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804" r:id="rId4"/>
    <p:sldMasterId id="2147483816" r:id="rId5"/>
  </p:sldMasterIdLst>
  <p:sldIdLst>
    <p:sldId id="277" r:id="rId6"/>
    <p:sldId id="256" r:id="rId7"/>
    <p:sldId id="279" r:id="rId8"/>
    <p:sldId id="302" r:id="rId9"/>
    <p:sldId id="303" r:id="rId10"/>
    <p:sldId id="304" r:id="rId11"/>
    <p:sldId id="307" r:id="rId12"/>
    <p:sldId id="292" r:id="rId13"/>
    <p:sldId id="383" r:id="rId14"/>
    <p:sldId id="309" r:id="rId15"/>
    <p:sldId id="326" r:id="rId16"/>
    <p:sldId id="311" r:id="rId17"/>
    <p:sldId id="312" r:id="rId18"/>
    <p:sldId id="313" r:id="rId19"/>
    <p:sldId id="314" r:id="rId20"/>
    <p:sldId id="315" r:id="rId21"/>
    <p:sldId id="325" r:id="rId22"/>
    <p:sldId id="316" r:id="rId23"/>
    <p:sldId id="317" r:id="rId24"/>
    <p:sldId id="318" r:id="rId25"/>
    <p:sldId id="319" r:id="rId26"/>
    <p:sldId id="321" r:id="rId27"/>
    <p:sldId id="323" r:id="rId28"/>
    <p:sldId id="324" r:id="rId29"/>
    <p:sldId id="283" r:id="rId30"/>
    <p:sldId id="379" r:id="rId31"/>
    <p:sldId id="380" r:id="rId32"/>
    <p:sldId id="381" r:id="rId33"/>
    <p:sldId id="382" r:id="rId34"/>
    <p:sldId id="295" r:id="rId35"/>
    <p:sldId id="296" r:id="rId36"/>
    <p:sldId id="297" r:id="rId37"/>
    <p:sldId id="298" r:id="rId38"/>
    <p:sldId id="267" r:id="rId39"/>
    <p:sldId id="266" r:id="rId4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7E39CA5-8C10-4877-A115-931DC21730F9}">
          <p14:sldIdLst>
            <p14:sldId id="277"/>
            <p14:sldId id="256"/>
            <p14:sldId id="279"/>
            <p14:sldId id="302"/>
            <p14:sldId id="303"/>
            <p14:sldId id="304"/>
            <p14:sldId id="307"/>
            <p14:sldId id="292"/>
            <p14:sldId id="383"/>
            <p14:sldId id="309"/>
            <p14:sldId id="326"/>
            <p14:sldId id="311"/>
            <p14:sldId id="312"/>
            <p14:sldId id="313"/>
            <p14:sldId id="314"/>
            <p14:sldId id="315"/>
            <p14:sldId id="325"/>
            <p14:sldId id="316"/>
            <p14:sldId id="317"/>
            <p14:sldId id="318"/>
            <p14:sldId id="319"/>
            <p14:sldId id="321"/>
            <p14:sldId id="323"/>
            <p14:sldId id="324"/>
            <p14:sldId id="283"/>
            <p14:sldId id="379"/>
            <p14:sldId id="380"/>
            <p14:sldId id="381"/>
            <p14:sldId id="382"/>
          </p14:sldIdLst>
        </p14:section>
        <p14:section name="无标题节" id="{A05B138E-DF9E-4504-AB96-8626CF812D31}">
          <p14:sldIdLst>
            <p14:sldId id="295"/>
            <p14:sldId id="296"/>
            <p14:sldId id="297"/>
            <p14:sldId id="298"/>
            <p14:sldId id="267"/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614" y="-78"/>
      </p:cViewPr>
      <p:guideLst>
        <p:guide orient="horz" pos="2160"/>
        <p:guide pos="28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F27BF-B1AB-48CC-A74D-CB34E6EE98EA}" type="datetimeFigureOut">
              <a:rPr lang="zh-CN" altLang="en-US" smtClean="0"/>
              <a:pPr/>
              <a:t>2017/6/6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53B96-6323-49FD-B0C7-954CE76093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F27BF-B1AB-48CC-A74D-CB34E6EE98EA}" type="datetimeFigureOut">
              <a:rPr lang="zh-CN" altLang="en-US" smtClean="0"/>
              <a:pPr/>
              <a:t>2017/6/6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53B96-6323-49FD-B0C7-954CE76093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F27BF-B1AB-48CC-A74D-CB34E6EE98EA}" type="datetimeFigureOut">
              <a:rPr lang="zh-CN" altLang="en-US" smtClean="0"/>
              <a:pPr/>
              <a:t>2017/6/6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53B96-6323-49FD-B0C7-954CE76093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90D87E-AE18-49E7-8038-7A3D070E92C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F41307-C1A7-4EB4-9EAA-4FF9C258DC5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9B3BAB-B6AC-47C3-BFFE-AEB4CB6B322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1C649-B4FF-40DF-82D1-DB427105412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8029CB-5380-4C67-8AD3-94F38A026DE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EA50E9-2D55-4CB4-A921-9BF42198C6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2E5FB9-DE91-403C-AA1E-C05929F3DFA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A852A2-A5CC-420F-AC35-A69E2AEC50E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F27BF-B1AB-48CC-A74D-CB34E6EE98EA}" type="datetimeFigureOut">
              <a:rPr lang="zh-CN" altLang="en-US" smtClean="0"/>
              <a:pPr/>
              <a:t>2017/6/6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53B96-6323-49FD-B0C7-954CE76093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71293-50E9-4978-B884-94D1ECD88CB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125013-EA50-4966-BEF6-BCB075F0298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E561C-B242-4D3F-8FF3-7F0B3C090CD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90D87E-AE18-49E7-8038-7A3D070E92C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F41307-C1A7-4EB4-9EAA-4FF9C258DC5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9B3BAB-B6AC-47C3-BFFE-AEB4CB6B322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1C649-B4FF-40DF-82D1-DB427105412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8029CB-5380-4C67-8AD3-94F38A026DE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EA50E9-2D55-4CB4-A921-9BF42198C6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2E5FB9-DE91-403C-AA1E-C05929F3DFA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F27BF-B1AB-48CC-A74D-CB34E6EE98EA}" type="datetimeFigureOut">
              <a:rPr lang="zh-CN" altLang="en-US" smtClean="0"/>
              <a:pPr/>
              <a:t>2017/6/6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53B96-6323-49FD-B0C7-954CE76093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A852A2-A5CC-420F-AC35-A69E2AEC50E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71293-50E9-4978-B884-94D1ECD88CB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125013-EA50-4966-BEF6-BCB075F0298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E561C-B242-4D3F-8FF3-7F0B3C090CD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90D87E-AE18-49E7-8038-7A3D070E92C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F41307-C1A7-4EB4-9EAA-4FF9C258DC5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9B3BAB-B6AC-47C3-BFFE-AEB4CB6B322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1C649-B4FF-40DF-82D1-DB427105412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8029CB-5380-4C67-8AD3-94F38A026DE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EA50E9-2D55-4CB4-A921-9BF42198C6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F27BF-B1AB-48CC-A74D-CB34E6EE98EA}" type="datetimeFigureOut">
              <a:rPr lang="zh-CN" altLang="en-US" smtClean="0"/>
              <a:pPr/>
              <a:t>2017/6/6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53B96-6323-49FD-B0C7-954CE76093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2E5FB9-DE91-403C-AA1E-C05929F3DFA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A852A2-A5CC-420F-AC35-A69E2AEC50E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71293-50E9-4978-B884-94D1ECD88CB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125013-EA50-4966-BEF6-BCB075F0298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E561C-B242-4D3F-8FF3-7F0B3C090CD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90D87E-AE18-49E7-8038-7A3D070E92C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F41307-C1A7-4EB4-9EAA-4FF9C258DC5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9B3BAB-B6AC-47C3-BFFE-AEB4CB6B322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1C649-B4FF-40DF-82D1-DB427105412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8029CB-5380-4C67-8AD3-94F38A026DE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F27BF-B1AB-48CC-A74D-CB34E6EE98EA}" type="datetimeFigureOut">
              <a:rPr lang="zh-CN" altLang="en-US" smtClean="0"/>
              <a:pPr/>
              <a:t>2017/6/6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53B96-6323-49FD-B0C7-954CE76093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EA50E9-2D55-4CB4-A921-9BF42198C6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2E5FB9-DE91-403C-AA1E-C05929F3DFA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A852A2-A5CC-420F-AC35-A69E2AEC50E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71293-50E9-4978-B884-94D1ECD88CB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125013-EA50-4966-BEF6-BCB075F0298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E561C-B242-4D3F-8FF3-7F0B3C090CD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F27BF-B1AB-48CC-A74D-CB34E6EE98EA}" type="datetimeFigureOut">
              <a:rPr lang="zh-CN" altLang="en-US" smtClean="0"/>
              <a:pPr/>
              <a:t>2017/6/6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53B96-6323-49FD-B0C7-954CE76093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F27BF-B1AB-48CC-A74D-CB34E6EE98EA}" type="datetimeFigureOut">
              <a:rPr lang="zh-CN" altLang="en-US" smtClean="0"/>
              <a:pPr/>
              <a:t>2017/6/6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53B96-6323-49FD-B0C7-954CE76093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F27BF-B1AB-48CC-A74D-CB34E6EE98EA}" type="datetimeFigureOut">
              <a:rPr lang="zh-CN" altLang="en-US" smtClean="0"/>
              <a:pPr/>
              <a:t>2017/6/6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53B96-6323-49FD-B0C7-954CE76093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F27BF-B1AB-48CC-A74D-CB34E6EE98EA}" type="datetimeFigureOut">
              <a:rPr lang="zh-CN" altLang="en-US" smtClean="0"/>
              <a:pPr/>
              <a:t>2017/6/6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53B96-6323-49FD-B0C7-954CE76093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DF27BF-B1AB-48CC-A74D-CB34E6EE98EA}" type="datetimeFigureOut">
              <a:rPr lang="zh-CN" altLang="en-US" smtClean="0"/>
              <a:pPr/>
              <a:t>2017/6/6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53B96-6323-49FD-B0C7-954CE76093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EB748DB-6B3D-4904-B5A5-0C0BEE5188E8}" type="slidenum"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EB748DB-6B3D-4904-B5A5-0C0BEE5188E8}" type="slidenum"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EB748DB-6B3D-4904-B5A5-0C0BEE5188E8}" type="slidenum"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EB748DB-6B3D-4904-B5A5-0C0BEE5188E8}" type="slidenum"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Relationship Id="rId4" Type="http://schemas.openxmlformats.org/officeDocument/2006/relationships/slide" Target="slide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Office_Word___22.docx"/><Relationship Id="rId4" Type="http://schemas.openxmlformats.org/officeDocument/2006/relationships/image" Target="../media/image9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Office_Word___55.docx"/><Relationship Id="rId4" Type="http://schemas.openxmlformats.org/officeDocument/2006/relationships/image" Target="../media/image12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4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5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31840" y="908720"/>
            <a:ext cx="2242922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kern="100" dirty="0">
                <a:solidFill>
                  <a:srgbClr val="00B050"/>
                </a:solidFill>
                <a:highlight>
                  <a:srgbClr val="FFFF00"/>
                </a:highligh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导入新课</a:t>
            </a:r>
            <a:endParaRPr lang="zh-CN" altLang="en-US" sz="4000" b="1" dirty="0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2420888"/>
            <a:ext cx="864096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俗话说：</a:t>
            </a: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没有调查，就没有发言权</a:t>
            </a:r>
            <a:r>
              <a:rPr lang="en-US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320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。今天我们来学习《河中石兽》一文，看看调查研究的重要性。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8193"/>
          <p:cNvSpPr txBox="1">
            <a:spLocks noChangeArrowheads="1"/>
          </p:cNvSpPr>
          <p:nvPr/>
        </p:nvSpPr>
        <p:spPr bwMode="auto">
          <a:xfrm>
            <a:off x="0" y="2819400"/>
            <a:ext cx="914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8195" name="图片 8194" descr="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29329">
            <a:off x="838200" y="3657600"/>
            <a:ext cx="9239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直接连接符 8195"/>
          <p:cNvSpPr>
            <a:spLocks noChangeShapeType="1"/>
          </p:cNvSpPr>
          <p:nvPr/>
        </p:nvSpPr>
        <p:spPr bwMode="auto">
          <a:xfrm>
            <a:off x="0" y="5105400"/>
            <a:ext cx="91440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6628" name="直接连接符 8196"/>
          <p:cNvSpPr>
            <a:spLocks noChangeShapeType="1"/>
          </p:cNvSpPr>
          <p:nvPr/>
        </p:nvSpPr>
        <p:spPr bwMode="auto">
          <a:xfrm>
            <a:off x="1143000" y="4267200"/>
            <a:ext cx="37338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6629" name="直接连接符 8197"/>
          <p:cNvSpPr>
            <a:spLocks noChangeShapeType="1"/>
          </p:cNvSpPr>
          <p:nvPr/>
        </p:nvSpPr>
        <p:spPr bwMode="auto">
          <a:xfrm>
            <a:off x="152400" y="4724400"/>
            <a:ext cx="51054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6630" name="直接连接符 8198"/>
          <p:cNvSpPr>
            <a:spLocks noChangeShapeType="1"/>
          </p:cNvSpPr>
          <p:nvPr/>
        </p:nvSpPr>
        <p:spPr bwMode="auto">
          <a:xfrm>
            <a:off x="914400" y="3810000"/>
            <a:ext cx="49530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6631" name="文本框 8199"/>
          <p:cNvSpPr txBox="1">
            <a:spLocks noChangeArrowheads="1"/>
          </p:cNvSpPr>
          <p:nvPr/>
        </p:nvSpPr>
        <p:spPr bwMode="auto">
          <a:xfrm>
            <a:off x="0" y="5105400"/>
            <a:ext cx="91440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633" name="椭圆 8201"/>
          <p:cNvSpPr>
            <a:spLocks noChangeArrowheads="1"/>
          </p:cNvSpPr>
          <p:nvPr/>
        </p:nvSpPr>
        <p:spPr bwMode="auto">
          <a:xfrm>
            <a:off x="5867400" y="5029200"/>
            <a:ext cx="3810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634" name="椭圆 8202"/>
          <p:cNvSpPr>
            <a:spLocks noChangeArrowheads="1"/>
          </p:cNvSpPr>
          <p:nvPr/>
        </p:nvSpPr>
        <p:spPr bwMode="auto">
          <a:xfrm>
            <a:off x="6858000" y="4953000"/>
            <a:ext cx="5334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635" name="矩形 8203"/>
          <p:cNvSpPr>
            <a:spLocks noChangeArrowheads="1" noChangeShapeType="1" noTextEdit="1"/>
          </p:cNvSpPr>
          <p:nvPr/>
        </p:nvSpPr>
        <p:spPr bwMode="auto">
          <a:xfrm>
            <a:off x="8001000" y="33528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下游</a:t>
            </a:r>
          </a:p>
        </p:txBody>
      </p:sp>
      <p:grpSp>
        <p:nvGrpSpPr>
          <p:cNvPr id="8205" name="组合 8204"/>
          <p:cNvGrpSpPr/>
          <p:nvPr/>
        </p:nvGrpSpPr>
        <p:grpSpPr bwMode="auto">
          <a:xfrm>
            <a:off x="755650" y="692150"/>
            <a:ext cx="2760663" cy="2411413"/>
            <a:chOff x="0" y="0"/>
            <a:chExt cx="1740" cy="1519"/>
          </a:xfrm>
        </p:grpSpPr>
        <p:pic>
          <p:nvPicPr>
            <p:cNvPr id="26637" name="图片 8205" descr="7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28"/>
              <a:ext cx="1740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8" name="图片 8206" descr="4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" y="0"/>
              <a:ext cx="509" cy="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9" name="直接连接符 8207"/>
            <p:cNvSpPr>
              <a:spLocks noChangeShapeType="1"/>
            </p:cNvSpPr>
            <p:nvPr/>
          </p:nvSpPr>
          <p:spPr bwMode="auto">
            <a:xfrm flipH="1">
              <a:off x="144" y="432"/>
              <a:ext cx="960" cy="100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6640" name="矩形 8208"/>
            <p:cNvSpPr>
              <a:spLocks noChangeArrowheads="1"/>
            </p:cNvSpPr>
            <p:nvPr/>
          </p:nvSpPr>
          <p:spPr bwMode="auto">
            <a:xfrm rot="-2791176">
              <a:off x="102" y="1183"/>
              <a:ext cx="576" cy="96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26641" name="图片 8209" descr="u=4054640601,1650306011&amp;fm=21&amp;gp=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333375"/>
            <a:ext cx="152400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42" name="左箭头 8210"/>
          <p:cNvSpPr>
            <a:spLocks noChangeArrowheads="1"/>
          </p:cNvSpPr>
          <p:nvPr/>
        </p:nvSpPr>
        <p:spPr bwMode="auto">
          <a:xfrm>
            <a:off x="8763000" y="6553200"/>
            <a:ext cx="228600" cy="304800"/>
          </a:xfrm>
          <a:prstGeom prst="leftArrow">
            <a:avLst>
              <a:gd name="adj1" fmla="val 50000"/>
              <a:gd name="adj2" fmla="val 25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643" name="矩形 8211"/>
          <p:cNvSpPr>
            <a:spLocks noChangeArrowheads="1" noChangeShapeType="1" noTextEdit="1"/>
          </p:cNvSpPr>
          <p:nvPr/>
        </p:nvSpPr>
        <p:spPr bwMode="auto"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上游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146 0.00971 L 0.86146 0.009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6.35838E-7 C 0.00104 -0.00254 0.00174 -0.00555 0.00347 -0.00763 C 0.00521 -0.00925 0.00729 -0.00832 0.00903 -0.00948 C 0.01458 -0.01295 0.01736 -0.01526 0.02361 -0.01711 C 0.03368 -0.02405 0.04444 -0.0252 0.05538 -0.02636 C 0.06684 -0.0259 0.07847 -0.02567 0.08976 -0.02451 C 0.10816 -0.02266 0.12743 -0.01364 0.14566 -0.00948 C 0.14809 -0.00809 0.15121 -0.00763 0.15347 -0.00555 C 0.16059 0.00023 0.16319 0.01341 0.17083 0.01734 C 0.1809 0.03075 0.20017 0.01965 0.21337 0.01734 C 0.2217 0.0141 0.23021 0.01087 0.23837 0.00763 C 0.24253 0.00393 0.24444 0.00023 0.24896 -0.00185 C 0.25035 -0.00301 0.25139 -0.00462 0.25295 -0.00555 C 0.25434 -0.00647 0.25608 -0.00624 0.25712 -0.00763 C 0.25799 -0.00832 0.25833 -0.01087 0.25972 -0.01133 C 0.26441 -0.01364 0.27812 -0.01595 0.28368 -0.01711 C 0.3066 -0.01642 0.32969 -0.01619 0.35243 -0.01503 C 0.3625 -0.01457 0.37153 -0.00832 0.3816 -0.00763 C 0.39323 -0.00647 0.40486 -0.00624 0.41632 -0.00555 C 0.41858 -0.00462 0.42483 -0.00162 0.42812 6.35838E-7 C 0.42934 0.00069 0.43194 0.00185 0.43194 0.00231 C 0.43871 0.0111 0.4474 0.0141 0.4559 0.01734 C 0.46233 0.01965 0.46771 0.02474 0.47431 0.02682 C 0.48472 0.03029 0.49462 0.03283 0.50521 0.0363 C 0.53333 0.03514 0.5566 0.04023 0.58194 0.02867 C 0.58646 0.02405 0.59115 0.02358 0.59635 0.02081 C 0.6066 0.01133 0.60156 0.01433 0.61111 0.01133 C 0.66406 0.01295 0.66562 0.00509 0.69618 0.01919 C 0.7 0.02289 0.70382 0.02451 0.70816 0.02682 C 0.71424 0.03561 0.70955 0.03075 0.71875 0.03445 C 0.72153 0.03561 0.72656 0.03815 0.72656 0.03838 C 0.7316 0.04555 0.74097 0.04694 0.74792 0.04971 C 0.76198 0.04832 0.7776 0.04879 0.79149 0.04393 C 0.79635 0.03931 0.80104 0.03676 0.80625 0.03445 C 0.80972 0.02867 0.81441 0.02451 0.81823 0.01919 C 0.82135 0.00462 0.81649 0.02196 0.82361 0.00971 C 0.82431 0.00809 0.82378 0.00555 0.82483 0.00393 C 0.82674 0.00023 0.83142 -0.00254 0.83403 -0.00555 C 0.84531 -0.01873 0.85382 -0.01896 0.86858 -0.01896 " pathEditMode="relative" rAng="0" ptsTypes="ffffffffffffffffffffffffffffffffffffffA">
                                      <p:cBhvr>
                                        <p:cTn id="10" dur="3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20" y="1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图片 15362" descr="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0165">
            <a:off x="3681599" y="1332530"/>
            <a:ext cx="9239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6" name="文本框 15363"/>
          <p:cNvSpPr txBox="1">
            <a:spLocks noChangeArrowheads="1"/>
          </p:cNvSpPr>
          <p:nvPr/>
        </p:nvSpPr>
        <p:spPr bwMode="auto">
          <a:xfrm>
            <a:off x="0" y="2819400"/>
            <a:ext cx="914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867" name="直接连接符 15364"/>
          <p:cNvSpPr>
            <a:spLocks noChangeShapeType="1"/>
          </p:cNvSpPr>
          <p:nvPr/>
        </p:nvSpPr>
        <p:spPr bwMode="auto">
          <a:xfrm>
            <a:off x="0" y="5105400"/>
            <a:ext cx="91440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6868" name="文本框 15365"/>
          <p:cNvSpPr txBox="1">
            <a:spLocks noChangeArrowheads="1"/>
          </p:cNvSpPr>
          <p:nvPr/>
        </p:nvSpPr>
        <p:spPr bwMode="auto">
          <a:xfrm>
            <a:off x="0" y="5105400"/>
            <a:ext cx="91440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869" name="文本框 15366"/>
          <p:cNvSpPr txBox="1">
            <a:spLocks noChangeArrowheads="1"/>
          </p:cNvSpPr>
          <p:nvPr/>
        </p:nvSpPr>
        <p:spPr bwMode="auto">
          <a:xfrm>
            <a:off x="0" y="5791200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368" name="椭圆 15367"/>
          <p:cNvSpPr>
            <a:spLocks noChangeArrowheads="1"/>
          </p:cNvSpPr>
          <p:nvPr/>
        </p:nvSpPr>
        <p:spPr bwMode="auto">
          <a:xfrm>
            <a:off x="6858000" y="4953000"/>
            <a:ext cx="5334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69" name="椭圆 15368"/>
          <p:cNvSpPr>
            <a:spLocks noChangeArrowheads="1"/>
          </p:cNvSpPr>
          <p:nvPr/>
        </p:nvSpPr>
        <p:spPr bwMode="auto">
          <a:xfrm>
            <a:off x="5867400" y="5029200"/>
            <a:ext cx="3810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6872" name="矩形 15369"/>
          <p:cNvSpPr>
            <a:spLocks noChangeArrowheads="1" noChangeShapeType="1" noTextEdit="1"/>
          </p:cNvSpPr>
          <p:nvPr/>
        </p:nvSpPr>
        <p:spPr bwMode="auto"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上游</a:t>
            </a:r>
          </a:p>
        </p:txBody>
      </p:sp>
      <p:sp>
        <p:nvSpPr>
          <p:cNvPr id="36873" name="矩形 15370"/>
          <p:cNvSpPr>
            <a:spLocks noChangeArrowheads="1" noChangeShapeType="1" noTextEdit="1"/>
          </p:cNvSpPr>
          <p:nvPr/>
        </p:nvSpPr>
        <p:spPr bwMode="auto"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下游</a:t>
            </a:r>
          </a:p>
        </p:txBody>
      </p:sp>
      <p:pic>
        <p:nvPicPr>
          <p:cNvPr id="36874" name="图片 15371" descr="u=1981761599,2222145136&amp;fm=21&amp;gp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77546"/>
            <a:ext cx="3124200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8611 L -0.00052 0.419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10241"/>
          <p:cNvSpPr txBox="1">
            <a:spLocks noChangeArrowheads="1"/>
          </p:cNvSpPr>
          <p:nvPr/>
        </p:nvSpPr>
        <p:spPr bwMode="auto">
          <a:xfrm>
            <a:off x="0" y="2895600"/>
            <a:ext cx="914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0243" name="图片 10242" descr="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4405">
            <a:off x="6220549" y="3973500"/>
            <a:ext cx="9239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直接连接符 10243"/>
          <p:cNvSpPr>
            <a:spLocks noChangeShapeType="1"/>
          </p:cNvSpPr>
          <p:nvPr/>
        </p:nvSpPr>
        <p:spPr bwMode="auto">
          <a:xfrm>
            <a:off x="0" y="5105400"/>
            <a:ext cx="91440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4820" name="直接连接符 10244"/>
          <p:cNvSpPr>
            <a:spLocks noChangeShapeType="1"/>
          </p:cNvSpPr>
          <p:nvPr/>
        </p:nvSpPr>
        <p:spPr bwMode="auto">
          <a:xfrm>
            <a:off x="1143000" y="4267200"/>
            <a:ext cx="37338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4821" name="直接连接符 10245"/>
          <p:cNvSpPr>
            <a:spLocks noChangeShapeType="1"/>
          </p:cNvSpPr>
          <p:nvPr/>
        </p:nvSpPr>
        <p:spPr bwMode="auto">
          <a:xfrm>
            <a:off x="152400" y="4724400"/>
            <a:ext cx="51054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4822" name="直接连接符 10246"/>
          <p:cNvSpPr>
            <a:spLocks noChangeShapeType="1"/>
          </p:cNvSpPr>
          <p:nvPr/>
        </p:nvSpPr>
        <p:spPr bwMode="auto">
          <a:xfrm>
            <a:off x="914400" y="3810000"/>
            <a:ext cx="49530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4823" name="文本框 10247"/>
          <p:cNvSpPr txBox="1">
            <a:spLocks noChangeArrowheads="1"/>
          </p:cNvSpPr>
          <p:nvPr/>
        </p:nvSpPr>
        <p:spPr bwMode="auto">
          <a:xfrm>
            <a:off x="0" y="5105400"/>
            <a:ext cx="91440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4824" name="文本框 10248"/>
          <p:cNvSpPr txBox="1">
            <a:spLocks noChangeArrowheads="1"/>
          </p:cNvSpPr>
          <p:nvPr/>
        </p:nvSpPr>
        <p:spPr bwMode="auto">
          <a:xfrm>
            <a:off x="0" y="5791200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4825" name="椭圆 10249"/>
          <p:cNvSpPr>
            <a:spLocks noChangeArrowheads="1"/>
          </p:cNvSpPr>
          <p:nvPr/>
        </p:nvSpPr>
        <p:spPr bwMode="auto">
          <a:xfrm>
            <a:off x="5867400" y="5029200"/>
            <a:ext cx="3810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4826" name="椭圆 10250"/>
          <p:cNvSpPr>
            <a:spLocks noChangeArrowheads="1"/>
          </p:cNvSpPr>
          <p:nvPr/>
        </p:nvSpPr>
        <p:spPr bwMode="auto">
          <a:xfrm>
            <a:off x="6858000" y="4953000"/>
            <a:ext cx="5334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4827" name="矩形 10251"/>
          <p:cNvSpPr>
            <a:spLocks noChangeArrowheads="1" noChangeShapeType="1" noTextEdit="1"/>
          </p:cNvSpPr>
          <p:nvPr/>
        </p:nvSpPr>
        <p:spPr bwMode="auto"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上游</a:t>
            </a:r>
          </a:p>
        </p:txBody>
      </p:sp>
      <p:sp>
        <p:nvSpPr>
          <p:cNvPr id="34828" name="矩形 10252"/>
          <p:cNvSpPr>
            <a:spLocks noChangeArrowheads="1" noChangeShapeType="1" noTextEdit="1"/>
          </p:cNvSpPr>
          <p:nvPr/>
        </p:nvSpPr>
        <p:spPr bwMode="auto"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下游</a:t>
            </a:r>
          </a:p>
        </p:txBody>
      </p:sp>
      <p:grpSp>
        <p:nvGrpSpPr>
          <p:cNvPr id="10254" name="组合 10253"/>
          <p:cNvGrpSpPr/>
          <p:nvPr/>
        </p:nvGrpSpPr>
        <p:grpSpPr bwMode="auto">
          <a:xfrm>
            <a:off x="5940425" y="1125538"/>
            <a:ext cx="2762250" cy="2411412"/>
            <a:chOff x="0" y="0"/>
            <a:chExt cx="1740" cy="1519"/>
          </a:xfrm>
        </p:grpSpPr>
        <p:pic>
          <p:nvPicPr>
            <p:cNvPr id="34830" name="图片 10254" descr="7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28"/>
              <a:ext cx="1740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31" name="图片 10255" descr="4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" y="0"/>
              <a:ext cx="509" cy="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32" name="直接连接符 10256"/>
            <p:cNvSpPr>
              <a:spLocks noChangeShapeType="1"/>
            </p:cNvSpPr>
            <p:nvPr/>
          </p:nvSpPr>
          <p:spPr bwMode="auto">
            <a:xfrm flipH="1">
              <a:off x="144" y="432"/>
              <a:ext cx="960" cy="100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34833" name="矩形 10257"/>
            <p:cNvSpPr>
              <a:spLocks noChangeArrowheads="1"/>
            </p:cNvSpPr>
            <p:nvPr/>
          </p:nvSpPr>
          <p:spPr bwMode="auto">
            <a:xfrm rot="-2791176">
              <a:off x="102" y="1183"/>
              <a:ext cx="576" cy="96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34834" name="图片 10258" descr="u=4054640601,1650306011&amp;fm=21&amp;gp=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0"/>
            <a:ext cx="1524000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35" name="左箭头 10259"/>
          <p:cNvSpPr>
            <a:spLocks noChangeArrowheads="1"/>
          </p:cNvSpPr>
          <p:nvPr/>
        </p:nvSpPr>
        <p:spPr bwMode="auto">
          <a:xfrm>
            <a:off x="8686800" y="6705600"/>
            <a:ext cx="228600" cy="152400"/>
          </a:xfrm>
          <a:prstGeom prst="leftArrow">
            <a:avLst>
              <a:gd name="adj1" fmla="val 50000"/>
              <a:gd name="adj2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608 -0.00485 L -0.69531 -0.004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202 0.0326 C 0.13195 0.02682 0.12257 0.01942 0.11303 0.01341 C 0.11129 0.01249 0.1099 0.01226 0.10816 0.01156 C 0.10591 0.01041 0.10139 0.00786 0.10139 0.00809 C 0.09653 0.00948 0.09254 0.01341 0.0875 0.01526 C 0.07518 0.01989 0.06303 0.02567 0.0507 0.03052 C 0.0408 0.02983 0.03073 0.03029 0.02066 0.02867 C 0.01823 0.02821 0.0165 0.01804 0.01511 0.01526 C 0.01233 0.01087 0.00573 0.00393 0.00573 0.00416 C -0.00625 0.00509 -0.01423 0.00486 -0.02534 0.00786 C -0.0309 0.00925 -0.03593 0.01457 -0.04149 0.01526 C -0.05694 0.01711 -0.09461 0.0185 -0.10729 0.01919 C -0.10902 0.01966 -0.11527 0.02081 -0.1177 0.02289 C -0.11996 0.0252 -0.12204 0.02937 -0.12465 0.03052 C -0.13038 0.03307 -0.12777 0.03168 -0.13246 0.03445 C -0.15243 0.0333 -0.16996 0.03145 -0.18906 0.02867 C -0.19687 0.02613 -0.20156 0.02081 -0.20885 0.01734 C -0.21024 0.01665 -0.21163 0.01596 -0.21336 0.01526 C -0.21562 0.01411 -0.22031 0.01156 -0.22031 0.01179 C -0.23003 0.01226 -0.23923 0.01226 -0.24895 0.01341 C -0.25451 0.01411 -0.25972 0.02012 -0.26527 0.02104 C -0.27187 0.0222 -0.27899 0.0222 -0.28593 0.02289 C -0.29461 0.02266 -0.33402 0.0259 -0.35052 0.01734 C -0.35364 0.01156 -0.35625 0.00624 -0.36076 0.00393 C -0.36927 -0.01826 -0.38958 -0.00555 -0.40347 0.00208 C -0.41041 0.01272 -0.39947 -0.003 -0.41059 0.00971 C -0.41388 0.01387 -0.41701 0.01919 -0.42083 0.02289 C -0.42534 0.02775 -0.43263 0.03029 -0.43784 0.0326 C -0.47343 0.03029 -0.46093 0.03052 -0.48177 0.02497 C -0.49027 0.01966 -0.50277 0.01549 -0.51197 0.01341 C -0.51684 0.01411 -0.52187 0.01387 -0.52673 0.01526 C -0.53055 0.01642 -0.53541 0.02127 -0.53941 0.02289 C -0.54305 0.02913 -0.55277 0.03353 -0.55781 0.0363 C -0.56024 0.03746 -0.56475 0.04 -0.56475 0.04023 C -0.58958 0.03885 -0.60902 0.03723 -0.63263 0.0326 C -0.68437 0.00925 -0.75642 0.02497 -0.80069 0.02497 " pathEditMode="relative" rAng="0" ptsTypes="fffffffffffffffffffffffffffffffffffA">
                                      <p:cBhvr>
                                        <p:cTn id="10" dur="3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135" y="-2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图片 15362" descr="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3154">
            <a:off x="4996295" y="1250489"/>
            <a:ext cx="9239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6" name="文本框 15363"/>
          <p:cNvSpPr txBox="1">
            <a:spLocks noChangeArrowheads="1"/>
          </p:cNvSpPr>
          <p:nvPr/>
        </p:nvSpPr>
        <p:spPr bwMode="auto">
          <a:xfrm>
            <a:off x="0" y="2819400"/>
            <a:ext cx="914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867" name="直接连接符 15364"/>
          <p:cNvSpPr>
            <a:spLocks noChangeShapeType="1"/>
          </p:cNvSpPr>
          <p:nvPr/>
        </p:nvSpPr>
        <p:spPr bwMode="auto">
          <a:xfrm>
            <a:off x="0" y="5105400"/>
            <a:ext cx="91440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6868" name="文本框 15365"/>
          <p:cNvSpPr txBox="1">
            <a:spLocks noChangeArrowheads="1"/>
          </p:cNvSpPr>
          <p:nvPr/>
        </p:nvSpPr>
        <p:spPr bwMode="auto">
          <a:xfrm>
            <a:off x="0" y="5105400"/>
            <a:ext cx="91440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869" name="文本框 15366"/>
          <p:cNvSpPr txBox="1">
            <a:spLocks noChangeArrowheads="1"/>
          </p:cNvSpPr>
          <p:nvPr/>
        </p:nvSpPr>
        <p:spPr bwMode="auto">
          <a:xfrm>
            <a:off x="0" y="5791200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368" name="椭圆 15367"/>
          <p:cNvSpPr>
            <a:spLocks noChangeArrowheads="1"/>
          </p:cNvSpPr>
          <p:nvPr/>
        </p:nvSpPr>
        <p:spPr bwMode="auto">
          <a:xfrm>
            <a:off x="6858000" y="4953000"/>
            <a:ext cx="5334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69" name="椭圆 15368"/>
          <p:cNvSpPr>
            <a:spLocks noChangeArrowheads="1"/>
          </p:cNvSpPr>
          <p:nvPr/>
        </p:nvSpPr>
        <p:spPr bwMode="auto">
          <a:xfrm>
            <a:off x="5867400" y="5029200"/>
            <a:ext cx="3810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6872" name="矩形 15369"/>
          <p:cNvSpPr>
            <a:spLocks noChangeArrowheads="1" noChangeShapeType="1" noTextEdit="1"/>
          </p:cNvSpPr>
          <p:nvPr/>
        </p:nvSpPr>
        <p:spPr bwMode="auto"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上游</a:t>
            </a:r>
          </a:p>
        </p:txBody>
      </p:sp>
      <p:sp>
        <p:nvSpPr>
          <p:cNvPr id="36873" name="矩形 15370"/>
          <p:cNvSpPr>
            <a:spLocks noChangeArrowheads="1" noChangeShapeType="1" noTextEdit="1"/>
          </p:cNvSpPr>
          <p:nvPr/>
        </p:nvSpPr>
        <p:spPr bwMode="auto"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下游</a:t>
            </a:r>
          </a:p>
        </p:txBody>
      </p:sp>
      <p:pic>
        <p:nvPicPr>
          <p:cNvPr id="36874" name="图片 15371" descr="u=1981761599,2222145136&amp;fm=21&amp;gp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0"/>
            <a:ext cx="3124200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8611 L -0.00052 0.419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16385"/>
          <p:cNvSpPr txBox="1">
            <a:spLocks noChangeArrowheads="1"/>
          </p:cNvSpPr>
          <p:nvPr/>
        </p:nvSpPr>
        <p:spPr bwMode="auto">
          <a:xfrm>
            <a:off x="0" y="2819400"/>
            <a:ext cx="914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7890" name="图片 16386" descr="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29329">
            <a:off x="5867400" y="3886200"/>
            <a:ext cx="9239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直接连接符 16387"/>
          <p:cNvSpPr>
            <a:spLocks noChangeShapeType="1"/>
          </p:cNvSpPr>
          <p:nvPr/>
        </p:nvSpPr>
        <p:spPr bwMode="auto">
          <a:xfrm>
            <a:off x="0" y="5105400"/>
            <a:ext cx="91440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6389" name="直接连接符 16388"/>
          <p:cNvSpPr>
            <a:spLocks noChangeShapeType="1"/>
          </p:cNvSpPr>
          <p:nvPr/>
        </p:nvSpPr>
        <p:spPr bwMode="auto">
          <a:xfrm>
            <a:off x="1143000" y="4267200"/>
            <a:ext cx="37338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6390" name="直接连接符 16389"/>
          <p:cNvSpPr>
            <a:spLocks noChangeShapeType="1"/>
          </p:cNvSpPr>
          <p:nvPr/>
        </p:nvSpPr>
        <p:spPr bwMode="auto">
          <a:xfrm>
            <a:off x="152400" y="4724400"/>
            <a:ext cx="51054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6391" name="直接连接符 16390"/>
          <p:cNvSpPr>
            <a:spLocks noChangeShapeType="1"/>
          </p:cNvSpPr>
          <p:nvPr/>
        </p:nvSpPr>
        <p:spPr bwMode="auto">
          <a:xfrm>
            <a:off x="914400" y="3810000"/>
            <a:ext cx="49530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7895" name="文本框 16391"/>
          <p:cNvSpPr txBox="1">
            <a:spLocks noChangeArrowheads="1"/>
          </p:cNvSpPr>
          <p:nvPr/>
        </p:nvSpPr>
        <p:spPr bwMode="auto">
          <a:xfrm>
            <a:off x="0" y="5105400"/>
            <a:ext cx="91440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896" name="文本框 16392"/>
          <p:cNvSpPr txBox="1">
            <a:spLocks noChangeArrowheads="1"/>
          </p:cNvSpPr>
          <p:nvPr/>
        </p:nvSpPr>
        <p:spPr bwMode="auto">
          <a:xfrm>
            <a:off x="0" y="5791200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897" name="椭圆 16393"/>
          <p:cNvSpPr>
            <a:spLocks noChangeArrowheads="1"/>
          </p:cNvSpPr>
          <p:nvPr/>
        </p:nvSpPr>
        <p:spPr bwMode="auto">
          <a:xfrm>
            <a:off x="5867400" y="5029200"/>
            <a:ext cx="3810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7898" name="椭圆 16394"/>
          <p:cNvSpPr>
            <a:spLocks noChangeArrowheads="1"/>
          </p:cNvSpPr>
          <p:nvPr/>
        </p:nvSpPr>
        <p:spPr bwMode="auto">
          <a:xfrm>
            <a:off x="6858000" y="4953000"/>
            <a:ext cx="5334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7899" name="矩形 16395"/>
          <p:cNvSpPr>
            <a:spLocks noChangeArrowheads="1" noChangeShapeType="1" noTextEdit="1"/>
          </p:cNvSpPr>
          <p:nvPr/>
        </p:nvSpPr>
        <p:spPr bwMode="auto"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上游</a:t>
            </a:r>
          </a:p>
        </p:txBody>
      </p:sp>
      <p:sp>
        <p:nvSpPr>
          <p:cNvPr id="37900" name="矩形 16396"/>
          <p:cNvSpPr>
            <a:spLocks noChangeArrowheads="1" noChangeShapeType="1" noTextEdit="1"/>
          </p:cNvSpPr>
          <p:nvPr/>
        </p:nvSpPr>
        <p:spPr bwMode="auto"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下游</a:t>
            </a:r>
          </a:p>
        </p:txBody>
      </p:sp>
      <p:pic>
        <p:nvPicPr>
          <p:cNvPr id="37902" name="图片 16398" descr="u=1981761599,2222145136&amp;fm=21&amp;gp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-14333"/>
            <a:ext cx="3124200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  <p:bldP spid="16390" grpId="0" animBg="1"/>
      <p:bldP spid="1639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17409"/>
          <p:cNvSpPr txBox="1">
            <a:spLocks noChangeArrowheads="1"/>
          </p:cNvSpPr>
          <p:nvPr/>
        </p:nvSpPr>
        <p:spPr bwMode="auto">
          <a:xfrm>
            <a:off x="0" y="2819400"/>
            <a:ext cx="914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8914" name="图片 17410" descr="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14845">
            <a:off x="6019800" y="3886200"/>
            <a:ext cx="9239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直接连接符 17411"/>
          <p:cNvSpPr>
            <a:spLocks noChangeShapeType="1"/>
          </p:cNvSpPr>
          <p:nvPr/>
        </p:nvSpPr>
        <p:spPr bwMode="auto">
          <a:xfrm>
            <a:off x="0" y="5105400"/>
            <a:ext cx="91440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8916" name="直接连接符 17412"/>
          <p:cNvSpPr>
            <a:spLocks noChangeShapeType="1"/>
          </p:cNvSpPr>
          <p:nvPr/>
        </p:nvSpPr>
        <p:spPr bwMode="auto">
          <a:xfrm>
            <a:off x="1143000" y="4267200"/>
            <a:ext cx="37338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8917" name="直接连接符 17413"/>
          <p:cNvSpPr>
            <a:spLocks noChangeShapeType="1"/>
          </p:cNvSpPr>
          <p:nvPr/>
        </p:nvSpPr>
        <p:spPr bwMode="auto">
          <a:xfrm>
            <a:off x="152400" y="4724400"/>
            <a:ext cx="51054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8918" name="直接连接符 17414"/>
          <p:cNvSpPr>
            <a:spLocks noChangeShapeType="1"/>
          </p:cNvSpPr>
          <p:nvPr/>
        </p:nvSpPr>
        <p:spPr bwMode="auto">
          <a:xfrm>
            <a:off x="914400" y="3810000"/>
            <a:ext cx="49530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8919" name="文本框 17415"/>
          <p:cNvSpPr txBox="1">
            <a:spLocks noChangeArrowheads="1"/>
          </p:cNvSpPr>
          <p:nvPr/>
        </p:nvSpPr>
        <p:spPr bwMode="auto">
          <a:xfrm>
            <a:off x="0" y="5105400"/>
            <a:ext cx="91440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8920" name="文本框 17416"/>
          <p:cNvSpPr txBox="1">
            <a:spLocks noChangeArrowheads="1"/>
          </p:cNvSpPr>
          <p:nvPr/>
        </p:nvSpPr>
        <p:spPr bwMode="auto">
          <a:xfrm>
            <a:off x="0" y="5791200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8921" name="椭圆 17417"/>
          <p:cNvSpPr>
            <a:spLocks noChangeArrowheads="1"/>
          </p:cNvSpPr>
          <p:nvPr/>
        </p:nvSpPr>
        <p:spPr bwMode="auto">
          <a:xfrm>
            <a:off x="4267200" y="4876800"/>
            <a:ext cx="1905000" cy="4572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8922" name="椭圆 17418"/>
          <p:cNvSpPr>
            <a:spLocks noChangeArrowheads="1"/>
          </p:cNvSpPr>
          <p:nvPr/>
        </p:nvSpPr>
        <p:spPr bwMode="auto">
          <a:xfrm>
            <a:off x="7010400" y="4800600"/>
            <a:ext cx="12192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8923" name="矩形 17419"/>
          <p:cNvSpPr>
            <a:spLocks noChangeArrowheads="1" noChangeShapeType="1" noTextEdit="1"/>
          </p:cNvSpPr>
          <p:nvPr/>
        </p:nvSpPr>
        <p:spPr bwMode="auto"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上游</a:t>
            </a:r>
          </a:p>
        </p:txBody>
      </p:sp>
      <p:sp>
        <p:nvSpPr>
          <p:cNvPr id="38924" name="矩形 17420"/>
          <p:cNvSpPr>
            <a:spLocks noChangeArrowheads="1" noChangeShapeType="1" noTextEdit="1"/>
          </p:cNvSpPr>
          <p:nvPr/>
        </p:nvSpPr>
        <p:spPr bwMode="auto"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下游</a:t>
            </a:r>
          </a:p>
        </p:txBody>
      </p:sp>
      <p:pic>
        <p:nvPicPr>
          <p:cNvPr id="38925" name="图片 17421" descr="u=1981761599,2222145136&amp;fm=21&amp;gp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482" y="-38424"/>
            <a:ext cx="3124200" cy="276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8" name="直接连接符 17424"/>
          <p:cNvSpPr>
            <a:spLocks noChangeShapeType="1"/>
          </p:cNvSpPr>
          <p:nvPr/>
        </p:nvSpPr>
        <p:spPr bwMode="auto">
          <a:xfrm flipH="1">
            <a:off x="5562600" y="4648200"/>
            <a:ext cx="4572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8929" name="直接连接符 17425"/>
          <p:cNvSpPr>
            <a:spLocks noChangeShapeType="1"/>
          </p:cNvSpPr>
          <p:nvPr/>
        </p:nvSpPr>
        <p:spPr bwMode="auto">
          <a:xfrm flipH="1">
            <a:off x="5257800" y="4532608"/>
            <a:ext cx="4572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18433"/>
          <p:cNvSpPr txBox="1">
            <a:spLocks noChangeArrowheads="1"/>
          </p:cNvSpPr>
          <p:nvPr/>
        </p:nvSpPr>
        <p:spPr bwMode="auto">
          <a:xfrm>
            <a:off x="0" y="2819400"/>
            <a:ext cx="914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938" name="直接连接符 18434"/>
          <p:cNvSpPr>
            <a:spLocks noChangeShapeType="1"/>
          </p:cNvSpPr>
          <p:nvPr/>
        </p:nvSpPr>
        <p:spPr bwMode="auto">
          <a:xfrm>
            <a:off x="0" y="5105400"/>
            <a:ext cx="91440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9939" name="直接连接符 18435"/>
          <p:cNvSpPr>
            <a:spLocks noChangeShapeType="1"/>
          </p:cNvSpPr>
          <p:nvPr/>
        </p:nvSpPr>
        <p:spPr bwMode="auto">
          <a:xfrm>
            <a:off x="1143000" y="4267200"/>
            <a:ext cx="37338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9940" name="直接连接符 18436"/>
          <p:cNvSpPr>
            <a:spLocks noChangeShapeType="1"/>
          </p:cNvSpPr>
          <p:nvPr/>
        </p:nvSpPr>
        <p:spPr bwMode="auto">
          <a:xfrm>
            <a:off x="914400" y="3810000"/>
            <a:ext cx="49530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9941" name="文本框 18437"/>
          <p:cNvSpPr txBox="1">
            <a:spLocks noChangeArrowheads="1"/>
          </p:cNvSpPr>
          <p:nvPr/>
        </p:nvSpPr>
        <p:spPr bwMode="auto">
          <a:xfrm>
            <a:off x="0" y="5105400"/>
            <a:ext cx="91440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942" name="文本框 18438"/>
          <p:cNvSpPr txBox="1">
            <a:spLocks noChangeArrowheads="1"/>
          </p:cNvSpPr>
          <p:nvPr/>
        </p:nvSpPr>
        <p:spPr bwMode="auto">
          <a:xfrm>
            <a:off x="0" y="5791200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943" name="椭圆 18439"/>
          <p:cNvSpPr>
            <a:spLocks noChangeArrowheads="1"/>
          </p:cNvSpPr>
          <p:nvPr/>
        </p:nvSpPr>
        <p:spPr bwMode="auto">
          <a:xfrm>
            <a:off x="4267200" y="4953000"/>
            <a:ext cx="1905000" cy="4572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39944" name="图片 18440" descr="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96499">
            <a:off x="4947275" y="4406211"/>
            <a:ext cx="1714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5" name="直接连接符 18441"/>
          <p:cNvSpPr>
            <a:spLocks noChangeShapeType="1"/>
          </p:cNvSpPr>
          <p:nvPr/>
        </p:nvSpPr>
        <p:spPr bwMode="auto">
          <a:xfrm>
            <a:off x="331788" y="4800600"/>
            <a:ext cx="5103812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9946" name="椭圆 18442"/>
          <p:cNvSpPr>
            <a:spLocks noChangeArrowheads="1"/>
          </p:cNvSpPr>
          <p:nvPr/>
        </p:nvSpPr>
        <p:spPr bwMode="auto">
          <a:xfrm rot="-525978">
            <a:off x="6096000" y="4800600"/>
            <a:ext cx="12192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947" name="椭圆 18443"/>
          <p:cNvSpPr>
            <a:spLocks noChangeArrowheads="1"/>
          </p:cNvSpPr>
          <p:nvPr/>
        </p:nvSpPr>
        <p:spPr bwMode="auto">
          <a:xfrm rot="-525978">
            <a:off x="3873500" y="5257800"/>
            <a:ext cx="1219200" cy="5334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948" name="椭圆 18444"/>
          <p:cNvSpPr>
            <a:spLocks noChangeArrowheads="1"/>
          </p:cNvSpPr>
          <p:nvPr/>
        </p:nvSpPr>
        <p:spPr bwMode="auto">
          <a:xfrm rot="1768809">
            <a:off x="6019800" y="4876800"/>
            <a:ext cx="12192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949" name="矩形 18445"/>
          <p:cNvSpPr>
            <a:spLocks noChangeArrowheads="1" noChangeShapeType="1" noTextEdit="1"/>
          </p:cNvSpPr>
          <p:nvPr/>
        </p:nvSpPr>
        <p:spPr bwMode="auto"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上游</a:t>
            </a:r>
          </a:p>
        </p:txBody>
      </p:sp>
      <p:sp>
        <p:nvSpPr>
          <p:cNvPr id="39950" name="矩形 18446"/>
          <p:cNvSpPr>
            <a:spLocks noChangeArrowheads="1" noChangeShapeType="1" noTextEdit="1"/>
          </p:cNvSpPr>
          <p:nvPr/>
        </p:nvSpPr>
        <p:spPr bwMode="auto"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下游</a:t>
            </a:r>
          </a:p>
        </p:txBody>
      </p:sp>
      <p:pic>
        <p:nvPicPr>
          <p:cNvPr id="39951" name="图片 18447" descr="u=1981761599,2222145136&amp;fm=21&amp;gp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0"/>
            <a:ext cx="3124200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框 19457"/>
          <p:cNvSpPr txBox="1">
            <a:spLocks noChangeArrowheads="1"/>
          </p:cNvSpPr>
          <p:nvPr/>
        </p:nvSpPr>
        <p:spPr bwMode="auto">
          <a:xfrm>
            <a:off x="0" y="2819400"/>
            <a:ext cx="914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0962" name="直接连接符 19458"/>
          <p:cNvSpPr>
            <a:spLocks noChangeShapeType="1"/>
          </p:cNvSpPr>
          <p:nvPr/>
        </p:nvSpPr>
        <p:spPr bwMode="auto">
          <a:xfrm>
            <a:off x="0" y="5105400"/>
            <a:ext cx="91440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0963" name="直接连接符 19459"/>
          <p:cNvSpPr>
            <a:spLocks noChangeShapeType="1"/>
          </p:cNvSpPr>
          <p:nvPr/>
        </p:nvSpPr>
        <p:spPr bwMode="auto">
          <a:xfrm>
            <a:off x="1143000" y="4267200"/>
            <a:ext cx="37338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0964" name="直接连接符 19460"/>
          <p:cNvSpPr>
            <a:spLocks noChangeShapeType="1"/>
          </p:cNvSpPr>
          <p:nvPr/>
        </p:nvSpPr>
        <p:spPr bwMode="auto">
          <a:xfrm>
            <a:off x="914400" y="3810000"/>
            <a:ext cx="49530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0965" name="文本框 19461"/>
          <p:cNvSpPr txBox="1">
            <a:spLocks noChangeArrowheads="1"/>
          </p:cNvSpPr>
          <p:nvPr/>
        </p:nvSpPr>
        <p:spPr bwMode="auto">
          <a:xfrm>
            <a:off x="0" y="5105400"/>
            <a:ext cx="91440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0966" name="文本框 19462"/>
          <p:cNvSpPr txBox="1">
            <a:spLocks noChangeArrowheads="1"/>
          </p:cNvSpPr>
          <p:nvPr/>
        </p:nvSpPr>
        <p:spPr bwMode="auto">
          <a:xfrm>
            <a:off x="0" y="5791200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0967" name="椭圆 19463"/>
          <p:cNvSpPr>
            <a:spLocks noChangeArrowheads="1"/>
          </p:cNvSpPr>
          <p:nvPr/>
        </p:nvSpPr>
        <p:spPr bwMode="auto">
          <a:xfrm>
            <a:off x="4267200" y="4953000"/>
            <a:ext cx="1905000" cy="4572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40968" name="图片 19464" descr="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01402">
            <a:off x="4343400" y="4572000"/>
            <a:ext cx="1714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9" name="椭圆 19465"/>
          <p:cNvSpPr>
            <a:spLocks noChangeArrowheads="1"/>
          </p:cNvSpPr>
          <p:nvPr/>
        </p:nvSpPr>
        <p:spPr bwMode="auto">
          <a:xfrm>
            <a:off x="2971800" y="4495800"/>
            <a:ext cx="1371600" cy="9906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70" name="椭圆 19466"/>
          <p:cNvSpPr>
            <a:spLocks noChangeArrowheads="1"/>
          </p:cNvSpPr>
          <p:nvPr/>
        </p:nvSpPr>
        <p:spPr bwMode="auto">
          <a:xfrm rot="-866570">
            <a:off x="5715000" y="4648200"/>
            <a:ext cx="1752600" cy="103187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71" name="直接连接符 19467"/>
          <p:cNvSpPr>
            <a:spLocks noChangeShapeType="1"/>
          </p:cNvSpPr>
          <p:nvPr/>
        </p:nvSpPr>
        <p:spPr bwMode="auto">
          <a:xfrm>
            <a:off x="547688" y="4724400"/>
            <a:ext cx="5103812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0972" name="椭圆 19468"/>
          <p:cNvSpPr>
            <a:spLocks noChangeArrowheads="1"/>
          </p:cNvSpPr>
          <p:nvPr/>
        </p:nvSpPr>
        <p:spPr bwMode="auto">
          <a:xfrm>
            <a:off x="3810000" y="5334000"/>
            <a:ext cx="1477963" cy="4572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73" name="矩形 19469"/>
          <p:cNvSpPr>
            <a:spLocks noChangeArrowheads="1" noChangeShapeType="1" noTextEdit="1"/>
          </p:cNvSpPr>
          <p:nvPr/>
        </p:nvSpPr>
        <p:spPr bwMode="auto"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上游</a:t>
            </a:r>
          </a:p>
        </p:txBody>
      </p:sp>
      <p:sp>
        <p:nvSpPr>
          <p:cNvPr id="40974" name="矩形 19470"/>
          <p:cNvSpPr>
            <a:spLocks noChangeArrowheads="1" noChangeShapeType="1" noTextEdit="1"/>
          </p:cNvSpPr>
          <p:nvPr/>
        </p:nvSpPr>
        <p:spPr bwMode="auto"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下游</a:t>
            </a:r>
          </a:p>
        </p:txBody>
      </p:sp>
      <p:pic>
        <p:nvPicPr>
          <p:cNvPr id="40975" name="图片 19471" descr="u=1981761599,2222145136&amp;fm=21&amp;gp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489" y="0"/>
            <a:ext cx="3124200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框 20481"/>
          <p:cNvSpPr txBox="1">
            <a:spLocks noChangeArrowheads="1"/>
          </p:cNvSpPr>
          <p:nvPr/>
        </p:nvSpPr>
        <p:spPr bwMode="auto">
          <a:xfrm>
            <a:off x="0" y="2819400"/>
            <a:ext cx="914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1986" name="直接连接符 20482"/>
          <p:cNvSpPr>
            <a:spLocks noChangeShapeType="1"/>
          </p:cNvSpPr>
          <p:nvPr/>
        </p:nvSpPr>
        <p:spPr bwMode="auto">
          <a:xfrm>
            <a:off x="0" y="5105400"/>
            <a:ext cx="91440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1987" name="直接连接符 20483"/>
          <p:cNvSpPr>
            <a:spLocks noChangeShapeType="1"/>
          </p:cNvSpPr>
          <p:nvPr/>
        </p:nvSpPr>
        <p:spPr bwMode="auto">
          <a:xfrm>
            <a:off x="755650" y="4292600"/>
            <a:ext cx="3732213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1988" name="直接连接符 20484"/>
          <p:cNvSpPr>
            <a:spLocks noChangeShapeType="1"/>
          </p:cNvSpPr>
          <p:nvPr/>
        </p:nvSpPr>
        <p:spPr bwMode="auto">
          <a:xfrm>
            <a:off x="914400" y="3810000"/>
            <a:ext cx="49530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1989" name="文本框 20485"/>
          <p:cNvSpPr txBox="1">
            <a:spLocks noChangeArrowheads="1"/>
          </p:cNvSpPr>
          <p:nvPr/>
        </p:nvSpPr>
        <p:spPr bwMode="auto">
          <a:xfrm>
            <a:off x="0" y="5105400"/>
            <a:ext cx="91440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1990" name="文本框 20486"/>
          <p:cNvSpPr txBox="1">
            <a:spLocks noChangeArrowheads="1"/>
          </p:cNvSpPr>
          <p:nvPr/>
        </p:nvSpPr>
        <p:spPr bwMode="auto">
          <a:xfrm>
            <a:off x="0" y="5791200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1991" name="椭圆 20487"/>
          <p:cNvSpPr>
            <a:spLocks noChangeArrowheads="1"/>
          </p:cNvSpPr>
          <p:nvPr/>
        </p:nvSpPr>
        <p:spPr bwMode="auto">
          <a:xfrm>
            <a:off x="3048000" y="4572000"/>
            <a:ext cx="1066800" cy="1143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992" name="直接连接符 20488"/>
          <p:cNvSpPr>
            <a:spLocks noChangeShapeType="1"/>
          </p:cNvSpPr>
          <p:nvPr/>
        </p:nvSpPr>
        <p:spPr bwMode="auto">
          <a:xfrm>
            <a:off x="260350" y="4724400"/>
            <a:ext cx="5103813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pic>
        <p:nvPicPr>
          <p:cNvPr id="41993" name="图片 20489" descr="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208071">
            <a:off x="3810674" y="4366020"/>
            <a:ext cx="1714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4" name="椭圆 20490"/>
          <p:cNvSpPr>
            <a:spLocks noChangeArrowheads="1"/>
          </p:cNvSpPr>
          <p:nvPr/>
        </p:nvSpPr>
        <p:spPr bwMode="auto">
          <a:xfrm rot="8533340">
            <a:off x="3581400" y="5029200"/>
            <a:ext cx="13716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995" name="椭圆 20491"/>
          <p:cNvSpPr>
            <a:spLocks noChangeArrowheads="1"/>
          </p:cNvSpPr>
          <p:nvPr/>
        </p:nvSpPr>
        <p:spPr bwMode="auto">
          <a:xfrm rot="2296906">
            <a:off x="4572000" y="5181600"/>
            <a:ext cx="762000" cy="4572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996" name="椭圆 20492"/>
          <p:cNvSpPr>
            <a:spLocks noChangeArrowheads="1"/>
          </p:cNvSpPr>
          <p:nvPr/>
        </p:nvSpPr>
        <p:spPr bwMode="auto">
          <a:xfrm rot="7696906">
            <a:off x="2438400" y="5181600"/>
            <a:ext cx="762000" cy="4572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997" name="直接连接符 20493"/>
          <p:cNvSpPr>
            <a:spLocks noChangeShapeType="1"/>
          </p:cNvSpPr>
          <p:nvPr/>
        </p:nvSpPr>
        <p:spPr bwMode="auto">
          <a:xfrm>
            <a:off x="4800600" y="4343400"/>
            <a:ext cx="38100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1998" name="矩形 20494"/>
          <p:cNvSpPr>
            <a:spLocks noChangeArrowheads="1" noChangeShapeType="1" noTextEdit="1"/>
          </p:cNvSpPr>
          <p:nvPr/>
        </p:nvSpPr>
        <p:spPr bwMode="auto"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上游</a:t>
            </a:r>
          </a:p>
        </p:txBody>
      </p:sp>
      <p:sp>
        <p:nvSpPr>
          <p:cNvPr id="41999" name="矩形 20495"/>
          <p:cNvSpPr>
            <a:spLocks noChangeArrowheads="1" noChangeShapeType="1" noTextEdit="1"/>
          </p:cNvSpPr>
          <p:nvPr/>
        </p:nvSpPr>
        <p:spPr bwMode="auto"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下游</a:t>
            </a:r>
          </a:p>
        </p:txBody>
      </p:sp>
      <p:pic>
        <p:nvPicPr>
          <p:cNvPr id="42000" name="图片 20496" descr="u=1981761599,2222145136&amp;fm=21&amp;gp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342" y="24325"/>
            <a:ext cx="3124200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文本框 21505"/>
          <p:cNvSpPr txBox="1">
            <a:spLocks noChangeArrowheads="1"/>
          </p:cNvSpPr>
          <p:nvPr/>
        </p:nvSpPr>
        <p:spPr bwMode="auto">
          <a:xfrm>
            <a:off x="0" y="2819400"/>
            <a:ext cx="914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3010" name="直接连接符 21506"/>
          <p:cNvSpPr>
            <a:spLocks noChangeShapeType="1"/>
          </p:cNvSpPr>
          <p:nvPr/>
        </p:nvSpPr>
        <p:spPr bwMode="auto">
          <a:xfrm>
            <a:off x="0" y="5105400"/>
            <a:ext cx="91440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3011" name="直接连接符 21507"/>
          <p:cNvSpPr>
            <a:spLocks noChangeShapeType="1"/>
          </p:cNvSpPr>
          <p:nvPr/>
        </p:nvSpPr>
        <p:spPr bwMode="auto">
          <a:xfrm>
            <a:off x="611188" y="4437063"/>
            <a:ext cx="3732212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3012" name="直接连接符 21508"/>
          <p:cNvSpPr>
            <a:spLocks noChangeShapeType="1"/>
          </p:cNvSpPr>
          <p:nvPr/>
        </p:nvSpPr>
        <p:spPr bwMode="auto">
          <a:xfrm>
            <a:off x="914400" y="3810000"/>
            <a:ext cx="49530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3013" name="文本框 21509"/>
          <p:cNvSpPr txBox="1">
            <a:spLocks noChangeArrowheads="1"/>
          </p:cNvSpPr>
          <p:nvPr/>
        </p:nvSpPr>
        <p:spPr bwMode="auto">
          <a:xfrm>
            <a:off x="0" y="5105400"/>
            <a:ext cx="91440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3014" name="文本框 21510"/>
          <p:cNvSpPr txBox="1">
            <a:spLocks noChangeArrowheads="1"/>
          </p:cNvSpPr>
          <p:nvPr/>
        </p:nvSpPr>
        <p:spPr bwMode="auto">
          <a:xfrm>
            <a:off x="0" y="5791200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3015" name="椭圆 21511"/>
          <p:cNvSpPr>
            <a:spLocks noChangeArrowheads="1"/>
          </p:cNvSpPr>
          <p:nvPr/>
        </p:nvSpPr>
        <p:spPr bwMode="auto">
          <a:xfrm>
            <a:off x="3048000" y="4572000"/>
            <a:ext cx="1066800" cy="1143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43016" name="图片 21512" descr="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43325">
            <a:off x="3257550" y="4319141"/>
            <a:ext cx="1714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7" name="椭圆 21513"/>
          <p:cNvSpPr>
            <a:spLocks noChangeArrowheads="1"/>
          </p:cNvSpPr>
          <p:nvPr/>
        </p:nvSpPr>
        <p:spPr bwMode="auto">
          <a:xfrm rot="9360612">
            <a:off x="3702050" y="4883150"/>
            <a:ext cx="16002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18" name="椭圆 21514"/>
          <p:cNvSpPr>
            <a:spLocks noChangeArrowheads="1"/>
          </p:cNvSpPr>
          <p:nvPr/>
        </p:nvSpPr>
        <p:spPr bwMode="auto">
          <a:xfrm rot="2296906">
            <a:off x="4572000" y="5181600"/>
            <a:ext cx="762000" cy="4572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19" name="椭圆 21515"/>
          <p:cNvSpPr>
            <a:spLocks noChangeArrowheads="1"/>
          </p:cNvSpPr>
          <p:nvPr/>
        </p:nvSpPr>
        <p:spPr bwMode="auto">
          <a:xfrm rot="-10064869">
            <a:off x="1516063" y="4867275"/>
            <a:ext cx="1676400" cy="762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20" name="椭圆 21516"/>
          <p:cNvSpPr>
            <a:spLocks noChangeArrowheads="1"/>
          </p:cNvSpPr>
          <p:nvPr/>
        </p:nvSpPr>
        <p:spPr bwMode="auto">
          <a:xfrm rot="2296906">
            <a:off x="3657600" y="4953000"/>
            <a:ext cx="1143000" cy="6096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21" name="直接连接符 21517"/>
          <p:cNvSpPr>
            <a:spLocks noChangeShapeType="1"/>
          </p:cNvSpPr>
          <p:nvPr/>
        </p:nvSpPr>
        <p:spPr bwMode="auto">
          <a:xfrm>
            <a:off x="684213" y="4868863"/>
            <a:ext cx="5103812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3022" name="矩形 21518"/>
          <p:cNvSpPr>
            <a:spLocks noChangeArrowheads="1" noChangeShapeType="1" noTextEdit="1"/>
          </p:cNvSpPr>
          <p:nvPr/>
        </p:nvSpPr>
        <p:spPr bwMode="auto"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上游</a:t>
            </a:r>
          </a:p>
        </p:txBody>
      </p:sp>
      <p:sp>
        <p:nvSpPr>
          <p:cNvPr id="43023" name="矩形 21519"/>
          <p:cNvSpPr>
            <a:spLocks noChangeArrowheads="1" noChangeShapeType="1" noTextEdit="1"/>
          </p:cNvSpPr>
          <p:nvPr/>
        </p:nvSpPr>
        <p:spPr bwMode="auto"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下游</a:t>
            </a:r>
          </a:p>
        </p:txBody>
      </p:sp>
      <p:pic>
        <p:nvPicPr>
          <p:cNvPr id="43024" name="图片 21520" descr="u=1981761599,2222145136&amp;fm=21&amp;gp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52388"/>
            <a:ext cx="3124200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83768" y="1765264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24 </a:t>
            </a:r>
            <a:r>
              <a:rPr lang="zh-CN" altLang="en-US" sz="6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河中石兽</a:t>
            </a:r>
            <a:endParaRPr lang="zh-CN" altLang="en-US" sz="6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7944" y="3356992"/>
            <a:ext cx="15600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纪   昀</a:t>
            </a:r>
            <a:endParaRPr lang="zh-CN" altLang="en-US" sz="40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文本框 22529"/>
          <p:cNvSpPr txBox="1">
            <a:spLocks noChangeArrowheads="1"/>
          </p:cNvSpPr>
          <p:nvPr/>
        </p:nvSpPr>
        <p:spPr bwMode="auto">
          <a:xfrm>
            <a:off x="0" y="2819400"/>
            <a:ext cx="914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4034" name="直接连接符 22530"/>
          <p:cNvSpPr>
            <a:spLocks noChangeShapeType="1"/>
          </p:cNvSpPr>
          <p:nvPr/>
        </p:nvSpPr>
        <p:spPr bwMode="auto">
          <a:xfrm>
            <a:off x="0" y="5105400"/>
            <a:ext cx="91440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4035" name="直接连接符 22531"/>
          <p:cNvSpPr>
            <a:spLocks noChangeShapeType="1"/>
          </p:cNvSpPr>
          <p:nvPr/>
        </p:nvSpPr>
        <p:spPr bwMode="auto">
          <a:xfrm>
            <a:off x="1143000" y="4267200"/>
            <a:ext cx="37338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4036" name="直接连接符 22532"/>
          <p:cNvSpPr>
            <a:spLocks noChangeShapeType="1"/>
          </p:cNvSpPr>
          <p:nvPr/>
        </p:nvSpPr>
        <p:spPr bwMode="auto">
          <a:xfrm>
            <a:off x="914400" y="3810000"/>
            <a:ext cx="49530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4037" name="文本框 22533"/>
          <p:cNvSpPr txBox="1">
            <a:spLocks noChangeArrowheads="1"/>
          </p:cNvSpPr>
          <p:nvPr/>
        </p:nvSpPr>
        <p:spPr bwMode="auto">
          <a:xfrm>
            <a:off x="0" y="5105400"/>
            <a:ext cx="91440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4038" name="文本框 22534"/>
          <p:cNvSpPr txBox="1">
            <a:spLocks noChangeArrowheads="1"/>
          </p:cNvSpPr>
          <p:nvPr/>
        </p:nvSpPr>
        <p:spPr bwMode="auto">
          <a:xfrm>
            <a:off x="0" y="5791200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4039" name="椭圆 22535"/>
          <p:cNvSpPr>
            <a:spLocks noChangeArrowheads="1"/>
          </p:cNvSpPr>
          <p:nvPr/>
        </p:nvSpPr>
        <p:spPr bwMode="auto">
          <a:xfrm>
            <a:off x="3048000" y="4572000"/>
            <a:ext cx="1066800" cy="1143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040" name="直接连接符 22536"/>
          <p:cNvSpPr>
            <a:spLocks noChangeShapeType="1"/>
          </p:cNvSpPr>
          <p:nvPr/>
        </p:nvSpPr>
        <p:spPr bwMode="auto">
          <a:xfrm>
            <a:off x="395288" y="4797425"/>
            <a:ext cx="1979612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4041" name="椭圆 22537"/>
          <p:cNvSpPr>
            <a:spLocks noChangeArrowheads="1"/>
          </p:cNvSpPr>
          <p:nvPr/>
        </p:nvSpPr>
        <p:spPr bwMode="auto">
          <a:xfrm rot="7696906">
            <a:off x="2362200" y="5029200"/>
            <a:ext cx="762000" cy="4572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042" name="椭圆 22538"/>
          <p:cNvSpPr>
            <a:spLocks noChangeArrowheads="1"/>
          </p:cNvSpPr>
          <p:nvPr/>
        </p:nvSpPr>
        <p:spPr bwMode="auto">
          <a:xfrm rot="-10064869">
            <a:off x="1600200" y="4841875"/>
            <a:ext cx="1035050" cy="762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44043" name="图片 22539" descr="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945916">
            <a:off x="2485059" y="4643437"/>
            <a:ext cx="1714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4" name="椭圆 22540"/>
          <p:cNvSpPr>
            <a:spLocks noChangeArrowheads="1"/>
          </p:cNvSpPr>
          <p:nvPr/>
        </p:nvSpPr>
        <p:spPr bwMode="auto">
          <a:xfrm rot="2296906">
            <a:off x="1447800" y="5105400"/>
            <a:ext cx="303213" cy="3222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047" name="矩形 22543"/>
          <p:cNvSpPr>
            <a:spLocks noChangeArrowheads="1" noChangeShapeType="1" noTextEdit="1"/>
          </p:cNvSpPr>
          <p:nvPr/>
        </p:nvSpPr>
        <p:spPr bwMode="auto"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上游</a:t>
            </a:r>
          </a:p>
        </p:txBody>
      </p:sp>
      <p:sp>
        <p:nvSpPr>
          <p:cNvPr id="44048" name="矩形 22544"/>
          <p:cNvSpPr>
            <a:spLocks noChangeArrowheads="1" noChangeShapeType="1" noTextEdit="1"/>
          </p:cNvSpPr>
          <p:nvPr/>
        </p:nvSpPr>
        <p:spPr bwMode="auto"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下游</a:t>
            </a:r>
          </a:p>
        </p:txBody>
      </p:sp>
      <p:pic>
        <p:nvPicPr>
          <p:cNvPr id="44049" name="图片 22545" descr="u=1981761599,2222145136&amp;fm=21&amp;gp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638" y="52388"/>
            <a:ext cx="3124200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50" name="矩形 22548"/>
          <p:cNvSpPr>
            <a:spLocks noChangeArrowheads="1"/>
          </p:cNvSpPr>
          <p:nvPr/>
        </p:nvSpPr>
        <p:spPr bwMode="auto">
          <a:xfrm>
            <a:off x="3505200" y="5105400"/>
            <a:ext cx="762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051" name="正五边形 22549"/>
          <p:cNvSpPr>
            <a:spLocks noChangeArrowheads="1"/>
          </p:cNvSpPr>
          <p:nvPr/>
        </p:nvSpPr>
        <p:spPr bwMode="auto">
          <a:xfrm>
            <a:off x="3505200" y="4800600"/>
            <a:ext cx="962025" cy="914400"/>
          </a:xfrm>
          <a:prstGeom prst="pentagon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052" name="椭圆 22550"/>
          <p:cNvSpPr>
            <a:spLocks noChangeArrowheads="1"/>
          </p:cNvSpPr>
          <p:nvPr/>
        </p:nvSpPr>
        <p:spPr bwMode="auto">
          <a:xfrm>
            <a:off x="3657600" y="4724400"/>
            <a:ext cx="1295400" cy="1066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文本框 23553"/>
          <p:cNvSpPr txBox="1">
            <a:spLocks noChangeArrowheads="1"/>
          </p:cNvSpPr>
          <p:nvPr/>
        </p:nvSpPr>
        <p:spPr bwMode="auto">
          <a:xfrm>
            <a:off x="0" y="2819400"/>
            <a:ext cx="914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5058" name="直接连接符 23554"/>
          <p:cNvSpPr>
            <a:spLocks noChangeShapeType="1"/>
          </p:cNvSpPr>
          <p:nvPr/>
        </p:nvSpPr>
        <p:spPr bwMode="auto">
          <a:xfrm>
            <a:off x="0" y="5105400"/>
            <a:ext cx="91440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5059" name="直接连接符 23555"/>
          <p:cNvSpPr>
            <a:spLocks noChangeShapeType="1"/>
          </p:cNvSpPr>
          <p:nvPr/>
        </p:nvSpPr>
        <p:spPr bwMode="auto">
          <a:xfrm>
            <a:off x="3810000" y="4267200"/>
            <a:ext cx="37338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5060" name="直接连接符 23556"/>
          <p:cNvSpPr>
            <a:spLocks noChangeShapeType="1"/>
          </p:cNvSpPr>
          <p:nvPr/>
        </p:nvSpPr>
        <p:spPr bwMode="auto">
          <a:xfrm>
            <a:off x="914400" y="3810000"/>
            <a:ext cx="49530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5061" name="文本框 23557"/>
          <p:cNvSpPr txBox="1">
            <a:spLocks noChangeArrowheads="1"/>
          </p:cNvSpPr>
          <p:nvPr/>
        </p:nvSpPr>
        <p:spPr bwMode="auto">
          <a:xfrm>
            <a:off x="0" y="5105400"/>
            <a:ext cx="91440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5062" name="文本框 23558"/>
          <p:cNvSpPr txBox="1">
            <a:spLocks noChangeArrowheads="1"/>
          </p:cNvSpPr>
          <p:nvPr/>
        </p:nvSpPr>
        <p:spPr bwMode="auto">
          <a:xfrm>
            <a:off x="0" y="5791200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5063" name="直接连接符 23559"/>
          <p:cNvSpPr>
            <a:spLocks noChangeShapeType="1"/>
          </p:cNvSpPr>
          <p:nvPr/>
        </p:nvSpPr>
        <p:spPr bwMode="auto">
          <a:xfrm>
            <a:off x="3657600" y="4648200"/>
            <a:ext cx="51054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5064" name="椭圆 23560"/>
          <p:cNvSpPr>
            <a:spLocks noChangeArrowheads="1"/>
          </p:cNvSpPr>
          <p:nvPr/>
        </p:nvSpPr>
        <p:spPr bwMode="auto">
          <a:xfrm rot="7696906">
            <a:off x="2362200" y="5029200"/>
            <a:ext cx="762000" cy="4572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065" name="椭圆 23561"/>
          <p:cNvSpPr>
            <a:spLocks noChangeArrowheads="1"/>
          </p:cNvSpPr>
          <p:nvPr/>
        </p:nvSpPr>
        <p:spPr bwMode="auto">
          <a:xfrm rot="-10064869">
            <a:off x="1600200" y="4841875"/>
            <a:ext cx="1035050" cy="762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066" name="椭圆 23562"/>
          <p:cNvSpPr>
            <a:spLocks noChangeArrowheads="1"/>
          </p:cNvSpPr>
          <p:nvPr/>
        </p:nvSpPr>
        <p:spPr bwMode="auto">
          <a:xfrm rot="2296906">
            <a:off x="2478088" y="4635500"/>
            <a:ext cx="968375" cy="1066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45067" name="图片 23563" descr="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02714">
            <a:off x="2064046" y="4406901"/>
            <a:ext cx="1714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8" name="椭圆 23564"/>
          <p:cNvSpPr>
            <a:spLocks noChangeArrowheads="1"/>
          </p:cNvSpPr>
          <p:nvPr/>
        </p:nvSpPr>
        <p:spPr bwMode="auto">
          <a:xfrm rot="2296906">
            <a:off x="2308225" y="4845050"/>
            <a:ext cx="414338" cy="104933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069" name="直接连接符 23565"/>
          <p:cNvSpPr>
            <a:spLocks noChangeShapeType="1"/>
          </p:cNvSpPr>
          <p:nvPr/>
        </p:nvSpPr>
        <p:spPr bwMode="auto">
          <a:xfrm>
            <a:off x="0" y="4419600"/>
            <a:ext cx="16002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5070" name="直接连接符 23566"/>
          <p:cNvSpPr>
            <a:spLocks noChangeShapeType="1"/>
          </p:cNvSpPr>
          <p:nvPr/>
        </p:nvSpPr>
        <p:spPr bwMode="auto">
          <a:xfrm>
            <a:off x="611188" y="4868863"/>
            <a:ext cx="1598612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5073" name="矩形 23569"/>
          <p:cNvSpPr>
            <a:spLocks noChangeArrowheads="1" noChangeShapeType="1" noTextEdit="1"/>
          </p:cNvSpPr>
          <p:nvPr/>
        </p:nvSpPr>
        <p:spPr bwMode="auto"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上游</a:t>
            </a:r>
          </a:p>
        </p:txBody>
      </p:sp>
      <p:sp>
        <p:nvSpPr>
          <p:cNvPr id="45074" name="矩形 23570"/>
          <p:cNvSpPr>
            <a:spLocks noChangeArrowheads="1" noChangeShapeType="1" noTextEdit="1"/>
          </p:cNvSpPr>
          <p:nvPr/>
        </p:nvSpPr>
        <p:spPr bwMode="auto"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下游</a:t>
            </a:r>
          </a:p>
        </p:txBody>
      </p:sp>
      <p:pic>
        <p:nvPicPr>
          <p:cNvPr id="45075" name="图片 23571" descr="u=1981761599,2222145136&amp;fm=21&amp;gp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00" y="52388"/>
            <a:ext cx="3124200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框 24577"/>
          <p:cNvSpPr txBox="1">
            <a:spLocks noChangeArrowheads="1"/>
          </p:cNvSpPr>
          <p:nvPr/>
        </p:nvSpPr>
        <p:spPr bwMode="auto">
          <a:xfrm>
            <a:off x="0" y="2819400"/>
            <a:ext cx="914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6082" name="直接连接符 24578"/>
          <p:cNvSpPr>
            <a:spLocks noChangeShapeType="1"/>
          </p:cNvSpPr>
          <p:nvPr/>
        </p:nvSpPr>
        <p:spPr bwMode="auto">
          <a:xfrm>
            <a:off x="0" y="5105400"/>
            <a:ext cx="91440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6083" name="直接连接符 24579"/>
          <p:cNvSpPr>
            <a:spLocks noChangeShapeType="1"/>
          </p:cNvSpPr>
          <p:nvPr/>
        </p:nvSpPr>
        <p:spPr bwMode="auto">
          <a:xfrm>
            <a:off x="3810000" y="4191000"/>
            <a:ext cx="37338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6084" name="直接连接符 24580"/>
          <p:cNvSpPr>
            <a:spLocks noChangeShapeType="1"/>
          </p:cNvSpPr>
          <p:nvPr/>
        </p:nvSpPr>
        <p:spPr bwMode="auto">
          <a:xfrm>
            <a:off x="3657600" y="3810000"/>
            <a:ext cx="49530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6085" name="文本框 24581"/>
          <p:cNvSpPr txBox="1">
            <a:spLocks noChangeArrowheads="1"/>
          </p:cNvSpPr>
          <p:nvPr/>
        </p:nvSpPr>
        <p:spPr bwMode="auto">
          <a:xfrm>
            <a:off x="0" y="5105400"/>
            <a:ext cx="91440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6086" name="文本框 24582"/>
          <p:cNvSpPr txBox="1">
            <a:spLocks noChangeArrowheads="1"/>
          </p:cNvSpPr>
          <p:nvPr/>
        </p:nvSpPr>
        <p:spPr bwMode="auto">
          <a:xfrm>
            <a:off x="0" y="5791200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6087" name="椭圆 24583"/>
          <p:cNvSpPr>
            <a:spLocks noChangeArrowheads="1"/>
          </p:cNvSpPr>
          <p:nvPr/>
        </p:nvSpPr>
        <p:spPr bwMode="auto">
          <a:xfrm>
            <a:off x="1524000" y="4419600"/>
            <a:ext cx="1066800" cy="1447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6088" name="直接连接符 24584"/>
          <p:cNvSpPr>
            <a:spLocks noChangeShapeType="1"/>
          </p:cNvSpPr>
          <p:nvPr/>
        </p:nvSpPr>
        <p:spPr bwMode="auto">
          <a:xfrm>
            <a:off x="2133600" y="4572000"/>
            <a:ext cx="51054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6089" name="椭圆 24585"/>
          <p:cNvSpPr>
            <a:spLocks noChangeArrowheads="1"/>
          </p:cNvSpPr>
          <p:nvPr/>
        </p:nvSpPr>
        <p:spPr bwMode="auto">
          <a:xfrm rot="7696906">
            <a:off x="2133600" y="5029200"/>
            <a:ext cx="762000" cy="4572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6090" name="椭圆 24586"/>
          <p:cNvSpPr>
            <a:spLocks noChangeArrowheads="1"/>
          </p:cNvSpPr>
          <p:nvPr/>
        </p:nvSpPr>
        <p:spPr bwMode="auto">
          <a:xfrm rot="-10064869">
            <a:off x="1600200" y="4841875"/>
            <a:ext cx="1035050" cy="762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6091" name="椭圆 24587"/>
          <p:cNvSpPr>
            <a:spLocks noChangeArrowheads="1"/>
          </p:cNvSpPr>
          <p:nvPr/>
        </p:nvSpPr>
        <p:spPr bwMode="auto">
          <a:xfrm rot="2296906">
            <a:off x="1371600" y="4953000"/>
            <a:ext cx="1219200" cy="6096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46092" name="图片 24588" descr="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03907">
            <a:off x="1336984" y="4278764"/>
            <a:ext cx="1714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93" name="直接连接符 24589"/>
          <p:cNvSpPr>
            <a:spLocks noChangeShapeType="1"/>
          </p:cNvSpPr>
          <p:nvPr/>
        </p:nvSpPr>
        <p:spPr bwMode="auto">
          <a:xfrm>
            <a:off x="0" y="4292600"/>
            <a:ext cx="1446213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6094" name="直接连接符 24590"/>
          <p:cNvSpPr>
            <a:spLocks noChangeShapeType="1"/>
          </p:cNvSpPr>
          <p:nvPr/>
        </p:nvSpPr>
        <p:spPr bwMode="auto">
          <a:xfrm>
            <a:off x="0" y="4724400"/>
            <a:ext cx="1446213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6097" name="矩形 24593"/>
          <p:cNvSpPr>
            <a:spLocks noChangeArrowheads="1" noChangeShapeType="1" noTextEdit="1"/>
          </p:cNvSpPr>
          <p:nvPr/>
        </p:nvSpPr>
        <p:spPr bwMode="auto"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上游</a:t>
            </a:r>
          </a:p>
        </p:txBody>
      </p:sp>
      <p:sp>
        <p:nvSpPr>
          <p:cNvPr id="46098" name="矩形 24594"/>
          <p:cNvSpPr>
            <a:spLocks noChangeArrowheads="1" noChangeShapeType="1" noTextEdit="1"/>
          </p:cNvSpPr>
          <p:nvPr/>
        </p:nvSpPr>
        <p:spPr bwMode="auto"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下游</a:t>
            </a:r>
          </a:p>
        </p:txBody>
      </p:sp>
      <p:pic>
        <p:nvPicPr>
          <p:cNvPr id="46099" name="图片 24595" descr="u=1981761599,2222145136&amp;fm=21&amp;gp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00" y="52388"/>
            <a:ext cx="3124200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文本框 25601"/>
          <p:cNvSpPr txBox="1">
            <a:spLocks noChangeArrowheads="1"/>
          </p:cNvSpPr>
          <p:nvPr/>
        </p:nvSpPr>
        <p:spPr bwMode="auto">
          <a:xfrm>
            <a:off x="0" y="2819400"/>
            <a:ext cx="914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7106" name="直接连接符 25602"/>
          <p:cNvSpPr>
            <a:spLocks noChangeShapeType="1"/>
          </p:cNvSpPr>
          <p:nvPr/>
        </p:nvSpPr>
        <p:spPr bwMode="auto">
          <a:xfrm>
            <a:off x="0" y="5105400"/>
            <a:ext cx="91440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7107" name="直接连接符 25603"/>
          <p:cNvSpPr>
            <a:spLocks noChangeShapeType="1"/>
          </p:cNvSpPr>
          <p:nvPr/>
        </p:nvSpPr>
        <p:spPr bwMode="auto">
          <a:xfrm>
            <a:off x="3810000" y="4191000"/>
            <a:ext cx="37338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7108" name="直接连接符 25604"/>
          <p:cNvSpPr>
            <a:spLocks noChangeShapeType="1"/>
          </p:cNvSpPr>
          <p:nvPr/>
        </p:nvSpPr>
        <p:spPr bwMode="auto">
          <a:xfrm>
            <a:off x="3657600" y="3810000"/>
            <a:ext cx="49530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7109" name="文本框 25605"/>
          <p:cNvSpPr txBox="1">
            <a:spLocks noChangeArrowheads="1"/>
          </p:cNvSpPr>
          <p:nvPr/>
        </p:nvSpPr>
        <p:spPr bwMode="auto">
          <a:xfrm>
            <a:off x="0" y="5105400"/>
            <a:ext cx="91440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7110" name="文本框 25606"/>
          <p:cNvSpPr txBox="1">
            <a:spLocks noChangeArrowheads="1"/>
          </p:cNvSpPr>
          <p:nvPr/>
        </p:nvSpPr>
        <p:spPr bwMode="auto">
          <a:xfrm>
            <a:off x="0" y="5791200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7111" name="直接连接符 25607"/>
          <p:cNvSpPr>
            <a:spLocks noChangeShapeType="1"/>
          </p:cNvSpPr>
          <p:nvPr/>
        </p:nvSpPr>
        <p:spPr bwMode="auto">
          <a:xfrm>
            <a:off x="2133600" y="4572000"/>
            <a:ext cx="51054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7112" name="椭圆 25608"/>
          <p:cNvSpPr>
            <a:spLocks noChangeArrowheads="1"/>
          </p:cNvSpPr>
          <p:nvPr/>
        </p:nvSpPr>
        <p:spPr bwMode="auto">
          <a:xfrm rot="7696906">
            <a:off x="2209800" y="4876800"/>
            <a:ext cx="762000" cy="4572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113" name="椭圆 25609"/>
          <p:cNvSpPr>
            <a:spLocks noChangeArrowheads="1"/>
          </p:cNvSpPr>
          <p:nvPr/>
        </p:nvSpPr>
        <p:spPr bwMode="auto">
          <a:xfrm rot="-10064869">
            <a:off x="1371600" y="4572000"/>
            <a:ext cx="1035050" cy="762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114" name="椭圆 25610"/>
          <p:cNvSpPr>
            <a:spLocks noChangeArrowheads="1"/>
          </p:cNvSpPr>
          <p:nvPr/>
        </p:nvSpPr>
        <p:spPr bwMode="auto">
          <a:xfrm rot="2296906">
            <a:off x="1066800" y="4876800"/>
            <a:ext cx="1219200" cy="6096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115" name="直接连接符 25611"/>
          <p:cNvSpPr>
            <a:spLocks noChangeShapeType="1"/>
          </p:cNvSpPr>
          <p:nvPr/>
        </p:nvSpPr>
        <p:spPr bwMode="auto">
          <a:xfrm>
            <a:off x="539750" y="4365625"/>
            <a:ext cx="1446213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7116" name="直接连接符 25612"/>
          <p:cNvSpPr>
            <a:spLocks noChangeShapeType="1"/>
          </p:cNvSpPr>
          <p:nvPr/>
        </p:nvSpPr>
        <p:spPr bwMode="auto">
          <a:xfrm>
            <a:off x="468313" y="4724400"/>
            <a:ext cx="1446212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7117" name="直接连接符 25613"/>
          <p:cNvSpPr>
            <a:spLocks noChangeShapeType="1"/>
          </p:cNvSpPr>
          <p:nvPr/>
        </p:nvSpPr>
        <p:spPr bwMode="auto">
          <a:xfrm flipH="1">
            <a:off x="0" y="4419600"/>
            <a:ext cx="5334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7118" name="直接连接符 25614"/>
          <p:cNvSpPr>
            <a:spLocks noChangeShapeType="1"/>
          </p:cNvSpPr>
          <p:nvPr/>
        </p:nvSpPr>
        <p:spPr bwMode="auto">
          <a:xfrm flipH="1">
            <a:off x="152400" y="47244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7119" name="椭圆 25615"/>
          <p:cNvSpPr>
            <a:spLocks noChangeArrowheads="1"/>
          </p:cNvSpPr>
          <p:nvPr/>
        </p:nvSpPr>
        <p:spPr bwMode="auto">
          <a:xfrm rot="2296906">
            <a:off x="1295400" y="5257800"/>
            <a:ext cx="609600" cy="5334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120" name="椭圆 25616"/>
          <p:cNvSpPr>
            <a:spLocks noChangeArrowheads="1"/>
          </p:cNvSpPr>
          <p:nvPr/>
        </p:nvSpPr>
        <p:spPr bwMode="auto">
          <a:xfrm rot="2296906">
            <a:off x="381000" y="5410200"/>
            <a:ext cx="457200" cy="304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47121" name="图片 25617" descr="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50536">
            <a:off x="850529" y="4116390"/>
            <a:ext cx="1712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22" name="椭圆 25618"/>
          <p:cNvSpPr>
            <a:spLocks noChangeArrowheads="1"/>
          </p:cNvSpPr>
          <p:nvPr/>
        </p:nvSpPr>
        <p:spPr bwMode="auto">
          <a:xfrm rot="2296906">
            <a:off x="304800" y="5486400"/>
            <a:ext cx="457200" cy="2286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123" name="椭圆 25619"/>
          <p:cNvSpPr>
            <a:spLocks noChangeArrowheads="1"/>
          </p:cNvSpPr>
          <p:nvPr/>
        </p:nvSpPr>
        <p:spPr bwMode="auto">
          <a:xfrm rot="2296906">
            <a:off x="-212725" y="4984750"/>
            <a:ext cx="531813" cy="304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124" name="矩形 25620"/>
          <p:cNvSpPr>
            <a:spLocks noChangeArrowheads="1" noChangeShapeType="1" noTextEdit="1"/>
          </p:cNvSpPr>
          <p:nvPr/>
        </p:nvSpPr>
        <p:spPr bwMode="auto"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上游</a:t>
            </a:r>
          </a:p>
        </p:txBody>
      </p:sp>
      <p:sp>
        <p:nvSpPr>
          <p:cNvPr id="47125" name="矩形 25621"/>
          <p:cNvSpPr>
            <a:spLocks noChangeArrowheads="1" noChangeShapeType="1" noTextEdit="1"/>
          </p:cNvSpPr>
          <p:nvPr/>
        </p:nvSpPr>
        <p:spPr bwMode="auto"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下游</a:t>
            </a:r>
          </a:p>
        </p:txBody>
      </p:sp>
      <p:pic>
        <p:nvPicPr>
          <p:cNvPr id="47126" name="图片 25622" descr="u=1981761599,2222145136&amp;fm=21&amp;gp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00" y="52387"/>
            <a:ext cx="3124200" cy="276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26625"/>
          <p:cNvSpPr txBox="1">
            <a:spLocks noChangeArrowheads="1"/>
          </p:cNvSpPr>
          <p:nvPr/>
        </p:nvSpPr>
        <p:spPr bwMode="auto">
          <a:xfrm>
            <a:off x="0" y="2819400"/>
            <a:ext cx="914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8130" name="直接连接符 26626"/>
          <p:cNvSpPr>
            <a:spLocks noChangeShapeType="1"/>
          </p:cNvSpPr>
          <p:nvPr/>
        </p:nvSpPr>
        <p:spPr bwMode="auto">
          <a:xfrm>
            <a:off x="0" y="5105400"/>
            <a:ext cx="91440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8131" name="直接连接符 26627"/>
          <p:cNvSpPr>
            <a:spLocks noChangeShapeType="1"/>
          </p:cNvSpPr>
          <p:nvPr/>
        </p:nvSpPr>
        <p:spPr bwMode="auto">
          <a:xfrm>
            <a:off x="3810000" y="4191000"/>
            <a:ext cx="37338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8132" name="直接连接符 26628"/>
          <p:cNvSpPr>
            <a:spLocks noChangeShapeType="1"/>
          </p:cNvSpPr>
          <p:nvPr/>
        </p:nvSpPr>
        <p:spPr bwMode="auto">
          <a:xfrm>
            <a:off x="3657600" y="3810000"/>
            <a:ext cx="49530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8133" name="文本框 26629"/>
          <p:cNvSpPr txBox="1">
            <a:spLocks noChangeArrowheads="1"/>
          </p:cNvSpPr>
          <p:nvPr/>
        </p:nvSpPr>
        <p:spPr bwMode="auto">
          <a:xfrm>
            <a:off x="0" y="5105400"/>
            <a:ext cx="91440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8134" name="文本框 26630"/>
          <p:cNvSpPr txBox="1">
            <a:spLocks noChangeArrowheads="1"/>
          </p:cNvSpPr>
          <p:nvPr/>
        </p:nvSpPr>
        <p:spPr bwMode="auto">
          <a:xfrm>
            <a:off x="0" y="5791200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8135" name="直接连接符 26631"/>
          <p:cNvSpPr>
            <a:spLocks noChangeShapeType="1"/>
          </p:cNvSpPr>
          <p:nvPr/>
        </p:nvSpPr>
        <p:spPr bwMode="auto">
          <a:xfrm>
            <a:off x="2133600" y="4572000"/>
            <a:ext cx="5105400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8136" name="椭圆 26632"/>
          <p:cNvSpPr>
            <a:spLocks noChangeArrowheads="1"/>
          </p:cNvSpPr>
          <p:nvPr/>
        </p:nvSpPr>
        <p:spPr bwMode="auto">
          <a:xfrm rot="9360612">
            <a:off x="3257550" y="5267325"/>
            <a:ext cx="1228725" cy="381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8137" name="椭圆 26633"/>
          <p:cNvSpPr>
            <a:spLocks noChangeArrowheads="1"/>
          </p:cNvSpPr>
          <p:nvPr/>
        </p:nvSpPr>
        <p:spPr bwMode="auto">
          <a:xfrm rot="-10064869">
            <a:off x="1371600" y="4953000"/>
            <a:ext cx="1035050" cy="762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8138" name="椭圆 26634"/>
          <p:cNvSpPr>
            <a:spLocks noChangeArrowheads="1"/>
          </p:cNvSpPr>
          <p:nvPr/>
        </p:nvSpPr>
        <p:spPr bwMode="auto">
          <a:xfrm rot="2296906">
            <a:off x="650875" y="4611688"/>
            <a:ext cx="1219200" cy="9906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8139" name="直接连接符 26635"/>
          <p:cNvSpPr>
            <a:spLocks noChangeShapeType="1"/>
          </p:cNvSpPr>
          <p:nvPr/>
        </p:nvSpPr>
        <p:spPr bwMode="auto">
          <a:xfrm>
            <a:off x="179388" y="4149725"/>
            <a:ext cx="1446212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8140" name="直接连接符 26636"/>
          <p:cNvSpPr>
            <a:spLocks noChangeShapeType="1"/>
          </p:cNvSpPr>
          <p:nvPr/>
        </p:nvSpPr>
        <p:spPr bwMode="auto">
          <a:xfrm>
            <a:off x="0" y="4724400"/>
            <a:ext cx="1446213" cy="0"/>
          </a:xfrm>
          <a:prstGeom prst="line">
            <a:avLst/>
          </a:prstGeom>
          <a:noFill/>
          <a:ln w="38100">
            <a:solidFill>
              <a:srgbClr val="66CCFF"/>
            </a:solidFill>
            <a:prstDash val="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8141" name="直接连接符 26637"/>
          <p:cNvSpPr>
            <a:spLocks noChangeShapeType="1"/>
          </p:cNvSpPr>
          <p:nvPr/>
        </p:nvSpPr>
        <p:spPr bwMode="auto">
          <a:xfrm flipH="1">
            <a:off x="-135790" y="4724400"/>
            <a:ext cx="418932" cy="4874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8142" name="直接连接符 26638"/>
          <p:cNvSpPr>
            <a:spLocks noChangeShapeType="1"/>
          </p:cNvSpPr>
          <p:nvPr/>
        </p:nvSpPr>
        <p:spPr bwMode="auto">
          <a:xfrm flipH="1">
            <a:off x="183338" y="4954588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8143" name="椭圆 26639"/>
          <p:cNvSpPr>
            <a:spLocks noChangeArrowheads="1"/>
          </p:cNvSpPr>
          <p:nvPr/>
        </p:nvSpPr>
        <p:spPr bwMode="auto">
          <a:xfrm rot="2296906">
            <a:off x="1295400" y="5257800"/>
            <a:ext cx="609600" cy="5334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8144" name="椭圆 26640"/>
          <p:cNvSpPr>
            <a:spLocks noChangeArrowheads="1"/>
          </p:cNvSpPr>
          <p:nvPr/>
        </p:nvSpPr>
        <p:spPr bwMode="auto">
          <a:xfrm rot="2296906">
            <a:off x="381000" y="5410200"/>
            <a:ext cx="457200" cy="304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48145" name="图片 26641" descr="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9759">
            <a:off x="-134078" y="4312105"/>
            <a:ext cx="17129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46" name="椭圆 26642"/>
          <p:cNvSpPr>
            <a:spLocks noChangeArrowheads="1"/>
          </p:cNvSpPr>
          <p:nvPr/>
        </p:nvSpPr>
        <p:spPr bwMode="auto">
          <a:xfrm rot="2296906">
            <a:off x="304800" y="5486400"/>
            <a:ext cx="457200" cy="2286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8147" name="矩形 26643"/>
          <p:cNvSpPr>
            <a:spLocks noChangeArrowheads="1" noChangeShapeType="1" noTextEdit="1"/>
          </p:cNvSpPr>
          <p:nvPr/>
        </p:nvSpPr>
        <p:spPr bwMode="auto"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上游</a:t>
            </a:r>
          </a:p>
        </p:txBody>
      </p:sp>
      <p:sp>
        <p:nvSpPr>
          <p:cNvPr id="48148" name="矩形 26644"/>
          <p:cNvSpPr>
            <a:spLocks noChangeArrowheads="1" noChangeShapeType="1" noTextEdit="1"/>
          </p:cNvSpPr>
          <p:nvPr/>
        </p:nvSpPr>
        <p:spPr bwMode="auto"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</a:rPr>
              <a:t>下游</a:t>
            </a:r>
          </a:p>
        </p:txBody>
      </p:sp>
      <p:pic>
        <p:nvPicPr>
          <p:cNvPr id="48149" name="图片 26645" descr="u=1981761599,2222145136&amp;fm=21&amp;gp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943" y="5287"/>
            <a:ext cx="3124200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50" name="左箭头 2664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458200" y="6477000"/>
            <a:ext cx="228600" cy="304800"/>
          </a:xfrm>
          <a:prstGeom prst="leftArrow">
            <a:avLst>
              <a:gd name="adj1" fmla="val 50000"/>
              <a:gd name="adj2" fmla="val 25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0" y="836712"/>
            <a:ext cx="91440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下列句子中的“笑”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如何理解？ </a:t>
            </a:r>
          </a:p>
          <a:p>
            <a:pPr marL="0" indent="0">
              <a:buNone/>
            </a:pP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（1）一讲学家设怅寺中，闻之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笑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曰…… </a:t>
            </a:r>
            <a:endParaRPr lang="zh-CN" altLang="en-US" sz="3600" b="1" dirty="0" smtClean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6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讲学家的“笑”是嘲笑顺流而下寻找石兽的做法，说明讲学家自以为是，空有理论，是可笑的。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1440" y="4161877"/>
            <a:ext cx="9052560" cy="3066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46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（2）一老河兵闻之，又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笑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曰……</a:t>
            </a:r>
            <a:endParaRPr lang="zh-CN" altLang="en-US" sz="36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600"/>
              </a:lnSpc>
              <a:spcBef>
                <a:spcPct val="20000"/>
              </a:spcBef>
            </a:pPr>
            <a:r>
              <a:rPr lang="zh-CN" altLang="en-US" sz="36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老河兵的“笑”是嘲笑讲学家的认识错误、众人轻信讲学家的糊涂，说明老河兵阅历深广，有实践经验。</a:t>
            </a:r>
            <a:endParaRPr lang="zh-CN" altLang="en-US" sz="3600" b="1" noProof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600"/>
              </a:lnSpc>
            </a:pPr>
            <a:endParaRPr lang="en-US" altLang="zh-CN" dirty="0"/>
          </a:p>
        </p:txBody>
      </p:sp>
      <p:sp>
        <p:nvSpPr>
          <p:cNvPr id="4" name="文本框 3"/>
          <p:cNvSpPr txBox="1"/>
          <p:nvPr/>
        </p:nvSpPr>
        <p:spPr>
          <a:xfrm>
            <a:off x="2699792" y="0"/>
            <a:ext cx="27381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4000" b="1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品味语言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内容占位符 2"/>
          <p:cNvSpPr>
            <a:spLocks noGrp="1" noChangeArrowheads="1"/>
          </p:cNvSpPr>
          <p:nvPr>
            <p:ph idx="1"/>
          </p:nvPr>
        </p:nvSpPr>
        <p:spPr>
          <a:xfrm>
            <a:off x="0" y="1000125"/>
            <a:ext cx="9098280" cy="5427980"/>
          </a:xfrm>
        </p:spPr>
        <p:txBody>
          <a:bodyPr>
            <a:normAutofit fontScale="975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600" b="1" dirty="0" smtClean="0"/>
              <a:t>（</a:t>
            </a:r>
            <a:r>
              <a:rPr lang="en-US" altLang="zh-CN" sz="3600" b="1" dirty="0" smtClean="0"/>
              <a:t>1</a:t>
            </a:r>
            <a:r>
              <a:rPr lang="zh-CN" altLang="en-US" sz="3600" b="1" dirty="0" smtClean="0"/>
              <a:t>）作者是如何妙用层层铺垫 的手法来传情达意的？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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最先</a:t>
            </a:r>
            <a:r>
              <a:rPr lang="zh-CN" altLang="en-US" sz="3600" b="1" dirty="0" smtClean="0"/>
              <a:t>以寺僧的做法为讲学家的看法做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铺垫</a:t>
            </a:r>
            <a:r>
              <a:rPr lang="zh-CN" altLang="en-US" sz="3600" b="1" dirty="0" smtClean="0"/>
              <a:t>，以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突出讲学家的看法 </a:t>
            </a:r>
            <a:r>
              <a:rPr lang="zh-CN" altLang="en-US" sz="3600" b="1" dirty="0" smtClean="0"/>
              <a:t>“众 服 为 确 论”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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接着</a:t>
            </a:r>
            <a:r>
              <a:rPr lang="zh-CN" altLang="en-US" sz="3600" b="1" dirty="0" smtClean="0"/>
              <a:t>通过讲学家对寺僧的评价“颠”，写出了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讲学家的看法和自以为是。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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最后</a:t>
            </a:r>
            <a:r>
              <a:rPr lang="zh-CN" altLang="en-US" sz="3600" b="1" dirty="0" smtClean="0"/>
              <a:t>写老河兵一番话， 加上其结果，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巧妙地表现</a:t>
            </a:r>
            <a:r>
              <a:rPr lang="zh-CN" altLang="en-US" sz="3600" b="1" dirty="0" smtClean="0"/>
              <a:t>了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自以为是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的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讲学家“不更颠乎”。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794000" y="168910"/>
            <a:ext cx="27381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b="1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4000" b="1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体会</a:t>
            </a:r>
            <a:r>
              <a:rPr lang="zh-CN" altLang="en-US" sz="4000" b="1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写法</a:t>
            </a:r>
            <a:endParaRPr lang="zh-CN" altLang="en-US" sz="4000" b="1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文本框 99"/>
          <p:cNvSpPr txBox="1">
            <a:spLocks noChangeArrowheads="1"/>
          </p:cNvSpPr>
          <p:nvPr/>
        </p:nvSpPr>
        <p:spPr bwMode="auto">
          <a:xfrm>
            <a:off x="79375" y="796273"/>
            <a:ext cx="8693150" cy="141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cs typeface="Arial Unicode MS" panose="020B0604020202020204" pitchFamily="34" charset="-122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cs typeface="Arial Unicode MS" panose="020B0604020202020204" pitchFamily="34" charset="-122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cs typeface="Arial Unicode MS" panose="020B0604020202020204" pitchFamily="34" charset="-122"/>
              </a:rPr>
              <a:t>）说说课文运用了哪几种语言表达方式，结尾句运用了哪种表达方式？有何作用？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8914" name="文本框 1"/>
          <p:cNvSpPr txBox="1">
            <a:spLocks noChangeArrowheads="1"/>
          </p:cNvSpPr>
          <p:nvPr/>
        </p:nvSpPr>
        <p:spPr bwMode="auto">
          <a:xfrm>
            <a:off x="79375" y="2349483"/>
            <a:ext cx="8869363" cy="2150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70C0"/>
                </a:solidFill>
                <a:latin typeface="宋体" panose="02010600030101010101" pitchFamily="2" charset="-122"/>
                <a:cs typeface="Arial Unicode MS" panose="020B0604020202020204" pitchFamily="34" charset="-122"/>
              </a:rPr>
              <a:t>① 运用</a:t>
            </a:r>
            <a:r>
              <a:rPr lang="zh-CN" altLang="en-US" sz="3600" b="1" dirty="0" smtClean="0">
                <a:solidFill>
                  <a:srgbClr val="0070C0"/>
                </a:solidFill>
                <a:latin typeface="宋体" panose="02010600030101010101" pitchFamily="2" charset="-122"/>
                <a:cs typeface="Arial Unicode MS" panose="020B0604020202020204" pitchFamily="34" charset="-122"/>
              </a:rPr>
              <a:t>了叙述、</a:t>
            </a:r>
            <a:r>
              <a:rPr lang="zh-CN" altLang="en-US" sz="3600" b="1" dirty="0">
                <a:solidFill>
                  <a:srgbClr val="0070C0"/>
                </a:solidFill>
                <a:latin typeface="宋体" panose="02010600030101010101" pitchFamily="2" charset="-122"/>
                <a:cs typeface="Arial Unicode MS" panose="020B0604020202020204" pitchFamily="34" charset="-122"/>
              </a:rPr>
              <a:t>描写、议论。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70C0"/>
                </a:solidFill>
                <a:latin typeface="宋体" panose="02010600030101010101" pitchFamily="2" charset="-122"/>
                <a:cs typeface="Arial Unicode MS" panose="020B0604020202020204" pitchFamily="34" charset="-122"/>
                <a:sym typeface="+mn-ea"/>
              </a:rPr>
              <a:t>② </a:t>
            </a:r>
            <a:r>
              <a:rPr lang="zh-CN" altLang="en-US" sz="3600" b="1" dirty="0">
                <a:solidFill>
                  <a:srgbClr val="0070C0"/>
                </a:solidFill>
                <a:latin typeface="宋体" panose="02010600030101010101" pitchFamily="2" charset="-122"/>
                <a:cs typeface="Arial Unicode MS" panose="020B0604020202020204" pitchFamily="34" charset="-122"/>
              </a:rPr>
              <a:t>结尾句属于</a:t>
            </a:r>
            <a:r>
              <a:rPr lang="zh-CN" altLang="en-US" sz="3600" b="1" dirty="0" smtClean="0">
                <a:solidFill>
                  <a:srgbClr val="0070C0"/>
                </a:solidFill>
                <a:latin typeface="宋体" panose="02010600030101010101" pitchFamily="2" charset="-122"/>
                <a:cs typeface="Arial Unicode MS" panose="020B0604020202020204" pitchFamily="34" charset="-122"/>
              </a:rPr>
              <a:t>议论。</a:t>
            </a:r>
            <a:endParaRPr lang="zh-CN" altLang="en-US" sz="3600" b="1" dirty="0">
              <a:solidFill>
                <a:srgbClr val="0070C0"/>
              </a:solidFill>
              <a:latin typeface="宋体" panose="02010600030101010101" pitchFamily="2" charset="-122"/>
              <a:cs typeface="Arial Unicode MS" panose="020B0604020202020204" pitchFamily="34" charset="-122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70C0"/>
                </a:solidFill>
                <a:latin typeface="宋体" panose="02010600030101010101" pitchFamily="2" charset="-122"/>
                <a:cs typeface="Arial Unicode MS" panose="020B0604020202020204" pitchFamily="34" charset="-122"/>
                <a:sym typeface="+mn-ea"/>
              </a:rPr>
              <a:t>③ </a:t>
            </a:r>
            <a:r>
              <a:rPr lang="zh-CN" altLang="en-US" sz="3600" b="1" dirty="0">
                <a:solidFill>
                  <a:srgbClr val="0070C0"/>
                </a:solidFill>
                <a:latin typeface="宋体" panose="02010600030101010101" pitchFamily="2" charset="-122"/>
                <a:cs typeface="Arial Unicode MS" panose="020B0604020202020204" pitchFamily="34" charset="-122"/>
              </a:rPr>
              <a:t>作用：揭示了文章的</a:t>
            </a:r>
            <a:r>
              <a:rPr lang="zh-CN" altLang="en-US" sz="3600" b="1" dirty="0" smtClean="0">
                <a:solidFill>
                  <a:srgbClr val="0070C0"/>
                </a:solidFill>
                <a:latin typeface="宋体" panose="02010600030101010101" pitchFamily="2" charset="-122"/>
                <a:cs typeface="Arial Unicode MS" panose="020B0604020202020204" pitchFamily="34" charset="-122"/>
              </a:rPr>
              <a:t>主旨。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71420" y="844550"/>
            <a:ext cx="27381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4000" b="1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探究主旨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41935" y="1630045"/>
            <a:ext cx="83489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232226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兰亭黑简体"/>
                <a:sym typeface="+mn-ea"/>
              </a:rPr>
              <a:t>读了这篇短文，请你谈一谈本文揭示的道理。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0840" y="2707005"/>
            <a:ext cx="8549640" cy="3145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兰亭黑简体"/>
                <a:sym typeface="+mn-ea"/>
              </a:rPr>
              <a:t>许多自然现象的发生往往有着复杂的原因，我们不能只知其一，不知其二，仅仅根据自己的一知半解</a:t>
            </a:r>
            <a:r>
              <a:rPr lang="zh-CN" altLang="en-US" sz="32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兰亭黑简体"/>
                <a:sym typeface="+mn-ea"/>
              </a:rPr>
              <a:t>就作出推想，</a:t>
            </a:r>
            <a:r>
              <a:rPr lang="zh-CN" altLang="en-US" sz="32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兰亭黑简体"/>
                <a:sym typeface="+mn-ea"/>
              </a:rPr>
              <a:t>而要根据实际情况作出判断</a:t>
            </a:r>
            <a:r>
              <a:rPr lang="zh-CN" altLang="en-US" sz="32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兰亭黑简体"/>
                <a:sym typeface="+mn-ea"/>
              </a:rPr>
              <a:t>。</a:t>
            </a:r>
            <a:endParaRPr lang="zh-CN" altLang="en-US" sz="3200" b="1" dirty="0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方正兰亭黑简体"/>
              <a:sym typeface="+mn-ea"/>
            </a:endParaRPr>
          </a:p>
          <a:p>
            <a:endParaRPr lang="zh-CN" altLang="en-US" sz="3200" b="1" dirty="0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方正兰亭黑简体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27784" y="188640"/>
            <a:ext cx="29921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</a:t>
            </a:r>
            <a:r>
              <a:rPr lang="en-US" altLang="zh-CN" sz="4000" b="1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4000" b="1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当堂训练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95736" y="1606354"/>
            <a:ext cx="417646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背诵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全文。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字词练习 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948690"/>
            <a:ext cx="9144000" cy="5909310"/>
          </a:xfrm>
          <a:prstGeom prst="rect">
            <a:avLst/>
          </a:prstGeom>
        </p:spPr>
        <p:txBody>
          <a:bodyPr wrap="square">
            <a:spAutoFit/>
          </a:bodyPr>
          <a:lstStyle>
            <a:lvl1pPr indent="457200" defTabSz="-635"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-635"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-635"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-635"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-635"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走近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zh-CN" altLang="zh-CN" sz="2800" b="1" dirty="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纪昀（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1724—1805)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，字晓岚，晚年自号白云</a:t>
            </a:r>
            <a:r>
              <a:rPr lang="zh-CN" altLang="zh-CN" sz="2800" b="1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u="sng" dirty="0"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代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学者、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文学家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乾隆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年间进士，直隶献县（今河北省献县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著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有《阅微草堂笔记》等。他主编的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被称为文化史上的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万里长城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，对保存中国文化有很大贡献。</a:t>
            </a:r>
            <a:endParaRPr lang="zh-CN" altLang="zh-CN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本文选自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         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》，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是纪昀晚年所作的一部文言笔记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小说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，以妖怪鬼狐为主，但于人事异闻、名物典故等也有记述，内容相当广泛。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43808" y="188640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一、预习检查</a:t>
            </a:r>
            <a:endParaRPr lang="zh-CN" altLang="en-US" sz="4000" b="1" dirty="0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12360" y="162880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</a:t>
            </a:r>
            <a:endParaRPr lang="zh-CN" altLang="en-US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20272" y="29969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四库全书</a:t>
            </a:r>
            <a:endParaRPr lang="zh-CN" altLang="en-US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752" y="486916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阅微草堂笔记</a:t>
            </a:r>
            <a:endParaRPr lang="zh-CN" altLang="en-US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4576" y="257781"/>
            <a:ext cx="2159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zh-CN" sz="2800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800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zh-CN" sz="2800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）通假字</a:t>
            </a:r>
            <a:endParaRPr lang="zh-CN" altLang="en-US" sz="2800" dirty="0">
              <a:solidFill>
                <a:srgbClr val="00B05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239620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1584426"/>
              </p:ext>
            </p:extLst>
          </p:nvPr>
        </p:nvGraphicFramePr>
        <p:xfrm>
          <a:off x="539552" y="940742"/>
          <a:ext cx="7980892" cy="1081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633" name="文档" r:id="rId3" imgW="5271918" imgH="726079" progId="Word.Document.12">
                  <p:embed/>
                </p:oleObj>
              </mc:Choice>
              <mc:Fallback>
                <p:oleObj name="文档" r:id="rId3" imgW="5271918" imgH="726079" progId="Word.Document.12">
                  <p:embed/>
                  <p:pic>
                    <p:nvPicPr>
                      <p:cNvPr id="0" name="Picture 2" descr="image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940742"/>
                        <a:ext cx="7980892" cy="108117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2955307" y="1120388"/>
            <a:ext cx="41985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32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sz="32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颠</a:t>
            </a:r>
            <a:r>
              <a:rPr lang="en-US" altLang="zh-CN" sz="32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sz="32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同</a:t>
            </a:r>
            <a:r>
              <a:rPr lang="en-US" altLang="zh-CN" sz="32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sz="32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癫</a:t>
            </a:r>
            <a:r>
              <a:rPr lang="en-US" altLang="zh-CN" sz="32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sz="32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，精神失常</a:t>
            </a:r>
            <a:endParaRPr lang="zh-CN" altLang="en-US" sz="3200" dirty="0">
              <a:solidFill>
                <a:srgbClr val="FF33CC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4576" y="1750645"/>
            <a:ext cx="2518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zh-CN" sz="2800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800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zh-CN" sz="2800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）古今异义</a:t>
            </a:r>
            <a:endParaRPr lang="zh-CN" altLang="en-US" sz="2800" dirty="0">
              <a:solidFill>
                <a:srgbClr val="00B05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239623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9033041"/>
              </p:ext>
            </p:extLst>
          </p:nvPr>
        </p:nvGraphicFramePr>
        <p:xfrm>
          <a:off x="179512" y="2273865"/>
          <a:ext cx="8856984" cy="5216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634" name="文档" r:id="rId5" imgW="6100254" imgH="4547550" progId="Word.Document.12">
                  <p:embed/>
                </p:oleObj>
              </mc:Choice>
              <mc:Fallback>
                <p:oleObj name="文档" r:id="rId5" imgW="6100254" imgH="4547550" progId="Word.Document.12">
                  <p:embed/>
                  <p:pic>
                    <p:nvPicPr>
                      <p:cNvPr id="0" name="Picture 1" descr="image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2273865"/>
                        <a:ext cx="8856984" cy="52167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236813" y="2302530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zh-CN" sz="32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古义：河岸；今义：河水干枯</a:t>
            </a:r>
            <a:endParaRPr lang="zh-CN" altLang="en-US" sz="3200" dirty="0">
              <a:solidFill>
                <a:srgbClr val="FF33CC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9369" y="3861048"/>
            <a:ext cx="8136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zh-CN" sz="32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古义：事物的道理、规律；今义：一门学科</a:t>
            </a:r>
            <a:endParaRPr lang="zh-CN" altLang="en-US" sz="3200" dirty="0">
              <a:solidFill>
                <a:srgbClr val="FF33CC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7680" y="5229200"/>
            <a:ext cx="76245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zh-CN" sz="32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古义：发语词；今义：有遮蔽作用的器物</a:t>
            </a:r>
            <a:endParaRPr lang="zh-CN" altLang="en-US" sz="3200" dirty="0">
              <a:solidFill>
                <a:srgbClr val="FF33CC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656" y="620688"/>
            <a:ext cx="2518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zh-CN" sz="2800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800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zh-CN" sz="2800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）一词多义</a:t>
            </a:r>
            <a:endParaRPr lang="zh-CN" altLang="en-US" sz="2800" dirty="0">
              <a:solidFill>
                <a:srgbClr val="00B05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24064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1679171"/>
              </p:ext>
            </p:extLst>
          </p:nvPr>
        </p:nvGraphicFramePr>
        <p:xfrm>
          <a:off x="156144" y="1143908"/>
          <a:ext cx="8785671" cy="4517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652" name="文档" r:id="rId3" imgW="5271918" imgH="1589876" progId="Word.Document.12">
                  <p:embed/>
                </p:oleObj>
              </mc:Choice>
              <mc:Fallback>
                <p:oleObj name="文档" r:id="rId3" imgW="5271918" imgH="1589876" progId="Word.Document.12">
                  <p:embed/>
                  <p:pic>
                    <p:nvPicPr>
                      <p:cNvPr id="0" name="Picture 1" descr="image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144" y="1143908"/>
                        <a:ext cx="8785671" cy="45173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347404" y="1167320"/>
            <a:ext cx="52040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zh-CN" sz="28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代词，代指到下游寻石兽寻</a:t>
            </a:r>
            <a:r>
              <a:rPr lang="zh-CN" altLang="zh-CN" sz="2800" kern="100" dirty="0" smtClean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了</a:t>
            </a:r>
            <a:endParaRPr lang="en-US" altLang="zh-CN" sz="2800" kern="100" dirty="0" smtClean="0">
              <a:solidFill>
                <a:srgbClr val="FF33C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0" hangingPunct="0">
              <a:defRPr/>
            </a:pPr>
            <a:r>
              <a:rPr lang="zh-CN" altLang="zh-CN" sz="2800" kern="100" dirty="0" smtClean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十</a:t>
            </a:r>
            <a:r>
              <a:rPr lang="zh-CN" altLang="zh-CN" sz="28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余里这件事</a:t>
            </a:r>
            <a:endParaRPr lang="zh-CN" altLang="en-US" sz="2800" dirty="0">
              <a:solidFill>
                <a:srgbClr val="FF33CC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4975" y="248513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zh-CN" sz="28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代词，代石兽</a:t>
            </a:r>
            <a:endParaRPr lang="zh-CN" altLang="en-US" sz="2800" dirty="0">
              <a:solidFill>
                <a:srgbClr val="FF33CC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7085" y="3635429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zh-CN" sz="28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代词，代讲学家的议论</a:t>
            </a:r>
            <a:endParaRPr lang="zh-CN" altLang="en-US" sz="2800" dirty="0">
              <a:solidFill>
                <a:srgbClr val="FF33CC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7864" y="4925879"/>
            <a:ext cx="30155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zh-CN" sz="28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助词，相当于</a:t>
            </a:r>
            <a:r>
              <a:rPr lang="en-US" altLang="zh-CN" sz="28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sz="28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8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endParaRPr lang="zh-CN" altLang="en-US" sz="2800" dirty="0">
              <a:solidFill>
                <a:srgbClr val="FF33CC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66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327705"/>
              </p:ext>
            </p:extLst>
          </p:nvPr>
        </p:nvGraphicFramePr>
        <p:xfrm>
          <a:off x="179512" y="332656"/>
          <a:ext cx="8712968" cy="2809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679" name="文档" r:id="rId3" imgW="5271918" imgH="1452159" progId="Word.Document.12">
                  <p:embed/>
                </p:oleObj>
              </mc:Choice>
              <mc:Fallback>
                <p:oleObj name="文档" r:id="rId3" imgW="5271918" imgH="1452159" progId="Word.Document.12">
                  <p:embed/>
                  <p:pic>
                    <p:nvPicPr>
                      <p:cNvPr id="0" name="Picture 2" descr="image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332656"/>
                        <a:ext cx="8712968" cy="28090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5692773" y="54868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zh-CN" sz="28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介词，被</a:t>
            </a:r>
            <a:endParaRPr lang="zh-CN" altLang="en-US" sz="2800" dirty="0">
              <a:solidFill>
                <a:srgbClr val="FF33CC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99992" y="147086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zh-CN" sz="28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动词，认为</a:t>
            </a:r>
            <a:endParaRPr lang="zh-CN" altLang="en-US" sz="2800" dirty="0">
              <a:solidFill>
                <a:srgbClr val="FF33CC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02031" y="234426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zh-CN" sz="28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动词，成为</a:t>
            </a:r>
            <a:endParaRPr lang="zh-CN" altLang="en-US" sz="2800" dirty="0">
              <a:solidFill>
                <a:srgbClr val="FF33CC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241670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477102"/>
              </p:ext>
            </p:extLst>
          </p:nvPr>
        </p:nvGraphicFramePr>
        <p:xfrm>
          <a:off x="827584" y="3424238"/>
          <a:ext cx="7200800" cy="2957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680" name="文档" r:id="rId5" imgW="5271918" imgH="2025740" progId="Word.Document.12">
                  <p:embed/>
                </p:oleObj>
              </mc:Choice>
              <mc:Fallback>
                <p:oleObj name="文档" r:id="rId5" imgW="5271918" imgH="2025740" progId="Word.Document.12">
                  <p:embed/>
                  <p:pic>
                    <p:nvPicPr>
                      <p:cNvPr id="0" name="Picture 1" descr="image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424238"/>
                        <a:ext cx="7200800" cy="29570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484199" y="364502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zh-CN" sz="28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副词，像</a:t>
            </a:r>
            <a:endParaRPr lang="zh-CN" altLang="en-US" sz="2800" dirty="0">
              <a:solidFill>
                <a:srgbClr val="FF33CC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13812" y="549662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zh-CN" sz="28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介词，按照</a:t>
            </a:r>
            <a:endParaRPr lang="zh-CN" altLang="en-US" sz="2800" dirty="0">
              <a:solidFill>
                <a:srgbClr val="FF33CC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79613" y="1096963"/>
            <a:ext cx="2518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zh-CN" sz="2800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800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zh-CN" sz="2800" kern="100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）词类活用</a:t>
            </a:r>
            <a:endParaRPr lang="zh-CN" altLang="en-US" sz="2800" dirty="0">
              <a:solidFill>
                <a:srgbClr val="00B05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242691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8350668"/>
              </p:ext>
            </p:extLst>
          </p:nvPr>
        </p:nvGraphicFramePr>
        <p:xfrm>
          <a:off x="755936" y="1916832"/>
          <a:ext cx="7848512" cy="39254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00" name="文档" r:id="rId3" imgW="5271918" imgH="2642583" progId="Word.Document.12">
                  <p:embed/>
                </p:oleObj>
              </mc:Choice>
              <mc:Fallback>
                <p:oleObj name="文档" r:id="rId3" imgW="5271918" imgH="2642583" progId="Word.Document.12">
                  <p:embed/>
                  <p:pic>
                    <p:nvPicPr>
                      <p:cNvPr id="0" name="Picture 1" descr="image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936" y="1916832"/>
                        <a:ext cx="7848512" cy="39254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736003" y="3198017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zh-CN" sz="32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名词用作动词，这里指划船</a:t>
            </a:r>
            <a:endParaRPr lang="zh-CN" altLang="en-US" sz="3200" dirty="0">
              <a:solidFill>
                <a:srgbClr val="FF33CC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33411" y="5157192"/>
            <a:ext cx="52116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zh-CN" sz="32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动词用作形容词</a:t>
            </a:r>
            <a:r>
              <a:rPr lang="en-US" altLang="zh-CN" sz="32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zh-CN" sz="32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这里指突然</a:t>
            </a:r>
            <a:endParaRPr lang="zh-CN" altLang="en-US" sz="3200" dirty="0">
              <a:solidFill>
                <a:srgbClr val="FF33CC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87824" y="1130841"/>
            <a:ext cx="32720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kern="100" dirty="0">
                <a:solidFill>
                  <a:srgbClr val="00B05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五</a:t>
            </a:r>
            <a:r>
              <a:rPr lang="zh-CN" altLang="zh-CN" sz="4000" b="1" kern="100" dirty="0" smtClean="0">
                <a:solidFill>
                  <a:srgbClr val="00B05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4000" b="1" kern="100" dirty="0">
                <a:solidFill>
                  <a:srgbClr val="00B05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板书设计</a:t>
            </a:r>
            <a:endParaRPr lang="zh-CN" altLang="en-US" sz="40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8610279"/>
              </p:ext>
            </p:extLst>
          </p:nvPr>
        </p:nvGraphicFramePr>
        <p:xfrm>
          <a:off x="-684584" y="2636912"/>
          <a:ext cx="8856984" cy="2807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25" name="文档" r:id="rId3" imgW="5271918" imgH="1192227" progId="Word.Document.12">
                  <p:embed/>
                </p:oleObj>
              </mc:Choice>
              <mc:Fallback>
                <p:oleObj name="文档" r:id="rId3" imgW="5271918" imgH="1192227" progId="Word.Document.12">
                  <p:embed/>
                  <p:pic>
                    <p:nvPicPr>
                      <p:cNvPr id="0" name="Picture 1" descr="image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684584" y="2636912"/>
                        <a:ext cx="8856984" cy="28079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34375" y="435576"/>
            <a:ext cx="32720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kern="100" dirty="0">
                <a:solidFill>
                  <a:srgbClr val="00B05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六</a:t>
            </a:r>
            <a:r>
              <a:rPr lang="zh-CN" altLang="zh-CN" sz="4000" b="1" kern="100" dirty="0" smtClean="0">
                <a:solidFill>
                  <a:srgbClr val="00B05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4000" b="1" kern="100" dirty="0">
                <a:solidFill>
                  <a:srgbClr val="00B05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拓展延伸</a:t>
            </a:r>
            <a:endParaRPr lang="zh-CN" altLang="en-US" sz="40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7200" y="1341438"/>
            <a:ext cx="7488238" cy="587375"/>
          </a:xfrm>
          <a:prstGeom prst="rect">
            <a:avLst/>
          </a:prstGeom>
        </p:spPr>
        <p:txBody>
          <a:bodyPr>
            <a:spAutoFit/>
          </a:bodyPr>
          <a:lstStyle>
            <a:lvl1pPr indent="457200" defTabSz="-635"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-635"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-635"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-635"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-635"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搜集有关勇于实践的名人名言。</a:t>
            </a:r>
            <a:endParaRPr lang="zh-CN" altLang="zh-CN" sz="240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5145" y="1928813"/>
            <a:ext cx="7561263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6700" indent="457200" algn="just" defTabSz="-635" eaLnBrk="0" fontAlgn="base" hangingPunct="0">
              <a:lnSpc>
                <a:spcPct val="150000"/>
              </a:lnSpc>
              <a:spcBef>
                <a:spcPct val="0"/>
              </a:spcBef>
              <a:tabLst>
                <a:tab pos="1943100" algn="l"/>
              </a:tabLst>
              <a:defRPr/>
            </a:pPr>
            <a:r>
              <a:rPr lang="en-US" altLang="zh-CN" sz="2400" kern="100" dirty="0" smtClean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百闻不如一见。</a:t>
            </a:r>
            <a:r>
              <a:rPr lang="en-US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班固</a:t>
            </a:r>
            <a:endParaRPr lang="zh-CN" altLang="en-US" sz="2400" dirty="0">
              <a:solidFill>
                <a:srgbClr val="FF33C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9863" y="2516188"/>
            <a:ext cx="7416800" cy="579437"/>
          </a:xfrm>
          <a:prstGeom prst="rect">
            <a:avLst/>
          </a:prstGeom>
        </p:spPr>
        <p:txBody>
          <a:bodyPr>
            <a:spAutoFit/>
          </a:bodyPr>
          <a:lstStyle>
            <a:lvl1pPr marL="266700" indent="457200" defTabSz="-635"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-635"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-635"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-635"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-635"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40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纸上得来终觉浅，绝知此事要躬行。</a:t>
            </a:r>
            <a:r>
              <a:rPr lang="en-US" altLang="zh-CN" sz="240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zh-CN" sz="240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陆游</a:t>
            </a:r>
          </a:p>
        </p:txBody>
      </p:sp>
      <p:sp>
        <p:nvSpPr>
          <p:cNvPr id="6" name="矩形 5"/>
          <p:cNvSpPr/>
          <p:nvPr/>
        </p:nvSpPr>
        <p:spPr>
          <a:xfrm>
            <a:off x="430213" y="3106738"/>
            <a:ext cx="751522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一切真知都是从直接经验发源的。</a:t>
            </a:r>
            <a:r>
              <a:rPr lang="en-US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毛泽东</a:t>
            </a:r>
            <a:endParaRPr lang="zh-CN" altLang="en-US" sz="24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" y="3763963"/>
            <a:ext cx="604837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力行而后知之真。</a:t>
            </a:r>
            <a:r>
              <a:rPr lang="en-US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王夫之</a:t>
            </a:r>
            <a:endParaRPr lang="zh-CN" altLang="en-US" sz="24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5613" y="4305300"/>
            <a:ext cx="8029575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有知识的人不实践，等于一只蜜蜂不酿蜜。</a:t>
            </a:r>
            <a:r>
              <a:rPr lang="en-US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——</a:t>
            </a:r>
            <a:r>
              <a:rPr lang="zh-CN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萨迪</a:t>
            </a:r>
            <a:endParaRPr lang="zh-CN" altLang="en-US" sz="24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5613" y="4897438"/>
            <a:ext cx="6049962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经验是永久的老师。</a:t>
            </a:r>
            <a:r>
              <a:rPr lang="en-US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——</a:t>
            </a:r>
            <a:r>
              <a:rPr lang="zh-CN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歌德</a:t>
            </a:r>
            <a:endParaRPr lang="zh-CN" altLang="en-US" sz="24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5613" y="5473700"/>
            <a:ext cx="6697662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7.</a:t>
            </a:r>
            <a:r>
              <a:rPr lang="zh-CN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实践是思想的真理。</a:t>
            </a:r>
            <a:r>
              <a:rPr lang="en-US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——</a:t>
            </a:r>
            <a:r>
              <a:rPr lang="zh-CN" altLang="zh-CN" sz="2400" kern="100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车尔尼雪夫斯基</a:t>
            </a:r>
            <a:endParaRPr lang="zh-CN" altLang="en-US" sz="24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88640"/>
            <a:ext cx="27590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读准字音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124744"/>
            <a:ext cx="87129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圮</a:t>
            </a:r>
            <a:r>
              <a:rPr lang="en-US" altLang="zh-CN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 </a:t>
            </a:r>
            <a:r>
              <a:rPr lang="en-US" altLang="zh-CN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募</a:t>
            </a:r>
            <a:r>
              <a:rPr lang="en-US" altLang="zh-CN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 </a:t>
            </a:r>
            <a:r>
              <a:rPr lang="en-US" altLang="zh-CN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棹</a:t>
            </a:r>
            <a:r>
              <a:rPr lang="en-US" altLang="zh-CN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40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杮</a:t>
            </a:r>
            <a:r>
              <a:rPr lang="en-US" altLang="zh-CN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湮</a:t>
            </a:r>
            <a:r>
              <a:rPr lang="en-US" altLang="zh-CN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啮</a:t>
            </a:r>
            <a:r>
              <a:rPr lang="en-US" altLang="zh-CN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 </a:t>
            </a:r>
            <a:r>
              <a:rPr lang="en-US" altLang="zh-CN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40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溯</a:t>
            </a:r>
            <a:r>
              <a:rPr lang="en-US" altLang="zh-CN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lang="en-US" altLang="zh-CN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欤</a:t>
            </a:r>
            <a:r>
              <a:rPr lang="en-US" altLang="zh-CN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曳</a:t>
            </a:r>
            <a:r>
              <a:rPr lang="en-US" altLang="zh-CN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4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1640" y="1268760"/>
            <a:ext cx="6126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b="1" kern="100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pǐ</a:t>
            </a:r>
            <a:endParaRPr lang="zh-CN" altLang="en-US" sz="4000" b="1" dirty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3968" y="1268760"/>
            <a:ext cx="8980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b="1" kern="100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mù</a:t>
            </a:r>
            <a:endParaRPr lang="zh-CN" altLang="en-US" sz="4000" b="1" dirty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36296" y="1268760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b="1" kern="100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zhào</a:t>
            </a:r>
            <a:endParaRPr lang="zh-CN" altLang="en-US" sz="4000" b="1" dirty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3968" y="2204864"/>
            <a:ext cx="9829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b="1" kern="100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yān</a:t>
            </a:r>
            <a:endParaRPr lang="zh-CN" altLang="en-US" sz="4000" b="1" dirty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08304" y="2204864"/>
            <a:ext cx="8402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b="1" kern="100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niè</a:t>
            </a:r>
            <a:endParaRPr lang="zh-CN" altLang="en-US" sz="4000" b="1" dirty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59632" y="3140968"/>
            <a:ext cx="6703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b="1" kern="100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sù</a:t>
            </a:r>
            <a:endParaRPr lang="zh-CN" altLang="en-US" sz="4000" b="1" dirty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55976" y="3140968"/>
            <a:ext cx="7264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b="1" kern="100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yú</a:t>
            </a:r>
            <a:endParaRPr lang="zh-CN" altLang="en-US" sz="4000" b="1" dirty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59632" y="2204864"/>
            <a:ext cx="7264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b="1" kern="100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fèi</a:t>
            </a:r>
            <a:endParaRPr lang="zh-CN" altLang="en-US" sz="4000" b="1" dirty="0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52320" y="3068960"/>
            <a:ext cx="6687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yè</a:t>
            </a:r>
            <a:endParaRPr lang="zh-CN" altLang="en-US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4005064"/>
            <a:ext cx="27381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解释词义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020" y="4869180"/>
            <a:ext cx="1063498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①山门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圮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于河 </a:t>
            </a:r>
            <a:r>
              <a:rPr lang="zh-CN" altLang="en-US" sz="3600" b="1" u="sng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十余岁</a:t>
            </a:r>
            <a:r>
              <a:rPr lang="zh-CN" altLang="en-US" sz="3600" b="1" u="sng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    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endParaRPr lang="zh-CN" altLang="en-US" sz="36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竟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不可得</a:t>
            </a:r>
            <a:r>
              <a:rPr lang="zh-CN" altLang="en-US" sz="3600" b="1" u="sng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  </a:t>
            </a:r>
            <a:r>
              <a:rPr lang="zh-CN" altLang="en-US" sz="3600" b="1" u="sng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以为</a:t>
            </a:r>
            <a:r>
              <a:rPr lang="zh-CN" altLang="en-US" sz="3600" b="1" dirty="0"/>
              <a:t>顺流下矣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endParaRPr lang="zh-CN" altLang="en-US" sz="3600" b="1" u="sng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50367" y="5051485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倒塌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922075" y="5051485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经历、经过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536664" y="5900420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终了、最后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016498" y="5900420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4" grpId="0"/>
      <p:bldP spid="13" grpId="0"/>
      <p:bldP spid="15" grpId="0"/>
      <p:bldP spid="7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0"/>
            <a:ext cx="8964488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曳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铁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钯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⑥尔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辈不能究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物理</a:t>
            </a:r>
            <a:endParaRPr lang="zh-CN" altLang="en-US" sz="2800" b="1" u="sng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⑦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湮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于沙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⑧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颠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乎</a:t>
            </a:r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⑨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如是再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啮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⑩</a:t>
            </a:r>
            <a:r>
              <a:rPr lang="zh-CN" altLang="en-US" sz="2800" b="1" dirty="0" smtClean="0"/>
              <a:t>可据理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臆断</a:t>
            </a:r>
            <a:r>
              <a:rPr lang="zh-CN" altLang="en-US" sz="2800" b="1" dirty="0" smtClean="0"/>
              <a:t>欤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960889"/>
            <a:ext cx="864096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翻译句子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）是非木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杮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，岂能为暴涨携之去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如其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言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果得于数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里外。</a:t>
            </a:r>
            <a:endParaRPr lang="en-US" alt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）然则天下之事，但知其一，不知其二者多矣。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44904" y="29425"/>
            <a:ext cx="5403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拖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01080" y="168910"/>
            <a:ext cx="30429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ln>
                  <a:noFill/>
                </a:ln>
                <a:solidFill>
                  <a:srgbClr val="0070C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事物的道理、规律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75815" y="75438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埋没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01057" y="722329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</a:t>
            </a:r>
            <a:r>
              <a: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癫</a:t>
            </a:r>
            <a:r>
              <a: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kern="1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颠倒，错乱</a:t>
            </a:r>
            <a:endParaRPr lang="zh-CN" altLang="zh-CN" sz="2800" b="1" kern="100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36344" y="1348977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咬</a:t>
            </a:r>
            <a:endParaRPr lang="zh-CN" altLang="en-US" sz="2800" b="1" dirty="0" smtClean="0">
              <a:ln>
                <a:noFill/>
              </a:ln>
              <a:solidFill>
                <a:srgbClr val="0070C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11565" y="1335911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b="1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主观地判断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38505" y="3414603"/>
            <a:ext cx="66179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这不是木片，哪能被暴涨的河水冲走呢？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38505" y="4576144"/>
            <a:ext cx="7398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按照他的话，果然在几里外找到了</a:t>
            </a:r>
            <a:r>
              <a:rPr lang="zh-CN" altLang="en-US" sz="28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石兽</a:t>
            </a:r>
            <a:r>
              <a:rPr lang="zh-CN" altLang="en-US" sz="28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38505" y="5852160"/>
            <a:ext cx="7332980" cy="1038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既然这样，那么天下的事情，只懂得其中一点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而不懂得更多的人很多啊。</a:t>
            </a:r>
          </a:p>
        </p:txBody>
      </p:sp>
      <p:sp>
        <p:nvSpPr>
          <p:cNvPr id="14" name="圆角矩形标注 13"/>
          <p:cNvSpPr/>
          <p:nvPr/>
        </p:nvSpPr>
        <p:spPr>
          <a:xfrm>
            <a:off x="2973705" y="2075180"/>
            <a:ext cx="4512310" cy="611505"/>
          </a:xfrm>
          <a:prstGeom prst="wedgeRoundRectCallout">
            <a:avLst>
              <a:gd name="adj1" fmla="val -53208"/>
              <a:gd name="adj2" fmla="val -91225"/>
              <a:gd name="adj3" fmla="val 16667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973705" y="2075180"/>
            <a:ext cx="41154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ln>
                  <a:noFill/>
                </a:ln>
                <a:solidFill>
                  <a:srgbClr val="0070C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这里是侵蚀、冲刷的意思</a:t>
            </a:r>
            <a:endParaRPr lang="en-US" altLang="zh-CN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116632"/>
            <a:ext cx="32720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二、整体感知</a:t>
            </a:r>
            <a:endParaRPr lang="zh-CN" altLang="en-US" sz="4000" b="1" dirty="0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268760"/>
            <a:ext cx="5750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听朗读，注意字音，体会断句。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2204864"/>
            <a:ext cx="5957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自由朗读，疏通文意，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理清层意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512" y="3068960"/>
            <a:ext cx="8748464" cy="246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课文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可以分几个层次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?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如何概括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各层次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大意？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kern="1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kern="1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kern="1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800" b="1" kern="1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 Unicode MS" panose="020B0604020202020204" pitchFamily="34" charset="-122"/>
              </a:rPr>
              <a:t>描述了寺僧错误地顺流寻找石兽的行为。</a:t>
            </a:r>
          </a:p>
          <a:p>
            <a:pPr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kern="1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 Unicode MS" panose="020B0604020202020204" pitchFamily="34" charset="-122"/>
              </a:rPr>
              <a:t>（</a:t>
            </a:r>
            <a:r>
              <a:rPr lang="en-US" altLang="zh-CN" sz="2800" b="1" kern="1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 Unicode MS" panose="020B0604020202020204" pitchFamily="34" charset="-122"/>
              </a:rPr>
              <a:t>2</a:t>
            </a:r>
            <a:r>
              <a:rPr lang="zh-CN" altLang="en-US" sz="2800" b="1" kern="1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 Unicode MS" panose="020B0604020202020204" pitchFamily="34" charset="-122"/>
              </a:rPr>
              <a:t>）叙述了讲学家的观点及众人的盲从心理。</a:t>
            </a:r>
          </a:p>
          <a:p>
            <a:pPr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kern="1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sz="2800" b="1" kern="1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3</a:t>
            </a:r>
            <a:r>
              <a:rPr lang="zh-CN" altLang="en-US" sz="2800" b="1" kern="1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）</a:t>
            </a:r>
            <a:r>
              <a:rPr lang="zh-CN" altLang="en-US" sz="2800" b="1" kern="1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叙述老兵阐述自己的观点，又驳斥前两种观点。 </a:t>
            </a:r>
          </a:p>
        </p:txBody>
      </p:sp>
      <p:pic>
        <p:nvPicPr>
          <p:cNvPr id="6" name="《河中石兽》朗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92280" y="122557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350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2930" y="108095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三、合作探究</a:t>
            </a:r>
            <a:endParaRPr lang="zh-CN" altLang="en-US" sz="4000" b="1" dirty="0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836712"/>
            <a:ext cx="8533139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默读全文，思考下列问题：</a:t>
            </a:r>
            <a:endParaRPr lang="en-US" altLang="zh-CN" sz="2800" b="1" kern="1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理解内容：</a:t>
            </a:r>
            <a:r>
              <a:rPr lang="zh-CN" altLang="en-US" sz="28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四种寻找石兽的方法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为什么老河兵寻找石兽的方法是对的？</a:t>
            </a:r>
          </a:p>
          <a:p>
            <a:pPr>
              <a:lnSpc>
                <a:spcPct val="130000"/>
              </a:lnSpc>
            </a:pPr>
            <a:r>
              <a:rPr lang="en-US" altLang="zh-CN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品味语言：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文章中写到了两次“笑”，你怎么理解其中的</a:t>
            </a:r>
            <a:r>
              <a:rPr lang="zh-CN" altLang="en-US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意味？</a:t>
            </a:r>
          </a:p>
          <a:p>
            <a:pPr>
              <a:lnSpc>
                <a:spcPct val="130000"/>
              </a:lnSpc>
            </a:pPr>
            <a:r>
              <a:rPr lang="en-US" altLang="zh-CN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体会写法：</a:t>
            </a:r>
            <a:r>
              <a:rPr lang="zh-CN" altLang="en-US" sz="28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作者是如何妙用层层铺垫的手法来传情达意的？</a:t>
            </a:r>
          </a:p>
          <a:p>
            <a:pPr>
              <a:lnSpc>
                <a:spcPct val="130000"/>
              </a:lnSpc>
            </a:pPr>
            <a:r>
              <a:rPr lang="zh-CN" altLang="en-US" sz="28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8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说说课文运用了哪几种语言表达方式，结尾句运用了哪种表达方式？有何作用？</a:t>
            </a:r>
            <a:endParaRPr lang="en-US" altLang="zh-CN" sz="2800" b="1" kern="1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探究主旨：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这个故事说明了一个什么道理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？</a:t>
            </a:r>
            <a:endParaRPr lang="zh-CN" altLang="en-US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1265"/>
          <p:cNvSpPr txBox="1">
            <a:spLocks noChangeArrowheads="1"/>
          </p:cNvSpPr>
          <p:nvPr/>
        </p:nvSpPr>
        <p:spPr bwMode="auto">
          <a:xfrm>
            <a:off x="3048635" y="121920"/>
            <a:ext cx="327596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 b="1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理解内容</a:t>
            </a:r>
          </a:p>
        </p:txBody>
      </p:sp>
      <p:sp>
        <p:nvSpPr>
          <p:cNvPr id="51203" name="文本框 11267"/>
          <p:cNvSpPr txBox="1">
            <a:spLocks noChangeArrowheads="1"/>
          </p:cNvSpPr>
          <p:nvPr/>
        </p:nvSpPr>
        <p:spPr bwMode="auto">
          <a:xfrm>
            <a:off x="5257800" y="1295400"/>
            <a:ext cx="1828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600" b="1">
              <a:solidFill>
                <a:srgbClr val="000000"/>
              </a:solidFill>
            </a:endParaRPr>
          </a:p>
        </p:txBody>
      </p:sp>
      <p:graphicFrame>
        <p:nvGraphicFramePr>
          <p:cNvPr id="11349" name="表格 11348"/>
          <p:cNvGraphicFramePr/>
          <p:nvPr/>
        </p:nvGraphicFramePr>
        <p:xfrm>
          <a:off x="952500" y="1646555"/>
          <a:ext cx="7239000" cy="4267200"/>
        </p:xfrm>
        <a:graphic>
          <a:graphicData uri="http://schemas.openxmlformats.org/drawingml/2006/table">
            <a:tbl>
              <a:tblPr/>
              <a:tblGrid>
                <a:gridCol w="1809750"/>
                <a:gridCol w="1543050"/>
                <a:gridCol w="2076450"/>
                <a:gridCol w="1809750"/>
              </a:tblGrid>
              <a:tr h="838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寻找经过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 dirty="0"/>
                        <a:t>人物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寻找的地点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 dirty="0"/>
                        <a:t>结果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21" name="文本框 11320"/>
          <p:cNvSpPr txBox="1">
            <a:spLocks noChangeArrowheads="1"/>
          </p:cNvSpPr>
          <p:nvPr/>
        </p:nvSpPr>
        <p:spPr bwMode="auto">
          <a:xfrm>
            <a:off x="1066800" y="2517140"/>
            <a:ext cx="1752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</a:rPr>
              <a:t>第一种</a:t>
            </a:r>
          </a:p>
        </p:txBody>
      </p:sp>
      <p:sp>
        <p:nvSpPr>
          <p:cNvPr id="11322" name="文本框 11321"/>
          <p:cNvSpPr txBox="1">
            <a:spLocks noChangeArrowheads="1"/>
          </p:cNvSpPr>
          <p:nvPr/>
        </p:nvSpPr>
        <p:spPr bwMode="auto">
          <a:xfrm>
            <a:off x="3048635" y="2517140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</a:rPr>
              <a:t>僧</a:t>
            </a:r>
          </a:p>
        </p:txBody>
      </p:sp>
      <p:sp>
        <p:nvSpPr>
          <p:cNvPr id="11325" name="文本框 11324"/>
          <p:cNvSpPr txBox="1">
            <a:spLocks noChangeArrowheads="1"/>
          </p:cNvSpPr>
          <p:nvPr/>
        </p:nvSpPr>
        <p:spPr bwMode="auto">
          <a:xfrm>
            <a:off x="1028700" y="3317240"/>
            <a:ext cx="1752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</a:rPr>
              <a:t>第二种</a:t>
            </a:r>
          </a:p>
        </p:txBody>
      </p:sp>
      <p:sp>
        <p:nvSpPr>
          <p:cNvPr id="11326" name="文本框 11325"/>
          <p:cNvSpPr txBox="1">
            <a:spLocks noChangeArrowheads="1"/>
          </p:cNvSpPr>
          <p:nvPr/>
        </p:nvSpPr>
        <p:spPr bwMode="auto">
          <a:xfrm>
            <a:off x="3200400" y="3382645"/>
            <a:ext cx="76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</a:rPr>
              <a:t>僧</a:t>
            </a:r>
          </a:p>
        </p:txBody>
      </p:sp>
      <p:sp>
        <p:nvSpPr>
          <p:cNvPr id="11327" name="文本框 11326"/>
          <p:cNvSpPr txBox="1">
            <a:spLocks noChangeArrowheads="1"/>
          </p:cNvSpPr>
          <p:nvPr/>
        </p:nvSpPr>
        <p:spPr bwMode="auto">
          <a:xfrm>
            <a:off x="4381500" y="3382645"/>
            <a:ext cx="2057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</a:rPr>
              <a:t>顺流而下</a:t>
            </a:r>
          </a:p>
        </p:txBody>
      </p:sp>
      <p:sp>
        <p:nvSpPr>
          <p:cNvPr id="11330" name="文本框 11329"/>
          <p:cNvSpPr txBox="1">
            <a:spLocks noChangeArrowheads="1"/>
          </p:cNvSpPr>
          <p:nvPr/>
        </p:nvSpPr>
        <p:spPr bwMode="auto">
          <a:xfrm>
            <a:off x="1066800" y="4117340"/>
            <a:ext cx="1600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</a:rPr>
              <a:t>第三种</a:t>
            </a:r>
          </a:p>
        </p:txBody>
      </p:sp>
      <p:sp>
        <p:nvSpPr>
          <p:cNvPr id="11331" name="文本框 11330"/>
          <p:cNvSpPr txBox="1">
            <a:spLocks noChangeArrowheads="1"/>
          </p:cNvSpPr>
          <p:nvPr/>
        </p:nvSpPr>
        <p:spPr bwMode="auto">
          <a:xfrm>
            <a:off x="2781300" y="4175125"/>
            <a:ext cx="1600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</a:rPr>
              <a:t>讲学家</a:t>
            </a:r>
          </a:p>
        </p:txBody>
      </p:sp>
      <p:sp>
        <p:nvSpPr>
          <p:cNvPr id="11332" name="文本框 11331"/>
          <p:cNvSpPr txBox="1">
            <a:spLocks noChangeArrowheads="1"/>
          </p:cNvSpPr>
          <p:nvPr/>
        </p:nvSpPr>
        <p:spPr bwMode="auto">
          <a:xfrm>
            <a:off x="4381500" y="4175125"/>
            <a:ext cx="2057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原地沙下</a:t>
            </a:r>
          </a:p>
        </p:txBody>
      </p:sp>
      <p:sp>
        <p:nvSpPr>
          <p:cNvPr id="11333" name="文本框 11332"/>
          <p:cNvSpPr txBox="1">
            <a:spLocks noChangeArrowheads="1"/>
          </p:cNvSpPr>
          <p:nvPr/>
        </p:nvSpPr>
        <p:spPr bwMode="auto">
          <a:xfrm>
            <a:off x="1066800" y="5032375"/>
            <a:ext cx="1676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</a:rPr>
              <a:t>第四种</a:t>
            </a:r>
          </a:p>
        </p:txBody>
      </p:sp>
      <p:sp>
        <p:nvSpPr>
          <p:cNvPr id="11334" name="文本框 11333"/>
          <p:cNvSpPr txBox="1">
            <a:spLocks noChangeArrowheads="1"/>
          </p:cNvSpPr>
          <p:nvPr/>
        </p:nvSpPr>
        <p:spPr bwMode="auto">
          <a:xfrm>
            <a:off x="2858135" y="5032375"/>
            <a:ext cx="1600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</a:rPr>
              <a:t>老河兵</a:t>
            </a:r>
          </a:p>
        </p:txBody>
      </p:sp>
      <p:sp>
        <p:nvSpPr>
          <p:cNvPr id="11336" name="文本框 11335"/>
          <p:cNvSpPr txBox="1">
            <a:spLocks noChangeArrowheads="1"/>
          </p:cNvSpPr>
          <p:nvPr/>
        </p:nvSpPr>
        <p:spPr bwMode="auto">
          <a:xfrm>
            <a:off x="4305300" y="5033645"/>
            <a:ext cx="20193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顺流而上</a:t>
            </a:r>
          </a:p>
        </p:txBody>
      </p:sp>
      <p:sp>
        <p:nvSpPr>
          <p:cNvPr id="11337" name="文本框 11336"/>
          <p:cNvSpPr txBox="1">
            <a:spLocks noChangeArrowheads="1"/>
          </p:cNvSpPr>
          <p:nvPr/>
        </p:nvSpPr>
        <p:spPr bwMode="auto">
          <a:xfrm>
            <a:off x="6553200" y="4846955"/>
            <a:ext cx="1447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果得于数里外</a:t>
            </a:r>
          </a:p>
        </p:txBody>
      </p:sp>
      <p:sp>
        <p:nvSpPr>
          <p:cNvPr id="11340" name="文本框 11339"/>
          <p:cNvSpPr txBox="1">
            <a:spLocks noChangeArrowheads="1"/>
          </p:cNvSpPr>
          <p:nvPr/>
        </p:nvSpPr>
        <p:spPr bwMode="auto">
          <a:xfrm>
            <a:off x="6591300" y="4175125"/>
            <a:ext cx="1371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失败</a:t>
            </a:r>
          </a:p>
        </p:txBody>
      </p:sp>
      <p:sp>
        <p:nvSpPr>
          <p:cNvPr id="11342" name="文本框 11341"/>
          <p:cNvSpPr txBox="1">
            <a:spLocks noChangeArrowheads="1"/>
          </p:cNvSpPr>
          <p:nvPr/>
        </p:nvSpPr>
        <p:spPr bwMode="auto">
          <a:xfrm>
            <a:off x="4375150" y="2593975"/>
            <a:ext cx="2025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</a:rPr>
              <a:t>原地水中</a:t>
            </a:r>
          </a:p>
        </p:txBody>
      </p:sp>
      <p:sp>
        <p:nvSpPr>
          <p:cNvPr id="11343" name="文本框 11342"/>
          <p:cNvSpPr txBox="1">
            <a:spLocks noChangeArrowheads="1"/>
          </p:cNvSpPr>
          <p:nvPr/>
        </p:nvSpPr>
        <p:spPr bwMode="auto">
          <a:xfrm>
            <a:off x="6400800" y="2593975"/>
            <a:ext cx="1676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</a:rPr>
              <a:t>不可得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344" name="文本框 11343"/>
          <p:cNvSpPr txBox="1">
            <a:spLocks noChangeArrowheads="1"/>
          </p:cNvSpPr>
          <p:nvPr/>
        </p:nvSpPr>
        <p:spPr bwMode="auto">
          <a:xfrm>
            <a:off x="6553200" y="3382645"/>
            <a:ext cx="152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</a:rPr>
              <a:t>无迹</a:t>
            </a:r>
          </a:p>
        </p:txBody>
      </p:sp>
      <p:sp>
        <p:nvSpPr>
          <p:cNvPr id="51252" name="文本框 1"/>
          <p:cNvSpPr txBox="1">
            <a:spLocks noChangeArrowheads="1"/>
          </p:cNvSpPr>
          <p:nvPr/>
        </p:nvSpPr>
        <p:spPr bwMode="auto">
          <a:xfrm>
            <a:off x="1496695" y="766763"/>
            <a:ext cx="64379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</a:rPr>
              <a:t>1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）比较四</a:t>
            </a:r>
            <a:r>
              <a:rPr lang="zh-CN" altLang="en-US" sz="3600" b="1" dirty="0">
                <a:solidFill>
                  <a:srgbClr val="000000"/>
                </a:solidFill>
              </a:rPr>
              <a:t>种寻找石兽的方法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1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1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1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321" grpId="0"/>
      <p:bldP spid="11322" grpId="0"/>
      <p:bldP spid="11325" grpId="0"/>
      <p:bldP spid="11326" grpId="0"/>
      <p:bldP spid="11327" grpId="0"/>
      <p:bldP spid="11330" grpId="0"/>
      <p:bldP spid="11331" grpId="0"/>
      <p:bldP spid="11332" grpId="0"/>
      <p:bldP spid="11333" grpId="0"/>
      <p:bldP spid="11334" grpId="0"/>
      <p:bldP spid="11336" grpId="0"/>
      <p:bldP spid="11337" grpId="0"/>
      <p:bldP spid="11340" grpId="0"/>
      <p:bldP spid="11342" grpId="0"/>
      <p:bldP spid="11343" grpId="0"/>
      <p:bldP spid="11344" grpId="0"/>
      <p:bldP spid="512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文本框 12290"/>
          <p:cNvSpPr txBox="1">
            <a:spLocks noChangeArrowheads="1"/>
          </p:cNvSpPr>
          <p:nvPr/>
        </p:nvSpPr>
        <p:spPr bwMode="auto">
          <a:xfrm>
            <a:off x="251520" y="2204864"/>
            <a:ext cx="18288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第一种：</a:t>
            </a:r>
          </a:p>
        </p:txBody>
      </p:sp>
      <p:sp>
        <p:nvSpPr>
          <p:cNvPr id="12292" name="文本框 12291"/>
          <p:cNvSpPr txBox="1">
            <a:spLocks noChangeArrowheads="1"/>
          </p:cNvSpPr>
          <p:nvPr/>
        </p:nvSpPr>
        <p:spPr bwMode="auto">
          <a:xfrm>
            <a:off x="1954212" y="2162158"/>
            <a:ext cx="6705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70C0"/>
                </a:solidFill>
              </a:rPr>
              <a:t>没考虑流水、石兽、泥沙的关系</a:t>
            </a:r>
          </a:p>
        </p:txBody>
      </p:sp>
      <p:sp>
        <p:nvSpPr>
          <p:cNvPr id="12293" name="文本框 12292"/>
          <p:cNvSpPr txBox="1">
            <a:spLocks noChangeArrowheads="1"/>
          </p:cNvSpPr>
          <p:nvPr/>
        </p:nvSpPr>
        <p:spPr bwMode="auto">
          <a:xfrm>
            <a:off x="277812" y="2924158"/>
            <a:ext cx="16002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第二种：</a:t>
            </a:r>
          </a:p>
        </p:txBody>
      </p:sp>
      <p:sp>
        <p:nvSpPr>
          <p:cNvPr id="12294" name="文本框 12293"/>
          <p:cNvSpPr txBox="1">
            <a:spLocks noChangeArrowheads="1"/>
          </p:cNvSpPr>
          <p:nvPr/>
        </p:nvSpPr>
        <p:spPr bwMode="auto">
          <a:xfrm>
            <a:off x="1878012" y="2924158"/>
            <a:ext cx="7239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70C0"/>
                </a:solidFill>
              </a:rPr>
              <a:t>只考虑了流水，没考虑石兽、泥沙</a:t>
            </a:r>
          </a:p>
        </p:txBody>
      </p:sp>
      <p:sp>
        <p:nvSpPr>
          <p:cNvPr id="52230" name="文本框 12294"/>
          <p:cNvSpPr txBox="1">
            <a:spLocks noChangeArrowheads="1"/>
          </p:cNvSpPr>
          <p:nvPr/>
        </p:nvSpPr>
        <p:spPr bwMode="auto">
          <a:xfrm>
            <a:off x="354012" y="3762358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296" name="文本框 12295"/>
          <p:cNvSpPr txBox="1">
            <a:spLocks noChangeArrowheads="1"/>
          </p:cNvSpPr>
          <p:nvPr/>
        </p:nvSpPr>
        <p:spPr bwMode="auto">
          <a:xfrm>
            <a:off x="277812" y="3686158"/>
            <a:ext cx="16002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第三种：</a:t>
            </a:r>
          </a:p>
        </p:txBody>
      </p:sp>
      <p:sp>
        <p:nvSpPr>
          <p:cNvPr id="12297" name="文本框 12296"/>
          <p:cNvSpPr txBox="1">
            <a:spLocks noChangeArrowheads="1"/>
          </p:cNvSpPr>
          <p:nvPr/>
        </p:nvSpPr>
        <p:spPr bwMode="auto">
          <a:xfrm>
            <a:off x="1877695" y="3686175"/>
            <a:ext cx="726630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70C0"/>
                </a:solidFill>
              </a:rPr>
              <a:t>考虑了石兽和泥沙的关系，忽略了流水</a:t>
            </a:r>
          </a:p>
        </p:txBody>
      </p:sp>
      <p:sp>
        <p:nvSpPr>
          <p:cNvPr id="12298" name="文本框 12297"/>
          <p:cNvSpPr txBox="1">
            <a:spLocks noChangeArrowheads="1"/>
          </p:cNvSpPr>
          <p:nvPr/>
        </p:nvSpPr>
        <p:spPr bwMode="auto">
          <a:xfrm>
            <a:off x="277812" y="5057758"/>
            <a:ext cx="16002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第四种：</a:t>
            </a:r>
          </a:p>
        </p:txBody>
      </p:sp>
      <p:sp>
        <p:nvSpPr>
          <p:cNvPr id="12299" name="文本框 12298"/>
          <p:cNvSpPr txBox="1">
            <a:spLocks noChangeArrowheads="1"/>
          </p:cNvSpPr>
          <p:nvPr/>
        </p:nvSpPr>
        <p:spPr bwMode="auto">
          <a:xfrm>
            <a:off x="1954212" y="4876783"/>
            <a:ext cx="718978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70C0"/>
                </a:solidFill>
              </a:rPr>
              <a:t>既有理论又有实践，准确把握了三者的性质及相互关系</a:t>
            </a:r>
          </a:p>
        </p:txBody>
      </p:sp>
      <p:sp>
        <p:nvSpPr>
          <p:cNvPr id="52235" name="文本框 99"/>
          <p:cNvSpPr txBox="1">
            <a:spLocks noChangeArrowheads="1"/>
          </p:cNvSpPr>
          <p:nvPr/>
        </p:nvSpPr>
        <p:spPr bwMode="auto">
          <a:xfrm>
            <a:off x="13970" y="660383"/>
            <a:ext cx="9117012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cs typeface="Arial Unicode MS" panose="020B0604020202020204" pitchFamily="34" charset="-122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cs typeface="Arial Unicode MS" panose="020B0604020202020204" pitchFamily="34" charset="-122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cs typeface="Arial Unicode MS" panose="020B0604020202020204" pitchFamily="34" charset="-122"/>
              </a:rPr>
              <a:t>）为什么老河兵寻找石兽的方法是对的，而寺僧、讲学家寻找石兽的方法是错的？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  <p:bldP spid="12294" grpId="0"/>
      <p:bldP spid="12296" grpId="0"/>
      <p:bldP spid="12297" grpId="0"/>
      <p:bldP spid="12298" grpId="0"/>
      <p:bldP spid="12299" grpId="0"/>
      <p:bldP spid="5223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1245</Words>
  <Application>Microsoft Office PowerPoint</Application>
  <PresentationFormat>全屏显示(4:3)</PresentationFormat>
  <Paragraphs>206</Paragraphs>
  <Slides>35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5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1" baseType="lpstr">
      <vt:lpstr>Office 主题​​</vt:lpstr>
      <vt:lpstr>默认设计模板</vt:lpstr>
      <vt:lpstr>2_默认设计模板</vt:lpstr>
      <vt:lpstr>13_默认设计模板</vt:lpstr>
      <vt:lpstr>14_默认设计模板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熊永和</dc:creator>
  <cp:lastModifiedBy>熊永和</cp:lastModifiedBy>
  <cp:revision>55</cp:revision>
  <dcterms:created xsi:type="dcterms:W3CDTF">2017-05-10T02:06:00Z</dcterms:created>
  <dcterms:modified xsi:type="dcterms:W3CDTF">2017-06-06T14:43:46Z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