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9" r:id="rId1"/>
  </p:sldMasterIdLst>
  <p:notesMasterIdLst>
    <p:notesMasterId r:id="rId38"/>
  </p:notesMasterIdLst>
  <p:sldIdLst>
    <p:sldId id="329" r:id="rId2"/>
    <p:sldId id="328" r:id="rId3"/>
    <p:sldId id="331" r:id="rId4"/>
    <p:sldId id="332" r:id="rId5"/>
    <p:sldId id="333" r:id="rId6"/>
    <p:sldId id="334" r:id="rId7"/>
    <p:sldId id="335" r:id="rId8"/>
    <p:sldId id="348" r:id="rId9"/>
    <p:sldId id="356" r:id="rId10"/>
    <p:sldId id="358" r:id="rId11"/>
    <p:sldId id="350" r:id="rId12"/>
    <p:sldId id="351" r:id="rId13"/>
    <p:sldId id="352" r:id="rId14"/>
    <p:sldId id="377" r:id="rId15"/>
    <p:sldId id="378" r:id="rId16"/>
    <p:sldId id="361" r:id="rId17"/>
    <p:sldId id="362" r:id="rId18"/>
    <p:sldId id="363" r:id="rId19"/>
    <p:sldId id="364" r:id="rId20"/>
    <p:sldId id="338" r:id="rId21"/>
    <p:sldId id="380" r:id="rId22"/>
    <p:sldId id="379" r:id="rId23"/>
    <p:sldId id="365" r:id="rId24"/>
    <p:sldId id="381" r:id="rId25"/>
    <p:sldId id="366" r:id="rId26"/>
    <p:sldId id="367" r:id="rId27"/>
    <p:sldId id="368" r:id="rId28"/>
    <p:sldId id="382" r:id="rId29"/>
    <p:sldId id="369" r:id="rId30"/>
    <p:sldId id="370" r:id="rId31"/>
    <p:sldId id="353" r:id="rId32"/>
    <p:sldId id="383" r:id="rId33"/>
    <p:sldId id="373" r:id="rId34"/>
    <p:sldId id="374" r:id="rId35"/>
    <p:sldId id="376" r:id="rId36"/>
    <p:sldId id="330" r:id="rId37"/>
  </p:sldIdLst>
  <p:sldSz cx="12192000" cy="6858000"/>
  <p:notesSz cx="7104063" cy="10234613"/>
  <p:custDataLst>
    <p:tags r:id="rId3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33AE"/>
    <a:srgbClr val="1E21A2"/>
    <a:srgbClr val="253B34"/>
    <a:srgbClr val="648BAE"/>
    <a:srgbClr val="C1DEF6"/>
    <a:srgbClr val="B4DEFA"/>
    <a:srgbClr val="EA6E7E"/>
    <a:srgbClr val="EFA0A7"/>
    <a:srgbClr val="F3EFEE"/>
    <a:srgbClr val="F5F1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51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153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2019/11/1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38795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Tm="3000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Tm="3000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Tm="3000">
    <p:pull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Tm="3000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Tm="3000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5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5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Tm="3000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Tm="3000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1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1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2019/11/1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Tm="3000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Tm="3000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2019/11/1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Tm="3000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49"/>
            <a:ext cx="4011084" cy="1162051"/>
          </a:xfr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5"/>
            </a:lvl1pPr>
            <a:lvl2pPr>
              <a:defRPr sz="3735"/>
            </a:lvl2pPr>
            <a:lvl3pPr>
              <a:defRPr sz="3200"/>
            </a:lvl3pPr>
            <a:lvl4pPr>
              <a:defRPr sz="2665"/>
            </a:lvl4pPr>
            <a:lvl5pPr>
              <a:defRPr sz="2665"/>
            </a:lvl5pPr>
            <a:lvl6pPr>
              <a:defRPr sz="2665"/>
            </a:lvl6pPr>
            <a:lvl7pPr>
              <a:defRPr sz="2665"/>
            </a:lvl7pPr>
            <a:lvl8pPr>
              <a:defRPr sz="2665"/>
            </a:lvl8pPr>
            <a:lvl9pPr>
              <a:defRPr sz="266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Tm="3000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5"/>
            </a:lvl1pPr>
            <a:lvl2pPr marL="609600" indent="0">
              <a:buNone/>
              <a:defRPr sz="3735"/>
            </a:lvl2pPr>
            <a:lvl3pPr marL="1219200" indent="0">
              <a:buNone/>
              <a:defRPr sz="3200"/>
            </a:lvl3pPr>
            <a:lvl4pPr marL="1828800" indent="0">
              <a:buNone/>
              <a:defRPr sz="2665"/>
            </a:lvl4pPr>
            <a:lvl5pPr marL="2438400" indent="0">
              <a:buNone/>
              <a:defRPr sz="2665"/>
            </a:lvl5pPr>
            <a:lvl6pPr marL="3048000" indent="0">
              <a:buNone/>
              <a:defRPr sz="2665"/>
            </a:lvl6pPr>
            <a:lvl7pPr marL="3657600" indent="0">
              <a:buNone/>
              <a:defRPr sz="2665"/>
            </a:lvl7pPr>
            <a:lvl8pPr marL="4267200" indent="0">
              <a:buNone/>
              <a:defRPr sz="2665"/>
            </a:lvl8pPr>
            <a:lvl9pPr marL="4876800" indent="0">
              <a:buNone/>
              <a:defRPr sz="266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Tm="3000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2019/11/1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ransition spd="med" advTm="3000">
    <p:pull/>
  </p:transition>
  <p:txStyles>
    <p:titleStyle>
      <a:lvl1pPr algn="ctr" defTabSz="1219200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96A66E7-EA0D-4C2B-B039-5C13CCBC21F8}"/>
              </a:ext>
            </a:extLst>
          </p:cNvPr>
          <p:cNvSpPr txBox="1"/>
          <p:nvPr/>
        </p:nvSpPr>
        <p:spPr>
          <a:xfrm>
            <a:off x="9773729" y="193251"/>
            <a:ext cx="2004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</a:rPr>
              <a:t>人教版必修上册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436DB20-ED0E-48C8-83FD-9B05A434AC43}"/>
              </a:ext>
            </a:extLst>
          </p:cNvPr>
          <p:cNvSpPr txBox="1"/>
          <p:nvPr/>
        </p:nvSpPr>
        <p:spPr>
          <a:xfrm>
            <a:off x="2210540" y="3173299"/>
            <a:ext cx="86647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rgbClr val="FF0000"/>
                </a:solidFill>
              </a:rPr>
              <a:t>4.2</a:t>
            </a:r>
            <a:r>
              <a:rPr lang="zh-CN" altLang="zh-CN" sz="4800" b="1" dirty="0">
                <a:solidFill>
                  <a:srgbClr val="FF0000"/>
                </a:solidFill>
              </a:rPr>
              <a:t>心有一团火，温暖众人心</a:t>
            </a:r>
            <a:endParaRPr lang="zh-CN" altLang="en-US" sz="4800" dirty="0">
              <a:solidFill>
                <a:srgbClr val="FF0000"/>
              </a:solidFill>
              <a:latin typeface="字魂27号-布丁体" panose="00000500000000000000" charset="-122"/>
              <a:ea typeface="字魂27号-布丁体" panose="00000500000000000000" charset="-122"/>
              <a:cs typeface="字魂27号-布丁体" panose="000005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7406366"/>
      </p:ext>
    </p:extLst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4116D57-7641-42DA-83B8-CCEE31B582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49678" y="591088"/>
            <a:ext cx="9242322" cy="6266912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70000"/>
              </a:lnSpc>
            </a:pPr>
            <a:r>
              <a:rPr lang="en-US" altLang="zh-CN" b="1" dirty="0"/>
              <a:t>1957</a:t>
            </a:r>
            <a:r>
              <a:rPr lang="zh-CN" altLang="zh-CN" b="1" dirty="0"/>
              <a:t>年，被评为北京市劳动模范；</a:t>
            </a:r>
            <a:r>
              <a:rPr lang="en-US" altLang="zh-CN" b="1" dirty="0"/>
              <a:t>1979</a:t>
            </a:r>
            <a:r>
              <a:rPr lang="zh-CN" altLang="zh-CN" b="1" dirty="0"/>
              <a:t>年被国务院授予全国劳动模范称号，成为商业战线上的一面旗帜，多次被授予优秀共产党员称号，当选为党的十一大代表，第五、第六届全国人大代表和常委。北京有燕京八景，张秉贵售货被称为“燕京第九景”。</a:t>
            </a:r>
            <a:r>
              <a:rPr lang="en-US" altLang="zh-CN" b="1" dirty="0"/>
              <a:t>1987</a:t>
            </a:r>
            <a:r>
              <a:rPr lang="zh-CN" altLang="zh-CN" b="1" dirty="0"/>
              <a:t>年，张秉贵因病医治无效，在北京不幸去世，享年</a:t>
            </a:r>
            <a:r>
              <a:rPr lang="en-US" altLang="zh-CN" b="1" dirty="0"/>
              <a:t>69</a:t>
            </a:r>
            <a:r>
              <a:rPr lang="zh-CN" altLang="zh-CN" b="1" dirty="0"/>
              <a:t>岁；</a:t>
            </a:r>
            <a:r>
              <a:rPr lang="en-US" altLang="zh-CN" b="1" dirty="0"/>
              <a:t>1988</a:t>
            </a:r>
            <a:r>
              <a:rPr lang="zh-CN" altLang="zh-CN" b="1" dirty="0"/>
              <a:t>年，北京市百货大楼在大门广场处为其竖立半身铜像至今，陈云同志亲笔为其题词</a:t>
            </a:r>
            <a:r>
              <a:rPr lang="en-US" altLang="zh-CN" b="1" dirty="0"/>
              <a:t>:</a:t>
            </a:r>
            <a:r>
              <a:rPr lang="zh-CN" altLang="zh-CN" b="1" dirty="0"/>
              <a:t>“一团火”精神光耀神州。</a:t>
            </a:r>
            <a:r>
              <a:rPr lang="en-US" altLang="zh-CN" b="1" dirty="0"/>
              <a:t>2009</a:t>
            </a:r>
            <a:r>
              <a:rPr lang="zh-CN" altLang="zh-CN" b="1" dirty="0"/>
              <a:t>年张秉贵被评为“</a:t>
            </a:r>
            <a:r>
              <a:rPr lang="en-US" altLang="zh-CN" b="1" dirty="0"/>
              <a:t>100</a:t>
            </a:r>
            <a:r>
              <a:rPr lang="zh-CN" altLang="zh-CN" b="1" dirty="0"/>
              <a:t>位新中国成立以来感动中国人物”之一。</a:t>
            </a:r>
          </a:p>
        </p:txBody>
      </p:sp>
      <p:pic>
        <p:nvPicPr>
          <p:cNvPr id="4" name="内容占位符 11">
            <a:extLst>
              <a:ext uri="{FF2B5EF4-FFF2-40B4-BE49-F238E27FC236}">
                <a16:creationId xmlns:a16="http://schemas.microsoft.com/office/drawing/2014/main" id="{C9AAD3CA-39A0-4B8B-964E-C1A8DFCFD1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5865"/>
            <a:ext cx="2949678" cy="6463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630204"/>
      </p:ext>
    </p:extLst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DB5CC752-3517-496B-A99A-3299038093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57201"/>
            <a:ext cx="10972800" cy="1143000"/>
          </a:xfrm>
        </p:spPr>
        <p:txBody>
          <a:bodyPr/>
          <a:lstStyle/>
          <a:p>
            <a:r>
              <a:rPr lang="zh-CN" altLang="zh-CN" b="1" dirty="0">
                <a:solidFill>
                  <a:srgbClr val="FF0000"/>
                </a:solidFill>
              </a:rPr>
              <a:t>背景及解题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5367499-5FF0-4B9B-8847-9B5268AE7A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987" y="1600202"/>
            <a:ext cx="11901948" cy="4476134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70000"/>
              </a:lnSpc>
            </a:pPr>
            <a:r>
              <a:rPr lang="en-US" altLang="zh-CN" b="1" dirty="0">
                <a:solidFill>
                  <a:srgbClr val="C00000"/>
                </a:solidFill>
                <a:latin typeface="+mn-ea"/>
              </a:rPr>
              <a:t>1.</a:t>
            </a:r>
            <a:r>
              <a:rPr lang="zh-CN" altLang="zh-CN" b="1" dirty="0">
                <a:solidFill>
                  <a:srgbClr val="C00000"/>
                </a:solidFill>
                <a:latin typeface="+mn-ea"/>
              </a:rPr>
              <a:t>背景：</a:t>
            </a:r>
          </a:p>
          <a:p>
            <a:pPr>
              <a:lnSpc>
                <a:spcPct val="160000"/>
              </a:lnSpc>
            </a:pPr>
            <a:r>
              <a:rPr lang="zh-CN" altLang="zh-CN" b="1" dirty="0"/>
              <a:t>新中国成立以来，我国工人阶级和广大劳动群众，以昂扬的热情和冲天干劲积极投身于社会主义革命和建设，为共和国的发展做出了巨大的贡献。在火热的社会主义建设和改革开放的伟大实践中，涌现出一批又一批杰出的先进模范人物。在平凡的售货员岗位上，张秉贵成为新中国商业战线上的一面旗帜，被誉为“燕京第九景”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44195"/>
      </p:ext>
    </p:extLst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5367499-5FF0-4B9B-8847-9B5268AE7A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228411"/>
            <a:ext cx="12192000" cy="4685692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C00000"/>
                </a:solidFill>
                <a:latin typeface="+mn-ea"/>
              </a:rPr>
              <a:t>2.</a:t>
            </a:r>
            <a:r>
              <a:rPr lang="zh-CN" altLang="zh-CN" b="1" dirty="0">
                <a:solidFill>
                  <a:srgbClr val="C00000"/>
                </a:solidFill>
                <a:latin typeface="+mn-ea"/>
              </a:rPr>
              <a:t>解</a:t>
            </a:r>
            <a:r>
              <a:rPr lang="en-US" altLang="zh-CN" b="1" dirty="0">
                <a:solidFill>
                  <a:srgbClr val="C00000"/>
                </a:solidFill>
                <a:latin typeface="+mn-ea"/>
              </a:rPr>
              <a:t> </a:t>
            </a:r>
            <a:r>
              <a:rPr lang="zh-CN" altLang="zh-CN" b="1" dirty="0">
                <a:solidFill>
                  <a:srgbClr val="C00000"/>
                </a:solidFill>
                <a:latin typeface="+mn-ea"/>
              </a:rPr>
              <a:t>题</a:t>
            </a:r>
            <a:endParaRPr lang="en-US" altLang="zh-CN" b="1" dirty="0">
              <a:solidFill>
                <a:srgbClr val="C00000"/>
              </a:solidFill>
              <a:latin typeface="+mn-ea"/>
            </a:endParaRPr>
          </a:p>
          <a:p>
            <a:pPr>
              <a:lnSpc>
                <a:spcPct val="160000"/>
              </a:lnSpc>
            </a:pPr>
            <a:r>
              <a:rPr lang="en-US" altLang="zh-CN" b="1" dirty="0"/>
              <a:t>“</a:t>
            </a:r>
            <a:r>
              <a:rPr lang="zh-CN" altLang="zh-CN" b="1" dirty="0"/>
              <a:t>心有一团火，温暖众人心</a:t>
            </a:r>
            <a:r>
              <a:rPr lang="en-US" altLang="zh-CN" b="1" dirty="0"/>
              <a:t>”</a:t>
            </a:r>
            <a:r>
              <a:rPr lang="zh-CN" altLang="zh-CN" b="1" dirty="0"/>
              <a:t>这一标题意蕴丰富，含意深刻。表层意思是说张秉贵业务熟练，服务热情似火，市民被他的真诚和一心一意为大家服务的行为所感动；内在含意是歌颂在那个特定的时代里，先锋人物们火一般的责任感和使命感，突出的是他们在平凡的岗位上勇于担当和付出的精神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10811234"/>
      </p:ext>
    </p:extLst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DB5CC752-3517-496B-A99A-3299038093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86697"/>
            <a:ext cx="10972800" cy="930940"/>
          </a:xfrm>
        </p:spPr>
        <p:txBody>
          <a:bodyPr>
            <a:normAutofit fontScale="90000"/>
          </a:bodyPr>
          <a:lstStyle/>
          <a:p>
            <a:r>
              <a:rPr lang="zh-CN" altLang="zh-CN" b="1" dirty="0">
                <a:solidFill>
                  <a:srgbClr val="FF0000"/>
                </a:solidFill>
              </a:rPr>
              <a:t>内</a:t>
            </a:r>
            <a:r>
              <a:rPr lang="en-US" altLang="zh-CN" b="1" dirty="0">
                <a:solidFill>
                  <a:srgbClr val="FF0000"/>
                </a:solidFill>
              </a:rPr>
              <a:t> </a:t>
            </a:r>
            <a:r>
              <a:rPr lang="zh-CN" altLang="zh-CN" b="1" dirty="0">
                <a:solidFill>
                  <a:srgbClr val="FF0000"/>
                </a:solidFill>
              </a:rPr>
              <a:t>容</a:t>
            </a:r>
            <a:r>
              <a:rPr lang="en-US" altLang="zh-CN" b="1" dirty="0">
                <a:solidFill>
                  <a:srgbClr val="FF0000"/>
                </a:solidFill>
              </a:rPr>
              <a:t> </a:t>
            </a:r>
            <a:r>
              <a:rPr lang="zh-CN" altLang="zh-CN" b="1" dirty="0">
                <a:solidFill>
                  <a:srgbClr val="FF0000"/>
                </a:solidFill>
              </a:rPr>
              <a:t>研</a:t>
            </a:r>
            <a:r>
              <a:rPr lang="en-US" altLang="zh-CN" b="1" dirty="0">
                <a:solidFill>
                  <a:srgbClr val="FF0000"/>
                </a:solidFill>
              </a:rPr>
              <a:t> </a:t>
            </a:r>
            <a:r>
              <a:rPr lang="zh-CN" altLang="zh-CN" b="1" dirty="0">
                <a:solidFill>
                  <a:srgbClr val="FF0000"/>
                </a:solidFill>
              </a:rPr>
              <a:t>读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5367499-5FF0-4B9B-8847-9B5268AE7A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" y="1696065"/>
            <a:ext cx="12005187" cy="4336025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C00000"/>
                </a:solidFill>
                <a:latin typeface="+mn-ea"/>
              </a:rPr>
              <a:t>（一）理清层次：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1233AE"/>
                </a:solidFill>
              </a:rPr>
              <a:t>1.</a:t>
            </a:r>
            <a:r>
              <a:rPr lang="zh-CN" altLang="zh-CN" b="1" dirty="0">
                <a:solidFill>
                  <a:srgbClr val="1233AE"/>
                </a:solidFill>
              </a:rPr>
              <a:t>思考：文章可以分为哪几个部分？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明确：分为三部分。</a:t>
            </a:r>
          </a:p>
          <a:p>
            <a:pPr>
              <a:lnSpc>
                <a:spcPct val="150000"/>
              </a:lnSpc>
            </a:pPr>
            <a:r>
              <a:rPr lang="zh-CN" altLang="zh-CN" b="1" dirty="0"/>
              <a:t>第一部分：张秉贵的“一团火”品格的表现。</a:t>
            </a:r>
          </a:p>
          <a:p>
            <a:pPr>
              <a:lnSpc>
                <a:spcPct val="150000"/>
              </a:lnSpc>
            </a:pPr>
            <a:r>
              <a:rPr lang="zh-CN" altLang="zh-CN" b="1" dirty="0"/>
              <a:t>第二部分：张秉贵的“一团火”品格的成长。</a:t>
            </a:r>
          </a:p>
          <a:p>
            <a:pPr>
              <a:lnSpc>
                <a:spcPct val="150000"/>
              </a:lnSpc>
            </a:pPr>
            <a:r>
              <a:rPr lang="zh-CN" altLang="zh-CN" b="1" dirty="0"/>
              <a:t>第三部分：张秉贵的“一团火”品格的影响。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146788219"/>
      </p:ext>
    </p:extLst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75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75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75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9" dur="75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4" dur="75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5367499-5FF0-4B9B-8847-9B5268AE7A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530942"/>
            <a:ext cx="12005187" cy="6327058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70000"/>
              </a:lnSpc>
            </a:pPr>
            <a:r>
              <a:rPr lang="en-US" altLang="zh-CN" b="1" dirty="0">
                <a:solidFill>
                  <a:srgbClr val="1233AE"/>
                </a:solidFill>
              </a:rPr>
              <a:t>2. </a:t>
            </a:r>
            <a:r>
              <a:rPr lang="zh-CN" altLang="zh-CN" b="1" dirty="0">
                <a:solidFill>
                  <a:srgbClr val="1233AE"/>
                </a:solidFill>
              </a:rPr>
              <a:t>思考，文章的行文线索是什么？结构有什么特点？</a:t>
            </a:r>
          </a:p>
          <a:p>
            <a:pPr>
              <a:lnSpc>
                <a:spcPct val="17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明确：</a:t>
            </a:r>
          </a:p>
          <a:p>
            <a:pPr>
              <a:lnSpc>
                <a:spcPct val="170000"/>
              </a:lnSpc>
            </a:pPr>
            <a:r>
              <a:rPr lang="zh-CN" altLang="zh-CN" b="1" dirty="0"/>
              <a:t>“一团火”的服务精神，是本文的线索。作品以“一团火”的服务精神为线索展开，贯穿全文。采用了彩线串珠式的结构方式，叙写老售货员生活中的平凡事迹，凸显了主人公具有“一团火”精神风貌，赞扬之情溢于文中。这种结构安排，起到概括故事情节，突出人物形象，深化主题的作用。</a:t>
            </a:r>
          </a:p>
        </p:txBody>
      </p:sp>
    </p:spTree>
    <p:extLst>
      <p:ext uri="{BB962C8B-B14F-4D97-AF65-F5344CB8AC3E}">
        <p14:creationId xmlns:p14="http://schemas.microsoft.com/office/powerpoint/2010/main" val="201013667"/>
      </p:ext>
    </p:extLst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5367499-5FF0-4B9B-8847-9B5268AE7A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18535"/>
            <a:ext cx="12005187" cy="5220929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70000"/>
              </a:lnSpc>
            </a:pPr>
            <a:r>
              <a:rPr lang="zh-CN" altLang="zh-CN" b="1" dirty="0">
                <a:solidFill>
                  <a:srgbClr val="C00000"/>
                </a:solidFill>
              </a:rPr>
              <a:t>结构上的特点：</a:t>
            </a:r>
            <a:endParaRPr lang="en-US" altLang="zh-CN" b="1" dirty="0">
              <a:solidFill>
                <a:srgbClr val="C00000"/>
              </a:solidFill>
            </a:endParaRPr>
          </a:p>
          <a:p>
            <a:pPr>
              <a:lnSpc>
                <a:spcPct val="170000"/>
              </a:lnSpc>
            </a:pPr>
            <a:r>
              <a:rPr lang="zh-CN" altLang="zh-CN" b="1" dirty="0"/>
              <a:t>倒叙写法。先点明张秉贵是劳动模范，再用丰富事例加以佐证，同时辅以插叙。买糖果的人形形色色，有老有少，有感激他、赞扬他的也有脾气爆、对他发火的，但是张秉贵始终用他“主动、热情、诚恳、耐心、周到”的态度服务每一个人。这样安排更能突出这位劳动模范就如一团火，无论何时何境都能尽心尽力为人民服务，温暖众人心的美好精神品质。</a:t>
            </a:r>
          </a:p>
        </p:txBody>
      </p:sp>
    </p:spTree>
    <p:extLst>
      <p:ext uri="{BB962C8B-B14F-4D97-AF65-F5344CB8AC3E}">
        <p14:creationId xmlns:p14="http://schemas.microsoft.com/office/powerpoint/2010/main" val="2371837865"/>
      </p:ext>
    </p:extLst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4116D57-7641-42DA-83B8-CCEE31B582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530942"/>
            <a:ext cx="11872452" cy="5722374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70000"/>
              </a:lnSpc>
            </a:pPr>
            <a:r>
              <a:rPr lang="zh-CN" altLang="zh-CN" b="1" dirty="0">
                <a:solidFill>
                  <a:srgbClr val="C00000"/>
                </a:solidFill>
                <a:latin typeface="+mn-ea"/>
              </a:rPr>
              <a:t>（二）</a:t>
            </a:r>
            <a:r>
              <a:rPr lang="zh-CN" altLang="zh-CN" b="1" dirty="0">
                <a:solidFill>
                  <a:srgbClr val="FF0000"/>
                </a:solidFill>
              </a:rPr>
              <a:t>探究人物精神品质及现实意义</a:t>
            </a:r>
            <a:r>
              <a:rPr lang="zh-CN" altLang="zh-CN" b="1" dirty="0">
                <a:solidFill>
                  <a:srgbClr val="FF0000"/>
                </a:solidFill>
                <a:latin typeface="+mn-ea"/>
              </a:rPr>
              <a:t>：</a:t>
            </a:r>
          </a:p>
          <a:p>
            <a:pPr>
              <a:lnSpc>
                <a:spcPct val="170000"/>
              </a:lnSpc>
            </a:pPr>
            <a:r>
              <a:rPr lang="en-US" altLang="zh-CN" b="1" dirty="0">
                <a:solidFill>
                  <a:srgbClr val="1E21A2"/>
                </a:solidFill>
              </a:rPr>
              <a:t>1.</a:t>
            </a:r>
            <a:r>
              <a:rPr lang="zh-CN" altLang="zh-CN" b="1" dirty="0">
                <a:solidFill>
                  <a:srgbClr val="1E21A2"/>
                </a:solidFill>
              </a:rPr>
              <a:t>思考，文章写了张秉贵的哪些事？分别表现了他的什么品质，从中可以看出张秉贵是一个什么样的人？</a:t>
            </a:r>
          </a:p>
          <a:p>
            <a:pPr>
              <a:lnSpc>
                <a:spcPct val="17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明确：</a:t>
            </a:r>
          </a:p>
          <a:p>
            <a:pPr>
              <a:lnSpc>
                <a:spcPct val="170000"/>
              </a:lnSpc>
            </a:pPr>
            <a:r>
              <a:rPr lang="zh-CN" altLang="zh-CN" b="1" dirty="0"/>
              <a:t>①张秉贵用糖哄哭闹的小孩，表现了他的耐心细致、周到体贴。</a:t>
            </a:r>
          </a:p>
          <a:p>
            <a:pPr>
              <a:lnSpc>
                <a:spcPct val="170000"/>
              </a:lnSpc>
            </a:pPr>
            <a:r>
              <a:rPr lang="zh-CN" altLang="zh-CN" b="1" dirty="0"/>
              <a:t>②张秉贵给要赶火车的顾客提前称糖并悉心指路，表现了他体贴入微、急人所急、解人所难的品质。</a:t>
            </a:r>
          </a:p>
        </p:txBody>
      </p:sp>
    </p:spTree>
    <p:extLst>
      <p:ext uri="{BB962C8B-B14F-4D97-AF65-F5344CB8AC3E}">
        <p14:creationId xmlns:p14="http://schemas.microsoft.com/office/powerpoint/2010/main" val="1893366237"/>
      </p:ext>
    </p:extLst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4116D57-7641-42DA-83B8-CCEE31B582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707924"/>
            <a:ext cx="12192000" cy="4920519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zh-CN" altLang="zh-CN" b="1" dirty="0"/>
              <a:t>③张秉贵接待了气呼呼的女顾客，表现了他的热情大度、主动耐心、和蔼亲切。</a:t>
            </a:r>
          </a:p>
          <a:p>
            <a:pPr>
              <a:lnSpc>
                <a:spcPct val="150000"/>
              </a:lnSpc>
            </a:pPr>
            <a:r>
              <a:rPr lang="zh-CN" altLang="zh-CN" b="1" dirty="0"/>
              <a:t>④张秉贵的女儿生病，却依旧没有影响他的服务态度，表现了他的隐忍克制、爱岗敬业、公私分明。</a:t>
            </a:r>
          </a:p>
          <a:p>
            <a:pPr>
              <a:lnSpc>
                <a:spcPct val="150000"/>
              </a:lnSpc>
            </a:pPr>
            <a:r>
              <a:rPr lang="zh-CN" altLang="zh-CN" b="1" dirty="0"/>
              <a:t>⑤张秉贵光照顾买得多的顾客而被买得少的顾客质问后受到触动，表现了他自我反省、不断成长的品质。</a:t>
            </a:r>
          </a:p>
          <a:p>
            <a:pPr>
              <a:lnSpc>
                <a:spcPct val="150000"/>
              </a:lnSpc>
            </a:pPr>
            <a:r>
              <a:rPr lang="zh-CN" altLang="zh-CN" b="1" dirty="0"/>
              <a:t>⑥张秉贵忆往昔被兵痞打，今天却收到女顾客的水果而感慨不已，表现了他懂得感恩，乐于奉献的品质。</a:t>
            </a:r>
          </a:p>
        </p:txBody>
      </p:sp>
    </p:spTree>
    <p:extLst>
      <p:ext uri="{BB962C8B-B14F-4D97-AF65-F5344CB8AC3E}">
        <p14:creationId xmlns:p14="http://schemas.microsoft.com/office/powerpoint/2010/main" val="1061593335"/>
      </p:ext>
    </p:extLst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4116D57-7641-42DA-83B8-CCEE31B582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043" y="516195"/>
            <a:ext cx="11745158" cy="5422966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zh-CN" altLang="zh-CN" b="1" dirty="0"/>
              <a:t>⑦张秉贵通过多种渠道丰富自己的商品知识，当好顾客的参谋，表现他主动求知、严于律己、视“为人民服务”为服务宗旨的品质。</a:t>
            </a:r>
          </a:p>
          <a:p>
            <a:pPr>
              <a:lnSpc>
                <a:spcPct val="150000"/>
              </a:lnSpc>
            </a:pPr>
            <a:r>
              <a:rPr lang="zh-CN" altLang="zh-CN" b="1" dirty="0"/>
              <a:t>⑧张秉贵去吃夜宵，因座无虚席，厨房大师傅特意给他拿凳子而受启发，表现了他善于剖析小事、思想觉悟高。</a:t>
            </a:r>
          </a:p>
          <a:p>
            <a:pPr>
              <a:lnSpc>
                <a:spcPct val="150000"/>
              </a:lnSpc>
            </a:pPr>
            <a:endParaRPr lang="en-US" altLang="zh-CN" b="1" dirty="0"/>
          </a:p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小结：</a:t>
            </a:r>
            <a:endParaRPr lang="en-US" altLang="zh-CN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b="1" dirty="0"/>
              <a:t>张秉贵是一位热情体贴、细致周到、诚恳耐心的优秀老售货员。</a:t>
            </a:r>
          </a:p>
          <a:p>
            <a:pPr>
              <a:lnSpc>
                <a:spcPct val="170000"/>
              </a:lnSpc>
            </a:pPr>
            <a:endParaRPr lang="zh-CN" altLang="zh-CN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06865424"/>
      </p:ext>
    </p:extLst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4116D57-7641-42DA-83B8-CCEE31B582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648930"/>
            <a:ext cx="12192000" cy="6105831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60000"/>
              </a:lnSpc>
            </a:pPr>
            <a:r>
              <a:rPr lang="en-US" altLang="zh-CN" b="1" dirty="0">
                <a:solidFill>
                  <a:srgbClr val="1E21A2"/>
                </a:solidFill>
              </a:rPr>
              <a:t>2.</a:t>
            </a:r>
            <a:r>
              <a:rPr lang="zh-CN" altLang="zh-CN" b="1" dirty="0">
                <a:solidFill>
                  <a:srgbClr val="1E21A2"/>
                </a:solidFill>
              </a:rPr>
              <a:t>思考，找出文中写“一团火”的句子，思考“心有一团火，温暖众人心”为题有什么好处？作家冰心说：“他用这团火，温暖着别人，照亮了别人”，当今时代，我们要如何理解张秉贵的“一团火”精神？</a:t>
            </a:r>
          </a:p>
          <a:p>
            <a:pPr>
              <a:lnSpc>
                <a:spcPct val="16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明确：</a:t>
            </a:r>
          </a:p>
          <a:p>
            <a:pPr>
              <a:lnSpc>
                <a:spcPct val="160000"/>
              </a:lnSpc>
            </a:pPr>
            <a:r>
              <a:rPr lang="zh-CN" altLang="zh-CN" b="1" dirty="0"/>
              <a:t>（</a:t>
            </a:r>
            <a:r>
              <a:rPr lang="en-US" altLang="zh-CN" b="1" dirty="0"/>
              <a:t>1</a:t>
            </a:r>
            <a:r>
              <a:rPr lang="zh-CN" altLang="zh-CN" b="1" dirty="0"/>
              <a:t>）①收货动作的迅速劲儿</a:t>
            </a:r>
            <a:r>
              <a:rPr lang="en-US" altLang="zh-CN" b="1" dirty="0"/>
              <a:t>,</a:t>
            </a:r>
            <a:r>
              <a:rPr lang="zh-CN" altLang="zh-CN" b="1" dirty="0"/>
              <a:t>接待顾客的热情劲儿</a:t>
            </a:r>
            <a:r>
              <a:rPr lang="en-US" altLang="zh-CN" b="1" dirty="0"/>
              <a:t>,</a:t>
            </a:r>
            <a:r>
              <a:rPr lang="zh-CN" altLang="zh-CN" b="1" dirty="0"/>
              <a:t>像一团火一样</a:t>
            </a:r>
            <a:r>
              <a:rPr lang="en-US" altLang="zh-CN" b="1" dirty="0"/>
              <a:t>,</a:t>
            </a:r>
            <a:r>
              <a:rPr lang="zh-CN" altLang="zh-CN" b="1" dirty="0"/>
              <a:t>把大家深深地吸引住了。</a:t>
            </a:r>
          </a:p>
          <a:p>
            <a:pPr>
              <a:lnSpc>
                <a:spcPct val="160000"/>
              </a:lnSpc>
            </a:pPr>
            <a:r>
              <a:rPr lang="zh-CN" altLang="zh-CN" b="1" dirty="0"/>
              <a:t>②张秉贵常说</a:t>
            </a:r>
            <a:r>
              <a:rPr lang="en-US" altLang="zh-CN" b="1" dirty="0"/>
              <a:t>:</a:t>
            </a:r>
            <a:r>
              <a:rPr lang="zh-CN" altLang="zh-CN" b="1" dirty="0"/>
              <a:t>“我们售贷员要用全心全意为人民服务的一团火</a:t>
            </a:r>
            <a:r>
              <a:rPr lang="en-US" altLang="zh-CN" b="1" dirty="0"/>
              <a:t>,</a:t>
            </a:r>
            <a:r>
              <a:rPr lang="zh-CN" altLang="zh-CN" b="1" dirty="0"/>
              <a:t>来温暖人民群众</a:t>
            </a:r>
            <a:r>
              <a:rPr lang="en-US" altLang="zh-CN" b="1" dirty="0"/>
              <a:t>,</a:t>
            </a:r>
            <a:r>
              <a:rPr lang="zh-CN" altLang="zh-CN" b="1" dirty="0"/>
              <a:t>使他们不仅在商店里感到热乎乎的</a:t>
            </a:r>
            <a:r>
              <a:rPr lang="en-US" altLang="zh-CN" b="1" dirty="0"/>
              <a:t>,</a:t>
            </a:r>
            <a:r>
              <a:rPr lang="zh-CN" altLang="zh-CN" b="1" dirty="0"/>
              <a:t>回到家里热乎乎的</a:t>
            </a:r>
            <a:r>
              <a:rPr lang="en-US" altLang="zh-CN" b="1" dirty="0"/>
              <a:t>,</a:t>
            </a:r>
            <a:r>
              <a:rPr lang="zh-CN" altLang="zh-CN" b="1" dirty="0"/>
              <a:t>走上工作岗位还要热乎乎的</a:t>
            </a:r>
            <a:r>
              <a:rPr lang="en-US" altLang="zh-CN" b="1" dirty="0"/>
              <a:t>,</a:t>
            </a:r>
            <a:r>
              <a:rPr lang="zh-CN" altLang="zh-CN" b="1" dirty="0"/>
              <a:t>激发出更大的革命干劲儿。”</a:t>
            </a:r>
          </a:p>
          <a:p>
            <a:pPr>
              <a:lnSpc>
                <a:spcPct val="170000"/>
              </a:lnSpc>
            </a:pPr>
            <a:endParaRPr lang="zh-CN" altLang="zh-CN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47986948"/>
      </p:ext>
    </p:extLst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4116D57-7641-42DA-83B8-CCEE31B582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6361" y="1536139"/>
            <a:ext cx="10972800" cy="4216592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60000"/>
              </a:lnSpc>
            </a:pPr>
            <a:r>
              <a:rPr lang="zh-CN" altLang="zh-CN" b="1" dirty="0">
                <a:latin typeface="+mn-ea"/>
              </a:rPr>
              <a:t>《心有一团火，温暖众人心》是人教版高中语文必修上第二单元的第二篇课文，属于人物通讯。</a:t>
            </a:r>
            <a:r>
              <a:rPr lang="en-US" altLang="zh-CN" b="1" dirty="0">
                <a:latin typeface="+mn-ea"/>
              </a:rPr>
              <a:t>1957</a:t>
            </a:r>
            <a:r>
              <a:rPr lang="zh-CN" altLang="zh-CN" b="1" dirty="0">
                <a:latin typeface="+mn-ea"/>
              </a:rPr>
              <a:t>年，张秉贵被评为北京市劳动模范；</a:t>
            </a:r>
            <a:r>
              <a:rPr lang="en-US" altLang="zh-CN" b="1" dirty="0">
                <a:latin typeface="+mn-ea"/>
              </a:rPr>
              <a:t>1979</a:t>
            </a:r>
            <a:r>
              <a:rPr lang="zh-CN" altLang="zh-CN" b="1" dirty="0">
                <a:latin typeface="+mn-ea"/>
              </a:rPr>
              <a:t>年被国务院授予全国劳动模范称号，成为商业战线上的一面旗帜，</a:t>
            </a:r>
            <a:r>
              <a:rPr lang="en-US" altLang="zh-CN" b="1" dirty="0">
                <a:latin typeface="+mn-ea"/>
              </a:rPr>
              <a:t>2009</a:t>
            </a:r>
            <a:r>
              <a:rPr lang="zh-CN" altLang="zh-CN" b="1" dirty="0">
                <a:latin typeface="+mn-ea"/>
              </a:rPr>
              <a:t>年被评为</a:t>
            </a:r>
            <a:r>
              <a:rPr lang="en-US" altLang="zh-CN" b="1" dirty="0">
                <a:latin typeface="+mn-ea"/>
              </a:rPr>
              <a:t>“100</a:t>
            </a:r>
            <a:r>
              <a:rPr lang="zh-CN" altLang="zh-CN" b="1" dirty="0">
                <a:latin typeface="+mn-ea"/>
              </a:rPr>
              <a:t>位新中国成立以来感动中国人物</a:t>
            </a:r>
            <a:r>
              <a:rPr lang="en-US" altLang="zh-CN" b="1" dirty="0">
                <a:latin typeface="+mn-ea"/>
              </a:rPr>
              <a:t>”</a:t>
            </a:r>
            <a:r>
              <a:rPr lang="zh-CN" altLang="zh-CN" b="1" dirty="0">
                <a:latin typeface="+mn-ea"/>
              </a:rPr>
              <a:t>之一。张秉贵身上所体现出来的中华民族优良传统和美德，已远远超越了他所生活和工作的那个时代，成为了中华文明史上的光辉典范。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3B5FDBC-B6A9-447C-87B4-ECFB26068228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6" t="22826" r="8018" b="23914"/>
          <a:stretch>
            <a:fillRect/>
          </a:stretch>
        </p:blipFill>
        <p:spPr bwMode="auto">
          <a:xfrm>
            <a:off x="0" y="0"/>
            <a:ext cx="3432534" cy="15361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9860110"/>
      </p:ext>
    </p:extLst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99960CF-1563-4FAE-8BF2-BFD949241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469" y="722671"/>
            <a:ext cx="11621729" cy="5402921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60000"/>
              </a:lnSpc>
            </a:pPr>
            <a:r>
              <a:rPr lang="zh-CN" altLang="zh-CN" b="1" dirty="0"/>
              <a:t>③张乘费用自己心中的一团火温暖人民群众</a:t>
            </a:r>
            <a:r>
              <a:rPr lang="en-US" altLang="zh-CN" b="1" dirty="0"/>
              <a:t>,</a:t>
            </a:r>
            <a:r>
              <a:rPr lang="zh-CN" altLang="zh-CN" b="1" dirty="0"/>
              <a:t>赢得了广大顾客的爱戴和尊敬。</a:t>
            </a:r>
          </a:p>
          <a:p>
            <a:pPr>
              <a:lnSpc>
                <a:spcPct val="160000"/>
              </a:lnSpc>
            </a:pPr>
            <a:r>
              <a:rPr lang="zh-CN" altLang="zh-CN" b="1" dirty="0"/>
              <a:t>④您那感人肺腑的事迹</a:t>
            </a:r>
            <a:r>
              <a:rPr lang="en-US" altLang="zh-CN" b="1" dirty="0"/>
              <a:t>,</a:t>
            </a:r>
            <a:r>
              <a:rPr lang="zh-CN" altLang="zh-CN" b="1" dirty="0"/>
              <a:t>使我心中仿佛升起了一团火。</a:t>
            </a:r>
          </a:p>
          <a:p>
            <a:pPr>
              <a:lnSpc>
                <a:spcPct val="160000"/>
              </a:lnSpc>
            </a:pPr>
            <a:endParaRPr lang="en-US" altLang="zh-CN" b="1" dirty="0"/>
          </a:p>
          <a:p>
            <a:pPr>
              <a:lnSpc>
                <a:spcPct val="16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小结：</a:t>
            </a:r>
            <a:endParaRPr lang="en-US" altLang="zh-CN" b="1" dirty="0">
              <a:solidFill>
                <a:srgbClr val="FF0000"/>
              </a:solidFill>
            </a:endParaRPr>
          </a:p>
          <a:p>
            <a:pPr>
              <a:lnSpc>
                <a:spcPct val="160000"/>
              </a:lnSpc>
            </a:pPr>
            <a:r>
              <a:rPr lang="zh-CN" altLang="zh-CN" b="1" dirty="0"/>
              <a:t>“心中一团火”运用比喻的修辞手法，指张秉贵接待顾客时饱满的工作热情。“温暖众人心”指顾客满意且以真心回馈张秉贵。这一标题句式整齐，揭示了这篇新闻作品的主要内容，吸引读者的阅读兴趣。</a:t>
            </a:r>
          </a:p>
        </p:txBody>
      </p:sp>
    </p:spTree>
    <p:extLst>
      <p:ext uri="{BB962C8B-B14F-4D97-AF65-F5344CB8AC3E}">
        <p14:creationId xmlns:p14="http://schemas.microsoft.com/office/powerpoint/2010/main" val="184494204"/>
      </p:ext>
    </p:extLst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75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75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75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99960CF-1563-4FAE-8BF2-BFD949241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486697"/>
            <a:ext cx="12192000" cy="6371303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70000"/>
              </a:lnSpc>
            </a:pPr>
            <a:r>
              <a:rPr lang="zh-CN" altLang="zh-CN" b="1" dirty="0"/>
              <a:t>（</a:t>
            </a:r>
            <a:r>
              <a:rPr lang="en-US" altLang="zh-CN" b="1" dirty="0"/>
              <a:t>2</a:t>
            </a:r>
            <a:r>
              <a:rPr lang="zh-CN" altLang="zh-CN" b="1" dirty="0"/>
              <a:t>）①张秉贵的“一团火”精神是民族精神和时代精神的重要内涵，是一心为人民服务、爱岗敬业的典型代表，是我们极为宝贵的精神财富。</a:t>
            </a:r>
          </a:p>
          <a:p>
            <a:pPr>
              <a:lnSpc>
                <a:spcPct val="170000"/>
              </a:lnSpc>
            </a:pPr>
            <a:r>
              <a:rPr lang="zh-CN" altLang="zh-CN" b="1" dirty="0"/>
              <a:t>②把“一团火”精神做成品牌，以品牌为载体，用劳模的崇高理想凝聚职工，用劳模的先进事迹感召职工，用劳模的高尚情操陶冶职工，用劳模的进取意识引领职工，这是弘扬“一团火“精神、发挥劳模作用最直接、最有效的方法。</a:t>
            </a:r>
          </a:p>
          <a:p>
            <a:pPr>
              <a:lnSpc>
                <a:spcPct val="170000"/>
              </a:lnSpc>
            </a:pPr>
            <a:r>
              <a:rPr lang="zh-CN" altLang="zh-CN" b="1" dirty="0"/>
              <a:t>③通过劳模的号召力和影响力激励大家艰苦奋斗、爱岗敬业、甘于奉献，这对于建设一支有理想、有道德、有文化、有纪律的高素质职工队伍，对稳定就业、稳定社会、促进发展有着十分重要的战略意义。</a:t>
            </a:r>
          </a:p>
        </p:txBody>
      </p:sp>
    </p:spTree>
    <p:extLst>
      <p:ext uri="{BB962C8B-B14F-4D97-AF65-F5344CB8AC3E}">
        <p14:creationId xmlns:p14="http://schemas.microsoft.com/office/powerpoint/2010/main" val="1586056497"/>
      </p:ext>
    </p:extLst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75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75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99960CF-1563-4FAE-8BF2-BFD949241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469" y="1063316"/>
            <a:ext cx="11621729" cy="4840334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70000"/>
              </a:lnSpc>
            </a:pPr>
            <a:r>
              <a:rPr lang="zh-CN" altLang="zh-CN" b="1" dirty="0">
                <a:solidFill>
                  <a:srgbClr val="C00000"/>
                </a:solidFill>
                <a:latin typeface="+mn-ea"/>
              </a:rPr>
              <a:t>（三）概括文章主题：</a:t>
            </a:r>
          </a:p>
          <a:p>
            <a:pPr>
              <a:lnSpc>
                <a:spcPct val="170000"/>
              </a:lnSpc>
            </a:pPr>
            <a:r>
              <a:rPr lang="zh-CN" altLang="zh-CN" b="1" dirty="0">
                <a:solidFill>
                  <a:srgbClr val="1E21A2"/>
                </a:solidFill>
              </a:rPr>
              <a:t>思考，本文表达了怎样的主题？</a:t>
            </a:r>
          </a:p>
          <a:p>
            <a:pPr>
              <a:lnSpc>
                <a:spcPct val="17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明确：</a:t>
            </a:r>
          </a:p>
          <a:p>
            <a:pPr>
              <a:lnSpc>
                <a:spcPct val="170000"/>
              </a:lnSpc>
            </a:pPr>
            <a:r>
              <a:rPr lang="zh-CN" altLang="zh-CN" b="1" dirty="0"/>
              <a:t>文章叙述了北京市百货大楼售货员张秉贵在平凡的工作岗位上，以高度的工作热忱和对顾客</a:t>
            </a:r>
            <a:r>
              <a:rPr lang="en-US" altLang="zh-CN" b="1" dirty="0"/>
              <a:t>“</a:t>
            </a:r>
            <a:r>
              <a:rPr lang="zh-CN" altLang="zh-CN" b="1" dirty="0"/>
              <a:t>主动、热情、诚恳、耐心、周到</a:t>
            </a:r>
            <a:r>
              <a:rPr lang="en-US" altLang="zh-CN" b="1" dirty="0"/>
              <a:t>”</a:t>
            </a:r>
            <a:r>
              <a:rPr lang="zh-CN" altLang="zh-CN" b="1" dirty="0"/>
              <a:t>的服务态度为人民服务的事迹，高度赞扬了张秉贵的无私奉献、爱岗敬业的工匠精神。</a:t>
            </a:r>
          </a:p>
        </p:txBody>
      </p:sp>
    </p:spTree>
    <p:extLst>
      <p:ext uri="{BB962C8B-B14F-4D97-AF65-F5344CB8AC3E}">
        <p14:creationId xmlns:p14="http://schemas.microsoft.com/office/powerpoint/2010/main" val="629319716"/>
      </p:ext>
    </p:extLst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1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11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6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charRg st="26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0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charRg st="30" end="1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99960CF-1563-4FAE-8BF2-BFD949241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626808"/>
            <a:ext cx="11946193" cy="5788740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60000"/>
              </a:lnSpc>
            </a:pPr>
            <a:r>
              <a:rPr lang="zh-CN" altLang="zh-CN" b="1" dirty="0">
                <a:solidFill>
                  <a:srgbClr val="C00000"/>
                </a:solidFill>
                <a:latin typeface="+mn-ea"/>
              </a:rPr>
              <a:t>（四）总结写作特点：</a:t>
            </a:r>
          </a:p>
          <a:p>
            <a:pPr>
              <a:lnSpc>
                <a:spcPct val="170000"/>
              </a:lnSpc>
            </a:pPr>
            <a:r>
              <a:rPr lang="en-US" altLang="zh-CN" b="1" dirty="0">
                <a:solidFill>
                  <a:srgbClr val="1233AE"/>
                </a:solidFill>
              </a:rPr>
              <a:t>1.</a:t>
            </a:r>
            <a:r>
              <a:rPr lang="zh-CN" altLang="zh-CN" b="1" dirty="0">
                <a:solidFill>
                  <a:srgbClr val="1233AE"/>
                </a:solidFill>
              </a:rPr>
              <a:t>思考，文章运用哪些手法来表现张秉贵的精神品质？</a:t>
            </a:r>
          </a:p>
          <a:p>
            <a:pPr>
              <a:lnSpc>
                <a:spcPct val="17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明确：</a:t>
            </a:r>
          </a:p>
          <a:p>
            <a:pPr>
              <a:lnSpc>
                <a:spcPct val="170000"/>
              </a:lnSpc>
            </a:pPr>
            <a:r>
              <a:rPr lang="zh-CN" altLang="zh-CN" b="1" dirty="0"/>
              <a:t>文章通过语言、细节、动作等描写，让我们看到了一个真实的、日常生活中的张秉贵。通过人们的悄悄议论侧面描写，还有细节描写：一个抱小孩的女顾客来买糖，张秉贵一系列的细心行为，比如让他先把糖给孩子吃，一会儿一块儿算账，又拿出几块儿，用小纸袋包装好，塞到孩子兜儿里，留着孩子路上吃等等，这一系列的行为让读者真实地感受到了张秉贵体贴入微的服务态度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338123033"/>
      </p:ext>
    </p:extLst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99960CF-1563-4FAE-8BF2-BFD949241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987" y="1080498"/>
            <a:ext cx="11828206" cy="3908752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60000"/>
              </a:lnSpc>
            </a:pPr>
            <a:r>
              <a:rPr lang="zh-CN" altLang="zh-CN" b="1" dirty="0"/>
              <a:t>还有一位不讲理的、气呼呼的女顾客来买糖，张秉贵并没有因为顾客的态度而改变自己的态度，一如既往地站在顾客的角度为顾客考虑、服务，最后终于感动了顾客，使其和张秉贵说明了自己生气的缘由。通过这个气呼呼的女顾客来买糖，张秉贵这样一种耐心，细心的态度，我们又进一步看到了张秉贵全心全意为人民服务的真心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514881870"/>
      </p:ext>
    </p:extLst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99960CF-1563-4FAE-8BF2-BFD949241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240" y="634182"/>
            <a:ext cx="11975690" cy="5338915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70000"/>
              </a:lnSpc>
            </a:pPr>
            <a:r>
              <a:rPr lang="en-US" altLang="zh-CN" b="1" dirty="0">
                <a:solidFill>
                  <a:srgbClr val="1233AE"/>
                </a:solidFill>
              </a:rPr>
              <a:t>2. </a:t>
            </a:r>
            <a:r>
              <a:rPr lang="zh-CN" altLang="zh-CN" b="1" dirty="0">
                <a:solidFill>
                  <a:srgbClr val="1233AE"/>
                </a:solidFill>
              </a:rPr>
              <a:t>思考，文章在描写张秉贵的时候，选择了很多细节，试找出来，并分析其作用。</a:t>
            </a:r>
          </a:p>
          <a:p>
            <a:pPr>
              <a:lnSpc>
                <a:spcPct val="17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明确：</a:t>
            </a:r>
          </a:p>
          <a:p>
            <a:pPr>
              <a:lnSpc>
                <a:spcPct val="170000"/>
              </a:lnSpc>
            </a:pPr>
            <a:r>
              <a:rPr lang="zh-CN" altLang="zh-CN" b="1" dirty="0"/>
              <a:t>示例</a:t>
            </a:r>
            <a:r>
              <a:rPr lang="en-US" altLang="zh-CN" b="1" dirty="0"/>
              <a:t>1</a:t>
            </a:r>
            <a:r>
              <a:rPr lang="zh-CN" altLang="zh-CN" b="1" dirty="0"/>
              <a:t>：</a:t>
            </a:r>
            <a:endParaRPr lang="en-US" altLang="zh-CN" b="1" dirty="0"/>
          </a:p>
          <a:p>
            <a:pPr>
              <a:lnSpc>
                <a:spcPct val="170000"/>
              </a:lnSpc>
            </a:pPr>
            <a:r>
              <a:rPr lang="zh-CN" altLang="zh-CN" b="1" dirty="0"/>
              <a:t>张秉贵在柜台里“三步并作两步走</a:t>
            </a:r>
            <a:r>
              <a:rPr lang="en-US" altLang="zh-CN" b="1" dirty="0"/>
              <a:t>,</a:t>
            </a:r>
            <a:r>
              <a:rPr lang="zh-CN" altLang="zh-CN" b="1" dirty="0"/>
              <a:t>一点儿不知累”</a:t>
            </a:r>
            <a:r>
              <a:rPr lang="en-US" altLang="zh-CN" b="1" dirty="0"/>
              <a:t>,</a:t>
            </a:r>
            <a:r>
              <a:rPr lang="zh-CN" altLang="zh-CN" b="1" dirty="0"/>
              <a:t>下班后累得“有时连上楼还要扶着墙”。强烈的细节对比，突出张秉贵忘我的工作精神。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25315810"/>
      </p:ext>
    </p:extLst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99960CF-1563-4FAE-8BF2-BFD949241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4465" y="1047135"/>
            <a:ext cx="11002298" cy="4601497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70000"/>
              </a:lnSpc>
            </a:pPr>
            <a:r>
              <a:rPr lang="zh-CN" altLang="zh-CN" b="1" dirty="0"/>
              <a:t>示例</a:t>
            </a:r>
            <a:r>
              <a:rPr lang="en-US" altLang="zh-CN" b="1" dirty="0"/>
              <a:t>2</a:t>
            </a:r>
            <a:r>
              <a:rPr lang="zh-CN" altLang="zh-CN" b="1" dirty="0"/>
              <a:t>：</a:t>
            </a:r>
            <a:endParaRPr lang="en-US" altLang="zh-CN" b="1" dirty="0"/>
          </a:p>
          <a:p>
            <a:pPr>
              <a:lnSpc>
                <a:spcPct val="170000"/>
              </a:lnSpc>
            </a:pPr>
            <a:r>
              <a:rPr lang="zh-CN" altLang="zh-CN" b="1" dirty="0"/>
              <a:t>张秉贵也随着她向柜台东头走去</a:t>
            </a:r>
            <a:r>
              <a:rPr lang="en-US" altLang="zh-CN" b="1" dirty="0"/>
              <a:t>,</a:t>
            </a:r>
            <a:r>
              <a:rPr lang="zh-CN" altLang="zh-CN" b="1" dirty="0"/>
              <a:t>边走边想</a:t>
            </a:r>
            <a:r>
              <a:rPr lang="en-US" altLang="zh-CN" b="1" dirty="0"/>
              <a:t>:</a:t>
            </a:r>
            <a:r>
              <a:rPr lang="zh-CN" altLang="zh-CN" b="1" dirty="0"/>
              <a:t>她准遇到了什么不顾心的事</a:t>
            </a:r>
            <a:r>
              <a:rPr lang="en-US" altLang="zh-CN" b="1" dirty="0"/>
              <a:t>,</a:t>
            </a:r>
            <a:r>
              <a:rPr lang="zh-CN" altLang="zh-CN" b="1" dirty="0"/>
              <a:t>越是这样</a:t>
            </a:r>
            <a:r>
              <a:rPr lang="en-US" altLang="zh-CN" b="1" dirty="0"/>
              <a:t>,</a:t>
            </a:r>
            <a:r>
              <a:rPr lang="zh-CN" altLang="zh-CN" b="1" dirty="0"/>
              <a:t>我越是要热情接待她。张秉贵一边走</a:t>
            </a:r>
            <a:r>
              <a:rPr lang="en-US" altLang="zh-CN" b="1" dirty="0"/>
              <a:t>,</a:t>
            </a:r>
            <a:r>
              <a:rPr lang="zh-CN" altLang="zh-CN" b="1" dirty="0"/>
              <a:t>一边还是那样和颜悦色地说</a:t>
            </a:r>
            <a:r>
              <a:rPr lang="en-US" altLang="zh-CN" b="1" dirty="0"/>
              <a:t>: </a:t>
            </a:r>
            <a:r>
              <a:rPr lang="zh-CN" altLang="zh-CN" b="1" dirty="0"/>
              <a:t>“最近从上海来了几种新果</a:t>
            </a:r>
            <a:r>
              <a:rPr lang="en-US" altLang="zh-CN" b="1" dirty="0"/>
              <a:t>,</a:t>
            </a:r>
            <a:r>
              <a:rPr lang="zh-CN" altLang="zh-CN" b="1" dirty="0"/>
              <a:t>味道还不错</a:t>
            </a:r>
            <a:r>
              <a:rPr lang="en-US" altLang="zh-CN" b="1" dirty="0"/>
              <a:t>,</a:t>
            </a:r>
            <a:r>
              <a:rPr lang="zh-CN" altLang="zh-CN" b="1" dirty="0"/>
              <a:t>您想看看吗</a:t>
            </a:r>
            <a:r>
              <a:rPr lang="en-US" altLang="zh-CN" b="1" dirty="0"/>
              <a:t>?</a:t>
            </a:r>
            <a:r>
              <a:rPr lang="zh-CN" altLang="zh-CN" b="1" dirty="0"/>
              <a:t>我向您介绍一下。”心理描写与语言描写结合，揭示他的主动耐心、亲切和蔼，善于应对各种顾客。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9687834"/>
      </p:ext>
    </p:extLst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99960CF-1563-4FAE-8BF2-BFD949241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2444" y="1183882"/>
            <a:ext cx="10427111" cy="3840880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70000"/>
              </a:lnSpc>
            </a:pPr>
            <a:r>
              <a:rPr lang="zh-CN" altLang="zh-CN" b="1" dirty="0"/>
              <a:t>示例</a:t>
            </a:r>
            <a:r>
              <a:rPr lang="en-US" altLang="zh-CN" b="1" dirty="0"/>
              <a:t>3</a:t>
            </a:r>
            <a:r>
              <a:rPr lang="zh-CN" altLang="zh-CN" b="1" dirty="0"/>
              <a:t>：</a:t>
            </a:r>
            <a:endParaRPr lang="en-US" altLang="zh-CN" b="1" dirty="0"/>
          </a:p>
          <a:p>
            <a:pPr>
              <a:lnSpc>
                <a:spcPct val="170000"/>
              </a:lnSpc>
            </a:pPr>
            <a:r>
              <a:rPr lang="zh-CN" altLang="zh-CN" b="1" dirty="0"/>
              <a:t>他从称好的糖果中拿出一块放回货柜里</a:t>
            </a:r>
            <a:r>
              <a:rPr lang="en-US" altLang="zh-CN" b="1" dirty="0"/>
              <a:t>,</a:t>
            </a:r>
            <a:r>
              <a:rPr lang="zh-CN" altLang="zh-CN" b="1" dirty="0"/>
              <a:t>又拿出几块用小纸袋好</a:t>
            </a:r>
            <a:r>
              <a:rPr lang="en-US" altLang="zh-CN" b="1" dirty="0"/>
              <a:t>,</a:t>
            </a:r>
            <a:r>
              <a:rPr lang="zh-CN" altLang="zh-CN" b="1" dirty="0"/>
              <a:t>塞进孩子的衣兜里</a:t>
            </a:r>
            <a:r>
              <a:rPr lang="en-US" altLang="zh-CN" b="1" dirty="0"/>
              <a:t>,</a:t>
            </a:r>
            <a:r>
              <a:rPr lang="zh-CN" altLang="zh-CN" b="1" dirty="0"/>
              <a:t>把剩下的糖果包捆结实递给顾客</a:t>
            </a:r>
            <a:r>
              <a:rPr lang="en-US" altLang="zh-CN" b="1" dirty="0"/>
              <a:t>,</a:t>
            </a:r>
            <a:r>
              <a:rPr lang="zh-CN" altLang="zh-CN" b="1" dirty="0"/>
              <a:t>嘱咐道……一连串的动作描写，表现他的细致周到。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11210276"/>
      </p:ext>
    </p:extLst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99960CF-1563-4FAE-8BF2-BFD949241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589936"/>
            <a:ext cx="12191999" cy="5796116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70000"/>
              </a:lnSpc>
            </a:pPr>
            <a:r>
              <a:rPr lang="zh-CN" altLang="zh-CN" b="1" dirty="0"/>
              <a:t>示例</a:t>
            </a:r>
            <a:r>
              <a:rPr lang="en-US" altLang="zh-CN" b="1" dirty="0"/>
              <a:t>4</a:t>
            </a:r>
            <a:r>
              <a:rPr lang="zh-CN" altLang="zh-CN" b="1" dirty="0"/>
              <a:t>：</a:t>
            </a:r>
            <a:endParaRPr lang="en-US" altLang="zh-CN" b="1" dirty="0"/>
          </a:p>
          <a:p>
            <a:pPr>
              <a:lnSpc>
                <a:spcPct val="170000"/>
              </a:lnSpc>
            </a:pPr>
            <a:r>
              <a:rPr lang="zh-CN" altLang="zh-CN" b="1" dirty="0"/>
              <a:t>忆往昔</a:t>
            </a:r>
            <a:r>
              <a:rPr lang="en-US" altLang="zh-CN" b="1" dirty="0"/>
              <a:t>,</a:t>
            </a:r>
            <a:r>
              <a:rPr lang="zh-CN" altLang="zh-CN" b="1" dirty="0"/>
              <a:t>看今天</a:t>
            </a:r>
            <a:r>
              <a:rPr lang="en-US" altLang="zh-CN" b="1" dirty="0"/>
              <a:t>,</a:t>
            </a:r>
            <a:r>
              <a:rPr lang="zh-CN" altLang="zh-CN" b="1" dirty="0"/>
              <a:t>他默默地想</a:t>
            </a:r>
            <a:r>
              <a:rPr lang="en-US" altLang="zh-CN" b="1" dirty="0"/>
              <a:t>,</a:t>
            </a:r>
            <a:r>
              <a:rPr lang="zh-CN" altLang="zh-CN" b="1" dirty="0"/>
              <a:t>现在我刚为人民做一点儿事</a:t>
            </a:r>
            <a:r>
              <a:rPr lang="en-US" altLang="zh-CN" b="1" dirty="0"/>
              <a:t>,</a:t>
            </a:r>
            <a:r>
              <a:rPr lang="zh-CN" altLang="zh-CN" b="1" dirty="0"/>
              <a:t>他们就把我当亲人相待</a:t>
            </a:r>
            <a:r>
              <a:rPr lang="en-US" altLang="zh-CN" b="1" dirty="0"/>
              <a:t>,</a:t>
            </a:r>
            <a:r>
              <a:rPr lang="zh-CN" altLang="zh-CN" b="1" dirty="0"/>
              <a:t>我有什么理由不全心全意为人民服务！</a:t>
            </a:r>
            <a:r>
              <a:rPr lang="en-US" altLang="zh-CN" b="1" dirty="0"/>
              <a:t> 1958</a:t>
            </a:r>
            <a:r>
              <a:rPr lang="zh-CN" altLang="zh-CN" b="1" dirty="0"/>
              <a:t>年他入党后</a:t>
            </a:r>
            <a:r>
              <a:rPr lang="en-US" altLang="zh-CN" b="1" dirty="0"/>
              <a:t>,</a:t>
            </a:r>
            <a:r>
              <a:rPr lang="zh-CN" altLang="zh-CN" b="1" dirty="0"/>
              <a:t>想了又想</a:t>
            </a:r>
            <a:r>
              <a:rPr lang="en-US" altLang="zh-CN" b="1" dirty="0"/>
              <a:t>,</a:t>
            </a:r>
            <a:r>
              <a:rPr lang="zh-CN" altLang="zh-CN" b="1" dirty="0"/>
              <a:t>个共产党员到底图什么</a:t>
            </a:r>
            <a:r>
              <a:rPr lang="en-US" altLang="zh-CN" b="1" dirty="0"/>
              <a:t>?</a:t>
            </a:r>
            <a:r>
              <a:rPr lang="zh-CN" altLang="zh-CN" b="1" dirty="0"/>
              <a:t>图的就是多为人民服务！心理描写，表现了他的成长过程。</a:t>
            </a:r>
          </a:p>
          <a:p>
            <a:pPr>
              <a:lnSpc>
                <a:spcPct val="170000"/>
              </a:lnSpc>
            </a:pPr>
            <a:endParaRPr lang="en-US" altLang="zh-CN" b="1" dirty="0"/>
          </a:p>
          <a:p>
            <a:pPr>
              <a:lnSpc>
                <a:spcPct val="17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小结：</a:t>
            </a:r>
            <a:endParaRPr lang="en-US" altLang="zh-CN" b="1" dirty="0">
              <a:solidFill>
                <a:srgbClr val="FF0000"/>
              </a:solidFill>
            </a:endParaRPr>
          </a:p>
          <a:p>
            <a:pPr>
              <a:lnSpc>
                <a:spcPct val="170000"/>
              </a:lnSpc>
            </a:pPr>
            <a:r>
              <a:rPr lang="zh-CN" altLang="zh-CN" b="1" dirty="0"/>
              <a:t>细节描写使内容更加真切感人，人物形象更加鲜明生动。</a:t>
            </a:r>
            <a:r>
              <a:rPr lang="en-US" altLang="zh-CN" b="1" dirty="0">
                <a:latin typeface="+mn-ea"/>
              </a:rPr>
              <a:t> </a:t>
            </a:r>
            <a:endParaRPr lang="zh-CN" altLang="zh-CN" b="1" dirty="0">
              <a:latin typeface="+mn-ea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02760279"/>
      </p:ext>
    </p:extLst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4116D57-7641-42DA-83B8-CCEE31B582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03239" y="589934"/>
            <a:ext cx="12295239" cy="6268065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70000"/>
              </a:lnSpc>
            </a:pPr>
            <a:r>
              <a:rPr lang="en-US" altLang="zh-CN" b="1" dirty="0">
                <a:solidFill>
                  <a:srgbClr val="1233AE"/>
                </a:solidFill>
              </a:rPr>
              <a:t>3.</a:t>
            </a:r>
            <a:r>
              <a:rPr lang="zh-CN" altLang="zh-CN" b="1" dirty="0">
                <a:solidFill>
                  <a:srgbClr val="1233AE"/>
                </a:solidFill>
              </a:rPr>
              <a:t>思考，本文在写作上有哪些特点？</a:t>
            </a:r>
          </a:p>
          <a:p>
            <a:pPr>
              <a:lnSpc>
                <a:spcPct val="17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明确：</a:t>
            </a:r>
          </a:p>
          <a:p>
            <a:pPr>
              <a:lnSpc>
                <a:spcPct val="170000"/>
              </a:lnSpc>
            </a:pPr>
            <a:r>
              <a:rPr lang="zh-CN" altLang="zh-CN" b="1" dirty="0"/>
              <a:t>（</a:t>
            </a:r>
            <a:r>
              <a:rPr lang="en-US" altLang="zh-CN" b="1" dirty="0"/>
              <a:t>1</a:t>
            </a:r>
            <a:r>
              <a:rPr lang="zh-CN" altLang="zh-CN" b="1" dirty="0"/>
              <a:t>）巧妙地运用细节描写，使内容更加真切感人，人物形象更加鲜明生动。</a:t>
            </a:r>
          </a:p>
          <a:p>
            <a:pPr>
              <a:lnSpc>
                <a:spcPct val="170000"/>
              </a:lnSpc>
            </a:pPr>
            <a:r>
              <a:rPr lang="zh-CN" altLang="zh-CN" b="1" dirty="0"/>
              <a:t>（</a:t>
            </a:r>
            <a:r>
              <a:rPr lang="en-US" altLang="zh-CN" b="1" dirty="0"/>
              <a:t>2</a:t>
            </a:r>
            <a:r>
              <a:rPr lang="zh-CN" altLang="zh-CN" b="1" dirty="0"/>
              <a:t>）结构上的特点：彩线串珠式的结构方式。</a:t>
            </a:r>
          </a:p>
          <a:p>
            <a:pPr>
              <a:lnSpc>
                <a:spcPct val="170000"/>
              </a:lnSpc>
            </a:pPr>
            <a:r>
              <a:rPr lang="zh-CN" altLang="zh-CN" b="1" dirty="0"/>
              <a:t>“一团火”的服务精神，是本文的线索。作品以“一团火”的服务精神为线索展开，贯穿全文。采用了彩线串珠式的结构方式，叙写老售货员生活中的平凡事迹，凸显了主人公具有“一团火”精神风貌，赞扬之情溢于文中。这种结构安排，起到概括故事情节，突出人物形象，深化主题的作用。</a:t>
            </a:r>
          </a:p>
        </p:txBody>
      </p:sp>
    </p:spTree>
    <p:extLst>
      <p:ext uri="{BB962C8B-B14F-4D97-AF65-F5344CB8AC3E}">
        <p14:creationId xmlns:p14="http://schemas.microsoft.com/office/powerpoint/2010/main" val="2209664318"/>
      </p:ext>
    </p:extLst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2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charRg st="22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57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charRg st="57" end="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79" end="2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charRg st="79" end="20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4116D57-7641-42DA-83B8-CCEE31B582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238" y="1578077"/>
            <a:ext cx="12088761" cy="5279922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60000"/>
              </a:lnSpc>
            </a:pPr>
            <a:r>
              <a:rPr lang="en-US" altLang="zh-CN" b="1" dirty="0">
                <a:latin typeface="+mn-ea"/>
              </a:rPr>
              <a:t>1.</a:t>
            </a:r>
            <a:r>
              <a:rPr lang="zh-CN" altLang="zh-CN" b="1" dirty="0">
                <a:latin typeface="+mn-ea"/>
              </a:rPr>
              <a:t>积累基础知识，了解人物通讯的基本写作特点，培养语言建构与运用素养。</a:t>
            </a:r>
          </a:p>
          <a:p>
            <a:pPr>
              <a:lnSpc>
                <a:spcPct val="160000"/>
              </a:lnSpc>
            </a:pPr>
            <a:r>
              <a:rPr lang="en-US" altLang="zh-CN" b="1" dirty="0">
                <a:latin typeface="+mn-ea"/>
              </a:rPr>
              <a:t>2.</a:t>
            </a:r>
            <a:r>
              <a:rPr lang="zh-CN" altLang="zh-CN" b="1" dirty="0">
                <a:latin typeface="+mn-ea"/>
              </a:rPr>
              <a:t>理清文章脉络，掌握运用细节描写人物的手法，培促进思维发展，培养学生思维发展与提升素养。</a:t>
            </a:r>
          </a:p>
          <a:p>
            <a:pPr>
              <a:lnSpc>
                <a:spcPct val="160000"/>
              </a:lnSpc>
            </a:pPr>
            <a:r>
              <a:rPr lang="en-US" altLang="zh-CN" b="1" dirty="0">
                <a:latin typeface="+mn-ea"/>
              </a:rPr>
              <a:t>3.</a:t>
            </a:r>
            <a:r>
              <a:rPr lang="zh-CN" altLang="zh-CN" b="1" dirty="0">
                <a:latin typeface="+mn-ea"/>
              </a:rPr>
              <a:t>挖掘人物亮点，学习一材多用，储备写作素材，培养审美鉴赏与创造素养。</a:t>
            </a:r>
          </a:p>
          <a:p>
            <a:pPr>
              <a:lnSpc>
                <a:spcPct val="160000"/>
              </a:lnSpc>
            </a:pPr>
            <a:r>
              <a:rPr lang="en-US" altLang="zh-CN" b="1" dirty="0">
                <a:latin typeface="+mn-ea"/>
              </a:rPr>
              <a:t>4.</a:t>
            </a:r>
            <a:r>
              <a:rPr lang="zh-CN" altLang="zh-CN" b="1" dirty="0">
                <a:latin typeface="+mn-ea"/>
              </a:rPr>
              <a:t>自读、研读相结合，理解张秉贵“一团火”精神的丰富内涵和当今时代的意义，培养文化传承与理解素养。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F526BBC-8ADC-4666-9082-ED18006C0BED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7" t="22826" r="2924" b="22826"/>
          <a:stretch>
            <a:fillRect/>
          </a:stretch>
        </p:blipFill>
        <p:spPr bwMode="auto">
          <a:xfrm>
            <a:off x="0" y="0"/>
            <a:ext cx="4734232" cy="157807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52992720"/>
      </p:ext>
    </p:extLst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4116D57-7641-42DA-83B8-CCEE31B582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987" y="1297859"/>
            <a:ext cx="11547988" cy="4247536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zh-CN" altLang="zh-CN" b="1" dirty="0"/>
              <a:t>（</a:t>
            </a:r>
            <a:r>
              <a:rPr lang="en-US" altLang="zh-CN" b="1" dirty="0"/>
              <a:t>3</a:t>
            </a:r>
            <a:r>
              <a:rPr lang="zh-CN" altLang="zh-CN" b="1" dirty="0"/>
              <a:t>）倒叙写法。先点明张秉贵是劳动模范，再用丰富事例加以佐证，同时辅以插叙。买糖果的人形形色色，有老有少，有感激他、赞扬他的也有脾气爆、对他发火的，但是张秉贵始终用他“主动、热情、诚恳、耐心、周到”的态度服务每一个人。这样安排更能突出这位劳动模范就如一团火，无论何时何境都能尽心尽力为人民服务，温暖众人心的美好精神品质。</a:t>
            </a:r>
          </a:p>
          <a:p>
            <a:pPr>
              <a:lnSpc>
                <a:spcPct val="170000"/>
              </a:lnSpc>
            </a:pPr>
            <a:endParaRPr lang="zh-CN" altLang="zh-CN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66609829"/>
      </p:ext>
    </p:extLst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DB5CC752-3517-496B-A99A-3299038093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870154"/>
            <a:ext cx="10972800" cy="827702"/>
          </a:xfrm>
        </p:spPr>
        <p:txBody>
          <a:bodyPr>
            <a:normAutofit fontScale="90000"/>
          </a:bodyPr>
          <a:lstStyle/>
          <a:p>
            <a:r>
              <a:rPr lang="zh-CN" altLang="zh-CN" b="1" dirty="0">
                <a:solidFill>
                  <a:srgbClr val="FF0000"/>
                </a:solidFill>
              </a:rPr>
              <a:t>拓展探究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5367499-5FF0-4B9B-8847-9B5268AE7A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4816" y="2265558"/>
            <a:ext cx="9889724" cy="2057867"/>
          </a:xfrm>
        </p:spPr>
        <p:txBody>
          <a:bodyPr>
            <a:normAutofit lnSpcReduction="10000"/>
          </a:bodyPr>
          <a:lstStyle/>
          <a:p>
            <a:pPr>
              <a:lnSpc>
                <a:spcPct val="160000"/>
              </a:lnSpc>
            </a:pPr>
            <a:r>
              <a:rPr lang="zh-CN" altLang="zh-CN" b="1" dirty="0">
                <a:solidFill>
                  <a:srgbClr val="1233AE"/>
                </a:solidFill>
              </a:rPr>
              <a:t>思考，张秉贵的“一团火”精神给了你什么启发？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3896368"/>
      </p:ext>
    </p:extLst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5367499-5FF0-4B9B-8847-9B5268AE7A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49479"/>
            <a:ext cx="10972800" cy="3835080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6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明确：</a:t>
            </a:r>
          </a:p>
          <a:p>
            <a:pPr>
              <a:lnSpc>
                <a:spcPct val="160000"/>
              </a:lnSpc>
            </a:pPr>
            <a:r>
              <a:rPr lang="zh-CN" altLang="zh-CN" b="1" dirty="0"/>
              <a:t>示例</a:t>
            </a:r>
            <a:r>
              <a:rPr lang="en-US" altLang="zh-CN" b="1" dirty="0"/>
              <a:t>1</a:t>
            </a:r>
            <a:r>
              <a:rPr lang="zh-CN" altLang="zh-CN" b="1" dirty="0"/>
              <a:t>：</a:t>
            </a:r>
            <a:endParaRPr lang="en-US" altLang="zh-CN" b="1" dirty="0"/>
          </a:p>
          <a:p>
            <a:pPr>
              <a:lnSpc>
                <a:spcPct val="160000"/>
              </a:lnSpc>
            </a:pPr>
            <a:r>
              <a:rPr lang="zh-CN" altLang="zh-CN" b="1" dirty="0"/>
              <a:t>张秉贵为全社会展现了什么是“工匠精神”，什么是“全心全意为人民服务”的崇高思想境界，他的这种“心有一团火，温暖万人心”的品格和精神应作为一种文化和传统不断传承与发扬。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93588074"/>
      </p:ext>
    </p:extLst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4116D57-7641-42DA-83B8-CCEE31B582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801" y="1469407"/>
            <a:ext cx="11222377" cy="2854019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latin typeface="+mn-ea"/>
              </a:rPr>
              <a:t>示例</a:t>
            </a:r>
            <a:r>
              <a:rPr lang="en-US" altLang="zh-CN" b="1" dirty="0">
                <a:latin typeface="+mn-ea"/>
              </a:rPr>
              <a:t>:2</a:t>
            </a:r>
            <a:r>
              <a:rPr lang="zh-CN" altLang="zh-CN" b="1" dirty="0">
                <a:latin typeface="+mn-ea"/>
              </a:rPr>
              <a:t>：</a:t>
            </a:r>
            <a:endParaRPr lang="en-US" altLang="zh-CN" b="1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b="1" dirty="0">
                <a:latin typeface="+mn-ea"/>
              </a:rPr>
              <a:t>我们应该永远牢记这位杰出的劳动模范，像他那样爱岗敬业，像他那样刻苦勤奋，像他那样满腔热情，像他那样助人为乐！</a:t>
            </a:r>
          </a:p>
          <a:p>
            <a:pPr>
              <a:lnSpc>
                <a:spcPct val="170000"/>
              </a:lnSpc>
            </a:pPr>
            <a:endParaRPr lang="zh-CN" altLang="zh-CN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35932302"/>
      </p:ext>
    </p:extLst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4116D57-7641-42DA-83B8-CCEE31B582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4552" y="1571348"/>
            <a:ext cx="10293658" cy="3000652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50000"/>
              </a:lnSpc>
            </a:pPr>
            <a:r>
              <a:rPr lang="zh-CN" altLang="zh-CN" b="1" dirty="0"/>
              <a:t>示例</a:t>
            </a:r>
            <a:r>
              <a:rPr lang="en-US" altLang="zh-CN" b="1" dirty="0"/>
              <a:t>3</a:t>
            </a:r>
            <a:r>
              <a:rPr lang="zh-CN" altLang="zh-CN" b="1" dirty="0"/>
              <a:t>：</a:t>
            </a:r>
            <a:endParaRPr lang="en-US" altLang="zh-CN" b="1" dirty="0"/>
          </a:p>
          <a:p>
            <a:pPr>
              <a:lnSpc>
                <a:spcPct val="150000"/>
              </a:lnSpc>
            </a:pPr>
            <a:r>
              <a:rPr lang="zh-CN" altLang="zh-CN" b="1" dirty="0"/>
              <a:t>张秉贵身上所体现出来的中华民族优良传统和美德，已远远超越了他所生活和工作的那个时代，成为了中华文明史上的光辉典范。</a:t>
            </a:r>
          </a:p>
          <a:p>
            <a:pPr>
              <a:lnSpc>
                <a:spcPct val="170000"/>
              </a:lnSpc>
            </a:pPr>
            <a:endParaRPr lang="zh-CN" altLang="zh-CN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6118590"/>
      </p:ext>
    </p:extLst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DB5CC752-3517-496B-A99A-3299038093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7587" y="840657"/>
            <a:ext cx="10972800" cy="827702"/>
          </a:xfrm>
        </p:spPr>
        <p:txBody>
          <a:bodyPr>
            <a:normAutofit fontScale="90000"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课后作业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5367499-5FF0-4B9B-8847-9B5268AE7A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7587" y="2427904"/>
            <a:ext cx="10972800" cy="217538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1233AE"/>
                </a:solidFill>
              </a:rPr>
              <a:t>运用细节描写的手法，描写一位同学，不少于</a:t>
            </a:r>
            <a:r>
              <a:rPr lang="en-US" altLang="zh-CN" b="1" dirty="0">
                <a:solidFill>
                  <a:srgbClr val="1233AE"/>
                </a:solidFill>
              </a:rPr>
              <a:t>500</a:t>
            </a:r>
            <a:r>
              <a:rPr lang="zh-CN" altLang="zh-CN" b="1" dirty="0">
                <a:solidFill>
                  <a:srgbClr val="1233AE"/>
                </a:solidFill>
              </a:rPr>
              <a:t>字</a:t>
            </a:r>
            <a:r>
              <a:rPr lang="zh-CN" altLang="zh-CN" b="1" dirty="0">
                <a:solidFill>
                  <a:srgbClr val="1233AE"/>
                </a:solidFill>
                <a:latin typeface="+mn-ea"/>
              </a:rPr>
              <a:t>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60116"/>
      </p:ext>
    </p:extLst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353A73E8-4B8C-4FFA-B060-0FC19DF49468}"/>
              </a:ext>
            </a:extLst>
          </p:cNvPr>
          <p:cNvSpPr txBox="1"/>
          <p:nvPr/>
        </p:nvSpPr>
        <p:spPr>
          <a:xfrm>
            <a:off x="9792779" y="193251"/>
            <a:ext cx="2004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</a:rPr>
              <a:t>人教版必修上册</a:t>
            </a:r>
          </a:p>
        </p:txBody>
      </p:sp>
    </p:spTree>
    <p:extLst>
      <p:ext uri="{BB962C8B-B14F-4D97-AF65-F5344CB8AC3E}">
        <p14:creationId xmlns:p14="http://schemas.microsoft.com/office/powerpoint/2010/main" val="953406407"/>
      </p:ext>
    </p:extLst>
  </p:cSld>
  <p:clrMapOvr>
    <a:masterClrMapping/>
  </p:clrMapOvr>
  <p:transition spd="med" advTm="3000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4116D57-7641-42DA-83B8-CCEE31B582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742616"/>
            <a:ext cx="12192000" cy="449595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latin typeface="+mn-ea"/>
              </a:rPr>
              <a:t>1.</a:t>
            </a:r>
            <a:r>
              <a:rPr lang="zh-CN" altLang="zh-CN" b="1" dirty="0">
                <a:latin typeface="+mn-ea"/>
              </a:rPr>
              <a:t>理清文章脉络，掌握运用细节描写人物的手法。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+mn-ea"/>
              </a:rPr>
              <a:t>4.</a:t>
            </a:r>
            <a:r>
              <a:rPr lang="zh-CN" altLang="zh-CN" b="1" dirty="0">
                <a:latin typeface="+mn-ea"/>
              </a:rPr>
              <a:t>理解张秉贵“一团火”精神的丰富内涵和当今时代的意义。</a:t>
            </a:r>
          </a:p>
          <a:p>
            <a:pPr>
              <a:lnSpc>
                <a:spcPct val="170000"/>
              </a:lnSpc>
            </a:pPr>
            <a:endParaRPr lang="zh-CN" altLang="zh-CN" b="1" dirty="0">
              <a:latin typeface="+mn-ea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52F940A-77F9-4FB6-8300-B0BC9FBFB3E2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1" t="23914" r="7327" b="25000"/>
          <a:stretch>
            <a:fillRect/>
          </a:stretch>
        </p:blipFill>
        <p:spPr bwMode="auto">
          <a:xfrm>
            <a:off x="-60377" y="66368"/>
            <a:ext cx="3231280" cy="14697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87552282"/>
      </p:ext>
    </p:extLst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4116D57-7641-42DA-83B8-CCEE31B582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430593"/>
            <a:ext cx="12192000" cy="3940397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latin typeface="+mn-ea"/>
              </a:rPr>
              <a:t>1.</a:t>
            </a:r>
            <a:r>
              <a:rPr lang="zh-CN" altLang="zh-CN" b="1" dirty="0">
                <a:latin typeface="+mn-ea"/>
              </a:rPr>
              <a:t>利用网络查资料，了解人物通讯的文体特点。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+mn-ea"/>
              </a:rPr>
              <a:t>2.</a:t>
            </a:r>
            <a:r>
              <a:rPr lang="zh-CN" altLang="zh-CN" b="1" dirty="0">
                <a:latin typeface="+mn-ea"/>
              </a:rPr>
              <a:t>利用网络查资料，了解张秉贵的经历及精神品质。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+mn-ea"/>
              </a:rPr>
              <a:t>3.</a:t>
            </a:r>
            <a:r>
              <a:rPr lang="zh-CN" altLang="zh-CN" b="1" dirty="0">
                <a:latin typeface="+mn-ea"/>
              </a:rPr>
              <a:t>利用网络查资料，了解本文的写作背景。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+mn-ea"/>
              </a:rPr>
              <a:t>4. </a:t>
            </a:r>
            <a:r>
              <a:rPr lang="zh-CN" altLang="zh-CN" b="1" dirty="0">
                <a:latin typeface="+mn-ea"/>
              </a:rPr>
              <a:t>梳理字词，积累基础知识。</a:t>
            </a:r>
          </a:p>
          <a:p>
            <a:pPr>
              <a:lnSpc>
                <a:spcPct val="170000"/>
              </a:lnSpc>
            </a:pPr>
            <a:endParaRPr lang="zh-CN" altLang="zh-CN" b="1" dirty="0">
              <a:latin typeface="+mn-ea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68B6902-8659-46C8-B953-26C43D042C65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5" t="23912" r="3448" b="22826"/>
          <a:stretch>
            <a:fillRect/>
          </a:stretch>
        </p:blipFill>
        <p:spPr bwMode="auto">
          <a:xfrm>
            <a:off x="-1" y="22122"/>
            <a:ext cx="3303639" cy="14084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31771980"/>
      </p:ext>
    </p:extLst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4116D57-7641-42DA-83B8-CCEE31B582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729830"/>
            <a:ext cx="12192000" cy="5604387"/>
          </a:xfrm>
        </p:spPr>
        <p:txBody>
          <a:bodyPr>
            <a:normAutofit fontScale="85000" lnSpcReduction="10000"/>
          </a:bodyPr>
          <a:lstStyle/>
          <a:p>
            <a:pPr algn="ctr">
              <a:lnSpc>
                <a:spcPct val="170000"/>
              </a:lnSpc>
            </a:pPr>
            <a:r>
              <a:rPr lang="zh-CN" altLang="zh-CN" sz="73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</a:t>
            </a:r>
            <a:r>
              <a:rPr lang="en-US" altLang="zh-CN" sz="73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sz="73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入</a:t>
            </a:r>
          </a:p>
          <a:p>
            <a:pPr>
              <a:lnSpc>
                <a:spcPct val="160000"/>
              </a:lnSpc>
            </a:pPr>
            <a:r>
              <a:rPr lang="en-US" altLang="zh-CN" b="1" dirty="0">
                <a:latin typeface="+mn-ea"/>
              </a:rPr>
              <a:t>2017</a:t>
            </a:r>
            <a:r>
              <a:rPr lang="zh-CN" altLang="zh-CN" b="1" dirty="0">
                <a:latin typeface="+mn-ea"/>
              </a:rPr>
              <a:t>年，为纪念曾经在北京王府井百货大楼工作</a:t>
            </a:r>
            <a:r>
              <a:rPr lang="en-US" altLang="zh-CN" b="1" dirty="0">
                <a:latin typeface="+mn-ea"/>
              </a:rPr>
              <a:t>30</a:t>
            </a:r>
            <a:r>
              <a:rPr lang="zh-CN" altLang="zh-CN" b="1" dirty="0">
                <a:latin typeface="+mn-ea"/>
              </a:rPr>
              <a:t>多年的老劳模张秉贵，王府井集团决定，将每年的</a:t>
            </a:r>
            <a:r>
              <a:rPr lang="en-US" altLang="zh-CN" b="1" dirty="0">
                <a:latin typeface="+mn-ea"/>
              </a:rPr>
              <a:t>9</a:t>
            </a:r>
            <a:r>
              <a:rPr lang="zh-CN" altLang="zh-CN" b="1" dirty="0">
                <a:latin typeface="+mn-ea"/>
              </a:rPr>
              <a:t>月</a:t>
            </a:r>
            <a:r>
              <a:rPr lang="en-US" altLang="zh-CN" b="1" dirty="0">
                <a:latin typeface="+mn-ea"/>
              </a:rPr>
              <a:t>18</a:t>
            </a:r>
            <a:r>
              <a:rPr lang="zh-CN" altLang="zh-CN" b="1" dirty="0">
                <a:latin typeface="+mn-ea"/>
              </a:rPr>
              <a:t>日设立为张秉贵日，以传承和发扬他的“一团火”精神。一个普通人，一个普通劳动者，怎会有这样的殊荣？让我们来认识一下张秉贵，了解一下他的“一团火”精神。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5BC9ACD-0B4E-4E32-9E02-1EA09924A28B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3" t="22826" r="6465" b="25000"/>
          <a:stretch>
            <a:fillRect/>
          </a:stretch>
        </p:blipFill>
        <p:spPr bwMode="auto">
          <a:xfrm>
            <a:off x="-1" y="0"/>
            <a:ext cx="3628103" cy="13273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73243756"/>
      </p:ext>
    </p:extLst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4116D57-7641-42DA-83B8-CCEE31B582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6361" y="1536139"/>
            <a:ext cx="10972800" cy="4318972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C00000"/>
                </a:solidFill>
                <a:latin typeface="+mn-ea"/>
              </a:rPr>
              <a:t>1.</a:t>
            </a:r>
            <a:r>
              <a:rPr lang="zh-CN" altLang="zh-CN" b="1" dirty="0">
                <a:solidFill>
                  <a:srgbClr val="C00000"/>
                </a:solidFill>
                <a:latin typeface="+mn-ea"/>
              </a:rPr>
              <a:t>作者简介：</a:t>
            </a:r>
          </a:p>
          <a:p>
            <a:pPr>
              <a:lnSpc>
                <a:spcPct val="150000"/>
              </a:lnSpc>
            </a:pPr>
            <a:r>
              <a:rPr lang="zh-CN" altLang="zh-CN" b="1" dirty="0"/>
              <a:t>林为民，</a:t>
            </a:r>
            <a:r>
              <a:rPr lang="en-US" altLang="zh-CN" b="1" dirty="0"/>
              <a:t>1942</a:t>
            </a:r>
            <a:r>
              <a:rPr lang="zh-CN" altLang="zh-CN" b="1" dirty="0"/>
              <a:t>年出生在我国台湾，父亲为爱国烈士林正亨。林为民自</a:t>
            </a:r>
            <a:r>
              <a:rPr lang="en-US" altLang="zh-CN" b="1" dirty="0"/>
              <a:t>18</a:t>
            </a:r>
            <a:r>
              <a:rPr lang="zh-CN" altLang="zh-CN" b="1" dirty="0"/>
              <a:t>岁起先后就职于北京日报社、北京晚报社，直至退休。他把一生都奉献给了记者工作。</a:t>
            </a:r>
          </a:p>
          <a:p>
            <a:pPr>
              <a:lnSpc>
                <a:spcPct val="170000"/>
              </a:lnSpc>
            </a:pPr>
            <a:endParaRPr lang="zh-CN" altLang="zh-CN" b="1" dirty="0">
              <a:latin typeface="+mn-ea"/>
            </a:endParaRPr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DB5CC752-3517-496B-A99A-3299038093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01445"/>
            <a:ext cx="10972800" cy="737420"/>
          </a:xfrm>
        </p:spPr>
        <p:txBody>
          <a:bodyPr>
            <a:normAutofit fontScale="90000"/>
          </a:bodyPr>
          <a:lstStyle/>
          <a:p>
            <a:r>
              <a:rPr lang="zh-CN" altLang="zh-CN" b="1" dirty="0">
                <a:solidFill>
                  <a:srgbClr val="FF0000"/>
                </a:solidFill>
              </a:rPr>
              <a:t>文</a:t>
            </a:r>
            <a:r>
              <a:rPr lang="en-US" altLang="zh-CN" b="1" dirty="0">
                <a:solidFill>
                  <a:srgbClr val="FF0000"/>
                </a:solidFill>
              </a:rPr>
              <a:t> </a:t>
            </a:r>
            <a:r>
              <a:rPr lang="zh-CN" altLang="zh-CN" b="1" dirty="0">
                <a:solidFill>
                  <a:srgbClr val="FF0000"/>
                </a:solidFill>
              </a:rPr>
              <a:t>学</a:t>
            </a:r>
            <a:r>
              <a:rPr lang="en-US" altLang="zh-CN" b="1" dirty="0">
                <a:solidFill>
                  <a:srgbClr val="FF0000"/>
                </a:solidFill>
              </a:rPr>
              <a:t> </a:t>
            </a:r>
            <a:r>
              <a:rPr lang="zh-CN" altLang="zh-CN" b="1" dirty="0">
                <a:solidFill>
                  <a:srgbClr val="FF0000"/>
                </a:solidFill>
              </a:rPr>
              <a:t>常</a:t>
            </a:r>
            <a:r>
              <a:rPr lang="en-US" altLang="zh-CN" b="1" dirty="0">
                <a:solidFill>
                  <a:srgbClr val="FF0000"/>
                </a:solidFill>
              </a:rPr>
              <a:t> </a:t>
            </a:r>
            <a:r>
              <a:rPr lang="zh-CN" altLang="zh-CN" b="1" dirty="0">
                <a:solidFill>
                  <a:srgbClr val="FF0000"/>
                </a:solidFill>
              </a:rPr>
              <a:t>识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4286893"/>
      </p:ext>
    </p:extLst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DB5CC752-3517-496B-A99A-3299038093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701336"/>
            <a:ext cx="10972800" cy="716300"/>
          </a:xfrm>
        </p:spPr>
        <p:txBody>
          <a:bodyPr>
            <a:normAutofit fontScale="90000"/>
          </a:bodyPr>
          <a:lstStyle/>
          <a:p>
            <a:r>
              <a:rPr lang="zh-CN" altLang="zh-CN" b="1" dirty="0">
                <a:solidFill>
                  <a:srgbClr val="FF0000"/>
                </a:solidFill>
              </a:rPr>
              <a:t>了解张秉贵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B30F4BEB-4F24-429F-A450-E85C2DE4240B}"/>
              </a:ext>
            </a:extLst>
          </p:cNvPr>
          <p:cNvSpPr/>
          <p:nvPr/>
        </p:nvSpPr>
        <p:spPr>
          <a:xfrm>
            <a:off x="4006645" y="1675088"/>
            <a:ext cx="7575755" cy="4515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dirty="0">
                <a:latin typeface="+mn-ea"/>
              </a:rPr>
              <a:t>张秉贵，</a:t>
            </a:r>
            <a:r>
              <a:rPr lang="en-US" altLang="zh-CN" sz="2800" b="1" dirty="0">
                <a:latin typeface="+mn-ea"/>
              </a:rPr>
              <a:t>1918</a:t>
            </a:r>
            <a:r>
              <a:rPr lang="zh-CN" altLang="zh-CN" sz="2800" b="1" dirty="0">
                <a:latin typeface="+mn-ea"/>
              </a:rPr>
              <a:t>年出生于北京，</a:t>
            </a:r>
            <a:r>
              <a:rPr lang="en-US" altLang="zh-CN" sz="2800" b="1" dirty="0">
                <a:latin typeface="+mn-ea"/>
              </a:rPr>
              <a:t>11</a:t>
            </a:r>
            <a:r>
              <a:rPr lang="zh-CN" altLang="zh-CN" sz="2800" b="1" dirty="0">
                <a:latin typeface="+mn-ea"/>
              </a:rPr>
              <a:t>岁时到纺织厂当童工，</a:t>
            </a:r>
            <a:r>
              <a:rPr lang="en-US" altLang="zh-CN" sz="2800" b="1" dirty="0">
                <a:latin typeface="+mn-ea"/>
              </a:rPr>
              <a:t>17</a:t>
            </a:r>
            <a:r>
              <a:rPr lang="zh-CN" altLang="zh-CN" sz="2800" b="1" dirty="0">
                <a:latin typeface="+mn-ea"/>
              </a:rPr>
              <a:t>岁到北京一家杂货店当学徒。旧社会的苦难经历，让张秉贵不堪回首。新中国成立的</a:t>
            </a:r>
            <a:r>
              <a:rPr lang="en-US" altLang="zh-CN" sz="2800" b="1" dirty="0">
                <a:latin typeface="+mn-ea"/>
              </a:rPr>
              <a:t>50</a:t>
            </a:r>
            <a:r>
              <a:rPr lang="zh-CN" altLang="zh-CN" sz="2800" b="1" dirty="0">
                <a:latin typeface="+mn-ea"/>
              </a:rPr>
              <a:t>年代初，即将开业的北京百货大楼招聘营业员，尽管规定只招</a:t>
            </a:r>
            <a:r>
              <a:rPr lang="en-US" altLang="zh-CN" sz="2800" b="1" dirty="0">
                <a:latin typeface="+mn-ea"/>
              </a:rPr>
              <a:t>25</a:t>
            </a:r>
            <a:r>
              <a:rPr lang="zh-CN" altLang="zh-CN" sz="2800" b="1" dirty="0">
                <a:latin typeface="+mn-ea"/>
              </a:rPr>
              <a:t>岁以下的年轻人，但已经</a:t>
            </a:r>
            <a:r>
              <a:rPr lang="en-US" altLang="zh-CN" sz="2800" b="1" dirty="0">
                <a:latin typeface="+mn-ea"/>
              </a:rPr>
              <a:t>36</a:t>
            </a:r>
            <a:r>
              <a:rPr lang="zh-CN" altLang="zh-CN" sz="2800" b="1" dirty="0">
                <a:latin typeface="+mn-ea"/>
              </a:rPr>
              <a:t>岁的张秉贵因有“多年的经商经验”被破格录取，当上“新中国第一店”的售货员。</a:t>
            </a:r>
            <a:endParaRPr lang="zh-CN" altLang="zh-CN" sz="2800" b="1" kern="100" dirty="0">
              <a:latin typeface="+mn-ea"/>
              <a:cs typeface="Times New Roman" panose="02020603050405020304" pitchFamily="18" charset="0"/>
            </a:endParaRPr>
          </a:p>
        </p:txBody>
      </p:sp>
      <p:pic>
        <p:nvPicPr>
          <p:cNvPr id="8" name="内容占位符 7">
            <a:extLst>
              <a:ext uri="{FF2B5EF4-FFF2-40B4-BE49-F238E27FC236}">
                <a16:creationId xmlns:a16="http://schemas.microsoft.com/office/drawing/2014/main" id="{96A41888-DCB3-481A-8889-B225ADC3F2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89" y="1697069"/>
            <a:ext cx="3456335" cy="4525963"/>
          </a:xfrm>
        </p:spPr>
      </p:pic>
    </p:spTree>
    <p:extLst>
      <p:ext uri="{BB962C8B-B14F-4D97-AF65-F5344CB8AC3E}">
        <p14:creationId xmlns:p14="http://schemas.microsoft.com/office/powerpoint/2010/main" val="2204255214"/>
      </p:ext>
    </p:extLst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4116D57-7641-42DA-83B8-CCEE31B582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50774" y="859669"/>
            <a:ext cx="7595420" cy="5732859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70000"/>
              </a:lnSpc>
            </a:pPr>
            <a:r>
              <a:rPr lang="zh-CN" altLang="zh-CN" b="1" dirty="0"/>
              <a:t>他从</a:t>
            </a:r>
            <a:r>
              <a:rPr lang="en-US" altLang="zh-CN" b="1" dirty="0"/>
              <a:t>1955</a:t>
            </a:r>
            <a:r>
              <a:rPr lang="zh-CN" altLang="zh-CN" b="1" dirty="0"/>
              <a:t>年</a:t>
            </a:r>
            <a:r>
              <a:rPr lang="en-US" altLang="zh-CN" b="1" dirty="0"/>
              <a:t>11</a:t>
            </a:r>
            <a:r>
              <a:rPr lang="zh-CN" altLang="zh-CN" b="1" dirty="0"/>
              <a:t>月到百货大楼站柜台，</a:t>
            </a:r>
            <a:r>
              <a:rPr lang="en-US" altLang="zh-CN" b="1" dirty="0"/>
              <a:t>30</a:t>
            </a:r>
            <a:r>
              <a:rPr lang="zh-CN" altLang="zh-CN" b="1" dirty="0"/>
              <a:t>多年的时间接待顾客近</a:t>
            </a:r>
            <a:r>
              <a:rPr lang="en-US" altLang="zh-CN" b="1" dirty="0"/>
              <a:t>400</a:t>
            </a:r>
            <a:r>
              <a:rPr lang="zh-CN" altLang="zh-CN" b="1" dirty="0"/>
              <a:t>万人次，没有跟顾客红过一次脸，吵过一次嘴，没有怠慢过任何一个人。他苦练售货技术和心算法，练就了令人称奇的“一抓准”“一口清”技艺。所谓“一抓准”，就是指一把就能抓准分量；“一口清”则是非常神奇的算账速度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90238C26-0255-43B3-9F4C-EEF29059D5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89383"/>
            <a:ext cx="4763729" cy="4679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422178"/>
      </p:ext>
    </p:extLst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毕业活动策划"/>
  <p:tag name="KSO_WM_DOC_GUID" val="{42bd8650-b790-4050-be52-eb8cba04ccd4}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2709</Words>
  <Application>Microsoft Office PowerPoint</Application>
  <PresentationFormat>宽屏</PresentationFormat>
  <Paragraphs>105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2" baseType="lpstr">
      <vt:lpstr>黑体</vt:lpstr>
      <vt:lpstr>宋体</vt:lpstr>
      <vt:lpstr>字魂27号-布丁体</vt:lpstr>
      <vt:lpstr>Arial</vt:lpstr>
      <vt:lpstr>Calibri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文 学 常 识</vt:lpstr>
      <vt:lpstr>了解张秉贵</vt:lpstr>
      <vt:lpstr>PowerPoint 演示文稿</vt:lpstr>
      <vt:lpstr>PowerPoint 演示文稿</vt:lpstr>
      <vt:lpstr>背景及解题</vt:lpstr>
      <vt:lpstr>PowerPoint 演示文稿</vt:lpstr>
      <vt:lpstr>内 容 研 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拓展探究</vt:lpstr>
      <vt:lpstr>PowerPoint 演示文稿</vt:lpstr>
      <vt:lpstr>PowerPoint 演示文稿</vt:lpstr>
      <vt:lpstr>PowerPoint 演示文稿</vt:lpstr>
      <vt:lpstr>课后作业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毕业活动策划</dc:title>
  <dc:creator>Administrator</dc:creator>
  <cp:lastModifiedBy>cy l</cp:lastModifiedBy>
  <cp:revision>209</cp:revision>
  <dcterms:created xsi:type="dcterms:W3CDTF">2019-01-12T04:39:00Z</dcterms:created>
  <dcterms:modified xsi:type="dcterms:W3CDTF">2019-11-01T08:42:56Z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