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279" r:id="rId6"/>
    <p:sldId id="266" r:id="rId7"/>
    <p:sldId id="260" r:id="rId8"/>
    <p:sldId id="401" r:id="rId9"/>
    <p:sldId id="337" r:id="rId10"/>
    <p:sldId id="402" r:id="rId11"/>
    <p:sldId id="293" r:id="rId12"/>
    <p:sldId id="259" r:id="rId13"/>
    <p:sldId id="343" r:id="rId14"/>
    <p:sldId id="290" r:id="rId15"/>
    <p:sldId id="258" r:id="rId16"/>
    <p:sldId id="294" r:id="rId17"/>
    <p:sldId id="405" r:id="rId18"/>
    <p:sldId id="406" r:id="rId19"/>
    <p:sldId id="407" r:id="rId20"/>
    <p:sldId id="408" r:id="rId21"/>
    <p:sldId id="420" r:id="rId22"/>
    <p:sldId id="323" r:id="rId23"/>
    <p:sldId id="364" r:id="rId24"/>
    <p:sldId id="421" r:id="rId25"/>
    <p:sldId id="422" r:id="rId26"/>
    <p:sldId id="791" r:id="rId27"/>
    <p:sldId id="280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贺 凡" initials="贺" lastIdx="0" clrIdx="0">
    <p:extLst>
      <p:ext uri="{19B8F6BF-5375-455C-9EA6-DF929625EA0E}">
        <p15:presenceInfo xmlns:p15="http://schemas.microsoft.com/office/powerpoint/2012/main" userId="4aa56ec1f2548ec3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7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2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1.xml" /><Relationship Id="rId3" Type="http://schemas.openxmlformats.org/officeDocument/2006/relationships/notesMaster" Target="notesMasters/notes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2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77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159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0731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36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9746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490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732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658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702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5124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63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81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8169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086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366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258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5276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3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16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12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3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93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49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552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4288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52318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7414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0254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8840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6004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6698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0657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9139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5407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316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1271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9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package" Target="../embeddings/Microsoft_Word_Document.docx" TargetMode="Internal" /><Relationship Id="rId4" Type="http://schemas.openxmlformats.org/officeDocument/2006/relationships/image" Target="../media/image4.emf" /><Relationship Id="rId5" Type="http://schemas.openxmlformats.org/officeDocument/2006/relationships/vmlDrawing" Target="../drawings/vmlDrawing1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package" Target="../embeddings/Microsoft_Word_Document1.docx" TargetMode="Internal" /><Relationship Id="rId4" Type="http://schemas.openxmlformats.org/officeDocument/2006/relationships/image" Target="../media/image5.emf" /><Relationship Id="rId5" Type="http://schemas.openxmlformats.org/officeDocument/2006/relationships/vmlDrawing" Target="../drawings/vmlDrawing2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.jpeg" /><Relationship Id="rId4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676183" y="2922541"/>
            <a:ext cx="3789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 为了忘却的记念</a:t>
            </a: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0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部编版高中语文选择性必修中册</a:t>
            </a:r>
          </a:p>
        </p:txBody>
      </p:sp>
    </p:spTree>
    <p:extLst>
      <p:ext uri="{BB962C8B-B14F-4D97-AF65-F5344CB8AC3E}">
        <p14:creationId xmlns:p14="http://schemas.microsoft.com/office/powerpoint/2010/main" val="96472809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7AEC7AC1-B9DC-4179-8633-F39E7622A5B6}"/>
              </a:ext>
            </a:extLst>
          </p:cNvPr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读准字音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3" name="对象 42">
            <a:extLst>
              <a:ext uri="{FF2B5EF4-FFF2-40B4-BE49-F238E27FC236}">
                <a16:creationId xmlns:a16="http://schemas.microsoft.com/office/drawing/2014/main" id="{843B098C-D71C-4E05-B31A-40AEDC829D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587996"/>
              </p:ext>
            </p:extLst>
          </p:nvPr>
        </p:nvGraphicFramePr>
        <p:xfrm>
          <a:off x="623392" y="2276872"/>
          <a:ext cx="9571037" cy="284956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3" imgW="9566889" imgH="2859974" progId="Word.Document.12">
                  <p:embed/>
                </p:oleObj>
              </mc:Choice>
              <mc:Fallback>
                <p:oleObj name="Document" r:id="rId3" imgW="9566889" imgH="2859974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3392" y="2276872"/>
                        <a:ext cx="9571037" cy="284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矩形 43">
            <a:extLst>
              <a:ext uri="{FF2B5EF4-FFF2-40B4-BE49-F238E27FC236}">
                <a16:creationId xmlns:a16="http://schemas.microsoft.com/office/drawing/2014/main" id="{C75276DF-8E61-4164-BACC-8B377C8DE1B9}"/>
              </a:ext>
            </a:extLst>
          </p:cNvPr>
          <p:cNvSpPr/>
          <p:nvPr/>
        </p:nvSpPr>
        <p:spPr>
          <a:xfrm>
            <a:off x="3600008" y="2247255"/>
            <a:ext cx="914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shēn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DE0ACA-BA1F-4C16-91A6-AC7222C75438}"/>
              </a:ext>
            </a:extLst>
          </p:cNvPr>
          <p:cNvSpPr/>
          <p:nvPr/>
        </p:nvSpPr>
        <p:spPr>
          <a:xfrm>
            <a:off x="5616232" y="2247255"/>
            <a:ext cx="8947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shǔn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8EE6EA16-6AB5-4211-9008-3F92DE7188C3}"/>
              </a:ext>
            </a:extLst>
          </p:cNvPr>
          <p:cNvSpPr/>
          <p:nvPr/>
        </p:nvSpPr>
        <p:spPr>
          <a:xfrm>
            <a:off x="7747640" y="2247255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qiè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D774CFDE-C715-4005-90C8-6A3EE038F8EC}"/>
              </a:ext>
            </a:extLst>
          </p:cNvPr>
          <p:cNvSpPr/>
          <p:nvPr/>
        </p:nvSpPr>
        <p:spPr>
          <a:xfrm>
            <a:off x="1651005" y="2247255"/>
            <a:ext cx="596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xiè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80D65F4-0CA6-49B0-8C74-5627F13D6659}"/>
              </a:ext>
            </a:extLst>
          </p:cNvPr>
          <p:cNvSpPr/>
          <p:nvPr/>
        </p:nvSpPr>
        <p:spPr>
          <a:xfrm>
            <a:off x="3659603" y="2823319"/>
            <a:ext cx="7136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liào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27B6C7C-AE0E-477B-8957-AAE7C99D6717}"/>
              </a:ext>
            </a:extLst>
          </p:cNvPr>
          <p:cNvSpPr/>
          <p:nvPr/>
        </p:nvSpPr>
        <p:spPr>
          <a:xfrm>
            <a:off x="5616232" y="2823319"/>
            <a:ext cx="9268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zēnɡ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5F46665F-B0DF-4347-9ABE-A2BA114D6820}"/>
              </a:ext>
            </a:extLst>
          </p:cNvPr>
          <p:cNvSpPr/>
          <p:nvPr/>
        </p:nvSpPr>
        <p:spPr>
          <a:xfrm>
            <a:off x="7831124" y="2823319"/>
            <a:ext cx="481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pì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8DB15585-A228-45DC-A6B4-87A61C066940}"/>
              </a:ext>
            </a:extLst>
          </p:cNvPr>
          <p:cNvSpPr/>
          <p:nvPr/>
        </p:nvSpPr>
        <p:spPr>
          <a:xfrm>
            <a:off x="1560034" y="2823319"/>
            <a:ext cx="883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zhàn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2FEE81E-8A6C-4602-98BA-97A40390CCAC}"/>
              </a:ext>
            </a:extLst>
          </p:cNvPr>
          <p:cNvSpPr/>
          <p:nvPr/>
        </p:nvSpPr>
        <p:spPr>
          <a:xfrm>
            <a:off x="3711986" y="3435766"/>
            <a:ext cx="630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jué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FD827DD8-3FB9-4E35-B94C-CEC928419BEC}"/>
              </a:ext>
            </a:extLst>
          </p:cNvPr>
          <p:cNvSpPr/>
          <p:nvPr/>
        </p:nvSpPr>
        <p:spPr>
          <a:xfrm>
            <a:off x="5766914" y="3435766"/>
            <a:ext cx="7136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liáo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9CC61AC1-BC32-484D-A8FC-7CB9007DF8B2}"/>
              </a:ext>
            </a:extLst>
          </p:cNvPr>
          <p:cNvSpPr/>
          <p:nvPr/>
        </p:nvSpPr>
        <p:spPr>
          <a:xfrm>
            <a:off x="7946412" y="3447641"/>
            <a:ext cx="417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zī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C74AF06B-184A-4ECA-8E7E-497B598751E8}"/>
              </a:ext>
            </a:extLst>
          </p:cNvPr>
          <p:cNvSpPr/>
          <p:nvPr/>
        </p:nvSpPr>
        <p:spPr>
          <a:xfrm>
            <a:off x="1525167" y="3435766"/>
            <a:ext cx="9459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kēnɡ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DF4F2520-39DF-428B-AE15-9F40A4626AA0}"/>
              </a:ext>
            </a:extLst>
          </p:cNvPr>
          <p:cNvSpPr/>
          <p:nvPr/>
        </p:nvSpPr>
        <p:spPr>
          <a:xfrm>
            <a:off x="1596417" y="4016939"/>
            <a:ext cx="896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yuàn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9A793E03-C655-4838-AF8E-878FDC1F7F1B}"/>
              </a:ext>
            </a:extLst>
          </p:cNvPr>
          <p:cNvSpPr/>
          <p:nvPr/>
        </p:nvSpPr>
        <p:spPr>
          <a:xfrm>
            <a:off x="3787200" y="4028814"/>
            <a:ext cx="654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niè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3210626-DEBA-4105-99B0-2451587C9301}"/>
              </a:ext>
            </a:extLst>
          </p:cNvPr>
          <p:cNvSpPr/>
          <p:nvPr/>
        </p:nvSpPr>
        <p:spPr>
          <a:xfrm>
            <a:off x="4864641" y="4016939"/>
            <a:ext cx="7635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pán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E4F535D-49BF-4EF5-A898-272E474A094B}"/>
              </a:ext>
            </a:extLst>
          </p:cNvPr>
          <p:cNvSpPr/>
          <p:nvPr/>
        </p:nvSpPr>
        <p:spPr>
          <a:xfrm>
            <a:off x="7989734" y="4005064"/>
            <a:ext cx="490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rù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8539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7AEC7AC1-B9DC-4179-8633-F39E7622A5B6}"/>
              </a:ext>
            </a:extLst>
          </p:cNvPr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明确词义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1">
            <a:extLst>
              <a:ext uri="{FF2B5EF4-FFF2-40B4-BE49-F238E27FC236}">
                <a16:creationId xmlns:a16="http://schemas.microsoft.com/office/drawing/2014/main" id="{90DA41A5-8B9D-41E6-A394-1AC51716D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97" y="1464160"/>
            <a:ext cx="11531974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①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素不相识：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Courier New"/>
              </a:rPr>
              <a:t>_________________________________________________________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②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明珠投暗：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Courier New"/>
              </a:rPr>
              <a:t>_________________________________________________________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③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情随事迁：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Courier New"/>
              </a:rPr>
              <a:t>_________________________________________________________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④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斩钉截铁：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Courier New"/>
              </a:rPr>
              <a:t>_________________________________________________________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⑤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急于事功：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Courier New"/>
              </a:rPr>
              <a:t>_________________________________________________________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⑥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郑重其事：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Courier New"/>
              </a:rPr>
              <a:t>_________________________________________________________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⑦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挈妇将雏：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Courier New"/>
              </a:rPr>
              <a:t>_________________________________________________________</a:t>
            </a:r>
            <a:endParaRPr lang="zh-CN" altLang="zh-CN" sz="105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C9C69AE-3F09-4AFC-9E7C-264A715042E2}"/>
              </a:ext>
            </a:extLst>
          </p:cNvPr>
          <p:cNvSpPr/>
          <p:nvPr/>
        </p:nvSpPr>
        <p:spPr>
          <a:xfrm>
            <a:off x="2412255" y="1550925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素，平素，向来。向来不认识。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DDC12EC-E984-4991-B269-BB13D31ADB5A}"/>
              </a:ext>
            </a:extLst>
          </p:cNvPr>
          <p:cNvSpPr/>
          <p:nvPr/>
        </p:nvSpPr>
        <p:spPr>
          <a:xfrm>
            <a:off x="2423592" y="2103239"/>
            <a:ext cx="7300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比喻怀才不遇，或珍贵的物品落到不识货的人手里。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52E6FAE-5562-4CBA-87DE-D63107195EF9}"/>
              </a:ext>
            </a:extLst>
          </p:cNvPr>
          <p:cNvSpPr/>
          <p:nvPr/>
        </p:nvSpPr>
        <p:spPr>
          <a:xfrm>
            <a:off x="2423592" y="2642920"/>
            <a:ext cx="8537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迁，变动，改变。思想感情随着客观情况的变化而发生变化。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9DACB65-7A74-41A2-A6EF-987CBB4CB3EA}"/>
              </a:ext>
            </a:extLst>
          </p:cNvPr>
          <p:cNvSpPr/>
          <p:nvPr/>
        </p:nvSpPr>
        <p:spPr>
          <a:xfrm>
            <a:off x="2423592" y="3195234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比喻说话、办事果断坚决，明快利落。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BA66585-F3F6-4CEB-A81D-39FA8F62A509}"/>
              </a:ext>
            </a:extLst>
          </p:cNvPr>
          <p:cNvSpPr/>
          <p:nvPr/>
        </p:nvSpPr>
        <p:spPr>
          <a:xfrm>
            <a:off x="2423592" y="3723040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急着要取得成绩或成就，含贬义。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3E38D41-3E42-4B3A-B557-4D6A1392B05A}"/>
              </a:ext>
            </a:extLst>
          </p:cNvPr>
          <p:cNvSpPr/>
          <p:nvPr/>
        </p:nvSpPr>
        <p:spPr>
          <a:xfrm>
            <a:off x="2423592" y="4293096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严肃认真地对待这件事。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BB36350-92DC-4C67-AA32-79E5742A9B01}"/>
              </a:ext>
            </a:extLst>
          </p:cNvPr>
          <p:cNvSpPr/>
          <p:nvPr/>
        </p:nvSpPr>
        <p:spPr>
          <a:xfrm>
            <a:off x="2423592" y="4839543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带着妻子和孩子。</a:t>
            </a:r>
          </a:p>
        </p:txBody>
      </p:sp>
    </p:spTree>
    <p:extLst>
      <p:ext uri="{BB962C8B-B14F-4D97-AF65-F5344CB8AC3E}">
        <p14:creationId xmlns:p14="http://schemas.microsoft.com/office/powerpoint/2010/main" val="2027059446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63913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749614" y="1465814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请运用思维导图，梳理本文的行文思路。</a:t>
            </a:r>
          </a:p>
        </p:txBody>
      </p:sp>
      <p:graphicFrame>
        <p:nvGraphicFramePr>
          <p:cNvPr id="18" name="对象 17">
            <a:extLst>
              <a:ext uri="{FF2B5EF4-FFF2-40B4-BE49-F238E27FC236}">
                <a16:creationId xmlns:a16="http://schemas.microsoft.com/office/drawing/2014/main" id="{F0968208-7C56-49DF-A95D-86E8A7381D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69434"/>
              </p:ext>
            </p:extLst>
          </p:nvPr>
        </p:nvGraphicFramePr>
        <p:xfrm>
          <a:off x="1466850" y="2152650"/>
          <a:ext cx="8629650" cy="41719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Document" r:id="rId3" imgW="8730996" imgH="4236065" progId="Word.Document.12">
                  <p:embed/>
                </p:oleObj>
              </mc:Choice>
              <mc:Fallback>
                <p:oleObj name="Document" r:id="rId3" imgW="8730996" imgH="42360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6850" y="2152650"/>
                        <a:ext cx="8629650" cy="417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8524504"/>
      </p:ext>
    </p:extLst>
  </p:cSld>
  <p:clrMapOvr>
    <a:masterClrMapping/>
  </p:clrMapOvr>
  <p:transition spd="med" advClick="0">
    <p:pull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id="{3A9C4F7B-9FAF-43A6-92AA-278FEAD3C67E}"/>
              </a:ext>
            </a:extLst>
          </p:cNvPr>
          <p:cNvSpPr/>
          <p:nvPr/>
        </p:nvSpPr>
        <p:spPr>
          <a:xfrm>
            <a:off x="893614" y="1155813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怎样理解题目中的“忘却”和“记念”？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8E1C2D-036F-42C3-BF8A-224147A09E1F}"/>
              </a:ext>
            </a:extLst>
          </p:cNvPr>
          <p:cNvSpPr txBox="1"/>
          <p:nvPr/>
        </p:nvSpPr>
        <p:spPr>
          <a:xfrm>
            <a:off x="1258784" y="2497390"/>
            <a:ext cx="10021793" cy="257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“因为两年以来，悲愤总时时来袭击我的心，至今没有停止，我很想借此算是竦身一摇，将悲哀摆脱，给自己轻松一下”，因为“夜正长，路也正长，我不如忘却，不说的好罢”。可见，所谓“忘却”，就是摆脱悲哀，化悲痛为力量。鲁迅的心情太沉痛了，但是为了战斗，必须调整情绪，摆脱悲哀。“为了忘却”就是为了战斗，要以战斗作为对烈士更好的纪念。</a:t>
            </a:r>
          </a:p>
        </p:txBody>
      </p:sp>
    </p:spTree>
    <p:extLst>
      <p:ext uri="{BB962C8B-B14F-4D97-AF65-F5344CB8AC3E}">
        <p14:creationId xmlns:p14="http://schemas.microsoft.com/office/powerpoint/2010/main" val="8385310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id="{3A9C4F7B-9FAF-43A6-92AA-278FEAD3C67E}"/>
              </a:ext>
            </a:extLst>
          </p:cNvPr>
          <p:cNvSpPr/>
          <p:nvPr/>
        </p:nvSpPr>
        <p:spPr>
          <a:xfrm>
            <a:off x="893614" y="1155813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本文人物多，材料多，作者却收放自然，使结构严谨，请说说作者是怎样组织材料的。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8E1C2D-036F-42C3-BF8A-224147A09E1F}"/>
              </a:ext>
            </a:extLst>
          </p:cNvPr>
          <p:cNvSpPr txBox="1"/>
          <p:nvPr/>
        </p:nvSpPr>
        <p:spPr>
          <a:xfrm>
            <a:off x="893614" y="2262590"/>
            <a:ext cx="10447698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明确：整体上看，作者抒写对烈士的纪念，主要是以自己的悲愤感情为线索串联有关材料的。从作者的思路看，在对人物的安排上处理得详略得当，主次有序，花大笔墨详写柔石与白莽二人，又用简笔勾勒冯铿，对胡也频和李伟森两位烈士则略略提及，这是从有关人物与其关系的密切程度着笔的，符合记叙对材料的取舍要求。同时，在顺序安排上，作者又采用由此及彼的方式，由一个自然引出另一个。比如由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文艺新闻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一则消息引出与白莽的交往，由与白莽交往自然引出对柔石的刻画，又由对柔石的刻画简单叙及冯铿，再由五人的遇难顺带一笔提及李伟森、胡也频二人。写法上有分有合，有主有次，有详有略，显得从容不迫，运用得当，穿插自如。从表达上看，在对相关事件叙述的基础上，作者又进行适当的抒情、议论，有力地深化了叙述的效果，给读者留下深刻印象。</a:t>
            </a:r>
          </a:p>
        </p:txBody>
      </p:sp>
    </p:spTree>
    <p:extLst>
      <p:ext uri="{BB962C8B-B14F-4D97-AF65-F5344CB8AC3E}">
        <p14:creationId xmlns:p14="http://schemas.microsoft.com/office/powerpoint/2010/main" val="182060526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id="{3A9C4F7B-9FAF-43A6-92AA-278FEAD3C67E}"/>
              </a:ext>
            </a:extLst>
          </p:cNvPr>
          <p:cNvSpPr/>
          <p:nvPr/>
        </p:nvSpPr>
        <p:spPr>
          <a:xfrm>
            <a:off x="893614" y="1155813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文中第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段有三处用了“疑心”一词，这三处“疑心”该怎样理解？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8E1C2D-036F-42C3-BF8A-224147A09E1F}"/>
              </a:ext>
            </a:extLst>
          </p:cNvPr>
          <p:cNvSpPr txBox="1"/>
          <p:nvPr/>
        </p:nvSpPr>
        <p:spPr>
          <a:xfrm>
            <a:off x="1085103" y="1858708"/>
            <a:ext cx="10021793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明确：第一个“疑心”，是写对冯铿的印象。“我疑心她有点罗曼谛克，急于事功”，好像是批评她办事有点脱离实际，急于求成，其实并非贬词，正好说明她是一个热情奔放、富于幻想的革命女青年。当然在鲁迅看来，这位缺乏严酷的阶级斗争锻炼的女青年常会有缺点的，正如柔石不相信人是会骗人的一样。后面写她在监狱里“面目都浮肿了”，可见她是一个坚强可敬的革命青年。第二个“疑心”，是指柔石可能受冯铿的影响。“我又疑心柔石的近来要做大部的小说，是发源于她的主张的”，说明他们都有点“罗曼谛克”和“急于事功”，但这个“疑心”又被第三个“疑心”所否定。第三个“疑心”，是作者以自己的弱点来反衬柔石的优点。“但我又疑心我自己，也许是柔石的先前的斩钉截铁的回答，正中了我那其实是偷懒的主张的伤疤，所以不自觉地迁怒到她身上去了”，突出柔石不畏艰难的战斗精神。</a:t>
            </a:r>
          </a:p>
        </p:txBody>
      </p:sp>
    </p:spTree>
    <p:extLst>
      <p:ext uri="{BB962C8B-B14F-4D97-AF65-F5344CB8AC3E}">
        <p14:creationId xmlns:p14="http://schemas.microsoft.com/office/powerpoint/2010/main" val="2076518293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id="{3A9C4F7B-9FAF-43A6-92AA-278FEAD3C67E}"/>
              </a:ext>
            </a:extLst>
          </p:cNvPr>
          <p:cNvSpPr/>
          <p:nvPr/>
        </p:nvSpPr>
        <p:spPr>
          <a:xfrm>
            <a:off x="893614" y="1390114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作者是运用哪些材料、抓住哪些特点来写柔石的？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8E1C2D-036F-42C3-BF8A-224147A09E1F}"/>
              </a:ext>
            </a:extLst>
          </p:cNvPr>
          <p:cNvSpPr txBox="1"/>
          <p:nvPr/>
        </p:nvSpPr>
        <p:spPr>
          <a:xfrm>
            <a:off x="1258784" y="2497390"/>
            <a:ext cx="10021793" cy="257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柔石是本文着力刻画的一个人物。有关柔石的材料主要见于二、四部分，概括起来，有这样一些：听讲义、托送书、名字风波、弄文学、借钱印书、拼命译书、与人走路、改变创作风格、狱中写信、眷恋母亲等。这些材料主要扣住柔石“台州式的硬气”和“颇有点迂”的性格特点。表现了柔石善良、纯洁、坚强、耿直、忠诚的思想品德。</a:t>
            </a:r>
          </a:p>
        </p:txBody>
      </p:sp>
    </p:spTree>
    <p:extLst>
      <p:ext uri="{BB962C8B-B14F-4D97-AF65-F5344CB8AC3E}">
        <p14:creationId xmlns:p14="http://schemas.microsoft.com/office/powerpoint/2010/main" val="342115088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id="{3A9C4F7B-9FAF-43A6-92AA-278FEAD3C67E}"/>
              </a:ext>
            </a:extLst>
          </p:cNvPr>
          <p:cNvSpPr/>
          <p:nvPr/>
        </p:nvSpPr>
        <p:spPr>
          <a:xfrm>
            <a:off x="893614" y="1598361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本文有三处用典，其目的和作用分别是什么？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8E1C2D-036F-42C3-BF8A-224147A09E1F}"/>
              </a:ext>
            </a:extLst>
          </p:cNvPr>
          <p:cNvSpPr txBox="1"/>
          <p:nvPr/>
        </p:nvSpPr>
        <p:spPr>
          <a:xfrm>
            <a:off x="1076198" y="2581203"/>
            <a:ext cx="10021793" cy="3587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明确：第一处写柔石时作者想到了方孝孺；第二处讲官厅找寻作者时，引用了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说岳全传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中高僧“坐化”的故事；第三处是全文行将结束时，提到了年青时候读向子期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思旧赋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情况。运用这三则典故，作者是有其目的的。写柔石时，作者运用了方孝孺宁死不起草诏书这一典故，是为了更形象地突出柔石性格中的“硬气”和“迂”的特征；同时，联系当时现实，这一典故有其深刻用意，即用明成祖朱棣惨无人道、滥杀无辜的罪行，来暗示国民党反动派杀害革命青年的罪行，是对国民党反动派的一个深刻的揭露和控诉。写反动派抓了柔石，只因为有</a:t>
            </a:r>
          </a:p>
        </p:txBody>
      </p:sp>
    </p:spTree>
    <p:extLst>
      <p:ext uri="{BB962C8B-B14F-4D97-AF65-F5344CB8AC3E}">
        <p14:creationId xmlns:p14="http://schemas.microsoft.com/office/powerpoint/2010/main" val="2674793878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id="{3A9C4F7B-9FAF-43A6-92AA-278FEAD3C67E}"/>
              </a:ext>
            </a:extLst>
          </p:cNvPr>
          <p:cNvSpPr/>
          <p:nvPr/>
        </p:nvSpPr>
        <p:spPr>
          <a:xfrm>
            <a:off x="893614" y="1598361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本文有三处用典，其目的和作用分别是什么？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8E1C2D-036F-42C3-BF8A-224147A09E1F}"/>
              </a:ext>
            </a:extLst>
          </p:cNvPr>
          <p:cNvSpPr txBox="1"/>
          <p:nvPr/>
        </p:nvSpPr>
        <p:spPr>
          <a:xfrm>
            <a:off x="1076198" y="2581203"/>
            <a:ext cx="10021793" cy="3587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一个“明明白白”的印书合同，又要抓鲁迅。作者引用了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说岳全传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中高僧“坐化”的典故，目的在于揭露国民党反动派的滥杀无辜与奸相秦桧没什么两样，表明自己不像高僧那样束手待毙，而是“逃走”，以保存实力，继续战斗的精神。结束全文时，作者又用向秀的名作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思旧赋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悼念亡友这一典故与自己当时的处境相比，进一步揭露反动统治的极端黑暗腐朽，用以说明在黑暗政治下正直的人是没有言论自由的。这三则典故主要运用了议论的表达方式强化了叙事的深度和广度，较为含蓄地表现了对烈士们的深沉悼念和对黑暗政治的强烈不满。</a:t>
            </a:r>
          </a:p>
        </p:txBody>
      </p:sp>
    </p:spTree>
    <p:extLst>
      <p:ext uri="{BB962C8B-B14F-4D97-AF65-F5344CB8AC3E}">
        <p14:creationId xmlns:p14="http://schemas.microsoft.com/office/powerpoint/2010/main" val="1681227613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1CBB1E5-5E59-46EB-AAF3-04475ED69AEC}"/>
              </a:ext>
            </a:extLst>
          </p:cNvPr>
          <p:cNvSpPr txBox="1"/>
          <p:nvPr/>
        </p:nvSpPr>
        <p:spPr>
          <a:xfrm>
            <a:off x="811148" y="2522758"/>
            <a:ext cx="10569703" cy="2956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思维目标：概括文章内容，整体把握文章的思路和结构。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语言目标：把握刘和珍这一人物形象，体会作者的思想感情。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审美目标：赏析文中句子的表达特色和深刻含意；赏析本文记叙、议论、抒情相结合的写法。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文化目标：传承和发扬爱国主义精神。</a:t>
            </a:r>
          </a:p>
        </p:txBody>
      </p:sp>
    </p:spTree>
    <p:extLst>
      <p:ext uri="{BB962C8B-B14F-4D97-AF65-F5344CB8AC3E}">
        <p14:creationId xmlns:p14="http://schemas.microsoft.com/office/powerpoint/2010/main" val="2048457397"/>
      </p:ext>
    </p:extLst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技法点拨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424887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技法点拨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B2BF65-AF83-4D70-BAAA-BA4F17FDFDA3}"/>
              </a:ext>
            </a:extLst>
          </p:cNvPr>
          <p:cNvSpPr txBox="1"/>
          <p:nvPr/>
        </p:nvSpPr>
        <p:spPr>
          <a:xfrm>
            <a:off x="967966" y="1483851"/>
            <a:ext cx="10256067" cy="458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zh-CN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一、文本审美</a:t>
            </a:r>
            <a:endParaRPr lang="zh-CN" altLang="zh-CN" sz="2200" kern="100"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zh-CN" altLang="zh-CN" sz="22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本文记叙、议论、抒情相结合</a:t>
            </a:r>
            <a:r>
              <a:rPr lang="zh-CN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。从总体上看，前三部分重在记叙，第四部分记叙、抒情并重，第五部分重在议论、抒情。而在每一部分中，记叙、议论、抒情又都是有机地融合在一起的。</a:t>
            </a:r>
            <a:endParaRPr lang="zh-CN" altLang="zh-CN" sz="2200" kern="100"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zh-CN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第一部分着重回忆与白莽的三次会见，在朴素的记叙文字中，却处处流露出他们彼此间的信赖和关怀。而在忆及彼得斐集子的失落时，又通过痛感“明珠投暗”“岂不冤枉”的简短的议论，表达了作者对反动派的憎恶之情。而这些议论又是在叙述了文集的由来、委婉地表达了这两本书非同寻常之后进行的，这就更加自然贴切。</a:t>
            </a:r>
            <a:endParaRPr lang="zh-CN" altLang="zh-CN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30740305"/>
      </p:ext>
    </p:extLst>
  </p:cSld>
  <p:clrMapOvr>
    <a:masterClrMapping/>
  </p:clrMapOvr>
  <p:transition spd="med" advClick="0">
    <p:pull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技法点拨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B2BF65-AF83-4D70-BAAA-BA4F17FDFDA3}"/>
              </a:ext>
            </a:extLst>
          </p:cNvPr>
          <p:cNvSpPr txBox="1"/>
          <p:nvPr/>
        </p:nvSpPr>
        <p:spPr>
          <a:xfrm>
            <a:off x="758518" y="1218164"/>
            <a:ext cx="10674963" cy="5110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第二部分集中写柔石，同样是夹叙夹议。如这一部分开头一段的记叙和议论，表明了柔石是作者遇到的在当时上海那样复杂的环境里的“一个惟一的不但敢于随便谈笑，而且还敢于托他办点私事的人”。仅用一个“硬气”，一个“迂”字，就揭示出柔石的耿直忠诚的性格，并用“只要是损己利人的，他就挑选上，自己背起来”这样一句简短的议论，对柔石的崇高品质作了高度的概括。同时，这些议论也都是在对柔石的一些具体行动的记叙的基础之上进行的。</a:t>
            </a:r>
          </a:p>
          <a:p>
            <a:pPr indent="457200"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第四部分中的记叙、议论和抒情更是高度融合在一起的，这一部分先写柔石的被捕，接着谈到自己受牵连，“不愿意到那些不明不白的地方去辩解”，说明作者对反动官府的蔑视，并插入一段借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《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说岳全传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》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引起的议论，既批判了空盼“剑侠”的无稽，又嘲讽了敌来“坐化”的无益，明确地表示了“我于是就逃走”的抉择，充分体</a:t>
            </a:r>
          </a:p>
        </p:txBody>
      </p:sp>
    </p:spTree>
    <p:extLst>
      <p:ext uri="{BB962C8B-B14F-4D97-AF65-F5344CB8AC3E}">
        <p14:creationId xmlns:p14="http://schemas.microsoft.com/office/powerpoint/2010/main" val="3383075887"/>
      </p:ext>
    </p:extLst>
  </p:cSld>
  <p:clrMapOvr>
    <a:masterClrMapping/>
  </p:clrMapOvr>
  <p:transition spd="med" advClick="0">
    <p:pull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技法点拨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B2BF65-AF83-4D70-BAAA-BA4F17FDFDA3}"/>
              </a:ext>
            </a:extLst>
          </p:cNvPr>
          <p:cNvSpPr txBox="1"/>
          <p:nvPr/>
        </p:nvSpPr>
        <p:spPr>
          <a:xfrm>
            <a:off x="758518" y="1464359"/>
            <a:ext cx="10674963" cy="4602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现了他一向“韧”的战斗精神。接着叙述柔石等青年作家被捕后的情况。由于种种条件的限制，鲁迅对烈士们由被捕到遇害的情况的了解并不多，确凿的只有狱中传出的两封信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(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一封还没有抄下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)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和有关他们遇害的“一个可靠的消息”。这一段读起来却十分生动感人，这与记叙、议论、抒情的完美结合也大有关系。在这一段中，作者对战友牺牲噩耗进行叙述的同时，对反动派的滔天罪行也进行了一系列的议论，均具有浓郁的抒情色彩，尤其是那首七律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《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惯于长夜过春时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》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，更是作者如火激情的高度凝聚。</a:t>
            </a:r>
          </a:p>
          <a:p>
            <a:pPr indent="457200" algn="just">
              <a:lnSpc>
                <a:spcPct val="150000"/>
              </a:lnSpc>
              <a:spcAft>
                <a:spcPct val="0"/>
              </a:spcAft>
              <a:tabLst>
                <a:tab pos="1170305"/>
                <a:tab pos="2430780"/>
                <a:tab pos="3690620"/>
              </a:tabLst>
            </a:pP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文章第五部分，作者用强烈的抒情语句，同文章的开头遥相呼应，进一步表达了对烈士们被杀害的悲愤之情。</a:t>
            </a:r>
          </a:p>
        </p:txBody>
      </p:sp>
    </p:spTree>
    <p:extLst>
      <p:ext uri="{BB962C8B-B14F-4D97-AF65-F5344CB8AC3E}">
        <p14:creationId xmlns:p14="http://schemas.microsoft.com/office/powerpoint/2010/main" val="1156947382"/>
      </p:ext>
    </p:extLst>
  </p:cSld>
  <p:clrMapOvr>
    <a:masterClrMapping/>
  </p:clrMapOvr>
  <p:transition spd="med" advClick="0">
    <p:pull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技法点拨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id="{A9D67322-EB30-4FC8-BA43-876B50C6C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614" y="942566"/>
            <a:ext cx="11066460" cy="3587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70305"/>
                <a:tab pos="2430780"/>
                <a:tab pos="3690620"/>
              </a:tabLst>
              <a:defRPr/>
            </a:pPr>
            <a:r>
              <a:rPr kumimoji="0" lang="zh-CN" altLang="zh-CN" sz="220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二、写法迁移</a:t>
            </a:r>
            <a:endParaRPr kumimoji="0" lang="zh-CN" altLang="zh-CN" sz="220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70305"/>
                <a:tab pos="2430780"/>
                <a:tab pos="3690620"/>
              </a:tabLst>
              <a:defRPr/>
            </a:pPr>
            <a:r>
              <a:rPr kumimoji="0" lang="zh-CN" altLang="zh-CN" sz="220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【角度】　看看我们的年轻人，还有几个人会主动拿起书，像读郭敬明、读韩寒、读张小娴、读网络小说那样，彻夜不眠，爱不释手地读完鲁迅的全部作品？除了少数几个愤青，还有人在鲁迅的作品里寻找做人的出路，学着发泄对这个世界的不满吗？</a:t>
            </a:r>
            <a:r>
              <a:rPr kumimoji="0" lang="zh-CN" altLang="zh-CN" sz="220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/>
              </a:rPr>
              <a:t> </a:t>
            </a:r>
            <a:r>
              <a:rPr kumimoji="0" lang="zh-CN" altLang="zh-CN" sz="220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是鲁迅过时了，还是我们青年人的兴趣转向了，还是我们的世界现在已经不需要鲁迅了？</a:t>
            </a:r>
            <a:endParaRPr kumimoji="0" lang="zh-CN" altLang="zh-CN" sz="220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70305"/>
                <a:tab pos="2430780"/>
                <a:tab pos="3690620"/>
              </a:tabLst>
              <a:defRPr/>
            </a:pPr>
            <a:r>
              <a:rPr kumimoji="0" lang="zh-CN" altLang="zh-CN" sz="220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【我来练笔】</a:t>
            </a:r>
            <a:endParaRPr kumimoji="0" lang="zh-CN" altLang="zh-CN" sz="220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70305"/>
                <a:tab pos="2430780"/>
                <a:tab pos="3690620"/>
              </a:tabLst>
              <a:defRPr/>
            </a:pPr>
            <a:r>
              <a:rPr kumimoji="0" lang="zh-CN" altLang="zh-CN" sz="220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对此你有何看法？写一段</a:t>
            </a:r>
            <a:r>
              <a:rPr kumimoji="0" lang="en-US" altLang="zh-CN" sz="220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/>
              </a:rPr>
              <a:t>400</a:t>
            </a:r>
            <a:r>
              <a:rPr kumimoji="0" lang="zh-CN" altLang="zh-CN" sz="220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字左右的文字。</a:t>
            </a:r>
            <a:endParaRPr kumimoji="0" lang="zh-CN" altLang="zh-CN" sz="220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</p:txBody>
      </p:sp>
      <p:sp>
        <p:nvSpPr>
          <p:cNvPr id="8" name="矩形 1">
            <a:extLst>
              <a:ext uri="{FF2B5EF4-FFF2-40B4-BE49-F238E27FC236}">
                <a16:creationId xmlns:a16="http://schemas.microsoft.com/office/drawing/2014/main" id="{12423109-D0C8-4F9E-BE38-9346F509C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183" y="4677277"/>
            <a:ext cx="10956891" cy="155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70305"/>
                <a:tab pos="2430780"/>
                <a:tab pos="3690620"/>
              </a:tabLst>
              <a:defRPr/>
            </a:pPr>
            <a:r>
              <a:rPr kumimoji="0" lang="zh-CN" altLang="zh-CN" sz="2200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答案示例</a:t>
            </a:r>
            <a:endParaRPr kumimoji="0" lang="zh-CN" altLang="zh-CN" sz="220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marL="0" marR="0" lvl="0" indent="61214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70305"/>
                <a:tab pos="2430780"/>
                <a:tab pos="3690620"/>
              </a:tabLst>
              <a:defRPr/>
            </a:pPr>
            <a:r>
              <a:rPr kumimoji="0" lang="zh-CN" altLang="zh-CN" sz="2200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我们今天继续用发自肺腑的语言赞扬、呼唤鲁迅，不是因为鲁迅需要我们宣传，而是因为我们需要鲁迅支撑。</a:t>
            </a:r>
            <a:endParaRPr kumimoji="0" lang="zh-CN" altLang="zh-CN" sz="2200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8663380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23534024-C0BC-495D-8D40-18B7E2DFEA30}"/>
              </a:ext>
            </a:extLst>
          </p:cNvPr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661900" y="125603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3695778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0489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CA6277-DE31-4479-8A5B-25ECDAFE78FC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板块一       文本常识积累</a:t>
            </a:r>
          </a:p>
        </p:txBody>
      </p:sp>
    </p:spTree>
    <p:extLst>
      <p:ext uri="{BB962C8B-B14F-4D97-AF65-F5344CB8AC3E}">
        <p14:creationId xmlns:p14="http://schemas.microsoft.com/office/powerpoint/2010/main" val="2211058572"/>
      </p:ext>
    </p:extLst>
  </p:cSld>
  <p:clrMapOvr>
    <a:masterClrMapping/>
  </p:clrMapOvr>
  <p:transition spd="med" advClick="0">
    <p:pull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749614" y="1693980"/>
            <a:ext cx="6219234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鲁迅</a:t>
            </a:r>
            <a:r>
              <a:rPr lang="en-US" altLang="zh-CN" sz="20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(1881—1936)</a:t>
            </a:r>
            <a:r>
              <a:rPr lang="zh-CN" altLang="en-US" sz="20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原名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周树人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，字豫才，浙江绍兴人，出身于破落的封建家庭，青年时代受进化论、尼采超人哲学和托尔斯泰博爱思想的影响。毛泽东说：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“鲁迅是中国文化革命的主将，他不但是伟大的文学家，而且是伟大的思想家和革命家。”“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横眉冷对千夫指，俯首甘为孺子牛”是鲁迅一生的真实写照。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1918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月，首次用“鲁迅”的笔名，发表了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中国现代文学史上第一篇白话小说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狂人日记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，奠定了新文化运动的基石，成为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“五四”新文化运动的主将。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B43B8D8-2D21-417F-BB70-70EF21A4EF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878" y="2189280"/>
            <a:ext cx="2762177" cy="32363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56510473"/>
      </p:ext>
    </p:extLst>
  </p:cSld>
  <p:clrMapOvr>
    <a:masterClrMapping/>
  </p:clrMapOvr>
  <p:transition spd="med" advClick="0">
    <p:pull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749614" y="1284502"/>
            <a:ext cx="6219234" cy="4782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1936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年因肺病在上海逝世，终年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55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岁。他给后人留下了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800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多万字的著作，这是一笔宝贵的精神财富。他的作品被翻译成英、日、俄、德、法、阿拉伯等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多种文字，深受世界各国人民的喜爱。安葬时，上海民众代表敬献一面白底黑字的旗帜覆于棺上，上面写着“民族魂”。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主要作品：小说集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呐喊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彷徨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故事新编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，散文集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朝花夕拾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，散文诗集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野草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，杂文集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华盖集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且介亭杂文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坟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南腔北调集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1DE89DC-55A1-4412-820C-B58C8F151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878" y="2189280"/>
            <a:ext cx="2762177" cy="32363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38770742"/>
      </p:ext>
    </p:extLst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创作背景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749614" y="1004090"/>
            <a:ext cx="5623736" cy="5013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文所写事件，发生在第二次国内革命战争时期。国民党反动派为了配合反革命的军事“围剿”，他们一方面利用反动文人对抗革命文艺运动，一方面采取查禁书刊，封闭书店，逮捕、暗杀左翼作家等法西斯文化专制主义手段“围剿”左翼文学。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1931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17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日，柔石、白莽等“左联”的五位青年作家被捕，同年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日，被秘密枪杀于上海龙华，</a:t>
            </a: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5628210-D048-4DA2-BD32-79B388880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819" y="2247900"/>
            <a:ext cx="4472567" cy="2830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9663984"/>
      </p:ext>
    </p:extLst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创作背景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581616" y="915846"/>
            <a:ext cx="6157136" cy="6167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大批“左联”作家被通缉，鲁迅先生也时刻面临着被捕的危险。但鲁迅先生毫不畏惧反动派的淫威与屠刀，在闻知柔石等五位青年遇难的消息后立即发表了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中国无产阶级革命文学和前驱的血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黑暗中国的文艺界的现状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等文章，强烈抗议和揭露国民党反动派的罪行。在烈士遇难两周年的日子里，即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1933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7—8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日，鲁迅先生用饱含血泪的笔，带着无限悲愤的感情写下了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为了忘却的记念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这篇纪念性文章。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75E66AE-F8D4-488F-9836-6367C63CB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819" y="2247900"/>
            <a:ext cx="4472567" cy="2830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82054245"/>
      </p:ext>
    </p:extLst>
  </p:cSld>
  <p:clrMapOvr>
    <a:masterClrMapping/>
  </p:clrMapOvr>
  <p:transition spd="med" advClick="0">
    <p:pull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BC6FB9-CB3A-4AE5-80E5-DF776C96D2CA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板块二       语言知识强化</a:t>
            </a:r>
          </a:p>
        </p:txBody>
      </p:sp>
    </p:spTree>
    <p:extLst>
      <p:ext uri="{BB962C8B-B14F-4D97-AF65-F5344CB8AC3E}">
        <p14:creationId xmlns:p14="http://schemas.microsoft.com/office/powerpoint/2010/main" val="783444150"/>
      </p:ext>
    </p:extLst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94</Paragraphs>
  <Slides>25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4">
      <vt:lpstr>Arial</vt:lpstr>
      <vt:lpstr>Calibri Light</vt:lpstr>
      <vt:lpstr>Calibri</vt:lpstr>
      <vt:lpstr>印品黑体</vt:lpstr>
      <vt:lpstr>微软雅黑</vt:lpstr>
      <vt:lpstr>Wingdings</vt:lpstr>
      <vt:lpstr>Times New Roman</vt:lpstr>
      <vt:lpstr>Courier New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2021-03-02T15:05:23.532</cp:lastPrinted>
  <dcterms:created xsi:type="dcterms:W3CDTF">2021-03-02T15:05:23Z</dcterms:created>
  <dcterms:modified xsi:type="dcterms:W3CDTF">2021-03-02T07:05:24Z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