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Default Extension="gif" ContentType="image/gif"/>
  <Default Extension="wav" ContentType="audio/wav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-90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6D7DF-A1CE-4BCD-84A8-1ECF3C2A3520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2980F-4E09-40D8-84B6-2E644ECDF7E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幻灯片图像占位符 10547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文本占位符 105474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229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fld id="{9E131726-ADCD-49F0-ABB2-839E71435912}" type="slidenum">
              <a:rPr altLang="en-US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幻灯片图像占位符 14950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1" name="文本占位符 149506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536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fld id="{9A616079-F0D4-4808-BD6F-2A8074080DE8}" type="slidenum">
              <a:rPr altLang="en-US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幻灯片图像占位符 108545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9" name="文本占位符 108546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741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fld id="{44170A21-4BD6-41D4-B0BC-476687A4CB8D}" type="slidenum">
              <a:rPr altLang="en-US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幻灯片图像占位符 109569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1747" name="文本占位符 109570"/>
          <p:cNvSpPr>
            <a:spLocks noGrp="1" noChangeArrowheads="1"/>
          </p:cNvSpPr>
          <p:nvPr>
            <p:ph type="body" idx="6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fld id="{02BB3921-B582-434C-9937-8DB9FD28E84F}" type="slidenum">
              <a:rPr altLang="en-US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182762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871774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2550143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9865394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1218415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582571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811704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6440602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652300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9475837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7780565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gif" /><Relationship Id="rId3" Type="http://schemas.openxmlformats.org/officeDocument/2006/relationships/audio" Target="../media/media1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Relationship Id="rId3" Type="http://schemas.openxmlformats.org/officeDocument/2006/relationships/hyperlink" Target="http://go7.163.com/yudafu/yu/yudafu-3.htm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Relationship Id="rId4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60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故都的秋</a:t>
            </a:r>
            <a:endParaRPr lang="zh-CN" altLang="en-US" sz="960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800" smtClean="0">
                <a:solidFill>
                  <a:srgbClr val="92D050"/>
                </a:solidFill>
                <a:latin typeface="华文隶书" pitchFamily="2" charset="-122"/>
                <a:ea typeface="华文隶书" pitchFamily="2" charset="-122"/>
              </a:rPr>
              <a:t>郁达夫</a:t>
            </a:r>
            <a:endParaRPr lang="zh-CN" altLang="en-US" sz="4800">
              <a:solidFill>
                <a:srgbClr val="92D05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5" name="文本框 46084">
            <a:hlinkClick action="ppaction://hlinkshowjump?jump=lastslide"/>
          </p:cNvPr>
          <p:cNvSpPr txBox="1">
            <a:spLocks noChangeArrowheads="1"/>
          </p:cNvSpPr>
          <p:nvPr/>
        </p:nvSpPr>
        <p:spPr bwMode="auto">
          <a:xfrm>
            <a:off x="1369485" y="5505453"/>
            <a:ext cx="7160935" cy="584775"/>
          </a:xfrm>
          <a:prstGeom prst="rect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以声音衬托出北国之秋的清、静、悲凉</a:t>
            </a:r>
          </a:p>
        </p:txBody>
      </p:sp>
      <p:sp>
        <p:nvSpPr>
          <p:cNvPr id="30723" name="文本框 46086"/>
          <p:cNvSpPr txBox="1">
            <a:spLocks noChangeArrowheads="1"/>
          </p:cNvSpPr>
          <p:nvPr/>
        </p:nvSpPr>
        <p:spPr bwMode="auto">
          <a:xfrm>
            <a:off x="266700" y="2209800"/>
            <a:ext cx="7366000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100">
                <a:latin typeface="Times New Roman" pitchFamily="18" charset="0"/>
                <a:ea typeface="黑体" pitchFamily="49" charset="-122"/>
              </a:rPr>
              <a:t>  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“秋蝉的衰弱的残声，更是北国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的特产；因为北平处处全长着树，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屋子又低，所以无论在什么地方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，都听得见它们的啼唱。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”</a:t>
            </a:r>
          </a:p>
        </p:txBody>
      </p:sp>
      <p:sp>
        <p:nvSpPr>
          <p:cNvPr id="30724" name="文本框 1"/>
          <p:cNvSpPr txBox="1">
            <a:spLocks noChangeArrowheads="1"/>
          </p:cNvSpPr>
          <p:nvPr/>
        </p:nvSpPr>
        <p:spPr bwMode="auto">
          <a:xfrm>
            <a:off x="4491569" y="124885"/>
            <a:ext cx="3570817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秋蝉残鸣图</a:t>
            </a:r>
            <a:endParaRPr lang="zh-CN" altLang="en-US" sz="270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266700" y="124884"/>
            <a:ext cx="3572933" cy="1397000"/>
          </a:xfrm>
          <a:prstGeom prst="wedgeRoundRectCallout">
            <a:avLst>
              <a:gd name="adj1" fmla="val 54193"/>
              <a:gd name="adj2" fmla="val 1086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800" noProof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衰弱，残声（本身就悲凉）</a:t>
            </a:r>
          </a:p>
        </p:txBody>
      </p:sp>
      <p:pic>
        <p:nvPicPr>
          <p:cNvPr id="30726" name="图片 2" descr="图片1"/>
          <p:cNvPicPr>
            <a:picLocks noChangeAspect="1" noChangeArrowheads="1"/>
          </p:cNvPicPr>
          <p:nvPr/>
        </p:nvPicPr>
        <p:blipFill>
          <a:blip r:embed="rId3"/>
          <a:srcRect l="60168"/>
          <a:stretch>
            <a:fillRect/>
          </a:stretch>
        </p:blipFill>
        <p:spPr bwMode="auto">
          <a:xfrm>
            <a:off x="8229602" y="1860551"/>
            <a:ext cx="2944284" cy="2540000"/>
          </a:xfrm>
          <a:prstGeom prst="rect">
            <a:avLst/>
          </a:prstGeom>
          <a:noFill/>
          <a:ln w="9525">
            <a:noFill/>
            <a:miter lim="800000"/>
          </a:ln>
        </p:spPr>
      </p:pic>
      <p:cxnSp>
        <p:nvCxnSpPr>
          <p:cNvPr id="4" name="直接连接符 3"/>
          <p:cNvCxnSpPr/>
          <p:nvPr/>
        </p:nvCxnSpPr>
        <p:spPr>
          <a:xfrm>
            <a:off x="4461933" y="3657601"/>
            <a:ext cx="1710267" cy="232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4" name="Text Box 4"/>
          <p:cNvSpPr txBox="1"/>
          <p:nvPr/>
        </p:nvSpPr>
        <p:spPr>
          <a:xfrm>
            <a:off x="-194733" y="4836585"/>
            <a:ext cx="4957233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CN" sz="135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2100" noProof="1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  <a:cs typeface="+mn-ea"/>
              </a:rPr>
              <a:t>“</a:t>
            </a:r>
            <a:r>
              <a:rPr lang="zh-CN" altLang="en-US" sz="2100" noProof="1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  <a:cs typeface="+mn-ea"/>
              </a:rPr>
              <a:t>息列索落”</a:t>
            </a:r>
            <a:endParaRPr lang="zh-CN" altLang="en-US" sz="2100" noProof="1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2100" noProof="1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  <a:cs typeface="+mn-ea"/>
              </a:rPr>
              <a:t>“云渐渐地卷向了西去”</a:t>
            </a:r>
            <a:endParaRPr lang="zh-CN" altLang="en-US" sz="2100" noProof="1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2100" noProof="1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  <a:cs typeface="+mn-ea"/>
              </a:rPr>
              <a:t>“很厚的青布单衣或夹袄”</a:t>
            </a:r>
            <a:endParaRPr lang="zh-CN" altLang="en-US" sz="2100" noProof="1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endParaRPr lang="en-US" altLang="zh-CN" sz="2100" noProof="1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210376" y="5383649"/>
            <a:ext cx="3206749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境的宁静、</a:t>
            </a:r>
          </a:p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800" b="1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情和境的悲凉</a:t>
            </a:r>
            <a:r>
              <a:rPr lang="zh-CN" altLang="en-US" sz="2100" b="1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32773" name="文本框 1"/>
          <p:cNvSpPr txBox="1">
            <a:spLocks noChangeArrowheads="1"/>
          </p:cNvSpPr>
          <p:nvPr/>
        </p:nvSpPr>
        <p:spPr bwMode="auto">
          <a:xfrm>
            <a:off x="-10583" y="25402"/>
            <a:ext cx="47730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2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4.</a:t>
            </a:r>
            <a:r>
              <a:rPr lang="zh-CN" altLang="en-US" sz="32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秋雨</a:t>
            </a:r>
            <a:r>
              <a:rPr lang="zh-CN" altLang="en-US" sz="32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宋体" pitchFamily="2" charset="-122"/>
              </a:rPr>
              <a:t>话凉</a:t>
            </a:r>
            <a:r>
              <a:rPr lang="zh-CN" altLang="en-US" sz="32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图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7412567" y="6045201"/>
            <a:ext cx="28532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“淡黄微绿”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0210800" y="6045201"/>
            <a:ext cx="17970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800" b="1" err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清、静 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499351" y="25402"/>
            <a:ext cx="357928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宋体" pitchFamily="2" charset="-122"/>
              </a:rPr>
              <a:t>5.秋果奇景图</a:t>
            </a:r>
            <a:endParaRPr lang="zh-CN" altLang="en-US" sz="320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98517" y="1289538"/>
            <a:ext cx="4120046" cy="3066684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" name="New picture"/>
          <p:cNvPicPr/>
          <p:nvPr/>
        </p:nvPicPr>
        <p:blipFill dpi="0">
          <a:blip r:embed="rId3"/>
          <a:stretch>
            <a:fillRect/>
          </a:stretch>
        </p:blipFill>
        <p:spPr>
          <a:xfrm>
            <a:off x="7127631" y="1359878"/>
            <a:ext cx="4396154" cy="3165230"/>
          </a:xfrm>
          <a:prstGeom prst="rect">
            <a:avLst/>
          </a:prstGeom>
          <a:noFill/>
          <a:ln w="9525"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ntr" presetSubtype="0" accel="10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4" grpId="1"/>
      <p:bldP spid="10245" grpId="2"/>
      <p:bldP spid="11270" grpId="3"/>
      <p:bldP spid="11272" grpId="4"/>
      <p:bldP spid="4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6983" name="Text Box 7"/>
          <p:cNvSpPr txBox="1"/>
          <p:nvPr/>
        </p:nvSpPr>
        <p:spPr>
          <a:xfrm>
            <a:off x="478367" y="1938866"/>
            <a:ext cx="10778067" cy="246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en-US" altLang="zh-CN" sz="1350" noProof="1">
                <a:cs typeface="+mn-ea"/>
              </a:rPr>
              <a:t>            </a:t>
            </a:r>
            <a:r>
              <a:rPr lang="en-US" altLang="zh-CN" sz="1350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2800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作者写“故都的秋”，</a:t>
            </a:r>
            <a:r>
              <a:rPr lang="zh-CN" altLang="en-US" sz="28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紧扣</a:t>
            </a:r>
            <a:r>
              <a:rPr lang="zh-CN" altLang="en-US" sz="2800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住“清”、“静”、“悲凉”的特点，不用浓墨重彩，而用平常的景物，</a:t>
            </a:r>
            <a:r>
              <a:rPr lang="zh-CN" altLang="en-US" sz="28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绘秋色、谱秋声、抒秋心，</a:t>
            </a:r>
            <a:r>
              <a:rPr lang="zh-CN" altLang="en-US" sz="2800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写出了独具特色的秋，真实地表达了他对</a:t>
            </a:r>
            <a:r>
              <a:rPr lang="zh-CN" altLang="en-US" sz="2800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故都之秋的热爱与眷恋。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800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       所以作者在文末说：“这北国的秋天，若留得住的话，我愿意把寿命的三分之二折去，换得一个三分之一的零头。”</a:t>
            </a:r>
            <a:endParaRPr lang="zh-CN" altLang="en-US" sz="2800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795" name="Picture 8" descr="122792799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847667" y="122769"/>
            <a:ext cx="2937933" cy="208703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478367" y="484718"/>
            <a:ext cx="1905000" cy="64633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36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</a:p>
        </p:txBody>
      </p:sp>
    </p:spTree>
  </p:cSld>
  <p:clrMapOvr>
    <a:masterClrMapping/>
  </p:clrMapOvr>
  <p:transition spd="med">
    <p:zoom/>
    <p:sndAc>
      <p:stSnd>
        <p:snd r:embed="rId3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 noChangeArrowheads="1"/>
          </p:cNvSpPr>
          <p:nvPr>
            <p:ph sz="half" idx="1"/>
          </p:nvPr>
        </p:nvSpPr>
        <p:spPr>
          <a:xfrm>
            <a:off x="486834" y="1998135"/>
            <a:ext cx="5376333" cy="4129617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文章的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</a:rPr>
              <a:t>“形”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是故都的自然风物，具体来说是</a:t>
            </a:r>
            <a:r>
              <a:rPr lang="zh-CN" altLang="en-US" sz="28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五幅秋色图。</a:t>
            </a:r>
          </a:p>
        </p:txBody>
      </p:sp>
      <p:sp>
        <p:nvSpPr>
          <p:cNvPr id="4" name="内容占位符 3"/>
          <p:cNvSpPr>
            <a:spLocks noGrp="1" noChangeArrowheads="1"/>
          </p:cNvSpPr>
          <p:nvPr>
            <p:ph sz="half" idx="2"/>
          </p:nvPr>
        </p:nvSpPr>
        <p:spPr>
          <a:xfrm>
            <a:off x="486833" y="4138085"/>
            <a:ext cx="5994400" cy="1989667"/>
          </a:xfrm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280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文章的</a:t>
            </a:r>
            <a:r>
              <a:rPr lang="zh-CN" altLang="en-US" sz="2800" b="1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“神”</a:t>
            </a:r>
            <a:r>
              <a:rPr lang="zh-CN" altLang="en-US" sz="2800" smtClean="0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是赞美故都的自然风物，抒发</a:t>
            </a:r>
            <a:r>
              <a:rPr lang="zh-CN" altLang="en-US" sz="2800" b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向往眷念故都之秋的真情，流露出深远的忧思和孤独感。</a:t>
            </a:r>
          </a:p>
          <a:p>
            <a:pPr marL="342900" indent="-342900" eaLnBrk="1" hangingPunct="1">
              <a:spcBef>
                <a:spcPct val="20000"/>
              </a:spcBef>
            </a:pPr>
            <a:endParaRPr lang="zh-CN" altLang="en-US" sz="2800" b="1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  <p:sp>
        <p:nvSpPr>
          <p:cNvPr id="26626" name="文本占位符 9221"/>
          <p:cNvSpPr>
            <a:spLocks noGrp="1"/>
          </p:cNvSpPr>
          <p:nvPr/>
        </p:nvSpPr>
        <p:spPr>
          <a:xfrm>
            <a:off x="277286" y="1930400"/>
            <a:ext cx="5708649" cy="4648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  <a:defRPr/>
            </a:pPr>
            <a:endParaRPr lang="zh-CN" altLang="en-US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zh-CN" altLang="en-US" sz="2400" b="1" noProof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7" name="文本占位符 9222"/>
          <p:cNvSpPr>
            <a:spLocks noGrp="1" noChangeArrowheads="1"/>
          </p:cNvSpPr>
          <p:nvPr/>
        </p:nvSpPr>
        <p:spPr bwMode="auto">
          <a:xfrm>
            <a:off x="7643284" y="4345518"/>
            <a:ext cx="3858683" cy="2106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4500">
                <a:solidFill>
                  <a:srgbClr val="0000FF"/>
                </a:solidFill>
              </a:rPr>
              <a:t>  </a:t>
            </a:r>
            <a:r>
              <a:rPr lang="en-US" altLang="zh-CN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结合点：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清、静、悲凉</a:t>
            </a:r>
          </a:p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endParaRPr lang="zh-CN" altLang="en-US" sz="4500">
              <a:solidFill>
                <a:srgbClr val="262673"/>
              </a:solidFill>
            </a:endParaRPr>
          </a:p>
        </p:txBody>
      </p:sp>
      <p:sp>
        <p:nvSpPr>
          <p:cNvPr id="34822" name="标题 9220"/>
          <p:cNvSpPr>
            <a:spLocks noGrp="1" noChangeArrowheads="1"/>
          </p:cNvSpPr>
          <p:nvPr/>
        </p:nvSpPr>
        <p:spPr bwMode="auto">
          <a:xfrm>
            <a:off x="486834" y="277284"/>
            <a:ext cx="8322733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3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本文的“形” 、“神”是什么？</a:t>
            </a:r>
          </a:p>
          <a:p>
            <a:pPr eaLnBrk="1" hangingPunct="1">
              <a:buFont typeface="Arial" pitchFamily="34" charset="0"/>
              <a:buNone/>
            </a:pPr>
            <a:r>
              <a:rPr lang="zh-CN" altLang="en-US" sz="33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它们的结合点是什么？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282" y="740703"/>
            <a:ext cx="4054689" cy="3089487"/>
          </a:xfrm>
          <a:prstGeom prst="ellipse">
            <a:avLst/>
          </a:prstGeom>
        </p:spPr>
      </p:pic>
      <p:pic>
        <p:nvPicPr>
          <p:cNvPr id="3482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95100" y="10566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1" build="p"/>
      <p:bldP spid="26627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6" name="矩形 30725"/>
          <p:cNvSpPr/>
          <p:nvPr/>
        </p:nvSpPr>
        <p:spPr>
          <a:xfrm>
            <a:off x="1391073" y="692151"/>
            <a:ext cx="9794240" cy="1890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2500"/>
              </a:spcBef>
              <a:spcAft>
                <a:spcPct val="0"/>
              </a:spcAft>
              <a:buFontTx/>
              <a:buNone/>
            </a:pPr>
            <a:r>
              <a:rPr lang="en-US" altLang="ko-KR" sz="4800" b="0" strike="noStrike" cap="none" err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探究</a:t>
            </a:r>
          </a:p>
          <a:p>
            <a:pPr marL="0" indent="0" algn="l" defTabSz="914400" fontAlgn="base" latinLnBrk="0">
              <a:lnSpc>
                <a:spcPct val="100000"/>
              </a:lnSpc>
              <a:spcBef>
                <a:spcPts val="2500"/>
              </a:spcBef>
              <a:spcAft>
                <a:spcPct val="0"/>
              </a:spcAft>
              <a:buFontTx/>
              <a:buNone/>
            </a:pPr>
            <a:r>
              <a:rPr lang="en-US" altLang="ko-KR" sz="4800" b="0" strike="noStrike" cap="none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    作者为何偏爱</a:t>
            </a:r>
            <a:r>
              <a:rPr lang="zh-CN" altLang="en-US" sz="480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这笔下</a:t>
            </a:r>
            <a:r>
              <a:rPr lang="en-US" altLang="ko-KR" sz="4800" b="0" strike="noStrike" cap="none" err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的秋景？</a:t>
            </a:r>
            <a:endParaRPr lang="ko-KR" altLang="en-US" sz="4800" b="0" strike="noStrike" cap="none" smtClean="0">
              <a:solidFill>
                <a:srgbClr val="0070C0"/>
              </a:solidFill>
              <a:latin typeface="隶书" pitchFamily="49" charset="-122"/>
              <a:ea typeface="微软雅黑" panose="020b050302020402020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18313" y="2953851"/>
            <a:ext cx="6800117" cy="315477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>
    <p:wheel spokes="1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6" name="Rect 77826"/>
          <p:cNvSpPr/>
          <p:nvPr/>
        </p:nvSpPr>
        <p:spPr>
          <a:xfrm>
            <a:off x="1020234" y="457200"/>
            <a:ext cx="8941647" cy="70739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numCol="1" anchor="t">
            <a:spAutoFit/>
          </a:bodyPr>
          <a:lstStyle/>
          <a:p>
            <a:pPr marL="0" indent="0" algn="l" defTabSz="914400" fontAlgn="base" latinLnBrk="0">
              <a:lnSpc>
                <a:spcPct val="100000"/>
              </a:lnSpc>
              <a:spcBef>
                <a:spcPts val="2500"/>
              </a:spcBef>
              <a:spcAft>
                <a:spcPct val="0"/>
              </a:spcAft>
              <a:buFontTx/>
              <a:buNone/>
            </a:pPr>
            <a:r>
              <a:rPr lang="en-US" altLang="ko-KR" sz="4000" b="0" strike="noStrike" cap="none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作者原因</a:t>
            </a:r>
            <a:endParaRPr lang="ko-KR" altLang="en-US" sz="4000" b="0" strike="noStrike" cap="none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7828" name="New picture">
            <a:hlinkClick r:id="rId3"/>
          </p:cNvPr>
          <p:cNvPicPr/>
          <p:nvPr/>
        </p:nvPicPr>
        <p:blipFill>
          <a:blip r:embed="rId2">
            <a:extLst>
              <a:ext uri="{28A0092B-C50C-407E-A947-70E740481C1C}">
                <a14:useLocalDpi xmlns="" xmlns:p14="http://schemas.microsoft.com/office/powerpoint/2010/main" xmlns:p15="http://schemas.microsoft.com/office/powerpoint/2012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787" y="1174116"/>
            <a:ext cx="4674447" cy="5029835"/>
          </a:xfrm>
          <a:prstGeom prst="rect">
            <a:avLst/>
          </a:prstGeom>
          <a:noFill/>
          <a:ln w="9525" cap="flat" cmpd="sng">
            <a:miter lim="800000"/>
          </a:ln>
        </p:spPr>
      </p:pic>
      <p:sp>
        <p:nvSpPr>
          <p:cNvPr id="77831" name="Rect 77830"/>
          <p:cNvSpPr/>
          <p:nvPr/>
        </p:nvSpPr>
        <p:spPr>
          <a:xfrm>
            <a:off x="1243753" y="1746885"/>
            <a:ext cx="5159587" cy="3818994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spAutoFit/>
          </a:bodyPr>
          <a:lstStyle/>
          <a:p>
            <a:pPr marL="0" indent="0" algn="l" defTabSz="914400" eaLnBrk="0" fontAlgn="base" latinLnBrk="0">
              <a:lnSpc>
                <a:spcPct val="100000"/>
              </a:lnSpc>
              <a:spcBef>
                <a:spcPts val="20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tx1"/>
                </a:solidFill>
                <a:latin typeface="Times New Roman"/>
                <a:ea typeface="Times New Roman"/>
              </a:rPr>
              <a:t>        </a:t>
            </a:r>
            <a:r>
              <a:rPr lang="en-US" altLang="ko-KR" sz="3200" b="1" strike="noStrike" cap="none" smtClean="0">
                <a:solidFill>
                  <a:schemeClr val="tx1"/>
                </a:solidFill>
                <a:latin typeface="Times New Roman"/>
                <a:ea typeface="Times New Roman"/>
              </a:rPr>
              <a:t>郁达夫，</a:t>
            </a:r>
            <a:r>
              <a:rPr lang="en-US" altLang="ko-KR" sz="2800" b="1" strike="noStrike" cap="none" smtClean="0">
                <a:solidFill>
                  <a:schemeClr val="tx1"/>
                </a:solidFill>
                <a:latin typeface="Arial"/>
                <a:ea typeface="Arial"/>
              </a:rPr>
              <a:t>3岁丧父，幼年生活困难，青年时代，十年客居日本的生活，又使他饱受屈辱和歧视。他的自传体小说《沉沦》表现出了浓郁的抑郁、孤僻的个性特征。</a:t>
            </a:r>
            <a:endParaRPr lang="ko-KR" altLang="en-US" sz="2800" b="1" strike="noStrike" cap="none" smtClean="0">
              <a:solidFill>
                <a:schemeClr val="tx1"/>
              </a:solidFill>
              <a:latin typeface="Arial"/>
              <a:ea typeface="Arial"/>
            </a:endParaRPr>
          </a:p>
          <a:p>
            <a:pPr marL="0" indent="0" algn="l" defTabSz="914400" eaLnBrk="0" fontAlgn="base" latinLnBrk="0">
              <a:lnSpc>
                <a:spcPct val="100000"/>
              </a:lnSpc>
              <a:spcBef>
                <a:spcPts val="1700"/>
              </a:spcBef>
              <a:spcAft>
                <a:spcPct val="0"/>
              </a:spcAft>
              <a:buFontTx/>
              <a:buNone/>
            </a:pPr>
            <a:r>
              <a:rPr lang="en-US" altLang="ko-KR" sz="2800" b="1" strike="noStrike" cap="none" smtClean="0">
                <a:solidFill>
                  <a:schemeClr val="tx1"/>
                </a:solidFill>
                <a:latin typeface="Arial"/>
                <a:ea typeface="Arial"/>
              </a:rPr>
              <a:t>      </a:t>
            </a:r>
            <a:endParaRPr lang="ko-KR" altLang="en-US" sz="2800" b="1" strike="noStrike" cap="none" smtClean="0">
              <a:solidFill>
                <a:schemeClr val="tx1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  <p:transition spd="slow">
    <p:wheel spokes="1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 txBox="1">
            <a:spLocks noGrp="1"/>
          </p:cNvSpPr>
          <p:nvPr>
            <p:ph type="title"/>
          </p:nvPr>
        </p:nvSpPr>
        <p:spPr>
          <a:xfrm>
            <a:off x="609600" y="274956"/>
            <a:ext cx="5540587" cy="1143635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ctr">
            <a:noAutofit/>
          </a:bodyPr>
          <a:lstStyle/>
          <a:p>
            <a:pPr marL="0" indent="0" algn="ctr" defTabSz="91440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ko-KR" sz="4400" b="0" strike="noStrike" cap="none" smtClean="0">
                <a:latin typeface="微软雅黑" panose="020b0503020204020204" charset="-122"/>
                <a:ea typeface="微软雅黑" panose="020b0503020204020204" charset="-122"/>
              </a:rPr>
              <a:t>时代原因</a:t>
            </a:r>
            <a:endParaRPr lang="ko-KR" altLang="en-US" sz="4400" b="0" strike="noStrike" cap="none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 txBox="1">
            <a:spLocks noGrp="1"/>
          </p:cNvSpPr>
          <p:nvPr>
            <p:ph idx="1"/>
          </p:nvPr>
        </p:nvSpPr>
        <p:spPr>
          <a:xfrm>
            <a:off x="609600" y="1600200"/>
            <a:ext cx="6097693" cy="4526280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91440" tIns="45720" rIns="91440" bIns="45720" anchor="t">
            <a:noAutofit/>
          </a:bodyPr>
          <a:lstStyle/>
          <a:p>
            <a:pPr marL="342900" indent="-342900" algn="l" defTabSz="914400" fontAlgn="base" latinLnBrk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Font typeface="Arial"/>
              <a:buChar char="•"/>
            </a:pPr>
            <a:r>
              <a:rPr lang="en-US" altLang="ko-KR" sz="2800" b="0" strike="noStrike" cap="none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1921年9月到1933年3月，作者曾投入相当大的精力参加左翼文艺运动，进行进步文学创作，1933年4月，由于国民党白色恐怖的威胁等待原因，作者从上海移居杭州，隐居山水，思想苦闷，创作枯竭。 </a:t>
            </a:r>
            <a:endParaRPr lang="ko-KR" altLang="en-US" sz="3200" b="0" strike="noStrike" cap="none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p14="http://schemas.microsoft.com/office/powerpoint/2010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354" y="618490"/>
            <a:ext cx="4554220" cy="2609850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p14="http://schemas.microsoft.com/office/powerpoint/2010/main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73" y="3385186"/>
            <a:ext cx="4687147" cy="2858135"/>
          </a:xfrm>
          <a:prstGeom prst="rect">
            <a:avLst/>
          </a:prstGeom>
          <a:noFill/>
        </p:spPr>
      </p:pic>
      <p:pic>
        <p:nvPicPr>
          <p:cNvPr id="8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099800" y="10629900"/>
            <a:ext cx="342900" cy="292100"/>
          </a:xfrm>
          <a:prstGeom prst="cube">
            <a:avLst/>
          </a:prstGeom>
        </p:spPr>
      </p:pic>
    </p:spTree>
  </p:cSld>
  <p:clrMapOvr>
    <a:masterClrMapping/>
  </p:clrMapOvr>
  <p:transition spd="slow">
    <p:wheel spokes="1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学习目标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1"/>
            <a:ext cx="5568462" cy="4525963"/>
          </a:xfrm>
        </p:spPr>
        <p:txBody>
          <a:bodyPr>
            <a:normAutofit/>
          </a:bodyPr>
          <a:lstStyle/>
          <a:p>
            <a:r>
              <a:rPr lang="en-US" altLang="zh-CN" sz="320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20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．引导学生深入体会故都秋的特点。</a:t>
            </a:r>
          </a:p>
          <a:p>
            <a:r>
              <a:rPr lang="en-US" altLang="zh-CN" sz="320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20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．理解情景交融和谐统一的写作特点，联系写作背景体会作者在秋景中所寄寓的感情。</a:t>
            </a:r>
          </a:p>
          <a:p>
            <a:r>
              <a:rPr lang="en-US" altLang="zh-CN" sz="320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320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．联系五幅秋景图，进一步掌握散文“形”与“神”的关系。</a:t>
            </a:r>
            <a:endParaRPr lang="zh-CN" altLang="en-US" sz="320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866918" y="2421916"/>
            <a:ext cx="3434128" cy="218647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4210050" y="740833"/>
            <a:ext cx="5179483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54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故 都 的 秋</a:t>
            </a:r>
          </a:p>
        </p:txBody>
      </p:sp>
      <p:sp>
        <p:nvSpPr>
          <p:cNvPr id="6146" name="Rectangle 4"/>
          <p:cNvSpPr/>
          <p:nvPr/>
        </p:nvSpPr>
        <p:spPr>
          <a:xfrm>
            <a:off x="51904" y="28999"/>
            <a:ext cx="1835472" cy="715581"/>
          </a:xfrm>
          <a:prstGeom prst="rect">
            <a:avLst/>
          </a:prstGeom>
          <a:solidFill>
            <a:srgbClr val="FFC000"/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405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题解</a:t>
            </a:r>
            <a:endParaRPr lang="zh-CN" altLang="en-US" sz="4050" b="1" noProof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50" name="文本框 15365"/>
          <p:cNvSpPr txBox="1">
            <a:spLocks noChangeArrowheads="1"/>
          </p:cNvSpPr>
          <p:nvPr/>
        </p:nvSpPr>
        <p:spPr bwMode="auto">
          <a:xfrm>
            <a:off x="3885715" y="3182654"/>
            <a:ext cx="555136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30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人文景观与自然景观相融合</a:t>
            </a:r>
          </a:p>
        </p:txBody>
      </p:sp>
      <p:sp>
        <p:nvSpPr>
          <p:cNvPr id="6151" name="文本框 15363"/>
          <p:cNvSpPr txBox="1"/>
          <p:nvPr/>
        </p:nvSpPr>
        <p:spPr>
          <a:xfrm>
            <a:off x="514351" y="4311651"/>
            <a:ext cx="3886200" cy="1421928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2400" b="1" noProof="1">
                <a:latin typeface="华文楷体" pitchFamily="2" charset="-122"/>
                <a:ea typeface="华文楷体" pitchFamily="2" charset="-122"/>
                <a:cs typeface="+mn-ea"/>
              </a:rPr>
              <a:t>含有对故都（北平）深深的眷恋之情，暗含一种文化底蕴。</a:t>
            </a:r>
            <a:endParaRPr lang="zh-CN" altLang="en-US" sz="2400" b="1" noProof="1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176186" y="1892300"/>
            <a:ext cx="211243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/>
        </p:nvSpPr>
        <p:spPr>
          <a:xfrm>
            <a:off x="1888069" y="2082800"/>
            <a:ext cx="1513417" cy="863600"/>
          </a:xfrm>
          <a:prstGeom prst="wedgeRectCallout">
            <a:avLst>
              <a:gd name="adj1" fmla="val 108368"/>
              <a:gd name="adj2" fmla="val -688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400" b="1" noProof="1">
                <a:solidFill>
                  <a:schemeClr val="tx1"/>
                </a:solidFill>
                <a:latin typeface="华文彩云" pitchFamily="2" charset="-122"/>
                <a:ea typeface="华文彩云" pitchFamily="2" charset="-122"/>
                <a:sym typeface="+mn-ea"/>
              </a:rPr>
              <a:t>地点( 北平）</a:t>
            </a:r>
          </a:p>
        </p:txBody>
      </p:sp>
      <p:sp>
        <p:nvSpPr>
          <p:cNvPr id="6" name="矩形 5"/>
          <p:cNvSpPr/>
          <p:nvPr/>
        </p:nvSpPr>
        <p:spPr>
          <a:xfrm>
            <a:off x="478369" y="4313769"/>
            <a:ext cx="3907367" cy="1453986"/>
          </a:xfrm>
          <a:prstGeom prst="rect">
            <a:avLst/>
          </a:prstGeom>
          <a:noFill/>
          <a:ln w="31750" cmpd="sng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en-US" noProof="1"/>
          </a:p>
        </p:txBody>
      </p:sp>
      <p:cxnSp>
        <p:nvCxnSpPr>
          <p:cNvPr id="7" name="直接连接符 6"/>
          <p:cNvCxnSpPr/>
          <p:nvPr/>
        </p:nvCxnSpPr>
        <p:spPr>
          <a:xfrm>
            <a:off x="7785100" y="1892300"/>
            <a:ext cx="958851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标注 7"/>
          <p:cNvSpPr/>
          <p:nvPr/>
        </p:nvSpPr>
        <p:spPr>
          <a:xfrm>
            <a:off x="9541933" y="2036233"/>
            <a:ext cx="1786467" cy="863600"/>
          </a:xfrm>
          <a:prstGeom prst="wedgeRectCallout">
            <a:avLst>
              <a:gd name="adj1" fmla="val -96277"/>
              <a:gd name="adj2" fmla="val -5411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400" b="1" noProof="1">
                <a:solidFill>
                  <a:schemeClr val="tx1"/>
                </a:solidFill>
                <a:latin typeface="华文彩云" pitchFamily="2" charset="-122"/>
                <a:ea typeface="华文彩云" pitchFamily="2" charset="-122"/>
                <a:sym typeface="+mn-ea"/>
              </a:rPr>
              <a:t>事物（内容）</a:t>
            </a:r>
          </a:p>
        </p:txBody>
      </p:sp>
      <p:sp>
        <p:nvSpPr>
          <p:cNvPr id="9" name="文本框 15363"/>
          <p:cNvSpPr txBox="1"/>
          <p:nvPr/>
        </p:nvSpPr>
        <p:spPr>
          <a:xfrm>
            <a:off x="7967133" y="4311651"/>
            <a:ext cx="3886200" cy="97872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2400" b="1" noProof="1">
                <a:latin typeface="华文楷体" pitchFamily="2" charset="-122"/>
                <a:ea typeface="华文楷体" pitchFamily="2" charset="-122"/>
                <a:cs typeface="+mn-ea"/>
                <a:sym typeface="+mn-ea"/>
              </a:rPr>
              <a:t>是自然景观的描绘与显现。</a:t>
            </a:r>
            <a:endParaRPr lang="zh-CN" altLang="en-US" sz="2400" b="1" noProof="1">
              <a:latin typeface="华文楷体" pitchFamily="2" charset="-122"/>
              <a:ea typeface="华文楷体" pitchFamily="2" charset="-122"/>
              <a:cs typeface="+mn-ea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zh-CN" altLang="en-US" sz="2400" b="1" noProof="1">
                <a:latin typeface="华文楷体" pitchFamily="2" charset="-122"/>
                <a:ea typeface="华文楷体" pitchFamily="2" charset="-122"/>
                <a:cs typeface="+mn-ea"/>
                <a:sym typeface="+mn-ea"/>
              </a:rPr>
              <a:t>题目明确而又深沉。</a:t>
            </a:r>
            <a:endParaRPr lang="zh-CN" altLang="en-US" sz="2400" b="1" noProof="1">
              <a:latin typeface="华文楷体" pitchFamily="2" charset="-122"/>
              <a:ea typeface="华文楷体" pitchFamily="2" charset="-122"/>
              <a:cs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37502" y="4313769"/>
            <a:ext cx="3915833" cy="1254694"/>
          </a:xfrm>
          <a:prstGeom prst="rect">
            <a:avLst/>
          </a:prstGeom>
          <a:noFill/>
          <a:ln w="31750" cmpd="sng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4" presetClass="entr" presetSubtype="0" accel="10000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1"/>
      <p:bldP spid="5" grpId="2"/>
      <p:bldP spid="6" grpId="3"/>
      <p:bldP spid="8" grpId="4"/>
      <p:bldP spid="9" grpId="5"/>
      <p:bldP spid="10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内容占位符 5"/>
          <p:cNvSpPr>
            <a:spLocks noGrp="1"/>
          </p:cNvSpPr>
          <p:nvPr>
            <p:ph sz="quarter" idx="4294967295"/>
          </p:nvPr>
        </p:nvSpPr>
        <p:spPr>
          <a:xfrm>
            <a:off x="3556002" y="296335"/>
            <a:ext cx="8422217" cy="6193367"/>
          </a:xfrm>
        </p:spPr>
        <p:txBody>
          <a:bodyPr lIns="68592" tIns="34296" rIns="68592" bIns="34296">
            <a:normAutofit/>
          </a:bodyPr>
          <a:lstStyle/>
          <a:p>
            <a:pPr marL="0" indent="0"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b="1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作者简介：</a:t>
            </a:r>
            <a:r>
              <a:rPr kumimoji="1" lang="zh-CN" altLang="en-US" sz="3600" b="1" kern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郁达夫</a:t>
            </a:r>
            <a:r>
              <a:rPr kumimoji="1" lang="en-US" altLang="zh-CN" kern="0" smtClean="0">
                <a:latin typeface="楷体" pitchFamily="49" charset="-122"/>
                <a:ea typeface="楷体" pitchFamily="49" charset="-122"/>
              </a:rPr>
              <a:t>(1896-1945)</a:t>
            </a:r>
            <a:r>
              <a:rPr kumimoji="1" lang="zh-CN" altLang="en-US" kern="0" smtClean="0">
                <a:latin typeface="楷体" pitchFamily="49" charset="-122"/>
                <a:ea typeface="楷体" pitchFamily="49" charset="-122"/>
              </a:rPr>
              <a:t>，名文，字达夫，出生于浙江富阳的一个知识分子家庭、抗日救国而殉难的</a:t>
            </a:r>
            <a:r>
              <a:rPr kumimoji="1" lang="zh-CN" altLang="en-US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爱国主义作家</a:t>
            </a:r>
            <a:r>
              <a:rPr kumimoji="1" lang="zh-CN" altLang="en-US" kern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中国现代著名小说家、散文家、诗人。</a:t>
            </a:r>
          </a:p>
          <a:p>
            <a:pPr marL="0" indent="0"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b="1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主要经历：</a:t>
            </a:r>
            <a:r>
              <a:rPr kumimoji="1" lang="en-US" altLang="zh-CN" kern="0" smtClean="0">
                <a:latin typeface="楷体" pitchFamily="49" charset="-122"/>
                <a:ea typeface="楷体" pitchFamily="49" charset="-122"/>
              </a:rPr>
              <a:t>17</a:t>
            </a:r>
            <a:r>
              <a:rPr kumimoji="1" lang="zh-CN" altLang="en-US" kern="0" smtClean="0">
                <a:latin typeface="楷体" pitchFamily="49" charset="-122"/>
                <a:ea typeface="楷体" pitchFamily="49" charset="-122"/>
              </a:rPr>
              <a:t>岁便随长兄一起赴日本留学，在异国生活的十年，是他饱受屈辱和岐视的十年。</a:t>
            </a:r>
          </a:p>
          <a:p>
            <a:pPr marL="0" indent="0"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b="1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在性格方面，</a:t>
            </a:r>
            <a:r>
              <a:rPr kumimoji="1" lang="zh-CN" altLang="en-US" kern="0" smtClean="0"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kumimoji="1" lang="zh-CN" altLang="en-US" kern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抑郁善感；</a:t>
            </a:r>
          </a:p>
          <a:p>
            <a:pPr marL="0" indent="0"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b="1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在文艺观方面，</a:t>
            </a:r>
            <a:r>
              <a:rPr kumimoji="1" lang="zh-CN" altLang="en-US" kern="0" smtClean="0">
                <a:latin typeface="微软雅黑" panose="020b0503020204020204" charset="-122"/>
                <a:ea typeface="微软雅黑" panose="020b0503020204020204" charset="-122"/>
              </a:rPr>
              <a:t>他提倡</a:t>
            </a:r>
            <a:r>
              <a:rPr kumimoji="1" lang="zh-CN" altLang="en-US" kern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“静的文学”</a:t>
            </a:r>
            <a:r>
              <a:rPr kumimoji="1" lang="zh-CN" altLang="en-US" kern="0" smtClean="0">
                <a:latin typeface="微软雅黑" panose="020b0503020204020204" charset="-122"/>
                <a:ea typeface="微软雅黑" panose="020b0503020204020204" charset="-122"/>
              </a:rPr>
              <a:t>，写的也是</a:t>
            </a:r>
            <a:r>
              <a:rPr kumimoji="1" lang="zh-CN" altLang="en-US" kern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“静止如水似的文学。”</a:t>
            </a:r>
          </a:p>
          <a:p>
            <a:pPr marL="0" indent="0"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kumimoji="1" lang="zh-CN" altLang="en-US" b="1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代表作：</a:t>
            </a: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怀鲁迅</a:t>
            </a: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沉沦</a:t>
            </a: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故都的秋</a:t>
            </a: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》</a:t>
            </a:r>
          </a:p>
          <a:p>
            <a:pPr marL="0" indent="0" defTabSz="91440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《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春风沉醉的晚上</a:t>
            </a: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》《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迟桂花</a:t>
            </a:r>
            <a:r>
              <a:rPr kumimoji="1" lang="en-US" altLang="zh-CN" kern="0" smtClean="0">
                <a:latin typeface="华文隶书" pitchFamily="2" charset="-122"/>
                <a:ea typeface="华文隶书" pitchFamily="2" charset="-122"/>
              </a:rPr>
              <a:t>》</a:t>
            </a:r>
            <a:r>
              <a:rPr kumimoji="1" lang="zh-CN" altLang="en-US" kern="0" smtClean="0">
                <a:latin typeface="华文隶书" pitchFamily="2" charset="-122"/>
                <a:ea typeface="华文隶书" pitchFamily="2" charset="-122"/>
              </a:rPr>
              <a:t>等。</a:t>
            </a:r>
          </a:p>
        </p:txBody>
      </p:sp>
      <p:sp>
        <p:nvSpPr>
          <p:cNvPr id="7171" name="Rectangle 4"/>
          <p:cNvSpPr/>
          <p:nvPr/>
        </p:nvSpPr>
        <p:spPr>
          <a:xfrm>
            <a:off x="65444" y="172079"/>
            <a:ext cx="3378792" cy="715581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4050" b="1" noProof="1">
                <a:solidFill>
                  <a:srgbClr val="0070C0"/>
                </a:solidFill>
                <a:latin typeface="隶书" pitchFamily="49" charset="-122"/>
                <a:ea typeface="隶书" pitchFamily="49" charset="-122"/>
                <a:cs typeface="+mn-ea"/>
                <a:sym typeface="+mn-ea"/>
              </a:rPr>
              <a:t>走近作者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14767" y="2311643"/>
            <a:ext cx="1722926" cy="249334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5" name="Text Box 3"/>
          <p:cNvSpPr txBox="1"/>
          <p:nvPr/>
        </p:nvSpPr>
        <p:spPr>
          <a:xfrm>
            <a:off x="2117" y="1701802"/>
            <a:ext cx="4980191" cy="507831"/>
          </a:xfrm>
          <a:prstGeom prst="rect">
            <a:avLst/>
          </a:prstGeom>
          <a:noFill/>
          <a:ln w="34925" cmpd="sng">
            <a:solidFill>
              <a:srgbClr val="0000FF"/>
            </a:solidFill>
            <a:prstDash val="sysDot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700" b="1" noProof="1">
                <a:latin typeface="微软雅黑" panose="020b0503020204020204" charset="-122"/>
                <a:ea typeface="微软雅黑" panose="020b0503020204020204" charset="-122"/>
                <a:cs typeface="+mn-ea"/>
              </a:rPr>
              <a:t>关键词：清、静、悲凉</a:t>
            </a:r>
            <a:r>
              <a:rPr lang="zh-CN" altLang="en-US" sz="27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（文眼）</a:t>
            </a:r>
            <a:endParaRPr lang="zh-CN" altLang="en-US" sz="2700" b="1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267" y="3970867"/>
            <a:ext cx="1011131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800" b="1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</a:rPr>
              <a:t>揭示主旨、升华意境、涵盖内容的关键性词句。</a:t>
            </a:r>
          </a:p>
        </p:txBody>
      </p:sp>
      <p:sp>
        <p:nvSpPr>
          <p:cNvPr id="10245" name="Rectangle 4"/>
          <p:cNvSpPr/>
          <p:nvPr/>
        </p:nvSpPr>
        <p:spPr>
          <a:xfrm>
            <a:off x="1735" y="95668"/>
            <a:ext cx="3380384" cy="715581"/>
          </a:xfrm>
          <a:prstGeom prst="rect">
            <a:avLst/>
          </a:prstGeom>
          <a:noFill/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4050" b="1" noProof="1">
                <a:solidFill>
                  <a:srgbClr val="0070C0"/>
                </a:solidFill>
                <a:latin typeface="隶书" pitchFamily="49" charset="-122"/>
                <a:ea typeface="隶书" pitchFamily="49" charset="-122"/>
                <a:cs typeface="+mn-ea"/>
                <a:sym typeface="+mn-ea"/>
              </a:rPr>
              <a:t>走近文本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68" y="4800600"/>
            <a:ext cx="628890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zh-CN" altLang="en-US" sz="28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文眼：奠定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+mn-ea"/>
                <a:sym typeface="+mn-ea"/>
              </a:rPr>
              <a:t>感情基调，确定文章中心。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6248400" y="97369"/>
            <a:ext cx="5166784" cy="3215217"/>
          </a:xfrm>
          <a:prstGeom prst="cloudCallout">
            <a:avLst>
              <a:gd name="adj1" fmla="val 11658"/>
              <a:gd name="adj2" fmla="val 587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  <a:defRPr/>
            </a:pPr>
            <a:endParaRPr lang="zh-CN" altLang="en-US" sz="2000" b="1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538" name="文本框 6"/>
          <p:cNvSpPr txBox="1">
            <a:spLocks noChangeArrowheads="1"/>
          </p:cNvSpPr>
          <p:nvPr/>
        </p:nvSpPr>
        <p:spPr bwMode="auto">
          <a:xfrm>
            <a:off x="7213602" y="457202"/>
            <a:ext cx="3187700" cy="1902059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50800" dir="5400000" algn="ctr" rotWithShape="0">
              <a:srgbClr val="000000">
                <a:alpha val="31000"/>
              </a:srgbClr>
            </a:outerShdw>
          </a:effec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故都的秋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总体感觉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是怎样的</a:t>
            </a:r>
            <a:r>
              <a:rPr lang="en-US" altLang="zh-CN" sz="2400" b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?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请找出概括</a:t>
            </a:r>
            <a:r>
              <a:rPr lang="zh-CN" altLang="en-US" sz="24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故都秋天特点</a:t>
            </a: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的词语。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59628" y="3783622"/>
            <a:ext cx="2484926" cy="244506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/>
      <p:bldP spid="2" grpId="1"/>
      <p:bldP spid="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88066"/>
          <p:cNvSpPr txBox="1">
            <a:spLocks noChangeArrowheads="1"/>
          </p:cNvSpPr>
          <p:nvPr/>
        </p:nvSpPr>
        <p:spPr bwMode="auto">
          <a:xfrm>
            <a:off x="127002" y="148168"/>
            <a:ext cx="11935884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44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请用简练的文字初步概括</a:t>
            </a:r>
            <a:r>
              <a:rPr lang="en-US" altLang="zh-CN" sz="4400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1-2</a:t>
            </a:r>
            <a:r>
              <a:rPr lang="zh-CN" altLang="en-US" sz="4400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段中</a:t>
            </a:r>
            <a:r>
              <a:rPr lang="zh-CN" altLang="en-US" sz="44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北国之秋和南国之秋的特点。</a:t>
            </a:r>
          </a:p>
        </p:txBody>
      </p:sp>
      <p:sp>
        <p:nvSpPr>
          <p:cNvPr id="88068" name="文本框 88067"/>
          <p:cNvSpPr txBox="1">
            <a:spLocks noChangeArrowheads="1"/>
          </p:cNvSpPr>
          <p:nvPr/>
        </p:nvSpPr>
        <p:spPr bwMode="auto">
          <a:xfrm>
            <a:off x="1276351" y="2802469"/>
            <a:ext cx="963506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南国之秋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慢、润、淡</a:t>
            </a:r>
          </a:p>
        </p:txBody>
      </p:sp>
      <p:sp>
        <p:nvSpPr>
          <p:cNvPr id="11267" name="文本框 88068"/>
          <p:cNvSpPr txBox="1"/>
          <p:nvPr/>
        </p:nvSpPr>
        <p:spPr>
          <a:xfrm>
            <a:off x="3716867" y="4974167"/>
            <a:ext cx="344593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 sz="1350" noProof="1">
              <a:latin typeface="Times New Roman" pitchFamily="18" charset="0"/>
            </a:endParaRPr>
          </a:p>
        </p:txBody>
      </p:sp>
      <p:sp>
        <p:nvSpPr>
          <p:cNvPr id="23557" name="矩形 88069"/>
          <p:cNvSpPr>
            <a:spLocks noChangeArrowheads="1"/>
          </p:cNvSpPr>
          <p:nvPr/>
        </p:nvSpPr>
        <p:spPr bwMode="auto">
          <a:xfrm>
            <a:off x="1847851" y="4582586"/>
            <a:ext cx="83058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2700" b="1">
                <a:solidFill>
                  <a:srgbClr val="E81652"/>
                </a:solidFill>
                <a:latin typeface="Times New Roman" pitchFamily="18" charset="0"/>
                <a:ea typeface="隶书" pitchFamily="49" charset="-122"/>
              </a:rPr>
              <a:t>    </a:t>
            </a:r>
            <a:endParaRPr lang="zh-CN" altLang="en-US" sz="2400" b="1">
              <a:latin typeface="Times New Roman" pitchFamily="18" charset="0"/>
              <a:sym typeface="宋体" pitchFamily="2" charset="-122"/>
            </a:endParaRPr>
          </a:p>
        </p:txBody>
      </p:sp>
      <p:sp>
        <p:nvSpPr>
          <p:cNvPr id="11269" name="文本框 88070"/>
          <p:cNvSpPr txBox="1"/>
          <p:nvPr/>
        </p:nvSpPr>
        <p:spPr>
          <a:xfrm>
            <a:off x="3869267" y="4669367"/>
            <a:ext cx="367453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endParaRPr lang="zh-CN" altLang="en-US" sz="1350" noProof="1">
              <a:latin typeface="Times New Roman" pitchFamily="18" charset="0"/>
            </a:endParaRPr>
          </a:p>
        </p:txBody>
      </p:sp>
      <p:sp>
        <p:nvSpPr>
          <p:cNvPr id="88072" name="矩形 88071"/>
          <p:cNvSpPr>
            <a:spLocks noChangeArrowheads="1"/>
          </p:cNvSpPr>
          <p:nvPr/>
        </p:nvSpPr>
        <p:spPr bwMode="auto">
          <a:xfrm>
            <a:off x="2370667" y="5638802"/>
            <a:ext cx="778298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对故都之秋的眷恋之情</a:t>
            </a:r>
            <a:r>
              <a:rPr lang="en-US" altLang="zh-CN" sz="36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  <a:sym typeface="宋体" pitchFamily="2" charset="-122"/>
              </a:rPr>
              <a:t>。</a:t>
            </a:r>
          </a:p>
        </p:txBody>
      </p:sp>
      <p:sp>
        <p:nvSpPr>
          <p:cNvPr id="11271" name="文本框 1"/>
          <p:cNvSpPr txBox="1">
            <a:spLocks noChangeArrowheads="1"/>
          </p:cNvSpPr>
          <p:nvPr/>
        </p:nvSpPr>
        <p:spPr bwMode="auto">
          <a:xfrm>
            <a:off x="5698067" y="4224867"/>
            <a:ext cx="23897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北国之秋</a:t>
            </a:r>
          </a:p>
        </p:txBody>
      </p:sp>
      <p:sp>
        <p:nvSpPr>
          <p:cNvPr id="11272" name="文本框 2"/>
          <p:cNvSpPr txBox="1">
            <a:spLocks noChangeArrowheads="1"/>
          </p:cNvSpPr>
          <p:nvPr/>
        </p:nvSpPr>
        <p:spPr bwMode="auto">
          <a:xfrm>
            <a:off x="2908302" y="4758267"/>
            <a:ext cx="24532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对比手法</a:t>
            </a:r>
          </a:p>
        </p:txBody>
      </p:sp>
      <p:sp>
        <p:nvSpPr>
          <p:cNvPr id="11273" name="文本框 3"/>
          <p:cNvSpPr txBox="1">
            <a:spLocks noChangeArrowheads="1"/>
          </p:cNvSpPr>
          <p:nvPr/>
        </p:nvSpPr>
        <p:spPr bwMode="auto">
          <a:xfrm>
            <a:off x="7945967" y="4243918"/>
            <a:ext cx="37676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28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醇厚、浓郁）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4" name="文本框 4"/>
          <p:cNvSpPr txBox="1">
            <a:spLocks noChangeArrowheads="1"/>
          </p:cNvSpPr>
          <p:nvPr/>
        </p:nvSpPr>
        <p:spPr bwMode="auto">
          <a:xfrm>
            <a:off x="3276600" y="3746501"/>
            <a:ext cx="171873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烘托</a:t>
            </a:r>
          </a:p>
        </p:txBody>
      </p:sp>
      <p:sp>
        <p:nvSpPr>
          <p:cNvPr id="11275" name="文本框 5"/>
          <p:cNvSpPr txBox="1">
            <a:spLocks noChangeArrowheads="1"/>
          </p:cNvSpPr>
          <p:nvPr/>
        </p:nvSpPr>
        <p:spPr bwMode="auto">
          <a:xfrm>
            <a:off x="469900" y="4191000"/>
            <a:ext cx="23219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南国之秋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3064933" y="4591051"/>
            <a:ext cx="2296584" cy="0"/>
          </a:xfrm>
          <a:prstGeom prst="straightConnector1">
            <a:avLst/>
          </a:prstGeom>
          <a:ln w="158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14969" y="1841502"/>
            <a:ext cx="95736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北国之秋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清、静、悲凉  （文眼）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72" grpId="1"/>
      <p:bldP spid="11271" grpId="2"/>
      <p:bldP spid="11272" grpId="3"/>
      <p:bldP spid="11273" grpId="4"/>
      <p:bldP spid="11274" grpId="5"/>
      <p:bldP spid="11275" grpId="6"/>
      <p:bldP spid="2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矩形 146435"/>
          <p:cNvSpPr>
            <a:spLocks noChangeArrowheads="1"/>
          </p:cNvSpPr>
          <p:nvPr/>
        </p:nvSpPr>
        <p:spPr bwMode="auto">
          <a:xfrm>
            <a:off x="836086" y="588433"/>
            <a:ext cx="9927167" cy="23544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endParaRPr lang="zh-CN" altLang="en-US" sz="2700" b="1">
              <a:solidFill>
                <a:srgbClr val="483BC3"/>
              </a:solidFill>
              <a:latin typeface="隶书" pitchFamily="49" charset="-122"/>
              <a:ea typeface="隶书" pitchFamily="49" charset="-122"/>
            </a:endParaRPr>
          </a:p>
          <a:p>
            <a:pPr eaLnBrk="1" hangingPunct="1">
              <a:buFont typeface="Arial" pitchFamily="34" charset="0"/>
              <a:buNone/>
            </a:pPr>
            <a:r>
              <a:rPr lang="zh-CN" altLang="en-US" sz="2700" b="1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作者分别从不同的角度为我们描绘了</a:t>
            </a:r>
            <a:r>
              <a:rPr lang="zh-CN" altLang="en-US" sz="3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哪几幅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故都的秋景图（</a:t>
            </a:r>
            <a:r>
              <a:rPr lang="zh-CN" altLang="en-US" sz="30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用五个字来概括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），请结合</a:t>
            </a:r>
            <a:r>
              <a:rPr lang="zh-CN" altLang="en-US" sz="3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故都的秋的特点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，</a:t>
            </a:r>
            <a:r>
              <a:rPr lang="zh-CN" altLang="en-US" sz="300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赏析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这些秋景图</a:t>
            </a:r>
            <a:r>
              <a:rPr lang="en-US" altLang="zh-CN" sz="3000">
                <a:latin typeface="华文隶书" pitchFamily="2" charset="-122"/>
                <a:ea typeface="华文隶书" pitchFamily="2" charset="-122"/>
              </a:rPr>
              <a:t>(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感觉或色彩</a:t>
            </a:r>
            <a:r>
              <a:rPr lang="en-US" altLang="zh-CN" sz="3000">
                <a:latin typeface="华文隶书" pitchFamily="2" charset="-122"/>
                <a:ea typeface="华文隶书" pitchFamily="2" charset="-122"/>
              </a:rPr>
              <a:t>)</a:t>
            </a:r>
            <a:r>
              <a:rPr lang="zh-CN" altLang="en-US" sz="3000">
                <a:latin typeface="华文隶书" pitchFamily="2" charset="-122"/>
                <a:ea typeface="华文隶书" pitchFamily="2" charset="-122"/>
              </a:rPr>
              <a:t>。</a:t>
            </a:r>
          </a:p>
          <a:p>
            <a:pPr eaLnBrk="1" hangingPunct="1">
              <a:buFont typeface="Arial" pitchFamily="34" charset="0"/>
              <a:buNone/>
            </a:pPr>
            <a:endParaRPr lang="zh-CN" altLang="en-US" sz="300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6351" y="-10583"/>
            <a:ext cx="3115733" cy="600164"/>
          </a:xfrm>
          <a:prstGeom prst="rect">
            <a:avLst/>
          </a:prstGeom>
          <a:noFill/>
          <a:ln w="9525">
            <a:solidFill>
              <a:srgbClr val="FFC000"/>
            </a:solidFill>
            <a:rou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0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分组讨论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292102" y="177800"/>
            <a:ext cx="3867151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秋晨院落图</a:t>
            </a:r>
          </a:p>
        </p:txBody>
      </p:sp>
      <p:sp>
        <p:nvSpPr>
          <p:cNvPr id="26628" name="矩形 18434"/>
          <p:cNvSpPr>
            <a:spLocks noChangeArrowheads="1"/>
          </p:cNvSpPr>
          <p:nvPr/>
        </p:nvSpPr>
        <p:spPr bwMode="auto">
          <a:xfrm>
            <a:off x="6330951" y="406402"/>
            <a:ext cx="222461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碧绿天色</a:t>
            </a:r>
            <a:endParaRPr lang="zh-CN" altLang="en-US" sz="2700" b="1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矩形 18437"/>
          <p:cNvSpPr>
            <a:spLocks noChangeArrowheads="1"/>
          </p:cNvSpPr>
          <p:nvPr/>
        </p:nvSpPr>
        <p:spPr bwMode="auto">
          <a:xfrm>
            <a:off x="6860117" y="2366435"/>
            <a:ext cx="1521883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鸽声</a:t>
            </a:r>
          </a:p>
        </p:txBody>
      </p:sp>
      <p:sp>
        <p:nvSpPr>
          <p:cNvPr id="26630" name="矩形 18438"/>
          <p:cNvSpPr>
            <a:spLocks noChangeArrowheads="1"/>
          </p:cNvSpPr>
          <p:nvPr/>
        </p:nvSpPr>
        <p:spPr bwMode="auto">
          <a:xfrm>
            <a:off x="6561667" y="1280585"/>
            <a:ext cx="1617133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牵牛花</a:t>
            </a:r>
            <a:endParaRPr lang="zh-CN" altLang="en-US" sz="2700" b="1">
              <a:solidFill>
                <a:srgbClr val="0033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31" name="矩形 18441"/>
          <p:cNvSpPr>
            <a:spLocks noChangeArrowheads="1"/>
          </p:cNvSpPr>
          <p:nvPr/>
        </p:nvSpPr>
        <p:spPr bwMode="auto">
          <a:xfrm>
            <a:off x="6294967" y="4373035"/>
            <a:ext cx="2370667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一椽破屋</a:t>
            </a:r>
          </a:p>
        </p:txBody>
      </p:sp>
      <p:sp>
        <p:nvSpPr>
          <p:cNvPr id="26632" name="矩形 18442"/>
          <p:cNvSpPr>
            <a:spLocks noChangeArrowheads="1"/>
          </p:cNvSpPr>
          <p:nvPr/>
        </p:nvSpPr>
        <p:spPr bwMode="auto">
          <a:xfrm>
            <a:off x="6538386" y="5080002"/>
            <a:ext cx="197484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破壁腰</a:t>
            </a:r>
          </a:p>
        </p:txBody>
      </p:sp>
      <p:sp>
        <p:nvSpPr>
          <p:cNvPr id="26633" name="矩形 18449"/>
          <p:cNvSpPr>
            <a:spLocks noChangeArrowheads="1"/>
          </p:cNvSpPr>
          <p:nvPr/>
        </p:nvSpPr>
        <p:spPr bwMode="auto">
          <a:xfrm>
            <a:off x="9376833" y="5323418"/>
            <a:ext cx="12192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悲凉</a:t>
            </a:r>
          </a:p>
        </p:txBody>
      </p:sp>
      <p:sp>
        <p:nvSpPr>
          <p:cNvPr id="26634" name="矩形 18439"/>
          <p:cNvSpPr>
            <a:spLocks noChangeArrowheads="1"/>
          </p:cNvSpPr>
          <p:nvPr/>
        </p:nvSpPr>
        <p:spPr bwMode="auto">
          <a:xfrm>
            <a:off x="6860119" y="3323168"/>
            <a:ext cx="165311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日光</a:t>
            </a:r>
          </a:p>
        </p:txBody>
      </p:sp>
      <p:sp>
        <p:nvSpPr>
          <p:cNvPr id="26635" name="矩形 18452"/>
          <p:cNvSpPr>
            <a:spLocks noChangeArrowheads="1"/>
          </p:cNvSpPr>
          <p:nvPr/>
        </p:nvSpPr>
        <p:spPr bwMode="auto">
          <a:xfrm>
            <a:off x="9374717" y="2952752"/>
            <a:ext cx="82761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静</a:t>
            </a:r>
          </a:p>
        </p:txBody>
      </p:sp>
      <p:sp>
        <p:nvSpPr>
          <p:cNvPr id="26636" name="矩形 18447"/>
          <p:cNvSpPr>
            <a:spLocks noChangeArrowheads="1"/>
          </p:cNvSpPr>
          <p:nvPr/>
        </p:nvSpPr>
        <p:spPr bwMode="auto">
          <a:xfrm>
            <a:off x="9374717" y="914402"/>
            <a:ext cx="878416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700" b="1">
                <a:latin typeface="微软雅黑" pitchFamily="34" charset="-122"/>
                <a:ea typeface="微软雅黑" pitchFamily="34" charset="-122"/>
              </a:rPr>
              <a:t>清</a:t>
            </a:r>
          </a:p>
        </p:txBody>
      </p:sp>
      <p:sp>
        <p:nvSpPr>
          <p:cNvPr id="26637" name="矩形 4"/>
          <p:cNvSpPr>
            <a:spLocks noChangeArrowheads="1"/>
          </p:cNvSpPr>
          <p:nvPr/>
        </p:nvSpPr>
        <p:spPr bwMode="auto">
          <a:xfrm>
            <a:off x="6792384" y="5971118"/>
            <a:ext cx="1301749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700" b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秋草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5848351" y="93135"/>
            <a:ext cx="0" cy="6671733"/>
          </a:xfrm>
          <a:prstGeom prst="line">
            <a:avLst/>
          </a:prstGeom>
          <a:ln w="34925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右大括号 6"/>
          <p:cNvSpPr/>
          <p:nvPr/>
        </p:nvSpPr>
        <p:spPr>
          <a:xfrm>
            <a:off x="8608486" y="548219"/>
            <a:ext cx="385233" cy="1441449"/>
          </a:xfrm>
          <a:prstGeom prst="rightBrace">
            <a:avLst/>
          </a:prstGeom>
          <a:ln w="19050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8" name="右大括号 7"/>
          <p:cNvSpPr/>
          <p:nvPr/>
        </p:nvSpPr>
        <p:spPr>
          <a:xfrm>
            <a:off x="8608486" y="2470152"/>
            <a:ext cx="385233" cy="1439333"/>
          </a:xfrm>
          <a:prstGeom prst="rightBrace">
            <a:avLst/>
          </a:prstGeom>
          <a:ln w="19050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9" name="右大括号 8"/>
          <p:cNvSpPr/>
          <p:nvPr/>
        </p:nvSpPr>
        <p:spPr>
          <a:xfrm>
            <a:off x="8608486" y="4544485"/>
            <a:ext cx="385233" cy="2135716"/>
          </a:xfrm>
          <a:prstGeom prst="rightBrace">
            <a:avLst/>
          </a:prstGeom>
          <a:ln w="19050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19" name="Picture 2" descr="X-01-09“秋晨”">
            <a:hlinkClick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6328" y="1758461"/>
            <a:ext cx="4752871" cy="27725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83" name="文本框 50182"/>
          <p:cNvSpPr txBox="1">
            <a:spLocks noChangeArrowheads="1"/>
          </p:cNvSpPr>
          <p:nvPr/>
        </p:nvSpPr>
        <p:spPr bwMode="auto">
          <a:xfrm>
            <a:off x="74085" y="1016000"/>
            <a:ext cx="19800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描写景物：</a:t>
            </a:r>
          </a:p>
        </p:txBody>
      </p:sp>
      <p:sp>
        <p:nvSpPr>
          <p:cNvPr id="50184" name="文本框 50183"/>
          <p:cNvSpPr txBox="1">
            <a:spLocks noChangeArrowheads="1"/>
          </p:cNvSpPr>
          <p:nvPr/>
        </p:nvSpPr>
        <p:spPr bwMode="auto">
          <a:xfrm>
            <a:off x="46567" y="2319867"/>
            <a:ext cx="232833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人的感受：</a:t>
            </a:r>
          </a:p>
        </p:txBody>
      </p:sp>
      <p:sp>
        <p:nvSpPr>
          <p:cNvPr id="50185" name="文本框 50184"/>
          <p:cNvSpPr txBox="1">
            <a:spLocks noChangeArrowheads="1"/>
          </p:cNvSpPr>
          <p:nvPr/>
        </p:nvSpPr>
        <p:spPr bwMode="auto">
          <a:xfrm>
            <a:off x="2637369" y="1016001"/>
            <a:ext cx="90281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落蕊</a:t>
            </a:r>
          </a:p>
        </p:txBody>
      </p:sp>
      <p:sp>
        <p:nvSpPr>
          <p:cNvPr id="50186" name="文本框 50185"/>
          <p:cNvSpPr txBox="1">
            <a:spLocks noChangeArrowheads="1"/>
          </p:cNvSpPr>
          <p:nvPr/>
        </p:nvSpPr>
        <p:spPr bwMode="auto">
          <a:xfrm>
            <a:off x="2389717" y="2319867"/>
            <a:ext cx="233910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极微细极柔软</a:t>
            </a:r>
            <a:endParaRPr lang="zh-CN" altLang="en-US" sz="2800">
              <a:solidFill>
                <a:srgbClr val="FF33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191" name="文本框 50190"/>
          <p:cNvSpPr txBox="1">
            <a:spLocks noChangeArrowheads="1"/>
          </p:cNvSpPr>
          <p:nvPr/>
        </p:nvSpPr>
        <p:spPr bwMode="auto">
          <a:xfrm>
            <a:off x="584200" y="5668434"/>
            <a:ext cx="11023600" cy="52322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 b="1">
                <a:solidFill>
                  <a:schemeClr val="accent2"/>
                </a:solidFill>
                <a:latin typeface="Times New Roman" pitchFamily="18" charset="0"/>
                <a:ea typeface="黑体" pitchFamily="49" charset="-122"/>
              </a:rPr>
              <a:t>触觉、听觉、嗅觉：突出北国之秋的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清、静、悲凉</a:t>
            </a:r>
          </a:p>
        </p:txBody>
      </p:sp>
      <p:sp>
        <p:nvSpPr>
          <p:cNvPr id="16396" name="文本框 1"/>
          <p:cNvSpPr txBox="1">
            <a:spLocks noChangeArrowheads="1"/>
          </p:cNvSpPr>
          <p:nvPr/>
        </p:nvSpPr>
        <p:spPr bwMode="auto">
          <a:xfrm>
            <a:off x="74085" y="3627967"/>
            <a:ext cx="233044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solidFill>
                  <a:srgbClr val="FF3300"/>
                </a:solidFill>
                <a:latin typeface="微软雅黑" pitchFamily="34" charset="-122"/>
                <a:ea typeface="微软雅黑" pitchFamily="34" charset="-122"/>
              </a:rPr>
              <a:t>内心感情：</a:t>
            </a:r>
          </a:p>
        </p:txBody>
      </p:sp>
      <p:sp>
        <p:nvSpPr>
          <p:cNvPr id="16397" name="文本框 2"/>
          <p:cNvSpPr txBox="1">
            <a:spLocks noChangeArrowheads="1"/>
          </p:cNvSpPr>
          <p:nvPr/>
        </p:nvSpPr>
        <p:spPr bwMode="auto">
          <a:xfrm>
            <a:off x="2404533" y="3627967"/>
            <a:ext cx="305858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清闲，落寞</a:t>
            </a:r>
          </a:p>
        </p:txBody>
      </p:sp>
      <p:sp>
        <p:nvSpPr>
          <p:cNvPr id="28681" name="文本框 1"/>
          <p:cNvSpPr txBox="1">
            <a:spLocks noChangeArrowheads="1"/>
          </p:cNvSpPr>
          <p:nvPr/>
        </p:nvSpPr>
        <p:spPr bwMode="auto">
          <a:xfrm>
            <a:off x="-65617" y="-31751"/>
            <a:ext cx="3759201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3300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秋槐落蕊图</a:t>
            </a:r>
            <a:endParaRPr lang="zh-CN" altLang="en-US" sz="270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2" name="Picture 2" descr="can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365631" y="926123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50184" grpId="1"/>
      <p:bldP spid="50185" grpId="2"/>
      <p:bldP spid="50186" grpId="3"/>
      <p:bldP spid="50191" grpId="4"/>
      <p:bldP spid="16396" grpId="5"/>
      <p:bldP spid="16397" grpId="6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90</Paragraphs>
  <Slides>16</Slides>
  <Notes>4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17">
      <vt:lpstr>Office 主题</vt:lpstr>
      <vt:lpstr>故都的秋</vt:lpstr>
      <vt:lpstr>学习目标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时代原因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2020-10-04T17:29:18.339</cp:lastPrinted>
  <dcterms:created xsi:type="dcterms:W3CDTF">2020-10-04T17:29:18Z</dcterms:created>
  <dcterms:modified xsi:type="dcterms:W3CDTF">2020-10-04T09:29:19Z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