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351" r:id="rId2"/>
    <p:sldId id="596" r:id="rId3"/>
    <p:sldId id="736" r:id="rId4"/>
    <p:sldId id="800" r:id="rId5"/>
    <p:sldId id="261" r:id="rId6"/>
    <p:sldId id="263" r:id="rId7"/>
    <p:sldId id="275" r:id="rId8"/>
    <p:sldId id="319" r:id="rId9"/>
    <p:sldId id="268" r:id="rId10"/>
    <p:sldId id="269" r:id="rId11"/>
    <p:sldId id="282" r:id="rId12"/>
    <p:sldId id="283" r:id="rId13"/>
    <p:sldId id="270" r:id="rId14"/>
    <p:sldId id="271" r:id="rId15"/>
    <p:sldId id="311" r:id="rId16"/>
    <p:sldId id="278" r:id="rId17"/>
    <p:sldId id="796" r:id="rId18"/>
  </p:sldIdLst>
  <p:sldSz cx="9144000" cy="5143500" type="screen16x9"/>
  <p:notesSz cx="6858000" cy="9144000"/>
  <p:defaultTextStyle>
    <a:defPPr>
      <a:defRPr lang="zh-CN"/>
    </a:defPPr>
    <a:lvl1pPr marL="0" algn="l" defTabSz="68545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730" algn="l" defTabSz="68545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457" algn="l" defTabSz="68545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189" algn="l" defTabSz="68545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0915" algn="l" defTabSz="68545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3644" algn="l" defTabSz="68545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6373" algn="l" defTabSz="68545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399100" algn="l" defTabSz="68545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1830" algn="l" defTabSz="68545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ECE1"/>
    <a:srgbClr val="159B25"/>
    <a:srgbClr val="00B050"/>
    <a:srgbClr val="87D9A8"/>
    <a:srgbClr val="6AD093"/>
    <a:srgbClr val="10721C"/>
    <a:srgbClr val="148A22"/>
    <a:srgbClr val="0A4611"/>
    <a:srgbClr val="F9D6B9"/>
    <a:srgbClr val="3AB8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00" autoAdjust="0"/>
    <p:restoredTop sz="94712" autoAdjust="0"/>
  </p:normalViewPr>
  <p:slideViewPr>
    <p:cSldViewPr>
      <p:cViewPr varScale="1">
        <p:scale>
          <a:sx n="143" d="100"/>
          <a:sy n="143" d="100"/>
        </p:scale>
        <p:origin x="810" y="11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42133D76-612D-4CFA-9062-BD37DCF8F75C}" type="datetimeFigureOut">
              <a:rPr lang="zh-CN" altLang="en-US" smtClean="0"/>
              <a:pPr/>
              <a:t>2018/7/26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B992A49E-E923-469D-BDCE-BCAE122D4C0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32775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035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019" algn="l" defTabSz="914035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035" algn="l" defTabSz="914035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052" algn="l" defTabSz="914035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068" algn="l" defTabSz="914035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5087" algn="l" defTabSz="91403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104" algn="l" defTabSz="91403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120" algn="l" defTabSz="91403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136" algn="l" defTabSz="91403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92A49E-E923-469D-BDCE-BCAE122D4C04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981951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5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7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0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36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6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91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1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AF0D-6D22-4FBA-8C09-AA1B0FF19250}" type="datetimeFigureOut">
              <a:rPr lang="zh-CN" altLang="en-US" smtClean="0"/>
              <a:pPr/>
              <a:t>2018/7/26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C1739-A43B-4E42-84A7-7984C0EC1E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AF0D-6D22-4FBA-8C09-AA1B0FF19250}" type="datetimeFigureOut">
              <a:rPr lang="zh-CN" altLang="en-US" smtClean="0"/>
              <a:pPr/>
              <a:t>2018/7/26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C1739-A43B-4E42-84A7-7984C0EC1E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1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AF0D-6D22-4FBA-8C09-AA1B0FF19250}" type="datetimeFigureOut">
              <a:rPr lang="zh-CN" altLang="en-US" smtClean="0"/>
              <a:pPr/>
              <a:t>2018/7/26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C1739-A43B-4E42-84A7-7984C0EC1E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AF0D-6D22-4FBA-8C09-AA1B0FF19250}" type="datetimeFigureOut">
              <a:rPr lang="zh-CN" altLang="en-US" smtClean="0"/>
              <a:pPr/>
              <a:t>2018/7/26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C1739-A43B-4E42-84A7-7984C0EC1E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4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4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7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189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0915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364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6373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3991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183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AF0D-6D22-4FBA-8C09-AA1B0FF19250}" type="datetimeFigureOut">
              <a:rPr lang="zh-CN" altLang="en-US" smtClean="0"/>
              <a:pPr/>
              <a:t>2018/7/26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C1739-A43B-4E42-84A7-7984C0EC1E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1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AF0D-6D22-4FBA-8C09-AA1B0FF19250}" type="datetimeFigureOut">
              <a:rPr lang="zh-CN" altLang="en-US" smtClean="0"/>
              <a:pPr/>
              <a:t>2018/7/26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C1739-A43B-4E42-84A7-7984C0EC1E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730" indent="0">
              <a:buNone/>
              <a:defRPr sz="1500" b="1"/>
            </a:lvl2pPr>
            <a:lvl3pPr marL="685457" indent="0">
              <a:buNone/>
              <a:defRPr sz="1400" b="1"/>
            </a:lvl3pPr>
            <a:lvl4pPr marL="1028189" indent="0">
              <a:buNone/>
              <a:defRPr sz="1200" b="1"/>
            </a:lvl4pPr>
            <a:lvl5pPr marL="1370915" indent="0">
              <a:buNone/>
              <a:defRPr sz="1200" b="1"/>
            </a:lvl5pPr>
            <a:lvl6pPr marL="1713644" indent="0">
              <a:buNone/>
              <a:defRPr sz="1200" b="1"/>
            </a:lvl6pPr>
            <a:lvl7pPr marL="2056373" indent="0">
              <a:buNone/>
              <a:defRPr sz="1200" b="1"/>
            </a:lvl7pPr>
            <a:lvl8pPr marL="2399100" indent="0">
              <a:buNone/>
              <a:defRPr sz="1200" b="1"/>
            </a:lvl8pPr>
            <a:lvl9pPr marL="274183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730" indent="0">
              <a:buNone/>
              <a:defRPr sz="1500" b="1"/>
            </a:lvl2pPr>
            <a:lvl3pPr marL="685457" indent="0">
              <a:buNone/>
              <a:defRPr sz="1400" b="1"/>
            </a:lvl3pPr>
            <a:lvl4pPr marL="1028189" indent="0">
              <a:buNone/>
              <a:defRPr sz="1200" b="1"/>
            </a:lvl4pPr>
            <a:lvl5pPr marL="1370915" indent="0">
              <a:buNone/>
              <a:defRPr sz="1200" b="1"/>
            </a:lvl5pPr>
            <a:lvl6pPr marL="1713644" indent="0">
              <a:buNone/>
              <a:defRPr sz="1200" b="1"/>
            </a:lvl6pPr>
            <a:lvl7pPr marL="2056373" indent="0">
              <a:buNone/>
              <a:defRPr sz="1200" b="1"/>
            </a:lvl7pPr>
            <a:lvl8pPr marL="2399100" indent="0">
              <a:buNone/>
              <a:defRPr sz="1200" b="1"/>
            </a:lvl8pPr>
            <a:lvl9pPr marL="274183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AF0D-6D22-4FBA-8C09-AA1B0FF19250}" type="datetimeFigureOut">
              <a:rPr lang="zh-CN" altLang="en-US" smtClean="0"/>
              <a:pPr/>
              <a:t>2018/7/26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C1739-A43B-4E42-84A7-7984C0EC1E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AF0D-6D22-4FBA-8C09-AA1B0FF19250}" type="datetimeFigureOut">
              <a:rPr lang="zh-CN" altLang="en-US" smtClean="0"/>
              <a:pPr/>
              <a:t>2018/7/26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C1739-A43B-4E42-84A7-7984C0EC1E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AF0D-6D22-4FBA-8C09-AA1B0FF19250}" type="datetimeFigureOut">
              <a:rPr lang="zh-CN" altLang="en-US" smtClean="0"/>
              <a:pPr/>
              <a:t>2018/7/26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C1739-A43B-4E42-84A7-7984C0EC1E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4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8"/>
            <a:ext cx="3008313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730" indent="0">
              <a:buNone/>
              <a:defRPr sz="900"/>
            </a:lvl2pPr>
            <a:lvl3pPr marL="685457" indent="0">
              <a:buNone/>
              <a:defRPr sz="800"/>
            </a:lvl3pPr>
            <a:lvl4pPr marL="1028189" indent="0">
              <a:buNone/>
              <a:defRPr sz="700"/>
            </a:lvl4pPr>
            <a:lvl5pPr marL="1370915" indent="0">
              <a:buNone/>
              <a:defRPr sz="700"/>
            </a:lvl5pPr>
            <a:lvl6pPr marL="1713644" indent="0">
              <a:buNone/>
              <a:defRPr sz="700"/>
            </a:lvl6pPr>
            <a:lvl7pPr marL="2056373" indent="0">
              <a:buNone/>
              <a:defRPr sz="700"/>
            </a:lvl7pPr>
            <a:lvl8pPr marL="2399100" indent="0">
              <a:buNone/>
              <a:defRPr sz="700"/>
            </a:lvl8pPr>
            <a:lvl9pPr marL="274183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AF0D-6D22-4FBA-8C09-AA1B0FF19250}" type="datetimeFigureOut">
              <a:rPr lang="zh-CN" altLang="en-US" smtClean="0"/>
              <a:pPr/>
              <a:t>2018/7/26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C1739-A43B-4E42-84A7-7984C0EC1E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730" indent="0">
              <a:buNone/>
              <a:defRPr sz="2100"/>
            </a:lvl2pPr>
            <a:lvl3pPr marL="685457" indent="0">
              <a:buNone/>
              <a:defRPr sz="1800"/>
            </a:lvl3pPr>
            <a:lvl4pPr marL="1028189" indent="0">
              <a:buNone/>
              <a:defRPr sz="1500"/>
            </a:lvl4pPr>
            <a:lvl5pPr marL="1370915" indent="0">
              <a:buNone/>
              <a:defRPr sz="1500"/>
            </a:lvl5pPr>
            <a:lvl6pPr marL="1713644" indent="0">
              <a:buNone/>
              <a:defRPr sz="1500"/>
            </a:lvl6pPr>
            <a:lvl7pPr marL="2056373" indent="0">
              <a:buNone/>
              <a:defRPr sz="1500"/>
            </a:lvl7pPr>
            <a:lvl8pPr marL="2399100" indent="0">
              <a:buNone/>
              <a:defRPr sz="1500"/>
            </a:lvl8pPr>
            <a:lvl9pPr marL="274183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8"/>
            <a:ext cx="5486400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730" indent="0">
              <a:buNone/>
              <a:defRPr sz="900"/>
            </a:lvl2pPr>
            <a:lvl3pPr marL="685457" indent="0">
              <a:buNone/>
              <a:defRPr sz="800"/>
            </a:lvl3pPr>
            <a:lvl4pPr marL="1028189" indent="0">
              <a:buNone/>
              <a:defRPr sz="700"/>
            </a:lvl4pPr>
            <a:lvl5pPr marL="1370915" indent="0">
              <a:buNone/>
              <a:defRPr sz="700"/>
            </a:lvl5pPr>
            <a:lvl6pPr marL="1713644" indent="0">
              <a:buNone/>
              <a:defRPr sz="700"/>
            </a:lvl6pPr>
            <a:lvl7pPr marL="2056373" indent="0">
              <a:buNone/>
              <a:defRPr sz="700"/>
            </a:lvl7pPr>
            <a:lvl8pPr marL="2399100" indent="0">
              <a:buNone/>
              <a:defRPr sz="700"/>
            </a:lvl8pPr>
            <a:lvl9pPr marL="274183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AF0D-6D22-4FBA-8C09-AA1B0FF19250}" type="datetimeFigureOut">
              <a:rPr lang="zh-CN" altLang="en-US" smtClean="0"/>
              <a:pPr/>
              <a:t>2018/7/26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C1739-A43B-4E42-84A7-7984C0EC1E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68549" tIns="34274" rIns="68549" bIns="34274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68549" tIns="34274" rIns="68549" bIns="34274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68549" tIns="34274" rIns="68549" bIns="34274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D507AF0D-6D22-4FBA-8C09-AA1B0FF19250}" type="datetimeFigureOut">
              <a:rPr lang="zh-CN" altLang="en-US" smtClean="0"/>
              <a:pPr/>
              <a:t>2018/7/26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68549" tIns="34274" rIns="68549" bIns="34274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68549" tIns="34274" rIns="68549" bIns="34274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0D8C1739-A43B-4E42-84A7-7984C0EC1E8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85457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257048" indent="-257048" algn="l" defTabSz="68545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556935" indent="-214208" algn="l" defTabSz="685457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856823" indent="-171365" algn="l" defTabSz="685457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199550" indent="-171365" algn="l" defTabSz="685457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1542280" indent="-171365" algn="l" defTabSz="685457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1885007" indent="-171365" algn="l" defTabSz="685457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7739" indent="-171365" algn="l" defTabSz="685457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0465" indent="-171365" algn="l" defTabSz="685457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3194" indent="-171365" algn="l" defTabSz="685457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45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730" algn="l" defTabSz="68545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457" algn="l" defTabSz="68545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189" algn="l" defTabSz="68545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0915" algn="l" defTabSz="68545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3644" algn="l" defTabSz="68545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6373" algn="l" defTabSz="68545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399100" algn="l" defTabSz="68545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1830" algn="l" defTabSz="68545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16.jpeg"/><Relationship Id="rId7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12.jpeg"/><Relationship Id="rId10" Type="http://schemas.openxmlformats.org/officeDocument/2006/relationships/image" Target="../media/image3.png"/><Relationship Id="rId4" Type="http://schemas.openxmlformats.org/officeDocument/2006/relationships/image" Target="../media/image17.jpeg"/><Relationship Id="rId9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971673"/>
            <a:ext cx="9144000" cy="707234"/>
          </a:xfrm>
          <a:prstGeom prst="rect">
            <a:avLst/>
          </a:prstGeom>
          <a:solidFill>
            <a:srgbClr val="6AD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37" tIns="34268" rIns="68537" bIns="34268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72000" y="2036757"/>
            <a:ext cx="2808312" cy="577037"/>
          </a:xfrm>
          <a:prstGeom prst="rect">
            <a:avLst/>
          </a:prstGeom>
          <a:noFill/>
        </p:spPr>
        <p:txBody>
          <a:bodyPr wrap="square" lIns="68537" tIns="34268" rIns="68537" bIns="34268" rtlCol="0">
            <a:spAutoFit/>
          </a:bodyPr>
          <a:lstStyle/>
          <a:p>
            <a:pPr algn="ctr"/>
            <a:r>
              <a:rPr lang="zh-CN" altLang="en-US" sz="3300" b="1" dirty="0">
                <a:solidFill>
                  <a:schemeClr val="bg1"/>
                </a:solidFill>
                <a:ea typeface="微软雅黑" panose="020B0503020204020204" pitchFamily="34" charset="-122"/>
              </a:rPr>
              <a:t>故    乡</a:t>
            </a:r>
            <a:endParaRPr lang="en-US" altLang="zh-CN" sz="33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64288" y="2859783"/>
            <a:ext cx="864096" cy="369324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鲁 迅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4227934"/>
            <a:ext cx="1430864" cy="1228860"/>
          </a:xfrm>
          <a:prstGeom prst="rect">
            <a:avLst/>
          </a:prstGeom>
        </p:spPr>
      </p:pic>
      <p:pic>
        <p:nvPicPr>
          <p:cNvPr id="9" name="Picture 10" descr="xin_291490efacac42bb93f8f88a8db529ca_103001">
            <a:extLst>
              <a:ext uri="{FF2B5EF4-FFF2-40B4-BE49-F238E27FC236}">
                <a16:creationId xmlns:a16="http://schemas.microsoft.com/office/drawing/2014/main" id="{2DDA37E6-32BB-464C-ACBC-75B4AAA32D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80346"/>
            <a:ext cx="2808312" cy="1798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47706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 Box 3">
            <a:extLst>
              <a:ext uri="{FF2B5EF4-FFF2-40B4-BE49-F238E27FC236}">
                <a16:creationId xmlns:a16="http://schemas.microsoft.com/office/drawing/2014/main" id="{E95434F7-52D8-49CF-8105-4ED825D561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4015" y="376087"/>
            <a:ext cx="313253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（三）杨二嫂的变化</a:t>
            </a:r>
          </a:p>
        </p:txBody>
      </p:sp>
      <p:sp>
        <p:nvSpPr>
          <p:cNvPr id="15364" name="Text Box 4">
            <a:extLst>
              <a:ext uri="{FF2B5EF4-FFF2-40B4-BE49-F238E27FC236}">
                <a16:creationId xmlns:a16="http://schemas.microsoft.com/office/drawing/2014/main" id="{8B6F285A-5017-4688-BDD1-9A764A2A69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5900" y="4457700"/>
            <a:ext cx="348615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年轻漂亮端庄文静</a:t>
            </a:r>
            <a:r>
              <a:rPr lang="zh-CN" altLang="en-US" sz="2100" b="1" dirty="0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豆腐西施</a:t>
            </a:r>
          </a:p>
        </p:txBody>
      </p:sp>
      <p:sp>
        <p:nvSpPr>
          <p:cNvPr id="15365" name="Rectangle 5">
            <a:extLst>
              <a:ext uri="{FF2B5EF4-FFF2-40B4-BE49-F238E27FC236}">
                <a16:creationId xmlns:a16="http://schemas.microsoft.com/office/drawing/2014/main" id="{590FF9D8-5EE8-4C32-AB47-17D2A13758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43550" y="4286250"/>
            <a:ext cx="22860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泼辣刻薄自私势利贪婪的</a:t>
            </a:r>
            <a:r>
              <a:rPr lang="zh-CN" altLang="en-US" sz="2100" b="1" dirty="0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圆规</a:t>
            </a:r>
          </a:p>
        </p:txBody>
      </p:sp>
      <p:grpSp>
        <p:nvGrpSpPr>
          <p:cNvPr id="2" name="Group 6">
            <a:extLst>
              <a:ext uri="{FF2B5EF4-FFF2-40B4-BE49-F238E27FC236}">
                <a16:creationId xmlns:a16="http://schemas.microsoft.com/office/drawing/2014/main" id="{8DF311D0-A4BB-4312-B52C-C9A54B81082A}"/>
              </a:ext>
            </a:extLst>
          </p:cNvPr>
          <p:cNvGrpSpPr>
            <a:grpSpLocks/>
          </p:cNvGrpSpPr>
          <p:nvPr/>
        </p:nvGrpSpPr>
        <p:grpSpPr bwMode="auto">
          <a:xfrm>
            <a:off x="1657350" y="915566"/>
            <a:ext cx="6172200" cy="3427834"/>
            <a:chOff x="768" y="576"/>
            <a:chExt cx="3876" cy="2352"/>
          </a:xfrm>
        </p:grpSpPr>
        <p:pic>
          <p:nvPicPr>
            <p:cNvPr id="49159" name="Picture 7" descr="hxx">
              <a:extLst>
                <a:ext uri="{FF2B5EF4-FFF2-40B4-BE49-F238E27FC236}">
                  <a16:creationId xmlns:a16="http://schemas.microsoft.com/office/drawing/2014/main" id="{EB1D2C95-57BC-4D73-A686-E9797460003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8" y="720"/>
              <a:ext cx="1916" cy="2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160" name="Picture 8" descr="hxx2">
              <a:extLst>
                <a:ext uri="{FF2B5EF4-FFF2-40B4-BE49-F238E27FC236}">
                  <a16:creationId xmlns:a16="http://schemas.microsoft.com/office/drawing/2014/main" id="{2B6E45AC-DB9F-4065-802C-CC1BD07AC75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32" y="576"/>
              <a:ext cx="912" cy="2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9158" name="Text Box 9">
            <a:extLst>
              <a:ext uri="{FF2B5EF4-FFF2-40B4-BE49-F238E27FC236}">
                <a16:creationId xmlns:a16="http://schemas.microsoft.com/office/drawing/2014/main" id="{F09A9F7D-3D5A-4A24-8942-4A3256AECB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568" y="360949"/>
            <a:ext cx="2057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u="sng" dirty="0">
                <a:solidFill>
                  <a:srgbClr val="008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对比及作用</a:t>
            </a:r>
          </a:p>
        </p:txBody>
      </p:sp>
      <p:pic>
        <p:nvPicPr>
          <p:cNvPr id="9" name="Picture 1">
            <a:extLst>
              <a:ext uri="{FF2B5EF4-FFF2-40B4-BE49-F238E27FC236}">
                <a16:creationId xmlns:a16="http://schemas.microsoft.com/office/drawing/2014/main" id="{96F55393-81B0-46BF-B56F-A8C25F8F5D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834" y="4623978"/>
            <a:ext cx="993111" cy="350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884A8534-0869-43D7-8E63-FB9DC001AD38}"/>
              </a:ext>
            </a:extLst>
          </p:cNvPr>
          <p:cNvSpPr/>
          <p:nvPr/>
        </p:nvSpPr>
        <p:spPr>
          <a:xfrm>
            <a:off x="1" y="376087"/>
            <a:ext cx="519881" cy="431390"/>
          </a:xfrm>
          <a:prstGeom prst="rect">
            <a:avLst/>
          </a:prstGeom>
          <a:solidFill>
            <a:srgbClr val="6AD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31" tIns="34265" rIns="68531" bIns="34265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utoUpdateAnimBg="0"/>
      <p:bldP spid="15364" grpId="0" autoUpdateAnimBg="0"/>
      <p:bldP spid="15365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339" name="Group 139">
            <a:extLst>
              <a:ext uri="{FF2B5EF4-FFF2-40B4-BE49-F238E27FC236}">
                <a16:creationId xmlns:a16="http://schemas.microsoft.com/office/drawing/2014/main" id="{EAB779FF-E9F8-4FFF-8B6F-2EC964487A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9994282"/>
              </p:ext>
            </p:extLst>
          </p:nvPr>
        </p:nvGraphicFramePr>
        <p:xfrm>
          <a:off x="1331119" y="141685"/>
          <a:ext cx="6372225" cy="4992292"/>
        </p:xfrm>
        <a:graphic>
          <a:graphicData uri="http://schemas.openxmlformats.org/drawingml/2006/table">
            <a:tbl>
              <a:tblPr/>
              <a:tblGrid>
                <a:gridCol w="7560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05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790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5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715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微软雅黑" panose="020B0503020204020204" pitchFamily="34" charset="-122"/>
                        </a:rPr>
                        <a:t>二十年前</a:t>
                      </a:r>
                    </a:p>
                  </a:txBody>
                  <a:tcPr marL="68580" marR="68580" marT="34292" marB="3429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zh-CN" altLang="zh-CN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zh-CN" altLang="zh-CN" sz="2100" b="0" i="0" u="none" strike="noStrike" cap="none" normalizeH="0" baseline="0" dirty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Verdana" pitchFamily="34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48805"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微软雅黑" panose="020B0503020204020204" pitchFamily="34" charset="-122"/>
                        </a:rPr>
                        <a:t>二十年后</a:t>
                      </a:r>
                    </a:p>
                  </a:txBody>
                  <a:tcPr marL="68580" marR="68580" marT="34292" marB="3429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微软雅黑" panose="020B0503020204020204" pitchFamily="34" charset="-122"/>
                        </a:rPr>
                        <a:t>外貌描写</a:t>
                      </a: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zh-CN" altLang="zh-CN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zh-CN" altLang="zh-CN" sz="2100" b="0" i="0" u="none" strike="noStrike" cap="none" normalizeH="0" baseline="0" dirty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Verdana" pitchFamily="34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392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微软雅黑" panose="020B0503020204020204" pitchFamily="34" charset="-122"/>
                        </a:rPr>
                        <a:t>语言描写</a:t>
                      </a: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zh-CN" altLang="zh-CN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zh-CN" altLang="zh-CN" sz="2100" b="0" i="0" u="none" strike="noStrike" cap="none" normalizeH="0" baseline="0" dirty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Verdana" pitchFamily="34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3352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zh-CN" altLang="zh-CN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644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zh-CN" altLang="zh-CN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1318" name="Text Box 118">
            <a:extLst>
              <a:ext uri="{FF2B5EF4-FFF2-40B4-BE49-F238E27FC236}">
                <a16:creationId xmlns:a16="http://schemas.microsoft.com/office/drawing/2014/main" id="{DE0AA05C-E544-4F6E-96F6-F666FC5A6D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1935" y="141685"/>
            <a:ext cx="421243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kumimoji="0" lang="en-US" altLang="zh-CN" sz="1800" dirty="0">
                <a:latin typeface="Arial" panose="020B0604020202020204" pitchFamily="34" charset="0"/>
                <a:ea typeface="微软雅黑" panose="020B0503020204020204" pitchFamily="34" charset="-122"/>
              </a:rPr>
              <a:t>“</a:t>
            </a:r>
            <a:r>
              <a:rPr kumimoji="0" lang="zh-CN" altLang="en-US" sz="1800" dirty="0">
                <a:ea typeface="微软雅黑" panose="020B0503020204020204" pitchFamily="34" charset="-122"/>
              </a:rPr>
              <a:t>终日坐着</a:t>
            </a:r>
            <a:r>
              <a:rPr kumimoji="0" lang="zh-CN" altLang="en-US" sz="1800" dirty="0">
                <a:latin typeface="Arial" panose="020B0604020202020204" pitchFamily="34" charset="0"/>
                <a:ea typeface="微软雅黑" panose="020B0503020204020204" pitchFamily="34" charset="-122"/>
              </a:rPr>
              <a:t>”</a:t>
            </a:r>
            <a:r>
              <a:rPr kumimoji="0" lang="zh-CN" altLang="en-US" sz="1800" dirty="0">
                <a:ea typeface="微软雅黑" panose="020B0503020204020204" pitchFamily="34" charset="-122"/>
              </a:rPr>
              <a:t>人称</a:t>
            </a:r>
            <a:r>
              <a:rPr kumimoji="0" lang="zh-CN" altLang="en-US" sz="1800" dirty="0">
                <a:latin typeface="Arial" panose="020B0604020202020204" pitchFamily="34" charset="0"/>
                <a:ea typeface="微软雅黑" panose="020B0503020204020204" pitchFamily="34" charset="-122"/>
              </a:rPr>
              <a:t>“</a:t>
            </a:r>
            <a:r>
              <a:rPr kumimoji="0" lang="zh-CN" altLang="en-US" sz="1800" dirty="0">
                <a:ea typeface="微软雅黑" panose="020B0503020204020204" pitchFamily="34" charset="-122"/>
              </a:rPr>
              <a:t>豆腐西施</a:t>
            </a:r>
            <a:r>
              <a:rPr kumimoji="0" lang="zh-CN" altLang="en-US" sz="1800" dirty="0">
                <a:latin typeface="Arial" panose="020B0604020202020204" pitchFamily="34" charset="0"/>
                <a:ea typeface="微软雅黑" panose="020B0503020204020204" pitchFamily="34" charset="-122"/>
              </a:rPr>
              <a:t>”“</a:t>
            </a:r>
            <a:r>
              <a:rPr kumimoji="0" lang="zh-CN" altLang="en-US" sz="1800" dirty="0">
                <a:ea typeface="微软雅黑" panose="020B0503020204020204" pitchFamily="34" charset="-122"/>
              </a:rPr>
              <a:t>擦着白粉，颧骨没有这么高，嘴唇也没有这么薄</a:t>
            </a:r>
            <a:r>
              <a:rPr kumimoji="0" lang="zh-CN" altLang="en-US" sz="1800" dirty="0">
                <a:latin typeface="Arial" panose="020B0604020202020204" pitchFamily="34" charset="0"/>
                <a:ea typeface="微软雅黑" panose="020B0503020204020204" pitchFamily="34" charset="-122"/>
              </a:rPr>
              <a:t>”“</a:t>
            </a:r>
            <a:r>
              <a:rPr kumimoji="0" lang="zh-CN" altLang="en-US" sz="1800" dirty="0">
                <a:ea typeface="微软雅黑" panose="020B0503020204020204" pitchFamily="34" charset="-122"/>
              </a:rPr>
              <a:t>因为伊，这豆腐店的买卖非常好</a:t>
            </a:r>
            <a:r>
              <a:rPr kumimoji="0" lang="zh-CN" altLang="en-US" sz="1800" dirty="0">
                <a:latin typeface="Arial" panose="020B0604020202020204" pitchFamily="34" charset="0"/>
                <a:ea typeface="微软雅黑" panose="020B0503020204020204" pitchFamily="34" charset="-122"/>
              </a:rPr>
              <a:t>”</a:t>
            </a:r>
            <a:endParaRPr kumimoji="0" lang="zh-CN" altLang="en-US" sz="1800" dirty="0">
              <a:ea typeface="微软雅黑" panose="020B0503020204020204" pitchFamily="34" charset="-122"/>
            </a:endParaRPr>
          </a:p>
        </p:txBody>
      </p:sp>
      <p:sp>
        <p:nvSpPr>
          <p:cNvPr id="51322" name="Text Box 122">
            <a:extLst>
              <a:ext uri="{FF2B5EF4-FFF2-40B4-BE49-F238E27FC236}">
                <a16:creationId xmlns:a16="http://schemas.microsoft.com/office/drawing/2014/main" id="{D2F48A7A-B799-43F5-997B-30F7861F1B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7944" y="304800"/>
            <a:ext cx="1241822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1500" dirty="0">
                <a:solidFill>
                  <a:srgbClr val="FF3300"/>
                </a:solidFill>
                <a:ea typeface="微软雅黑" panose="020B0503020204020204" pitchFamily="34" charset="-122"/>
              </a:rPr>
              <a:t>说明杨二嫂年轻漂亮，安分守己。</a:t>
            </a:r>
          </a:p>
        </p:txBody>
      </p:sp>
      <p:sp>
        <p:nvSpPr>
          <p:cNvPr id="50204" name="Text Box 124">
            <a:extLst>
              <a:ext uri="{FF2B5EF4-FFF2-40B4-BE49-F238E27FC236}">
                <a16:creationId xmlns:a16="http://schemas.microsoft.com/office/drawing/2014/main" id="{FC711BE4-7EE6-494A-BE60-2C97B93E31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81288" y="1221581"/>
            <a:ext cx="3619500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kumimoji="0" lang="zh-CN" altLang="zh-CN" sz="1350" dirty="0">
              <a:ea typeface="微软雅黑" panose="020B0503020204020204" pitchFamily="34" charset="-122"/>
            </a:endParaRPr>
          </a:p>
        </p:txBody>
      </p:sp>
      <p:sp>
        <p:nvSpPr>
          <p:cNvPr id="51325" name="Text Box 125">
            <a:extLst>
              <a:ext uri="{FF2B5EF4-FFF2-40B4-BE49-F238E27FC236}">
                <a16:creationId xmlns:a16="http://schemas.microsoft.com/office/drawing/2014/main" id="{B964DE14-F19C-45EF-A863-CE3674F8EA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7710" y="1113235"/>
            <a:ext cx="378023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1800" dirty="0">
                <a:ea typeface="微软雅黑" panose="020B0503020204020204" pitchFamily="34" charset="-122"/>
              </a:rPr>
              <a:t>凸颧骨，薄嘴唇，</a:t>
            </a:r>
            <a:r>
              <a:rPr kumimoji="0" lang="en-US" altLang="zh-CN" sz="1800" dirty="0">
                <a:ea typeface="微软雅黑" panose="020B0503020204020204" pitchFamily="34" charset="-122"/>
              </a:rPr>
              <a:t>50</a:t>
            </a:r>
            <a:r>
              <a:rPr kumimoji="0" lang="zh-CN" altLang="en-US" sz="1800" dirty="0">
                <a:ea typeface="微软雅黑" panose="020B0503020204020204" pitchFamily="34" charset="-122"/>
              </a:rPr>
              <a:t>岁上下的女人站在我面前，两手搭在髀间，没有系裙，张着两脚，正像一个画图仪器里细脚伶仃的圆规。</a:t>
            </a:r>
          </a:p>
        </p:txBody>
      </p:sp>
      <p:sp>
        <p:nvSpPr>
          <p:cNvPr id="51326" name="Text Box 126">
            <a:extLst>
              <a:ext uri="{FF2B5EF4-FFF2-40B4-BE49-F238E27FC236}">
                <a16:creationId xmlns:a16="http://schemas.microsoft.com/office/drawing/2014/main" id="{42CD7C0F-6087-43F3-8D7D-D8BEE77EFB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6291" y="1383506"/>
            <a:ext cx="9715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kumimoji="0" lang="zh-CN" altLang="en-US" sz="1800" dirty="0">
                <a:solidFill>
                  <a:srgbClr val="FF3300"/>
                </a:solidFill>
                <a:ea typeface="微软雅黑" panose="020B0503020204020204" pitchFamily="34" charset="-122"/>
              </a:rPr>
              <a:t>说明杨二嫂老丑而瘦</a:t>
            </a:r>
            <a:endParaRPr kumimoji="0" lang="zh-CN" altLang="en-US" sz="1800" dirty="0">
              <a:ea typeface="微软雅黑" panose="020B0503020204020204" pitchFamily="34" charset="-122"/>
            </a:endParaRPr>
          </a:p>
        </p:txBody>
      </p:sp>
      <p:sp>
        <p:nvSpPr>
          <p:cNvPr id="51328" name="Text Box 128">
            <a:extLst>
              <a:ext uri="{FF2B5EF4-FFF2-40B4-BE49-F238E27FC236}">
                <a16:creationId xmlns:a16="http://schemas.microsoft.com/office/drawing/2014/main" id="{0B80C343-39EA-44BA-8F7C-EDDEDBB026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81287" y="2437210"/>
            <a:ext cx="367307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en-US" altLang="zh-CN" sz="1800" dirty="0">
                <a:latin typeface="Arial" panose="020B0604020202020204" pitchFamily="34" charset="0"/>
                <a:ea typeface="微软雅黑" panose="020B0503020204020204" pitchFamily="34" charset="-122"/>
              </a:rPr>
              <a:t>“</a:t>
            </a:r>
            <a:r>
              <a:rPr kumimoji="0" lang="zh-CN" altLang="en-US" sz="1800" dirty="0">
                <a:ea typeface="微软雅黑" panose="020B0503020204020204" pitchFamily="34" charset="-122"/>
              </a:rPr>
              <a:t>不认识了么？我还抱过你咧！</a:t>
            </a:r>
            <a:r>
              <a:rPr kumimoji="0" lang="zh-CN" altLang="en-US" sz="1800" dirty="0">
                <a:latin typeface="Arial" panose="020B0604020202020204" pitchFamily="34" charset="0"/>
                <a:ea typeface="微软雅黑" panose="020B0503020204020204" pitchFamily="34" charset="-122"/>
              </a:rPr>
              <a:t>”</a:t>
            </a:r>
            <a:endParaRPr kumimoji="0" lang="zh-CN" altLang="en-US" sz="1800" dirty="0">
              <a:ea typeface="微软雅黑" panose="020B0503020204020204" pitchFamily="34" charset="-122"/>
            </a:endParaRPr>
          </a:p>
          <a:p>
            <a:pPr eaLnBrk="1" hangingPunct="1"/>
            <a:r>
              <a:rPr kumimoji="0" lang="zh-CN" altLang="en-US" sz="1800" dirty="0">
                <a:latin typeface="Arial" panose="020B0604020202020204" pitchFamily="34" charset="0"/>
                <a:ea typeface="微软雅黑" panose="020B0503020204020204" pitchFamily="34" charset="-122"/>
              </a:rPr>
              <a:t>“</a:t>
            </a:r>
            <a:r>
              <a:rPr kumimoji="0" lang="zh-CN" altLang="en-US" sz="1800" dirty="0">
                <a:ea typeface="微软雅黑" panose="020B0503020204020204" pitchFamily="34" charset="-122"/>
              </a:rPr>
              <a:t>忘了？这真是贵人眼高</a:t>
            </a:r>
            <a:r>
              <a:rPr kumimoji="0" lang="en-US" altLang="zh-CN" sz="1800" dirty="0">
                <a:latin typeface="Arial" panose="020B0604020202020204" pitchFamily="34" charset="0"/>
                <a:ea typeface="微软雅黑" panose="020B0503020204020204" pitchFamily="34" charset="-122"/>
              </a:rPr>
              <a:t>……”</a:t>
            </a:r>
            <a:endParaRPr kumimoji="0" lang="en-US" altLang="zh-CN" sz="1800" dirty="0">
              <a:ea typeface="微软雅黑" panose="020B0503020204020204" pitchFamily="34" charset="-122"/>
            </a:endParaRPr>
          </a:p>
        </p:txBody>
      </p:sp>
      <p:sp>
        <p:nvSpPr>
          <p:cNvPr id="51333" name="Text Box 133">
            <a:extLst>
              <a:ext uri="{FF2B5EF4-FFF2-40B4-BE49-F238E27FC236}">
                <a16:creationId xmlns:a16="http://schemas.microsoft.com/office/drawing/2014/main" id="{AB5BE8AB-21FC-4BE9-90F6-0C851B5133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81288" y="3086100"/>
            <a:ext cx="36195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altLang="zh-CN" sz="1800" dirty="0">
                <a:latin typeface="Arial" panose="020B0604020202020204" pitchFamily="34" charset="0"/>
                <a:ea typeface="微软雅黑" panose="020B0503020204020204" pitchFamily="34" charset="-122"/>
              </a:rPr>
              <a:t>“</a:t>
            </a:r>
            <a:r>
              <a:rPr kumimoji="0" lang="zh-CN" altLang="en-US" sz="1800" dirty="0">
                <a:ea typeface="微软雅黑" panose="020B0503020204020204" pitchFamily="34" charset="-122"/>
              </a:rPr>
              <a:t>阿呀呀，你放了道台了，还说不阔？你现在有三房姨太太；出门便是八抬的大轿，还说不阔？吓，什么都瞒不过我。</a:t>
            </a:r>
            <a:r>
              <a:rPr kumimoji="0" lang="zh-CN" altLang="en-US" sz="1800" dirty="0">
                <a:latin typeface="Arial" panose="020B0604020202020204" pitchFamily="34" charset="0"/>
                <a:ea typeface="微软雅黑" panose="020B0503020204020204" pitchFamily="34" charset="-122"/>
              </a:rPr>
              <a:t>”</a:t>
            </a:r>
            <a:endParaRPr kumimoji="0" lang="zh-CN" altLang="en-US" sz="1800" dirty="0">
              <a:ea typeface="微软雅黑" panose="020B0503020204020204" pitchFamily="34" charset="-122"/>
            </a:endParaRPr>
          </a:p>
        </p:txBody>
      </p:sp>
      <p:sp>
        <p:nvSpPr>
          <p:cNvPr id="51336" name="Text Box 136">
            <a:extLst>
              <a:ext uri="{FF2B5EF4-FFF2-40B4-BE49-F238E27FC236}">
                <a16:creationId xmlns:a16="http://schemas.microsoft.com/office/drawing/2014/main" id="{45568899-78A6-449E-9B72-ACE92F7BEF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7710" y="4219576"/>
            <a:ext cx="378023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altLang="zh-CN" sz="1800" dirty="0">
                <a:latin typeface="Arial" panose="020B0604020202020204" pitchFamily="34" charset="0"/>
                <a:ea typeface="微软雅黑" panose="020B0503020204020204" pitchFamily="34" charset="-122"/>
              </a:rPr>
              <a:t>“</a:t>
            </a:r>
            <a:r>
              <a:rPr kumimoji="0" lang="zh-CN" altLang="en-US" sz="1800" dirty="0">
                <a:ea typeface="微软雅黑" panose="020B0503020204020204" pitchFamily="34" charset="-122"/>
              </a:rPr>
              <a:t>阿呀阿呀，真是愈有钱，便愈是一毫不肯放松，愈是一毫不肯放松，便愈有钱</a:t>
            </a:r>
            <a:r>
              <a:rPr kumimoji="0" lang="en-US" altLang="zh-CN" sz="1800" dirty="0">
                <a:latin typeface="Arial" panose="020B0604020202020204" pitchFamily="34" charset="0"/>
                <a:ea typeface="微软雅黑" panose="020B0503020204020204" pitchFamily="34" charset="-122"/>
              </a:rPr>
              <a:t>……”</a:t>
            </a:r>
            <a:endParaRPr kumimoji="0" lang="en-US" altLang="zh-CN" sz="1800" dirty="0">
              <a:ea typeface="微软雅黑" panose="020B0503020204020204" pitchFamily="34" charset="-122"/>
            </a:endParaRPr>
          </a:p>
        </p:txBody>
      </p:sp>
      <p:sp>
        <p:nvSpPr>
          <p:cNvPr id="51337" name="Text Box 137">
            <a:extLst>
              <a:ext uri="{FF2B5EF4-FFF2-40B4-BE49-F238E27FC236}">
                <a16:creationId xmlns:a16="http://schemas.microsoft.com/office/drawing/2014/main" id="{3260EFA2-1CF9-4D1A-8132-300729A1E4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6291" y="3027760"/>
            <a:ext cx="102631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1800" dirty="0">
                <a:solidFill>
                  <a:srgbClr val="FF3300"/>
                </a:solidFill>
                <a:ea typeface="微软雅黑" panose="020B0503020204020204" pitchFamily="34" charset="-122"/>
              </a:rPr>
              <a:t>表现杨二嫂势利、尖刻</a:t>
            </a:r>
          </a:p>
        </p:txBody>
      </p:sp>
      <p:pic>
        <p:nvPicPr>
          <p:cNvPr id="12" name="Picture 1">
            <a:extLst>
              <a:ext uri="{FF2B5EF4-FFF2-40B4-BE49-F238E27FC236}">
                <a16:creationId xmlns:a16="http://schemas.microsoft.com/office/drawing/2014/main" id="{BEA8B541-7AA7-4A28-85CC-A52B8D8C18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28834" y="4623978"/>
            <a:ext cx="993111" cy="350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98532EF2-19B5-482C-9264-6DF10ED44725}"/>
              </a:ext>
            </a:extLst>
          </p:cNvPr>
          <p:cNvSpPr/>
          <p:nvPr/>
        </p:nvSpPr>
        <p:spPr>
          <a:xfrm>
            <a:off x="1" y="376087"/>
            <a:ext cx="519881" cy="431390"/>
          </a:xfrm>
          <a:prstGeom prst="rect">
            <a:avLst/>
          </a:prstGeom>
          <a:solidFill>
            <a:srgbClr val="6AD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31" tIns="34265" rIns="68531" bIns="34265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1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1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1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51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1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18" grpId="0"/>
      <p:bldP spid="51322" grpId="0"/>
      <p:bldP spid="51325" grpId="0"/>
      <p:bldP spid="51326" grpId="0"/>
      <p:bldP spid="51328" grpId="0"/>
      <p:bldP spid="51333" grpId="0"/>
      <p:bldP spid="51336" grpId="0"/>
      <p:bldP spid="5133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341" name="Group 117">
            <a:extLst>
              <a:ext uri="{FF2B5EF4-FFF2-40B4-BE49-F238E27FC236}">
                <a16:creationId xmlns:a16="http://schemas.microsoft.com/office/drawing/2014/main" id="{28527623-0B64-4AAC-90E1-1E6DDB5E124B}"/>
              </a:ext>
            </a:extLst>
          </p:cNvPr>
          <p:cNvGraphicFramePr>
            <a:graphicFrameLocks noGrp="1"/>
          </p:cNvGraphicFramePr>
          <p:nvPr/>
        </p:nvGraphicFramePr>
        <p:xfrm>
          <a:off x="1439466" y="195263"/>
          <a:ext cx="6265070" cy="4743451"/>
        </p:xfrm>
        <a:graphic>
          <a:graphicData uri="http://schemas.openxmlformats.org/drawingml/2006/table">
            <a:tbl>
              <a:tblPr/>
              <a:tblGrid>
                <a:gridCol w="4321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873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501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17972">
                <a:tc row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en-US" altLang="zh-CN" sz="2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en-US" altLang="zh-CN" sz="2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en-US" altLang="zh-CN" sz="2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微软雅黑" panose="020B0503020204020204" pitchFamily="34" charset="-122"/>
                        </a:rPr>
                        <a:t>二十年后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微软雅黑" panose="020B0503020204020204" pitchFamily="34" charset="-122"/>
                        </a:rPr>
                        <a:t>语言描写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zh-CN" altLang="zh-CN" sz="2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zh-CN" altLang="zh-CN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Verdana" pitchFamily="34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439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微软雅黑" panose="020B0503020204020204" pitchFamily="34" charset="-122"/>
                        </a:rPr>
                        <a:t>动作描写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zh-CN" altLang="zh-CN" sz="2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zh-CN" altLang="zh-CN" sz="2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77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zh-CN" altLang="zh-CN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zh-CN" altLang="zh-CN" sz="2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zh-CN" altLang="zh-CN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2396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zh-CN" altLang="zh-CN" sz="2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zh-CN" altLang="zh-CN" sz="2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942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zh-CN" altLang="zh-CN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zh-CN" altLang="zh-CN" sz="2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2323" name="Text Box 99">
            <a:extLst>
              <a:ext uri="{FF2B5EF4-FFF2-40B4-BE49-F238E27FC236}">
                <a16:creationId xmlns:a16="http://schemas.microsoft.com/office/drawing/2014/main" id="{F41F1FAC-C303-41D1-9624-42E52872CE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4132" y="195262"/>
            <a:ext cx="372665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kumimoji="0" lang="en-US" altLang="zh-CN" sz="1800" dirty="0">
                <a:latin typeface="Arial" panose="020B0604020202020204" pitchFamily="34" charset="0"/>
                <a:ea typeface="微软雅黑" panose="020B0503020204020204" pitchFamily="34" charset="-122"/>
              </a:rPr>
              <a:t>“</a:t>
            </a:r>
            <a:r>
              <a:rPr kumimoji="0" lang="zh-CN" altLang="en-US" sz="1800" dirty="0">
                <a:ea typeface="微软雅黑" panose="020B0503020204020204" pitchFamily="34" charset="-122"/>
              </a:rPr>
              <a:t>迅哥儿你阔了，搬动又笨重，你还要什么这些破烂木器，让我拿去罢。我们小户人家，用得着。</a:t>
            </a:r>
            <a:r>
              <a:rPr kumimoji="0" lang="zh-CN" altLang="en-US" sz="1800" dirty="0">
                <a:latin typeface="Arial" panose="020B0604020202020204" pitchFamily="34" charset="0"/>
                <a:ea typeface="微软雅黑" panose="020B0503020204020204" pitchFamily="34" charset="-122"/>
              </a:rPr>
              <a:t>”</a:t>
            </a:r>
            <a:r>
              <a:rPr kumimoji="0" lang="zh-CN" altLang="en-US" sz="1350" dirty="0"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52325" name="Text Box 101">
            <a:extLst>
              <a:ext uri="{FF2B5EF4-FFF2-40B4-BE49-F238E27FC236}">
                <a16:creationId xmlns:a16="http://schemas.microsoft.com/office/drawing/2014/main" id="{6B6DB919-B8C0-4A6F-BF0D-38929A4F7E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7944" y="250032"/>
            <a:ext cx="129659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1800" dirty="0">
                <a:solidFill>
                  <a:srgbClr val="FF3300"/>
                </a:solidFill>
                <a:ea typeface="微软雅黑" panose="020B0503020204020204" pitchFamily="34" charset="-122"/>
              </a:rPr>
              <a:t>表现杨二嫂贪婪的性格</a:t>
            </a:r>
          </a:p>
        </p:txBody>
      </p:sp>
      <p:sp>
        <p:nvSpPr>
          <p:cNvPr id="52327" name="Text Box 103">
            <a:extLst>
              <a:ext uri="{FF2B5EF4-FFF2-40B4-BE49-F238E27FC236}">
                <a16:creationId xmlns:a16="http://schemas.microsoft.com/office/drawing/2014/main" id="{8783C0D1-E8AB-45C2-A0E0-862BFCF978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9362" y="1113235"/>
            <a:ext cx="383500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kumimoji="0" lang="en-US" altLang="zh-CN" sz="1800" dirty="0">
                <a:latin typeface="Arial" panose="020B0604020202020204" pitchFamily="34" charset="0"/>
                <a:ea typeface="微软雅黑" panose="020B0503020204020204" pitchFamily="34" charset="-122"/>
              </a:rPr>
              <a:t>“</a:t>
            </a:r>
            <a:r>
              <a:rPr kumimoji="0" lang="zh-CN" altLang="en-US" sz="1800" dirty="0">
                <a:ea typeface="微软雅黑" panose="020B0503020204020204" pitchFamily="34" charset="-122"/>
              </a:rPr>
              <a:t>圆规一面愤愤的回转身，一面絮絮的说，慢慢向外走，顺便将我母亲的一副手套塞在裤腰里，出去了。</a:t>
            </a:r>
            <a:r>
              <a:rPr kumimoji="0" lang="zh-CN" altLang="en-US" sz="1800" dirty="0">
                <a:latin typeface="Arial" panose="020B0604020202020204" pitchFamily="34" charset="0"/>
                <a:ea typeface="微软雅黑" panose="020B0503020204020204" pitchFamily="34" charset="-122"/>
              </a:rPr>
              <a:t>”</a:t>
            </a:r>
            <a:endParaRPr kumimoji="0" lang="zh-CN" altLang="en-US" sz="1800" dirty="0">
              <a:ea typeface="微软雅黑" panose="020B0503020204020204" pitchFamily="34" charset="-122"/>
            </a:endParaRPr>
          </a:p>
        </p:txBody>
      </p:sp>
      <p:sp>
        <p:nvSpPr>
          <p:cNvPr id="52330" name="Text Box 106">
            <a:extLst>
              <a:ext uri="{FF2B5EF4-FFF2-40B4-BE49-F238E27FC236}">
                <a16:creationId xmlns:a16="http://schemas.microsoft.com/office/drawing/2014/main" id="{CC1B970F-982F-4E8F-ACAB-B80AA61CB3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4366" y="1113235"/>
            <a:ext cx="135016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1800" dirty="0">
                <a:solidFill>
                  <a:srgbClr val="FF3300"/>
                </a:solidFill>
                <a:ea typeface="微软雅黑" panose="020B0503020204020204" pitchFamily="34" charset="-122"/>
              </a:rPr>
              <a:t>表现杨二嫂的自私、尖刻、贪婪</a:t>
            </a:r>
            <a:r>
              <a:rPr kumimoji="0" lang="zh-CN" altLang="en-US" sz="1800" dirty="0"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52333" name="Text Box 109">
            <a:extLst>
              <a:ext uri="{FF2B5EF4-FFF2-40B4-BE49-F238E27FC236}">
                <a16:creationId xmlns:a16="http://schemas.microsoft.com/office/drawing/2014/main" id="{DD814257-5BE3-48CC-BF9B-BBC62BDD25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1662" y="1977629"/>
            <a:ext cx="383500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kumimoji="0" lang="en-US" altLang="zh-CN" sz="1800" dirty="0">
                <a:latin typeface="Arial" panose="020B0604020202020204" pitchFamily="34" charset="0"/>
                <a:ea typeface="微软雅黑" panose="020B0503020204020204" pitchFamily="34" charset="-122"/>
              </a:rPr>
              <a:t>“</a:t>
            </a:r>
            <a:r>
              <a:rPr kumimoji="0" lang="zh-CN" altLang="en-US" sz="1800" dirty="0">
                <a:ea typeface="微软雅黑" panose="020B0503020204020204" pitchFamily="34" charset="-122"/>
              </a:rPr>
              <a:t>那豆腐西施的杨二嫂，自从我家收拾行李以来，本是每日必到的，</a:t>
            </a:r>
            <a:r>
              <a:rPr kumimoji="0" lang="zh-CN" altLang="en-US" sz="1800" dirty="0">
                <a:latin typeface="Arial" panose="020B0604020202020204" pitchFamily="34" charset="0"/>
                <a:ea typeface="微软雅黑" panose="020B0503020204020204" pitchFamily="34" charset="-122"/>
              </a:rPr>
              <a:t>”</a:t>
            </a:r>
            <a:endParaRPr kumimoji="0" lang="zh-CN" altLang="en-US" sz="1800" dirty="0">
              <a:ea typeface="微软雅黑" panose="020B0503020204020204" pitchFamily="34" charset="-122"/>
            </a:endParaRPr>
          </a:p>
        </p:txBody>
      </p:sp>
      <p:sp>
        <p:nvSpPr>
          <p:cNvPr id="52334" name="Text Box 110">
            <a:extLst>
              <a:ext uri="{FF2B5EF4-FFF2-40B4-BE49-F238E27FC236}">
                <a16:creationId xmlns:a16="http://schemas.microsoft.com/office/drawing/2014/main" id="{D72EBCF1-3E80-44E4-840A-BCCEFE5994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6666" y="2031206"/>
            <a:ext cx="7012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kumimoji="0" lang="zh-CN" altLang="en-US" sz="1800" dirty="0">
                <a:ea typeface="微软雅黑" panose="020B0503020204020204" pitchFamily="34" charset="-122"/>
              </a:rPr>
              <a:t>贪婪</a:t>
            </a:r>
          </a:p>
        </p:txBody>
      </p:sp>
      <p:sp>
        <p:nvSpPr>
          <p:cNvPr id="52335" name="Text Box 111">
            <a:extLst>
              <a:ext uri="{FF2B5EF4-FFF2-40B4-BE49-F238E27FC236}">
                <a16:creationId xmlns:a16="http://schemas.microsoft.com/office/drawing/2014/main" id="{B1654DE6-A077-47BC-902B-25D9EDFD5C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1662" y="2625328"/>
            <a:ext cx="383500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kumimoji="0" lang="en-US" altLang="zh-CN" sz="1800" dirty="0">
                <a:latin typeface="Arial" panose="020B0604020202020204" pitchFamily="34" charset="0"/>
                <a:ea typeface="微软雅黑" panose="020B0503020204020204" pitchFamily="34" charset="-122"/>
              </a:rPr>
              <a:t>“</a:t>
            </a:r>
            <a:r>
              <a:rPr kumimoji="0" lang="zh-CN" altLang="en-US" sz="1800" dirty="0">
                <a:ea typeface="微软雅黑" panose="020B0503020204020204" pitchFamily="34" charset="-122"/>
              </a:rPr>
              <a:t>前天伊在灰堆里，掏出十多个碗碟来，议论之后，使定说是闰土埋着的，他可以在运灰的时候，一齐搬回家里去</a:t>
            </a:r>
            <a:r>
              <a:rPr kumimoji="0" lang="zh-CN" altLang="en-US" sz="1800" dirty="0">
                <a:latin typeface="Arial" panose="020B0604020202020204" pitchFamily="34" charset="0"/>
                <a:ea typeface="微软雅黑" panose="020B0503020204020204" pitchFamily="34" charset="-122"/>
              </a:rPr>
              <a:t>”</a:t>
            </a:r>
            <a:endParaRPr kumimoji="0" lang="zh-CN" altLang="en-US" sz="1800" dirty="0">
              <a:ea typeface="微软雅黑" panose="020B0503020204020204" pitchFamily="34" charset="-122"/>
            </a:endParaRPr>
          </a:p>
        </p:txBody>
      </p:sp>
      <p:sp>
        <p:nvSpPr>
          <p:cNvPr id="52336" name="Text Box 112">
            <a:extLst>
              <a:ext uri="{FF2B5EF4-FFF2-40B4-BE49-F238E27FC236}">
                <a16:creationId xmlns:a16="http://schemas.microsoft.com/office/drawing/2014/main" id="{78CA65F2-7C2F-4FD1-8FE4-B0E107BF04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6666" y="2680098"/>
            <a:ext cx="59412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kumimoji="0" lang="zh-CN" altLang="en-US" sz="1800" dirty="0">
                <a:ea typeface="微软雅黑" panose="020B0503020204020204" pitchFamily="34" charset="-122"/>
              </a:rPr>
              <a:t>贼喊捉贼</a:t>
            </a:r>
          </a:p>
        </p:txBody>
      </p:sp>
      <p:sp>
        <p:nvSpPr>
          <p:cNvPr id="52338" name="Text Box 114">
            <a:extLst>
              <a:ext uri="{FF2B5EF4-FFF2-40B4-BE49-F238E27FC236}">
                <a16:creationId xmlns:a16="http://schemas.microsoft.com/office/drawing/2014/main" id="{89A0F145-8345-4D55-9F82-191C7C4B95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3771900"/>
            <a:ext cx="37814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kumimoji="0" lang="zh-CN" altLang="en-US" sz="1800" dirty="0">
                <a:ea typeface="微软雅黑" panose="020B0503020204020204" pitchFamily="34" charset="-122"/>
              </a:rPr>
              <a:t>杨二嫂发现了这件事，自己很以为功，便拿了那狗气杀，飞也似的跑了，亏伊装着这么高底的小脚，竟跑得这样快。</a:t>
            </a:r>
            <a:r>
              <a:rPr kumimoji="0" lang="zh-CN" altLang="en-US" sz="1800" dirty="0">
                <a:latin typeface="Arial" panose="020B0604020202020204" pitchFamily="34" charset="0"/>
                <a:ea typeface="微软雅黑" panose="020B0503020204020204" pitchFamily="34" charset="-122"/>
              </a:rPr>
              <a:t>”</a:t>
            </a:r>
            <a:r>
              <a:rPr kumimoji="0" lang="zh-CN" altLang="en-US" sz="1800" dirty="0"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52339" name="Text Box 115">
            <a:extLst>
              <a:ext uri="{FF2B5EF4-FFF2-40B4-BE49-F238E27FC236}">
                <a16:creationId xmlns:a16="http://schemas.microsoft.com/office/drawing/2014/main" id="{EA12D7EE-136F-40E1-8530-4DEC3CC3B7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7944" y="2031207"/>
            <a:ext cx="118824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kumimoji="0" lang="zh-CN" altLang="en-US" sz="1800" dirty="0">
                <a:solidFill>
                  <a:srgbClr val="FF3300"/>
                </a:solidFill>
                <a:ea typeface="微软雅黑" panose="020B0503020204020204" pitchFamily="34" charset="-122"/>
              </a:rPr>
              <a:t>表现杨二嫂自私、贪婪</a:t>
            </a:r>
            <a:r>
              <a:rPr kumimoji="0" lang="zh-CN" altLang="en-US" sz="1800" dirty="0">
                <a:ea typeface="微软雅黑" panose="020B0503020204020204" pitchFamily="34" charset="-122"/>
              </a:rPr>
              <a:t> </a:t>
            </a:r>
          </a:p>
        </p:txBody>
      </p:sp>
      <p:pic>
        <p:nvPicPr>
          <p:cNvPr id="13" name="Picture 1">
            <a:extLst>
              <a:ext uri="{FF2B5EF4-FFF2-40B4-BE49-F238E27FC236}">
                <a16:creationId xmlns:a16="http://schemas.microsoft.com/office/drawing/2014/main" id="{EBEFFA15-8ABA-42E7-8839-11FAF6FBE7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28834" y="4623978"/>
            <a:ext cx="993111" cy="350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42EF9E1A-ED8D-4F3E-8A86-5F5B4D79E6D4}"/>
              </a:ext>
            </a:extLst>
          </p:cNvPr>
          <p:cNvSpPr/>
          <p:nvPr/>
        </p:nvSpPr>
        <p:spPr>
          <a:xfrm>
            <a:off x="1" y="376087"/>
            <a:ext cx="519881" cy="431390"/>
          </a:xfrm>
          <a:prstGeom prst="rect">
            <a:avLst/>
          </a:prstGeom>
          <a:solidFill>
            <a:srgbClr val="6AD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31" tIns="34265" rIns="68531" bIns="34265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2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2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2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2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52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52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52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52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52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323" grpId="0"/>
      <p:bldP spid="52325" grpId="0"/>
      <p:bldP spid="52327" grpId="0"/>
      <p:bldP spid="52330" grpId="0"/>
      <p:bldP spid="52333" grpId="0"/>
      <p:bldP spid="52334" grpId="0"/>
      <p:bldP spid="52335" grpId="0"/>
      <p:bldP spid="52336" grpId="0"/>
      <p:bldP spid="52338" grpId="0"/>
      <p:bldP spid="523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Text Box 4">
            <a:extLst>
              <a:ext uri="{FF2B5EF4-FFF2-40B4-BE49-F238E27FC236}">
                <a16:creationId xmlns:a16="http://schemas.microsoft.com/office/drawing/2014/main" id="{592BDD42-C300-4818-BA84-87AA8BC618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1650" y="3182484"/>
            <a:ext cx="28003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闰土：淳朴善良麻木迟钝的</a:t>
            </a:r>
            <a:r>
              <a:rPr lang="zh-CN" altLang="zh-CN" sz="1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贫苦农民</a:t>
            </a:r>
            <a:endParaRPr lang="zh-CN" altLang="en-US" sz="1800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89" name="Text Box 5">
            <a:extLst>
              <a:ext uri="{FF2B5EF4-FFF2-40B4-BE49-F238E27FC236}">
                <a16:creationId xmlns:a16="http://schemas.microsoft.com/office/drawing/2014/main" id="{5D3241D9-C84F-4999-99C2-978F3E0343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7997" y="3191514"/>
            <a:ext cx="30289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杨二嫂：尖酸刻薄自私势利贪婪的</a:t>
            </a:r>
            <a:r>
              <a:rPr lang="zh-CN" altLang="en-US" sz="1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小市民</a:t>
            </a:r>
          </a:p>
        </p:txBody>
      </p:sp>
      <p:sp>
        <p:nvSpPr>
          <p:cNvPr id="16390" name="Text Box 6">
            <a:extLst>
              <a:ext uri="{FF2B5EF4-FFF2-40B4-BE49-F238E27FC236}">
                <a16:creationId xmlns:a16="http://schemas.microsoft.com/office/drawing/2014/main" id="{11DEFA23-5389-4211-8E49-443EA95EC8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7664" y="4077150"/>
            <a:ext cx="63436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二人发生变化的原因：</a:t>
            </a:r>
            <a:r>
              <a:rPr lang="zh-CN" altLang="en-US" sz="1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农村经济衰败、农民和小市民生活的贫困、封建传统观念对人们精神的毒害，造成人们纯真人性的扭曲。</a:t>
            </a:r>
          </a:p>
        </p:txBody>
      </p:sp>
      <p:grpSp>
        <p:nvGrpSpPr>
          <p:cNvPr id="2" name="Group 7">
            <a:extLst>
              <a:ext uri="{FF2B5EF4-FFF2-40B4-BE49-F238E27FC236}">
                <a16:creationId xmlns:a16="http://schemas.microsoft.com/office/drawing/2014/main" id="{C61C10ED-AE3C-457B-914B-7924328068E6}"/>
              </a:ext>
            </a:extLst>
          </p:cNvPr>
          <p:cNvGrpSpPr>
            <a:grpSpLocks/>
          </p:cNvGrpSpPr>
          <p:nvPr/>
        </p:nvGrpSpPr>
        <p:grpSpPr bwMode="auto">
          <a:xfrm>
            <a:off x="2477542" y="987574"/>
            <a:ext cx="4483894" cy="2070742"/>
            <a:chOff x="768" y="528"/>
            <a:chExt cx="3766" cy="2301"/>
          </a:xfrm>
        </p:grpSpPr>
        <p:pic>
          <p:nvPicPr>
            <p:cNvPr id="52233" name="Picture 8" descr="hxx8">
              <a:extLst>
                <a:ext uri="{FF2B5EF4-FFF2-40B4-BE49-F238E27FC236}">
                  <a16:creationId xmlns:a16="http://schemas.microsoft.com/office/drawing/2014/main" id="{10F7FB5F-C59F-49B6-82F8-FFDAFDC238B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8" y="720"/>
              <a:ext cx="1920" cy="2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234" name="Picture 9" descr="hxx2">
              <a:extLst>
                <a:ext uri="{FF2B5EF4-FFF2-40B4-BE49-F238E27FC236}">
                  <a16:creationId xmlns:a16="http://schemas.microsoft.com/office/drawing/2014/main" id="{ABCB5D68-7E9B-45D9-81C0-7B4E9CFD013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68"/>
            <a:stretch>
              <a:fillRect/>
            </a:stretch>
          </p:blipFill>
          <p:spPr bwMode="auto">
            <a:xfrm>
              <a:off x="3622" y="528"/>
              <a:ext cx="912" cy="2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2232" name="Text Box 10">
            <a:extLst>
              <a:ext uri="{FF2B5EF4-FFF2-40B4-BE49-F238E27FC236}">
                <a16:creationId xmlns:a16="http://schemas.microsoft.com/office/drawing/2014/main" id="{33FCC787-B373-4FD4-98ED-8B73D526FB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0075" y="345812"/>
            <a:ext cx="2914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kumimoji="1" sz="2400" b="1" u="sng">
                <a:solidFill>
                  <a:srgbClr val="008000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 kumimoji="1" sz="2400"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对比及作用</a:t>
            </a:r>
          </a:p>
        </p:txBody>
      </p:sp>
      <p:pic>
        <p:nvPicPr>
          <p:cNvPr id="11" name="Picture 1">
            <a:extLst>
              <a:ext uri="{FF2B5EF4-FFF2-40B4-BE49-F238E27FC236}">
                <a16:creationId xmlns:a16="http://schemas.microsoft.com/office/drawing/2014/main" id="{3D1C471F-DF90-443F-9459-99E5C88ED5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834" y="4623978"/>
            <a:ext cx="993111" cy="350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CECC5404-97A9-4E26-A2D3-E015A00DDFBA}"/>
              </a:ext>
            </a:extLst>
          </p:cNvPr>
          <p:cNvSpPr/>
          <p:nvPr/>
        </p:nvSpPr>
        <p:spPr>
          <a:xfrm>
            <a:off x="1" y="376087"/>
            <a:ext cx="519881" cy="431390"/>
          </a:xfrm>
          <a:prstGeom prst="rect">
            <a:avLst/>
          </a:prstGeom>
          <a:solidFill>
            <a:srgbClr val="6AD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31" tIns="34265" rIns="68531" bIns="34265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autoUpdateAnimBg="0"/>
      <p:bldP spid="16389" grpId="0" autoUpdateAnimBg="0"/>
      <p:bldP spid="16390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>
            <a:extLst>
              <a:ext uri="{FF2B5EF4-FFF2-40B4-BE49-F238E27FC236}">
                <a16:creationId xmlns:a16="http://schemas.microsoft.com/office/drawing/2014/main" id="{678DBF94-640B-4620-B2C0-19FC889542A0}"/>
              </a:ext>
            </a:extLst>
          </p:cNvPr>
          <p:cNvGrpSpPr>
            <a:grpSpLocks/>
          </p:cNvGrpSpPr>
          <p:nvPr/>
        </p:nvGrpSpPr>
        <p:grpSpPr bwMode="auto">
          <a:xfrm>
            <a:off x="1341835" y="514350"/>
            <a:ext cx="6659165" cy="3657600"/>
            <a:chOff x="66" y="464"/>
            <a:chExt cx="5593" cy="3280"/>
          </a:xfrm>
        </p:grpSpPr>
        <p:grpSp>
          <p:nvGrpSpPr>
            <p:cNvPr id="54287" name="Group 4">
              <a:extLst>
                <a:ext uri="{FF2B5EF4-FFF2-40B4-BE49-F238E27FC236}">
                  <a16:creationId xmlns:a16="http://schemas.microsoft.com/office/drawing/2014/main" id="{535DEB55-B61D-4954-BE97-321B24F3A68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6" y="2548"/>
              <a:ext cx="5593" cy="1196"/>
              <a:chOff x="66" y="2548"/>
              <a:chExt cx="5593" cy="1196"/>
            </a:xfrm>
          </p:grpSpPr>
          <p:pic>
            <p:nvPicPr>
              <p:cNvPr id="54293" name="Picture 5" descr="hxx3">
                <a:extLst>
                  <a:ext uri="{FF2B5EF4-FFF2-40B4-BE49-F238E27FC236}">
                    <a16:creationId xmlns:a16="http://schemas.microsoft.com/office/drawing/2014/main" id="{4E45598C-C071-43E7-9567-18758F9A262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lum contrast="-36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" y="2548"/>
                <a:ext cx="794" cy="11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4294" name="Picture 6" descr="hxx8">
                <a:extLst>
                  <a:ext uri="{FF2B5EF4-FFF2-40B4-BE49-F238E27FC236}">
                    <a16:creationId xmlns:a16="http://schemas.microsoft.com/office/drawing/2014/main" id="{251D6557-768B-4CBA-97FA-9E3FA4EBE02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32" y="2559"/>
                <a:ext cx="794" cy="11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4295" name="Picture 7" descr="hxx2">
                <a:extLst>
                  <a:ext uri="{FF2B5EF4-FFF2-40B4-BE49-F238E27FC236}">
                    <a16:creationId xmlns:a16="http://schemas.microsoft.com/office/drawing/2014/main" id="{AEF46E68-A7C4-4F22-94E3-4D39E587580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91" y="2592"/>
                <a:ext cx="768" cy="11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4296" name="Picture 8" descr="hxx4">
                <a:extLst>
                  <a:ext uri="{FF2B5EF4-FFF2-40B4-BE49-F238E27FC236}">
                    <a16:creationId xmlns:a16="http://schemas.microsoft.com/office/drawing/2014/main" id="{5D41091D-F7C6-46E3-A92F-2C85A7FB47E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97" y="2592"/>
                <a:ext cx="816" cy="11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54288" name="Group 9">
              <a:extLst>
                <a:ext uri="{FF2B5EF4-FFF2-40B4-BE49-F238E27FC236}">
                  <a16:creationId xmlns:a16="http://schemas.microsoft.com/office/drawing/2014/main" id="{8D7A7715-7BB6-429F-891A-DD864B7233F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6" y="464"/>
              <a:ext cx="5575" cy="1200"/>
              <a:chOff x="66" y="464"/>
              <a:chExt cx="5575" cy="1200"/>
            </a:xfrm>
          </p:grpSpPr>
          <p:pic>
            <p:nvPicPr>
              <p:cNvPr id="54289" name="Picture 10" descr="hxx7">
                <a:extLst>
                  <a:ext uri="{FF2B5EF4-FFF2-40B4-BE49-F238E27FC236}">
                    <a16:creationId xmlns:a16="http://schemas.microsoft.com/office/drawing/2014/main" id="{F869762A-02B1-4ACC-822E-9E5E1FC18FF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" y="464"/>
                <a:ext cx="794" cy="1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4290" name="Picture 11" descr="hxx6">
                <a:extLst>
                  <a:ext uri="{FF2B5EF4-FFF2-40B4-BE49-F238E27FC236}">
                    <a16:creationId xmlns:a16="http://schemas.microsoft.com/office/drawing/2014/main" id="{E3CC469B-B987-4259-8FAA-549D93CA98B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39" y="480"/>
                <a:ext cx="794" cy="11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4291" name="Picture 12" descr="hxx">
                <a:extLst>
                  <a:ext uri="{FF2B5EF4-FFF2-40B4-BE49-F238E27FC236}">
                    <a16:creationId xmlns:a16="http://schemas.microsoft.com/office/drawing/2014/main" id="{FBD60227-10ED-4DDB-8E9A-2D34664D874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25" y="480"/>
                <a:ext cx="816" cy="11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4292" name="Picture 13" descr="hxx9">
                <a:extLst>
                  <a:ext uri="{FF2B5EF4-FFF2-40B4-BE49-F238E27FC236}">
                    <a16:creationId xmlns:a16="http://schemas.microsoft.com/office/drawing/2014/main" id="{B450B62B-8AE3-4806-819C-841D4072384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12" y="480"/>
                <a:ext cx="816" cy="11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5" name="Group 14">
            <a:extLst>
              <a:ext uri="{FF2B5EF4-FFF2-40B4-BE49-F238E27FC236}">
                <a16:creationId xmlns:a16="http://schemas.microsoft.com/office/drawing/2014/main" id="{23A018A5-8CA6-43F3-961A-30526B1B1CF6}"/>
              </a:ext>
            </a:extLst>
          </p:cNvPr>
          <p:cNvGrpSpPr>
            <a:grpSpLocks/>
          </p:cNvGrpSpPr>
          <p:nvPr/>
        </p:nvGrpSpPr>
        <p:grpSpPr bwMode="auto">
          <a:xfrm>
            <a:off x="1331118" y="1869283"/>
            <a:ext cx="6697715" cy="486969"/>
            <a:chOff x="96" y="1728"/>
            <a:chExt cx="5494" cy="427"/>
          </a:xfrm>
        </p:grpSpPr>
        <p:sp>
          <p:nvSpPr>
            <p:cNvPr id="17423" name="Rectangle 15">
              <a:extLst>
                <a:ext uri="{FF2B5EF4-FFF2-40B4-BE49-F238E27FC236}">
                  <a16:creationId xmlns:a16="http://schemas.microsoft.com/office/drawing/2014/main" id="{98DA69D9-F71A-4034-8658-FD14E64DA6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70" y="1728"/>
              <a:ext cx="720" cy="427"/>
            </a:xfrm>
            <a:prstGeom prst="rect">
              <a:avLst/>
            </a:prstGeom>
            <a:noFill/>
            <a:ln w="9525">
              <a:solidFill>
                <a:srgbClr val="FF3399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1350" b="1" dirty="0">
                  <a:solidFill>
                    <a:srgbClr val="FF33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微软雅黑" panose="020B0503020204020204" pitchFamily="34" charset="-122"/>
                </a:rPr>
                <a:t>豆腐西施</a:t>
              </a:r>
            </a:p>
          </p:txBody>
        </p:sp>
        <p:sp>
          <p:nvSpPr>
            <p:cNvPr id="17424" name="Rectangle 16">
              <a:extLst>
                <a:ext uri="{FF2B5EF4-FFF2-40B4-BE49-F238E27FC236}">
                  <a16:creationId xmlns:a16="http://schemas.microsoft.com/office/drawing/2014/main" id="{E293505B-19AE-4783-8E3C-41815341E6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6" y="1728"/>
              <a:ext cx="624" cy="252"/>
            </a:xfrm>
            <a:prstGeom prst="rect">
              <a:avLst/>
            </a:prstGeom>
            <a:noFill/>
            <a:ln w="9525">
              <a:solidFill>
                <a:srgbClr val="FF3399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1350" b="1" dirty="0">
                  <a:solidFill>
                    <a:srgbClr val="FF33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微软雅黑" panose="020B0503020204020204" pitchFamily="34" charset="-122"/>
                </a:rPr>
                <a:t>小 英雄</a:t>
              </a:r>
            </a:p>
          </p:txBody>
        </p:sp>
        <p:sp>
          <p:nvSpPr>
            <p:cNvPr id="17425" name="Rectangle 17">
              <a:extLst>
                <a:ext uri="{FF2B5EF4-FFF2-40B4-BE49-F238E27FC236}">
                  <a16:creationId xmlns:a16="http://schemas.microsoft.com/office/drawing/2014/main" id="{802F0B61-E03A-4067-BBE4-16775F0105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0" y="1728"/>
              <a:ext cx="737" cy="252"/>
            </a:xfrm>
            <a:prstGeom prst="rect">
              <a:avLst/>
            </a:prstGeom>
            <a:noFill/>
            <a:ln w="9525">
              <a:solidFill>
                <a:srgbClr val="FF3399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350" b="1" dirty="0">
                  <a:solidFill>
                    <a:srgbClr val="FF33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微软雅黑" panose="020B0503020204020204" pitchFamily="34" charset="-122"/>
                </a:rPr>
                <a:t>情同手足</a:t>
              </a:r>
            </a:p>
          </p:txBody>
        </p:sp>
        <p:sp>
          <p:nvSpPr>
            <p:cNvPr id="17426" name="Rectangle 18">
              <a:extLst>
                <a:ext uri="{FF2B5EF4-FFF2-40B4-BE49-F238E27FC236}">
                  <a16:creationId xmlns:a16="http://schemas.microsoft.com/office/drawing/2014/main" id="{88D4A6B9-B264-4E08-A51E-56529D383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" y="1728"/>
              <a:ext cx="720" cy="427"/>
            </a:xfrm>
            <a:prstGeom prst="rect">
              <a:avLst/>
            </a:prstGeom>
            <a:noFill/>
            <a:ln w="9525">
              <a:solidFill>
                <a:srgbClr val="FF3399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1350" b="1" dirty="0">
                  <a:solidFill>
                    <a:srgbClr val="FF33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vantGarde Bk BT" pitchFamily="34" charset="0"/>
                  <a:ea typeface="微软雅黑" panose="020B0503020204020204" pitchFamily="34" charset="-122"/>
                </a:rPr>
                <a:t>神异图画</a:t>
              </a:r>
            </a:p>
          </p:txBody>
        </p:sp>
      </p:grpSp>
      <p:grpSp>
        <p:nvGrpSpPr>
          <p:cNvPr id="6" name="Group 19">
            <a:extLst>
              <a:ext uri="{FF2B5EF4-FFF2-40B4-BE49-F238E27FC236}">
                <a16:creationId xmlns:a16="http://schemas.microsoft.com/office/drawing/2014/main" id="{16747B93-091A-4691-92F2-E39A2B49D5E6}"/>
              </a:ext>
            </a:extLst>
          </p:cNvPr>
          <p:cNvGrpSpPr>
            <a:grpSpLocks/>
          </p:cNvGrpSpPr>
          <p:nvPr/>
        </p:nvGrpSpPr>
        <p:grpSpPr bwMode="auto">
          <a:xfrm>
            <a:off x="1369219" y="2409830"/>
            <a:ext cx="6631781" cy="320279"/>
            <a:chOff x="109" y="2239"/>
            <a:chExt cx="5570" cy="269"/>
          </a:xfrm>
        </p:grpSpPr>
        <p:sp>
          <p:nvSpPr>
            <p:cNvPr id="17428" name="Rectangle 20">
              <a:extLst>
                <a:ext uri="{FF2B5EF4-FFF2-40B4-BE49-F238E27FC236}">
                  <a16:creationId xmlns:a16="http://schemas.microsoft.com/office/drawing/2014/main" id="{CBAF075C-2E18-442E-A316-B7239EF576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9" y="2245"/>
              <a:ext cx="720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1350" b="1" u="sng" dirty="0">
                  <a:effectLst>
                    <a:outerShdw blurRad="38100" dist="38100" dir="2700000" algn="tl">
                      <a:srgbClr val="FFFFFF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圆   规</a:t>
              </a:r>
            </a:p>
          </p:txBody>
        </p:sp>
        <p:sp>
          <p:nvSpPr>
            <p:cNvPr id="17429" name="Rectangle 21">
              <a:extLst>
                <a:ext uri="{FF2B5EF4-FFF2-40B4-BE49-F238E27FC236}">
                  <a16:creationId xmlns:a16="http://schemas.microsoft.com/office/drawing/2014/main" id="{6CE9602E-6F05-431F-BA88-EA3578C660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6" y="2241"/>
              <a:ext cx="1296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1350" b="1" u="sng" dirty="0">
                  <a:effectLst>
                    <a:outerShdw blurRad="38100" dist="38100" dir="2700000" algn="tl">
                      <a:srgbClr val="FFFFFF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木偶人</a:t>
              </a:r>
            </a:p>
          </p:txBody>
        </p:sp>
        <p:sp>
          <p:nvSpPr>
            <p:cNvPr id="17430" name="Rectangle 22">
              <a:extLst>
                <a:ext uri="{FF2B5EF4-FFF2-40B4-BE49-F238E27FC236}">
                  <a16:creationId xmlns:a16="http://schemas.microsoft.com/office/drawing/2014/main" id="{F73A4982-5719-416D-80C2-DB5D57C1BE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3" y="2239"/>
              <a:ext cx="764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350" b="1" u="sng" dirty="0">
                  <a:effectLst>
                    <a:outerShdw blurRad="38100" dist="38100" dir="2700000" algn="tl">
                      <a:srgbClr val="FFFFFF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厚  障  壁</a:t>
              </a:r>
            </a:p>
          </p:txBody>
        </p:sp>
        <p:sp>
          <p:nvSpPr>
            <p:cNvPr id="17431" name="Rectangle 23">
              <a:extLst>
                <a:ext uri="{FF2B5EF4-FFF2-40B4-BE49-F238E27FC236}">
                  <a16:creationId xmlns:a16="http://schemas.microsoft.com/office/drawing/2014/main" id="{8C7EFCC6-698A-421A-B2A5-012E78E1E2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" y="2256"/>
              <a:ext cx="737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zh-CN" sz="1350" b="1" u="sng" dirty="0">
                  <a:effectLst>
                    <a:outerShdw blurRad="38100" dist="38100" dir="2700000" algn="tl">
                      <a:srgbClr val="FFFFFF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萧索荒村</a:t>
              </a:r>
              <a:endParaRPr lang="zh-CN" altLang="en-US" sz="1350" b="1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432" name="Text Box 24">
            <a:extLst>
              <a:ext uri="{FF2B5EF4-FFF2-40B4-BE49-F238E27FC236}">
                <a16:creationId xmlns:a16="http://schemas.microsoft.com/office/drawing/2014/main" id="{A678F0C4-EBEC-4536-AF3A-4E1960BC8C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4450" y="4245769"/>
            <a:ext cx="668655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100" b="1" dirty="0">
                <a:solidFill>
                  <a:srgbClr val="FF3300"/>
                </a:solidFill>
                <a:latin typeface="Times New Roman" pitchFamily="18" charset="0"/>
                <a:ea typeface="微软雅黑" panose="020B0503020204020204" pitchFamily="34" charset="-122"/>
              </a:rPr>
              <a:t>　辛亥革命的不彻底性造成的农村破产人民生活痛苦的现实，表达作者对现实社会的不满，对新生活的渴望。</a:t>
            </a:r>
          </a:p>
        </p:txBody>
      </p:sp>
      <p:sp>
        <p:nvSpPr>
          <p:cNvPr id="17433" name="Text Box 25">
            <a:extLst>
              <a:ext uri="{FF2B5EF4-FFF2-40B4-BE49-F238E27FC236}">
                <a16:creationId xmlns:a16="http://schemas.microsoft.com/office/drawing/2014/main" id="{B6A81D2D-781B-490F-8EAA-3D85995E36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4450" y="86916"/>
            <a:ext cx="639008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对比及作用        </a:t>
            </a:r>
            <a:r>
              <a:rPr lang="zh-CN" altLang="en-US" sz="24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一切的变化说明了什么？</a:t>
            </a:r>
          </a:p>
        </p:txBody>
      </p:sp>
      <p:pic>
        <p:nvPicPr>
          <p:cNvPr id="25" name="Picture 1">
            <a:extLst>
              <a:ext uri="{FF2B5EF4-FFF2-40B4-BE49-F238E27FC236}">
                <a16:creationId xmlns:a16="http://schemas.microsoft.com/office/drawing/2014/main" id="{2684BBC7-44A6-4D2E-82D6-E6DB5865CC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028834" y="4623978"/>
            <a:ext cx="993111" cy="350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370993D8-0275-4232-BBE5-1C1AE1364816}"/>
              </a:ext>
            </a:extLst>
          </p:cNvPr>
          <p:cNvSpPr/>
          <p:nvPr/>
        </p:nvSpPr>
        <p:spPr>
          <a:xfrm>
            <a:off x="1" y="376087"/>
            <a:ext cx="519881" cy="431390"/>
          </a:xfrm>
          <a:prstGeom prst="rect">
            <a:avLst/>
          </a:prstGeom>
          <a:solidFill>
            <a:srgbClr val="6AD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31" tIns="34265" rIns="68531" bIns="34265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32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BJ_001">
            <a:extLst>
              <a:ext uri="{FF2B5EF4-FFF2-40B4-BE49-F238E27FC236}">
                <a16:creationId xmlns:a16="http://schemas.microsoft.com/office/drawing/2014/main" id="{18C72175-469F-4E42-989F-9309999120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0" y="0"/>
            <a:ext cx="62865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0595" name="Rectangle 3">
            <a:extLst>
              <a:ext uri="{FF2B5EF4-FFF2-40B4-BE49-F238E27FC236}">
                <a16:creationId xmlns:a16="http://schemas.microsoft.com/office/drawing/2014/main" id="{1B95782A-C7B1-49FB-B53D-A8AF79C3321A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1385888" y="411956"/>
            <a:ext cx="6480572" cy="481013"/>
          </a:xfrm>
        </p:spPr>
        <p:txBody>
          <a:bodyPr/>
          <a:lstStyle/>
          <a:p>
            <a:pPr algn="ctr" eaLnBrk="1" hangingPunct="1">
              <a:defRPr/>
            </a:pPr>
            <a:r>
              <a:rPr lang="zh-CN" altLang="en-US" sz="2700" b="1" dirty="0"/>
              <a:t>运用景物描写渲染气氛，烘托人物感情。</a:t>
            </a:r>
          </a:p>
        </p:txBody>
      </p:sp>
      <p:sp>
        <p:nvSpPr>
          <p:cNvPr id="110596" name="AutoShape 4">
            <a:extLst>
              <a:ext uri="{FF2B5EF4-FFF2-40B4-BE49-F238E27FC236}">
                <a16:creationId xmlns:a16="http://schemas.microsoft.com/office/drawing/2014/main" id="{FE605F7E-8B38-411B-B56A-6547DF4CA924}"/>
              </a:ext>
            </a:extLst>
          </p:cNvPr>
          <p:cNvSpPr>
            <a:spLocks/>
          </p:cNvSpPr>
          <p:nvPr/>
        </p:nvSpPr>
        <p:spPr bwMode="auto">
          <a:xfrm>
            <a:off x="1169194" y="1407319"/>
            <a:ext cx="285750" cy="2000250"/>
          </a:xfrm>
          <a:prstGeom prst="leftBrace">
            <a:avLst>
              <a:gd name="adj1" fmla="val 58333"/>
              <a:gd name="adj2" fmla="val 50000"/>
            </a:avLst>
          </a:prstGeom>
          <a:noFill/>
          <a:ln w="444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 dirty="0">
              <a:ea typeface="微软雅黑" panose="020B0503020204020204" pitchFamily="34" charset="-122"/>
            </a:endParaRPr>
          </a:p>
        </p:txBody>
      </p:sp>
      <p:sp>
        <p:nvSpPr>
          <p:cNvPr id="110597" name="Text Box 5">
            <a:extLst>
              <a:ext uri="{FF2B5EF4-FFF2-40B4-BE49-F238E27FC236}">
                <a16:creationId xmlns:a16="http://schemas.microsoft.com/office/drawing/2014/main" id="{771EA8F3-FF4A-4F67-9CCD-086C5AB731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2094" y="1407319"/>
            <a:ext cx="2088356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700" dirty="0">
                <a:solidFill>
                  <a:srgbClr val="9900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开头景物：</a:t>
            </a:r>
          </a:p>
          <a:p>
            <a:pPr eaLnBrk="1" hangingPunct="1"/>
            <a:endParaRPr lang="zh-CN" altLang="en-US" sz="2700" dirty="0">
              <a:solidFill>
                <a:srgbClr val="9900CC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2700" dirty="0">
                <a:solidFill>
                  <a:srgbClr val="9900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神异图画：</a:t>
            </a:r>
          </a:p>
          <a:p>
            <a:pPr eaLnBrk="1" hangingPunct="1"/>
            <a:endParaRPr lang="zh-CN" altLang="en-US" sz="2700" dirty="0">
              <a:solidFill>
                <a:srgbClr val="9900CC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2700" dirty="0">
                <a:solidFill>
                  <a:srgbClr val="9900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离乡景物：</a:t>
            </a:r>
          </a:p>
        </p:txBody>
      </p:sp>
      <p:sp>
        <p:nvSpPr>
          <p:cNvPr id="110598" name="Text Box 6">
            <a:extLst>
              <a:ext uri="{FF2B5EF4-FFF2-40B4-BE49-F238E27FC236}">
                <a16:creationId xmlns:a16="http://schemas.microsoft.com/office/drawing/2014/main" id="{6631C0BD-6278-4B1D-9DAF-9CF3A4F7B3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7537" y="1464469"/>
            <a:ext cx="53028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反映农村的衰败和“我”的悲凉心情。</a:t>
            </a:r>
          </a:p>
        </p:txBody>
      </p:sp>
      <p:sp>
        <p:nvSpPr>
          <p:cNvPr id="110599" name="Text Box 7">
            <a:extLst>
              <a:ext uri="{FF2B5EF4-FFF2-40B4-BE49-F238E27FC236}">
                <a16:creationId xmlns:a16="http://schemas.microsoft.com/office/drawing/2014/main" id="{C6E86123-C6E5-4D36-87AB-55219A3122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7537" y="2264568"/>
            <a:ext cx="513473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创造明朗愉快的气氛，烘托“我”对</a:t>
            </a:r>
          </a:p>
          <a:p>
            <a:pPr eaLnBrk="1" hangingPunct="1"/>
            <a:r>
              <a: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少年闰土的热爱。</a:t>
            </a:r>
          </a:p>
        </p:txBody>
      </p:sp>
      <p:sp>
        <p:nvSpPr>
          <p:cNvPr id="110600" name="Text Box 8">
            <a:extLst>
              <a:ext uri="{FF2B5EF4-FFF2-40B4-BE49-F238E27FC236}">
                <a16:creationId xmlns:a16="http://schemas.microsoft.com/office/drawing/2014/main" id="{82D57623-600E-44CD-9D31-AFA6F30190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3848" y="3105522"/>
            <a:ext cx="56778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创造静谧气氛，形成情景交融的深远意境。</a:t>
            </a:r>
          </a:p>
        </p:txBody>
      </p:sp>
      <p:pic>
        <p:nvPicPr>
          <p:cNvPr id="9" name="Picture 1">
            <a:extLst>
              <a:ext uri="{FF2B5EF4-FFF2-40B4-BE49-F238E27FC236}">
                <a16:creationId xmlns:a16="http://schemas.microsoft.com/office/drawing/2014/main" id="{25B52F35-B754-4B9E-8DDA-324E273DC6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8834" y="4623978"/>
            <a:ext cx="993111" cy="350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51F8A751-377C-4B1E-890E-DBC2F856227D}"/>
              </a:ext>
            </a:extLst>
          </p:cNvPr>
          <p:cNvSpPr/>
          <p:nvPr/>
        </p:nvSpPr>
        <p:spPr>
          <a:xfrm>
            <a:off x="1" y="376087"/>
            <a:ext cx="519881" cy="431390"/>
          </a:xfrm>
          <a:prstGeom prst="rect">
            <a:avLst/>
          </a:prstGeom>
          <a:solidFill>
            <a:srgbClr val="6AD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31" tIns="34265" rIns="68531" bIns="34265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5" grpId="0" autoUpdateAnimBg="0"/>
      <p:bldP spid="110596" grpId="0" animBg="1"/>
      <p:bldP spid="110597" grpId="0" autoUpdateAnimBg="0"/>
      <p:bldP spid="110598" grpId="0" autoUpdateAnimBg="0"/>
      <p:bldP spid="110599" grpId="0" autoUpdateAnimBg="0"/>
      <p:bldP spid="110600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2">
            <a:extLst>
              <a:ext uri="{FF2B5EF4-FFF2-40B4-BE49-F238E27FC236}">
                <a16:creationId xmlns:a16="http://schemas.microsoft.com/office/drawing/2014/main" id="{24A0C65A-047C-441F-845B-02BC88F292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5656" y="1275606"/>
            <a:ext cx="6343650" cy="2931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zh-CN" altLang="en-US" sz="2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微软雅黑" panose="020B0503020204020204" pitchFamily="34" charset="-122"/>
              </a:rPr>
              <a:t>“</a:t>
            </a:r>
            <a:r>
              <a:rPr lang="zh-CN" altLang="en-US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anose="020B0503020204020204" pitchFamily="34" charset="-122"/>
              </a:rPr>
              <a:t>我</a:t>
            </a:r>
            <a:r>
              <a:rPr lang="zh-CN" altLang="en-US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微软雅黑" panose="020B0503020204020204" pitchFamily="34" charset="-122"/>
              </a:rPr>
              <a:t>”</a:t>
            </a:r>
            <a:r>
              <a:rPr lang="zh-CN" altLang="en-US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anose="020B0503020204020204" pitchFamily="34" charset="-122"/>
              </a:rPr>
              <a:t>对故乡的感情比较复杂：</a:t>
            </a:r>
          </a:p>
          <a:p>
            <a:pPr algn="just">
              <a:spcBef>
                <a:spcPct val="50000"/>
              </a:spcBef>
              <a:defRPr/>
            </a:pPr>
            <a:r>
              <a:rPr lang="zh-CN" altLang="en-US" sz="10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anose="020B0503020204020204" pitchFamily="34" charset="-122"/>
              </a:rPr>
              <a:t>　　</a:t>
            </a:r>
            <a:r>
              <a:rPr lang="zh-CN" altLang="en-US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anose="020B0503020204020204" pitchFamily="34" charset="-122"/>
              </a:rPr>
              <a:t>回忆中的故乡，充满神奇色彩的美，让</a:t>
            </a:r>
            <a:r>
              <a:rPr lang="zh-CN" altLang="en-US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微软雅黑" panose="020B0503020204020204" pitchFamily="34" charset="-122"/>
              </a:rPr>
              <a:t>“</a:t>
            </a:r>
            <a:r>
              <a:rPr lang="zh-CN" altLang="en-US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anose="020B0503020204020204" pitchFamily="34" charset="-122"/>
              </a:rPr>
              <a:t>我</a:t>
            </a:r>
            <a:r>
              <a:rPr lang="zh-CN" altLang="en-US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微软雅黑" panose="020B0503020204020204" pitchFamily="34" charset="-122"/>
              </a:rPr>
              <a:t>”</a:t>
            </a:r>
            <a:r>
              <a:rPr lang="zh-CN" altLang="en-US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anose="020B0503020204020204" pitchFamily="34" charset="-122"/>
              </a:rPr>
              <a:t>感到无比欢愉； </a:t>
            </a:r>
          </a:p>
          <a:p>
            <a:pPr algn="just">
              <a:spcBef>
                <a:spcPct val="50000"/>
              </a:spcBef>
              <a:defRPr/>
            </a:pPr>
            <a:r>
              <a:rPr lang="zh-CN" altLang="en-US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anose="020B0503020204020204" pitchFamily="34" charset="-122"/>
              </a:rPr>
              <a:t>　　现实中的故乡，充满冷漠，人情隔膜，使</a:t>
            </a:r>
            <a:r>
              <a:rPr lang="zh-CN" altLang="en-US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微软雅黑" panose="020B0503020204020204" pitchFamily="34" charset="-122"/>
              </a:rPr>
              <a:t>“</a:t>
            </a:r>
            <a:r>
              <a:rPr lang="zh-CN" altLang="en-US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anose="020B0503020204020204" pitchFamily="34" charset="-122"/>
              </a:rPr>
              <a:t>我</a:t>
            </a:r>
            <a:r>
              <a:rPr lang="zh-CN" altLang="en-US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微软雅黑" panose="020B0503020204020204" pitchFamily="34" charset="-122"/>
              </a:rPr>
              <a:t>”</a:t>
            </a:r>
            <a:r>
              <a:rPr lang="zh-CN" altLang="en-US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anose="020B0503020204020204" pitchFamily="34" charset="-122"/>
              </a:rPr>
              <a:t>感到无比悲哀。 </a:t>
            </a:r>
          </a:p>
          <a:p>
            <a:pPr>
              <a:spcBef>
                <a:spcPct val="50000"/>
              </a:spcBef>
              <a:defRPr/>
            </a:pPr>
            <a:r>
              <a:rPr lang="zh-CN" altLang="en-US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anose="020B0503020204020204" pitchFamily="34" charset="-122"/>
              </a:rPr>
              <a:t>　　对未来的故乡，</a:t>
            </a:r>
            <a:r>
              <a:rPr lang="zh-CN" altLang="en-US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微软雅黑" panose="020B0503020204020204" pitchFamily="34" charset="-122"/>
              </a:rPr>
              <a:t>“</a:t>
            </a:r>
            <a:r>
              <a:rPr lang="zh-CN" altLang="en-US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anose="020B0503020204020204" pitchFamily="34" charset="-122"/>
              </a:rPr>
              <a:t>我</a:t>
            </a:r>
            <a:r>
              <a:rPr lang="zh-CN" altLang="en-US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微软雅黑" panose="020B0503020204020204" pitchFamily="34" charset="-122"/>
              </a:rPr>
              <a:t>”</a:t>
            </a:r>
            <a:r>
              <a:rPr lang="zh-CN" altLang="en-US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anose="020B0503020204020204" pitchFamily="34" charset="-122"/>
              </a:rPr>
              <a:t>充满希望，但是又觉得很渺茫。</a:t>
            </a:r>
            <a:endParaRPr lang="zh-CN" altLang="en-US" sz="2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icture 1">
            <a:extLst>
              <a:ext uri="{FF2B5EF4-FFF2-40B4-BE49-F238E27FC236}">
                <a16:creationId xmlns:a16="http://schemas.microsoft.com/office/drawing/2014/main" id="{7C9145F9-F3DD-43E1-A578-99FDF16C97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28834" y="4623978"/>
            <a:ext cx="993111" cy="350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E5ADAD82-45E3-416E-A4E0-692179CD846C}"/>
              </a:ext>
            </a:extLst>
          </p:cNvPr>
          <p:cNvSpPr/>
          <p:nvPr/>
        </p:nvSpPr>
        <p:spPr>
          <a:xfrm>
            <a:off x="1" y="376087"/>
            <a:ext cx="519881" cy="431390"/>
          </a:xfrm>
          <a:prstGeom prst="rect">
            <a:avLst/>
          </a:prstGeom>
          <a:solidFill>
            <a:srgbClr val="6AD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31" tIns="34265" rIns="68531" bIns="34265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641F3905-CE41-47AE-9F70-147CEADD440E}"/>
              </a:ext>
            </a:extLst>
          </p:cNvPr>
          <p:cNvSpPr txBox="1"/>
          <p:nvPr/>
        </p:nvSpPr>
        <p:spPr>
          <a:xfrm>
            <a:off x="539555" y="339505"/>
            <a:ext cx="1621533" cy="500129"/>
          </a:xfrm>
          <a:prstGeom prst="rect">
            <a:avLst/>
          </a:prstGeom>
          <a:noFill/>
        </p:spPr>
        <p:txBody>
          <a:bodyPr wrap="square" lIns="68531" tIns="34265" rIns="68531" bIns="34265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总结归纳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74821" y="4677987"/>
            <a:ext cx="993111" cy="350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3431961" y="2225502"/>
            <a:ext cx="2280085" cy="700178"/>
          </a:xfrm>
          <a:prstGeom prst="rect">
            <a:avLst/>
          </a:prstGeom>
          <a:noFill/>
        </p:spPr>
        <p:txBody>
          <a:bodyPr wrap="none" lIns="68567" tIns="34283" rIns="68567" bIns="34283">
            <a:spAutoFit/>
          </a:bodyPr>
          <a:lstStyle/>
          <a:p>
            <a:pPr algn="ctr"/>
            <a:r>
              <a:rPr lang="zh-CN" altLang="en-US" sz="4100" b="1" spc="75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ea typeface="微软雅黑" panose="020B0503020204020204" pitchFamily="34" charset="-122"/>
              </a:rPr>
              <a:t>随堂作业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28834" y="4623978"/>
            <a:ext cx="993111" cy="350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827585" y="339502"/>
            <a:ext cx="1779924" cy="561666"/>
          </a:xfrm>
          <a:prstGeom prst="rect">
            <a:avLst/>
          </a:prstGeom>
          <a:noFill/>
        </p:spPr>
        <p:txBody>
          <a:bodyPr wrap="none" lIns="68543" tIns="34271" rIns="68543" bIns="34271" rtlCol="0">
            <a:spAutoFit/>
          </a:bodyPr>
          <a:lstStyle/>
          <a:p>
            <a:r>
              <a:rPr lang="zh-CN" altLang="en-US" sz="3200" dirty="0">
                <a:solidFill>
                  <a:srgbClr val="3AB8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教学目标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99593" y="3003798"/>
            <a:ext cx="2286016" cy="561666"/>
          </a:xfrm>
          <a:prstGeom prst="rect">
            <a:avLst/>
          </a:prstGeom>
          <a:noFill/>
        </p:spPr>
        <p:txBody>
          <a:bodyPr wrap="square" lIns="68543" tIns="34271" rIns="68543" bIns="34271" rtlCol="0">
            <a:spAutoFit/>
          </a:bodyPr>
          <a:lstStyle/>
          <a:p>
            <a:r>
              <a:rPr lang="zh-CN" altLang="en-US" sz="3200" dirty="0">
                <a:solidFill>
                  <a:srgbClr val="3AB8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教学重难点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5FE4CB4-5A46-4ECA-99FD-1B258179A872}"/>
              </a:ext>
            </a:extLst>
          </p:cNvPr>
          <p:cNvSpPr/>
          <p:nvPr/>
        </p:nvSpPr>
        <p:spPr>
          <a:xfrm>
            <a:off x="1403648" y="1203598"/>
            <a:ext cx="6480720" cy="1321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b="1" dirty="0"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ea typeface="微软雅黑" panose="020B0503020204020204" pitchFamily="34" charset="-122"/>
              </a:rPr>
              <a:t>、朗读课文，能梳理小说情节，找出对人物的描写，概括人物的性格。</a:t>
            </a:r>
            <a:br>
              <a:rPr lang="zh-CN" altLang="en-US" b="1" dirty="0">
                <a:ea typeface="微软雅黑" panose="020B0503020204020204" pitchFamily="34" charset="-122"/>
              </a:rPr>
            </a:br>
            <a:r>
              <a:rPr lang="en-US" altLang="zh-CN" b="1" dirty="0"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ea typeface="微软雅黑" panose="020B0503020204020204" pitchFamily="34" charset="-122"/>
              </a:rPr>
              <a:t>、能结合小说反映的时代，分析照成人物性格的原因，挖掘小说的主题。</a:t>
            </a:r>
          </a:p>
          <a:p>
            <a:pPr>
              <a:lnSpc>
                <a:spcPct val="200000"/>
              </a:lnSpc>
            </a:pPr>
            <a:r>
              <a:rPr lang="en-US" altLang="zh-CN" b="1" dirty="0"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ea typeface="微软雅黑" panose="020B0503020204020204" pitchFamily="34" charset="-122"/>
              </a:rPr>
              <a:t>、把握文章运用对比和议论来突出主题的写法。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63FB6D3-230A-4B95-80B2-2F290B829FA2}"/>
              </a:ext>
            </a:extLst>
          </p:cNvPr>
          <p:cNvSpPr/>
          <p:nvPr/>
        </p:nvSpPr>
        <p:spPr>
          <a:xfrm>
            <a:off x="1403648" y="3723878"/>
            <a:ext cx="4572000" cy="10249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ea typeface="微软雅黑" panose="020B0503020204020204" pitchFamily="34" charset="-122"/>
              </a:rPr>
              <a:t>1.</a:t>
            </a:r>
            <a:r>
              <a:rPr lang="zh-CN" altLang="en-US" b="1" dirty="0">
                <a:ea typeface="微软雅黑" panose="020B0503020204020204" pitchFamily="34" charset="-122"/>
              </a:rPr>
              <a:t>理解课文运用对比手法刻画人物形象的方法。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ea typeface="微软雅黑" panose="020B0503020204020204" pitchFamily="34" charset="-122"/>
              </a:rPr>
              <a:t>2.</a:t>
            </a:r>
            <a:r>
              <a:rPr lang="zh-CN" altLang="en-US" b="1" dirty="0">
                <a:ea typeface="微软雅黑" panose="020B0503020204020204" pitchFamily="34" charset="-122"/>
              </a:rPr>
              <a:t>理解关键词句的含义。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ea typeface="微软雅黑" panose="020B0503020204020204" pitchFamily="34" charset="-122"/>
              </a:rPr>
              <a:t>3.</a:t>
            </a:r>
            <a:r>
              <a:rPr lang="zh-CN" altLang="en-US" b="1" dirty="0">
                <a:ea typeface="微软雅黑" panose="020B0503020204020204" pitchFamily="34" charset="-122"/>
              </a:rPr>
              <a:t>理解文中景物描写的作用。</a:t>
            </a:r>
          </a:p>
        </p:txBody>
      </p:sp>
    </p:spTree>
    <p:extLst>
      <p:ext uri="{BB962C8B-B14F-4D97-AF65-F5344CB8AC3E}">
        <p14:creationId xmlns:p14="http://schemas.microsoft.com/office/powerpoint/2010/main" val="9463495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8834" y="4623978"/>
            <a:ext cx="993111" cy="350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1" y="376087"/>
            <a:ext cx="519881" cy="431390"/>
          </a:xfrm>
          <a:prstGeom prst="rect">
            <a:avLst/>
          </a:prstGeom>
          <a:solidFill>
            <a:srgbClr val="6AD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31" tIns="34265" rIns="68531" bIns="34265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539555" y="339505"/>
            <a:ext cx="1621533" cy="500129"/>
          </a:xfrm>
          <a:prstGeom prst="rect">
            <a:avLst/>
          </a:prstGeom>
          <a:noFill/>
        </p:spPr>
        <p:txBody>
          <a:bodyPr wrap="square" lIns="68531" tIns="34265" rIns="68531" bIns="34265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复习导入</a:t>
            </a:r>
          </a:p>
        </p:txBody>
      </p:sp>
      <p:pic>
        <p:nvPicPr>
          <p:cNvPr id="19" name="Picture 2" descr="20041014212841">
            <a:extLst>
              <a:ext uri="{FF2B5EF4-FFF2-40B4-BE49-F238E27FC236}">
                <a16:creationId xmlns:a16="http://schemas.microsoft.com/office/drawing/2014/main" id="{E25E1DBC-E68A-4E58-9504-CD1F8CC312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8175" y="1563638"/>
            <a:ext cx="3527649" cy="2565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>
            <a:extLst>
              <a:ext uri="{FF2B5EF4-FFF2-40B4-BE49-F238E27FC236}">
                <a16:creationId xmlns:a16="http://schemas.microsoft.com/office/drawing/2014/main" id="{577ADAD9-0846-449D-8F98-E69FC93A1A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28834" y="4623978"/>
            <a:ext cx="993111" cy="350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0E665AF2-1291-4035-A351-A107C7370BA7}"/>
              </a:ext>
            </a:extLst>
          </p:cNvPr>
          <p:cNvSpPr/>
          <p:nvPr/>
        </p:nvSpPr>
        <p:spPr>
          <a:xfrm>
            <a:off x="1" y="376087"/>
            <a:ext cx="519881" cy="431390"/>
          </a:xfrm>
          <a:prstGeom prst="rect">
            <a:avLst/>
          </a:prstGeom>
          <a:solidFill>
            <a:srgbClr val="6AD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31" tIns="34265" rIns="68531" bIns="34265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6D38691D-E889-4564-B668-FDD3389AA97D}"/>
              </a:ext>
            </a:extLst>
          </p:cNvPr>
          <p:cNvSpPr txBox="1"/>
          <p:nvPr/>
        </p:nvSpPr>
        <p:spPr>
          <a:xfrm>
            <a:off x="539555" y="339505"/>
            <a:ext cx="1621533" cy="500129"/>
          </a:xfrm>
          <a:prstGeom prst="rect">
            <a:avLst/>
          </a:prstGeom>
          <a:noFill/>
        </p:spPr>
        <p:txBody>
          <a:bodyPr wrap="square" lIns="68531" tIns="34265" rIns="68531" bIns="34265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思考探究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1071485-161D-43B7-8D56-7C8ACFB9E488}"/>
              </a:ext>
            </a:extLst>
          </p:cNvPr>
          <p:cNvSpPr/>
          <p:nvPr/>
        </p:nvSpPr>
        <p:spPr>
          <a:xfrm>
            <a:off x="2017454" y="1707654"/>
            <a:ext cx="5109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Garamond" panose="02020404030301010803" pitchFamily="18" charset="0"/>
                <a:ea typeface="微软雅黑" panose="020B0503020204020204" pitchFamily="34" charset="-122"/>
              </a:rPr>
              <a:t>本篇小说的艺术特色并分析其作用？</a:t>
            </a:r>
            <a:endParaRPr lang="zh-CN" altLang="en-US" sz="2400" dirty="0"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A7A6864-F33F-460F-BBF3-248BBE32F098}"/>
              </a:ext>
            </a:extLst>
          </p:cNvPr>
          <p:cNvSpPr/>
          <p:nvPr/>
        </p:nvSpPr>
        <p:spPr>
          <a:xfrm>
            <a:off x="2583795" y="2499742"/>
            <a:ext cx="4572000" cy="149271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Garamond" panose="02020404030301010803" pitchFamily="18" charset="0"/>
                <a:ea typeface="微软雅黑" panose="020B0503020204020204" pitchFamily="34" charset="-122"/>
              </a:rPr>
              <a:t>提示：</a:t>
            </a:r>
          </a:p>
          <a:p>
            <a:pPr>
              <a:spcBef>
                <a:spcPct val="50000"/>
              </a:spcBef>
            </a:pPr>
            <a:r>
              <a:rPr lang="zh-CN" altLang="en-US" dirty="0">
                <a:latin typeface="Garamond" panose="02020404030301010803" pitchFamily="18" charset="0"/>
                <a:ea typeface="微软雅黑" panose="020B0503020204020204" pitchFamily="34" charset="-122"/>
              </a:rPr>
              <a:t>　</a:t>
            </a:r>
            <a:r>
              <a:rPr lang="en-US" altLang="zh-CN" dirty="0">
                <a:latin typeface="Garamond" panose="02020404030301010803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Garamond" panose="02020404030301010803" pitchFamily="18" charset="0"/>
                <a:ea typeface="微软雅黑" panose="020B0503020204020204" pitchFamily="34" charset="-122"/>
              </a:rPr>
              <a:t>、对比中刻画人物，表现主题；</a:t>
            </a:r>
          </a:p>
          <a:p>
            <a:pPr>
              <a:spcBef>
                <a:spcPct val="50000"/>
              </a:spcBef>
            </a:pPr>
            <a:r>
              <a:rPr lang="zh-CN" altLang="en-US" dirty="0">
                <a:latin typeface="Garamond" panose="02020404030301010803" pitchFamily="18" charset="0"/>
                <a:ea typeface="微软雅黑" panose="020B0503020204020204" pitchFamily="34" charset="-122"/>
              </a:rPr>
              <a:t>　</a:t>
            </a:r>
            <a:r>
              <a:rPr lang="en-US" altLang="zh-CN" dirty="0">
                <a:latin typeface="Garamond" panose="02020404030301010803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Garamond" panose="02020404030301010803" pitchFamily="18" charset="0"/>
                <a:ea typeface="微软雅黑" panose="020B0503020204020204" pitchFamily="34" charset="-122"/>
              </a:rPr>
              <a:t>、运用景物描写渲染气氛，烘托人物思想感情；</a:t>
            </a:r>
          </a:p>
          <a:p>
            <a:pPr>
              <a:spcBef>
                <a:spcPct val="50000"/>
              </a:spcBef>
            </a:pPr>
            <a:r>
              <a:rPr lang="zh-CN" altLang="en-US" dirty="0">
                <a:latin typeface="Garamond" panose="02020404030301010803" pitchFamily="18" charset="0"/>
                <a:ea typeface="微软雅黑" panose="020B0503020204020204" pitchFamily="34" charset="-122"/>
              </a:rPr>
              <a:t>　</a:t>
            </a:r>
            <a:r>
              <a:rPr lang="en-US" altLang="zh-CN" dirty="0">
                <a:latin typeface="Garamond" panose="02020404030301010803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Garamond" panose="02020404030301010803" pitchFamily="18" charset="0"/>
                <a:ea typeface="微软雅黑" panose="020B0503020204020204" pitchFamily="34" charset="-122"/>
              </a:rPr>
              <a:t>、运用典型的语言表现典型的形象，传神的肖像描写表现人物性格特征。</a:t>
            </a:r>
          </a:p>
        </p:txBody>
      </p:sp>
    </p:spTree>
    <p:extLst>
      <p:ext uri="{BB962C8B-B14F-4D97-AF65-F5344CB8AC3E}">
        <p14:creationId xmlns:p14="http://schemas.microsoft.com/office/powerpoint/2010/main" val="23662973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 Box 3">
            <a:extLst>
              <a:ext uri="{FF2B5EF4-FFF2-40B4-BE49-F238E27FC236}">
                <a16:creationId xmlns:a16="http://schemas.microsoft.com/office/drawing/2014/main" id="{C91EE7B3-B47B-4CFA-9C47-5CF0E0D3F6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9478" y="4303783"/>
            <a:ext cx="21748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u="sng" dirty="0">
                <a:latin typeface="Times New Roman" panose="02020603050405020304" pitchFamily="18" charset="0"/>
                <a:ea typeface="微软雅黑" panose="020B0503020204020204" pitchFamily="34" charset="-122"/>
              </a:rPr>
              <a:t>萧索的荒村</a:t>
            </a:r>
            <a:endParaRPr lang="zh-CN" altLang="en-US" sz="27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7172" name="Picture 4" descr="hxx3">
            <a:extLst>
              <a:ext uri="{FF2B5EF4-FFF2-40B4-BE49-F238E27FC236}">
                <a16:creationId xmlns:a16="http://schemas.microsoft.com/office/drawing/2014/main" id="{C043ACE1-0B9B-4758-B255-9B1D93C73D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24000" contrast="-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6122" y="1655832"/>
            <a:ext cx="2286000" cy="2677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 descr="hxx7">
            <a:extLst>
              <a:ext uri="{FF2B5EF4-FFF2-40B4-BE49-F238E27FC236}">
                <a16:creationId xmlns:a16="http://schemas.microsoft.com/office/drawing/2014/main" id="{163DEE83-266B-4CA4-8C1F-A3D3B1379C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241" y="1602255"/>
            <a:ext cx="2286000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4" name="Rectangle 6">
            <a:extLst>
              <a:ext uri="{FF2B5EF4-FFF2-40B4-BE49-F238E27FC236}">
                <a16:creationId xmlns:a16="http://schemas.microsoft.com/office/drawing/2014/main" id="{EFE3BEAD-B3C9-454E-A431-4FEB55E4C2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65747" y="4316880"/>
            <a:ext cx="1865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u="sng" dirty="0">
                <a:solidFill>
                  <a:srgbClr val="FF3399"/>
                </a:solidFill>
                <a:latin typeface="AvantGarde Bk BT" pitchFamily="34" charset="0"/>
                <a:ea typeface="微软雅黑" panose="020B0503020204020204" pitchFamily="34" charset="-122"/>
              </a:rPr>
              <a:t>神异的图画</a:t>
            </a:r>
            <a:endParaRPr lang="zh-CN" altLang="en-US" dirty="0">
              <a:solidFill>
                <a:srgbClr val="FF3399"/>
              </a:solidFill>
              <a:latin typeface="AvantGarde Bk BT" pitchFamily="34" charset="0"/>
              <a:ea typeface="微软雅黑" panose="020B0503020204020204" pitchFamily="34" charset="-122"/>
            </a:endParaRPr>
          </a:p>
        </p:txBody>
      </p:sp>
      <p:sp>
        <p:nvSpPr>
          <p:cNvPr id="43015" name="Text Box 7">
            <a:extLst>
              <a:ext uri="{FF2B5EF4-FFF2-40B4-BE49-F238E27FC236}">
                <a16:creationId xmlns:a16="http://schemas.microsoft.com/office/drawing/2014/main" id="{FD76DBDD-DB39-4365-9EAB-78CA8BC2DB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1832" y="465208"/>
            <a:ext cx="30658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（一）故乡的变化</a:t>
            </a:r>
          </a:p>
        </p:txBody>
      </p:sp>
      <p:sp>
        <p:nvSpPr>
          <p:cNvPr id="43016" name="Text Box 9">
            <a:extLst>
              <a:ext uri="{FF2B5EF4-FFF2-40B4-BE49-F238E27FC236}">
                <a16:creationId xmlns:a16="http://schemas.microsoft.com/office/drawing/2014/main" id="{95FC8E49-8378-42CE-AEA6-82CA57AA73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5785" y="357187"/>
            <a:ext cx="1241822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kumimoji="0" lang="zh-CN" altLang="zh-CN" sz="135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3017" name="Text Box 10">
            <a:extLst>
              <a:ext uri="{FF2B5EF4-FFF2-40B4-BE49-F238E27FC236}">
                <a16:creationId xmlns:a16="http://schemas.microsoft.com/office/drawing/2014/main" id="{784109CA-DFEE-4F54-BD61-B92AC773F7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1935" y="1008132"/>
            <a:ext cx="17823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1800" dirty="0">
                <a:latin typeface="Arial" panose="020B0604020202020204" pitchFamily="34" charset="0"/>
                <a:ea typeface="微软雅黑" panose="020B0503020204020204" pitchFamily="34" charset="-122"/>
              </a:rPr>
              <a:t>记忆中的故乡</a:t>
            </a:r>
          </a:p>
        </p:txBody>
      </p:sp>
      <p:sp>
        <p:nvSpPr>
          <p:cNvPr id="43018" name="Text Box 11">
            <a:extLst>
              <a:ext uri="{FF2B5EF4-FFF2-40B4-BE49-F238E27FC236}">
                <a16:creationId xmlns:a16="http://schemas.microsoft.com/office/drawing/2014/main" id="{66979448-0B91-4728-8667-CED4282EF9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81625" y="1061711"/>
            <a:ext cx="167401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1800" dirty="0">
                <a:latin typeface="Arial" panose="020B0604020202020204" pitchFamily="34" charset="0"/>
                <a:ea typeface="微软雅黑" panose="020B0503020204020204" pitchFamily="34" charset="-122"/>
              </a:rPr>
              <a:t>眼前的故乡</a:t>
            </a:r>
          </a:p>
        </p:txBody>
      </p:sp>
      <p:sp>
        <p:nvSpPr>
          <p:cNvPr id="43019" name="Text Box 12">
            <a:extLst>
              <a:ext uri="{FF2B5EF4-FFF2-40B4-BE49-F238E27FC236}">
                <a16:creationId xmlns:a16="http://schemas.microsoft.com/office/drawing/2014/main" id="{80C87047-1204-4DC1-A6D9-52F3DF627A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422" y="391727"/>
            <a:ext cx="29146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kumimoji="1" sz="2400" b="1" u="sng">
                <a:solidFill>
                  <a:srgbClr val="008000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 kumimoji="1" sz="2400"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对比及作用</a:t>
            </a:r>
          </a:p>
        </p:txBody>
      </p:sp>
      <p:pic>
        <p:nvPicPr>
          <p:cNvPr id="12" name="Picture 1">
            <a:extLst>
              <a:ext uri="{FF2B5EF4-FFF2-40B4-BE49-F238E27FC236}">
                <a16:creationId xmlns:a16="http://schemas.microsoft.com/office/drawing/2014/main" id="{4A6A7A56-D601-49BB-A5E5-B4CB67886E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834" y="4623978"/>
            <a:ext cx="993111" cy="350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B60E5390-31C9-476C-A4B8-B8B990AF1449}"/>
              </a:ext>
            </a:extLst>
          </p:cNvPr>
          <p:cNvSpPr/>
          <p:nvPr/>
        </p:nvSpPr>
        <p:spPr>
          <a:xfrm>
            <a:off x="1" y="376087"/>
            <a:ext cx="519881" cy="431390"/>
          </a:xfrm>
          <a:prstGeom prst="rect">
            <a:avLst/>
          </a:prstGeom>
          <a:solidFill>
            <a:srgbClr val="6AD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31" tIns="34265" rIns="68531" bIns="34265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autoUpdateAnimBg="0"/>
      <p:bldP spid="7174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3">
            <a:extLst>
              <a:ext uri="{FF2B5EF4-FFF2-40B4-BE49-F238E27FC236}">
                <a16:creationId xmlns:a16="http://schemas.microsoft.com/office/drawing/2014/main" id="{DE89A6F8-0C68-4490-AD1C-6945772FA2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6454" y="344754"/>
            <a:ext cx="3011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（二）闰土的变化</a:t>
            </a:r>
          </a:p>
        </p:txBody>
      </p:sp>
      <p:grpSp>
        <p:nvGrpSpPr>
          <p:cNvPr id="2" name="Group 6">
            <a:extLst>
              <a:ext uri="{FF2B5EF4-FFF2-40B4-BE49-F238E27FC236}">
                <a16:creationId xmlns:a16="http://schemas.microsoft.com/office/drawing/2014/main" id="{D4B7F0AC-2F4A-4E9B-84F7-C0DA07C5557A}"/>
              </a:ext>
            </a:extLst>
          </p:cNvPr>
          <p:cNvGrpSpPr>
            <a:grpSpLocks/>
          </p:cNvGrpSpPr>
          <p:nvPr/>
        </p:nvGrpSpPr>
        <p:grpSpPr bwMode="auto">
          <a:xfrm>
            <a:off x="1461235" y="1309198"/>
            <a:ext cx="5648672" cy="3258715"/>
            <a:chOff x="768" y="720"/>
            <a:chExt cx="4320" cy="2448"/>
          </a:xfrm>
        </p:grpSpPr>
        <p:pic>
          <p:nvPicPr>
            <p:cNvPr id="44039" name="Picture 7" descr="hxx6">
              <a:extLst>
                <a:ext uri="{FF2B5EF4-FFF2-40B4-BE49-F238E27FC236}">
                  <a16:creationId xmlns:a16="http://schemas.microsoft.com/office/drawing/2014/main" id="{01C94A2B-AEF7-4A33-A8CF-CA1D620F86E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8" y="720"/>
              <a:ext cx="1920" cy="2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4040" name="Group 8">
              <a:extLst>
                <a:ext uri="{FF2B5EF4-FFF2-40B4-BE49-F238E27FC236}">
                  <a16:creationId xmlns:a16="http://schemas.microsoft.com/office/drawing/2014/main" id="{474B86EA-7C91-4E88-ADD8-6052C8D2342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79" y="720"/>
              <a:ext cx="4309" cy="2448"/>
              <a:chOff x="779" y="720"/>
              <a:chExt cx="4309" cy="2448"/>
            </a:xfrm>
          </p:grpSpPr>
          <p:pic>
            <p:nvPicPr>
              <p:cNvPr id="44041" name="Picture 9" descr="hxx5">
                <a:extLst>
                  <a:ext uri="{FF2B5EF4-FFF2-40B4-BE49-F238E27FC236}">
                    <a16:creationId xmlns:a16="http://schemas.microsoft.com/office/drawing/2014/main" id="{1B0C6668-9C99-433B-A753-A3316A9BE12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9" y="2193"/>
                <a:ext cx="775" cy="9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4042" name="Picture 10" descr="hxx8">
                <a:extLst>
                  <a:ext uri="{FF2B5EF4-FFF2-40B4-BE49-F238E27FC236}">
                    <a16:creationId xmlns:a16="http://schemas.microsoft.com/office/drawing/2014/main" id="{DF4DE6D7-AEA6-4E6D-804C-BFD9A956975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68" y="720"/>
                <a:ext cx="1920" cy="24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44036" name="Text Box 13">
            <a:extLst>
              <a:ext uri="{FF2B5EF4-FFF2-40B4-BE49-F238E27FC236}">
                <a16:creationId xmlns:a16="http://schemas.microsoft.com/office/drawing/2014/main" id="{404A1D9A-0573-48AD-A39D-DCF77B08E0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576" y="314057"/>
            <a:ext cx="2914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kumimoji="1" sz="2400" b="1" u="sng">
                <a:solidFill>
                  <a:srgbClr val="008000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 kumimoji="1" sz="2400"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对比及作用</a:t>
            </a:r>
          </a:p>
        </p:txBody>
      </p:sp>
      <p:sp>
        <p:nvSpPr>
          <p:cNvPr id="44037" name="Text Box 14">
            <a:extLst>
              <a:ext uri="{FF2B5EF4-FFF2-40B4-BE49-F238E27FC236}">
                <a16:creationId xmlns:a16="http://schemas.microsoft.com/office/drawing/2014/main" id="{3A27796D-623A-4B8B-AF7A-EC5200CB60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3985" y="887678"/>
            <a:ext cx="14049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1800" b="1" dirty="0">
                <a:latin typeface="Arial" panose="020B0604020202020204" pitchFamily="34" charset="0"/>
                <a:ea typeface="微软雅黑" panose="020B0503020204020204" pitchFamily="34" charset="-122"/>
              </a:rPr>
              <a:t>少年闰土</a:t>
            </a:r>
          </a:p>
        </p:txBody>
      </p:sp>
      <p:sp>
        <p:nvSpPr>
          <p:cNvPr id="44038" name="Text Box 15">
            <a:extLst>
              <a:ext uri="{FF2B5EF4-FFF2-40B4-BE49-F238E27FC236}">
                <a16:creationId xmlns:a16="http://schemas.microsoft.com/office/drawing/2014/main" id="{5307DD12-7876-4ED2-B7F3-E292421642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88173" y="887678"/>
            <a:ext cx="151209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1800" b="1" dirty="0">
                <a:latin typeface="Arial" panose="020B0604020202020204" pitchFamily="34" charset="0"/>
                <a:ea typeface="微软雅黑" panose="020B0503020204020204" pitchFamily="34" charset="-122"/>
              </a:rPr>
              <a:t>中年闰土</a:t>
            </a:r>
          </a:p>
        </p:txBody>
      </p:sp>
      <p:pic>
        <p:nvPicPr>
          <p:cNvPr id="11" name="Picture 1">
            <a:extLst>
              <a:ext uri="{FF2B5EF4-FFF2-40B4-BE49-F238E27FC236}">
                <a16:creationId xmlns:a16="http://schemas.microsoft.com/office/drawing/2014/main" id="{F645E50C-B2BB-4A85-A0BB-D209DF07C1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834" y="4623978"/>
            <a:ext cx="993111" cy="350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A09E84A0-3D54-47A1-9529-AF312997418A}"/>
              </a:ext>
            </a:extLst>
          </p:cNvPr>
          <p:cNvSpPr/>
          <p:nvPr/>
        </p:nvSpPr>
        <p:spPr>
          <a:xfrm>
            <a:off x="1" y="376087"/>
            <a:ext cx="519881" cy="431390"/>
          </a:xfrm>
          <a:prstGeom prst="rect">
            <a:avLst/>
          </a:prstGeom>
          <a:solidFill>
            <a:srgbClr val="6AD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31" tIns="34265" rIns="68531" bIns="34265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113" name="Group 105">
            <a:extLst>
              <a:ext uri="{FF2B5EF4-FFF2-40B4-BE49-F238E27FC236}">
                <a16:creationId xmlns:a16="http://schemas.microsoft.com/office/drawing/2014/main" id="{A5CA3AD0-D05D-44DD-87E6-C31C441CF2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5020754"/>
              </p:ext>
            </p:extLst>
          </p:nvPr>
        </p:nvGraphicFramePr>
        <p:xfrm>
          <a:off x="1274815" y="149780"/>
          <a:ext cx="6515100" cy="4917774"/>
        </p:xfrm>
        <a:graphic>
          <a:graphicData uri="http://schemas.openxmlformats.org/drawingml/2006/table">
            <a:tbl>
              <a:tblPr/>
              <a:tblGrid>
                <a:gridCol w="800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86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289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57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Verdana" pitchFamily="34" charset="0"/>
                          <a:ea typeface="微软雅黑" panose="020B0503020204020204" pitchFamily="34" charset="-122"/>
                        </a:rPr>
                        <a:t>变化</a:t>
                      </a:r>
                    </a:p>
                  </a:txBody>
                  <a:tcPr marL="68580" marR="68580" marT="34289" marB="3428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微软雅黑" panose="020B0503020204020204" pitchFamily="34" charset="-122"/>
                        </a:rPr>
                        <a:t>少年闰土</a:t>
                      </a:r>
                    </a:p>
                  </a:txBody>
                  <a:tcPr marL="68580" marR="68580" marT="34289" marB="3428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Verdana" pitchFamily="34" charset="0"/>
                          <a:ea typeface="微软雅黑" panose="020B0503020204020204" pitchFamily="34" charset="-122"/>
                        </a:rPr>
                        <a:t>中年闰土</a:t>
                      </a:r>
                    </a:p>
                  </a:txBody>
                  <a:tcPr marL="68580" marR="68580" marT="34289" marB="3428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953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Verdana" pitchFamily="34" charset="0"/>
                          <a:ea typeface="微软雅黑" panose="020B0503020204020204" pitchFamily="34" charset="-122"/>
                        </a:rPr>
                        <a:t>外貌</a:t>
                      </a:r>
                    </a:p>
                  </a:txBody>
                  <a:tcPr marL="68580" marR="68580" marT="34289" marB="3428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Verdana" pitchFamily="34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89" marB="3428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Verdana" pitchFamily="34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89" marB="3428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50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Verdana" pitchFamily="34" charset="0"/>
                          <a:ea typeface="微软雅黑" panose="020B0503020204020204" pitchFamily="34" charset="-122"/>
                        </a:rPr>
                        <a:t>动作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Verdana" pitchFamily="34" charset="0"/>
                          <a:ea typeface="微软雅黑" panose="020B0503020204020204" pitchFamily="34" charset="-122"/>
                        </a:rPr>
                        <a:t>语态</a:t>
                      </a:r>
                    </a:p>
                  </a:txBody>
                  <a:tcPr marL="68580" marR="68580" marT="34289" marB="3428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Verdana" pitchFamily="34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89" marB="3428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Verdana" pitchFamily="34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89" marB="3428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19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Verdana" pitchFamily="34" charset="0"/>
                          <a:ea typeface="微软雅黑" panose="020B0503020204020204" pitchFamily="34" charset="-122"/>
                        </a:rPr>
                        <a:t>对</a:t>
                      </a:r>
                      <a:r>
                        <a:rPr kumimoji="1" lang="zh-CN" alt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/>
                          <a:ea typeface="微软雅黑" panose="020B0503020204020204" pitchFamily="34" charset="-122"/>
                        </a:rPr>
                        <a:t>“</a:t>
                      </a:r>
                      <a:r>
                        <a:rPr kumimoji="1" lang="zh-CN" alt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Verdana" pitchFamily="34" charset="0"/>
                          <a:ea typeface="微软雅黑" panose="020B0503020204020204" pitchFamily="34" charset="-122"/>
                        </a:rPr>
                        <a:t>我</a:t>
                      </a:r>
                      <a:r>
                        <a:rPr kumimoji="1" lang="zh-CN" alt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/>
                          <a:ea typeface="微软雅黑" panose="020B0503020204020204" pitchFamily="34" charset="-122"/>
                        </a:rPr>
                        <a:t>”</a:t>
                      </a:r>
                      <a:r>
                        <a:rPr kumimoji="1" lang="zh-CN" alt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Verdana" pitchFamily="34" charset="0"/>
                          <a:ea typeface="微软雅黑" panose="020B0503020204020204" pitchFamily="34" charset="-122"/>
                        </a:rPr>
                        <a:t>的态度</a:t>
                      </a:r>
                    </a:p>
                  </a:txBody>
                  <a:tcPr marL="68580" marR="68580" marT="34289" marB="3428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Verdana" pitchFamily="34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89" marB="3428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Verdana" pitchFamily="34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89" marB="3428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1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Verdana" pitchFamily="34" charset="0"/>
                          <a:ea typeface="微软雅黑" panose="020B0503020204020204" pitchFamily="34" charset="-122"/>
                        </a:rPr>
                        <a:t>对生活的态度</a:t>
                      </a:r>
                    </a:p>
                  </a:txBody>
                  <a:tcPr marL="68580" marR="68580" marT="34289" marB="3428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Verdana" pitchFamily="34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89" marB="3428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Verdana" pitchFamily="34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89" marB="3428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3088" name="Text Box 80">
            <a:extLst>
              <a:ext uri="{FF2B5EF4-FFF2-40B4-BE49-F238E27FC236}">
                <a16:creationId xmlns:a16="http://schemas.microsoft.com/office/drawing/2014/main" id="{2478802D-E644-4B99-94DE-6EF8A7E237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1935" y="813197"/>
            <a:ext cx="253841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kumimoji="0" lang="zh-CN" altLang="en-US" sz="1800" dirty="0">
                <a:ea typeface="微软雅黑" panose="020B0503020204020204" pitchFamily="34" charset="-122"/>
              </a:rPr>
              <a:t>十一二岁，紫色圆脸，头戴小毡帽，颈上套一个银项圈，有一双红活圆实的手</a:t>
            </a:r>
          </a:p>
        </p:txBody>
      </p:sp>
      <p:sp>
        <p:nvSpPr>
          <p:cNvPr id="43091" name="Text Box 83">
            <a:extLst>
              <a:ext uri="{FF2B5EF4-FFF2-40B4-BE49-F238E27FC236}">
                <a16:creationId xmlns:a16="http://schemas.microsoft.com/office/drawing/2014/main" id="{E367D07E-1F8E-4025-B800-A03D49BCEB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2272" y="552098"/>
            <a:ext cx="2915840" cy="1869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kumimoji="0" lang="zh-CN" altLang="en-US" sz="1650" dirty="0">
                <a:solidFill>
                  <a:srgbClr val="FF3300"/>
                </a:solidFill>
                <a:ea typeface="微软雅黑" panose="020B0503020204020204" pitchFamily="34" charset="-122"/>
              </a:rPr>
              <a:t>身材增加了一倍，脸色灰黄，很深的皱纹，眼睛周围肿得通红，头戴破毡帽，身上只一件极薄的棉衣，浑身瑟索着，手提一个纸包和一支长烟管，手又粗又笨而且开裂，像是松树皮了。</a:t>
            </a:r>
            <a:endParaRPr kumimoji="0" lang="zh-CN" altLang="en-US" sz="1650" dirty="0">
              <a:ea typeface="微软雅黑" panose="020B0503020204020204" pitchFamily="34" charset="-122"/>
            </a:endParaRPr>
          </a:p>
        </p:txBody>
      </p:sp>
      <p:sp>
        <p:nvSpPr>
          <p:cNvPr id="43094" name="Text Box 86">
            <a:extLst>
              <a:ext uri="{FF2B5EF4-FFF2-40B4-BE49-F238E27FC236}">
                <a16:creationId xmlns:a16="http://schemas.microsoft.com/office/drawing/2014/main" id="{DC6C19C9-12C8-47DC-9EBB-444952F16E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1935" y="2356247"/>
            <a:ext cx="2808684" cy="85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kumimoji="0" lang="zh-CN" altLang="en-US" sz="1650" dirty="0">
                <a:ea typeface="微软雅黑" panose="020B0503020204020204" pitchFamily="34" charset="-122"/>
              </a:rPr>
              <a:t>活泼刚健，动作干脆利落，说话脱口而出，朴质、生动；有智有勇，热情、纯真</a:t>
            </a:r>
          </a:p>
        </p:txBody>
      </p:sp>
      <p:sp>
        <p:nvSpPr>
          <p:cNvPr id="43095" name="Text Box 87">
            <a:extLst>
              <a:ext uri="{FF2B5EF4-FFF2-40B4-BE49-F238E27FC236}">
                <a16:creationId xmlns:a16="http://schemas.microsoft.com/office/drawing/2014/main" id="{A141485F-1BCA-43C5-9E72-A64050F703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2272" y="2356248"/>
            <a:ext cx="286226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kumimoji="0" lang="zh-CN" altLang="en-US" sz="1800" dirty="0">
                <a:solidFill>
                  <a:srgbClr val="FF3300"/>
                </a:solidFill>
                <a:ea typeface="微软雅黑" panose="020B0503020204020204" pitchFamily="34" charset="-122"/>
              </a:rPr>
              <a:t>说话吞吞吐吐，断断续续，谦恭而又含糊，显得迟钝麻木。</a:t>
            </a:r>
            <a:endParaRPr kumimoji="0" lang="zh-CN" altLang="en-US" sz="1800" dirty="0">
              <a:ea typeface="微软雅黑" panose="020B0503020204020204" pitchFamily="34" charset="-122"/>
            </a:endParaRPr>
          </a:p>
        </p:txBody>
      </p:sp>
      <p:sp>
        <p:nvSpPr>
          <p:cNvPr id="43097" name="Text Box 89">
            <a:extLst>
              <a:ext uri="{FF2B5EF4-FFF2-40B4-BE49-F238E27FC236}">
                <a16:creationId xmlns:a16="http://schemas.microsoft.com/office/drawing/2014/main" id="{B841096F-4E21-4473-BA77-A9C8BCC1F2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1700" y="3194447"/>
            <a:ext cx="259199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kumimoji="0" lang="en-US" altLang="zh-CN" sz="1500" dirty="0">
                <a:latin typeface="Arial" panose="020B0604020202020204" pitchFamily="34" charset="0"/>
                <a:ea typeface="微软雅黑" panose="020B0503020204020204" pitchFamily="34" charset="-122"/>
              </a:rPr>
              <a:t>“</a:t>
            </a:r>
            <a:r>
              <a:rPr kumimoji="0" lang="zh-CN" altLang="en-US" sz="1500" dirty="0">
                <a:ea typeface="微软雅黑" panose="020B0503020204020204" pitchFamily="34" charset="-122"/>
              </a:rPr>
              <a:t>只是不怕我</a:t>
            </a:r>
            <a:r>
              <a:rPr kumimoji="0" lang="zh-CN" altLang="en-US" sz="1500" dirty="0">
                <a:latin typeface="Arial" panose="020B0604020202020204" pitchFamily="34" charset="0"/>
                <a:ea typeface="微软雅黑" panose="020B0503020204020204" pitchFamily="34" charset="-122"/>
              </a:rPr>
              <a:t>”</a:t>
            </a:r>
            <a:r>
              <a:rPr kumimoji="0" lang="zh-CN" altLang="en-US" sz="1500" dirty="0">
                <a:ea typeface="微软雅黑" panose="020B0503020204020204" pitchFamily="34" charset="-122"/>
              </a:rPr>
              <a:t>，送我贝壳和鸟毛，告诉我很多希奇的事。对</a:t>
            </a:r>
            <a:r>
              <a:rPr kumimoji="0" lang="zh-CN" altLang="en-US" sz="1500" dirty="0">
                <a:latin typeface="Arial" panose="020B0604020202020204" pitchFamily="34" charset="0"/>
                <a:ea typeface="微软雅黑" panose="020B0503020204020204" pitchFamily="34" charset="-122"/>
              </a:rPr>
              <a:t>“</a:t>
            </a:r>
            <a:r>
              <a:rPr kumimoji="0" lang="zh-CN" altLang="en-US" sz="1500" dirty="0">
                <a:ea typeface="微软雅黑" panose="020B0503020204020204" pitchFamily="34" charset="-122"/>
              </a:rPr>
              <a:t>我</a:t>
            </a:r>
            <a:r>
              <a:rPr kumimoji="0" lang="zh-CN" altLang="en-US" sz="1500" dirty="0">
                <a:latin typeface="Arial" panose="020B0604020202020204" pitchFamily="34" charset="0"/>
                <a:ea typeface="微软雅黑" panose="020B0503020204020204" pitchFamily="34" charset="-122"/>
              </a:rPr>
              <a:t>”</a:t>
            </a:r>
            <a:r>
              <a:rPr kumimoji="0" lang="zh-CN" altLang="en-US" sz="1500" dirty="0">
                <a:ea typeface="微软雅黑" panose="020B0503020204020204" pitchFamily="34" charset="-122"/>
              </a:rPr>
              <a:t>友好，热情，和</a:t>
            </a:r>
            <a:r>
              <a:rPr kumimoji="0" lang="zh-CN" altLang="en-US" sz="1500" dirty="0">
                <a:latin typeface="Arial" panose="020B0604020202020204" pitchFamily="34" charset="0"/>
                <a:ea typeface="微软雅黑" panose="020B0503020204020204" pitchFamily="34" charset="-122"/>
              </a:rPr>
              <a:t>“</a:t>
            </a:r>
            <a:r>
              <a:rPr kumimoji="0" lang="zh-CN" altLang="en-US" sz="1500" dirty="0">
                <a:ea typeface="微软雅黑" panose="020B0503020204020204" pitchFamily="34" charset="-122"/>
              </a:rPr>
              <a:t>我</a:t>
            </a:r>
            <a:r>
              <a:rPr kumimoji="0" lang="zh-CN" altLang="en-US" sz="1500" dirty="0">
                <a:latin typeface="Arial" panose="020B0604020202020204" pitchFamily="34" charset="0"/>
                <a:ea typeface="微软雅黑" panose="020B0503020204020204" pitchFamily="34" charset="-122"/>
              </a:rPr>
              <a:t>”</a:t>
            </a:r>
            <a:r>
              <a:rPr kumimoji="0" lang="zh-CN" altLang="en-US" sz="1500" dirty="0">
                <a:ea typeface="微软雅黑" panose="020B0503020204020204" pitchFamily="34" charset="-122"/>
              </a:rPr>
              <a:t>建立了纯真的友情。</a:t>
            </a:r>
          </a:p>
        </p:txBody>
      </p:sp>
      <p:sp>
        <p:nvSpPr>
          <p:cNvPr id="43099" name="Text Box 91">
            <a:extLst>
              <a:ext uri="{FF2B5EF4-FFF2-40B4-BE49-F238E27FC236}">
                <a16:creationId xmlns:a16="http://schemas.microsoft.com/office/drawing/2014/main" id="{B63C03C5-8BA8-46F6-A587-D37B7DD34C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5851" y="3274219"/>
            <a:ext cx="2755106" cy="85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kumimoji="0" lang="zh-CN" altLang="en-US" sz="1650" dirty="0">
                <a:solidFill>
                  <a:srgbClr val="FF3300"/>
                </a:solidFill>
                <a:ea typeface="微软雅黑" panose="020B0503020204020204" pitchFamily="34" charset="-122"/>
              </a:rPr>
              <a:t>对</a:t>
            </a:r>
            <a:r>
              <a:rPr kumimoji="0" lang="zh-CN" altLang="en-US" sz="1650" dirty="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“</a:t>
            </a:r>
            <a:r>
              <a:rPr kumimoji="0" lang="zh-CN" altLang="en-US" sz="1650" dirty="0">
                <a:solidFill>
                  <a:srgbClr val="FF3300"/>
                </a:solidFill>
                <a:ea typeface="微软雅黑" panose="020B0503020204020204" pitchFamily="34" charset="-122"/>
              </a:rPr>
              <a:t>我</a:t>
            </a:r>
            <a:r>
              <a:rPr kumimoji="0" lang="zh-CN" altLang="en-US" sz="1650" dirty="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”</a:t>
            </a:r>
            <a:r>
              <a:rPr kumimoji="0" lang="zh-CN" altLang="en-US" sz="1650" dirty="0">
                <a:solidFill>
                  <a:srgbClr val="FF3300"/>
                </a:solidFill>
                <a:ea typeface="微软雅黑" panose="020B0503020204020204" pitchFamily="34" charset="-122"/>
              </a:rPr>
              <a:t>恭恭敬敬，称呼</a:t>
            </a:r>
            <a:r>
              <a:rPr kumimoji="0" lang="zh-CN" altLang="en-US" sz="1650" dirty="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“</a:t>
            </a:r>
            <a:r>
              <a:rPr kumimoji="0" lang="zh-CN" altLang="en-US" sz="1650" dirty="0">
                <a:solidFill>
                  <a:srgbClr val="FF3300"/>
                </a:solidFill>
                <a:ea typeface="微软雅黑" panose="020B0503020204020204" pitchFamily="34" charset="-122"/>
              </a:rPr>
              <a:t>我</a:t>
            </a:r>
            <a:r>
              <a:rPr kumimoji="0" lang="zh-CN" altLang="en-US" sz="1650" dirty="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”</a:t>
            </a:r>
            <a:r>
              <a:rPr kumimoji="0" lang="zh-CN" altLang="en-US" sz="1650" dirty="0">
                <a:solidFill>
                  <a:srgbClr val="FF3300"/>
                </a:solidFill>
                <a:ea typeface="微软雅黑" panose="020B0503020204020204" pitchFamily="34" charset="-122"/>
              </a:rPr>
              <a:t>为老爷，和</a:t>
            </a:r>
            <a:r>
              <a:rPr kumimoji="0" lang="zh-CN" altLang="en-US" sz="1650" dirty="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“</a:t>
            </a:r>
            <a:r>
              <a:rPr kumimoji="0" lang="zh-CN" altLang="en-US" sz="1650" dirty="0">
                <a:solidFill>
                  <a:srgbClr val="FF3300"/>
                </a:solidFill>
                <a:ea typeface="微软雅黑" panose="020B0503020204020204" pitchFamily="34" charset="-122"/>
              </a:rPr>
              <a:t>我</a:t>
            </a:r>
            <a:r>
              <a:rPr kumimoji="0" lang="zh-CN" altLang="en-US" sz="1650" dirty="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”</a:t>
            </a:r>
            <a:r>
              <a:rPr kumimoji="0" lang="zh-CN" altLang="en-US" sz="1650" dirty="0">
                <a:solidFill>
                  <a:srgbClr val="FF3300"/>
                </a:solidFill>
                <a:ea typeface="微软雅黑" panose="020B0503020204020204" pitchFamily="34" charset="-122"/>
              </a:rPr>
              <a:t>之间隔了一层可悲的厚障壁了</a:t>
            </a:r>
            <a:endParaRPr kumimoji="0" lang="zh-CN" altLang="en-US" sz="1650" dirty="0">
              <a:ea typeface="微软雅黑" panose="020B0503020204020204" pitchFamily="34" charset="-122"/>
            </a:endParaRPr>
          </a:p>
        </p:txBody>
      </p:sp>
      <p:sp>
        <p:nvSpPr>
          <p:cNvPr id="43100" name="Text Box 92">
            <a:extLst>
              <a:ext uri="{FF2B5EF4-FFF2-40B4-BE49-F238E27FC236}">
                <a16:creationId xmlns:a16="http://schemas.microsoft.com/office/drawing/2014/main" id="{4F52E6C7-BE95-4E3C-992C-1830EADCB2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1935" y="4624388"/>
            <a:ext cx="23764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kumimoji="0" lang="zh-CN" altLang="en-US" sz="1800" dirty="0">
                <a:ea typeface="微软雅黑" panose="020B0503020204020204" pitchFamily="34" charset="-122"/>
              </a:rPr>
              <a:t>天真活泼，无忧无虑</a:t>
            </a:r>
          </a:p>
        </p:txBody>
      </p:sp>
      <p:sp>
        <p:nvSpPr>
          <p:cNvPr id="43101" name="Text Box 93">
            <a:extLst>
              <a:ext uri="{FF2B5EF4-FFF2-40B4-BE49-F238E27FC236}">
                <a16:creationId xmlns:a16="http://schemas.microsoft.com/office/drawing/2014/main" id="{F522C10D-5699-4031-B6CE-4D95771832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18666" y="4347444"/>
            <a:ext cx="291584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kumimoji="0" lang="zh-CN" altLang="en-US" sz="1400" dirty="0">
                <a:solidFill>
                  <a:srgbClr val="FF3300"/>
                </a:solidFill>
                <a:ea typeface="微软雅黑" panose="020B0503020204020204" pitchFamily="34" charset="-122"/>
              </a:rPr>
              <a:t>悲哀、痛苦，生活压得他喘不过气来。而他把幸福的希望寄托在神灵身上</a:t>
            </a:r>
            <a:endParaRPr kumimoji="0" lang="zh-CN" altLang="en-US" sz="1400" dirty="0">
              <a:ea typeface="微软雅黑" panose="020B0503020204020204" pitchFamily="34" charset="-122"/>
            </a:endParaRPr>
          </a:p>
        </p:txBody>
      </p:sp>
      <p:pic>
        <p:nvPicPr>
          <p:cNvPr id="11" name="Picture 1">
            <a:extLst>
              <a:ext uri="{FF2B5EF4-FFF2-40B4-BE49-F238E27FC236}">
                <a16:creationId xmlns:a16="http://schemas.microsoft.com/office/drawing/2014/main" id="{6E9598D8-AB92-4919-88F4-B141A0CBEF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28834" y="4623978"/>
            <a:ext cx="993111" cy="350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E92E13DC-3695-4003-9A96-E2D3ED5D7AB7}"/>
              </a:ext>
            </a:extLst>
          </p:cNvPr>
          <p:cNvSpPr/>
          <p:nvPr/>
        </p:nvSpPr>
        <p:spPr>
          <a:xfrm>
            <a:off x="1" y="376087"/>
            <a:ext cx="519881" cy="431390"/>
          </a:xfrm>
          <a:prstGeom prst="rect">
            <a:avLst/>
          </a:prstGeom>
          <a:solidFill>
            <a:srgbClr val="6AD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31" tIns="34265" rIns="68531" bIns="34265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4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43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43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3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43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43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88" grpId="0" autoUpdateAnimBg="0"/>
      <p:bldP spid="43091" grpId="0" autoUpdateAnimBg="0"/>
      <p:bldP spid="43094" grpId="0" autoUpdateAnimBg="0"/>
      <p:bldP spid="43095" grpId="0" autoUpdateAnimBg="0"/>
      <p:bldP spid="43097" grpId="0" autoUpdateAnimBg="0"/>
      <p:bldP spid="43099" grpId="0" autoUpdateAnimBg="0"/>
      <p:bldP spid="43100" grpId="0" autoUpdateAnimBg="0"/>
      <p:bldP spid="43101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未命名">
            <a:extLst>
              <a:ext uri="{FF2B5EF4-FFF2-40B4-BE49-F238E27FC236}">
                <a16:creationId xmlns:a16="http://schemas.microsoft.com/office/drawing/2014/main" id="{919E9218-3BE7-4DFE-8078-99A1FF096C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EE7E1"/>
              </a:clrFrom>
              <a:clrTo>
                <a:srgbClr val="EEE7E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730" y="864627"/>
            <a:ext cx="3582026" cy="4198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3" name="Text Box 3">
            <a:extLst>
              <a:ext uri="{FF2B5EF4-FFF2-40B4-BE49-F238E27FC236}">
                <a16:creationId xmlns:a16="http://schemas.microsoft.com/office/drawing/2014/main" id="{31DA8FC9-7CB5-458F-9C44-66825EC104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8386" y="378867"/>
            <a:ext cx="32004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对比突出闰土的变化</a:t>
            </a:r>
          </a:p>
        </p:txBody>
      </p:sp>
      <p:sp>
        <p:nvSpPr>
          <p:cNvPr id="122884" name="Text Box 4">
            <a:extLst>
              <a:ext uri="{FF2B5EF4-FFF2-40B4-BE49-F238E27FC236}">
                <a16:creationId xmlns:a16="http://schemas.microsoft.com/office/drawing/2014/main" id="{80B85A1D-221E-46CF-905E-FB382007A5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3286" y="1771683"/>
            <a:ext cx="2971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热情、纯真、有智有勇</a:t>
            </a:r>
          </a:p>
        </p:txBody>
      </p:sp>
      <p:sp>
        <p:nvSpPr>
          <p:cNvPr id="122885" name="Text Box 5">
            <a:extLst>
              <a:ext uri="{FF2B5EF4-FFF2-40B4-BE49-F238E27FC236}">
                <a16:creationId xmlns:a16="http://schemas.microsoft.com/office/drawing/2014/main" id="{E68F9CD1-21FC-41F4-A4B1-A78BC992E0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1836" y="3257583"/>
            <a:ext cx="30861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恭敬、称老爷、有了隔膜</a:t>
            </a:r>
          </a:p>
        </p:txBody>
      </p:sp>
      <p:grpSp>
        <p:nvGrpSpPr>
          <p:cNvPr id="2" name="Group 6">
            <a:extLst>
              <a:ext uri="{FF2B5EF4-FFF2-40B4-BE49-F238E27FC236}">
                <a16:creationId xmlns:a16="http://schemas.microsoft.com/office/drawing/2014/main" id="{B76EF323-2B12-432C-8BF6-A8510E4AF788}"/>
              </a:ext>
            </a:extLst>
          </p:cNvPr>
          <p:cNvGrpSpPr>
            <a:grpSpLocks/>
          </p:cNvGrpSpPr>
          <p:nvPr/>
        </p:nvGrpSpPr>
        <p:grpSpPr bwMode="auto">
          <a:xfrm>
            <a:off x="4967486" y="628683"/>
            <a:ext cx="1943100" cy="369094"/>
            <a:chOff x="2496" y="624"/>
            <a:chExt cx="1632" cy="310"/>
          </a:xfrm>
        </p:grpSpPr>
        <p:sp>
          <p:nvSpPr>
            <p:cNvPr id="46124" name="Line 7">
              <a:extLst>
                <a:ext uri="{FF2B5EF4-FFF2-40B4-BE49-F238E27FC236}">
                  <a16:creationId xmlns:a16="http://schemas.microsoft.com/office/drawing/2014/main" id="{B0400A62-1A0F-4C86-82D3-050A1F2C91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96" y="768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 dirty="0">
                <a:ea typeface="微软雅黑" panose="020B0503020204020204" pitchFamily="34" charset="-122"/>
              </a:endParaRPr>
            </a:p>
          </p:txBody>
        </p:sp>
        <p:sp>
          <p:nvSpPr>
            <p:cNvPr id="46125" name="Text Box 8">
              <a:extLst>
                <a:ext uri="{FF2B5EF4-FFF2-40B4-BE49-F238E27FC236}">
                  <a16:creationId xmlns:a16="http://schemas.microsoft.com/office/drawing/2014/main" id="{FF5A8C26-D68C-4DBD-B7A4-D20095DA93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76" y="624"/>
              <a:ext cx="1152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健康可爱</a:t>
              </a:r>
            </a:p>
          </p:txBody>
        </p:sp>
      </p:grpSp>
      <p:grpSp>
        <p:nvGrpSpPr>
          <p:cNvPr id="3" name="Group 9">
            <a:extLst>
              <a:ext uri="{FF2B5EF4-FFF2-40B4-BE49-F238E27FC236}">
                <a16:creationId xmlns:a16="http://schemas.microsoft.com/office/drawing/2014/main" id="{930E57E6-25F2-46FF-A61C-8AD679E22AAD}"/>
              </a:ext>
            </a:extLst>
          </p:cNvPr>
          <p:cNvGrpSpPr>
            <a:grpSpLocks/>
          </p:cNvGrpSpPr>
          <p:nvPr/>
        </p:nvGrpSpPr>
        <p:grpSpPr bwMode="auto">
          <a:xfrm>
            <a:off x="4967486" y="1257334"/>
            <a:ext cx="1943100" cy="369094"/>
            <a:chOff x="2496" y="1152"/>
            <a:chExt cx="1632" cy="310"/>
          </a:xfrm>
        </p:grpSpPr>
        <p:sp>
          <p:nvSpPr>
            <p:cNvPr id="46122" name="Line 10">
              <a:extLst>
                <a:ext uri="{FF2B5EF4-FFF2-40B4-BE49-F238E27FC236}">
                  <a16:creationId xmlns:a16="http://schemas.microsoft.com/office/drawing/2014/main" id="{C08EA763-6111-4DF4-8386-0AC3D003127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96" y="1344"/>
              <a:ext cx="43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 dirty="0">
                <a:ea typeface="微软雅黑" panose="020B0503020204020204" pitchFamily="34" charset="-122"/>
              </a:endParaRPr>
            </a:p>
          </p:txBody>
        </p:sp>
        <p:sp>
          <p:nvSpPr>
            <p:cNvPr id="46123" name="Text Box 11">
              <a:extLst>
                <a:ext uri="{FF2B5EF4-FFF2-40B4-BE49-F238E27FC236}">
                  <a16:creationId xmlns:a16="http://schemas.microsoft.com/office/drawing/2014/main" id="{4CDF9CF7-8C8E-4DEB-B70B-E8C91C7528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76" y="1152"/>
              <a:ext cx="1152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苍老穷困</a:t>
              </a:r>
            </a:p>
          </p:txBody>
        </p:sp>
      </p:grpSp>
      <p:grpSp>
        <p:nvGrpSpPr>
          <p:cNvPr id="4" name="Group 12">
            <a:extLst>
              <a:ext uri="{FF2B5EF4-FFF2-40B4-BE49-F238E27FC236}">
                <a16:creationId xmlns:a16="http://schemas.microsoft.com/office/drawing/2014/main" id="{F7A5875F-7129-49CE-9F9E-047FAF831244}"/>
              </a:ext>
            </a:extLst>
          </p:cNvPr>
          <p:cNvGrpSpPr>
            <a:grpSpLocks/>
          </p:cNvGrpSpPr>
          <p:nvPr/>
        </p:nvGrpSpPr>
        <p:grpSpPr bwMode="auto">
          <a:xfrm>
            <a:off x="5024636" y="2286035"/>
            <a:ext cx="2857500" cy="646510"/>
            <a:chOff x="2544" y="2016"/>
            <a:chExt cx="2400" cy="543"/>
          </a:xfrm>
        </p:grpSpPr>
        <p:sp>
          <p:nvSpPr>
            <p:cNvPr id="46120" name="Line 13">
              <a:extLst>
                <a:ext uri="{FF2B5EF4-FFF2-40B4-BE49-F238E27FC236}">
                  <a16:creationId xmlns:a16="http://schemas.microsoft.com/office/drawing/2014/main" id="{AE47CA03-47BB-49B2-8A06-9D21CEC5C9B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44" y="2208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 dirty="0">
                <a:ea typeface="微软雅黑" panose="020B0503020204020204" pitchFamily="34" charset="-122"/>
              </a:endParaRPr>
            </a:p>
          </p:txBody>
        </p:sp>
        <p:sp>
          <p:nvSpPr>
            <p:cNvPr id="46121" name="Text Box 14">
              <a:extLst>
                <a:ext uri="{FF2B5EF4-FFF2-40B4-BE49-F238E27FC236}">
                  <a16:creationId xmlns:a16="http://schemas.microsoft.com/office/drawing/2014/main" id="{28FCDC60-028A-4998-B7AC-1B0D38BDD9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72" y="2016"/>
              <a:ext cx="1872" cy="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迟疑麻木、痛苦难言</a:t>
              </a:r>
            </a:p>
          </p:txBody>
        </p:sp>
      </p:grpSp>
      <p:grpSp>
        <p:nvGrpSpPr>
          <p:cNvPr id="5" name="Group 15">
            <a:extLst>
              <a:ext uri="{FF2B5EF4-FFF2-40B4-BE49-F238E27FC236}">
                <a16:creationId xmlns:a16="http://schemas.microsoft.com/office/drawing/2014/main" id="{F4A6FC51-1ADB-4E44-A138-1AC9C56A1C70}"/>
              </a:ext>
            </a:extLst>
          </p:cNvPr>
          <p:cNvGrpSpPr>
            <a:grpSpLocks/>
          </p:cNvGrpSpPr>
          <p:nvPr/>
        </p:nvGrpSpPr>
        <p:grpSpPr bwMode="auto">
          <a:xfrm>
            <a:off x="2224286" y="628683"/>
            <a:ext cx="3371850" cy="4140993"/>
            <a:chOff x="144" y="384"/>
            <a:chExt cx="2832" cy="3478"/>
          </a:xfrm>
        </p:grpSpPr>
        <p:sp>
          <p:nvSpPr>
            <p:cNvPr id="46099" name="Line 16">
              <a:extLst>
                <a:ext uri="{FF2B5EF4-FFF2-40B4-BE49-F238E27FC236}">
                  <a16:creationId xmlns:a16="http://schemas.microsoft.com/office/drawing/2014/main" id="{54514B4F-B7A8-4AAA-B57B-77060D071F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44" y="1488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 dirty="0">
                <a:ea typeface="微软雅黑" panose="020B0503020204020204" pitchFamily="34" charset="-122"/>
              </a:endParaRPr>
            </a:p>
          </p:txBody>
        </p:sp>
        <p:sp>
          <p:nvSpPr>
            <p:cNvPr id="46100" name="Line 17">
              <a:extLst>
                <a:ext uri="{FF2B5EF4-FFF2-40B4-BE49-F238E27FC236}">
                  <a16:creationId xmlns:a16="http://schemas.microsoft.com/office/drawing/2014/main" id="{437DF299-53D0-439B-AE2C-1A10A6818BA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48" y="2736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 dirty="0">
                <a:ea typeface="微软雅黑" panose="020B0503020204020204" pitchFamily="34" charset="-122"/>
              </a:endParaRPr>
            </a:p>
          </p:txBody>
        </p:sp>
        <p:sp>
          <p:nvSpPr>
            <p:cNvPr id="46101" name="Text Box 18">
              <a:extLst>
                <a:ext uri="{FF2B5EF4-FFF2-40B4-BE49-F238E27FC236}">
                  <a16:creationId xmlns:a16="http://schemas.microsoft.com/office/drawing/2014/main" id="{E6A61499-615B-4BB5-B6F3-74418D30F9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2" y="1344"/>
              <a:ext cx="1008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8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少年闰土</a:t>
              </a:r>
            </a:p>
          </p:txBody>
        </p:sp>
        <p:grpSp>
          <p:nvGrpSpPr>
            <p:cNvPr id="46102" name="Group 19">
              <a:extLst>
                <a:ext uri="{FF2B5EF4-FFF2-40B4-BE49-F238E27FC236}">
                  <a16:creationId xmlns:a16="http://schemas.microsoft.com/office/drawing/2014/main" id="{FCCEE254-3A2C-4798-9092-80B21104176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12" y="384"/>
              <a:ext cx="1824" cy="1750"/>
              <a:chOff x="912" y="384"/>
              <a:chExt cx="1824" cy="1750"/>
            </a:xfrm>
          </p:grpSpPr>
          <p:sp>
            <p:nvSpPr>
              <p:cNvPr id="46113" name="Text Box 20">
                <a:extLst>
                  <a:ext uri="{FF2B5EF4-FFF2-40B4-BE49-F238E27FC236}">
                    <a16:creationId xmlns:a16="http://schemas.microsoft.com/office/drawing/2014/main" id="{FC4F77CF-D909-461E-8455-A64D67C43B1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12" y="624"/>
                <a:ext cx="624" cy="3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1725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外貌</a:t>
                </a:r>
              </a:p>
            </p:txBody>
          </p:sp>
          <p:sp>
            <p:nvSpPr>
              <p:cNvPr id="46114" name="AutoShape 21">
                <a:extLst>
                  <a:ext uri="{FF2B5EF4-FFF2-40B4-BE49-F238E27FC236}">
                    <a16:creationId xmlns:a16="http://schemas.microsoft.com/office/drawing/2014/main" id="{4B0C8A54-E90F-4D6F-AF37-6763F2E8C6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8" y="432"/>
                <a:ext cx="144" cy="720"/>
              </a:xfrm>
              <a:prstGeom prst="leftBrace">
                <a:avLst>
                  <a:gd name="adj1" fmla="val 41667"/>
                  <a:gd name="adj2" fmla="val 50000"/>
                </a:avLst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6115" name="Text Box 22">
                <a:extLst>
                  <a:ext uri="{FF2B5EF4-FFF2-40B4-BE49-F238E27FC236}">
                    <a16:creationId xmlns:a16="http://schemas.microsoft.com/office/drawing/2014/main" id="{6576495A-0AA4-49A9-A545-2C4A9854D4C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584" y="384"/>
                <a:ext cx="1008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1800" b="1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少年闰土</a:t>
                </a:r>
              </a:p>
            </p:txBody>
          </p:sp>
          <p:sp>
            <p:nvSpPr>
              <p:cNvPr id="46116" name="Text Box 23">
                <a:extLst>
                  <a:ext uri="{FF2B5EF4-FFF2-40B4-BE49-F238E27FC236}">
                    <a16:creationId xmlns:a16="http://schemas.microsoft.com/office/drawing/2014/main" id="{D59D5FB8-54FD-4421-AB08-C2750CDE829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584" y="960"/>
                <a:ext cx="1056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1800" b="1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中年闰土</a:t>
                </a:r>
              </a:p>
            </p:txBody>
          </p:sp>
          <p:sp>
            <p:nvSpPr>
              <p:cNvPr id="46117" name="Text Box 24">
                <a:extLst>
                  <a:ext uri="{FF2B5EF4-FFF2-40B4-BE49-F238E27FC236}">
                    <a16:creationId xmlns:a16="http://schemas.microsoft.com/office/drawing/2014/main" id="{7E63F520-9DFF-43C7-BF7E-DCEBC388C20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12" y="1488"/>
                <a:ext cx="576" cy="5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1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语言动作</a:t>
                </a:r>
              </a:p>
            </p:txBody>
          </p:sp>
          <p:sp>
            <p:nvSpPr>
              <p:cNvPr id="46118" name="AutoShape 25">
                <a:extLst>
                  <a:ext uri="{FF2B5EF4-FFF2-40B4-BE49-F238E27FC236}">
                    <a16:creationId xmlns:a16="http://schemas.microsoft.com/office/drawing/2014/main" id="{31102B49-EA18-4C0C-AD3F-F2CF4DF637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0" y="1392"/>
                <a:ext cx="144" cy="672"/>
              </a:xfrm>
              <a:prstGeom prst="leftBrace">
                <a:avLst>
                  <a:gd name="adj1" fmla="val 38889"/>
                  <a:gd name="adj2" fmla="val 50000"/>
                </a:avLst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6119" name="Text Box 26">
                <a:extLst>
                  <a:ext uri="{FF2B5EF4-FFF2-40B4-BE49-F238E27FC236}">
                    <a16:creationId xmlns:a16="http://schemas.microsoft.com/office/drawing/2014/main" id="{FBF1F649-3291-4609-8DCB-843F2492C11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80" y="1824"/>
                <a:ext cx="1056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1800" b="1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中年闰土</a:t>
                </a:r>
              </a:p>
            </p:txBody>
          </p:sp>
        </p:grpSp>
        <p:sp>
          <p:nvSpPr>
            <p:cNvPr id="46103" name="Text Box 27">
              <a:extLst>
                <a:ext uri="{FF2B5EF4-FFF2-40B4-BE49-F238E27FC236}">
                  <a16:creationId xmlns:a16="http://schemas.microsoft.com/office/drawing/2014/main" id="{2AA48AE0-521B-4662-9483-8BDC1D58D8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" y="2352"/>
              <a:ext cx="1152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对我的态度</a:t>
              </a:r>
            </a:p>
          </p:txBody>
        </p:sp>
        <p:sp>
          <p:nvSpPr>
            <p:cNvPr id="46104" name="Text Box 28">
              <a:extLst>
                <a:ext uri="{FF2B5EF4-FFF2-40B4-BE49-F238E27FC236}">
                  <a16:creationId xmlns:a16="http://schemas.microsoft.com/office/drawing/2014/main" id="{0EA3B65D-1BD4-4BEF-AABE-5D40643A4E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4" y="3312"/>
              <a:ext cx="1440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对生活的态度</a:t>
              </a:r>
            </a:p>
          </p:txBody>
        </p:sp>
        <p:sp>
          <p:nvSpPr>
            <p:cNvPr id="46105" name="Line 29">
              <a:extLst>
                <a:ext uri="{FF2B5EF4-FFF2-40B4-BE49-F238E27FC236}">
                  <a16:creationId xmlns:a16="http://schemas.microsoft.com/office/drawing/2014/main" id="{D09007E3-EA86-47C2-8F21-372F44B1DC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96" y="528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 dirty="0">
                <a:ea typeface="微软雅黑" panose="020B0503020204020204" pitchFamily="34" charset="-122"/>
              </a:endParaRPr>
            </a:p>
          </p:txBody>
        </p:sp>
        <p:sp>
          <p:nvSpPr>
            <p:cNvPr id="46106" name="Text Box 30">
              <a:extLst>
                <a:ext uri="{FF2B5EF4-FFF2-40B4-BE49-F238E27FC236}">
                  <a16:creationId xmlns:a16="http://schemas.microsoft.com/office/drawing/2014/main" id="{DE0392DD-9F83-4916-8964-86A0FA0616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88" y="3072"/>
              <a:ext cx="1008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8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少年闰土</a:t>
              </a:r>
            </a:p>
          </p:txBody>
        </p:sp>
        <p:sp>
          <p:nvSpPr>
            <p:cNvPr id="46107" name="AutoShape 31">
              <a:extLst>
                <a:ext uri="{FF2B5EF4-FFF2-40B4-BE49-F238E27FC236}">
                  <a16:creationId xmlns:a16="http://schemas.microsoft.com/office/drawing/2014/main" id="{1EE730FD-E62A-4E42-B8B0-50B4749C801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8" y="2160"/>
              <a:ext cx="144" cy="720"/>
            </a:xfrm>
            <a:prstGeom prst="leftBrace">
              <a:avLst>
                <a:gd name="adj1" fmla="val 41667"/>
                <a:gd name="adj2" fmla="val 50000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46108" name="Text Box 32">
              <a:extLst>
                <a:ext uri="{FF2B5EF4-FFF2-40B4-BE49-F238E27FC236}">
                  <a16:creationId xmlns:a16="http://schemas.microsoft.com/office/drawing/2014/main" id="{A1B67572-D450-4995-8ACB-12043DD02D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40" y="2112"/>
              <a:ext cx="1056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8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少年闰土</a:t>
              </a:r>
            </a:p>
          </p:txBody>
        </p:sp>
        <p:sp>
          <p:nvSpPr>
            <p:cNvPr id="46109" name="Text Box 33">
              <a:extLst>
                <a:ext uri="{FF2B5EF4-FFF2-40B4-BE49-F238E27FC236}">
                  <a16:creationId xmlns:a16="http://schemas.microsoft.com/office/drawing/2014/main" id="{B88ED278-7F44-4CA0-B7C2-4A1B5F7859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88" y="2592"/>
              <a:ext cx="105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8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中年闰土</a:t>
              </a:r>
            </a:p>
          </p:txBody>
        </p:sp>
        <p:sp>
          <p:nvSpPr>
            <p:cNvPr id="46110" name="Text Box 34">
              <a:extLst>
                <a:ext uri="{FF2B5EF4-FFF2-40B4-BE49-F238E27FC236}">
                  <a16:creationId xmlns:a16="http://schemas.microsoft.com/office/drawing/2014/main" id="{048668A6-8821-42E5-BDBA-7F0D77E5B1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48" y="3216"/>
              <a:ext cx="576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endParaRPr lang="zh-CN" altLang="zh-CN" sz="1800" b="1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46111" name="AutoShape 35">
              <a:extLst>
                <a:ext uri="{FF2B5EF4-FFF2-40B4-BE49-F238E27FC236}">
                  <a16:creationId xmlns:a16="http://schemas.microsoft.com/office/drawing/2014/main" id="{3056483F-CF17-4CB7-B4B7-278E21FC70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2" y="3120"/>
              <a:ext cx="144" cy="672"/>
            </a:xfrm>
            <a:prstGeom prst="leftBrace">
              <a:avLst>
                <a:gd name="adj1" fmla="val 38889"/>
                <a:gd name="adj2" fmla="val 50000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  <p:sp>
          <p:nvSpPr>
            <p:cNvPr id="46112" name="Text Box 36">
              <a:extLst>
                <a:ext uri="{FF2B5EF4-FFF2-40B4-BE49-F238E27FC236}">
                  <a16:creationId xmlns:a16="http://schemas.microsoft.com/office/drawing/2014/main" id="{56D5B071-CEBD-4207-B3B8-24F507BAC9E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88" y="3552"/>
              <a:ext cx="1104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8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中年闰土</a:t>
              </a:r>
            </a:p>
          </p:txBody>
        </p:sp>
      </p:grpSp>
      <p:grpSp>
        <p:nvGrpSpPr>
          <p:cNvPr id="7" name="Group 37">
            <a:extLst>
              <a:ext uri="{FF2B5EF4-FFF2-40B4-BE49-F238E27FC236}">
                <a16:creationId xmlns:a16="http://schemas.microsoft.com/office/drawing/2014/main" id="{DAA989DD-D598-4F6E-81C8-6E4D699C8A68}"/>
              </a:ext>
            </a:extLst>
          </p:cNvPr>
          <p:cNvGrpSpPr>
            <a:grpSpLocks/>
          </p:cNvGrpSpPr>
          <p:nvPr/>
        </p:nvGrpSpPr>
        <p:grpSpPr bwMode="auto">
          <a:xfrm>
            <a:off x="4910336" y="2686085"/>
            <a:ext cx="3314700" cy="369094"/>
            <a:chOff x="2448" y="2352"/>
            <a:chExt cx="2784" cy="310"/>
          </a:xfrm>
        </p:grpSpPr>
        <p:sp>
          <p:nvSpPr>
            <p:cNvPr id="46097" name="Text Box 38">
              <a:extLst>
                <a:ext uri="{FF2B5EF4-FFF2-40B4-BE49-F238E27FC236}">
                  <a16:creationId xmlns:a16="http://schemas.microsoft.com/office/drawing/2014/main" id="{E63E5145-0C4C-4E9F-8419-0DA815BDFE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28" y="2352"/>
              <a:ext cx="2304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友好、不怕我 友情纯真</a:t>
              </a:r>
            </a:p>
          </p:txBody>
        </p:sp>
        <p:sp>
          <p:nvSpPr>
            <p:cNvPr id="46098" name="Line 39">
              <a:extLst>
                <a:ext uri="{FF2B5EF4-FFF2-40B4-BE49-F238E27FC236}">
                  <a16:creationId xmlns:a16="http://schemas.microsoft.com/office/drawing/2014/main" id="{5FAC2701-927B-4BC0-9043-277E2BDADC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48" y="2496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Group 40">
            <a:extLst>
              <a:ext uri="{FF2B5EF4-FFF2-40B4-BE49-F238E27FC236}">
                <a16:creationId xmlns:a16="http://schemas.microsoft.com/office/drawing/2014/main" id="{046EEC47-E442-42D9-9B44-9F9C6027AE7B}"/>
              </a:ext>
            </a:extLst>
          </p:cNvPr>
          <p:cNvGrpSpPr>
            <a:grpSpLocks/>
          </p:cNvGrpSpPr>
          <p:nvPr/>
        </p:nvGrpSpPr>
        <p:grpSpPr bwMode="auto">
          <a:xfrm>
            <a:off x="4967486" y="3886235"/>
            <a:ext cx="3086100" cy="369094"/>
            <a:chOff x="2496" y="3360"/>
            <a:chExt cx="2592" cy="310"/>
          </a:xfrm>
        </p:grpSpPr>
        <p:sp>
          <p:nvSpPr>
            <p:cNvPr id="46095" name="Text Box 41">
              <a:extLst>
                <a:ext uri="{FF2B5EF4-FFF2-40B4-BE49-F238E27FC236}">
                  <a16:creationId xmlns:a16="http://schemas.microsoft.com/office/drawing/2014/main" id="{26109FF8-CDC8-4AF3-979B-80854BFF9F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28" y="3360"/>
              <a:ext cx="2160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无忧无虑、充满热情</a:t>
              </a:r>
            </a:p>
          </p:txBody>
        </p:sp>
        <p:sp>
          <p:nvSpPr>
            <p:cNvPr id="46096" name="Line 42">
              <a:extLst>
                <a:ext uri="{FF2B5EF4-FFF2-40B4-BE49-F238E27FC236}">
                  <a16:creationId xmlns:a16="http://schemas.microsoft.com/office/drawing/2014/main" id="{19896F2B-F729-4B23-99C9-47B8E9B3C9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96" y="3504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43">
            <a:extLst>
              <a:ext uri="{FF2B5EF4-FFF2-40B4-BE49-F238E27FC236}">
                <a16:creationId xmlns:a16="http://schemas.microsoft.com/office/drawing/2014/main" id="{DE360F40-16E8-4B51-8EAF-5AF701A9A240}"/>
              </a:ext>
            </a:extLst>
          </p:cNvPr>
          <p:cNvGrpSpPr>
            <a:grpSpLocks/>
          </p:cNvGrpSpPr>
          <p:nvPr/>
        </p:nvGrpSpPr>
        <p:grpSpPr bwMode="auto">
          <a:xfrm>
            <a:off x="4910336" y="4400586"/>
            <a:ext cx="3429000" cy="369094"/>
            <a:chOff x="2448" y="3792"/>
            <a:chExt cx="2880" cy="310"/>
          </a:xfrm>
        </p:grpSpPr>
        <p:sp>
          <p:nvSpPr>
            <p:cNvPr id="46093" name="Text Box 44">
              <a:extLst>
                <a:ext uri="{FF2B5EF4-FFF2-40B4-BE49-F238E27FC236}">
                  <a16:creationId xmlns:a16="http://schemas.microsoft.com/office/drawing/2014/main" id="{FA8246FC-30C7-4C35-9D36-771D2CB83E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76" y="3792"/>
              <a:ext cx="2352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悲哀痛苦、寄希望于神灵</a:t>
              </a:r>
            </a:p>
          </p:txBody>
        </p:sp>
        <p:sp>
          <p:nvSpPr>
            <p:cNvPr id="46094" name="Line 45">
              <a:extLst>
                <a:ext uri="{FF2B5EF4-FFF2-40B4-BE49-F238E27FC236}">
                  <a16:creationId xmlns:a16="http://schemas.microsoft.com/office/drawing/2014/main" id="{D6596E4B-F5E6-4935-9381-18A935CAA5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48" y="3936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 dirty="0">
                <a:ea typeface="微软雅黑" panose="020B0503020204020204" pitchFamily="34" charset="-122"/>
              </a:endParaRPr>
            </a:p>
          </p:txBody>
        </p:sp>
      </p:grpSp>
      <p:pic>
        <p:nvPicPr>
          <p:cNvPr id="46" name="Picture 1">
            <a:extLst>
              <a:ext uri="{FF2B5EF4-FFF2-40B4-BE49-F238E27FC236}">
                <a16:creationId xmlns:a16="http://schemas.microsoft.com/office/drawing/2014/main" id="{A0B728E5-3EAF-47F1-91EB-4B199E1718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8834" y="4623978"/>
            <a:ext cx="993111" cy="350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矩形 46">
            <a:extLst>
              <a:ext uri="{FF2B5EF4-FFF2-40B4-BE49-F238E27FC236}">
                <a16:creationId xmlns:a16="http://schemas.microsoft.com/office/drawing/2014/main" id="{98230472-D94C-4495-90CA-12563CD5E178}"/>
              </a:ext>
            </a:extLst>
          </p:cNvPr>
          <p:cNvSpPr/>
          <p:nvPr/>
        </p:nvSpPr>
        <p:spPr>
          <a:xfrm>
            <a:off x="1" y="376087"/>
            <a:ext cx="519881" cy="431390"/>
          </a:xfrm>
          <a:prstGeom prst="rect">
            <a:avLst/>
          </a:prstGeom>
          <a:solidFill>
            <a:srgbClr val="6AD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31" tIns="34265" rIns="68531" bIns="34265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4" grpId="0" autoUpdateAnimBg="0"/>
      <p:bldP spid="122885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>
            <a:extLst>
              <a:ext uri="{FF2B5EF4-FFF2-40B4-BE49-F238E27FC236}">
                <a16:creationId xmlns:a16="http://schemas.microsoft.com/office/drawing/2014/main" id="{EA95B0E6-40BA-4044-AEFC-3315B95AB01B}"/>
              </a:ext>
            </a:extLst>
          </p:cNvPr>
          <p:cNvGrpSpPr>
            <a:grpSpLocks/>
          </p:cNvGrpSpPr>
          <p:nvPr/>
        </p:nvGrpSpPr>
        <p:grpSpPr bwMode="auto">
          <a:xfrm>
            <a:off x="1600200" y="847971"/>
            <a:ext cx="5943600" cy="3528836"/>
            <a:chOff x="768" y="384"/>
            <a:chExt cx="4032" cy="3168"/>
          </a:xfrm>
        </p:grpSpPr>
        <p:grpSp>
          <p:nvGrpSpPr>
            <p:cNvPr id="48142" name="Group 4">
              <a:extLst>
                <a:ext uri="{FF2B5EF4-FFF2-40B4-BE49-F238E27FC236}">
                  <a16:creationId xmlns:a16="http://schemas.microsoft.com/office/drawing/2014/main" id="{612C9460-C75A-4089-9B86-BFA0ED2DAA2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68" y="384"/>
              <a:ext cx="1392" cy="3168"/>
              <a:chOff x="768" y="384"/>
              <a:chExt cx="1392" cy="3168"/>
            </a:xfrm>
          </p:grpSpPr>
          <p:pic>
            <p:nvPicPr>
              <p:cNvPr id="48146" name="Picture 5" descr="hxx8">
                <a:extLst>
                  <a:ext uri="{FF2B5EF4-FFF2-40B4-BE49-F238E27FC236}">
                    <a16:creationId xmlns:a16="http://schemas.microsoft.com/office/drawing/2014/main" id="{B57017C7-2D66-4610-91A2-85C24E39023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8" y="2304"/>
                <a:ext cx="1392" cy="12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48147" name="Group 6">
                <a:extLst>
                  <a:ext uri="{FF2B5EF4-FFF2-40B4-BE49-F238E27FC236}">
                    <a16:creationId xmlns:a16="http://schemas.microsoft.com/office/drawing/2014/main" id="{FCD3ED98-5B77-4C0E-8711-45DCBF1E032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12" y="384"/>
                <a:ext cx="1104" cy="1248"/>
                <a:chOff x="768" y="720"/>
                <a:chExt cx="1920" cy="2448"/>
              </a:xfrm>
            </p:grpSpPr>
            <p:pic>
              <p:nvPicPr>
                <p:cNvPr id="48148" name="Picture 7" descr="hxx6">
                  <a:extLst>
                    <a:ext uri="{FF2B5EF4-FFF2-40B4-BE49-F238E27FC236}">
                      <a16:creationId xmlns:a16="http://schemas.microsoft.com/office/drawing/2014/main" id="{1FB1980E-C096-4CCF-BFAD-8CB60AD46388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68" y="720"/>
                  <a:ext cx="1920" cy="24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8149" name="Picture 8" descr="hxx5">
                  <a:extLst>
                    <a:ext uri="{FF2B5EF4-FFF2-40B4-BE49-F238E27FC236}">
                      <a16:creationId xmlns:a16="http://schemas.microsoft.com/office/drawing/2014/main" id="{4C4AFA57-BC0A-4FF6-87A5-3251713AB1CE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79" y="2193"/>
                  <a:ext cx="775" cy="9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grpSp>
          <p:nvGrpSpPr>
            <p:cNvPr id="48143" name="Group 9">
              <a:extLst>
                <a:ext uri="{FF2B5EF4-FFF2-40B4-BE49-F238E27FC236}">
                  <a16:creationId xmlns:a16="http://schemas.microsoft.com/office/drawing/2014/main" id="{F9A3C4D9-D86C-48F3-B266-B5B2414291A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08" y="384"/>
              <a:ext cx="1392" cy="3168"/>
              <a:chOff x="3408" y="384"/>
              <a:chExt cx="1392" cy="3168"/>
            </a:xfrm>
          </p:grpSpPr>
          <p:pic>
            <p:nvPicPr>
              <p:cNvPr id="48144" name="Picture 10" descr="hxx9">
                <a:extLst>
                  <a:ext uri="{FF2B5EF4-FFF2-40B4-BE49-F238E27FC236}">
                    <a16:creationId xmlns:a16="http://schemas.microsoft.com/office/drawing/2014/main" id="{0E80320A-5796-401F-B42F-478D588EBDA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04" y="384"/>
                <a:ext cx="1104" cy="12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8145" name="Picture 11" descr="hxx4">
                <a:extLst>
                  <a:ext uri="{FF2B5EF4-FFF2-40B4-BE49-F238E27FC236}">
                    <a16:creationId xmlns:a16="http://schemas.microsoft.com/office/drawing/2014/main" id="{6FA8ED60-FD91-44B2-A161-4AFC54B5191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08" y="2304"/>
                <a:ext cx="1392" cy="12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6" name="Group 12">
            <a:extLst>
              <a:ext uri="{FF2B5EF4-FFF2-40B4-BE49-F238E27FC236}">
                <a16:creationId xmlns:a16="http://schemas.microsoft.com/office/drawing/2014/main" id="{84EFA8BC-82BE-4A27-9A2C-2354FF816416}"/>
              </a:ext>
            </a:extLst>
          </p:cNvPr>
          <p:cNvGrpSpPr>
            <a:grpSpLocks/>
          </p:cNvGrpSpPr>
          <p:nvPr/>
        </p:nvGrpSpPr>
        <p:grpSpPr bwMode="auto">
          <a:xfrm>
            <a:off x="3714750" y="742950"/>
            <a:ext cx="1300163" cy="3665666"/>
            <a:chOff x="2238" y="499"/>
            <a:chExt cx="1092" cy="2993"/>
          </a:xfrm>
        </p:grpSpPr>
        <p:sp>
          <p:nvSpPr>
            <p:cNvPr id="48138" name="Text Box 13">
              <a:extLst>
                <a:ext uri="{FF2B5EF4-FFF2-40B4-BE49-F238E27FC236}">
                  <a16:creationId xmlns:a16="http://schemas.microsoft.com/office/drawing/2014/main" id="{D163256B-B6F3-40D4-8B1F-0658C98CCA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38" y="499"/>
              <a:ext cx="949" cy="7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8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生气勃勃热情开朗勇敢善良</a:t>
              </a:r>
              <a:endParaRPr lang="zh-CN" altLang="en-US" sz="1500" b="1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48139" name="Text Box 14">
              <a:extLst>
                <a:ext uri="{FF2B5EF4-FFF2-40B4-BE49-F238E27FC236}">
                  <a16:creationId xmlns:a16="http://schemas.microsoft.com/office/drawing/2014/main" id="{CB3D0EA4-8A7F-4465-B80C-B5F6D4F70B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04" y="2738"/>
              <a:ext cx="960" cy="7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苍老贫困</a:t>
              </a:r>
              <a:r>
                <a:rPr lang="zh-CN" altLang="en-US" sz="18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因循守旧麻木迟钝</a:t>
              </a:r>
            </a:p>
          </p:txBody>
        </p:sp>
        <p:sp>
          <p:nvSpPr>
            <p:cNvPr id="48140" name="Text Box 15">
              <a:extLst>
                <a:ext uri="{FF2B5EF4-FFF2-40B4-BE49-F238E27FC236}">
                  <a16:creationId xmlns:a16="http://schemas.microsoft.com/office/drawing/2014/main" id="{C1DFB083-557E-4DF1-81CE-3EFD68BBBB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37" y="1392"/>
              <a:ext cx="960" cy="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800" b="1" u="sng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小英雄</a:t>
              </a:r>
              <a:endParaRPr lang="zh-CN" altLang="en-US" sz="1800" b="1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48141" name="Text Box 16">
              <a:extLst>
                <a:ext uri="{FF2B5EF4-FFF2-40B4-BE49-F238E27FC236}">
                  <a16:creationId xmlns:a16="http://schemas.microsoft.com/office/drawing/2014/main" id="{D94AD64D-634C-415A-BEB0-3BBC22A294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70" y="2241"/>
              <a:ext cx="960" cy="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800" b="1" u="sng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木偶人</a:t>
              </a:r>
              <a:endParaRPr lang="zh-CN" altLang="en-US" sz="1800" b="1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Group 17">
            <a:extLst>
              <a:ext uri="{FF2B5EF4-FFF2-40B4-BE49-F238E27FC236}">
                <a16:creationId xmlns:a16="http://schemas.microsoft.com/office/drawing/2014/main" id="{A06C0C8A-86FF-4F10-8ED3-F86031366E18}"/>
              </a:ext>
            </a:extLst>
          </p:cNvPr>
          <p:cNvGrpSpPr>
            <a:grpSpLocks/>
          </p:cNvGrpSpPr>
          <p:nvPr/>
        </p:nvGrpSpPr>
        <p:grpSpPr bwMode="auto">
          <a:xfrm>
            <a:off x="1428750" y="2171698"/>
            <a:ext cx="6057900" cy="776913"/>
            <a:chOff x="251" y="1728"/>
            <a:chExt cx="5136" cy="527"/>
          </a:xfrm>
        </p:grpSpPr>
        <p:sp>
          <p:nvSpPr>
            <p:cNvPr id="48136" name="AutoShape 18">
              <a:extLst>
                <a:ext uri="{FF2B5EF4-FFF2-40B4-BE49-F238E27FC236}">
                  <a16:creationId xmlns:a16="http://schemas.microsoft.com/office/drawing/2014/main" id="{D840CF14-C432-431E-944E-C5D3B88296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0" y="1728"/>
              <a:ext cx="144" cy="480"/>
            </a:xfrm>
            <a:prstGeom prst="downArrow">
              <a:avLst>
                <a:gd name="adj1" fmla="val 50000"/>
                <a:gd name="adj2" fmla="val 83333"/>
              </a:avLst>
            </a:prstGeom>
            <a:solidFill>
              <a:srgbClr val="990033"/>
            </a:solidFill>
            <a:ln w="9525">
              <a:solidFill>
                <a:srgbClr val="990033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800" dirty="0">
                <a:solidFill>
                  <a:srgbClr val="990033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48137" name="Text Box 19">
              <a:extLst>
                <a:ext uri="{FF2B5EF4-FFF2-40B4-BE49-F238E27FC236}">
                  <a16:creationId xmlns:a16="http://schemas.microsoft.com/office/drawing/2014/main" id="{74FC442E-D0E3-4BBC-BD5F-D0AEC48F34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1" y="1817"/>
              <a:ext cx="5136" cy="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800" b="1" dirty="0">
                  <a:solidFill>
                    <a:srgbClr val="990033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多子饥荒苛税兵匪官绅                      封建礼教封建等级观念 </a:t>
              </a:r>
              <a:r>
                <a:rPr lang="zh-CN" altLang="en-US" sz="18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表层原因                                                     深层原因</a:t>
              </a:r>
            </a:p>
          </p:txBody>
        </p:sp>
      </p:grpSp>
      <p:sp>
        <p:nvSpPr>
          <p:cNvPr id="48133" name="Text Box 20">
            <a:extLst>
              <a:ext uri="{FF2B5EF4-FFF2-40B4-BE49-F238E27FC236}">
                <a16:creationId xmlns:a16="http://schemas.microsoft.com/office/drawing/2014/main" id="{D5055A28-B59D-4D07-9764-F60D562CA1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6266" y="171450"/>
            <a:ext cx="18198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kumimoji="1" sz="2400" b="1" u="sng">
                <a:solidFill>
                  <a:srgbClr val="008000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 kumimoji="1" sz="2400"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对比及作用</a:t>
            </a:r>
          </a:p>
        </p:txBody>
      </p:sp>
      <p:sp>
        <p:nvSpPr>
          <p:cNvPr id="14357" name="Text Box 21">
            <a:extLst>
              <a:ext uri="{FF2B5EF4-FFF2-40B4-BE49-F238E27FC236}">
                <a16:creationId xmlns:a16="http://schemas.microsoft.com/office/drawing/2014/main" id="{1B1E79FF-6556-4C59-9FD9-ADB5CB109E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9425" y="248424"/>
            <a:ext cx="54864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000" dirty="0">
                <a:latin typeface="Garamond" pitchFamily="18" charset="0"/>
                <a:ea typeface="微软雅黑" panose="020B0503020204020204" pitchFamily="34" charset="-122"/>
              </a:rPr>
              <a:t>闰土二十多年来为什么发生这么大的变化？</a:t>
            </a:r>
          </a:p>
        </p:txBody>
      </p:sp>
      <p:sp>
        <p:nvSpPr>
          <p:cNvPr id="14358" name="Text Box 22">
            <a:extLst>
              <a:ext uri="{FF2B5EF4-FFF2-40B4-BE49-F238E27FC236}">
                <a16:creationId xmlns:a16="http://schemas.microsoft.com/office/drawing/2014/main" id="{A7697B05-3E3C-409F-BE8B-D529ADF6BC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8750" y="4343400"/>
            <a:ext cx="6572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农村经济衰败，农民生活的贫困，封建传统观念（即礼教、等级观念）毒害，使闰土发生了巨变。</a:t>
            </a:r>
          </a:p>
        </p:txBody>
      </p:sp>
      <p:pic>
        <p:nvPicPr>
          <p:cNvPr id="22" name="Picture 1">
            <a:extLst>
              <a:ext uri="{FF2B5EF4-FFF2-40B4-BE49-F238E27FC236}">
                <a16:creationId xmlns:a16="http://schemas.microsoft.com/office/drawing/2014/main" id="{64946685-FDD8-48F0-9F84-DD41A860FD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834" y="4623978"/>
            <a:ext cx="993111" cy="350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23599E2B-C427-425F-A8DF-24D6570AA8A7}"/>
              </a:ext>
            </a:extLst>
          </p:cNvPr>
          <p:cNvSpPr/>
          <p:nvPr/>
        </p:nvSpPr>
        <p:spPr>
          <a:xfrm>
            <a:off x="1" y="376087"/>
            <a:ext cx="519881" cy="431390"/>
          </a:xfrm>
          <a:prstGeom prst="rect">
            <a:avLst/>
          </a:prstGeom>
          <a:solidFill>
            <a:srgbClr val="6AD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31" tIns="34265" rIns="68531" bIns="34265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7" grpId="0" autoUpdateAnimBg="0"/>
      <p:bldP spid="14358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9650</TotalTime>
  <Words>1056</Words>
  <Application>Microsoft Office PowerPoint</Application>
  <PresentationFormat>全屏显示(16:9)</PresentationFormat>
  <Paragraphs>135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微软雅黑</vt:lpstr>
      <vt:lpstr>Arial</vt:lpstr>
      <vt:lpstr>AvantGarde Bk BT</vt:lpstr>
      <vt:lpstr>Calibri</vt:lpstr>
      <vt:lpstr>Garamond</vt:lpstr>
      <vt:lpstr>Times New Roman</vt:lpstr>
      <vt:lpstr>Verdana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运用景物描写渲染气氛，烘托人物感情。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Sky123.Org</dc:creator>
  <cp:lastModifiedBy>Administrator</cp:lastModifiedBy>
  <cp:revision>840</cp:revision>
  <dcterms:created xsi:type="dcterms:W3CDTF">2015-12-30T05:15:15Z</dcterms:created>
  <dcterms:modified xsi:type="dcterms:W3CDTF">2018-07-26T03:35:02Z</dcterms:modified>
</cp:coreProperties>
</file>