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handoutMasterIdLst>
    <p:handoutMasterId r:id="rId4"/>
  </p:handoutMasterIdLst>
  <p:sldIdLst>
    <p:sldId id="1132" r:id="rId5"/>
    <p:sldId id="2703" r:id="rId6"/>
    <p:sldId id="2705" r:id="rId7"/>
    <p:sldId id="2747" r:id="rId8"/>
    <p:sldId id="2746" r:id="rId9"/>
    <p:sldId id="2767" r:id="rId10"/>
    <p:sldId id="2758" r:id="rId11"/>
    <p:sldId id="2757" r:id="rId12"/>
    <p:sldId id="2759" r:id="rId13"/>
    <p:sldId id="2766" r:id="rId14"/>
    <p:sldId id="2756" r:id="rId15"/>
    <p:sldId id="2755" r:id="rId16"/>
    <p:sldId id="2754" r:id="rId17"/>
    <p:sldId id="2765" r:id="rId18"/>
    <p:sldId id="2753" r:id="rId19"/>
    <p:sldId id="2764" r:id="rId20"/>
    <p:sldId id="2752" r:id="rId21"/>
    <p:sldId id="2751" r:id="rId22"/>
    <p:sldId id="2763" r:id="rId23"/>
    <p:sldId id="2750" r:id="rId24"/>
    <p:sldId id="2768" r:id="rId25"/>
    <p:sldId id="2749" r:id="rId26"/>
    <p:sldId id="2748" r:id="rId27"/>
    <p:sldId id="2745" r:id="rId28"/>
    <p:sldId id="2744" r:id="rId29"/>
    <p:sldId id="2743" r:id="rId30"/>
    <p:sldId id="2742" r:id="rId31"/>
    <p:sldId id="2741" r:id="rId32"/>
    <p:sldId id="2740" r:id="rId33"/>
    <p:sldId id="2760" r:id="rId34"/>
    <p:sldId id="2762" r:id="rId35"/>
    <p:sldId id="2761" r:id="rId36"/>
    <p:sldId id="2738" r:id="rId37"/>
    <p:sldId id="2769" r:id="rId38"/>
    <p:sldId id="2770" r:id="rId39"/>
    <p:sldId id="2771" r:id="rId40"/>
    <p:sldId id="2773" r:id="rId41"/>
    <p:sldId id="2772" r:id="rId42"/>
    <p:sldId id="2776" r:id="rId43"/>
    <p:sldId id="2775" r:id="rId44"/>
    <p:sldId id="2780" r:id="rId45"/>
    <p:sldId id="2779" r:id="rId46"/>
    <p:sldId id="2778" r:id="rId47"/>
    <p:sldId id="2781" r:id="rId48"/>
    <p:sldId id="2777" r:id="rId49"/>
    <p:sldId id="2774" r:id="rId50"/>
    <p:sldId id="2782" r:id="rId51"/>
    <p:sldId id="2783" r:id="rId52"/>
    <p:sldId id="2787" r:id="rId53"/>
    <p:sldId id="2786" r:id="rId54"/>
    <p:sldId id="2788" r:id="rId55"/>
    <p:sldId id="2785" r:id="rId56"/>
    <p:sldId id="2784" r:id="rId57"/>
    <p:sldId id="2789" r:id="rId58"/>
    <p:sldId id="2790" r:id="rId59"/>
    <p:sldId id="2792" r:id="rId60"/>
    <p:sldId id="2794" r:id="rId61"/>
    <p:sldId id="2793" r:id="rId62"/>
    <p:sldId id="2797" r:id="rId63"/>
    <p:sldId id="2796" r:id="rId64"/>
    <p:sldId id="2795" r:id="rId65"/>
    <p:sldId id="2791" r:id="rId66"/>
    <p:sldId id="2800" r:id="rId67"/>
    <p:sldId id="2799" r:id="rId68"/>
    <p:sldId id="2802" r:id="rId69"/>
    <p:sldId id="2803" r:id="rId70"/>
    <p:sldId id="2801" r:id="rId71"/>
    <p:sldId id="2805" r:id="rId72"/>
    <p:sldId id="2804" r:id="rId73"/>
  </p:sldIdLst>
  <p:sldSz cx="12192000" cy="6858000"/>
  <p:notesSz cx="6858000" cy="9144000"/>
  <p:custDataLst>
    <p:tags r:id="rId7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73">
          <p15:clr>
            <a:srgbClr val="A4A3A4"/>
          </p15:clr>
        </p15:guide>
        <p15:guide id="2" pos="3797">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p="http://schemas.openxmlformats.org/presentationml/2006/main">
  <p:cmAuthor id="1" name="xiao" initials="x"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55" autoAdjust="0"/>
    <p:restoredTop sz="94660"/>
  </p:normalViewPr>
  <p:slideViewPr>
    <p:cSldViewPr snapToGrid="0">
      <p:cViewPr varScale="1">
        <p:scale>
          <a:sx n="70" d="100"/>
          <a:sy n="70" d="100"/>
        </p:scale>
        <p:origin x="468" y="40"/>
      </p:cViewPr>
      <p:guideLst>
        <p:guide orient="horz" pos="2273"/>
        <p:guide pos="3797"/>
      </p:guideLst>
    </p:cSldViewPr>
  </p:slideViewPr>
  <p:notesTextViewPr>
    <p:cViewPr>
      <p:scale>
        <a:sx n="1" d="1"/>
        <a:sy n="1" d="1"/>
      </p:scale>
      <p:origin x="0" y="0"/>
    </p:cViewPr>
  </p:notesTextViewPr>
  <p:notesViewPr>
    <p:cSldViewPr snapToGrid="0">
      <p:cViewPr varScale="1">
        <p:scale>
          <a:sx n="65" d="100"/>
          <a:sy n="65" d="100"/>
        </p:scale>
        <p:origin x="3276" y="78"/>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notesMaster" Target="notesMasters/notesMaster1.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slide" Target="slides/slide31.xml" /><Relationship Id="rId36" Type="http://schemas.openxmlformats.org/officeDocument/2006/relationships/slide" Target="slides/slide32.xml" /><Relationship Id="rId37" Type="http://schemas.openxmlformats.org/officeDocument/2006/relationships/slide" Target="slides/slide33.xml" /><Relationship Id="rId38" Type="http://schemas.openxmlformats.org/officeDocument/2006/relationships/slide" Target="slides/slide34.xml" /><Relationship Id="rId39" Type="http://schemas.openxmlformats.org/officeDocument/2006/relationships/slide" Target="slides/slide35.xml" /><Relationship Id="rId4" Type="http://schemas.openxmlformats.org/officeDocument/2006/relationships/handoutMaster" Target="handoutMasters/handoutMaster1.xml" /><Relationship Id="rId40" Type="http://schemas.openxmlformats.org/officeDocument/2006/relationships/slide" Target="slides/slide36.xml" /><Relationship Id="rId41" Type="http://schemas.openxmlformats.org/officeDocument/2006/relationships/slide" Target="slides/slide37.xml" /><Relationship Id="rId42" Type="http://schemas.openxmlformats.org/officeDocument/2006/relationships/slide" Target="slides/slide38.xml" /><Relationship Id="rId43" Type="http://schemas.openxmlformats.org/officeDocument/2006/relationships/slide" Target="slides/slide39.xml" /><Relationship Id="rId44" Type="http://schemas.openxmlformats.org/officeDocument/2006/relationships/slide" Target="slides/slide40.xml" /><Relationship Id="rId45" Type="http://schemas.openxmlformats.org/officeDocument/2006/relationships/slide" Target="slides/slide41.xml" /><Relationship Id="rId46" Type="http://schemas.openxmlformats.org/officeDocument/2006/relationships/slide" Target="slides/slide42.xml" /><Relationship Id="rId47" Type="http://schemas.openxmlformats.org/officeDocument/2006/relationships/slide" Target="slides/slide43.xml" /><Relationship Id="rId48" Type="http://schemas.openxmlformats.org/officeDocument/2006/relationships/slide" Target="slides/slide44.xml" /><Relationship Id="rId49" Type="http://schemas.openxmlformats.org/officeDocument/2006/relationships/slide" Target="slides/slide45.xml" /><Relationship Id="rId5" Type="http://schemas.openxmlformats.org/officeDocument/2006/relationships/slide" Target="slides/slide1.xml" /><Relationship Id="rId50" Type="http://schemas.openxmlformats.org/officeDocument/2006/relationships/slide" Target="slides/slide46.xml" /><Relationship Id="rId51" Type="http://schemas.openxmlformats.org/officeDocument/2006/relationships/slide" Target="slides/slide47.xml" /><Relationship Id="rId52" Type="http://schemas.openxmlformats.org/officeDocument/2006/relationships/slide" Target="slides/slide48.xml" /><Relationship Id="rId53" Type="http://schemas.openxmlformats.org/officeDocument/2006/relationships/slide" Target="slides/slide49.xml" /><Relationship Id="rId54" Type="http://schemas.openxmlformats.org/officeDocument/2006/relationships/slide" Target="slides/slide50.xml" /><Relationship Id="rId55" Type="http://schemas.openxmlformats.org/officeDocument/2006/relationships/slide" Target="slides/slide51.xml" /><Relationship Id="rId56" Type="http://schemas.openxmlformats.org/officeDocument/2006/relationships/slide" Target="slides/slide52.xml" /><Relationship Id="rId57" Type="http://schemas.openxmlformats.org/officeDocument/2006/relationships/slide" Target="slides/slide53.xml" /><Relationship Id="rId58" Type="http://schemas.openxmlformats.org/officeDocument/2006/relationships/slide" Target="slides/slide54.xml" /><Relationship Id="rId59" Type="http://schemas.openxmlformats.org/officeDocument/2006/relationships/slide" Target="slides/slide55.xml" /><Relationship Id="rId6" Type="http://schemas.openxmlformats.org/officeDocument/2006/relationships/slide" Target="slides/slide2.xml" /><Relationship Id="rId60" Type="http://schemas.openxmlformats.org/officeDocument/2006/relationships/slide" Target="slides/slide56.xml" /><Relationship Id="rId61" Type="http://schemas.openxmlformats.org/officeDocument/2006/relationships/slide" Target="slides/slide57.xml" /><Relationship Id="rId62" Type="http://schemas.openxmlformats.org/officeDocument/2006/relationships/slide" Target="slides/slide58.xml" /><Relationship Id="rId63" Type="http://schemas.openxmlformats.org/officeDocument/2006/relationships/slide" Target="slides/slide59.xml" /><Relationship Id="rId64" Type="http://schemas.openxmlformats.org/officeDocument/2006/relationships/slide" Target="slides/slide60.xml" /><Relationship Id="rId65" Type="http://schemas.openxmlformats.org/officeDocument/2006/relationships/slide" Target="slides/slide61.xml" /><Relationship Id="rId66" Type="http://schemas.openxmlformats.org/officeDocument/2006/relationships/slide" Target="slides/slide62.xml" /><Relationship Id="rId67" Type="http://schemas.openxmlformats.org/officeDocument/2006/relationships/slide" Target="slides/slide63.xml" /><Relationship Id="rId68" Type="http://schemas.openxmlformats.org/officeDocument/2006/relationships/slide" Target="slides/slide64.xml" /><Relationship Id="rId69" Type="http://schemas.openxmlformats.org/officeDocument/2006/relationships/slide" Target="slides/slide65.xml" /><Relationship Id="rId7" Type="http://schemas.openxmlformats.org/officeDocument/2006/relationships/slide" Target="slides/slide3.xml" /><Relationship Id="rId70" Type="http://schemas.openxmlformats.org/officeDocument/2006/relationships/slide" Target="slides/slide66.xml" /><Relationship Id="rId71" Type="http://schemas.openxmlformats.org/officeDocument/2006/relationships/slide" Target="slides/slide67.xml" /><Relationship Id="rId72" Type="http://schemas.openxmlformats.org/officeDocument/2006/relationships/slide" Target="slides/slide68.xml" /><Relationship Id="rId73" Type="http://schemas.openxmlformats.org/officeDocument/2006/relationships/slide" Target="slides/slide69.xml" /><Relationship Id="rId74" Type="http://schemas.openxmlformats.org/officeDocument/2006/relationships/tags" Target="tags/tag1.xml" /><Relationship Id="rId75" Type="http://schemas.openxmlformats.org/officeDocument/2006/relationships/presProps" Target="presProps.xml" /><Relationship Id="rId76" Type="http://schemas.openxmlformats.org/officeDocument/2006/relationships/viewProps" Target="viewProps.xml" /><Relationship Id="rId77" Type="http://schemas.openxmlformats.org/officeDocument/2006/relationships/theme" Target="theme/theme1.xml" /><Relationship Id="rId78" Type="http://schemas.openxmlformats.org/officeDocument/2006/relationships/tableStyles" Target="tableStyles.xml" /><Relationship Id="rId8" Type="http://schemas.openxmlformats.org/officeDocument/2006/relationships/slide" Target="slides/slide4.xml" /><Relationship Id="rId9" Type="http://schemas.openxmlformats.org/officeDocument/2006/relationships/slide" Target="slides/slide5.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2021/2/20</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743217983"/>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B3AD26-BB5B-4B58-9E34-0F1D9885EC2A}" type="datetimeFigureOut">
              <a:rPr lang="zh-CN" altLang="en-US" smtClean="0"/>
              <a:t>2021/2/20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C80E95-F800-4685-9CC0-BEAD22302047}" type="slidenum">
              <a:rPr lang="zh-CN" altLang="en-US" smtClean="0"/>
              <a:t>‹#›</a:t>
            </a:fld>
            <a:endParaRPr lang="zh-CN" altLang="en-US"/>
          </a:p>
        </p:txBody>
      </p:sp>
    </p:spTree>
    <p:extLst>
      <p:ext uri="{BB962C8B-B14F-4D97-AF65-F5344CB8AC3E}">
        <p14:creationId xmlns:p14="http://schemas.microsoft.com/office/powerpoint/2010/main" val="34216131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5A61DF0-C4A4-4DA9-87A1-DB1A3C5C94B8}" type="datetimeFigureOut">
              <a:rPr lang="zh-CN" altLang="en-US" smtClean="0"/>
              <a:t>2021/2/20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DE8E485-00DC-4063-B6EA-323604CC0A98}" type="slidenum">
              <a:rPr lang="zh-CN" altLang="en-US" smtClean="0"/>
              <a:t>‹#›</a:t>
            </a:fld>
            <a:endParaRPr lang="zh-CN" altLang="en-US"/>
          </a:p>
        </p:txBody>
      </p:sp>
    </p:spTree>
  </p:cSld>
  <p:clrMapOvr>
    <a:masterClrMapping/>
  </p:clrMapOvr>
  <p:transition spd="med">
    <p:wipe dir="d"/>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5A61DF0-C4A4-4DA9-87A1-DB1A3C5C94B8}" type="datetimeFigureOut">
              <a:rPr lang="zh-CN" altLang="en-US" smtClean="0"/>
              <a:t>2021/2/20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DE8E485-00DC-4063-B6EA-323604CC0A98}" type="slidenum">
              <a:rPr lang="zh-CN" altLang="en-US" smtClean="0"/>
              <a:t>‹#›</a:t>
            </a:fld>
            <a:endParaRPr lang="zh-CN" altLang="en-US"/>
          </a:p>
        </p:txBody>
      </p:sp>
    </p:spTree>
  </p:cSld>
  <p:clrMapOvr>
    <a:masterClrMapping/>
  </p:clrMapOvr>
  <p:transition spd="med">
    <p:wipe dir="d"/>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5A61DF0-C4A4-4DA9-87A1-DB1A3C5C94B8}" type="datetimeFigureOut">
              <a:rPr lang="zh-CN" altLang="en-US" smtClean="0"/>
              <a:t>2021/2/20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DE8E485-00DC-4063-B6EA-323604CC0A98}" type="slidenum">
              <a:rPr lang="zh-CN" altLang="en-US" smtClean="0"/>
              <a:t>‹#›</a:t>
            </a:fld>
            <a:endParaRPr lang="zh-CN" altLang="en-US"/>
          </a:p>
        </p:txBody>
      </p:sp>
    </p:spTree>
  </p:cSld>
  <p:clrMapOvr>
    <a:masterClrMapping/>
  </p:clrMapOvr>
  <p:transition spd="med">
    <p:wipe dir="d"/>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spTree>
      <p:nvGrpSpPr>
        <p:cNvPr id="1" name=""/>
        <p:cNvGrpSpPr/>
        <p:nvPr/>
      </p:nvGrpSpPr>
      <p:grpSpPr>
        <a:xfrm>
          <a:off x="0" y="0"/>
          <a:ext cx="0" cy="0"/>
        </a:xfrm>
      </p:grpSpPr>
    </p:spTree>
  </p:cSld>
  <p:clrMapOvr>
    <a:masterClrMapping/>
  </p:clrMapOvr>
  <p:transition spd="med">
    <p:wipe dir="d"/>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目录">
    <p:spTree>
      <p:nvGrpSpPr>
        <p:cNvPr id="1" name=""/>
        <p:cNvGrpSpPr/>
        <p:nvPr/>
      </p:nvGrpSpPr>
      <p:grpSpPr>
        <a:xfrm>
          <a:off x="0" y="0"/>
          <a:ext cx="0" cy="0"/>
        </a:xfrm>
      </p:grpSpPr>
    </p:spTree>
  </p:cSld>
  <p:clrMapOvr>
    <a:masterClrMapping/>
  </p:clrMapOvr>
  <p:transition spd="med">
    <p:wipe dir="d"/>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A61DF0-C4A4-4DA9-87A1-DB1A3C5C94B8}" type="datetimeFigureOut">
              <a:rPr lang="zh-CN" altLang="en-US" smtClean="0"/>
              <a:t>2021/2/20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E8E485-00DC-4063-B6EA-323604CC0A98}"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4" r:id="rId5"/>
  </p:sldLayoutIdLst>
  <p:transition spd="med">
    <p:wipe dir="d"/>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3.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4.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5.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6.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7.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8.pn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9.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0.png"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1.png"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png"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2.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2.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2" name="文本框 1"/>
          <p:cNvSpPr txBox="1"/>
          <p:nvPr/>
        </p:nvSpPr>
        <p:spPr>
          <a:xfrm>
            <a:off x="1689100" y="2059305"/>
            <a:ext cx="9349740" cy="1568450"/>
          </a:xfrm>
          <a:prstGeom prst="rect">
            <a:avLst/>
          </a:prstGeom>
          <a:noFill/>
          <a:ln w="9525">
            <a:noFill/>
          </a:ln>
        </p:spPr>
        <p:txBody>
          <a:bodyPr wrap="square">
            <a:spAutoFit/>
          </a:bodyPr>
          <a:lstStyle/>
          <a:p>
            <a:pPr indent="0" algn="just" fontAlgn="auto">
              <a:lnSpc>
                <a:spcPct val="200000"/>
              </a:lnSpc>
            </a:pPr>
            <a:r>
              <a:rPr lang="zh-CN" altLang="en-US" sz="2400" b="0">
                <a:solidFill>
                  <a:srgbClr val="FF0000"/>
                </a:solidFill>
                <a:latin typeface="方正黑体_GBK" panose="03000509000000000000" charset="-122"/>
                <a:ea typeface="方正黑体_GBK" panose="03000509000000000000" charset="-122"/>
                <a:cs typeface="方正黑体_GBK" panose="03000509000000000000" charset="-122"/>
              </a:rPr>
              <a:t>作者简介</a:t>
            </a:r>
            <a:endParaRPr lang="zh-CN" altLang="en-US" sz="2400" b="0">
              <a:solidFill>
                <a:srgbClr val="000000"/>
              </a:solidFill>
              <a:latin typeface="方正书宋_GBK" panose="03000509000000000000" charset="-122"/>
              <a:ea typeface="方正书宋_GBK" panose="03000509000000000000" charset="-122"/>
              <a:cs typeface="方正书宋_GBK" panose="03000509000000000000" charset="-122"/>
            </a:endParaRPr>
          </a:p>
          <a:p>
            <a:pPr indent="0" algn="just" fontAlgn="auto">
              <a:lnSpc>
                <a:spcPct val="200000"/>
              </a:lnSpc>
            </a:pPr>
            <a:r>
              <a:rPr lang="zh-CN" altLang="en-US" sz="2400" b="0">
                <a:solidFill>
                  <a:srgbClr val="000000"/>
                </a:solidFill>
                <a:latin typeface="方正书宋_GBK" panose="03000509000000000000" charset="-122"/>
                <a:ea typeface="方正书宋_GBK" panose="03000509000000000000" charset="-122"/>
                <a:cs typeface="方正书宋_GBK" panose="03000509000000000000" charset="-122"/>
              </a:rPr>
              <a:t>      </a:t>
            </a:r>
            <a:r>
              <a:rPr lang="zh-CN" altLang="en-US" sz="2400" b="0">
                <a:solidFill>
                  <a:srgbClr val="000000"/>
                </a:solidFill>
                <a:latin typeface="宋体" panose="02010600030101010101" pitchFamily="2" charset="-122"/>
                <a:ea typeface="宋体" panose="02010600030101010101" pitchFamily="2" charset="-122"/>
                <a:cs typeface="方正书宋_GBK" panose="03000509000000000000" charset="-122"/>
              </a:rPr>
              <a:t> </a:t>
            </a:r>
            <a:r>
              <a:rPr sz="2400" b="0">
                <a:solidFill>
                  <a:srgbClr val="000000"/>
                </a:solidFill>
                <a:latin typeface="宋体" panose="02010600030101010101" pitchFamily="2" charset="-122"/>
                <a:ea typeface="宋体" panose="02010600030101010101" pitchFamily="2" charset="-122"/>
                <a:cs typeface="方正书宋_GBK" panose="03000509000000000000" charset="-122"/>
              </a:rPr>
              <a:t>吴承恩,字汝忠,号射阳山人,明代著名小说家。</a:t>
            </a:r>
          </a:p>
        </p:txBody>
      </p:sp>
    </p:spTree>
  </p:cSld>
  <p:clrMapOvr>
    <a:masterClrMapping/>
  </p:clrMapOvr>
  <p:transition spd="med">
    <p:wipe dir="d"/>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534670" y="888365"/>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828675" y="2057400"/>
          <a:ext cx="10526395" cy="2743202"/>
        </p:xfrm>
        <a:graphic>
          <a:graphicData uri="http://schemas.openxmlformats.org/drawingml/2006/table">
            <a:tbl>
              <a:tblPr firstRow="1" bandRow="1">
                <a:tableStyleId>{5940675A-B579-460E-94D1-54222C63F5DA}</a:tableStyleId>
              </a:tblPr>
              <a:tblGrid>
                <a:gridCol w="2604770"/>
                <a:gridCol w="7921625"/>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乱蟠桃大圣偷丹 </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反天宫诸神捉怪</a:t>
                      </a:r>
                    </a:p>
                    <a:p>
                      <a:pPr indent="0" algn="ctr" fontAlgn="auto">
                        <a:lnSpc>
                          <a:spcPct val="150000"/>
                        </a:lnSpc>
                        <a:buNone/>
                      </a:pPr>
                      <a:r>
                        <a:rPr lang="zh-CN" altLang="en-US" sz="2400" b="0">
                          <a:solidFill>
                            <a:srgbClr val="FF0000"/>
                          </a:solidFill>
                          <a:latin typeface="黑体" panose="02010609060101010101" pitchFamily="49" charset="-122"/>
                          <a:ea typeface="黑体" panose="02010609060101010101" pitchFamily="49" charset="-122"/>
                          <a:cs typeface="NEU-BZ-S92" charset="0"/>
                        </a:rPr>
                        <a:t>(悟空大闹天宫)</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lang="zh-CN" sz="2400" b="0">
                          <a:solidFill>
                            <a:srgbClr val="000000"/>
                          </a:solidFill>
                          <a:latin typeface="宋体" panose="02010600030101010101" pitchFamily="2" charset="-122"/>
                          <a:ea typeface="宋体" panose="02010600030101010101" pitchFamily="2" charset="-122"/>
                        </a:rPr>
                        <a:t>注：</a:t>
                      </a:r>
                      <a:r>
                        <a:rPr sz="2400" b="0">
                          <a:solidFill>
                            <a:srgbClr val="000000"/>
                          </a:solidFill>
                          <a:latin typeface="宋体" panose="02010600030101010101" pitchFamily="2" charset="-122"/>
                          <a:ea typeface="宋体" panose="02010600030101010101" pitchFamily="2" charset="-122"/>
                        </a:rPr>
                        <a:t>孙悟空在花果山统率群猴,逍遥自在,自称“齐天大圣”。玉帝以官封弼马温相招揽,孙悟空起初心喜,后来发觉官微,顿觉受辱,反下天宫,后又因未被邀请参加蟠桃胜会,大闹天宫。这是他强烈反抗精神的体现。</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93395" y="910590"/>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493395" y="1539240"/>
          <a:ext cx="11260455" cy="4389122"/>
        </p:xfrm>
        <a:graphic>
          <a:graphicData uri="http://schemas.openxmlformats.org/drawingml/2006/table">
            <a:tbl>
              <a:tblPr firstRow="1" bandRow="1">
                <a:tableStyleId>{5940675A-B579-460E-94D1-54222C63F5DA}</a:tableStyleId>
              </a:tblPr>
              <a:tblGrid>
                <a:gridCol w="2261235"/>
                <a:gridCol w="8999220"/>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八卦炉中逃大圣</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五行山下定心猿</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起因:悟空大闹天宫,在斩妖台上经多种斩杀手段竟毫发无损。</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经过:孙悟空被推入太上老君的八卦炉中,煅炼四十九日,不但毫发无损,反而炼就火眼金睛;他蹬倒八卦炉,逃了出来,一路打到灵霄殿外。</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结果:众神都束手无策,玉帝请如来救驾;如来施法,把孙悟空压在五行山下。</a:t>
                      </a:r>
                    </a:p>
                    <a:p>
                      <a:pPr indent="0" algn="just" fontAlgn="auto">
                        <a:lnSpc>
                          <a:spcPct val="150000"/>
                        </a:lnSpc>
                        <a:buNone/>
                      </a:pPr>
                      <a:r>
                        <a:rPr lang="zh-CN" sz="2400" b="0">
                          <a:solidFill>
                            <a:srgbClr val="000000"/>
                          </a:solidFill>
                          <a:latin typeface="宋体" panose="02010600030101010101" pitchFamily="2" charset="-122"/>
                          <a:ea typeface="宋体" panose="02010600030101010101" pitchFamily="2" charset="-122"/>
                        </a:rPr>
                        <a:t>注：</a:t>
                      </a:r>
                      <a:r>
                        <a:rPr sz="2400" b="0">
                          <a:solidFill>
                            <a:srgbClr val="000000"/>
                          </a:solidFill>
                          <a:latin typeface="宋体" panose="02010600030101010101" pitchFamily="2" charset="-122"/>
                          <a:ea typeface="宋体" panose="02010600030101010101" pitchFamily="2" charset="-122"/>
                        </a:rPr>
                        <a:t>悟空技能勾连:七十二般变化、筋斗云学自须菩提祖师处,金箍棒取自东海龙王处,火眼金睛炼自太上老君的八卦炉中。</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71170" y="865505"/>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917575" y="1482725"/>
          <a:ext cx="10582910" cy="4937762"/>
        </p:xfrm>
        <a:graphic>
          <a:graphicData uri="http://schemas.openxmlformats.org/drawingml/2006/table">
            <a:tbl>
              <a:tblPr firstRow="1" bandRow="1">
                <a:tableStyleId>{5940675A-B579-460E-94D1-54222C63F5DA}</a:tableStyleId>
              </a:tblPr>
              <a:tblGrid>
                <a:gridCol w="1520190"/>
                <a:gridCol w="9062720"/>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唐僧身世</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起因:观音奉佛旨到东土寻找取经人,唤木叉随行。</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经过:观音师徒二人变化为和尚,在长安城了解到高僧玄奘的身世,选他去取经。玄奘是如来的徒弟金蝉子转世。他的父亲陈光蕊得中状元,在赴任途中为稍水刘洪所害。刘洪掳去陈夫人并冒充陈光蕊上任,夫人生下遗腹子,趁刘洪远出,将婴儿放在江中的木板上。金山寺长老救起婴儿,为其取名江流,后江流成长为高僧玄奘。</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结果:唐太宗将观音所赠袈裟、锡杖赐予玄奘。玄奘立志西天取经,唐太宗与他结为兄弟,送他出城取经。</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71170" y="854075"/>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607060" y="1732915"/>
          <a:ext cx="10977245" cy="3359786"/>
        </p:xfrm>
        <a:graphic>
          <a:graphicData uri="http://schemas.openxmlformats.org/drawingml/2006/table">
            <a:tbl>
              <a:tblPr firstRow="1" bandRow="1">
                <a:tableStyleId>{5940675A-B579-460E-94D1-54222C63F5DA}</a:tableStyleId>
              </a:tblPr>
              <a:tblGrid>
                <a:gridCol w="2268220"/>
                <a:gridCol w="8709025"/>
              </a:tblGrid>
              <a:tr h="616585">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双叉岭伯钦留僧</a:t>
                      </a:r>
                    </a:p>
                    <a:p>
                      <a:pPr indent="0" algn="ctr" fontAlgn="auto">
                        <a:lnSpc>
                          <a:spcPct val="150000"/>
                        </a:lnSpc>
                        <a:buNone/>
                      </a:pPr>
                      <a:r>
                        <a:rPr lang="zh-CN" altLang="en-US" sz="2400" b="0">
                          <a:solidFill>
                            <a:srgbClr val="FF0000"/>
                          </a:solidFill>
                          <a:latin typeface="黑体" panose="02010609060101010101" pitchFamily="49" charset="-122"/>
                          <a:ea typeface="黑体" panose="02010609060101010101" pitchFamily="49" charset="-122"/>
                          <a:cs typeface="NEU-BZ-S92" charset="0"/>
                        </a:rPr>
                        <a:t>(双叉岭遇险)</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起因:唐僧及两个随从离开河州卫后,在双叉岭寻路行走时,不小心失足跌落坑中,被野牛精、熊罴精和老虎精捉去。</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经过:三个妖怪将两个随从吃了,天亮之际,唐僧被太白金星变的老翁搭救后向前苦进,后路遇猛虎、长蛇、毒虫、怪兽,得猎户刘伯钦相助。</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71170" y="854075"/>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607060" y="1732915"/>
          <a:ext cx="10977245" cy="3359786"/>
        </p:xfrm>
        <a:graphic>
          <a:graphicData uri="http://schemas.openxmlformats.org/drawingml/2006/table">
            <a:tbl>
              <a:tblPr firstRow="1" bandRow="1">
                <a:tableStyleId>{5940675A-B579-460E-94D1-54222C63F5DA}</a:tableStyleId>
              </a:tblPr>
              <a:tblGrid>
                <a:gridCol w="2268220"/>
                <a:gridCol w="8709025"/>
              </a:tblGrid>
              <a:tr h="616585">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双叉岭伯钦留僧</a:t>
                      </a:r>
                    </a:p>
                    <a:p>
                      <a:pPr indent="0" algn="ctr" fontAlgn="auto">
                        <a:lnSpc>
                          <a:spcPct val="150000"/>
                        </a:lnSpc>
                        <a:buNone/>
                      </a:pPr>
                      <a:r>
                        <a:rPr lang="zh-CN" altLang="en-US" sz="2400" b="0">
                          <a:solidFill>
                            <a:srgbClr val="FF0000"/>
                          </a:solidFill>
                          <a:latin typeface="黑体" panose="02010609060101010101" pitchFamily="49" charset="-122"/>
                          <a:ea typeface="黑体" panose="02010609060101010101" pitchFamily="49" charset="-122"/>
                          <a:cs typeface="NEU-BZ-S92" charset="0"/>
                        </a:rPr>
                        <a:t>(双叉岭遇险)</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结果:刘伯钦留宿唐僧,并请其为亡父超度,随后一路护送唐僧至五行山(两界山)下。</a:t>
                      </a:r>
                    </a:p>
                    <a:p>
                      <a:pPr indent="0" algn="just" fontAlgn="auto">
                        <a:lnSpc>
                          <a:spcPct val="150000"/>
                        </a:lnSpc>
                        <a:buNone/>
                      </a:pPr>
                      <a:r>
                        <a:rPr lang="zh-CN" sz="2400" b="0">
                          <a:solidFill>
                            <a:srgbClr val="000000"/>
                          </a:solidFill>
                          <a:latin typeface="宋体" panose="02010600030101010101" pitchFamily="2" charset="-122"/>
                          <a:ea typeface="宋体" panose="02010600030101010101" pitchFamily="2" charset="-122"/>
                        </a:rPr>
                        <a:t>注：</a:t>
                      </a:r>
                      <a:r>
                        <a:rPr sz="2400" b="0">
                          <a:solidFill>
                            <a:srgbClr val="000000"/>
                          </a:solidFill>
                          <a:latin typeface="宋体" panose="02010600030101010101" pitchFamily="2" charset="-122"/>
                          <a:ea typeface="宋体" panose="02010600030101010101" pitchFamily="2" charset="-122"/>
                        </a:rPr>
                        <a:t>这是唐僧初出长安的第一难。唐僧遭遇的九九八十一难中的第一难为原是如来二徒弟的金蝉子因不听说法,轻慢大教,被贬东土大唐,成为取经高僧。</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82600" y="842645"/>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404495" y="1303020"/>
          <a:ext cx="11530330" cy="3840482"/>
        </p:xfrm>
        <a:graphic>
          <a:graphicData uri="http://schemas.openxmlformats.org/drawingml/2006/table">
            <a:tbl>
              <a:tblPr firstRow="1" bandRow="1">
                <a:tableStyleId>{5940675A-B579-460E-94D1-54222C63F5DA}</a:tableStyleId>
              </a:tblPr>
              <a:tblGrid>
                <a:gridCol w="1761490"/>
                <a:gridCol w="9768840"/>
              </a:tblGrid>
              <a:tr h="43561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心猿归正</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六贼无踪</a:t>
                      </a:r>
                    </a:p>
                    <a:p>
                      <a:pPr indent="0" algn="ctr" fontAlgn="auto">
                        <a:lnSpc>
                          <a:spcPct val="150000"/>
                        </a:lnSpc>
                        <a:buNone/>
                      </a:pPr>
                      <a:r>
                        <a:rPr lang="zh-CN" altLang="en-US" sz="2400" b="0">
                          <a:solidFill>
                            <a:srgbClr val="FF0000"/>
                          </a:solidFill>
                          <a:latin typeface="黑体" panose="02010609060101010101" pitchFamily="49" charset="-122"/>
                          <a:ea typeface="黑体" panose="02010609060101010101" pitchFamily="49" charset="-122"/>
                          <a:cs typeface="NEU-BZ-S92" charset="0"/>
                        </a:rPr>
                        <a:t>(金箍束猴王)</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起因:唐僧收孙悟空为徒后,为其赐名“行者”。师徒二人在西行路上遇到六个毛贼,悟空把贼人一个个尽皆打死,被唐僧数落,悟空受不得气,离开了唐僧。</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经过:观音菩萨为了让悟空死心塌地地追随唐僧取经,化作老母,给了唐僧一顶嵌金花帽,又传与他一篇紧箍儿咒。悟空听了龙王的教诲,回来继续保唐僧。唐僧哄骗悟空戴上金花帽,金箍紧紧勒在头上。</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82600" y="842645"/>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404495" y="1303020"/>
          <a:ext cx="11530330" cy="4389122"/>
        </p:xfrm>
        <a:graphic>
          <a:graphicData uri="http://schemas.openxmlformats.org/drawingml/2006/table">
            <a:tbl>
              <a:tblPr firstRow="1" bandRow="1">
                <a:tableStyleId>{5940675A-B579-460E-94D1-54222C63F5DA}</a:tableStyleId>
              </a:tblPr>
              <a:tblGrid>
                <a:gridCol w="1795145"/>
                <a:gridCol w="9735185"/>
              </a:tblGrid>
              <a:tr h="43561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心猿归正</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六贼无踪</a:t>
                      </a:r>
                    </a:p>
                    <a:p>
                      <a:pPr indent="0" algn="ctr" fontAlgn="auto">
                        <a:lnSpc>
                          <a:spcPct val="150000"/>
                        </a:lnSpc>
                        <a:buNone/>
                      </a:pPr>
                      <a:r>
                        <a:rPr lang="zh-CN" altLang="en-US" sz="2400" b="0">
                          <a:solidFill>
                            <a:srgbClr val="FF0000"/>
                          </a:solidFill>
                          <a:latin typeface="黑体" panose="02010609060101010101" pitchFamily="49" charset="-122"/>
                          <a:ea typeface="黑体" panose="02010609060101010101" pitchFamily="49" charset="-122"/>
                          <a:cs typeface="NEU-BZ-S92" charset="0"/>
                        </a:rPr>
                        <a:t>(金箍束猴王)</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结果:唐僧念动咒语,悟空就头痛难忍,只得死心塌地保唐僧西去。</a:t>
                      </a:r>
                    </a:p>
                    <a:p>
                      <a:pPr indent="0" algn="just" fontAlgn="auto">
                        <a:lnSpc>
                          <a:spcPct val="150000"/>
                        </a:lnSpc>
                        <a:buNone/>
                      </a:pPr>
                      <a:r>
                        <a:rPr lang="zh-CN" sz="2400" b="0">
                          <a:solidFill>
                            <a:srgbClr val="000000"/>
                          </a:solidFill>
                          <a:latin typeface="宋体" panose="02010600030101010101" pitchFamily="2" charset="-122"/>
                          <a:ea typeface="宋体" panose="02010600030101010101" pitchFamily="2" charset="-122"/>
                        </a:rPr>
                        <a:t>注：</a:t>
                      </a:r>
                      <a:r>
                        <a:rPr sz="2400" b="0">
                          <a:solidFill>
                            <a:srgbClr val="000000"/>
                          </a:solidFill>
                          <a:latin typeface="宋体" panose="02010600030101010101" pitchFamily="2" charset="-122"/>
                          <a:ea typeface="宋体" panose="02010600030101010101" pitchFamily="2" charset="-122"/>
                        </a:rPr>
                        <a:t>①这是悟空第一次离开取经团队。龙王告诉悟空不保唐僧,到底还是个妖仙,难以修成正果。悟空听从教诲回到唐僧身边。</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②悟空绰号勾连:“美猴王”这一称呼是他为自己取的;“孙悟空”这一名字是须菩提祖师给取的;“弼马温”是玉帝授予其的官职;“齐天大圣”本是自封的美名,后成为玉帝授予的有官无禄的职衔;“行者”是唐僧为其取的混名。</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descr="2"/>
          <p:cNvPicPr>
            <a:picLocks noChangeAspect="1"/>
          </p:cNvPicPr>
          <p:nvPr/>
        </p:nvPicPr>
        <p:blipFill>
          <a:blip r:embed="rId2"/>
          <a:stretch>
            <a:fillRect/>
          </a:stretch>
        </p:blipFill>
        <p:spPr>
          <a:xfrm>
            <a:off x="8677275" y="2593340"/>
            <a:ext cx="2729230" cy="1929130"/>
          </a:xfrm>
          <a:prstGeom prst="rect">
            <a:avLst/>
          </a:prstGeom>
        </p:spPr>
      </p:pic>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71170" y="1080135"/>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815975" y="1889760"/>
          <a:ext cx="10853420" cy="4389122"/>
        </p:xfrm>
        <a:graphic>
          <a:graphicData uri="http://schemas.openxmlformats.org/drawingml/2006/table">
            <a:tbl>
              <a:tblPr firstRow="1" bandRow="1">
                <a:tableStyleId>{5940675A-B579-460E-94D1-54222C63F5DA}</a:tableStyleId>
              </a:tblPr>
              <a:tblGrid>
                <a:gridCol w="2242820"/>
                <a:gridCol w="8610600"/>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蛇盘山诸神暗佑</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鹰愁涧意马收缰</a:t>
                      </a:r>
                    </a:p>
                    <a:p>
                      <a:pPr indent="0" algn="ctr" fontAlgn="auto">
                        <a:lnSpc>
                          <a:spcPct val="150000"/>
                        </a:lnSpc>
                        <a:buNone/>
                      </a:pPr>
                      <a:r>
                        <a:rPr lang="zh-CN" altLang="en-US" sz="2400" b="0">
                          <a:solidFill>
                            <a:srgbClr val="FF0000"/>
                          </a:solidFill>
                          <a:latin typeface="黑体" panose="02010609060101010101" pitchFamily="49" charset="-122"/>
                          <a:ea typeface="黑体" panose="02010609060101010101" pitchFamily="49" charset="-122"/>
                          <a:cs typeface="NEU-BZ-S92" charset="0"/>
                        </a:rPr>
                        <a:t>(收马鹰愁涧)</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起因:唐僧师徒二人西行途经蛇盘山,唐僧</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的马被鹰愁涧中的西海龙王敖闰的三太子</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吃掉了。</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经过:孙悟空与三太子大战,三太子打不过,</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躲在涧底不出来。</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结果:观音赶来,将三太子变作一匹白龙马,让其随唐僧前往西天取经。</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59740" y="933450"/>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736600" y="1776730"/>
          <a:ext cx="10718165" cy="3291842"/>
        </p:xfrm>
        <a:graphic>
          <a:graphicData uri="http://schemas.openxmlformats.org/drawingml/2006/table">
            <a:tbl>
              <a:tblPr firstRow="1" bandRow="1">
                <a:tableStyleId>{5940675A-B579-460E-94D1-54222C63F5DA}</a:tableStyleId>
              </a:tblPr>
              <a:tblGrid>
                <a:gridCol w="2514600"/>
                <a:gridCol w="8203565"/>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观音院僧谋宝贝</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黑风山怪窃袈裟</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孙行者大闹黑风山 </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观世音收服熊罴怪</a:t>
                      </a:r>
                    </a:p>
                    <a:p>
                      <a:pPr indent="0" algn="ctr" fontAlgn="auto">
                        <a:lnSpc>
                          <a:spcPct val="150000"/>
                        </a:lnSpc>
                        <a:buNone/>
                      </a:pPr>
                      <a:r>
                        <a:rPr lang="zh-CN" altLang="en-US" sz="2400" b="0">
                          <a:solidFill>
                            <a:srgbClr val="FF0000"/>
                          </a:solidFill>
                          <a:latin typeface="黑体" panose="02010609060101010101" pitchFamily="49" charset="-122"/>
                          <a:ea typeface="黑体" panose="02010609060101010101" pitchFamily="49" charset="-122"/>
                          <a:cs typeface="NEU-BZ-S92" charset="0"/>
                        </a:rPr>
                        <a:t>(祸起观音院)</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起因:观音禅院老院主金池长老看到唐僧的宝贝袈裟锦襕佛衣后心生贪欲,要火烧禅院,烧死唐僧师徒以霸占袈裟。</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经过:悟空得知后作法保护唐僧,黑风山黑风洞的熊罴怪趁乱偷走了袈裟,要做“佛衣会”。孙悟空追至黑风山,与妖怪打了平手。</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59740" y="933450"/>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736600" y="1776730"/>
          <a:ext cx="10718165" cy="3840482"/>
        </p:xfrm>
        <a:graphic>
          <a:graphicData uri="http://schemas.openxmlformats.org/drawingml/2006/table">
            <a:tbl>
              <a:tblPr firstRow="1" bandRow="1">
                <a:tableStyleId>{5940675A-B579-460E-94D1-54222C63F5DA}</a:tableStyleId>
              </a:tblPr>
              <a:tblGrid>
                <a:gridCol w="2458085"/>
                <a:gridCol w="8260080"/>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观音院僧谋宝贝</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黑风山怪窃袈裟</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孙行者大闹黑风山 </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观世音收服熊罴怪</a:t>
                      </a:r>
                    </a:p>
                    <a:p>
                      <a:pPr indent="0" algn="ctr" fontAlgn="auto">
                        <a:lnSpc>
                          <a:spcPct val="150000"/>
                        </a:lnSpc>
                        <a:buNone/>
                      </a:pPr>
                      <a:r>
                        <a:rPr lang="zh-CN" altLang="en-US" sz="2400" b="0">
                          <a:solidFill>
                            <a:srgbClr val="FF0000"/>
                          </a:solidFill>
                          <a:latin typeface="黑体" panose="02010609060101010101" pitchFamily="49" charset="-122"/>
                          <a:ea typeface="黑体" panose="02010609060101010101" pitchFamily="49" charset="-122"/>
                          <a:cs typeface="NEU-BZ-S92" charset="0"/>
                        </a:rPr>
                        <a:t>(祸起观音院)</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结果:悟空请来观音菩萨,菩萨变成凌虚仙子,悟空变成一粒仙丹钻进妖怪肚中,菩萨取回袈裟后,悟空方从妖怪鼻孔中出来。至此熊罴怪被收服,悟空夺回了袈裟。</a:t>
                      </a:r>
                    </a:p>
                    <a:p>
                      <a:pPr indent="0" algn="just" fontAlgn="auto">
                        <a:lnSpc>
                          <a:spcPct val="150000"/>
                        </a:lnSpc>
                        <a:buNone/>
                      </a:pPr>
                      <a:r>
                        <a:rPr lang="zh-CN" sz="2400" b="0">
                          <a:solidFill>
                            <a:srgbClr val="000000"/>
                          </a:solidFill>
                          <a:latin typeface="宋体" panose="02010600030101010101" pitchFamily="2" charset="-122"/>
                          <a:ea typeface="宋体" panose="02010600030101010101" pitchFamily="2" charset="-122"/>
                        </a:rPr>
                        <a:t>注：</a:t>
                      </a:r>
                      <a:r>
                        <a:rPr sz="2400" b="0">
                          <a:solidFill>
                            <a:srgbClr val="000000"/>
                          </a:solidFill>
                          <a:latin typeface="宋体" panose="02010600030101010101" pitchFamily="2" charset="-122"/>
                          <a:ea typeface="宋体" panose="02010600030101010101" pitchFamily="2" charset="-122"/>
                        </a:rPr>
                        <a:t>①熊罴怪最后皈依观音菩萨门下,做了落伽山的守山大神。②与第十三回的“熊罴精”加以区分,二者所处的地点不同,一个在双叉岭,另一个在黑风山。</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1024890" y="1276350"/>
            <a:ext cx="10198735" cy="3969385"/>
          </a:xfrm>
          <a:prstGeom prst="rect">
            <a:avLst/>
          </a:prstGeom>
          <a:noFill/>
          <a:ln w="9525">
            <a:noFill/>
          </a:ln>
        </p:spPr>
        <p:txBody>
          <a:bodyPr wrap="square">
            <a:spAutoFit/>
          </a:bodyPr>
          <a:lstStyle/>
          <a:p>
            <a:pPr indent="0" algn="just" fontAlgn="auto">
              <a:lnSpc>
                <a:spcPct val="150000"/>
              </a:lnSpc>
            </a:pPr>
            <a:r>
              <a:rPr lang="zh-CN" altLang="en-US" sz="2400" b="0">
                <a:solidFill>
                  <a:srgbClr val="FF0000"/>
                </a:solidFill>
                <a:latin typeface="方正黑体_GBK" panose="03000509000000000000" charset="-122"/>
                <a:ea typeface="方正黑体_GBK" panose="03000509000000000000" charset="-122"/>
                <a:cs typeface="方正黑体_GBK" panose="03000509000000000000" charset="-122"/>
              </a:rPr>
              <a:t>内容概述</a:t>
            </a:r>
          </a:p>
          <a:p>
            <a:pPr indent="0" algn="just" fontAlgn="auto">
              <a:lnSpc>
                <a:spcPct val="150000"/>
              </a:lnSpc>
            </a:pPr>
            <a:r>
              <a:rPr lang="en-US" altLang="zh-CN" sz="2400" b="0">
                <a:solidFill>
                  <a:srgbClr val="000000"/>
                </a:solidFill>
                <a:latin typeface="宋体" panose="02010600030101010101" pitchFamily="2" charset="-122"/>
                <a:ea typeface="宋体" panose="02010600030101010101" pitchFamily="2" charset="-122"/>
                <a:cs typeface="方正书宋_GBK" panose="03000509000000000000" charset="-122"/>
              </a:rPr>
              <a:t>   </a:t>
            </a:r>
            <a:r>
              <a:rPr sz="2400" b="0">
                <a:solidFill>
                  <a:srgbClr val="000000"/>
                </a:solidFill>
                <a:latin typeface="宋体" panose="02010600030101010101" pitchFamily="2" charset="-122"/>
                <a:ea typeface="宋体" panose="02010600030101010101" pitchFamily="2" charset="-122"/>
                <a:cs typeface="方正书宋_GBK" panose="03000509000000000000" charset="-122"/>
              </a:rPr>
              <a:t>《西游记》是我国古典浪漫主义小说的高峰,鲁迅先生称之为“神魔小说”,林庚先生称之为“童心之作”,是中国古典文学中最富有想象力的作品之一。小说围绕唐僧、孙悟空、猪八戒、沙僧师徒前往西天取经的主线写了许多降妖伏魔的故事,表现了师徒四人不畏艰险、百折不挠的可贵精神,以及作者对黑暗的社会现实的不满和讽刺,为读者创造了一个理想中的美好世界。</a:t>
            </a:r>
          </a:p>
        </p:txBody>
      </p:sp>
    </p:spTree>
  </p:cSld>
  <p:clrMapOvr>
    <a:masterClrMapping/>
  </p:clrMapOvr>
  <p:transition spd="med">
    <p:wipe dir="d"/>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descr="3"/>
          <p:cNvPicPr>
            <a:picLocks noChangeAspect="1"/>
          </p:cNvPicPr>
          <p:nvPr/>
        </p:nvPicPr>
        <p:blipFill>
          <a:blip r:embed="rId2"/>
          <a:stretch>
            <a:fillRect/>
          </a:stretch>
        </p:blipFill>
        <p:spPr>
          <a:xfrm>
            <a:off x="9383395" y="2526665"/>
            <a:ext cx="2089150" cy="1992630"/>
          </a:xfrm>
          <a:prstGeom prst="rect">
            <a:avLst/>
          </a:prstGeom>
        </p:spPr>
      </p:pic>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391795" y="989965"/>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719455" y="1922780"/>
          <a:ext cx="10753090" cy="3291842"/>
        </p:xfrm>
        <a:graphic>
          <a:graphicData uri="http://schemas.openxmlformats.org/drawingml/2006/table">
            <a:tbl>
              <a:tblPr firstRow="1" bandRow="1">
                <a:tableStyleId>{5940675A-B579-460E-94D1-54222C63F5DA}</a:tableStyleId>
              </a:tblPr>
              <a:tblGrid>
                <a:gridCol w="2635250"/>
                <a:gridCol w="8117840"/>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高老庄大圣除魔</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云栈洞悟空收八戒</a:t>
                      </a:r>
                    </a:p>
                    <a:p>
                      <a:pPr indent="0" algn="ctr" fontAlgn="auto">
                        <a:lnSpc>
                          <a:spcPct val="150000"/>
                        </a:lnSpc>
                        <a:buNone/>
                      </a:pPr>
                      <a:r>
                        <a:rPr lang="zh-CN" altLang="en-US" sz="2400" b="0">
                          <a:solidFill>
                            <a:srgbClr val="FF0000"/>
                          </a:solidFill>
                          <a:latin typeface="黑体" panose="02010609060101010101" pitchFamily="49" charset="-122"/>
                          <a:ea typeface="黑体" panose="02010609060101010101" pitchFamily="49" charset="-122"/>
                          <a:cs typeface="NEU-BZ-S92" charset="0"/>
                        </a:rPr>
                        <a:t>(计收猪八戒)</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err="1">
                          <a:solidFill>
                            <a:srgbClr val="000000"/>
                          </a:solidFill>
                          <a:latin typeface="宋体" panose="02010600030101010101" pitchFamily="2" charset="-122"/>
                          <a:ea typeface="宋体" panose="02010600030101010101" pitchFamily="2" charset="-122"/>
                        </a:rPr>
                        <a:t>起因:唐僧、悟空欲借宿高老庄,得知高太公的小</a:t>
                      </a:r>
                      <a:endParaRPr sz="2400" b="0">
                        <a:solidFill>
                          <a:srgbClr val="000000"/>
                        </a:solidFill>
                        <a:latin typeface="宋体" panose="02010600030101010101" pitchFamily="2" charset="-122"/>
                        <a:ea typeface="宋体" panose="02010600030101010101" pitchFamily="2" charset="-122"/>
                      </a:endParaRPr>
                    </a:p>
                    <a:p>
                      <a:pPr indent="0" algn="just" fontAlgn="auto">
                        <a:lnSpc>
                          <a:spcPct val="150000"/>
                        </a:lnSpc>
                        <a:buNone/>
                      </a:pPr>
                      <a:r>
                        <a:rPr sz="2400" b="0" err="1">
                          <a:solidFill>
                            <a:srgbClr val="000000"/>
                          </a:solidFill>
                          <a:latin typeface="宋体" panose="02010600030101010101" pitchFamily="2" charset="-122"/>
                          <a:ea typeface="宋体" panose="02010600030101010101" pitchFamily="2" charset="-122"/>
                        </a:rPr>
                        <a:t>女儿翠兰被妖怪强占。悟空帮助高家捉妖。</a:t>
                      </a:r>
                    </a:p>
                    <a:p>
                      <a:pPr indent="0" algn="just" fontAlgn="auto">
                        <a:lnSpc>
                          <a:spcPct val="150000"/>
                        </a:lnSpc>
                        <a:buNone/>
                      </a:pPr>
                      <a:r>
                        <a:rPr sz="2400" b="0" err="1">
                          <a:solidFill>
                            <a:srgbClr val="000000"/>
                          </a:solidFill>
                          <a:latin typeface="宋体" panose="02010600030101010101" pitchFamily="2" charset="-122"/>
                          <a:ea typeface="宋体" panose="02010600030101010101" pitchFamily="2" charset="-122"/>
                        </a:rPr>
                        <a:t>经过:孙悟空假扮翠兰,追赶妖怪来到福陵山云</a:t>
                      </a:r>
                      <a:endParaRPr sz="2400" b="0">
                        <a:solidFill>
                          <a:srgbClr val="000000"/>
                        </a:solidFill>
                        <a:latin typeface="宋体" panose="02010600030101010101" pitchFamily="2" charset="-122"/>
                        <a:ea typeface="宋体" panose="02010600030101010101" pitchFamily="2" charset="-122"/>
                      </a:endParaRPr>
                    </a:p>
                    <a:p>
                      <a:pPr indent="0" algn="just" fontAlgn="auto">
                        <a:lnSpc>
                          <a:spcPct val="150000"/>
                        </a:lnSpc>
                        <a:buNone/>
                      </a:pPr>
                      <a:r>
                        <a:rPr sz="2400" b="0" err="1">
                          <a:solidFill>
                            <a:srgbClr val="000000"/>
                          </a:solidFill>
                          <a:latin typeface="宋体" panose="02010600030101010101" pitchFamily="2" charset="-122"/>
                          <a:ea typeface="宋体" panose="02010600030101010101" pitchFamily="2" charset="-122"/>
                        </a:rPr>
                        <a:t>栈洞。这妖怪原为天蓬元帅,因调戏嫦娥被贬下</a:t>
                      </a:r>
                      <a:endParaRPr sz="2400" b="0">
                        <a:solidFill>
                          <a:srgbClr val="000000"/>
                        </a:solidFill>
                        <a:latin typeface="宋体" panose="02010600030101010101" pitchFamily="2" charset="-122"/>
                        <a:ea typeface="宋体" panose="02010600030101010101" pitchFamily="2" charset="-122"/>
                      </a:endParaRPr>
                    </a:p>
                    <a:p>
                      <a:pPr indent="0" algn="just" fontAlgn="auto">
                        <a:lnSpc>
                          <a:spcPct val="150000"/>
                        </a:lnSpc>
                        <a:buNone/>
                      </a:pPr>
                      <a:r>
                        <a:rPr sz="2400" b="0" err="1">
                          <a:solidFill>
                            <a:srgbClr val="000000"/>
                          </a:solidFill>
                          <a:latin typeface="宋体" panose="02010600030101010101" pitchFamily="2" charset="-122"/>
                          <a:ea typeface="宋体" panose="02010600030101010101" pitchFamily="2" charset="-122"/>
                        </a:rPr>
                        <a:t>界,误投猪胎。观音为其取名猪悟能,令其在此等候取经人。</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94030" y="1148080"/>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1013460" y="2160270"/>
          <a:ext cx="9994900" cy="3291842"/>
        </p:xfrm>
        <a:graphic>
          <a:graphicData uri="http://schemas.openxmlformats.org/drawingml/2006/table">
            <a:tbl>
              <a:tblPr firstRow="1" bandRow="1">
                <a:tableStyleId>{5940675A-B579-460E-94D1-54222C63F5DA}</a:tableStyleId>
              </a:tblPr>
              <a:tblGrid>
                <a:gridCol w="2567940"/>
                <a:gridCol w="7426960"/>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高老庄大圣除魔</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云栈洞悟空收八戒</a:t>
                      </a:r>
                    </a:p>
                    <a:p>
                      <a:pPr indent="0" algn="ctr" fontAlgn="auto">
                        <a:lnSpc>
                          <a:spcPct val="150000"/>
                        </a:lnSpc>
                        <a:buNone/>
                      </a:pPr>
                      <a:r>
                        <a:rPr lang="zh-CN" altLang="en-US" sz="2400" b="0">
                          <a:solidFill>
                            <a:srgbClr val="FF0000"/>
                          </a:solidFill>
                          <a:latin typeface="黑体" panose="02010609060101010101" pitchFamily="49" charset="-122"/>
                          <a:ea typeface="黑体" panose="02010609060101010101" pitchFamily="49" charset="-122"/>
                          <a:cs typeface="NEU-BZ-S92" charset="0"/>
                        </a:rPr>
                        <a:t>(计收猪八戒)</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结果:悟空引悟能来拜见唐僧,唐僧为其取别名八戒,并收他做第二个徒弟。</a:t>
                      </a:r>
                    </a:p>
                    <a:p>
                      <a:pPr indent="0" algn="just" fontAlgn="auto">
                        <a:lnSpc>
                          <a:spcPct val="150000"/>
                        </a:lnSpc>
                        <a:buNone/>
                      </a:pPr>
                      <a:r>
                        <a:rPr lang="zh-CN" sz="2400" b="0">
                          <a:solidFill>
                            <a:srgbClr val="000000"/>
                          </a:solidFill>
                          <a:latin typeface="宋体" panose="02010600030101010101" pitchFamily="2" charset="-122"/>
                          <a:ea typeface="宋体" panose="02010600030101010101" pitchFamily="2" charset="-122"/>
                        </a:rPr>
                        <a:t>注：</a:t>
                      </a:r>
                      <a:r>
                        <a:rPr sz="2400" b="0">
                          <a:solidFill>
                            <a:srgbClr val="000000"/>
                          </a:solidFill>
                          <a:latin typeface="宋体" panose="02010600030101010101" pitchFamily="2" charset="-122"/>
                          <a:ea typeface="宋体" panose="02010600030101010101" pitchFamily="2" charset="-122"/>
                        </a:rPr>
                        <a:t>八戒绰号勾连:被贬下凡后,以相貌为姓,官名“猪刚鬣”;观音为其取法名“猪悟能”;唐僧为其取别名“猪八戒”。</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71170" y="1080135"/>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839470" y="1753870"/>
          <a:ext cx="10730230" cy="4389122"/>
        </p:xfrm>
        <a:graphic>
          <a:graphicData uri="http://schemas.openxmlformats.org/drawingml/2006/table">
            <a:tbl>
              <a:tblPr firstRow="1" bandRow="1">
                <a:tableStyleId>{5940675A-B579-460E-94D1-54222C63F5DA}</a:tableStyleId>
              </a:tblPr>
              <a:tblGrid>
                <a:gridCol w="2277110"/>
                <a:gridCol w="8453120"/>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黄风岭唐僧有难</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半山中八戒争先</a:t>
                      </a:r>
                    </a:p>
                    <a:p>
                      <a:pPr indent="0" algn="ctr" fontAlgn="auto">
                        <a:lnSpc>
                          <a:spcPct val="150000"/>
                        </a:lnSpc>
                        <a:buNone/>
                      </a:pPr>
                      <a:r>
                        <a:rPr lang="zh-CN" altLang="en-US" sz="2400" b="0">
                          <a:solidFill>
                            <a:srgbClr val="FF0000"/>
                          </a:solidFill>
                          <a:latin typeface="黑体" panose="02010609060101010101" pitchFamily="49" charset="-122"/>
                          <a:ea typeface="黑体" panose="02010609060101010101" pitchFamily="49" charset="-122"/>
                          <a:cs typeface="NEU-BZ-S92" charset="0"/>
                        </a:rPr>
                        <a:t>(大战黄风怪)</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err="1">
                          <a:solidFill>
                            <a:srgbClr val="000000"/>
                          </a:solidFill>
                          <a:latin typeface="宋体" panose="02010600030101010101" pitchFamily="2" charset="-122"/>
                          <a:ea typeface="宋体" panose="02010600030101010101" pitchFamily="2" charset="-122"/>
                        </a:rPr>
                        <a:t>起因:唐僧在黄风岭被虎先锋捉走。</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经过:悟空为救师父来到黄风岭黄风洞与黄风怪打斗,被黄风怪的三昧神风吹伤了双眼,护法伽蓝变作老者帮忙治好其眼疾。后悟空又变作一只蚊虫飞入洞中,探知黄风怪最怕灵吉菩萨。</a:t>
                      </a:r>
                    </a:p>
                    <a:p>
                      <a:pPr indent="0" algn="just" fontAlgn="auto">
                        <a:lnSpc>
                          <a:spcPct val="150000"/>
                        </a:lnSpc>
                        <a:buNone/>
                      </a:pPr>
                      <a:r>
                        <a:rPr sz="2400" b="0" err="1">
                          <a:solidFill>
                            <a:srgbClr val="000000"/>
                          </a:solidFill>
                          <a:latin typeface="宋体" panose="02010600030101010101" pitchFamily="2" charset="-122"/>
                          <a:ea typeface="宋体" panose="02010600030101010101" pitchFamily="2" charset="-122"/>
                        </a:rPr>
                        <a:t>结果:悟空请来灵吉菩萨帮忙收服妖怪,救出师父。</a:t>
                      </a:r>
                    </a:p>
                    <a:p>
                      <a:pPr indent="0" algn="just" fontAlgn="auto">
                        <a:lnSpc>
                          <a:spcPct val="150000"/>
                        </a:lnSpc>
                        <a:buNone/>
                      </a:pPr>
                      <a:r>
                        <a:rPr lang="zh-CN" sz="2400" b="0">
                          <a:solidFill>
                            <a:srgbClr val="000000"/>
                          </a:solidFill>
                          <a:latin typeface="宋体" panose="02010600030101010101" pitchFamily="2" charset="-122"/>
                          <a:ea typeface="宋体" panose="02010600030101010101" pitchFamily="2" charset="-122"/>
                        </a:rPr>
                        <a:t>注：</a:t>
                      </a:r>
                      <a:r>
                        <a:rPr sz="2400" b="0" err="1">
                          <a:solidFill>
                            <a:srgbClr val="000000"/>
                          </a:solidFill>
                          <a:latin typeface="宋体" panose="02010600030101010101" pitchFamily="2" charset="-122"/>
                          <a:ea typeface="宋体" panose="02010600030101010101" pitchFamily="2" charset="-122"/>
                        </a:rPr>
                        <a:t>黄风怪本是灵山脚下的得道老鼠,因偷了琉璃盏内的清油,惧怕被抓,故下界为妖。</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descr="4"/>
          <p:cNvPicPr>
            <a:picLocks noChangeAspect="1"/>
          </p:cNvPicPr>
          <p:nvPr/>
        </p:nvPicPr>
        <p:blipFill>
          <a:blip r:embed="rId2"/>
          <a:stretch>
            <a:fillRect/>
          </a:stretch>
        </p:blipFill>
        <p:spPr>
          <a:xfrm>
            <a:off x="8542020" y="2602865"/>
            <a:ext cx="2790190" cy="2171700"/>
          </a:xfrm>
          <a:prstGeom prst="rect">
            <a:avLst/>
          </a:prstGeom>
        </p:spPr>
      </p:pic>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71170" y="1080135"/>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546100" y="1968500"/>
          <a:ext cx="10786110" cy="4389122"/>
        </p:xfrm>
        <a:graphic>
          <a:graphicData uri="http://schemas.openxmlformats.org/drawingml/2006/table">
            <a:tbl>
              <a:tblPr firstRow="1" bandRow="1">
                <a:tableStyleId>{5940675A-B579-460E-94D1-54222C63F5DA}</a:tableStyleId>
              </a:tblPr>
              <a:tblGrid>
                <a:gridCol w="2175510"/>
                <a:gridCol w="8610600"/>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八戒大战流沙河</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木叉奉法收悟净</a:t>
                      </a:r>
                    </a:p>
                    <a:p>
                      <a:pPr indent="0" algn="ctr" fontAlgn="auto">
                        <a:lnSpc>
                          <a:spcPct val="150000"/>
                        </a:lnSpc>
                        <a:buNone/>
                      </a:pPr>
                      <a:r>
                        <a:rPr lang="zh-CN" altLang="en-US" sz="2400" b="0">
                          <a:solidFill>
                            <a:srgbClr val="FF0000"/>
                          </a:solidFill>
                          <a:latin typeface="黑体" panose="02010609060101010101" pitchFamily="49" charset="-122"/>
                          <a:ea typeface="黑体" panose="02010609060101010101" pitchFamily="49" charset="-122"/>
                          <a:cs typeface="NEU-BZ-S92" charset="0"/>
                        </a:rPr>
                        <a:t>(流沙河收徒)</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起因:唐僧、悟空、八戒师徒三人途经流沙</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河,流沙河中的妖怪前来抢夺唐僧。</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经过:妖怪怯战,钻入水中,不肯上岸,八戒入</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水与妖怪打斗不分胜负。悟空去见观音,观音</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让木叉与悟空同去。</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结果:木叉叫出妖怪悟净。悟净将项下骷髅同观音的红葫芦结成法船,渡唐僧过河,成为唐僧的三弟子。</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descr="5"/>
          <p:cNvPicPr>
            <a:picLocks noChangeAspect="1"/>
          </p:cNvPicPr>
          <p:nvPr/>
        </p:nvPicPr>
        <p:blipFill>
          <a:blip r:embed="rId2"/>
          <a:stretch>
            <a:fillRect/>
          </a:stretch>
        </p:blipFill>
        <p:spPr>
          <a:xfrm>
            <a:off x="7494905" y="2528570"/>
            <a:ext cx="3837305" cy="2221865"/>
          </a:xfrm>
          <a:prstGeom prst="rect">
            <a:avLst/>
          </a:prstGeom>
        </p:spPr>
      </p:pic>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71170" y="1080135"/>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975360" y="1968500"/>
          <a:ext cx="10356850" cy="4389122"/>
        </p:xfrm>
        <a:graphic>
          <a:graphicData uri="http://schemas.openxmlformats.org/drawingml/2006/table">
            <a:tbl>
              <a:tblPr firstRow="1" bandRow="1">
                <a:tableStyleId>{5940675A-B579-460E-94D1-54222C63F5DA}</a:tableStyleId>
              </a:tblPr>
              <a:tblGrid>
                <a:gridCol w="1746250"/>
                <a:gridCol w="8610600"/>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三藏不忘本</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四圣试禅心</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起因:黎山老母与观音、普贤、文殊</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菩萨变成母女四人,意在试探师徒四</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人禅心是否坚定。</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经过:黎山老母变成的妇人称她们母</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女四人要招唐僧师徒四人为夫,唐僧、悟空、悟净拒不接受,只有八戒意动神摇,到内堂去撞天婚。</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结果:八戒被菩萨惩罚捆于树上,遭悟空调侃,羞愧难当。</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71170" y="1080135"/>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725805" y="1651635"/>
          <a:ext cx="10740390" cy="4937762"/>
        </p:xfrm>
        <a:graphic>
          <a:graphicData uri="http://schemas.openxmlformats.org/drawingml/2006/table">
            <a:tbl>
              <a:tblPr firstRow="1" bandRow="1">
                <a:tableStyleId>{5940675A-B579-460E-94D1-54222C63F5DA}</a:tableStyleId>
              </a:tblPr>
              <a:tblGrid>
                <a:gridCol w="2534285"/>
                <a:gridCol w="8206105"/>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万寿山大仙留故友</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五庄观行者窃人参</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镇元仙赶捉取经僧</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孙行者大闹五庄观</a:t>
                      </a:r>
                    </a:p>
                    <a:p>
                      <a:pPr indent="0" algn="ctr" fontAlgn="auto">
                        <a:lnSpc>
                          <a:spcPct val="150000"/>
                        </a:lnSpc>
                        <a:buNone/>
                      </a:pPr>
                      <a:r>
                        <a:rPr lang="zh-CN" altLang="en-US" sz="2400" b="0">
                          <a:solidFill>
                            <a:srgbClr val="FF0000"/>
                          </a:solidFill>
                          <a:latin typeface="黑体" panose="02010609060101010101" pitchFamily="49" charset="-122"/>
                          <a:ea typeface="黑体" panose="02010609060101010101" pitchFamily="49" charset="-122"/>
                          <a:cs typeface="NEU-BZ-S92" charset="0"/>
                        </a:rPr>
                        <a:t>(偷吃人参果)</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起因:唐僧师徒到万寿山五庄观投宿,道童清风、明月奉镇元大仙之命摘下两个人参果款待唐僧,唐僧不敢吃。</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经过:八戒知道后怂恿悟空偷人参果,道童发现后,怒骂师徒四人。悟空生气推倒了人参果树,师徒四人被扣留,两次出逃都被镇元大仙捉回。</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结果:悟空先后到蓬莱仙境、方丈仙山、瀛洲海岛寻找医树良方,均未果。后请来观音用其净瓶底的甘露水医活了果树,镇元子与悟空结为兄弟。</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descr="6"/>
          <p:cNvPicPr>
            <a:picLocks noChangeAspect="1"/>
          </p:cNvPicPr>
          <p:nvPr/>
        </p:nvPicPr>
        <p:blipFill>
          <a:blip r:embed="rId2"/>
          <a:stretch>
            <a:fillRect/>
          </a:stretch>
        </p:blipFill>
        <p:spPr>
          <a:xfrm>
            <a:off x="7466965" y="2589530"/>
            <a:ext cx="3792855" cy="2361565"/>
          </a:xfrm>
          <a:prstGeom prst="rect">
            <a:avLst/>
          </a:prstGeom>
        </p:spPr>
      </p:pic>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71170" y="1080135"/>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772795" y="1968500"/>
          <a:ext cx="10559415" cy="4389122"/>
        </p:xfrm>
        <a:graphic>
          <a:graphicData uri="http://schemas.openxmlformats.org/drawingml/2006/table">
            <a:tbl>
              <a:tblPr firstRow="1" bandRow="1">
                <a:tableStyleId>{5940675A-B579-460E-94D1-54222C63F5DA}</a:tableStyleId>
              </a:tblPr>
              <a:tblGrid>
                <a:gridCol w="2160270"/>
                <a:gridCol w="8399145"/>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尸魔三戏唐三藏</a:t>
                      </a:r>
                    </a:p>
                    <a:p>
                      <a:pPr indent="0" algn="ctr" fontAlgn="auto">
                        <a:lnSpc>
                          <a:spcPct val="150000"/>
                        </a:lnSpc>
                        <a:buNone/>
                      </a:pPr>
                      <a:r>
                        <a:rPr lang="zh-CN" altLang="en-US" sz="2400" b="0">
                          <a:solidFill>
                            <a:srgbClr val="FF0000"/>
                          </a:solidFill>
                          <a:latin typeface="黑体" panose="02010609060101010101" pitchFamily="49" charset="-122"/>
                          <a:ea typeface="黑体" panose="02010609060101010101" pitchFamily="49" charset="-122"/>
                          <a:cs typeface="NEU-BZ-S92" charset="0"/>
                        </a:rPr>
                        <a:t>(三打白骨精)</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起因:白骨精(尸魔)为了吃唐僧肉。</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经过:白骨精先后变成美丽女子、</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老妇人和老公公来接近唐僧,都被</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孙悟空识破。</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结果:悟空将白骨精打死。</a:t>
                      </a:r>
                    </a:p>
                    <a:p>
                      <a:pPr indent="0" algn="just" fontAlgn="auto">
                        <a:lnSpc>
                          <a:spcPct val="150000"/>
                        </a:lnSpc>
                        <a:buNone/>
                      </a:pPr>
                      <a:r>
                        <a:rPr lang="zh-CN" sz="2400" b="0">
                          <a:solidFill>
                            <a:srgbClr val="000000"/>
                          </a:solidFill>
                          <a:latin typeface="宋体" panose="02010600030101010101" pitchFamily="2" charset="-122"/>
                          <a:ea typeface="宋体" panose="02010600030101010101" pitchFamily="2" charset="-122"/>
                        </a:rPr>
                        <a:t>注：</a:t>
                      </a:r>
                      <a:r>
                        <a:rPr sz="2400" b="0">
                          <a:solidFill>
                            <a:srgbClr val="000000"/>
                          </a:solidFill>
                          <a:latin typeface="宋体" panose="02010600030101010101" pitchFamily="2" charset="-122"/>
                          <a:ea typeface="宋体" panose="02010600030101010101" pitchFamily="2" charset="-122"/>
                        </a:rPr>
                        <a:t>从这一情节可悟出“坏人无论如何伪装,最终都会被识破,得到应有的惩罚”的道理。</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71170" y="842645"/>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659130" y="1393825"/>
          <a:ext cx="11056620" cy="4937762"/>
        </p:xfrm>
        <a:graphic>
          <a:graphicData uri="http://schemas.openxmlformats.org/drawingml/2006/table">
            <a:tbl>
              <a:tblPr firstRow="1" bandRow="1">
                <a:tableStyleId>{5940675A-B579-460E-94D1-54222C63F5DA}</a:tableStyleId>
              </a:tblPr>
              <a:tblGrid>
                <a:gridCol w="2219325"/>
                <a:gridCol w="8837295"/>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圣僧恨逐美猴王</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起因:孙悟空打死欲吃唐僧肉的白骨精。</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经过:悟空打死白骨精后,八戒从中挑唆,使本就恼怒悟空打死白骨精的唐僧写下一纸贬书,驱逐悟空。</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结果:悟空拜别唐僧后径直回到花果山水帘洞中。</a:t>
                      </a:r>
                    </a:p>
                    <a:p>
                      <a:pPr indent="0" algn="just" fontAlgn="auto">
                        <a:lnSpc>
                          <a:spcPct val="150000"/>
                        </a:lnSpc>
                        <a:buNone/>
                      </a:pPr>
                      <a:r>
                        <a:rPr lang="zh-CN" sz="2400" b="0">
                          <a:solidFill>
                            <a:srgbClr val="000000"/>
                          </a:solidFill>
                          <a:latin typeface="宋体" panose="02010600030101010101" pitchFamily="2" charset="-122"/>
                          <a:ea typeface="宋体" panose="02010600030101010101" pitchFamily="2" charset="-122"/>
                        </a:rPr>
                        <a:t>注：</a:t>
                      </a:r>
                      <a:r>
                        <a:rPr sz="2400" b="0">
                          <a:solidFill>
                            <a:srgbClr val="000000"/>
                          </a:solidFill>
                          <a:latin typeface="宋体" panose="02010600030101010101" pitchFamily="2" charset="-122"/>
                          <a:ea typeface="宋体" panose="02010600030101010101" pitchFamily="2" charset="-122"/>
                        </a:rPr>
                        <a:t>这是悟空第二次离开取经团队。后在猪八戒的激将法下重回取经团队。在这一情节中,唐僧赶悟空走,悟空向师父下拜告别,嘱咐沙师弟,止不住流泪,表现了孙悟空重师徒之情。与第一次离队的表现相比,孙悟空由任性急躁变得成熟稳重,说明他成长了。</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71170" y="1080135"/>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749300" y="1934210"/>
          <a:ext cx="10356850" cy="2743202"/>
        </p:xfrm>
        <a:graphic>
          <a:graphicData uri="http://schemas.openxmlformats.org/drawingml/2006/table">
            <a:tbl>
              <a:tblPr firstRow="1" bandRow="1">
                <a:tableStyleId>{5940675A-B579-460E-94D1-54222C63F5DA}</a:tableStyleId>
              </a:tblPr>
              <a:tblGrid>
                <a:gridCol w="2288540"/>
                <a:gridCol w="8068310"/>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花果山群妖聚义</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悟空被唐僧驱逐后,回到花果山,看到山上一片破败,甚是悲切,从山上群猴口中得知,当年他大闹天宫后,花果山为二郎真君及梅山七弟兄放火所烧。后悟空纵风用飞起的碎石结果了欲杀山中小猴的猎户们的性命,带领群猴重整花果山。</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516255" y="1062990"/>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1047750" y="1844675"/>
          <a:ext cx="10096500" cy="3840482"/>
        </p:xfrm>
        <a:graphic>
          <a:graphicData uri="http://schemas.openxmlformats.org/drawingml/2006/table">
            <a:tbl>
              <a:tblPr firstRow="1" bandRow="1">
                <a:tableStyleId>{5940675A-B579-460E-94D1-54222C63F5DA}</a:tableStyleId>
              </a:tblPr>
              <a:tblGrid>
                <a:gridCol w="2311400"/>
                <a:gridCol w="7785100"/>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黑松林三藏逢魔</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邪魔侵正法 </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意马忆心猿</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猪八戒义激猴王</a:t>
                      </a:r>
                    </a:p>
                    <a:p>
                      <a:pPr indent="0" algn="ctr" fontAlgn="auto">
                        <a:lnSpc>
                          <a:spcPct val="150000"/>
                        </a:lnSpc>
                        <a:buNone/>
                      </a:pPr>
                      <a:r>
                        <a:rPr lang="zh-CN" altLang="en-US" sz="2400" b="0">
                          <a:solidFill>
                            <a:srgbClr val="FF0000"/>
                          </a:solidFill>
                          <a:latin typeface="黑体" panose="02010609060101010101" pitchFamily="49" charset="-122"/>
                          <a:ea typeface="黑体" panose="02010609060101010101" pitchFamily="49" charset="-122"/>
                          <a:cs typeface="NEU-BZ-S92" charset="0"/>
                        </a:rPr>
                        <a:t>(宝象国受蛊)</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起因:唐僧路经碗子山误闯入黄袍怪的波月洞,黄袍怪的夫人百花羞放走唐僧让其给远在宝象国的父王送信,国王请八戒、沙僧降妖。</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经过:黄袍怪变作俊俏郎君拜见国王,并将唐僧变成老虎囚禁于笼中。白龙马见状变成宫女刺杀黄袍怪,受伤后劝八戒去寻悟空。</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71170" y="1080135"/>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975360" y="1968500"/>
          <a:ext cx="10491470" cy="3840482"/>
        </p:xfrm>
        <a:graphic>
          <a:graphicData uri="http://schemas.openxmlformats.org/drawingml/2006/table">
            <a:tbl>
              <a:tblPr firstRow="1" bandRow="1">
                <a:tableStyleId>{5940675A-B579-460E-94D1-54222C63F5DA}</a:tableStyleId>
              </a:tblPr>
              <a:tblGrid>
                <a:gridCol w="1769110"/>
                <a:gridCol w="8722360"/>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灵根育孕源流出心性修持大道生</a:t>
                      </a:r>
                    </a:p>
                    <a:p>
                      <a:pPr indent="0" algn="ctr" fontAlgn="auto">
                        <a:lnSpc>
                          <a:spcPct val="150000"/>
                        </a:lnSpc>
                        <a:buNone/>
                      </a:pPr>
                      <a:r>
                        <a:rPr lang="en-US" altLang="zh-CN" sz="2400" b="0">
                          <a:solidFill>
                            <a:srgbClr val="FF0000"/>
                          </a:solidFill>
                          <a:latin typeface="黑体" panose="02010609060101010101" pitchFamily="49" charset="-122"/>
                          <a:ea typeface="黑体" panose="02010609060101010101" pitchFamily="49" charset="-122"/>
                          <a:cs typeface="方正楷体_GBK" panose="03000509000000000000" charset="-122"/>
                        </a:rPr>
                        <a:t>(</a:t>
                      </a:r>
                      <a:r>
                        <a:rPr lang="zh-CN" altLang="en-US" sz="2400" b="0">
                          <a:solidFill>
                            <a:srgbClr val="FF0000"/>
                          </a:solidFill>
                          <a:latin typeface="黑体" panose="02010609060101010101" pitchFamily="49" charset="-122"/>
                          <a:ea typeface="黑体" panose="02010609060101010101" pitchFamily="49" charset="-122"/>
                          <a:cs typeface="NEU-BZ-S92" charset="0"/>
                        </a:rPr>
                        <a:t>石猴出世</a:t>
                      </a:r>
                      <a:r>
                        <a:rPr lang="en-US" altLang="zh-CN" sz="2400" b="0">
                          <a:solidFill>
                            <a:srgbClr val="FF0000"/>
                          </a:solidFill>
                          <a:latin typeface="黑体" panose="02010609060101010101" pitchFamily="49" charset="-122"/>
                          <a:ea typeface="黑体" panose="02010609060101010101" pitchFamily="49" charset="-122"/>
                          <a:cs typeface="方正楷体_GBK" panose="03000509000000000000" charset="-122"/>
                        </a:rPr>
                        <a:t>)</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东胜神洲傲来国海中有座花果山</a:t>
                      </a:r>
                      <a:r>
                        <a:rPr lang="en-US" altLang="zh-CN" sz="2400" b="0">
                          <a:solidFill>
                            <a:srgbClr val="000000"/>
                          </a:solidFill>
                          <a:latin typeface="宋体" panose="02010600030101010101" pitchFamily="2" charset="-122"/>
                          <a:ea typeface="宋体" panose="02010600030101010101" pitchFamily="2" charset="-122"/>
                          <a:cs typeface="方正书宋_GBK" panose="03000509000000000000" charset="-122"/>
                        </a:rPr>
                        <a:t>,</a:t>
                      </a:r>
                      <a:r>
                        <a:rPr lang="zh-CN" altLang="en-US" sz="2400" b="0">
                          <a:solidFill>
                            <a:srgbClr val="000000"/>
                          </a:solidFill>
                          <a:latin typeface="宋体" panose="02010600030101010101" pitchFamily="2" charset="-122"/>
                          <a:ea typeface="宋体" panose="02010600030101010101" pitchFamily="2" charset="-122"/>
                          <a:cs typeface="NEU-BZ-S92" charset="0"/>
                        </a:rPr>
                        <a:t>山顶上有一块仙石</a:t>
                      </a:r>
                      <a:r>
                        <a:rPr lang="en-US" altLang="zh-CN" sz="2400" b="0">
                          <a:solidFill>
                            <a:srgbClr val="000000"/>
                          </a:solidFill>
                          <a:latin typeface="宋体" panose="02010600030101010101" pitchFamily="2" charset="-122"/>
                          <a:ea typeface="宋体" panose="02010600030101010101" pitchFamily="2" charset="-122"/>
                          <a:cs typeface="方正书宋_GBK" panose="03000509000000000000" charset="-122"/>
                        </a:rPr>
                        <a:t>,</a:t>
                      </a:r>
                      <a:r>
                        <a:rPr lang="zh-CN" altLang="en-US" sz="2400" b="0">
                          <a:solidFill>
                            <a:srgbClr val="000000"/>
                          </a:solidFill>
                          <a:latin typeface="宋体" panose="02010600030101010101" pitchFamily="2" charset="-122"/>
                          <a:ea typeface="宋体" panose="02010600030101010101" pitchFamily="2" charset="-122"/>
                          <a:cs typeface="NEU-BZ-S92" charset="0"/>
                        </a:rPr>
                        <a:t>受日月之精华</a:t>
                      </a:r>
                      <a:r>
                        <a:rPr lang="en-US" altLang="zh-CN" sz="2400" b="0">
                          <a:solidFill>
                            <a:srgbClr val="000000"/>
                          </a:solidFill>
                          <a:latin typeface="宋体" panose="02010600030101010101" pitchFamily="2" charset="-122"/>
                          <a:ea typeface="宋体" panose="02010600030101010101" pitchFamily="2" charset="-122"/>
                          <a:cs typeface="方正书宋_GBK" panose="03000509000000000000" charset="-122"/>
                        </a:rPr>
                        <a:t>,</a:t>
                      </a:r>
                      <a:r>
                        <a:rPr lang="zh-CN" altLang="en-US" sz="2400" b="0">
                          <a:solidFill>
                            <a:srgbClr val="000000"/>
                          </a:solidFill>
                          <a:latin typeface="宋体" panose="02010600030101010101" pitchFamily="2" charset="-122"/>
                          <a:ea typeface="宋体" panose="02010600030101010101" pitchFamily="2" charset="-122"/>
                          <a:cs typeface="NEU-BZ-S92" charset="0"/>
                        </a:rPr>
                        <a:t>遂有灵通之意。一日</a:t>
                      </a:r>
                      <a:r>
                        <a:rPr lang="en-US" altLang="zh-CN" sz="2400" b="0">
                          <a:solidFill>
                            <a:srgbClr val="000000"/>
                          </a:solidFill>
                          <a:latin typeface="宋体" panose="02010600030101010101" pitchFamily="2" charset="-122"/>
                          <a:ea typeface="宋体" panose="02010600030101010101" pitchFamily="2" charset="-122"/>
                          <a:cs typeface="方正书宋_GBK" panose="03000509000000000000" charset="-122"/>
                        </a:rPr>
                        <a:t>,</a:t>
                      </a:r>
                      <a:r>
                        <a:rPr lang="zh-CN" altLang="en-US" sz="2400" b="0">
                          <a:solidFill>
                            <a:srgbClr val="000000"/>
                          </a:solidFill>
                          <a:latin typeface="宋体" panose="02010600030101010101" pitchFamily="2" charset="-122"/>
                          <a:ea typeface="宋体" panose="02010600030101010101" pitchFamily="2" charset="-122"/>
                          <a:cs typeface="NEU-BZ-S92" charset="0"/>
                        </a:rPr>
                        <a:t>内育仙胞的仙石忽然迸裂</a:t>
                      </a:r>
                      <a:r>
                        <a:rPr lang="en-US" altLang="zh-CN" sz="2400" b="0">
                          <a:solidFill>
                            <a:srgbClr val="000000"/>
                          </a:solidFill>
                          <a:latin typeface="宋体" panose="02010600030101010101" pitchFamily="2" charset="-122"/>
                          <a:ea typeface="宋体" panose="02010600030101010101" pitchFamily="2" charset="-122"/>
                          <a:cs typeface="方正书宋_GBK" panose="03000509000000000000" charset="-122"/>
                        </a:rPr>
                        <a:t>,</a:t>
                      </a:r>
                      <a:r>
                        <a:rPr lang="zh-CN" altLang="en-US" sz="2400" b="0">
                          <a:solidFill>
                            <a:srgbClr val="000000"/>
                          </a:solidFill>
                          <a:latin typeface="宋体" panose="02010600030101010101" pitchFamily="2" charset="-122"/>
                          <a:ea typeface="宋体" panose="02010600030101010101" pitchFamily="2" charset="-122"/>
                          <a:cs typeface="NEU-BZ-S92" charset="0"/>
                        </a:rPr>
                        <a:t>里面出现一石卵</a:t>
                      </a:r>
                      <a:r>
                        <a:rPr lang="en-US" altLang="zh-CN" sz="2400" b="0">
                          <a:solidFill>
                            <a:srgbClr val="000000"/>
                          </a:solidFill>
                          <a:latin typeface="宋体" panose="02010600030101010101" pitchFamily="2" charset="-122"/>
                          <a:ea typeface="宋体" panose="02010600030101010101" pitchFamily="2" charset="-122"/>
                          <a:cs typeface="方正书宋_GBK" panose="03000509000000000000" charset="-122"/>
                        </a:rPr>
                        <a:t>,</a:t>
                      </a:r>
                      <a:r>
                        <a:rPr lang="zh-CN" altLang="en-US" sz="2400" b="0">
                          <a:solidFill>
                            <a:srgbClr val="000000"/>
                          </a:solidFill>
                          <a:latin typeface="宋体" panose="02010600030101010101" pitchFamily="2" charset="-122"/>
                          <a:ea typeface="宋体" panose="02010600030101010101" pitchFamily="2" charset="-122"/>
                          <a:cs typeface="NEU-BZ-S92" charset="0"/>
                        </a:rPr>
                        <a:t>见风</a:t>
                      </a:r>
                      <a:r>
                        <a:rPr lang="en-US" altLang="zh-CN" sz="2400" b="0">
                          <a:solidFill>
                            <a:srgbClr val="000000"/>
                          </a:solidFill>
                          <a:latin typeface="宋体" panose="02010600030101010101" pitchFamily="2" charset="-122"/>
                          <a:ea typeface="宋体" panose="02010600030101010101" pitchFamily="2" charset="-122"/>
                          <a:cs typeface="方正书宋_GBK" panose="03000509000000000000" charset="-122"/>
                        </a:rPr>
                        <a:t>,</a:t>
                      </a:r>
                      <a:r>
                        <a:rPr lang="zh-CN" altLang="en-US" sz="2400" b="0">
                          <a:solidFill>
                            <a:srgbClr val="000000"/>
                          </a:solidFill>
                          <a:latin typeface="宋体" panose="02010600030101010101" pitchFamily="2" charset="-122"/>
                          <a:ea typeface="宋体" panose="02010600030101010101" pitchFamily="2" charset="-122"/>
                          <a:cs typeface="NEU-BZ-S92" charset="0"/>
                        </a:rPr>
                        <a:t>化为一个石猴。　</a:t>
                      </a:r>
                    </a:p>
                    <a:p>
                      <a:pPr indent="0" algn="just" fontAlgn="auto">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注：这一情节体现了悟空的“神性”</a:t>
                      </a:r>
                      <a:r>
                        <a:rPr lang="en-US" altLang="zh-CN" sz="2400" b="0">
                          <a:solidFill>
                            <a:srgbClr val="000000"/>
                          </a:solidFill>
                          <a:latin typeface="宋体" panose="02010600030101010101" pitchFamily="2" charset="-122"/>
                          <a:ea typeface="宋体" panose="02010600030101010101" pitchFamily="2" charset="-122"/>
                          <a:cs typeface="方正仿宋_GBK" panose="03000509000000000000" charset="-122"/>
                        </a:rPr>
                        <a:t>,</a:t>
                      </a:r>
                      <a:r>
                        <a:rPr lang="zh-CN" altLang="en-US" sz="2400" b="0">
                          <a:solidFill>
                            <a:srgbClr val="000000"/>
                          </a:solidFill>
                          <a:latin typeface="宋体" panose="02010600030101010101" pitchFamily="2" charset="-122"/>
                          <a:ea typeface="宋体" panose="02010600030101010101" pitchFamily="2" charset="-122"/>
                          <a:cs typeface="NEU-BZ-S92" charset="0"/>
                        </a:rPr>
                        <a:t>他本是花果山上的一块仙石</a:t>
                      </a:r>
                      <a:r>
                        <a:rPr lang="en-US" altLang="zh-CN" sz="2400" b="0">
                          <a:solidFill>
                            <a:srgbClr val="000000"/>
                          </a:solidFill>
                          <a:latin typeface="宋体" panose="02010600030101010101" pitchFamily="2" charset="-122"/>
                          <a:ea typeface="宋体" panose="02010600030101010101" pitchFamily="2" charset="-122"/>
                          <a:cs typeface="方正仿宋_GBK" panose="03000509000000000000" charset="-122"/>
                        </a:rPr>
                        <a:t>,</a:t>
                      </a:r>
                      <a:r>
                        <a:rPr lang="zh-CN" altLang="en-US" sz="2400" b="0">
                          <a:solidFill>
                            <a:srgbClr val="000000"/>
                          </a:solidFill>
                          <a:latin typeface="宋体" panose="02010600030101010101" pitchFamily="2" charset="-122"/>
                          <a:ea typeface="宋体" panose="02010600030101010101" pitchFamily="2" charset="-122"/>
                          <a:cs typeface="NEU-BZ-S92" charset="0"/>
                        </a:rPr>
                        <a:t>受日月精华</a:t>
                      </a:r>
                      <a:r>
                        <a:rPr lang="en-US" altLang="zh-CN" sz="2400" b="0">
                          <a:solidFill>
                            <a:srgbClr val="000000"/>
                          </a:solidFill>
                          <a:latin typeface="宋体" panose="02010600030101010101" pitchFamily="2" charset="-122"/>
                          <a:ea typeface="宋体" panose="02010600030101010101" pitchFamily="2" charset="-122"/>
                          <a:cs typeface="方正仿宋_GBK" panose="03000509000000000000" charset="-122"/>
                        </a:rPr>
                        <a:t>,</a:t>
                      </a:r>
                      <a:r>
                        <a:rPr lang="zh-CN" altLang="en-US" sz="2400" b="0">
                          <a:solidFill>
                            <a:srgbClr val="000000"/>
                          </a:solidFill>
                          <a:latin typeface="宋体" panose="02010600030101010101" pitchFamily="2" charset="-122"/>
                          <a:ea typeface="宋体" panose="02010600030101010101" pitchFamily="2" charset="-122"/>
                          <a:cs typeface="NEU-BZ-S92" charset="0"/>
                        </a:rPr>
                        <a:t>渐渐通灵</a:t>
                      </a:r>
                      <a:r>
                        <a:rPr lang="en-US" altLang="zh-CN" sz="2400" b="0">
                          <a:solidFill>
                            <a:srgbClr val="000000"/>
                          </a:solidFill>
                          <a:latin typeface="宋体" panose="02010600030101010101" pitchFamily="2" charset="-122"/>
                          <a:ea typeface="宋体" panose="02010600030101010101" pitchFamily="2" charset="-122"/>
                          <a:cs typeface="方正仿宋_GBK" panose="03000509000000000000" charset="-122"/>
                        </a:rPr>
                        <a:t>,</a:t>
                      </a:r>
                      <a:r>
                        <a:rPr lang="zh-CN" altLang="en-US" sz="2400" b="0">
                          <a:solidFill>
                            <a:srgbClr val="000000"/>
                          </a:solidFill>
                          <a:latin typeface="宋体" panose="02010600030101010101" pitchFamily="2" charset="-122"/>
                          <a:ea typeface="宋体" panose="02010600030101010101" pitchFamily="2" charset="-122"/>
                          <a:cs typeface="NEU-BZ-S92" charset="0"/>
                        </a:rPr>
                        <a:t>仙石内仙胞迸裂</a:t>
                      </a:r>
                      <a:r>
                        <a:rPr lang="en-US" altLang="zh-CN" sz="2400" b="0">
                          <a:solidFill>
                            <a:srgbClr val="000000"/>
                          </a:solidFill>
                          <a:latin typeface="宋体" panose="02010600030101010101" pitchFamily="2" charset="-122"/>
                          <a:ea typeface="宋体" panose="02010600030101010101" pitchFamily="2" charset="-122"/>
                          <a:cs typeface="方正仿宋_GBK" panose="03000509000000000000" charset="-122"/>
                        </a:rPr>
                        <a:t>,</a:t>
                      </a:r>
                      <a:r>
                        <a:rPr lang="zh-CN" altLang="en-US" sz="2400" b="0">
                          <a:solidFill>
                            <a:srgbClr val="000000"/>
                          </a:solidFill>
                          <a:latin typeface="宋体" panose="02010600030101010101" pitchFamily="2" charset="-122"/>
                          <a:ea typeface="宋体" panose="02010600030101010101" pitchFamily="2" charset="-122"/>
                          <a:cs typeface="NEU-BZ-S92" charset="0"/>
                        </a:rPr>
                        <a:t>产石卵</a:t>
                      </a:r>
                      <a:r>
                        <a:rPr lang="en-US" altLang="zh-CN" sz="2400" b="0">
                          <a:solidFill>
                            <a:srgbClr val="000000"/>
                          </a:solidFill>
                          <a:latin typeface="宋体" panose="02010600030101010101" pitchFamily="2" charset="-122"/>
                          <a:ea typeface="宋体" panose="02010600030101010101" pitchFamily="2" charset="-122"/>
                          <a:cs typeface="方正仿宋_GBK" panose="03000509000000000000" charset="-122"/>
                        </a:rPr>
                        <a:t>,</a:t>
                      </a:r>
                      <a:r>
                        <a:rPr lang="zh-CN" altLang="en-US" sz="2400" b="0">
                          <a:solidFill>
                            <a:srgbClr val="000000"/>
                          </a:solidFill>
                          <a:latin typeface="宋体" panose="02010600030101010101" pitchFamily="2" charset="-122"/>
                          <a:ea typeface="宋体" panose="02010600030101010101" pitchFamily="2" charset="-122"/>
                          <a:cs typeface="NEU-BZ-S92" charset="0"/>
                        </a:rPr>
                        <a:t>化石猴</a:t>
                      </a:r>
                      <a:r>
                        <a:rPr lang="en-US" altLang="zh-CN" sz="2400" b="0">
                          <a:solidFill>
                            <a:srgbClr val="000000"/>
                          </a:solidFill>
                          <a:latin typeface="宋体" panose="02010600030101010101" pitchFamily="2" charset="-122"/>
                          <a:ea typeface="宋体" panose="02010600030101010101" pitchFamily="2" charset="-122"/>
                          <a:cs typeface="方正仿宋_GBK" panose="03000509000000000000" charset="-122"/>
                        </a:rPr>
                        <a:t>,</a:t>
                      </a:r>
                      <a:r>
                        <a:rPr lang="zh-CN" altLang="en-US" sz="2400" b="0">
                          <a:solidFill>
                            <a:srgbClr val="000000"/>
                          </a:solidFill>
                          <a:latin typeface="宋体" panose="02010600030101010101" pitchFamily="2" charset="-122"/>
                          <a:ea typeface="宋体" panose="02010600030101010101" pitchFamily="2" charset="-122"/>
                          <a:cs typeface="NEU-BZ-S92" charset="0"/>
                        </a:rPr>
                        <a:t>成孙悟空。</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59740" y="864870"/>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200660" y="1325245"/>
          <a:ext cx="11724005" cy="4937762"/>
        </p:xfrm>
        <a:graphic>
          <a:graphicData uri="http://schemas.openxmlformats.org/drawingml/2006/table">
            <a:tbl>
              <a:tblPr firstRow="1" bandRow="1">
                <a:tableStyleId>{5940675A-B579-460E-94D1-54222C63F5DA}</a:tableStyleId>
              </a:tblPr>
              <a:tblGrid>
                <a:gridCol w="2221230"/>
                <a:gridCol w="9502775"/>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黑松林三藏逢魔</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邪魔侵正法 </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意马忆心猿</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猪八戒义激猴王</a:t>
                      </a:r>
                    </a:p>
                    <a:p>
                      <a:pPr indent="0" algn="ctr" fontAlgn="auto">
                        <a:lnSpc>
                          <a:spcPct val="150000"/>
                        </a:lnSpc>
                        <a:buNone/>
                      </a:pPr>
                      <a:r>
                        <a:rPr lang="zh-CN" altLang="en-US" sz="2400" b="0">
                          <a:solidFill>
                            <a:srgbClr val="FF0000"/>
                          </a:solidFill>
                          <a:latin typeface="黑体" panose="02010609060101010101" pitchFamily="49" charset="-122"/>
                          <a:ea typeface="黑体" panose="02010609060101010101" pitchFamily="49" charset="-122"/>
                          <a:cs typeface="NEU-BZ-S92" charset="0"/>
                        </a:rPr>
                        <a:t>(宝象国受蛊)</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结果:猪八戒在白龙马的劝说下前往花果山寻悟空救师父,先谎称师父想悟空,被悟空识破,后觉得请将不如激将,谎称黄袍怪辱骂悟空,彻底激怒悟空,悟空答应前去救唐僧。玉帝命二十七宿星员收服黄袍怪,悟空救出百花羞公主,恢复唐僧原身,师徒重归于好。</a:t>
                      </a:r>
                    </a:p>
                    <a:p>
                      <a:pPr indent="0" algn="just" fontAlgn="auto">
                        <a:lnSpc>
                          <a:spcPct val="150000"/>
                        </a:lnSpc>
                        <a:buNone/>
                      </a:pPr>
                      <a:r>
                        <a:rPr lang="zh-CN" sz="2400" b="0">
                          <a:solidFill>
                            <a:srgbClr val="000000"/>
                          </a:solidFill>
                          <a:latin typeface="宋体" panose="02010600030101010101" pitchFamily="2" charset="-122"/>
                          <a:ea typeface="宋体" panose="02010600030101010101" pitchFamily="2" charset="-122"/>
                        </a:rPr>
                        <a:t>注：</a:t>
                      </a:r>
                      <a:r>
                        <a:rPr sz="2400" b="0">
                          <a:solidFill>
                            <a:srgbClr val="000000"/>
                          </a:solidFill>
                          <a:latin typeface="宋体" panose="02010600030101010101" pitchFamily="2" charset="-122"/>
                          <a:ea typeface="宋体" panose="02010600030101010101" pitchFamily="2" charset="-122"/>
                        </a:rPr>
                        <a:t>①在白龙马受伤找到八戒后,八戒生出散伙的念头欲回高老庄。</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②黄袍怪的夫人百花羞本是宝象国国王的第三个公主,十三年前的八月十五日夜被黄袍怪一阵狂风摄将来,为其生儿育女。</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③黄袍怪乃二十八宿中的奎木狼,私行下界十三日。</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descr="7"/>
          <p:cNvPicPr>
            <a:picLocks noChangeAspect="1"/>
          </p:cNvPicPr>
          <p:nvPr/>
        </p:nvPicPr>
        <p:blipFill>
          <a:blip r:embed="rId2"/>
          <a:stretch>
            <a:fillRect/>
          </a:stretch>
        </p:blipFill>
        <p:spPr>
          <a:xfrm>
            <a:off x="9505315" y="2057400"/>
            <a:ext cx="2481580" cy="1818640"/>
          </a:xfrm>
          <a:prstGeom prst="rect">
            <a:avLst/>
          </a:prstGeom>
        </p:spPr>
      </p:pic>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262890" y="819785"/>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340995" y="1414780"/>
          <a:ext cx="11645900" cy="4937762"/>
        </p:xfrm>
        <a:graphic>
          <a:graphicData uri="http://schemas.openxmlformats.org/drawingml/2006/table">
            <a:tbl>
              <a:tblPr firstRow="1" bandRow="1">
                <a:tableStyleId>{5940675A-B579-460E-94D1-54222C63F5DA}</a:tableStyleId>
              </a:tblPr>
              <a:tblGrid>
                <a:gridCol w="2373630"/>
                <a:gridCol w="9272270"/>
              </a:tblGrid>
              <a:tr h="45720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平顶山功曹传信</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莲花洞木母逢灾</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魔头巧算困心猿</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大圣腾那骗宝贝</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外道施威欺正性</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心猿获宝伏邪魔</a:t>
                      </a:r>
                    </a:p>
                    <a:p>
                      <a:pPr indent="0" algn="ctr" fontAlgn="auto">
                        <a:lnSpc>
                          <a:spcPct val="150000"/>
                        </a:lnSpc>
                        <a:buNone/>
                      </a:pPr>
                      <a:r>
                        <a:rPr lang="zh-CN" altLang="en-US" sz="2400" b="0">
                          <a:solidFill>
                            <a:srgbClr val="FF0000"/>
                          </a:solidFill>
                          <a:latin typeface="黑体" panose="02010609060101010101" pitchFamily="49" charset="-122"/>
                          <a:ea typeface="黑体" panose="02010609060101010101" pitchFamily="49" charset="-122"/>
                          <a:cs typeface="NEU-BZ-S92" charset="0"/>
                        </a:rPr>
                        <a:t>(智斗二大王)</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起因:师徒四人途经平顶山附近,得功曹传信,莲花洞</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中金角大王和银角大王欲吃唐僧肉。</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经过:八戒、唐僧和沙僧被银角大王捉去,悟空变成</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老真人,骗得了金角大王的羊脂玉净瓶和银角大王</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的紫金红葫芦两件宝物。后又打死前往莲花洞吃唐僧肉的妖怪老奶奶,从其手里取得幌金绳,并变作老奶奶的模样前往洞中,被识破后逃了出来。与银角大王打斗中,因不会使用宝物反被吸进葫芦。孙悟空谎称身体被化成了脓水,趁机逃脱。</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262890" y="819785"/>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340995" y="1414780"/>
          <a:ext cx="11645900" cy="4937762"/>
        </p:xfrm>
        <a:graphic>
          <a:graphicData uri="http://schemas.openxmlformats.org/drawingml/2006/table">
            <a:tbl>
              <a:tblPr firstRow="1" bandRow="1">
                <a:tableStyleId>{5940675A-B579-460E-94D1-54222C63F5DA}</a:tableStyleId>
              </a:tblPr>
              <a:tblGrid>
                <a:gridCol w="2463800"/>
                <a:gridCol w="9182100"/>
              </a:tblGrid>
              <a:tr h="45720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平顶山功曹传信</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莲花洞木母逢灾</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魔头巧算困心猿</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大圣腾那骗宝贝</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外道施威欺正性</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心猿获宝伏邪魔</a:t>
                      </a:r>
                    </a:p>
                    <a:p>
                      <a:pPr indent="0" algn="ctr" fontAlgn="auto">
                        <a:lnSpc>
                          <a:spcPct val="150000"/>
                        </a:lnSpc>
                        <a:buNone/>
                      </a:pPr>
                      <a:r>
                        <a:rPr lang="zh-CN" altLang="en-US" sz="2400" b="0">
                          <a:solidFill>
                            <a:srgbClr val="FF0000"/>
                          </a:solidFill>
                          <a:latin typeface="黑体" panose="02010609060101010101" pitchFamily="49" charset="-122"/>
                          <a:ea typeface="黑体" panose="02010609060101010101" pitchFamily="49" charset="-122"/>
                          <a:cs typeface="NEU-BZ-S92" charset="0"/>
                        </a:rPr>
                        <a:t>(智斗二大王)</a:t>
                      </a:r>
                      <a:endParaRPr lang="zh-CN" altLang="en-US" sz="2400" b="0">
                        <a:solidFill>
                          <a:srgbClr val="000000"/>
                        </a:solidFill>
                        <a:latin typeface="黑体" panose="02010609060101010101" pitchFamily="49" charset="-122"/>
                        <a:ea typeface="黑体" panose="02010609060101010101" pitchFamily="49" charset="-122"/>
                        <a:cs typeface="NEU-BZ-S92" charset="0"/>
                      </a:endParaRP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结果:悟空化作小妖再次偷得葫芦,在后来的打斗中把银角大王吸进葫芦。和金角大王打斗时,孙悟空用一根毫毛变作假身,真身到洞里偷得玉净瓶,后把金角大王吸进玉净瓶中。</a:t>
                      </a:r>
                    </a:p>
                    <a:p>
                      <a:pPr indent="0" algn="just" fontAlgn="auto">
                        <a:lnSpc>
                          <a:spcPct val="150000"/>
                        </a:lnSpc>
                        <a:buNone/>
                      </a:pPr>
                      <a:r>
                        <a:rPr lang="zh-CN" sz="2400" b="0">
                          <a:solidFill>
                            <a:srgbClr val="000000"/>
                          </a:solidFill>
                          <a:latin typeface="宋体" panose="02010600030101010101" pitchFamily="2" charset="-122"/>
                          <a:ea typeface="宋体" panose="02010600030101010101" pitchFamily="2" charset="-122"/>
                        </a:rPr>
                        <a:t>注：</a:t>
                      </a:r>
                      <a:r>
                        <a:rPr sz="2400" b="0">
                          <a:solidFill>
                            <a:srgbClr val="000000"/>
                          </a:solidFill>
                          <a:latin typeface="宋体" panose="02010600030101010101" pitchFamily="2" charset="-122"/>
                          <a:ea typeface="宋体" panose="02010600030101010101" pitchFamily="2" charset="-122"/>
                        </a:rPr>
                        <a:t>①途经平顶山时,悟空派八戒去巡山,八戒才走出不远,就钻进草里睡觉,被悟空变成的啄木虫啄醒后,朝石头唱诺,又编造谎言搪塞。这一切都被变成蟭蟟虫一路跟随的悟空看在眼里。猪八戒懒惰、好睡的习性尽显。②金角大王本是太上老君看金炉的童子,银角大王是其看银炉的童子。</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71170" y="1080135"/>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975360" y="1968500"/>
          <a:ext cx="10356850" cy="2743202"/>
        </p:xfrm>
        <a:graphic>
          <a:graphicData uri="http://schemas.openxmlformats.org/drawingml/2006/table">
            <a:tbl>
              <a:tblPr firstRow="1" bandRow="1">
                <a:tableStyleId>{5940675A-B579-460E-94D1-54222C63F5DA}</a:tableStyleId>
              </a:tblPr>
              <a:tblGrid>
                <a:gridCol w="2209165"/>
                <a:gridCol w="8147685"/>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心猿正处诸缘伏</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唐僧师徒途经乌鸡国的宝林寺,想要在寺中借宿。寺中和尚欺负他们是游方僧人不肯收留,羞辱唐僧,悟空大显神威,吓得和尚们慌忙迎接。师徒四人夜宿寺中,赏月谈经,三个徒弟休息了,只留下唐僧夜读经书。</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36880" y="972820"/>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929005" y="1749425"/>
          <a:ext cx="10514330" cy="4114802"/>
        </p:xfrm>
        <a:graphic>
          <a:graphicData uri="http://schemas.openxmlformats.org/drawingml/2006/table">
            <a:tbl>
              <a:tblPr firstRow="1" bandRow="1">
                <a:tableStyleId>{5940675A-B579-460E-94D1-54222C63F5DA}</a:tableStyleId>
              </a:tblPr>
              <a:tblGrid>
                <a:gridCol w="1993900"/>
                <a:gridCol w="8520430"/>
              </a:tblGrid>
              <a:tr h="0">
                <a:tc>
                  <a:txBody>
                    <a:bodyPr vert="horz" wrap="square"/>
                    <a:lstStyle/>
                    <a:p>
                      <a:pPr indent="0" algn="ctr" fontAlgn="auto">
                        <a:lnSpc>
                          <a:spcPct val="150000"/>
                        </a:lnSpc>
                        <a:buNone/>
                      </a:pPr>
                      <a:r>
                        <a:rPr lang="zh-CN" altLang="en-US" sz="20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0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000" b="0">
                          <a:solidFill>
                            <a:srgbClr val="000000"/>
                          </a:solidFill>
                          <a:latin typeface="黑体" panose="02010609060101010101" pitchFamily="49" charset="-122"/>
                          <a:ea typeface="黑体" panose="02010609060101010101" pitchFamily="49" charset="-122"/>
                          <a:cs typeface="NEU-BZ-S92" charset="0"/>
                        </a:rPr>
                        <a:t>心猿正处诸缘伏</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lang="zh-CN" sz="2000" b="0">
                          <a:solidFill>
                            <a:srgbClr val="000000"/>
                          </a:solidFill>
                          <a:latin typeface="宋体" panose="02010600030101010101" pitchFamily="2" charset="-122"/>
                          <a:ea typeface="宋体" panose="02010600030101010101" pitchFamily="2" charset="-122"/>
                        </a:rPr>
                        <a:t>注：</a:t>
                      </a:r>
                      <a:r>
                        <a:rPr sz="2000" b="0">
                          <a:solidFill>
                            <a:srgbClr val="000000"/>
                          </a:solidFill>
                          <a:latin typeface="宋体" panose="02010600030101010101" pitchFamily="2" charset="-122"/>
                          <a:ea typeface="宋体" panose="02010600030101010101" pitchFamily="2" charset="-122"/>
                        </a:rPr>
                        <a:t>这一回目中,唐僧师徒行至山水深处时,唐僧害怕再遇到妖魔,并回顾自己出长安城已四五年了,还未到西天,其畏难性格得以凸显。后在进寺院借宿时,又借机发泄悟空抢白自己的怨气,嫌弃徒弟们嘴脸丑陋、言语粗疏、性刚气傲;借宿时被僧官以游方僧人为由拒绝,反而指责僧官不留宿,空得僧官羞辱。这表现了他带着抱怨、指责、矫情的情绪对人对事的性格,失去了和尚该有的平和与气度。反观悟空,先是安慰师父不要胡思乱想,要定心存神,功到自然成。而后面对师父的嫌弃也表现淡然。师父借宿未果,主动出马,大显神威。这些都反映了其时刻保持正念,也体现了其“佛性”。</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36880" y="972820"/>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647065" y="1433195"/>
          <a:ext cx="10965815" cy="4937762"/>
        </p:xfrm>
        <a:graphic>
          <a:graphicData uri="http://schemas.openxmlformats.org/drawingml/2006/table">
            <a:tbl>
              <a:tblPr firstRow="1" bandRow="1">
                <a:tableStyleId>{5940675A-B579-460E-94D1-54222C63F5DA}</a:tableStyleId>
              </a:tblPr>
              <a:tblGrid>
                <a:gridCol w="2444750"/>
                <a:gridCol w="8521065"/>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鬼王夜谒唐三藏</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悟空神化引婴儿</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婴儿问母知邪正</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金木参玄见假真</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一粒金丹天上得</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三年故主世间生</a:t>
                      </a:r>
                    </a:p>
                    <a:p>
                      <a:pPr indent="0" algn="ctr" fontAlgn="auto">
                        <a:lnSpc>
                          <a:spcPct val="150000"/>
                        </a:lnSpc>
                        <a:buNone/>
                      </a:pPr>
                      <a:r>
                        <a:rPr lang="zh-CN" altLang="en-US" sz="2400" b="0">
                          <a:solidFill>
                            <a:srgbClr val="FF0000"/>
                          </a:solidFill>
                          <a:latin typeface="黑体" panose="02010609060101010101" pitchFamily="49" charset="-122"/>
                          <a:ea typeface="黑体" panose="02010609060101010101" pitchFamily="49" charset="-122"/>
                          <a:cs typeface="NEU-BZ-S92" charset="0"/>
                        </a:rPr>
                        <a:t>(除妖乌鸡国)</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起因:乌鸡国国王被狮精推入井内淹死,狮精变为国王,国王鬼魂求告唐僧搭救。</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经过:悟空设计引来太子,告知他真相,并将国王的信物金镶白玉珪拿给他看,太子将信将疑,回宫问母亲后,方知为真;后悟空又让八戒从井中背出乌鸡国国王的尸身,并从太上老君处讨来金丹(九转还魂丹),救活国王。狮精见身份被揭穿,与悟空打杀起来。</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结果:文殊菩萨及时赶来,告知悟空狮精是他的坐骑青毛狮子,并将其领回五台山去。</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36880" y="972820"/>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692150" y="1602740"/>
          <a:ext cx="10999470" cy="4389122"/>
        </p:xfrm>
        <a:graphic>
          <a:graphicData uri="http://schemas.openxmlformats.org/drawingml/2006/table">
            <a:tbl>
              <a:tblPr firstRow="1" bandRow="1">
                <a:tableStyleId>{5940675A-B579-460E-94D1-54222C63F5DA}</a:tableStyleId>
              </a:tblPr>
              <a:tblGrid>
                <a:gridCol w="2440940"/>
                <a:gridCol w="8558530"/>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婴儿戏化禅心乱</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猿马刀归木母空</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心猿遭火败 </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木母被魔擒</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大圣殷勤拜南海</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观音慈善缚红孩</a:t>
                      </a:r>
                    </a:p>
                    <a:p>
                      <a:pPr indent="0" algn="ctr" fontAlgn="auto">
                        <a:lnSpc>
                          <a:spcPct val="150000"/>
                        </a:lnSpc>
                        <a:buNone/>
                      </a:pPr>
                      <a:r>
                        <a:rPr lang="zh-CN" altLang="en-US" sz="2400" b="0">
                          <a:solidFill>
                            <a:srgbClr val="FF0000"/>
                          </a:solidFill>
                          <a:latin typeface="黑体" panose="02010609060101010101" pitchFamily="49" charset="-122"/>
                          <a:ea typeface="黑体" panose="02010609060101010101" pitchFamily="49" charset="-122"/>
                          <a:cs typeface="NEU-BZ-S92" charset="0"/>
                        </a:rPr>
                        <a:t>(大战红孩儿)</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起因</a:t>
                      </a:r>
                      <a:r>
                        <a:rPr lang="zh-CN" sz="2400" b="0">
                          <a:solidFill>
                            <a:srgbClr val="000000"/>
                          </a:solidFill>
                          <a:latin typeface="宋体" panose="02010600030101010101" pitchFamily="2" charset="-122"/>
                          <a:ea typeface="宋体" panose="02010600030101010101" pitchFamily="2" charset="-122"/>
                        </a:rPr>
                        <a:t>：</a:t>
                      </a:r>
                      <a:r>
                        <a:rPr sz="2400" b="0">
                          <a:solidFill>
                            <a:srgbClr val="000000"/>
                          </a:solidFill>
                          <a:latin typeface="宋体" panose="02010600030101010101" pitchFamily="2" charset="-122"/>
                          <a:ea typeface="宋体" panose="02010600030101010101" pitchFamily="2" charset="-122"/>
                        </a:rPr>
                        <a:t>师徒四人行经号山枯松涧火云洞附近时,红孩儿纵风将唐僧摄走,而后口喷三昧真火烧得悟空、八戒落荒而逃。</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经过</a:t>
                      </a:r>
                      <a:r>
                        <a:rPr lang="zh-CN" sz="2400" b="0">
                          <a:solidFill>
                            <a:srgbClr val="000000"/>
                          </a:solidFill>
                          <a:latin typeface="宋体" panose="02010600030101010101" pitchFamily="2" charset="-122"/>
                          <a:ea typeface="宋体" panose="02010600030101010101" pitchFamily="2" charset="-122"/>
                        </a:rPr>
                        <a:t>：</a:t>
                      </a:r>
                      <a:r>
                        <a:rPr sz="2400" b="0">
                          <a:solidFill>
                            <a:srgbClr val="000000"/>
                          </a:solidFill>
                          <a:latin typeface="宋体" panose="02010600030101010101" pitchFamily="2" charset="-122"/>
                          <a:ea typeface="宋体" panose="02010600030101010101" pitchFamily="2" charset="-122"/>
                        </a:rPr>
                        <a:t>悟空请来四海龙王洒下雨水,不仅没有灭掉三昧真火,反被烧伤。八戒去请观音,被假扮观音的红孩儿捉去,吊在如意袋中。</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结果</a:t>
                      </a:r>
                      <a:r>
                        <a:rPr lang="zh-CN" sz="2400" b="0">
                          <a:solidFill>
                            <a:srgbClr val="000000"/>
                          </a:solidFill>
                          <a:latin typeface="宋体" panose="02010600030101010101" pitchFamily="2" charset="-122"/>
                          <a:ea typeface="宋体" panose="02010600030101010101" pitchFamily="2" charset="-122"/>
                        </a:rPr>
                        <a:t>：</a:t>
                      </a:r>
                      <a:r>
                        <a:rPr sz="2400" b="0">
                          <a:solidFill>
                            <a:srgbClr val="000000"/>
                          </a:solidFill>
                          <a:latin typeface="宋体" panose="02010600030101010101" pitchFamily="2" charset="-122"/>
                          <a:ea typeface="宋体" panose="02010600030101010101" pitchFamily="2" charset="-122"/>
                        </a:rPr>
                        <a:t>悟空请来真观音降伏红孩儿,观音收红孩儿做了善财童子。</a:t>
                      </a:r>
                    </a:p>
                    <a:p>
                      <a:pPr indent="0" algn="just" fontAlgn="auto">
                        <a:lnSpc>
                          <a:spcPct val="150000"/>
                        </a:lnSpc>
                        <a:buNone/>
                      </a:pPr>
                      <a:r>
                        <a:rPr lang="zh-CN" sz="2400" b="0">
                          <a:solidFill>
                            <a:srgbClr val="000000"/>
                          </a:solidFill>
                          <a:latin typeface="宋体" panose="02010600030101010101" pitchFamily="2" charset="-122"/>
                          <a:ea typeface="宋体" panose="02010600030101010101" pitchFamily="2" charset="-122"/>
                        </a:rPr>
                        <a:t>注：</a:t>
                      </a:r>
                      <a:r>
                        <a:rPr sz="2400" b="0">
                          <a:solidFill>
                            <a:srgbClr val="000000"/>
                          </a:solidFill>
                          <a:latin typeface="宋体" panose="02010600030101010101" pitchFamily="2" charset="-122"/>
                          <a:ea typeface="宋体" panose="02010600030101010101" pitchFamily="2" charset="-122"/>
                        </a:rPr>
                        <a:t>红孩儿是牛魔王与罗刹女铁扇公主的儿子,在火焰山修行了三百年,炼成“三昧真火”,牛魔王派他来镇守号山,号圣婴大王。</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36880" y="972820"/>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596265" y="1546225"/>
          <a:ext cx="10999470" cy="4937762"/>
        </p:xfrm>
        <a:graphic>
          <a:graphicData uri="http://schemas.openxmlformats.org/drawingml/2006/table">
            <a:tbl>
              <a:tblPr firstRow="1" bandRow="1">
                <a:tableStyleId>{5940675A-B579-460E-94D1-54222C63F5DA}</a:tableStyleId>
              </a:tblPr>
              <a:tblGrid>
                <a:gridCol w="2338705"/>
                <a:gridCol w="8660765"/>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黑河妖孽擒僧去</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西洋龙子捉鼍回</a:t>
                      </a:r>
                    </a:p>
                    <a:p>
                      <a:pPr indent="0" algn="ctr" fontAlgn="auto">
                        <a:lnSpc>
                          <a:spcPct val="150000"/>
                        </a:lnSpc>
                        <a:buNone/>
                      </a:pPr>
                      <a:r>
                        <a:rPr lang="zh-CN" altLang="en-US" sz="2400" b="0">
                          <a:solidFill>
                            <a:srgbClr val="FF0000"/>
                          </a:solidFill>
                          <a:latin typeface="黑体" panose="02010609060101010101" pitchFamily="49" charset="-122"/>
                          <a:ea typeface="黑体" panose="02010609060101010101" pitchFamily="49" charset="-122"/>
                          <a:cs typeface="NEU-BZ-S92" charset="0"/>
                        </a:rPr>
                        <a:t>(黑水河遇险)</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err="1">
                          <a:solidFill>
                            <a:srgbClr val="000000"/>
                          </a:solidFill>
                          <a:latin typeface="宋体" panose="02010600030101010101" pitchFamily="2" charset="-122"/>
                          <a:ea typeface="宋体" panose="02010600030101010101" pitchFamily="2" charset="-122"/>
                        </a:rPr>
                        <a:t>起因:师徒四人被衡阳峪的黑水河拦住去路,河中妖怪变作一艄公,驾小船渡唐僧与八戒,至河中间捉了两人。</a:t>
                      </a:r>
                    </a:p>
                    <a:p>
                      <a:pPr indent="0" algn="just" fontAlgn="auto">
                        <a:lnSpc>
                          <a:spcPct val="150000"/>
                        </a:lnSpc>
                        <a:buNone/>
                      </a:pPr>
                      <a:r>
                        <a:rPr sz="2400" b="0" err="1">
                          <a:solidFill>
                            <a:srgbClr val="000000"/>
                          </a:solidFill>
                          <a:latin typeface="宋体" panose="02010600030101010101" pitchFamily="2" charset="-122"/>
                          <a:ea typeface="宋体" panose="02010600030101010101" pitchFamily="2" charset="-122"/>
                        </a:rPr>
                        <a:t>经过:沙僧下河与妖怪打斗,难分高低。悟空从河内真神口中得知妖怪是西海龙王外甥鼍龙,悟空到西海龙王处请来太子摩昂捉拿妖怪。</a:t>
                      </a:r>
                    </a:p>
                    <a:p>
                      <a:pPr indent="0" algn="just" fontAlgn="auto">
                        <a:lnSpc>
                          <a:spcPct val="150000"/>
                        </a:lnSpc>
                        <a:buNone/>
                      </a:pPr>
                      <a:r>
                        <a:rPr sz="2400" b="0" err="1">
                          <a:solidFill>
                            <a:srgbClr val="000000"/>
                          </a:solidFill>
                          <a:latin typeface="宋体" panose="02010600030101010101" pitchFamily="2" charset="-122"/>
                          <a:ea typeface="宋体" panose="02010600030101010101" pitchFamily="2" charset="-122"/>
                        </a:rPr>
                        <a:t>结果:西海龙王太子摩昂使诈捉住鼍龙,沙僧和河神潜入河中救出唐僧和八戒,河神复得被鼍龙霸占的水府,师徒四人在河神的帮助下过河。</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36880" y="972820"/>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692150" y="1602740"/>
          <a:ext cx="10999470" cy="4389122"/>
        </p:xfrm>
        <a:graphic>
          <a:graphicData uri="http://schemas.openxmlformats.org/drawingml/2006/table">
            <a:tbl>
              <a:tblPr firstRow="1" bandRow="1">
                <a:tableStyleId>{5940675A-B579-460E-94D1-54222C63F5DA}</a:tableStyleId>
              </a:tblPr>
              <a:tblGrid>
                <a:gridCol w="2226310"/>
                <a:gridCol w="8773160"/>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三清观大圣留名</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唐僧师徒四人来到智渊寺。当晚,道徒群集三清观的殿中做法事。行者夜中带八戒、沙僧到三清殿偷吃贡品。悟空施法吹灭殿中灯烛,众道四散,悟空又让八戒把三清像扔进茅坑,三人分别变作元始天尊(悟空)、太上老君(八戒)、灵宝道君(沙僧),尽情受用贡品。一小道将其在三清殿上的见闻报知国师,国师引众进殿,向三清拜求圣水金丹。行者刚开始不答应,后三人撒尿于瓶、盆、缸中并交于国师,国师发现受骗,怒打三人,三人驾云而回。</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descr="8"/>
          <p:cNvPicPr>
            <a:picLocks noChangeAspect="1"/>
          </p:cNvPicPr>
          <p:nvPr/>
        </p:nvPicPr>
        <p:blipFill>
          <a:blip r:embed="rId2"/>
          <a:stretch>
            <a:fillRect/>
          </a:stretch>
        </p:blipFill>
        <p:spPr>
          <a:xfrm>
            <a:off x="7988935" y="2197100"/>
            <a:ext cx="3328035" cy="2089150"/>
          </a:xfrm>
          <a:prstGeom prst="rect">
            <a:avLst/>
          </a:prstGeom>
        </p:spPr>
      </p:pic>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391795" y="859790"/>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532765" y="1320165"/>
          <a:ext cx="11371580" cy="5486402"/>
        </p:xfrm>
        <a:graphic>
          <a:graphicData uri="http://schemas.openxmlformats.org/drawingml/2006/table">
            <a:tbl>
              <a:tblPr firstRow="1" bandRow="1">
                <a:tableStyleId>{5940675A-B579-460E-94D1-54222C63F5DA}</a:tableStyleId>
              </a:tblPr>
              <a:tblGrid>
                <a:gridCol w="2191385"/>
                <a:gridCol w="9180195"/>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车迟国猴王显法</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起因:唐僧师徒行经车迟国倒换通</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关文牒,车迟国国王敬道灭僧,在国</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师的引导下命唐僧等与三大仙比赛</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求雨。</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经过:虎力大仙弄法时,悟空召诸神和四海龙王,阻住法力,结果无雨降下,虎力大仙却称龙神不在家;悟空引唐僧登坛即得降雨,还让四海龙王现身。之后悟空又与三大仙比在高台坐禅,猜柜中之物,赌砍头、剖腹剜心、油锅洗澡等。</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结果:悟空使计,三仙皆输,悟空使其现出原形,乃虎、鹿、羊三精。</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71170" y="1080135"/>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975360" y="1968500"/>
          <a:ext cx="10356850" cy="2743202"/>
        </p:xfrm>
        <a:graphic>
          <a:graphicData uri="http://schemas.openxmlformats.org/drawingml/2006/table">
            <a:tbl>
              <a:tblPr firstRow="1" bandRow="1">
                <a:tableStyleId>{5940675A-B579-460E-94D1-54222C63F5DA}</a:tableStyleId>
              </a:tblPr>
              <a:tblGrid>
                <a:gridCol w="1746250"/>
                <a:gridCol w="8610600"/>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石猴得名“美猴王”</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起因:众猴在山涧中洗澡时发现一股瀑布飞泉,约定谁有本事第一个钻进瀑布中找到源头且不伤身体,便拜谁为王。</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经过:石猴第一个钻入瀑布,发现水帘洞,并带众猴一起进入洞中。</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结果:被众猴拥戴为王,称为“千岁大王”,后自称“美猴王”。</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36880" y="972820"/>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573405" y="1433195"/>
          <a:ext cx="11044555" cy="3840482"/>
        </p:xfrm>
        <a:graphic>
          <a:graphicData uri="http://schemas.openxmlformats.org/drawingml/2006/table">
            <a:tbl>
              <a:tblPr firstRow="1" bandRow="1">
                <a:tableStyleId>{5940675A-B579-460E-94D1-54222C63F5DA}</a:tableStyleId>
              </a:tblPr>
              <a:tblGrid>
                <a:gridCol w="2486025"/>
                <a:gridCol w="8558530"/>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圣僧夜阻通天水</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金木垂慈救小童</a:t>
                      </a:r>
                    </a:p>
                    <a:p>
                      <a:pPr indent="0" algn="ctr" fontAlgn="auto">
                        <a:lnSpc>
                          <a:spcPct val="150000"/>
                        </a:lnSpc>
                        <a:buNone/>
                      </a:pPr>
                      <a:r>
                        <a:rPr lang="zh-CN" altLang="en-US" sz="2400" b="0">
                          <a:solidFill>
                            <a:srgbClr val="FF0000"/>
                          </a:solidFill>
                          <a:latin typeface="黑体" panose="02010609060101010101" pitchFamily="49" charset="-122"/>
                          <a:ea typeface="黑体" panose="02010609060101010101" pitchFamily="49" charset="-122"/>
                          <a:cs typeface="NEU-BZ-S92" charset="0"/>
                        </a:rPr>
                        <a:t>(通天河遇阻)</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起因:唐僧师徒途经通天河受阻,寻至陈家庄求借宿一晚,得知灵感大王每年都要举行祭赛,并要吃掉庄上的一对童男童女。</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经过:孙悟空和猪八戒分别化作童男童女,诱出妖怪大战一番。妖怪逃入河中,为捉唐僧,妖怪施法将通天河水冻住。唐僧师徒趁冰冻过河,妖怪迸开冰冻,捉住唐僧。师兄弟三人勇斗妖怪,双方难分胜败。</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36880" y="972820"/>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968375" y="2043430"/>
          <a:ext cx="10400665" cy="3291842"/>
        </p:xfrm>
        <a:graphic>
          <a:graphicData uri="http://schemas.openxmlformats.org/drawingml/2006/table">
            <a:tbl>
              <a:tblPr firstRow="1" bandRow="1">
                <a:tableStyleId>{5940675A-B579-460E-94D1-54222C63F5DA}</a:tableStyleId>
              </a:tblPr>
              <a:tblGrid>
                <a:gridCol w="2204085"/>
                <a:gridCol w="8196580"/>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圣僧夜阻通天水</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金木垂慈救小童</a:t>
                      </a:r>
                    </a:p>
                    <a:p>
                      <a:pPr indent="0" algn="ctr" fontAlgn="auto">
                        <a:lnSpc>
                          <a:spcPct val="150000"/>
                        </a:lnSpc>
                        <a:buNone/>
                      </a:pPr>
                      <a:r>
                        <a:rPr lang="zh-CN" altLang="en-US" sz="2400" b="0">
                          <a:solidFill>
                            <a:srgbClr val="FF0000"/>
                          </a:solidFill>
                          <a:latin typeface="黑体" panose="02010609060101010101" pitchFamily="49" charset="-122"/>
                          <a:ea typeface="黑体" panose="02010609060101010101" pitchFamily="49" charset="-122"/>
                          <a:cs typeface="NEU-BZ-S92" charset="0"/>
                        </a:rPr>
                        <a:t>(通天河遇阻)</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结果:悟空请来观音菩萨,菩萨用竹篮收服妖怪。八戒和沙僧潜入水中寻得师父,水中老鼋将他们驮过通天河。</a:t>
                      </a:r>
                    </a:p>
                    <a:p>
                      <a:pPr indent="0" algn="just" fontAlgn="auto">
                        <a:lnSpc>
                          <a:spcPct val="150000"/>
                        </a:lnSpc>
                        <a:buNone/>
                      </a:pPr>
                      <a:r>
                        <a:rPr lang="zh-CN" sz="2400" b="0">
                          <a:solidFill>
                            <a:srgbClr val="000000"/>
                          </a:solidFill>
                          <a:latin typeface="宋体" panose="02010600030101010101" pitchFamily="2" charset="-122"/>
                          <a:ea typeface="宋体" panose="02010600030101010101" pitchFamily="2" charset="-122"/>
                        </a:rPr>
                        <a:t>注：</a:t>
                      </a:r>
                      <a:r>
                        <a:rPr sz="2400" b="0">
                          <a:solidFill>
                            <a:srgbClr val="000000"/>
                          </a:solidFill>
                          <a:latin typeface="宋体" panose="02010600030101010101" pitchFamily="2" charset="-122"/>
                          <a:ea typeface="宋体" panose="02010600030101010101" pitchFamily="2" charset="-122"/>
                        </a:rPr>
                        <a:t>①灵感大王本为观音菩萨莲花池内的金鱼。②老鼋驮唐僧师徒过通天河后托唐僧到西天向佛祖询问自己何时能脱去本壳,得一人身。</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36880" y="972820"/>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692150" y="1602740"/>
          <a:ext cx="10807700" cy="4937762"/>
        </p:xfrm>
        <a:graphic>
          <a:graphicData uri="http://schemas.openxmlformats.org/drawingml/2006/table">
            <a:tbl>
              <a:tblPr firstRow="1" bandRow="1">
                <a:tableStyleId>{5940675A-B579-460E-94D1-54222C63F5DA}</a:tableStyleId>
              </a:tblPr>
              <a:tblGrid>
                <a:gridCol w="2531110"/>
                <a:gridCol w="8276590"/>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悟空大闹金山兜洞</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起因:唐僧师徒经过金山兜山,悟空前去化斋。八戒怂恿唐僧走出悟空用金箍棒画的保护圈,之后又因与沙僧偷穿妖怪的衣服,落入妖怪圈套,师徒三人被抓。</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经过:悟空大闹金山兜洞,金箍棒被独角兕大王收了去。悟空上天搬来天神、罗汉支援,多件兵器和金丹砂又被妖怪的金刚琢吸走。</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结果:悟空来到太上老君处,方知那妖怪原来是老君的青牛。老君收服妖怪,悟空救出师父师弟。</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25450" y="1242060"/>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862330" y="2202180"/>
          <a:ext cx="10761345" cy="3291842"/>
        </p:xfrm>
        <a:graphic>
          <a:graphicData uri="http://schemas.openxmlformats.org/drawingml/2006/table">
            <a:tbl>
              <a:tblPr firstRow="1" bandRow="1">
                <a:tableStyleId>{5940675A-B579-460E-94D1-54222C63F5DA}</a:tableStyleId>
              </a:tblPr>
              <a:tblGrid>
                <a:gridCol w="2258695"/>
                <a:gridCol w="8502650"/>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色邪淫戏唐三藏</a:t>
                      </a:r>
                    </a:p>
                    <a:p>
                      <a:pPr indent="0" algn="ctr" fontAlgn="auto">
                        <a:lnSpc>
                          <a:spcPct val="150000"/>
                        </a:lnSpc>
                        <a:buNone/>
                      </a:pPr>
                      <a:r>
                        <a:rPr lang="zh-CN" altLang="en-US" sz="2400" b="0">
                          <a:solidFill>
                            <a:srgbClr val="FF0000"/>
                          </a:solidFill>
                          <a:latin typeface="黑体" panose="02010609060101010101" pitchFamily="49" charset="-122"/>
                          <a:ea typeface="黑体" panose="02010609060101010101" pitchFamily="49" charset="-122"/>
                          <a:cs typeface="NEU-BZ-S92" charset="0"/>
                        </a:rPr>
                        <a:t>(女儿国脱险)</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起因:西梁女儿国女王倾慕唐僧,欲和唐僧成亲。</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经过:唐僧假意与女王成亲,正欲拜别女王重回取经,一妖女乘机把唐僧摄入琵琶洞。</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结果:悟空与妖怪(蝎子精)打斗被刺伤,后经观音菩萨提醒,找来昴日星官相助,收服了妖怪。</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59740" y="1266190"/>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1217295" y="2134235"/>
          <a:ext cx="9790430" cy="2743202"/>
        </p:xfrm>
        <a:graphic>
          <a:graphicData uri="http://schemas.openxmlformats.org/drawingml/2006/table">
            <a:tbl>
              <a:tblPr firstRow="1" bandRow="1">
                <a:tableStyleId>{5940675A-B579-460E-94D1-54222C63F5DA}</a:tableStyleId>
              </a:tblPr>
              <a:tblGrid>
                <a:gridCol w="2143760"/>
                <a:gridCol w="7646670"/>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色邪淫戏唐三藏</a:t>
                      </a:r>
                    </a:p>
                    <a:p>
                      <a:pPr indent="0" algn="ctr" fontAlgn="auto">
                        <a:lnSpc>
                          <a:spcPct val="150000"/>
                        </a:lnSpc>
                        <a:buNone/>
                      </a:pPr>
                      <a:r>
                        <a:rPr lang="zh-CN" altLang="en-US" sz="2400" b="0">
                          <a:solidFill>
                            <a:srgbClr val="FF0000"/>
                          </a:solidFill>
                          <a:latin typeface="黑体" panose="02010609060101010101" pitchFamily="49" charset="-122"/>
                          <a:ea typeface="黑体" panose="02010609060101010101" pitchFamily="49" charset="-122"/>
                          <a:cs typeface="NEU-BZ-S92" charset="0"/>
                        </a:rPr>
                        <a:t>(女儿国脱险)</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lang="zh-CN" sz="2400" b="0">
                          <a:solidFill>
                            <a:srgbClr val="000000"/>
                          </a:solidFill>
                          <a:latin typeface="宋体" panose="02010600030101010101" pitchFamily="2" charset="-122"/>
                          <a:ea typeface="宋体" panose="02010600030101010101" pitchFamily="2" charset="-122"/>
                        </a:rPr>
                        <a:t>注：</a:t>
                      </a:r>
                      <a:r>
                        <a:rPr sz="2400" b="0">
                          <a:solidFill>
                            <a:srgbClr val="000000"/>
                          </a:solidFill>
                          <a:latin typeface="宋体" panose="02010600030101010101" pitchFamily="2" charset="-122"/>
                          <a:ea typeface="宋体" panose="02010600030101010101" pitchFamily="2" charset="-122"/>
                        </a:rPr>
                        <a:t>在这一回目之前,唐僧、八戒误饮子母河水怀胎。悟空去取落胎泉水,却遇上圣婴大王的叔叔如意真仙守着泉水,二人大战十几回合,悟空取水不得,找来沙僧帮忙,二人取回泉水。唐僧、八戒饮水解胎。</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36880" y="972820"/>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652780" y="1568450"/>
          <a:ext cx="10887075" cy="4937762"/>
        </p:xfrm>
        <a:graphic>
          <a:graphicData uri="http://schemas.openxmlformats.org/drawingml/2006/table">
            <a:tbl>
              <a:tblPr firstRow="1" bandRow="1">
                <a:tableStyleId>{5940675A-B579-460E-94D1-54222C63F5DA}</a:tableStyleId>
              </a:tblPr>
              <a:tblGrid>
                <a:gridCol w="1628140"/>
                <a:gridCol w="9258935"/>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神狂诛草寇</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起因:唐僧被一伙强盗吊在树上,悟空救下唐僧,打死两个强盗,当晚,住到一个老人家。</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经过:老人的儿子与其他强盗发现悟空,便欲谋财报仇。老人报信,师徒走脱,强盗追来,被悟空打死几个,老人之子亦被割下头。</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结果:唐僧大惊,先念起紧箍儿咒,使悟空疼痛难忍,后又赶走了他。</a:t>
                      </a:r>
                    </a:p>
                    <a:p>
                      <a:pPr indent="0" algn="just" fontAlgn="auto">
                        <a:lnSpc>
                          <a:spcPct val="150000"/>
                        </a:lnSpc>
                        <a:buNone/>
                      </a:pPr>
                      <a:r>
                        <a:rPr lang="zh-CN" sz="2400" b="0">
                          <a:solidFill>
                            <a:srgbClr val="000000"/>
                          </a:solidFill>
                          <a:latin typeface="宋体" panose="02010600030101010101" pitchFamily="2" charset="-122"/>
                          <a:ea typeface="宋体" panose="02010600030101010101" pitchFamily="2" charset="-122"/>
                        </a:rPr>
                        <a:t>注：</a:t>
                      </a:r>
                      <a:r>
                        <a:rPr sz="2400" b="0">
                          <a:solidFill>
                            <a:srgbClr val="000000"/>
                          </a:solidFill>
                          <a:latin typeface="宋体" panose="02010600030101010101" pitchFamily="2" charset="-122"/>
                          <a:ea typeface="宋体" panose="02010600030101010101" pitchFamily="2" charset="-122"/>
                        </a:rPr>
                        <a:t>这是悟空第三次离开取经团队。这一次唐僧赶他走,孙悟空苦求不成,离开后又回来向师父求饶,被拒后,向观音菩萨求助。与第一次离队的表现相比,孙悟空能理性地处理问题,这说明他成长了。</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36880" y="972820"/>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1019810" y="1964690"/>
          <a:ext cx="10298430" cy="3291842"/>
        </p:xfrm>
        <a:graphic>
          <a:graphicData uri="http://schemas.openxmlformats.org/drawingml/2006/table">
            <a:tbl>
              <a:tblPr firstRow="1" bandRow="1">
                <a:tableStyleId>{5940675A-B579-460E-94D1-54222C63F5DA}</a:tableStyleId>
              </a:tblPr>
              <a:tblGrid>
                <a:gridCol w="2712085"/>
                <a:gridCol w="7586345"/>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真行者落伽山诉苦</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假猴王水帘洞誊文</a:t>
                      </a:r>
                    </a:p>
                    <a:p>
                      <a:pPr indent="0" algn="ctr" fontAlgn="auto">
                        <a:lnSpc>
                          <a:spcPct val="150000"/>
                        </a:lnSpc>
                        <a:buNone/>
                      </a:pPr>
                      <a:r>
                        <a:rPr lang="zh-CN" altLang="en-US" sz="2400" b="0">
                          <a:solidFill>
                            <a:srgbClr val="FF0000"/>
                          </a:solidFill>
                          <a:latin typeface="黑体" panose="02010609060101010101" pitchFamily="49" charset="-122"/>
                          <a:ea typeface="黑体" panose="02010609060101010101" pitchFamily="49" charset="-122"/>
                          <a:cs typeface="NEU-BZ-S92" charset="0"/>
                        </a:rPr>
                        <a:t>(真假美猴王)</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起因:六耳猕猴假冒悟空,欲往西天取经。</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经过:悟空听闻六耳猕猴之事来到花果山,</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两人打在一起真假难辨,胜负难分,于是一</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路打至南海菩萨处,打至天宫,打至唐僧处,</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打至冥府,唐僧与众神均不能辨认。</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pic>
        <p:nvPicPr>
          <p:cNvPr id="3" name="图片 2" descr="1"/>
          <p:cNvPicPr>
            <a:picLocks noChangeAspect="1"/>
          </p:cNvPicPr>
          <p:nvPr/>
        </p:nvPicPr>
        <p:blipFill>
          <a:blip r:embed="rId2"/>
          <a:stretch>
            <a:fillRect/>
          </a:stretch>
        </p:blipFill>
        <p:spPr>
          <a:xfrm>
            <a:off x="9415780" y="2595880"/>
            <a:ext cx="1798320" cy="2462530"/>
          </a:xfrm>
          <a:prstGeom prst="rect">
            <a:avLst/>
          </a:prstGeom>
        </p:spPr>
      </p:pic>
    </p:spTree>
  </p:cSld>
  <p:clrMapOvr>
    <a:masterClrMapping/>
  </p:clrMapOvr>
  <p:transition spd="med">
    <p:wipe dir="d"/>
  </p:transition>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36880" y="1162685"/>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1099185" y="2043430"/>
          <a:ext cx="9993630" cy="3291842"/>
        </p:xfrm>
        <a:graphic>
          <a:graphicData uri="http://schemas.openxmlformats.org/drawingml/2006/table">
            <a:tbl>
              <a:tblPr firstRow="1" bandRow="1">
                <a:tableStyleId>{5940675A-B579-460E-94D1-54222C63F5DA}</a:tableStyleId>
              </a:tblPr>
              <a:tblGrid>
                <a:gridCol w="2712085"/>
                <a:gridCol w="7281545"/>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真行者落伽山诉苦</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假猴王水帘洞誊文</a:t>
                      </a:r>
                    </a:p>
                    <a:p>
                      <a:pPr indent="0" algn="ctr" fontAlgn="auto">
                        <a:lnSpc>
                          <a:spcPct val="150000"/>
                        </a:lnSpc>
                        <a:buNone/>
                      </a:pPr>
                      <a:r>
                        <a:rPr lang="zh-CN" altLang="en-US" sz="2400" b="0">
                          <a:solidFill>
                            <a:srgbClr val="FF0000"/>
                          </a:solidFill>
                          <a:latin typeface="黑体" panose="02010609060101010101" pitchFamily="49" charset="-122"/>
                          <a:ea typeface="黑体" panose="02010609060101010101" pitchFamily="49" charset="-122"/>
                          <a:cs typeface="NEU-BZ-S92" charset="0"/>
                        </a:rPr>
                        <a:t>(真假美猴王)</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结果:直到如来佛祖处,方真相大白,悟空将六耳猕猴一棒打死。</a:t>
                      </a:r>
                    </a:p>
                    <a:p>
                      <a:pPr indent="0" algn="just" fontAlgn="auto">
                        <a:lnSpc>
                          <a:spcPct val="150000"/>
                        </a:lnSpc>
                        <a:buNone/>
                      </a:pPr>
                      <a:r>
                        <a:rPr lang="zh-CN" sz="2400" b="0">
                          <a:solidFill>
                            <a:srgbClr val="000000"/>
                          </a:solidFill>
                          <a:latin typeface="宋体" panose="02010600030101010101" pitchFamily="2" charset="-122"/>
                          <a:ea typeface="宋体" panose="02010600030101010101" pitchFamily="2" charset="-122"/>
                        </a:rPr>
                        <a:t>注：</a:t>
                      </a:r>
                      <a:r>
                        <a:rPr sz="2400" b="0">
                          <a:solidFill>
                            <a:srgbClr val="000000"/>
                          </a:solidFill>
                          <a:latin typeface="宋体" panose="02010600030101010101" pitchFamily="2" charset="-122"/>
                          <a:ea typeface="宋体" panose="02010600030101010101" pitchFamily="2" charset="-122"/>
                        </a:rPr>
                        <a:t>这一情节蕴含的哲理是:虽然真与假的较量严酷又艰难,但是终会真相大白(或神通广大的悟空面对假冒者也束手无策,可见“假”的危害有多严重)。</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descr="2"/>
          <p:cNvPicPr>
            <a:picLocks noChangeAspect="1"/>
          </p:cNvPicPr>
          <p:nvPr/>
        </p:nvPicPr>
        <p:blipFill>
          <a:blip r:embed="rId2"/>
          <a:stretch>
            <a:fillRect/>
          </a:stretch>
        </p:blipFill>
        <p:spPr>
          <a:xfrm>
            <a:off x="8221345" y="2245995"/>
            <a:ext cx="3209290" cy="2077085"/>
          </a:xfrm>
          <a:prstGeom prst="rect">
            <a:avLst/>
          </a:prstGeom>
        </p:spPr>
      </p:pic>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380365" y="891540"/>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811530" y="1623060"/>
          <a:ext cx="11076940" cy="4937762"/>
        </p:xfrm>
        <a:graphic>
          <a:graphicData uri="http://schemas.openxmlformats.org/drawingml/2006/table">
            <a:tbl>
              <a:tblPr firstRow="1" bandRow="1">
                <a:tableStyleId>{5940675A-B579-460E-94D1-54222C63F5DA}</a:tableStyleId>
              </a:tblPr>
              <a:tblGrid>
                <a:gridCol w="1919605"/>
                <a:gridCol w="9157335"/>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孙行者三调芭蕉扇</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起因:唐僧师徒西天取经,途经火</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焰山,须用芭蕉扇将火扇灭。</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经过:孙悟空向铁扇公主借扇,铁扇公主</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一扇子扇飞孙悟空,孙悟空又变成小虫进</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入铁扇公主的腹中折腾,铁扇公主给了他一把假扇。得知被骗,孙悟空变成牛魔王骗走真扇,牛魔王变成猪八戒骗回真扇。</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结果:孙悟空与佛兵天将合力战胜牛魔王,铁扇公主拿出芭蕉扇,孙悟空扇灭大火,唐僧师徒继续向西赶路。</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25450" y="925195"/>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1053465" y="1546860"/>
          <a:ext cx="10400665" cy="4937762"/>
        </p:xfrm>
        <a:graphic>
          <a:graphicData uri="http://schemas.openxmlformats.org/drawingml/2006/table">
            <a:tbl>
              <a:tblPr firstRow="1" bandRow="1">
                <a:tableStyleId>{5940675A-B579-460E-94D1-54222C63F5DA}</a:tableStyleId>
              </a:tblPr>
              <a:tblGrid>
                <a:gridCol w="2192020"/>
                <a:gridCol w="8208645"/>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二僧荡怪闹龙宫</a:t>
                      </a:r>
                    </a:p>
                    <a:p>
                      <a:pPr indent="0" algn="ctr" fontAlgn="auto">
                        <a:lnSpc>
                          <a:spcPct val="150000"/>
                        </a:lnSpc>
                        <a:buNone/>
                      </a:pPr>
                      <a:r>
                        <a:rPr lang="zh-CN" altLang="en-US" sz="2400" b="0">
                          <a:solidFill>
                            <a:srgbClr val="FF0000"/>
                          </a:solidFill>
                          <a:latin typeface="黑体" panose="02010609060101010101" pitchFamily="49" charset="-122"/>
                          <a:ea typeface="黑体" panose="02010609060101010101" pitchFamily="49" charset="-122"/>
                          <a:cs typeface="NEU-BZ-S92" charset="0"/>
                        </a:rPr>
                        <a:t>(大战九头虫)</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起因:祭赛国金光寺众僧因佛塔宝物舍利子被盗而获罪,唐僧与悟空深夜扫塔,抓获二小妖,得知偷宝物者是乱石山碧波潭万圣龙王驸马九头虫。</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经过:悟空与八戒前去捉妖索宝,八戒被捉,悟空救下八戒,打死老龙,并在二郎神等人的帮助下赶跑九头虫。悟空变作驸马的模样,从万圣公主处骗得佛宝。</a:t>
                      </a:r>
                    </a:p>
                    <a:p>
                      <a:pPr indent="0" algn="just" fontAlgn="auto">
                        <a:lnSpc>
                          <a:spcPct val="150000"/>
                        </a:lnSpc>
                        <a:buNone/>
                      </a:pPr>
                      <a:r>
                        <a:rPr sz="2400" b="0" err="1">
                          <a:solidFill>
                            <a:srgbClr val="000000"/>
                          </a:solidFill>
                          <a:latin typeface="宋体" panose="02010600030101010101" pitchFamily="2" charset="-122"/>
                          <a:ea typeface="宋体" panose="02010600030101010101" pitchFamily="2" charset="-122"/>
                        </a:rPr>
                        <a:t>结果:悟空、八戒捉住老龙婆去见国王,宝塔重放光明,金光寺改名伏龙寺。</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71170" y="1080135"/>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471170" y="1731010"/>
          <a:ext cx="11451590" cy="4479926"/>
        </p:xfrm>
        <a:graphic>
          <a:graphicData uri="http://schemas.openxmlformats.org/drawingml/2006/table">
            <a:tbl>
              <a:tblPr firstRow="1" bandRow="1">
                <a:tableStyleId>{5940675A-B579-460E-94D1-54222C63F5DA}</a:tableStyleId>
              </a:tblPr>
              <a:tblGrid>
                <a:gridCol w="2186305"/>
                <a:gridCol w="9265285"/>
              </a:tblGrid>
              <a:tr h="462915">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931285">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悟彻菩提真妙理</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断魔归本合元神</a:t>
                      </a:r>
                    </a:p>
                    <a:p>
                      <a:pPr indent="0" algn="ctr" fontAlgn="auto">
                        <a:lnSpc>
                          <a:spcPct val="150000"/>
                        </a:lnSpc>
                        <a:buNone/>
                      </a:pPr>
                      <a:r>
                        <a:rPr lang="zh-CN" altLang="en-US" sz="2400" b="0">
                          <a:solidFill>
                            <a:srgbClr val="FF0000"/>
                          </a:solidFill>
                          <a:latin typeface="黑体" panose="02010609060101010101" pitchFamily="49" charset="-122"/>
                          <a:ea typeface="黑体" panose="02010609060101010101" pitchFamily="49" charset="-122"/>
                          <a:cs typeface="NEU-BZ-S92" charset="0"/>
                        </a:rPr>
                        <a:t>(猴王拜师)</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起因:猴王欲寻找长生不老的仙方。</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经过:猴王独自驾筏出门寻长生不老之方,历经</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十几个年头,来到灵台方寸山中的斜月三星洞,</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拜在须菩提祖师门下,得法名孙悟空。悟空悟得祖师打他三下的暗谜,半夜跪在祖师榻前求学长生之道。后经祖师传授口诀自修自炼,又学得七十二般变化及筋斗云的本领。</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pic>
        <p:nvPicPr>
          <p:cNvPr id="6" name="图片 5" descr="图片1"/>
          <p:cNvPicPr>
            <a:picLocks noChangeAspect="1"/>
          </p:cNvPicPr>
          <p:nvPr/>
        </p:nvPicPr>
        <p:blipFill>
          <a:blip r:embed="rId2"/>
          <a:stretch>
            <a:fillRect/>
          </a:stretch>
        </p:blipFill>
        <p:spPr>
          <a:xfrm>
            <a:off x="9098915" y="2611755"/>
            <a:ext cx="2545080" cy="1634490"/>
          </a:xfrm>
          <a:prstGeom prst="rect">
            <a:avLst/>
          </a:prstGeom>
        </p:spPr>
      </p:pic>
    </p:spTree>
  </p:cSld>
  <p:clrMapOvr>
    <a:masterClrMapping/>
  </p:clrMapOvr>
  <p:transition spd="med">
    <p:wipe dir="d"/>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36880" y="1016000"/>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817245" y="1647825"/>
          <a:ext cx="10862945" cy="4937762"/>
        </p:xfrm>
        <a:graphic>
          <a:graphicData uri="http://schemas.openxmlformats.org/drawingml/2006/table">
            <a:tbl>
              <a:tblPr firstRow="1" bandRow="1">
                <a:tableStyleId>{5940675A-B579-460E-94D1-54222C63F5DA}</a:tableStyleId>
              </a:tblPr>
              <a:tblGrid>
                <a:gridCol w="2181225"/>
                <a:gridCol w="8681720"/>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木仙庵三藏谈诗</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起因:师徒四人途经荆棘岭时,因荆棘丛生,拦住去路,八戒用钉耙在前开道。</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经过:树精荆棘岭十八公掳走唐僧至木仙庵,和另外三个树精与唐僧月夜谈诗叙事,后逼唐僧与杏树精成亲,唐僧不从。</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结果:天亮后徒弟们找到唐僧,知道真相的八戒把修道成精之树、花全部砍倒,师徒继续西去。</a:t>
                      </a:r>
                    </a:p>
                    <a:p>
                      <a:pPr indent="0" algn="just" fontAlgn="auto">
                        <a:lnSpc>
                          <a:spcPct val="150000"/>
                        </a:lnSpc>
                        <a:buNone/>
                      </a:pPr>
                      <a:r>
                        <a:rPr lang="zh-CN" sz="2400" b="0">
                          <a:solidFill>
                            <a:srgbClr val="000000"/>
                          </a:solidFill>
                          <a:latin typeface="宋体" panose="02010600030101010101" pitchFamily="2" charset="-122"/>
                          <a:ea typeface="宋体" panose="02010600030101010101" pitchFamily="2" charset="-122"/>
                        </a:rPr>
                        <a:t>注：</a:t>
                      </a:r>
                      <a:r>
                        <a:rPr sz="2400" b="0">
                          <a:solidFill>
                            <a:srgbClr val="000000"/>
                          </a:solidFill>
                          <a:latin typeface="宋体" panose="02010600030101010101" pitchFamily="2" charset="-122"/>
                          <a:ea typeface="宋体" panose="02010600030101010101" pitchFamily="2" charset="-122"/>
                        </a:rPr>
                        <a:t>这一情节中,八戒的“勤”得以凸显,荆棘岭八百里,八戒抡耙干了两天。与巡山偷睡的“懒”形成鲜明对比。</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48310" y="936625"/>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772160" y="1512570"/>
          <a:ext cx="11032490" cy="4937762"/>
        </p:xfrm>
        <a:graphic>
          <a:graphicData uri="http://schemas.openxmlformats.org/drawingml/2006/table">
            <a:tbl>
              <a:tblPr firstRow="1" bandRow="1">
                <a:tableStyleId>{5940675A-B579-460E-94D1-54222C63F5DA}</a:tableStyleId>
              </a:tblPr>
              <a:tblGrid>
                <a:gridCol w="1450975"/>
                <a:gridCol w="9581515"/>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妖邪假设小雷音</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err="1">
                          <a:solidFill>
                            <a:srgbClr val="000000"/>
                          </a:solidFill>
                          <a:latin typeface="宋体" panose="02010600030101010101" pitchFamily="2" charset="-122"/>
                          <a:ea typeface="宋体" panose="02010600030101010101" pitchFamily="2" charset="-122"/>
                        </a:rPr>
                        <a:t>起因:黄眉大王虚设小雷音寺引来唐僧师徒,悟空被收入金铙中,唐僧等人被捉。</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经过:揭谛向玉帝求救,玉帝派二十八星宿释厄降妖,悟空逃出后与前来帮忙的众仙又被捉入黄眉大王的人种袋,悟空再次逃出后,众仙和唐僧等人又被收入人种袋。悟空请来荡魔天尊身边的龟、蛇二将,五大神龙及国师王菩萨身边的小张太子及四大将来搭救,众神再次被收入人种袋。</a:t>
                      </a:r>
                    </a:p>
                    <a:p>
                      <a:pPr indent="0" algn="just" fontAlgn="auto">
                        <a:lnSpc>
                          <a:spcPct val="150000"/>
                        </a:lnSpc>
                        <a:buNone/>
                      </a:pPr>
                      <a:r>
                        <a:rPr sz="2400" b="0" err="1">
                          <a:solidFill>
                            <a:srgbClr val="000000"/>
                          </a:solidFill>
                          <a:latin typeface="宋体" panose="02010600030101010101" pitchFamily="2" charset="-122"/>
                          <a:ea typeface="宋体" panose="02010600030101010101" pitchFamily="2" charset="-122"/>
                        </a:rPr>
                        <a:t>结果:弥勒佛现身,悟空方知黄眉大王是弥勒佛面前司磬的一个黄眉童儿。弥勒佛与悟空设计将妖怪收服。</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36880" y="1162685"/>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1280160" y="1885315"/>
          <a:ext cx="9993630" cy="3840482"/>
        </p:xfrm>
        <a:graphic>
          <a:graphicData uri="http://schemas.openxmlformats.org/drawingml/2006/table">
            <a:tbl>
              <a:tblPr firstRow="1" bandRow="1">
                <a:tableStyleId>{5940675A-B579-460E-94D1-54222C63F5DA}</a:tableStyleId>
              </a:tblPr>
              <a:tblGrid>
                <a:gridCol w="2260600"/>
                <a:gridCol w="7733030"/>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拯救驼罗禅性稳</a:t>
                      </a:r>
                    </a:p>
                    <a:p>
                      <a:pPr indent="0" algn="ctr" fontAlgn="auto">
                        <a:lnSpc>
                          <a:spcPct val="150000"/>
                        </a:lnSpc>
                        <a:buNone/>
                      </a:pPr>
                      <a:r>
                        <a:rPr lang="zh-CN" altLang="en-US" sz="2400" b="0">
                          <a:solidFill>
                            <a:srgbClr val="FF0000"/>
                          </a:solidFill>
                          <a:latin typeface="黑体" panose="02010609060101010101" pitchFamily="49" charset="-122"/>
                          <a:ea typeface="黑体" panose="02010609060101010101" pitchFamily="49" charset="-122"/>
                          <a:cs typeface="NEU-BZ-S92" charset="0"/>
                        </a:rPr>
                        <a:t>(驼罗庄除妖)</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起因:驼罗庄有一大蟒作怪,残害百姓,村民请来和尚、道士降妖均不成功。</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经过:悟空主动提出为百姓铲除妖怪,与八戒大战蟒妖,将妖怪逼入窟中。悟空让八戒守住窟穴后门,他在前门外打。</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结果:妖怪逃出窟穴并将悟空一口吞了,悟空在妖怪肚中耍铁棒,妖怪丧命,悟空破腹而出。</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36880" y="1162685"/>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1099185" y="2043430"/>
          <a:ext cx="9993630" cy="3291842"/>
        </p:xfrm>
        <a:graphic>
          <a:graphicData uri="http://schemas.openxmlformats.org/drawingml/2006/table">
            <a:tbl>
              <a:tblPr firstRow="1" bandRow="1">
                <a:tableStyleId>{5940675A-B579-460E-94D1-54222C63F5DA}</a:tableStyleId>
              </a:tblPr>
              <a:tblGrid>
                <a:gridCol w="2712085"/>
                <a:gridCol w="7281545"/>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悟空计盗紫金铃</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起因:孙悟空治好朱紫国国王后,得知国王的金圣宫娘娘被麒麟山赛太岁掳走。</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经过:孙悟空先后变成小妖有来有去和侍女春娇的模样,在金圣宫娘娘的协助下,盗走了妖怪的法宝紫金铃。</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结果:孙悟空打败妖怪,救出了金圣宫娘娘。</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59740" y="925830"/>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1031240" y="1964690"/>
          <a:ext cx="10309225" cy="3840482"/>
        </p:xfrm>
        <a:graphic>
          <a:graphicData uri="http://schemas.openxmlformats.org/drawingml/2006/table">
            <a:tbl>
              <a:tblPr firstRow="1" bandRow="1">
                <a:tableStyleId>{5940675A-B579-460E-94D1-54222C63F5DA}</a:tableStyleId>
              </a:tblPr>
              <a:tblGrid>
                <a:gridCol w="2577465"/>
                <a:gridCol w="7731760"/>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盘丝洞七情迷本</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濯垢泉八戒忘形</a:t>
                      </a:r>
                    </a:p>
                    <a:p>
                      <a:pPr indent="0" algn="ctr" fontAlgn="auto">
                        <a:lnSpc>
                          <a:spcPct val="150000"/>
                        </a:lnSpc>
                        <a:buNone/>
                      </a:pPr>
                      <a:r>
                        <a:rPr lang="zh-CN" altLang="en-US" sz="2400" b="0">
                          <a:solidFill>
                            <a:srgbClr val="FF0000"/>
                          </a:solidFill>
                          <a:latin typeface="黑体" panose="02010609060101010101" pitchFamily="49" charset="-122"/>
                          <a:ea typeface="黑体" panose="02010609060101010101" pitchFamily="49" charset="-122"/>
                          <a:cs typeface="NEU-BZ-S92" charset="0"/>
                        </a:rPr>
                        <a:t>(误入盘丝洞)</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起因:盘丝洞蜘蛛精七女妖把进来化斋的唐僧用蛛丝缠住。</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经过:悟空化作老鹰,将七个妖精的衣服叼走。八戒与妖精打斗被丝网困住,之后悟空救下师父,七个妖怪逃脱。师徒来到黄花观,观主多目怪是七个妖精的师兄,欲用毒茶加害唐僧师徒,被悟空识破。唐僧、八戒、沙僧皆中毒倒下,悟空打死七只蜘蛛精,不敌多目怪。</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59740" y="925830"/>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1076960" y="1625600"/>
          <a:ext cx="10354310" cy="4389122"/>
        </p:xfrm>
        <a:graphic>
          <a:graphicData uri="http://schemas.openxmlformats.org/drawingml/2006/table">
            <a:tbl>
              <a:tblPr firstRow="1" bandRow="1">
                <a:tableStyleId>{5940675A-B579-460E-94D1-54222C63F5DA}</a:tableStyleId>
              </a:tblPr>
              <a:tblGrid>
                <a:gridCol w="2251075"/>
                <a:gridCol w="8103235"/>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盘丝洞七情迷本</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濯垢泉八戒忘形</a:t>
                      </a:r>
                    </a:p>
                    <a:p>
                      <a:pPr indent="0" algn="ctr" fontAlgn="auto">
                        <a:lnSpc>
                          <a:spcPct val="150000"/>
                        </a:lnSpc>
                        <a:buNone/>
                      </a:pPr>
                      <a:r>
                        <a:rPr lang="zh-CN" altLang="en-US" sz="2400" b="0">
                          <a:solidFill>
                            <a:srgbClr val="FF0000"/>
                          </a:solidFill>
                          <a:latin typeface="黑体" panose="02010609060101010101" pitchFamily="49" charset="-122"/>
                          <a:ea typeface="黑体" panose="02010609060101010101" pitchFamily="49" charset="-122"/>
                          <a:cs typeface="NEU-BZ-S92" charset="0"/>
                        </a:rPr>
                        <a:t>(误入盘丝洞)</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结果:悟空在黎山老母指点下请来毗蓝婆菩萨,救了唐僧等人,多目怪被收服。</a:t>
                      </a:r>
                    </a:p>
                    <a:p>
                      <a:pPr indent="0" algn="just" fontAlgn="auto">
                        <a:lnSpc>
                          <a:spcPct val="150000"/>
                        </a:lnSpc>
                        <a:buNone/>
                      </a:pPr>
                      <a:r>
                        <a:rPr lang="zh-CN" sz="2400" b="0">
                          <a:solidFill>
                            <a:srgbClr val="000000"/>
                          </a:solidFill>
                          <a:latin typeface="宋体" panose="02010600030101010101" pitchFamily="2" charset="-122"/>
                          <a:ea typeface="宋体" panose="02010600030101010101" pitchFamily="2" charset="-122"/>
                        </a:rPr>
                        <a:t>注：</a:t>
                      </a:r>
                      <a:r>
                        <a:rPr sz="2400" b="0">
                          <a:solidFill>
                            <a:srgbClr val="000000"/>
                          </a:solidFill>
                          <a:latin typeface="宋体" panose="02010600030101010101" pitchFamily="2" charset="-122"/>
                          <a:ea typeface="宋体" panose="02010600030101010101" pitchFamily="2" charset="-122"/>
                        </a:rPr>
                        <a:t>《西游记》中有一个有趣的现象:被孙悟空直接打死的妖魔鬼怪并不多,被太上老君、菩萨甚至如来佛祖收走的倒是不少。感悟如下:①这是佛法感化、慈悲为怀的体现。②妖魔鬼怪大多为这些人的门徒或部下等,有官官相护之嫌疑。③要给人以改过自新、诚心向善的机会。</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59740" y="925830"/>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1076960" y="1625600"/>
          <a:ext cx="10354310" cy="4937762"/>
        </p:xfrm>
        <a:graphic>
          <a:graphicData uri="http://schemas.openxmlformats.org/drawingml/2006/table">
            <a:tbl>
              <a:tblPr firstRow="1" bandRow="1">
                <a:tableStyleId>{5940675A-B579-460E-94D1-54222C63F5DA}</a:tableStyleId>
              </a:tblPr>
              <a:tblGrid>
                <a:gridCol w="2251075"/>
                <a:gridCol w="8103235"/>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心猿钻透阴阳窍</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魔王还归大道真</a:t>
                      </a:r>
                    </a:p>
                    <a:p>
                      <a:pPr indent="0" algn="ctr" fontAlgn="auto">
                        <a:lnSpc>
                          <a:spcPct val="150000"/>
                        </a:lnSpc>
                        <a:buNone/>
                      </a:pPr>
                      <a:r>
                        <a:rPr lang="zh-CN" altLang="en-US" sz="2400" b="0">
                          <a:solidFill>
                            <a:srgbClr val="FF0000"/>
                          </a:solidFill>
                          <a:latin typeface="黑体" panose="02010609060101010101" pitchFamily="49" charset="-122"/>
                          <a:ea typeface="黑体" panose="02010609060101010101" pitchFamily="49" charset="-122"/>
                          <a:cs typeface="NEU-BZ-S92" charset="0"/>
                        </a:rPr>
                        <a:t>(落难狮驼岭)</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起因:狮驼岭上有三个妖怪,分别是狮王、象王、大鹏。悟空变作小钻风混入洞中,被妖怪识破装入宝瓶中。</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经过:悟空逃出后,又与老魔交战,被老魔吞入腹中。悟空在老魔腹中不断折腾,与三魔谈好条件,才肯从老魔腹中钻出。后又被三魔设计,唐僧师徒四人被捉入城中。悟空逃脱,误以为唐僧已被妖怪吃掉。</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结果:悟空前往灵山找佛祖,佛祖带领文殊菩萨、普贤菩萨去收服妖怪,救出唐僧等人。</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59740" y="925830"/>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1076960" y="1625600"/>
          <a:ext cx="10354310" cy="4937762"/>
        </p:xfrm>
        <a:graphic>
          <a:graphicData uri="http://schemas.openxmlformats.org/drawingml/2006/table">
            <a:tbl>
              <a:tblPr firstRow="1" bandRow="1">
                <a:tableStyleId>{5940675A-B579-460E-94D1-54222C63F5DA}</a:tableStyleId>
              </a:tblPr>
              <a:tblGrid>
                <a:gridCol w="2251075"/>
                <a:gridCol w="8103235"/>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比丘怜子遣阴神</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金殿识魔谈道德</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寻洞擒妖逢老寿</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当朝正主救婴儿</a:t>
                      </a:r>
                    </a:p>
                    <a:p>
                      <a:pPr indent="0" algn="ctr" fontAlgn="auto">
                        <a:lnSpc>
                          <a:spcPct val="150000"/>
                        </a:lnSpc>
                        <a:buNone/>
                      </a:pPr>
                      <a:r>
                        <a:rPr lang="zh-CN" altLang="en-US" sz="2400" b="0">
                          <a:solidFill>
                            <a:srgbClr val="FF0000"/>
                          </a:solidFill>
                          <a:latin typeface="黑体" panose="02010609060101010101" pitchFamily="49" charset="-122"/>
                          <a:ea typeface="黑体" panose="02010609060101010101" pitchFamily="49" charset="-122"/>
                          <a:cs typeface="NEU-BZ-S92" charset="0"/>
                        </a:rPr>
                        <a:t>(小儿国救婴孩)</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起因:师徒四人经过比丘国,国王被寿星的坐骑白鹿变成的国丈迷惑,欲用一千一百一十一个小儿的心肝做药引,遂让城中百姓将选就的小孩养在鹅笼之中。</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经过:悟空解救婴儿,妖怪欲吃唐僧的心肝,悟空变成唐僧,后显出真身,与妖怪打斗起来,妖怪不敌悟空逃走,悟空和八戒追至妖怪的洞府。</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结果:妖怪再次化作寒光逃跑,寿星把白鹿收回。</a:t>
                      </a:r>
                    </a:p>
                    <a:p>
                      <a:pPr indent="0" algn="just" fontAlgn="auto">
                        <a:lnSpc>
                          <a:spcPct val="150000"/>
                        </a:lnSpc>
                        <a:buNone/>
                      </a:pPr>
                      <a:r>
                        <a:rPr lang="zh-CN" sz="2400" b="0">
                          <a:solidFill>
                            <a:srgbClr val="000000"/>
                          </a:solidFill>
                          <a:latin typeface="宋体" panose="02010600030101010101" pitchFamily="2" charset="-122"/>
                          <a:ea typeface="宋体" panose="02010600030101010101" pitchFamily="2" charset="-122"/>
                        </a:rPr>
                        <a:t>注：</a:t>
                      </a:r>
                      <a:r>
                        <a:rPr sz="2400" b="0">
                          <a:solidFill>
                            <a:srgbClr val="000000"/>
                          </a:solidFill>
                          <a:latin typeface="宋体" panose="02010600030101010101" pitchFamily="2" charset="-122"/>
                          <a:ea typeface="宋体" panose="02010600030101010101" pitchFamily="2" charset="-122"/>
                        </a:rPr>
                        <a:t>与借宿陈家庄时救下童男童女区别记忆。</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59740" y="925830"/>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1076960" y="1625600"/>
          <a:ext cx="10354310" cy="4389122"/>
        </p:xfrm>
        <a:graphic>
          <a:graphicData uri="http://schemas.openxmlformats.org/drawingml/2006/table">
            <a:tbl>
              <a:tblPr firstRow="1" bandRow="1">
                <a:tableStyleId>{5940675A-B579-460E-94D1-54222C63F5DA}</a:tableStyleId>
              </a:tblPr>
              <a:tblGrid>
                <a:gridCol w="2251075"/>
                <a:gridCol w="8103235"/>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姹女育阳求配偶</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心猿护主识妖邪</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镇海寺心猿知怪</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黑松林三众寻师</a:t>
                      </a:r>
                    </a:p>
                    <a:p>
                      <a:pPr indent="0" algn="ctr" fontAlgn="auto">
                        <a:lnSpc>
                          <a:spcPct val="150000"/>
                        </a:lnSpc>
                        <a:buNone/>
                      </a:pPr>
                      <a:r>
                        <a:rPr lang="zh-CN" altLang="en-US" sz="2400" b="0">
                          <a:solidFill>
                            <a:srgbClr val="FF0000"/>
                          </a:solidFill>
                          <a:latin typeface="黑体" panose="02010609060101010101" pitchFamily="49" charset="-122"/>
                          <a:ea typeface="黑体" panose="02010609060101010101" pitchFamily="49" charset="-122"/>
                          <a:cs typeface="NEU-BZ-S92" charset="0"/>
                        </a:rPr>
                        <a:t>(三探无底洞)</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err="1">
                          <a:solidFill>
                            <a:srgbClr val="000000"/>
                          </a:solidFill>
                          <a:latin typeface="宋体" panose="02010600030101010101" pitchFamily="2" charset="-122"/>
                          <a:ea typeface="宋体" panose="02010600030101010101" pitchFamily="2" charset="-122"/>
                        </a:rPr>
                        <a:t>起因:唐僧师徒四人路经黑松林时救了一个被绑在树上的女子,并一起投宿镇海禅林寺。</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经过:该女子为无底洞鼠精,在镇海禅林寺吃了几个僧人后抓唐僧至洞中逼他成婚。悟空进入洞中与唐僧设计进入妖怪腹中,唐僧得以出洞,后又被抓去。悟空再次进入洞中,发现此妖乃托塔天王的义女,便上天庭告状。</a:t>
                      </a:r>
                    </a:p>
                    <a:p>
                      <a:pPr indent="0" algn="just" fontAlgn="auto">
                        <a:lnSpc>
                          <a:spcPct val="150000"/>
                        </a:lnSpc>
                        <a:buNone/>
                      </a:pPr>
                      <a:r>
                        <a:rPr sz="2400" b="0" err="1">
                          <a:solidFill>
                            <a:srgbClr val="000000"/>
                          </a:solidFill>
                          <a:latin typeface="宋体" panose="02010600030101010101" pitchFamily="2" charset="-122"/>
                          <a:ea typeface="宋体" panose="02010600030101010101" pitchFamily="2" charset="-122"/>
                        </a:rPr>
                        <a:t>结果:在托塔天王与哪吒的帮助下,抓获了妖怪,救出唐僧。</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59740" y="925830"/>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1076960" y="1625600"/>
          <a:ext cx="10354310" cy="3840482"/>
        </p:xfrm>
        <a:graphic>
          <a:graphicData uri="http://schemas.openxmlformats.org/drawingml/2006/table">
            <a:tbl>
              <a:tblPr firstRow="1" bandRow="1">
                <a:tableStyleId>{5940675A-B579-460E-94D1-54222C63F5DA}</a:tableStyleId>
              </a:tblPr>
              <a:tblGrid>
                <a:gridCol w="2251075"/>
                <a:gridCol w="8103235"/>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难灭伽持圆大觉</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法王成正体天然</a:t>
                      </a:r>
                    </a:p>
                    <a:p>
                      <a:pPr indent="0" algn="ctr" fontAlgn="auto">
                        <a:lnSpc>
                          <a:spcPct val="150000"/>
                        </a:lnSpc>
                        <a:buNone/>
                      </a:pPr>
                      <a:r>
                        <a:rPr lang="zh-CN" altLang="en-US" sz="2400" b="0">
                          <a:solidFill>
                            <a:srgbClr val="FF0000"/>
                          </a:solidFill>
                          <a:latin typeface="黑体" panose="02010609060101010101" pitchFamily="49" charset="-122"/>
                          <a:ea typeface="黑体" panose="02010609060101010101" pitchFamily="49" charset="-122"/>
                          <a:cs typeface="NEU-BZ-S92" charset="0"/>
                        </a:rPr>
                        <a:t>(趣经灭法国)</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起因:灭法国国王许愿要杀一万个和尚,师徒四人恐遭祸害,悟空趁夜盗取商人衣服,四人打扮成商人住进旅馆,睡于大柜中。</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经过:半夜,四人被贪财的强盗抬走,后落入官兵之手。悟空怕和尚身份致祸,就半夜施法,让国王、皇后及大臣等一夜之间变光头。</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结果:国王认识到错误,改国名为钦法国。</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71170" y="1080135"/>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753745" y="1742440"/>
          <a:ext cx="10683875" cy="4479926"/>
        </p:xfrm>
        <a:graphic>
          <a:graphicData uri="http://schemas.openxmlformats.org/drawingml/2006/table">
            <a:tbl>
              <a:tblPr firstRow="1" bandRow="1">
                <a:tableStyleId>{5940675A-B579-460E-94D1-54222C63F5DA}</a:tableStyleId>
              </a:tblPr>
              <a:tblGrid>
                <a:gridCol w="2390140"/>
                <a:gridCol w="8293735"/>
              </a:tblGrid>
              <a:tr h="462915">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931285">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悟彻菩提真妙理</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断魔归本合元神</a:t>
                      </a:r>
                    </a:p>
                    <a:p>
                      <a:pPr indent="0" algn="ctr" fontAlgn="auto">
                        <a:lnSpc>
                          <a:spcPct val="150000"/>
                        </a:lnSpc>
                        <a:buNone/>
                      </a:pPr>
                      <a:r>
                        <a:rPr lang="zh-CN" altLang="en-US" sz="2400" b="0">
                          <a:solidFill>
                            <a:srgbClr val="FF0000"/>
                          </a:solidFill>
                          <a:latin typeface="黑体" panose="02010609060101010101" pitchFamily="49" charset="-122"/>
                          <a:ea typeface="黑体" panose="02010609060101010101" pitchFamily="49" charset="-122"/>
                          <a:cs typeface="NEU-BZ-S92" charset="0"/>
                        </a:rPr>
                        <a:t>(猴王拜师)</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结果:一日,悟空在众人的鼓动下变为松树,惊动了祖师,被逐回花果山。</a:t>
                      </a:r>
                    </a:p>
                    <a:p>
                      <a:pPr indent="0" algn="just" fontAlgn="auto">
                        <a:lnSpc>
                          <a:spcPct val="150000"/>
                        </a:lnSpc>
                        <a:buNone/>
                      </a:pPr>
                      <a:r>
                        <a:rPr lang="zh-CN" sz="2400" b="0">
                          <a:solidFill>
                            <a:srgbClr val="000000"/>
                          </a:solidFill>
                          <a:latin typeface="宋体" panose="02010600030101010101" pitchFamily="2" charset="-122"/>
                          <a:ea typeface="宋体" panose="02010600030101010101" pitchFamily="2" charset="-122"/>
                        </a:rPr>
                        <a:t>注：</a:t>
                      </a:r>
                      <a:r>
                        <a:rPr sz="2400" b="0">
                          <a:solidFill>
                            <a:srgbClr val="000000"/>
                          </a:solidFill>
                          <a:latin typeface="宋体" panose="02010600030101010101" pitchFamily="2" charset="-122"/>
                          <a:ea typeface="宋体" panose="02010600030101010101" pitchFamily="2" charset="-122"/>
                        </a:rPr>
                        <a:t>①孙悟空拜师学艺,听讲时抓耳挠腮,手舞足蹈,被祖师训斥;菩提祖师传口诀后,他很快就学会七十二般变化和筋斗云等本领;后因人前卖弄被祖师驱逐。其聪明好动的性格和猴子机灵顽皮的习性尽显。②从悟空拜师学艺这一情节可以看出:求学之道,名师引路不可少,个人悟性和勤学更重要。</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59740" y="925830"/>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1076960" y="1625600"/>
          <a:ext cx="10354310" cy="3840482"/>
        </p:xfrm>
        <a:graphic>
          <a:graphicData uri="http://schemas.openxmlformats.org/drawingml/2006/table">
            <a:tbl>
              <a:tblPr firstRow="1" bandRow="1">
                <a:tableStyleId>{5940675A-B579-460E-94D1-54222C63F5DA}</a:tableStyleId>
              </a:tblPr>
              <a:tblGrid>
                <a:gridCol w="2251075"/>
                <a:gridCol w="8103235"/>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木母助威征怪物</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金公施法灭妖邪</a:t>
                      </a:r>
                    </a:p>
                    <a:p>
                      <a:pPr indent="0" algn="ctr" fontAlgn="auto">
                        <a:lnSpc>
                          <a:spcPct val="150000"/>
                        </a:lnSpc>
                        <a:buNone/>
                      </a:pPr>
                      <a:r>
                        <a:rPr lang="zh-CN" altLang="en-US" sz="2400" b="0">
                          <a:solidFill>
                            <a:srgbClr val="FF0000"/>
                          </a:solidFill>
                          <a:latin typeface="黑体" panose="02010609060101010101" pitchFamily="49" charset="-122"/>
                          <a:ea typeface="黑体" panose="02010609060101010101" pitchFamily="49" charset="-122"/>
                          <a:cs typeface="NEU-BZ-S92" charset="0"/>
                        </a:rPr>
                        <a:t>(连环洞祭师)</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起因:隐雾山折岳连环洞洞主是一个豹子精,欲吃唐僧肉。</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经过:豹子精因惧怕孙悟空便依计让三小妖变成自己的模样,使调虎离山计抓走唐僧,又用假人头骗三徒弟,悟空与八戒欲打破妖怪洞府,为师父报仇。</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结果:悟空先后变成水老鼠、有翅的蚂蚁进入洞中,得知师父未死的真相,救出师父和一同被绑的樵夫,后八戒打死了妖怪。</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59740" y="925830"/>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1076960" y="1625600"/>
          <a:ext cx="10354310" cy="4389122"/>
        </p:xfrm>
        <a:graphic>
          <a:graphicData uri="http://schemas.openxmlformats.org/drawingml/2006/table">
            <a:tbl>
              <a:tblPr firstRow="1" bandRow="1">
                <a:tableStyleId>{5940675A-B579-460E-94D1-54222C63F5DA}</a:tableStyleId>
              </a:tblPr>
              <a:tblGrid>
                <a:gridCol w="2251075"/>
                <a:gridCol w="8103235"/>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凤仙郡冒天止雨</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孙大圣劝善施霖</a:t>
                      </a:r>
                    </a:p>
                    <a:p>
                      <a:pPr indent="0" algn="ctr" fontAlgn="auto">
                        <a:lnSpc>
                          <a:spcPct val="150000"/>
                        </a:lnSpc>
                        <a:buNone/>
                      </a:pPr>
                      <a:r>
                        <a:rPr lang="zh-CN" altLang="en-US" sz="2400" b="0">
                          <a:solidFill>
                            <a:srgbClr val="FF0000"/>
                          </a:solidFill>
                          <a:latin typeface="黑体" panose="02010609060101010101" pitchFamily="49" charset="-122"/>
                          <a:ea typeface="黑体" panose="02010609060101010101" pitchFamily="49" charset="-122"/>
                          <a:cs typeface="NEU-BZ-S92" charset="0"/>
                        </a:rPr>
                        <a:t>(凤仙郡求雨)</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起因:当年郡侯得罪了玉皇大帝,玉帝大怒,设置了米山、面山及金锁三个难题阻挠降雨。</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经过:凤仙郡常年干旱,郡侯张榜求雨,悟空请来龙王降雨,未成功。</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结果:悟空劝郡侯回心向善、念佛看经,郡侯便让城里城外的百姓诚心烧香念佛,终感动玉帝。悟空再次上天,为百姓求得甘霖。</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59740" y="925830"/>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918845" y="1558290"/>
          <a:ext cx="10850880" cy="4937762"/>
        </p:xfrm>
        <a:graphic>
          <a:graphicData uri="http://schemas.openxmlformats.org/drawingml/2006/table">
            <a:tbl>
              <a:tblPr firstRow="1" bandRow="1">
                <a:tableStyleId>{5940675A-B579-460E-94D1-54222C63F5DA}</a:tableStyleId>
              </a:tblPr>
              <a:tblGrid>
                <a:gridCol w="2563495"/>
                <a:gridCol w="8287385"/>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黄狮精虚设钉耙宴</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金木土计闹豹头山</a:t>
                      </a:r>
                    </a:p>
                    <a:p>
                      <a:pPr indent="0" algn="ctr" fontAlgn="auto">
                        <a:lnSpc>
                          <a:spcPct val="150000"/>
                        </a:lnSpc>
                        <a:buNone/>
                      </a:pPr>
                      <a:r>
                        <a:rPr lang="zh-CN" altLang="en-US" sz="2400" b="0">
                          <a:solidFill>
                            <a:srgbClr val="FF0000"/>
                          </a:solidFill>
                          <a:latin typeface="黑体" panose="02010609060101010101" pitchFamily="49" charset="-122"/>
                          <a:ea typeface="黑体" panose="02010609060101010101" pitchFamily="49" charset="-122"/>
                          <a:cs typeface="NEU-BZ-S92" charset="0"/>
                        </a:rPr>
                        <a:t>(玉华城失兵器)</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起因:师兄弟三人收玉华王府三个王子为徒,三个王子为打造兵器,将金箍棒、九齿耙、降妖杖放在篷厂之间,却被虎口洞的黄狮精偷走。</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经过:悟空打听到妖王欲买猪羊庆祝钉耙会,便和八戒、沙僧三人扮作小妖和贩猪羊的客人,混进洞中,收回兵器并与妖怪打斗。</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结果:黄狮精逃至竹节山九曲盘桓洞,请来九灵元圣(九头狮),捉住唐僧、八戒、沙僧和玉华王父子,悟空逃脱,请来太乙救苦天尊,降伏九头狮。</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59740" y="925830"/>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1076960" y="1908175"/>
          <a:ext cx="10375900" cy="3291842"/>
        </p:xfrm>
        <a:graphic>
          <a:graphicData uri="http://schemas.openxmlformats.org/drawingml/2006/table">
            <a:tbl>
              <a:tblPr firstRow="1" bandRow="1">
                <a:tableStyleId>{5940675A-B579-460E-94D1-54222C63F5DA}</a:tableStyleId>
              </a:tblPr>
              <a:tblGrid>
                <a:gridCol w="2563495"/>
                <a:gridCol w="7812405"/>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三僧大战青龙山</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四星挟捉犀牛怪</a:t>
                      </a:r>
                    </a:p>
                    <a:p>
                      <a:pPr indent="0" algn="ctr" fontAlgn="auto">
                        <a:lnSpc>
                          <a:spcPct val="150000"/>
                        </a:lnSpc>
                        <a:buNone/>
                      </a:pPr>
                      <a:r>
                        <a:rPr lang="zh-CN" altLang="en-US" sz="2400" b="0">
                          <a:solidFill>
                            <a:srgbClr val="FF0000"/>
                          </a:solidFill>
                          <a:latin typeface="黑体" panose="02010609060101010101" pitchFamily="49" charset="-122"/>
                          <a:ea typeface="黑体" panose="02010609060101010101" pitchFamily="49" charset="-122"/>
                          <a:cs typeface="NEU-BZ-S92" charset="0"/>
                        </a:rPr>
                        <a:t>(大战犀牛怪)</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err="1">
                          <a:solidFill>
                            <a:srgbClr val="000000"/>
                          </a:solidFill>
                          <a:latin typeface="宋体" panose="02010600030101010101" pitchFamily="2" charset="-122"/>
                          <a:ea typeface="宋体" panose="02010600030101010101" pitchFamily="2" charset="-122"/>
                        </a:rPr>
                        <a:t>起因:唐僧师徒宿金平府慈云寺,入城看灯,空中突现三个犀牛精,唐僧误以为是诸佛降祥,倒身下拜,却被妖怪捉去。</a:t>
                      </a:r>
                    </a:p>
                    <a:p>
                      <a:pPr indent="0" algn="just" fontAlgn="auto">
                        <a:lnSpc>
                          <a:spcPct val="150000"/>
                        </a:lnSpc>
                        <a:buNone/>
                      </a:pPr>
                      <a:r>
                        <a:rPr sz="2400" b="0" err="1">
                          <a:solidFill>
                            <a:srgbClr val="000000"/>
                          </a:solidFill>
                          <a:latin typeface="宋体" panose="02010600030101010101" pitchFamily="2" charset="-122"/>
                          <a:ea typeface="宋体" panose="02010600030101010101" pitchFamily="2" charset="-122"/>
                        </a:rPr>
                        <a:t>经过:悟空追至青龙山玄英洞,却不敌三个妖怪,八戒、沙僧先后被抓。</a:t>
                      </a:r>
                    </a:p>
                    <a:p>
                      <a:pPr indent="0" algn="just" fontAlgn="auto">
                        <a:lnSpc>
                          <a:spcPct val="150000"/>
                        </a:lnSpc>
                        <a:buNone/>
                      </a:pPr>
                      <a:r>
                        <a:rPr sz="2400" b="0" err="1">
                          <a:solidFill>
                            <a:srgbClr val="000000"/>
                          </a:solidFill>
                          <a:latin typeface="宋体" panose="02010600030101010101" pitchFamily="2" charset="-122"/>
                          <a:ea typeface="宋体" panose="02010600030101010101" pitchFamily="2" charset="-122"/>
                        </a:rPr>
                        <a:t>结果:悟空在四木禽星、龙王的帮助下除了妖怪。</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59740" y="925830"/>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1020445" y="1750695"/>
          <a:ext cx="10364470" cy="3840482"/>
        </p:xfrm>
        <a:graphic>
          <a:graphicData uri="http://schemas.openxmlformats.org/drawingml/2006/table">
            <a:tbl>
              <a:tblPr firstRow="1" bandRow="1">
                <a:tableStyleId>{5940675A-B579-460E-94D1-54222C63F5DA}</a:tableStyleId>
              </a:tblPr>
              <a:tblGrid>
                <a:gridCol w="2405380"/>
                <a:gridCol w="7959090"/>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假合真形擒玉兔</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真阴归正会灵元</a:t>
                      </a:r>
                    </a:p>
                    <a:p>
                      <a:pPr indent="0" algn="ctr" fontAlgn="auto">
                        <a:lnSpc>
                          <a:spcPct val="150000"/>
                        </a:lnSpc>
                        <a:buNone/>
                      </a:pPr>
                      <a:r>
                        <a:rPr lang="zh-CN" altLang="en-US" sz="2400" b="0">
                          <a:solidFill>
                            <a:srgbClr val="FF0000"/>
                          </a:solidFill>
                          <a:latin typeface="黑体" panose="02010609060101010101" pitchFamily="49" charset="-122"/>
                          <a:ea typeface="黑体" panose="02010609060101010101" pitchFamily="49" charset="-122"/>
                          <a:cs typeface="NEU-BZ-S92" charset="0"/>
                        </a:rPr>
                        <a:t>(天竺收玉兔)</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起因:唐僧师徒四人来到天竺国,遇到玉兔假扮的天竺国公主抛绣球撞天婚,绣球抛至唐僧的帽子上,公主欲和唐僧成亲。</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经过:悟空识破公主真面目,后来太阴星君领着姮娥仙子收服了妖精。</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结果:国王、王后和多官与唐僧众人到布金寺寻真公主,真公主得以与父母团聚。</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59740" y="925830"/>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1144905" y="1953895"/>
          <a:ext cx="10139045" cy="3291842"/>
        </p:xfrm>
        <a:graphic>
          <a:graphicData uri="http://schemas.openxmlformats.org/drawingml/2006/table">
            <a:tbl>
              <a:tblPr firstRow="1" bandRow="1">
                <a:tableStyleId>{5940675A-B579-460E-94D1-54222C63F5DA}</a:tableStyleId>
              </a:tblPr>
              <a:tblGrid>
                <a:gridCol w="2348865"/>
                <a:gridCol w="7790180"/>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金酬外护遭魔蛰</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圣显幽魂救本原</a:t>
                      </a:r>
                    </a:p>
                    <a:p>
                      <a:pPr indent="0" algn="ctr" fontAlgn="auto">
                        <a:lnSpc>
                          <a:spcPct val="150000"/>
                        </a:lnSpc>
                        <a:buNone/>
                      </a:pPr>
                      <a:r>
                        <a:rPr lang="zh-CN" altLang="en-US" sz="2400" b="0">
                          <a:solidFill>
                            <a:srgbClr val="FF0000"/>
                          </a:solidFill>
                          <a:latin typeface="黑体" panose="02010609060101010101" pitchFamily="49" charset="-122"/>
                          <a:ea typeface="黑体" panose="02010609060101010101" pitchFamily="49" charset="-122"/>
                          <a:cs typeface="NEU-BZ-S92" charset="0"/>
                        </a:rPr>
                        <a:t>(地灵县被冤)</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起因:地灵县寇员外遭到凶徒打劫,并被凶徒踢死。寇员外的妻子认为祸事是唐僧师徒所做,师徒被官兵收押。</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经过:悟空假冒寇员外的魂魄给寇家人传话,又假装刺史的伯父显灵,使得唐僧师徒被放。</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结果:悟空去森罗殿招回寇员外之魂,使其复生,真相大白。</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572770" y="1298575"/>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1563370" y="2315210"/>
          <a:ext cx="9845675" cy="2743202"/>
        </p:xfrm>
        <a:graphic>
          <a:graphicData uri="http://schemas.openxmlformats.org/drawingml/2006/table">
            <a:tbl>
              <a:tblPr firstRow="1" bandRow="1">
                <a:tableStyleId>{5940675A-B579-460E-94D1-54222C63F5DA}</a:tableStyleId>
              </a:tblPr>
              <a:tblGrid>
                <a:gridCol w="2383155"/>
                <a:gridCol w="7462520"/>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猿熟马驯方脱壳</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功成行满见真如</a:t>
                      </a:r>
                    </a:p>
                    <a:p>
                      <a:pPr indent="0" algn="ctr" fontAlgn="auto">
                        <a:lnSpc>
                          <a:spcPct val="150000"/>
                        </a:lnSpc>
                        <a:buNone/>
                      </a:pPr>
                      <a:r>
                        <a:rPr lang="zh-CN" altLang="en-US" sz="2400" b="0">
                          <a:solidFill>
                            <a:srgbClr val="FF0000"/>
                          </a:solidFill>
                          <a:latin typeface="黑体" panose="02010609060101010101" pitchFamily="49" charset="-122"/>
                          <a:ea typeface="黑体" panose="02010609060101010101" pitchFamily="49" charset="-122"/>
                          <a:cs typeface="NEU-BZ-S92" charset="0"/>
                        </a:rPr>
                        <a:t>(灵山取经还)</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起因:唐僧师徒过凌云渡,乘无底船,终达彼岸,来到灵山。</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经过:佛祖命二尊者阿傩、伽叶引唐僧师徒选经。二尊者问师徒要人事,悟空不肯,结果取来的竟是无字经。</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结果:唐僧奉上紫金钵盂,终取得有字真经而回。</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82600" y="1208405"/>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873760" y="2235835"/>
          <a:ext cx="10443845" cy="3291842"/>
        </p:xfrm>
        <a:graphic>
          <a:graphicData uri="http://schemas.openxmlformats.org/drawingml/2006/table">
            <a:tbl>
              <a:tblPr firstRow="1" bandRow="1">
                <a:tableStyleId>{5940675A-B579-460E-94D1-54222C63F5DA}</a:tableStyleId>
              </a:tblPr>
              <a:tblGrid>
                <a:gridCol w="2393950"/>
                <a:gridCol w="8049895"/>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九九数完魔灭尽</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三三行满道归根</a:t>
                      </a:r>
                    </a:p>
                    <a:p>
                      <a:pPr indent="0" algn="ctr" fontAlgn="auto">
                        <a:lnSpc>
                          <a:spcPct val="150000"/>
                        </a:lnSpc>
                        <a:buNone/>
                      </a:pPr>
                      <a:r>
                        <a:rPr lang="zh-CN" altLang="en-US" sz="2400" b="0">
                          <a:solidFill>
                            <a:srgbClr val="FF0000"/>
                          </a:solidFill>
                          <a:latin typeface="黑体" panose="02010609060101010101" pitchFamily="49" charset="-122"/>
                          <a:ea typeface="黑体" panose="02010609060101010101" pitchFamily="49" charset="-122"/>
                          <a:cs typeface="NEU-BZ-S92" charset="0"/>
                        </a:rPr>
                        <a:t>(九九归真)</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起因:观音菩萨查唐僧所受之灾,发现还缺一难,故令揭谛赶上金刚再生一难。</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经过:遣送唐僧师徒四人的八大金刚接到观音法旨,遂使腾云的四人坠落于通天河西岸。老鼋驮四人和马渡河,但因唐僧忘记向如来问老鼋所托之事,老鼋将师徒四人和马抛入水中。</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59740" y="925830"/>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862330" y="1772285"/>
          <a:ext cx="10749280" cy="3840482"/>
        </p:xfrm>
        <a:graphic>
          <a:graphicData uri="http://schemas.openxmlformats.org/drawingml/2006/table">
            <a:tbl>
              <a:tblPr firstRow="1" bandRow="1">
                <a:tableStyleId>{5940675A-B579-460E-94D1-54222C63F5DA}</a:tableStyleId>
              </a:tblPr>
              <a:tblGrid>
                <a:gridCol w="2461895"/>
                <a:gridCol w="8287385"/>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九九数完魔灭尽</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三三行满道归根</a:t>
                      </a:r>
                    </a:p>
                    <a:p>
                      <a:pPr indent="0" algn="ctr" fontAlgn="auto">
                        <a:lnSpc>
                          <a:spcPct val="150000"/>
                        </a:lnSpc>
                        <a:buNone/>
                      </a:pPr>
                      <a:r>
                        <a:rPr lang="zh-CN" altLang="en-US" sz="2400" b="0">
                          <a:solidFill>
                            <a:srgbClr val="FF0000"/>
                          </a:solidFill>
                          <a:latin typeface="黑体" panose="02010609060101010101" pitchFamily="49" charset="-122"/>
                          <a:ea typeface="黑体" panose="02010609060101010101" pitchFamily="49" charset="-122"/>
                          <a:cs typeface="NEU-BZ-S92" charset="0"/>
                        </a:rPr>
                        <a:t>(九九归真)</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结果:师徒登岸整理,诸阴魔欲夺经而未成功。陈家庄上人见唐僧师徒归来盛情款待,夜至三更,师徒离去。</a:t>
                      </a:r>
                    </a:p>
                    <a:p>
                      <a:pPr indent="0" algn="just" fontAlgn="auto">
                        <a:lnSpc>
                          <a:spcPct val="150000"/>
                        </a:lnSpc>
                        <a:buNone/>
                      </a:pPr>
                      <a:r>
                        <a:rPr lang="zh-CN" sz="2400" b="0">
                          <a:solidFill>
                            <a:srgbClr val="000000"/>
                          </a:solidFill>
                          <a:latin typeface="宋体" panose="02010600030101010101" pitchFamily="2" charset="-122"/>
                          <a:ea typeface="宋体" panose="02010600030101010101" pitchFamily="2" charset="-122"/>
                        </a:rPr>
                        <a:t>注：</a:t>
                      </a:r>
                      <a:r>
                        <a:rPr sz="2400" b="0">
                          <a:solidFill>
                            <a:srgbClr val="000000"/>
                          </a:solidFill>
                          <a:latin typeface="宋体" panose="02010600030101010101" pitchFamily="2" charset="-122"/>
                          <a:ea typeface="宋体" panose="02010600030101010101" pitchFamily="2" charset="-122"/>
                        </a:rPr>
                        <a:t>①这一难是观音菩萨故意造成的,因佛门信奉“九九归真”,故而陡生一难。②“老鼋驮四人和马渡河”对接“通天河受阻”的情节。老鼋托唐僧到西天向佛祖询问之事是自己何时能脱去本壳,得一人身。</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527685" y="1292225"/>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981075" y="2303145"/>
          <a:ext cx="10229215" cy="2743202"/>
        </p:xfrm>
        <a:graphic>
          <a:graphicData uri="http://schemas.openxmlformats.org/drawingml/2006/table">
            <a:tbl>
              <a:tblPr firstRow="1" bandRow="1">
                <a:tableStyleId>{5940675A-B579-460E-94D1-54222C63F5DA}</a:tableStyleId>
              </a:tblPr>
              <a:tblGrid>
                <a:gridCol w="2043430"/>
                <a:gridCol w="8185785"/>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径回东土 </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五圣成真</a:t>
                      </a:r>
                    </a:p>
                    <a:p>
                      <a:pPr indent="0" algn="ctr" fontAlgn="auto">
                        <a:lnSpc>
                          <a:spcPct val="150000"/>
                        </a:lnSpc>
                        <a:buNone/>
                      </a:pPr>
                      <a:r>
                        <a:rPr lang="zh-CN" altLang="en-US" sz="2400" b="0">
                          <a:solidFill>
                            <a:srgbClr val="FF0000"/>
                          </a:solidFill>
                          <a:latin typeface="黑体" panose="02010609060101010101" pitchFamily="49" charset="-122"/>
                          <a:ea typeface="黑体" panose="02010609060101010101" pitchFamily="49" charset="-122"/>
                          <a:cs typeface="NEU-BZ-S92" charset="0"/>
                        </a:rPr>
                        <a:t>(功德圆满)</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起因:师徒四人回到长安,受到唐太宗和百姓的欢迎。</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经过:次日,太宗升朝,作《圣教序》以谢唐僧取经之功。</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结果:如来授唐僧为旃檀功德佛,孙悟空为斗战胜佛,猪八戒为净坛使者,沙僧为金身罗汉,白龙马为八部天龙马。</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pic>
        <p:nvPicPr>
          <p:cNvPr id="101" name="New picture"/>
          <p:cNvPicPr/>
          <p:nvPr/>
        </p:nvPicPr>
        <p:blipFill>
          <a:blip r:embed="rId2"/>
          <a:stretch>
            <a:fillRect/>
          </a:stretch>
        </p:blipFill>
        <p:spPr>
          <a:xfrm>
            <a:off x="11734800" y="10985500"/>
            <a:ext cx="342900" cy="241300"/>
          </a:xfrm>
          <a:prstGeom prst="cube">
            <a:avLst/>
          </a:prstGeom>
        </p:spPr>
      </p:pic>
    </p:spTree>
  </p:cSld>
  <p:clrMapOvr>
    <a:masterClrMapping/>
  </p:clrMapOvr>
  <p:transition spd="med">
    <p:wipe dir="d"/>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71170" y="1080135"/>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727710" y="1731645"/>
          <a:ext cx="11180445" cy="4389122"/>
        </p:xfrm>
        <a:graphic>
          <a:graphicData uri="http://schemas.openxmlformats.org/drawingml/2006/table">
            <a:tbl>
              <a:tblPr firstRow="1" bandRow="1">
                <a:tableStyleId>{5940675A-B579-460E-94D1-54222C63F5DA}</a:tableStyleId>
              </a:tblPr>
              <a:tblGrid>
                <a:gridCol w="2423160"/>
                <a:gridCol w="8757285"/>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四海千山皆拱伏</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九幽十类尽除名</a:t>
                      </a:r>
                    </a:p>
                    <a:p>
                      <a:pPr indent="0" algn="ctr" fontAlgn="auto">
                        <a:lnSpc>
                          <a:spcPct val="150000"/>
                        </a:lnSpc>
                        <a:buNone/>
                      </a:pPr>
                      <a:r>
                        <a:rPr lang="zh-CN" altLang="en-US" sz="2400" b="0">
                          <a:solidFill>
                            <a:srgbClr val="FF0000"/>
                          </a:solidFill>
                          <a:latin typeface="黑体" panose="02010609060101010101" pitchFamily="49" charset="-122"/>
                          <a:ea typeface="黑体" panose="02010609060101010101" pitchFamily="49" charset="-122"/>
                          <a:cs typeface="NEU-BZ-S92" charset="0"/>
                        </a:rPr>
                        <a:t>(悟空官封弼马温)</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起因:悟空回到花果山后,在四个老猴的提议下到东海龙宫寻兵器。</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经过:悟空在东海龙宫先后试了大捍刀、捍九股叉、画捍方天戟,都不满意,最后看中了龙宫的如意金箍棒(或定海神针、天河定底神珍铁),便取来做兵器,顺带讨要了一副披挂。后又闯入森罗殿勾掉了猴属之类在生死簿上的姓名。</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结果:东海龙王和阎王(冥君)将此事上表玉帝。玉帝听从太白长庚星的建议,派太白金星赴花果山招安孙悟空,将其封为弼马温。 </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454660" y="967105"/>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454660" y="1516380"/>
          <a:ext cx="11282680" cy="4937762"/>
        </p:xfrm>
        <a:graphic>
          <a:graphicData uri="http://schemas.openxmlformats.org/drawingml/2006/table">
            <a:tbl>
              <a:tblPr firstRow="1" bandRow="1">
                <a:tableStyleId>{5940675A-B579-460E-94D1-54222C63F5DA}</a:tableStyleId>
              </a:tblPr>
              <a:tblGrid>
                <a:gridCol w="2671445"/>
                <a:gridCol w="8611235"/>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官封弼马心何足</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名注齐天意未宁</a:t>
                      </a:r>
                    </a:p>
                    <a:p>
                      <a:pPr indent="0" algn="ctr" fontAlgn="auto">
                        <a:lnSpc>
                          <a:spcPct val="150000"/>
                        </a:lnSpc>
                        <a:buNone/>
                      </a:pPr>
                      <a:r>
                        <a:rPr lang="zh-CN" altLang="en-US" sz="2400" b="0">
                          <a:solidFill>
                            <a:srgbClr val="FF0000"/>
                          </a:solidFill>
                          <a:latin typeface="黑体" panose="02010609060101010101" pitchFamily="49" charset="-122"/>
                          <a:ea typeface="黑体" panose="02010609060101010101" pitchFamily="49" charset="-122"/>
                          <a:cs typeface="NEU-BZ-S92" charset="0"/>
                        </a:rPr>
                        <a:t>(得名“齐天大圣”)</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起因:悟空当上弼马温欢喜不已,尽职尽责,在宴饮时得知弼马温官职微小,心头火起,反下天宫,自封“齐天大圣”。</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经过:玉帝先后派李天王和哪吒三太子等去捉拿悟空,众人均败下阵来。</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结果:玉帝听从太白金星的建议再次召悟空上天,让其做有官无禄的“齐天大圣”,后命其管理蟠桃园。</a:t>
                      </a:r>
                    </a:p>
                    <a:p>
                      <a:pPr indent="0" algn="just" fontAlgn="auto">
                        <a:lnSpc>
                          <a:spcPct val="150000"/>
                        </a:lnSpc>
                        <a:buNone/>
                      </a:pPr>
                      <a:r>
                        <a:rPr lang="zh-CN" sz="2400" b="0">
                          <a:solidFill>
                            <a:srgbClr val="000000"/>
                          </a:solidFill>
                          <a:latin typeface="宋体" panose="02010600030101010101" pitchFamily="2" charset="-122"/>
                          <a:ea typeface="宋体" panose="02010600030101010101" pitchFamily="2" charset="-122"/>
                        </a:rPr>
                        <a:t>注：</a:t>
                      </a:r>
                      <a:r>
                        <a:rPr sz="2400" b="0">
                          <a:solidFill>
                            <a:srgbClr val="000000"/>
                          </a:solidFill>
                          <a:latin typeface="宋体" panose="02010600030101010101" pitchFamily="2" charset="-122"/>
                          <a:ea typeface="宋体" panose="02010600030101010101" pitchFamily="2" charset="-122"/>
                        </a:rPr>
                        <a:t>从这一情节可以看出孙悟空的性格:自尊好强,有反抗精神,尽职尽责。</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descr="1"/>
          <p:cNvPicPr>
            <a:picLocks noChangeAspect="1"/>
          </p:cNvPicPr>
          <p:nvPr/>
        </p:nvPicPr>
        <p:blipFill>
          <a:blip r:embed="rId2"/>
          <a:stretch>
            <a:fillRect/>
          </a:stretch>
        </p:blipFill>
        <p:spPr>
          <a:xfrm>
            <a:off x="9131300" y="2021840"/>
            <a:ext cx="2526030" cy="1717675"/>
          </a:xfrm>
          <a:prstGeom prst="rect">
            <a:avLst/>
          </a:prstGeom>
        </p:spPr>
      </p:pic>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第</a:t>
            </a:r>
            <a:r>
              <a:rPr lang="en-US" altLang="zh-CN" sz="2400" b="1" kern="0">
                <a:solidFill>
                  <a:srgbClr val="EE3028"/>
                </a:solidFill>
                <a:cs typeface="+mn-ea"/>
                <a:sym typeface="+mn-lt"/>
              </a:rPr>
              <a:t>2</a:t>
            </a:r>
            <a:r>
              <a:rPr lang="zh-CN" altLang="en-US" sz="2400" b="1" kern="0">
                <a:solidFill>
                  <a:srgbClr val="EE3028"/>
                </a:solidFill>
                <a:cs typeface="+mn-ea"/>
                <a:sym typeface="+mn-lt"/>
              </a:rPr>
              <a:t>篇  西游记</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七年级上册</a:t>
            </a:r>
          </a:p>
        </p:txBody>
      </p:sp>
      <p:sp>
        <p:nvSpPr>
          <p:cNvPr id="100" name="文本框 99"/>
          <p:cNvSpPr txBox="1"/>
          <p:nvPr/>
        </p:nvSpPr>
        <p:spPr>
          <a:xfrm>
            <a:off x="534670" y="888365"/>
            <a:ext cx="5080000" cy="460375"/>
          </a:xfrm>
          <a:prstGeom prst="rect">
            <a:avLst/>
          </a:prstGeom>
          <a:noFill/>
          <a:ln w="9525">
            <a:noFill/>
          </a:ln>
        </p:spPr>
        <p:txBody>
          <a:bodyPr>
            <a:spAutoFit/>
          </a:bodyPr>
          <a:lstStyle/>
          <a:p>
            <a:pPr indent="0"/>
            <a:r>
              <a:rPr lang="zh-CN" altLang="en-US" sz="2400" b="0">
                <a:solidFill>
                  <a:srgbClr val="FF0000"/>
                </a:solidFill>
                <a:latin typeface="黑体" panose="02010609060101010101" pitchFamily="49" charset="-122"/>
                <a:ea typeface="黑体" panose="02010609060101010101" pitchFamily="49" charset="-122"/>
                <a:cs typeface="方正黑体_GBK" panose="03000509000000000000" charset="-122"/>
              </a:rPr>
              <a:t>阅读清单</a:t>
            </a:r>
          </a:p>
        </p:txBody>
      </p:sp>
      <p:graphicFrame>
        <p:nvGraphicFramePr>
          <p:cNvPr id="2" name="表格 1"/>
          <p:cNvGraphicFramePr>
            <a:graphicFrameLocks noGrp="1"/>
          </p:cNvGraphicFramePr>
          <p:nvPr/>
        </p:nvGraphicFramePr>
        <p:xfrm>
          <a:off x="363855" y="1438910"/>
          <a:ext cx="11464290" cy="4937762"/>
        </p:xfrm>
        <a:graphic>
          <a:graphicData uri="http://schemas.openxmlformats.org/drawingml/2006/table">
            <a:tbl>
              <a:tblPr firstRow="1" bandRow="1">
                <a:tableStyleId>{5940675A-B579-460E-94D1-54222C63F5DA}</a:tableStyleId>
              </a:tblPr>
              <a:tblGrid>
                <a:gridCol w="2322195"/>
                <a:gridCol w="9142095"/>
              </a:tblGrid>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回目情节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内容概括及拓展</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乱蟠桃大圣偷丹 </a:t>
                      </a:r>
                    </a:p>
                    <a:p>
                      <a:pPr indent="0" algn="ctr" fontAlgn="auto">
                        <a:lnSpc>
                          <a:spcPct val="150000"/>
                        </a:lnSpc>
                        <a:buNone/>
                      </a:pPr>
                      <a:r>
                        <a:rPr lang="zh-CN" altLang="en-US" sz="2400" b="0">
                          <a:solidFill>
                            <a:srgbClr val="000000"/>
                          </a:solidFill>
                          <a:latin typeface="黑体" panose="02010609060101010101" pitchFamily="49" charset="-122"/>
                          <a:ea typeface="黑体" panose="02010609060101010101" pitchFamily="49" charset="-122"/>
                          <a:cs typeface="NEU-BZ-S92" charset="0"/>
                        </a:rPr>
                        <a:t>反天宫诸神捉怪</a:t>
                      </a:r>
                    </a:p>
                    <a:p>
                      <a:pPr indent="0" algn="ctr" fontAlgn="auto">
                        <a:lnSpc>
                          <a:spcPct val="150000"/>
                        </a:lnSpc>
                        <a:buNone/>
                      </a:pPr>
                      <a:r>
                        <a:rPr lang="zh-CN" altLang="en-US" sz="2400" b="0">
                          <a:solidFill>
                            <a:srgbClr val="FF0000"/>
                          </a:solidFill>
                          <a:latin typeface="黑体" panose="02010609060101010101" pitchFamily="49" charset="-122"/>
                          <a:ea typeface="黑体" panose="02010609060101010101" pitchFamily="49" charset="-122"/>
                          <a:cs typeface="NEU-BZ-S92" charset="0"/>
                        </a:rPr>
                        <a:t>(悟空大闹天宫)</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起因:悟空得知自己未被邀请参加王母娘娘的</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“蟠桃胜会”,便偷喝御酒,偷吃太上老君为玉</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帝做“丹元大会”炼的九转金丹,后逃回花果山。</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经过:玉帝派四大天王、李天王、哪吒三太子、十万天兵等捉拿孙悟空,未果。后采纳观音菩萨的建议派二郎真君前去,二郎真君将悟空围困,却未得擒拿。</a:t>
                      </a:r>
                    </a:p>
                    <a:p>
                      <a:pPr indent="0" algn="just" fontAlgn="auto">
                        <a:lnSpc>
                          <a:spcPct val="150000"/>
                        </a:lnSpc>
                        <a:buNone/>
                      </a:pPr>
                      <a:r>
                        <a:rPr sz="2400" b="0">
                          <a:solidFill>
                            <a:srgbClr val="000000"/>
                          </a:solidFill>
                          <a:latin typeface="宋体" panose="02010600030101010101" pitchFamily="2" charset="-122"/>
                          <a:ea typeface="宋体" panose="02010600030101010101" pitchFamily="2" charset="-122"/>
                        </a:rPr>
                        <a:t>结果:悟空被太上老君的金刚琢打中,被押至斩妖台,经刀砍斧剁、雷打火烧均未损伤一毫。</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rgbClr val="000000"/>
      </a:dk1>
      <a:lt1>
        <a:srgbClr val="FFFFFF"/>
      </a:lt1>
      <a:dk2>
        <a:srgbClr val="778495"/>
      </a:dk2>
      <a:lt2>
        <a:srgbClr val="F0F0F0"/>
      </a:lt2>
      <a:accent1>
        <a:srgbClr val="E60122"/>
      </a:accent1>
      <a:accent2>
        <a:srgbClr val="125C9E"/>
      </a:accent2>
      <a:accent3>
        <a:srgbClr val="F17737"/>
      </a:accent3>
      <a:accent4>
        <a:srgbClr val="CA3962"/>
      </a:accent4>
      <a:accent5>
        <a:srgbClr val="D15B1C"/>
      </a:accent5>
      <a:accent6>
        <a:srgbClr val="F02F4C"/>
      </a:accent6>
      <a:hlink>
        <a:srgbClr val="E60122"/>
      </a:hlink>
      <a:folHlink>
        <a:srgbClr val="BFBFBF"/>
      </a:folHlink>
    </a:clrScheme>
    <a:fontScheme name="at1gy054">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209</Paragraphs>
  <Slides>69</Slides>
  <Notes>0</Notes>
  <TotalTime>0</TotalTime>
  <HiddenSlides>0</HiddenSlides>
  <MMClips>0</MMClips>
  <ScaleCrop>0</ScaleCrop>
  <HeadingPairs>
    <vt:vector baseType="variant" size="6">
      <vt:variant>
        <vt:lpstr>Fonts used</vt:lpstr>
      </vt:variant>
      <vt:variant>
        <vt:i4>13</vt:i4>
      </vt:variant>
      <vt:variant>
        <vt:lpstr>Theme</vt:lpstr>
      </vt:variant>
      <vt:variant>
        <vt:i4>1</vt:i4>
      </vt:variant>
      <vt:variant>
        <vt:lpstr>Slide Titles</vt:lpstr>
      </vt:variant>
      <vt:variant>
        <vt:i4>69</vt:i4>
      </vt:variant>
    </vt:vector>
  </HeadingPairs>
  <TitlesOfParts>
    <vt:vector baseType="lpstr" size="83">
      <vt:lpstr>Arial</vt:lpstr>
      <vt:lpstr>微软雅黑</vt:lpstr>
      <vt:lpstr>等线 Light</vt:lpstr>
      <vt:lpstr>等线</vt:lpstr>
      <vt:lpstr>Calibri Light</vt:lpstr>
      <vt:lpstr>Calibri</vt:lpstr>
      <vt:lpstr>方正黑体_GBK</vt:lpstr>
      <vt:lpstr>方正书宋_GBK</vt:lpstr>
      <vt:lpstr>宋体</vt:lpstr>
      <vt:lpstr>黑体</vt:lpstr>
      <vt:lpstr>NEU-BZ-S92</vt:lpstr>
      <vt:lpstr>方正仿宋_GBK</vt:lpstr>
      <vt:lpstr>方正楷体_GBK</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2021-02-20T13:18:04.809</cp:lastPrinted>
  <dcterms:created xsi:type="dcterms:W3CDTF">2021-02-20T13:18:04Z</dcterms:created>
  <dcterms:modified xsi:type="dcterms:W3CDTF">2021-02-20T05:18:06Z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