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embedTrueTypeFonts="1" saveSubsetFonts="1">
  <p:sldMasterIdLst>
    <p:sldMasterId id="2147483648" r:id="rId1"/>
  </p:sldMasterIdLst>
  <p:notesMasterIdLst>
    <p:notesMasterId r:id="rId2"/>
  </p:notesMasterIdLst>
  <p:handoutMasterIdLst>
    <p:handoutMasterId r:id="rId3"/>
  </p:handoutMasterIdLst>
  <p:sldIdLst>
    <p:sldId id="256" r:id="rId4"/>
    <p:sldId id="532" r:id="rId5"/>
    <p:sldId id="257" r:id="rId6"/>
    <p:sldId id="309" r:id="rId7"/>
    <p:sldId id="667" r:id="rId8"/>
    <p:sldId id="707" r:id="rId9"/>
    <p:sldId id="708" r:id="rId10"/>
    <p:sldId id="711" r:id="rId11"/>
    <p:sldId id="685" r:id="rId12"/>
    <p:sldId id="733" r:id="rId13"/>
    <p:sldId id="732" r:id="rId14"/>
    <p:sldId id="734" r:id="rId15"/>
    <p:sldId id="735" r:id="rId16"/>
    <p:sldId id="736" r:id="rId17"/>
    <p:sldId id="737" r:id="rId18"/>
    <p:sldId id="738" r:id="rId19"/>
    <p:sldId id="739" r:id="rId20"/>
    <p:sldId id="740" r:id="rId21"/>
    <p:sldId id="741" r:id="rId22"/>
    <p:sldId id="742" r:id="rId23"/>
    <p:sldId id="744" r:id="rId24"/>
    <p:sldId id="745" r:id="rId25"/>
    <p:sldId id="746" r:id="rId26"/>
  </p:sldIdLst>
  <p:sldSz cx="12192000" cy="6858000"/>
  <p:notesSz cx="6858000" cy="9144000"/>
  <p:embeddedFontLst>
    <p:embeddedFont>
      <p:font typeface="微软雅黑" panose="020B0503020204020204" pitchFamily="34" charset="-122"/>
      <p:regular r:id="rId28"/>
      <p:bold r:id="rId29"/>
    </p:embeddedFont>
    <p:embeddedFont>
      <p:font typeface="楷体" panose="02010609060101010101" pitchFamily="49" charset="-122"/>
      <p:regular r:id="rId30"/>
    </p:embeddedFont>
    <p:embeddedFont>
      <p:font typeface="Calibri" panose="020B0604020202020204" charset="0"/>
      <p:regular r:id="rId31"/>
      <p:bold r:id="rId32"/>
      <p:italic r:id="rId33"/>
      <p:boldItalic r:id="rId34"/>
    </p:embeddedFont>
  </p:embeddedFontLst>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8">
          <p15:clr>
            <a:srgbClr val="A4A3A4"/>
          </p15:clr>
        </p15:guide>
        <p15:guide id="2" pos="3762">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66" d="100"/>
          <a:sy n="66" d="100"/>
        </p:scale>
        <p:origin x="644" y="40"/>
      </p:cViewPr>
      <p:guideLst>
        <p:guide orient="horz" pos="2218"/>
        <p:guide pos="3762"/>
      </p:guideLst>
    </p:cSldViewPr>
  </p:slideViewPr>
  <p:notesTextViewPr>
    <p:cViewPr>
      <p:scale>
        <a:sx n="1" d="1"/>
        <a:sy n="1" d="1"/>
      </p:scale>
      <p:origin x="0" y="0"/>
    </p:cViewPr>
  </p:notesTextViewPr>
  <p:notesViewPr>
    <p:cSldViewPr>
      <p:cViewPr>
        <p:scale>
          <a:sx n="1" d="100"/>
          <a:sy n="1" d="100"/>
        </p:scale>
        <p:origin x="0" y="0"/>
      </p:cViewPr>
    </p:cSldViewPr>
  </p:notesViewPr>
  <p:gridSpacing cx="72000" cy="720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tags" Target="tags/tag15.xml" /><Relationship Id="rId28" Type="http://schemas.openxmlformats.org/officeDocument/2006/relationships/font" Target="fonts/font1.fntdata" /><Relationship Id="rId29" Type="http://schemas.openxmlformats.org/officeDocument/2006/relationships/font" Target="fonts/font2.fntdata" /><Relationship Id="rId3" Type="http://schemas.openxmlformats.org/officeDocument/2006/relationships/handoutMaster" Target="handoutMasters/handoutMaster1.xml" /><Relationship Id="rId30" Type="http://schemas.openxmlformats.org/officeDocument/2006/relationships/font" Target="fonts/font3.fntdata" /><Relationship Id="rId31" Type="http://schemas.openxmlformats.org/officeDocument/2006/relationships/font" Target="fonts/font4.fntdata" /><Relationship Id="rId32" Type="http://schemas.openxmlformats.org/officeDocument/2006/relationships/font" Target="fonts/font5.fntdata" /><Relationship Id="rId33" Type="http://schemas.openxmlformats.org/officeDocument/2006/relationships/font" Target="fonts/font6.fntdata" /><Relationship Id="rId34" Type="http://schemas.openxmlformats.org/officeDocument/2006/relationships/font" Target="fonts/font7.fntdata"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2021/2/4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214513790"/>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EAF039-AB69-4C4E-B352-C973400BBE8E}" type="datetimeFigureOut">
              <a:rPr lang="zh-CN" altLang="en-US" smtClean="0"/>
              <a:t>2021/2/4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4E5803-944E-4CCB-A36B-5BBC78F81D16}" type="slidenum">
              <a:rPr lang="zh-CN" altLang="en-US" smtClean="0"/>
              <a:t>‹#›</a:t>
            </a:fld>
            <a:endParaRPr lang="zh-CN" altLang="en-US"/>
          </a:p>
        </p:txBody>
      </p:sp>
    </p:spTree>
    <p:extLst>
      <p:ext uri="{BB962C8B-B14F-4D97-AF65-F5344CB8AC3E}">
        <p14:creationId xmlns:p14="http://schemas.microsoft.com/office/powerpoint/2010/main" val="992092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549112005"/>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2.emf" /><Relationship Id="rId2"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bg>
      <p:bgPr>
        <a:solidFill>
          <a:schemeClr val="accent1">
            <a:lumMod val="40000"/>
            <a:lumOff val="60000"/>
          </a:schemeClr>
        </a:solidFill>
        <a:effectLst/>
      </p:bgPr>
    </p:bg>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bg>
      <p:bgPr>
        <a:solidFill>
          <a:schemeClr val="bg1"/>
        </a:solidFill>
        <a:effectLst/>
      </p:bgPr>
    </p:bg>
    <p:spTree>
      <p:nvGrpSpPr>
        <p:cNvPr id="1" name=""/>
        <p:cNvGrpSpPr/>
        <p:nvPr/>
      </p:nvGrpSpPr>
      <p:grpSpPr>
        <a:xfrm>
          <a:off x="0" y="0"/>
          <a:ext cx="0" cy="0"/>
        </a:xfrm>
      </p:grpSpPr>
      <p:sp>
        <p:nvSpPr>
          <p:cNvPr id="3" name="矩形 2"/>
          <p:cNvSpPr/>
          <p:nvPr userDrawn="1"/>
        </p:nvSpPr>
        <p:spPr>
          <a:xfrm>
            <a:off x="0" y="3138170"/>
            <a:ext cx="4679950" cy="3719830"/>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userDrawn="1"/>
        </p:nvSpPr>
        <p:spPr>
          <a:xfrm>
            <a:off x="7512050" y="0"/>
            <a:ext cx="4679950" cy="2834640"/>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7" name="图片 126"/>
          <p:cNvPicPr>
            <a:picLocks noChangeAspect="1"/>
          </p:cNvPicPr>
          <p:nvPr userDrawn="1"/>
        </p:nvPicPr>
        <p:blipFill>
          <a:blip r:embed="rId1">
            <a:extLst>
              <a:ext uri="{28A0092B-C50C-407E-A947-70E740481C1C}">
                <a14:useLocalDpi xmlns:a14="http://schemas.microsoft.com/office/drawing/2010/main" val="0"/>
              </a:ext>
            </a:extLst>
          </a:blip>
          <a:srcRect r="14234"/>
          <a:stretch>
            <a:fillRect/>
          </a:stretch>
        </p:blipFill>
        <p:spPr>
          <a:xfrm>
            <a:off x="11071628" y="6006194"/>
            <a:ext cx="999061" cy="730535"/>
          </a:xfrm>
          <a:prstGeom prst="rect">
            <a:avLst/>
          </a:prstGeom>
        </p:spPr>
      </p:pic>
      <p:sp>
        <p:nvSpPr>
          <p:cNvPr id="2" name="矩形 1"/>
          <p:cNvSpPr/>
          <p:nvPr userDrawn="1"/>
        </p:nvSpPr>
        <p:spPr>
          <a:xfrm>
            <a:off x="0" y="130175"/>
            <a:ext cx="12195175" cy="6623685"/>
          </a:xfrm>
          <a:prstGeom prst="rect">
            <a:avLst/>
          </a:prstGeom>
          <a:solidFill>
            <a:srgbClr val="FBFBF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9" name="直接连接符 128"/>
          <p:cNvCxnSpPr/>
          <p:nvPr userDrawn="1"/>
        </p:nvCxnSpPr>
        <p:spPr>
          <a:xfrm flipH="1">
            <a:off x="11162843" y="156193"/>
            <a:ext cx="0" cy="297528"/>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userDrawn="1"/>
        </p:nvGrpSpPr>
        <p:grpSpPr>
          <a:xfrm>
            <a:off x="10078949" y="130105"/>
            <a:ext cx="179615" cy="323616"/>
            <a:chOff x="1720211" y="2436790"/>
            <a:chExt cx="1260281" cy="2463994"/>
          </a:xfrm>
        </p:grpSpPr>
        <p:sp>
          <p:nvSpPr>
            <p:cNvPr id="131" name="任意多边形 130"/>
            <p:cNvSpPr/>
            <p:nvPr/>
          </p:nvSpPr>
          <p:spPr>
            <a:xfrm flipH="1">
              <a:off x="1720211" y="3135506"/>
              <a:ext cx="1260281" cy="1765278"/>
            </a:xfrm>
            <a:custGeom>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2" name="任意多边形 131"/>
            <p:cNvSpPr/>
            <p:nvPr/>
          </p:nvSpPr>
          <p:spPr>
            <a:xfrm>
              <a:off x="1998488" y="2436790"/>
              <a:ext cx="770125" cy="1303553"/>
            </a:xfrm>
            <a:custGeom>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bg>
      <p:bgPr>
        <a:solidFill>
          <a:srgbClr val="FBFBFB"/>
        </a:solidFill>
        <a:effectLst/>
      </p:bgPr>
    </p:bg>
    <p:spTree>
      <p:nvGrpSpPr>
        <p:cNvPr id="1" name=""/>
        <p:cNvGrpSpPr/>
        <p:nvPr/>
      </p:nvGrpSpPr>
      <p:grpSpPr>
        <a:xfrm>
          <a:off x="0" y="0"/>
          <a:ext cx="0" cy="0"/>
        </a:xfrm>
      </p:grpSpPr>
      <p:pic>
        <p:nvPicPr>
          <p:cNvPr id="16" name="图片 15"/>
          <p:cNvPicPr>
            <a:picLocks noChangeAspect="1"/>
          </p:cNvPicPr>
          <p:nvPr userDrawn="1"/>
        </p:nvPicPr>
        <p:blipFill>
          <a:blip r:embed="rId1"/>
          <a:srcRect t="64013"/>
          <a:stretch>
            <a:fillRect/>
          </a:stretch>
        </p:blipFill>
        <p:spPr>
          <a:xfrm>
            <a:off x="7478013" y="447484"/>
            <a:ext cx="1107064" cy="305265"/>
          </a:xfrm>
          <a:custGeom>
            <a:gdLst>
              <a:gd name="connsiteX0" fmla="*/ 631798 w 2176363"/>
              <a:gd name="connsiteY0" fmla="*/ 0 h 600117"/>
              <a:gd name="connsiteX1" fmla="*/ 882170 w 2176363"/>
              <a:gd name="connsiteY1" fmla="*/ 304800 h 600117"/>
              <a:gd name="connsiteX2" fmla="*/ 1143427 w 2176363"/>
              <a:gd name="connsiteY2" fmla="*/ 304800 h 600117"/>
              <a:gd name="connsiteX3" fmla="*/ 1535313 w 2176363"/>
              <a:gd name="connsiteY3" fmla="*/ 141514 h 600117"/>
              <a:gd name="connsiteX4" fmla="*/ 2176363 w 2176363"/>
              <a:gd name="connsiteY4" fmla="*/ 485960 h 600117"/>
              <a:gd name="connsiteX5" fmla="*/ 2176363 w 2176363"/>
              <a:gd name="connsiteY5" fmla="*/ 600117 h 600117"/>
              <a:gd name="connsiteX6" fmla="*/ 0 w 2176363"/>
              <a:gd name="connsiteY6" fmla="*/ 600117 h 600117"/>
              <a:gd name="connsiteX7" fmla="*/ 0 w 2176363"/>
              <a:gd name="connsiteY7" fmla="*/ 76840 h 60011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76363" h="600117">
                <a:moveTo>
                  <a:pt x="631798" y="0"/>
                </a:moveTo>
                <a:lnTo>
                  <a:pt x="882170" y="304800"/>
                </a:lnTo>
                <a:lnTo>
                  <a:pt x="1143427" y="304800"/>
                </a:lnTo>
                <a:lnTo>
                  <a:pt x="1535313" y="141514"/>
                </a:lnTo>
                <a:lnTo>
                  <a:pt x="2176363" y="485960"/>
                </a:lnTo>
                <a:lnTo>
                  <a:pt x="2176363" y="600117"/>
                </a:lnTo>
                <a:lnTo>
                  <a:pt x="0" y="600117"/>
                </a:lnTo>
                <a:lnTo>
                  <a:pt x="0" y="76840"/>
                </a:lnTo>
                <a:close/>
              </a:path>
            </a:pathLst>
          </a:custGeom>
        </p:spPr>
      </p:pic>
      <p:pic>
        <p:nvPicPr>
          <p:cNvPr id="17" name="图片 16"/>
          <p:cNvPicPr>
            <a:picLocks noChangeAspect="1"/>
          </p:cNvPicPr>
          <p:nvPr userDrawn="1"/>
        </p:nvPicPr>
        <p:blipFill>
          <a:blip r:embed="rId1"/>
          <a:srcRect t="64013"/>
          <a:stretch>
            <a:fillRect/>
          </a:stretch>
        </p:blipFill>
        <p:spPr>
          <a:xfrm>
            <a:off x="9648565" y="212478"/>
            <a:ext cx="2176363" cy="600117"/>
          </a:xfrm>
          <a:custGeom>
            <a:gdLst>
              <a:gd name="connsiteX0" fmla="*/ 631798 w 2176363"/>
              <a:gd name="connsiteY0" fmla="*/ 0 h 600117"/>
              <a:gd name="connsiteX1" fmla="*/ 882170 w 2176363"/>
              <a:gd name="connsiteY1" fmla="*/ 304800 h 600117"/>
              <a:gd name="connsiteX2" fmla="*/ 1143427 w 2176363"/>
              <a:gd name="connsiteY2" fmla="*/ 304800 h 600117"/>
              <a:gd name="connsiteX3" fmla="*/ 1535313 w 2176363"/>
              <a:gd name="connsiteY3" fmla="*/ 141514 h 600117"/>
              <a:gd name="connsiteX4" fmla="*/ 2176363 w 2176363"/>
              <a:gd name="connsiteY4" fmla="*/ 485960 h 600117"/>
              <a:gd name="connsiteX5" fmla="*/ 2176363 w 2176363"/>
              <a:gd name="connsiteY5" fmla="*/ 600117 h 600117"/>
              <a:gd name="connsiteX6" fmla="*/ 0 w 2176363"/>
              <a:gd name="connsiteY6" fmla="*/ 600117 h 600117"/>
              <a:gd name="connsiteX7" fmla="*/ 0 w 2176363"/>
              <a:gd name="connsiteY7" fmla="*/ 76840 h 60011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76363" h="600117">
                <a:moveTo>
                  <a:pt x="631798" y="0"/>
                </a:moveTo>
                <a:lnTo>
                  <a:pt x="882170" y="304800"/>
                </a:lnTo>
                <a:lnTo>
                  <a:pt x="1143427" y="304800"/>
                </a:lnTo>
                <a:lnTo>
                  <a:pt x="1535313" y="141514"/>
                </a:lnTo>
                <a:lnTo>
                  <a:pt x="2176363" y="485960"/>
                </a:lnTo>
                <a:lnTo>
                  <a:pt x="2176363" y="600117"/>
                </a:lnTo>
                <a:lnTo>
                  <a:pt x="0" y="600117"/>
                </a:lnTo>
                <a:lnTo>
                  <a:pt x="0" y="76840"/>
                </a:lnTo>
                <a:close/>
              </a:path>
            </a:pathLst>
          </a:custGeom>
        </p:spPr>
      </p:pic>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2.xml" TargetMode="Interna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slide" Target="slide9.xml" TargetMode="Internal" /><Relationship Id="rId2" Type="http://schemas.openxmlformats.org/officeDocument/2006/relationships/tags" Target="../tags/tag1.xml" /><Relationship Id="rId3" Type="http://schemas.openxmlformats.org/officeDocument/2006/relationships/image" Target="../media/image3.png"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slide" Target="slide4.xml" TargetMode="Internal" /><Relationship Id="rId7" Type="http://schemas.openxmlformats.org/officeDocument/2006/relationships/tags" Target="../tags/tag4.xml" /><Relationship Id="rId8" Type="http://schemas.openxmlformats.org/officeDocument/2006/relationships/slide" Target="slide12.xml" TargetMode="Internal" /><Relationship Id="rId9" Type="http://schemas.openxmlformats.org/officeDocument/2006/relationships/tags" Target="../tags/tag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slide" Target="slide2.xml" TargetMode="In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tags" Target="../tags/tag6.xml" /><Relationship Id="rId4" Type="http://schemas.openxmlformats.org/officeDocument/2006/relationships/tags" Target="../tags/tag7.xml" /><Relationship Id="rId5" Type="http://schemas.openxmlformats.org/officeDocument/2006/relationships/tags" Target="../tags/tag8.xml" /><Relationship Id="rId6" Type="http://schemas.openxmlformats.org/officeDocument/2006/relationships/tags" Target="../tags/tag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xml" /><Relationship Id="rId3" Type="http://schemas.openxmlformats.org/officeDocument/2006/relationships/tags" Target="../tags/tag11.xml" /><Relationship Id="rId4" Type="http://schemas.openxmlformats.org/officeDocument/2006/relationships/tags" Target="../tags/tag12.xml" /><Relationship Id="rId5" Type="http://schemas.openxmlformats.org/officeDocument/2006/relationships/tags" Target="../tags/tag13.xml" /><Relationship Id="rId6" Type="http://schemas.openxmlformats.org/officeDocument/2006/relationships/image" Target="../media/image5.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tags" Target="../tags/tag1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2.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矩形 11"/>
          <p:cNvSpPr/>
          <p:nvPr/>
        </p:nvSpPr>
        <p:spPr>
          <a:xfrm>
            <a:off x="69497" y="187954"/>
            <a:ext cx="4541520" cy="460375"/>
          </a:xfrm>
          <a:prstGeom prst="rect">
            <a:avLst/>
          </a:prstGeom>
        </p:spPr>
        <p:txBody>
          <a:bodyPr wrap="none">
            <a:spAutoFit/>
          </a:bodyPr>
          <a:lstStyle/>
          <a:p>
            <a:pPr algn="ctr"/>
            <a:r>
              <a:rPr lang="zh-CN" altLang="en-US" sz="2400" smtClean="0">
                <a:latin typeface="微软雅黑"/>
                <a:ea typeface="微软雅黑"/>
              </a:rPr>
              <a:t>统编</a:t>
            </a:r>
            <a:r>
              <a:rPr lang="zh-CN" altLang="en-US" sz="2400">
                <a:latin typeface="微软雅黑"/>
                <a:ea typeface="微软雅黑"/>
              </a:rPr>
              <a:t>版 </a:t>
            </a:r>
            <a:r>
              <a:rPr lang="en-US" altLang="zh-CN" sz="2400">
                <a:latin typeface="微软雅黑"/>
                <a:ea typeface="微软雅黑"/>
              </a:rPr>
              <a:t>· </a:t>
            </a:r>
            <a:r>
              <a:rPr lang="zh-CN" altLang="en-US" sz="2400" smtClean="0">
                <a:latin typeface="微软雅黑"/>
                <a:ea typeface="微软雅黑"/>
              </a:rPr>
              <a:t>语文 </a:t>
            </a:r>
            <a:r>
              <a:rPr lang="en-US" altLang="zh-CN" sz="2400" smtClean="0">
                <a:latin typeface="微软雅黑"/>
                <a:ea typeface="微软雅黑"/>
              </a:rPr>
              <a:t>· </a:t>
            </a:r>
            <a:r>
              <a:rPr lang="zh-CN" altLang="en-US" sz="2400" smtClean="0">
                <a:latin typeface="微软雅黑"/>
                <a:ea typeface="微软雅黑"/>
              </a:rPr>
              <a:t>八年级</a:t>
            </a:r>
            <a:r>
              <a:rPr lang="zh-CN" altLang="en-US" sz="2400">
                <a:latin typeface="微软雅黑"/>
                <a:ea typeface="微软雅黑"/>
              </a:rPr>
              <a:t>（下）</a:t>
            </a:r>
          </a:p>
        </p:txBody>
      </p:sp>
      <p:sp>
        <p:nvSpPr>
          <p:cNvPr id="10" name="圆角矩形 9"/>
          <p:cNvSpPr/>
          <p:nvPr/>
        </p:nvSpPr>
        <p:spPr>
          <a:xfrm>
            <a:off x="2184921" y="2151062"/>
            <a:ext cx="7822159" cy="963369"/>
          </a:xfrm>
          <a:prstGeom prst="roundRect">
            <a:avLst>
              <a:gd name="adj" fmla="val 50000"/>
            </a:avLst>
          </a:prstGeom>
          <a:solidFill>
            <a:srgbClr val="BDD7EE"/>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sz="4800" b="1">
                <a:solidFill>
                  <a:schemeClr val="tx1"/>
                </a:solidFill>
                <a:latin typeface="微软雅黑"/>
                <a:ea typeface="微软雅黑"/>
                <a:sym typeface="+mn-ea"/>
              </a:rPr>
              <a:t>写作 说明的顺序</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704850" y="657225"/>
            <a:ext cx="10635615" cy="2306955"/>
          </a:xfrm>
          <a:prstGeom prst="rect">
            <a:avLst/>
          </a:prstGeom>
        </p:spPr>
        <p:txBody>
          <a:bodyPr wrap="square">
            <a:spAutoFit/>
          </a:bodyPr>
          <a:lstStyle/>
          <a:p>
            <a:pPr indent="0" algn="just" fontAlgn="auto">
              <a:lnSpc>
                <a:spcPct val="150000"/>
              </a:lnSpc>
            </a:pPr>
            <a:r>
              <a:rPr kumimoji="1" lang="zh-CN" sz="3200">
                <a:ea typeface="微软雅黑"/>
                <a:sym typeface="+mn-ea"/>
              </a:rPr>
              <a:t>二、智能手机、平板电脑、电视机顶盒、无线路由器……，我们生活中的科技新产品层出不穷。选择一种产品，写一篇文章介绍它的功能和使用方法。不少于</a:t>
            </a:r>
            <a:r>
              <a:rPr kumimoji="1" lang="zh-CN" sz="3200">
                <a:latin typeface="Times New Roman" panose="02020603050405020304" charset="0"/>
                <a:ea typeface="微软雅黑"/>
                <a:cs typeface="Times New Roman" panose="02020603050405020304" charset="0"/>
                <a:sym typeface="+mn-ea"/>
              </a:rPr>
              <a:t>600</a:t>
            </a:r>
            <a:r>
              <a:rPr kumimoji="1" lang="zh-CN" sz="3200">
                <a:ea typeface="微软雅黑"/>
                <a:sym typeface="+mn-ea"/>
              </a:rPr>
              <a:t>字。</a:t>
            </a:r>
          </a:p>
        </p:txBody>
      </p:sp>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sym typeface="+mn-ea"/>
              </a:rPr>
              <a:t>写作实践</a:t>
            </a:r>
            <a:endParaRPr lang="en-US" altLang="zh-CN" sz="2800" b="1" smtClean="0">
              <a:solidFill>
                <a:schemeClr val="tx1"/>
              </a:solidFill>
              <a:latin typeface="微软雅黑"/>
              <a:ea typeface="微软雅黑"/>
              <a:sym typeface="+mn-ea"/>
            </a:endParaRPr>
          </a:p>
        </p:txBody>
      </p:sp>
      <p:sp>
        <p:nvSpPr>
          <p:cNvPr id="4" name="文本框 3"/>
          <p:cNvSpPr txBox="1"/>
          <p:nvPr/>
        </p:nvSpPr>
        <p:spPr>
          <a:xfrm>
            <a:off x="757555" y="2819400"/>
            <a:ext cx="10418445" cy="3930650"/>
          </a:xfrm>
          <a:prstGeom prst="rect">
            <a:avLst/>
          </a:prstGeom>
          <a:noFill/>
        </p:spPr>
        <p:txBody>
          <a:bodyPr wrap="square" rtlCol="0" anchor="t">
            <a:spAutoFit/>
          </a:bodyPr>
          <a:lstStyle/>
          <a:p>
            <a:pPr algn="l">
              <a:lnSpc>
                <a:spcPct val="130000"/>
              </a:lnSpc>
              <a:spcBef>
                <a:spcPct val="0"/>
              </a:spcBef>
              <a:spcAft>
                <a:spcPct val="0"/>
              </a:spcAft>
              <a:buClrTx/>
              <a:buSzTx/>
              <a:buFontTx/>
            </a:pPr>
            <a:r>
              <a:rPr lang="zh-CN" altLang="en-US" sz="3200" b="1">
                <a:solidFill>
                  <a:srgbClr val="C00000"/>
                </a:solidFill>
                <a:latin typeface="+mn-ea"/>
                <a:cs typeface="楷体" panose="02010609060101010101" pitchFamily="49" charset="-122"/>
              </a:rPr>
              <a:t>提示：</a:t>
            </a:r>
          </a:p>
          <a:p>
            <a:pPr>
              <a:lnSpc>
                <a:spcPct val="130000"/>
              </a:lnSpc>
              <a:spcBef>
                <a:spcPct val="0"/>
              </a:spcBef>
              <a:spcAft>
                <a:spcPct val="0"/>
              </a:spcAft>
            </a:pPr>
            <a:r>
              <a:rPr lang="zh-CN" altLang="en-US" sz="3200" b="1">
                <a:latin typeface="楷体" panose="02010609060101010101" pitchFamily="49" charset="-122"/>
                <a:ea typeface="楷体" panose="02010609060101010101" pitchFamily="49" charset="-122"/>
                <a:cs typeface="楷体" panose="02010609060101010101" pitchFamily="49" charset="-122"/>
              </a:rPr>
              <a:t>1.可以设想一个特定的读者，比如一位长辈，他对你所介绍的产品或技术不太了解，尽量用他能够理解的话进行说明。</a:t>
            </a:r>
          </a:p>
          <a:p>
            <a:pPr>
              <a:lnSpc>
                <a:spcPct val="130000"/>
              </a:lnSpc>
              <a:spcBef>
                <a:spcPct val="0"/>
              </a:spcBef>
              <a:spcAft>
                <a:spcPct val="0"/>
              </a:spcAft>
            </a:pPr>
            <a:r>
              <a:rPr lang="zh-CN" altLang="en-US" sz="3200" b="1">
                <a:latin typeface="楷体" panose="02010609060101010101" pitchFamily="49" charset="-122"/>
                <a:ea typeface="楷体" panose="02010609060101010101" pitchFamily="49" charset="-122"/>
                <a:cs typeface="楷体" panose="02010609060101010101" pitchFamily="49" charset="-122"/>
              </a:rPr>
              <a:t>2</a:t>
            </a:r>
            <a:r>
              <a:rPr lang="en-US" altLang="zh-CN" sz="3200" b="1">
                <a:latin typeface="楷体" panose="02010609060101010101" pitchFamily="49" charset="-122"/>
                <a:ea typeface="楷体" panose="02010609060101010101" pitchFamily="49" charset="-122"/>
                <a:cs typeface="楷体" panose="02010609060101010101" pitchFamily="49" charset="-122"/>
              </a:rPr>
              <a:t>.</a:t>
            </a:r>
            <a:r>
              <a:rPr lang="zh-CN" altLang="en-US" sz="3200" b="1">
                <a:latin typeface="楷体" panose="02010609060101010101" pitchFamily="49" charset="-122"/>
                <a:ea typeface="楷体" panose="02010609060101010101" pitchFamily="49" charset="-122"/>
                <a:cs typeface="楷体" panose="02010609060101010101" pitchFamily="49" charset="-122"/>
              </a:rPr>
              <a:t>为了使行文活泼，也可以采用问答的形式来组织全文，但注意要写成说明文，不要写成叙述类文章。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704850" y="854710"/>
            <a:ext cx="10471150" cy="2306955"/>
          </a:xfrm>
          <a:prstGeom prst="rect">
            <a:avLst/>
          </a:prstGeom>
        </p:spPr>
        <p:txBody>
          <a:bodyPr wrap="square">
            <a:spAutoFit/>
          </a:bodyPr>
          <a:lstStyle/>
          <a:p>
            <a:pPr indent="0" algn="just" fontAlgn="auto">
              <a:lnSpc>
                <a:spcPct val="150000"/>
              </a:lnSpc>
            </a:pPr>
            <a:r>
              <a:rPr kumimoji="1" lang="zh-CN" sz="3200">
                <a:ea typeface="微软雅黑"/>
                <a:sym typeface="+mn-ea"/>
              </a:rPr>
              <a:t>三、你生活在城市还是农村？这几年来，你觉得周围的环境有了哪些变化？原因是什么？以“我周围的环境”为话题，写一篇事理说明文，题目自拟。不少于</a:t>
            </a:r>
            <a:r>
              <a:rPr kumimoji="1" lang="zh-CN" sz="3200">
                <a:latin typeface="Times New Roman" panose="02020603050405020304" charset="0"/>
                <a:ea typeface="微软雅黑"/>
                <a:cs typeface="Times New Roman" panose="02020603050405020304" charset="0"/>
                <a:sym typeface="+mn-ea"/>
              </a:rPr>
              <a:t>600</a:t>
            </a:r>
            <a:r>
              <a:rPr kumimoji="1" lang="zh-CN" sz="3200">
                <a:ea typeface="微软雅黑"/>
                <a:sym typeface="+mn-ea"/>
              </a:rPr>
              <a:t>字。</a:t>
            </a:r>
          </a:p>
        </p:txBody>
      </p:sp>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sym typeface="+mn-ea"/>
              </a:rPr>
              <a:t>写作实践</a:t>
            </a:r>
            <a:endParaRPr lang="en-US" altLang="zh-CN" sz="2800" b="1" smtClean="0">
              <a:solidFill>
                <a:schemeClr val="tx1"/>
              </a:solidFill>
              <a:latin typeface="微软雅黑"/>
              <a:ea typeface="微软雅黑"/>
              <a:sym typeface="+mn-ea"/>
            </a:endParaRPr>
          </a:p>
        </p:txBody>
      </p:sp>
      <p:sp>
        <p:nvSpPr>
          <p:cNvPr id="4" name="文本框 3"/>
          <p:cNvSpPr txBox="1"/>
          <p:nvPr/>
        </p:nvSpPr>
        <p:spPr>
          <a:xfrm>
            <a:off x="757555" y="3225800"/>
            <a:ext cx="10617200" cy="3290570"/>
          </a:xfrm>
          <a:prstGeom prst="rect">
            <a:avLst/>
          </a:prstGeom>
          <a:noFill/>
        </p:spPr>
        <p:txBody>
          <a:bodyPr wrap="square" rtlCol="0" anchor="t">
            <a:spAutoFit/>
          </a:bodyPr>
          <a:lstStyle/>
          <a:p>
            <a:pPr algn="l">
              <a:lnSpc>
                <a:spcPct val="130000"/>
              </a:lnSpc>
              <a:spcBef>
                <a:spcPct val="0"/>
              </a:spcBef>
              <a:spcAft>
                <a:spcPct val="0"/>
              </a:spcAft>
              <a:buClrTx/>
              <a:buSzTx/>
              <a:buFontTx/>
            </a:pPr>
            <a:r>
              <a:rPr lang="zh-CN" altLang="en-US" sz="3200" b="1">
                <a:solidFill>
                  <a:srgbClr val="C00000"/>
                </a:solidFill>
                <a:latin typeface="+mn-ea"/>
                <a:cs typeface="楷体" panose="02010609060101010101" pitchFamily="49" charset="-122"/>
              </a:rPr>
              <a:t>提示：</a:t>
            </a:r>
          </a:p>
          <a:p>
            <a:pPr>
              <a:lnSpc>
                <a:spcPct val="130000"/>
              </a:lnSpc>
              <a:spcBef>
                <a:spcPct val="0"/>
              </a:spcBef>
              <a:spcAft>
                <a:spcPct val="0"/>
              </a:spcAft>
            </a:pPr>
            <a:r>
              <a:rPr lang="zh-CN" altLang="en-US" sz="3200" b="1">
                <a:latin typeface="楷体" panose="02010609060101010101" pitchFamily="49" charset="-122"/>
                <a:ea typeface="楷体" panose="02010609060101010101" pitchFamily="49" charset="-122"/>
                <a:cs typeface="楷体" panose="02010609060101010101" pitchFamily="49" charset="-122"/>
              </a:rPr>
              <a:t>1.确定说明对象，如空气、水质、植被、交通状况等，写出它的变化。</a:t>
            </a:r>
          </a:p>
          <a:p>
            <a:pPr>
              <a:lnSpc>
                <a:spcPct val="130000"/>
              </a:lnSpc>
              <a:spcBef>
                <a:spcPct val="0"/>
              </a:spcBef>
              <a:spcAft>
                <a:spcPct val="0"/>
              </a:spcAft>
            </a:pPr>
            <a:r>
              <a:rPr lang="zh-CN" altLang="en-US" sz="3200" b="1">
                <a:latin typeface="楷体" panose="02010609060101010101" pitchFamily="49" charset="-122"/>
                <a:ea typeface="楷体" panose="02010609060101010101" pitchFamily="49" charset="-122"/>
                <a:cs typeface="楷体" panose="02010609060101010101" pitchFamily="49" charset="-122"/>
              </a:rPr>
              <a:t>2.查找相关资料，说明变化的原因。</a:t>
            </a:r>
          </a:p>
          <a:p>
            <a:pPr>
              <a:lnSpc>
                <a:spcPct val="130000"/>
              </a:lnSpc>
              <a:spcBef>
                <a:spcPct val="0"/>
              </a:spcBef>
              <a:spcAft>
                <a:spcPct val="0"/>
              </a:spcAft>
            </a:pPr>
            <a:r>
              <a:rPr lang="zh-CN" altLang="en-US" sz="3200" b="1">
                <a:latin typeface="楷体" panose="02010609060101010101" pitchFamily="49" charset="-122"/>
                <a:ea typeface="楷体" panose="02010609060101010101" pitchFamily="49" charset="-122"/>
                <a:cs typeface="楷体" panose="02010609060101010101" pitchFamily="49" charset="-122"/>
              </a:rPr>
              <a:t>3.注意安排好说明顺序。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sz="2800" b="1" smtClean="0">
                <a:solidFill>
                  <a:schemeClr val="tx1"/>
                </a:solidFill>
                <a:latin typeface="微软雅黑"/>
                <a:ea typeface="微软雅黑"/>
                <a:sym typeface="+mn-ea"/>
              </a:rPr>
              <a:t>佳作展台</a:t>
            </a:r>
          </a:p>
        </p:txBody>
      </p:sp>
      <p:sp>
        <p:nvSpPr>
          <p:cNvPr id="2" name="文本框 1"/>
          <p:cNvSpPr txBox="1"/>
          <p:nvPr/>
        </p:nvSpPr>
        <p:spPr>
          <a:xfrm>
            <a:off x="509905" y="1289050"/>
            <a:ext cx="8069580" cy="5262245"/>
          </a:xfrm>
          <a:prstGeom prst="rect">
            <a:avLst/>
          </a:prstGeom>
          <a:noFill/>
        </p:spPr>
        <p:txBody>
          <a:bodyPr wrap="square" rtlCol="0" anchor="t">
            <a:spAutoFit/>
          </a:bodyPr>
          <a:lstStyle/>
          <a:p>
            <a:pPr algn="ctr"/>
            <a:r>
              <a:rPr lang="zh-CN" altLang="en-US" sz="2800" b="1">
                <a:latin typeface="楷体" panose="02010609060101010101" pitchFamily="49" charset="-122"/>
                <a:ea typeface="楷体" panose="02010609060101010101" pitchFamily="49" charset="-122"/>
                <a:cs typeface="楷体" panose="02010609060101010101" pitchFamily="49" charset="-122"/>
              </a:rPr>
              <a:t>我的小天地</a:t>
            </a:r>
          </a:p>
          <a:p>
            <a:r>
              <a:rPr lang="zh-CN" altLang="en-US" sz="2800" b="1">
                <a:latin typeface="楷体" panose="02010609060101010101" pitchFamily="49" charset="-122"/>
                <a:ea typeface="楷体" panose="02010609060101010101" pitchFamily="49" charset="-122"/>
                <a:cs typeface="楷体" panose="02010609060101010101" pitchFamily="49" charset="-122"/>
              </a:rPr>
              <a:t>    我的卧室是我独有的小天地。</a:t>
            </a:r>
            <a:r>
              <a:rPr lang="zh-CN" altLang="en-US" sz="2800" b="1" baseline="30000">
                <a:solidFill>
                  <a:srgbClr val="FF0000"/>
                </a:solidFill>
                <a:uFillTx/>
                <a:latin typeface="楷体" panose="02010609060101010101" pitchFamily="49" charset="-122"/>
                <a:ea typeface="楷体" panose="02010609060101010101" pitchFamily="49" charset="-122"/>
                <a:cs typeface="楷体" panose="02010609060101010101" pitchFamily="49" charset="-122"/>
              </a:rPr>
              <a:t>①</a:t>
            </a:r>
            <a:r>
              <a:rPr lang="zh-CN" altLang="en-US" sz="2800" b="1">
                <a:latin typeface="楷体" panose="02010609060101010101" pitchFamily="49" charset="-122"/>
                <a:ea typeface="楷体" panose="02010609060101010101" pitchFamily="49" charset="-122"/>
                <a:cs typeface="楷体" panose="02010609060101010101" pitchFamily="49" charset="-122"/>
              </a:rPr>
              <a:t>      </a:t>
            </a:r>
          </a:p>
          <a:p>
            <a:r>
              <a:rPr lang="zh-CN" altLang="en-US" sz="2800" b="1">
                <a:latin typeface="楷体" panose="02010609060101010101" pitchFamily="49" charset="-122"/>
                <a:ea typeface="楷体" panose="02010609060101010101" pitchFamily="49" charset="-122"/>
                <a:cs typeface="楷体" panose="02010609060101010101" pitchFamily="49" charset="-122"/>
              </a:rPr>
              <a:t>    小房间整体呈暖色调，简单而温馨，朴素而不失活泼，好像将整个春天都搬进卧室。</a:t>
            </a:r>
          </a:p>
          <a:p>
            <a:r>
              <a:rPr lang="zh-CN" altLang="en-US" sz="2800" b="1">
                <a:latin typeface="楷体" panose="02010609060101010101" pitchFamily="49" charset="-122"/>
                <a:ea typeface="楷体" panose="02010609060101010101" pitchFamily="49" charset="-122"/>
                <a:cs typeface="楷体" panose="02010609060101010101" pitchFamily="49" charset="-122"/>
              </a:rPr>
              <a:t>门的左边靠墙放着我最最心爱的古筝，它为整个小卧室增添了一份典雅的气息。</a:t>
            </a:r>
          </a:p>
          <a:p>
            <a:r>
              <a:rPr lang="zh-CN" altLang="en-US" sz="2800" b="1">
                <a:latin typeface="楷体" panose="02010609060101010101" pitchFamily="49" charset="-122"/>
                <a:ea typeface="楷体" panose="02010609060101010101" pitchFamily="49" charset="-122"/>
                <a:cs typeface="楷体" panose="02010609060101010101" pitchFamily="49" charset="-122"/>
              </a:rPr>
              <a:t>    门的右边放着一张小床。这张床特别柔软，我总爱爬上床窝进被窝蜷成一团。</a:t>
            </a:r>
          </a:p>
          <a:p>
            <a:r>
              <a:rPr lang="zh-CN" altLang="en-US" sz="2800" b="1">
                <a:latin typeface="楷体" panose="02010609060101010101" pitchFamily="49" charset="-122"/>
                <a:ea typeface="楷体" panose="02010609060101010101" pitchFamily="49" charset="-122"/>
                <a:cs typeface="楷体" panose="02010609060101010101" pitchFamily="49" charset="-122"/>
              </a:rPr>
              <a:t>床头上还坐着一个小家伙，它是我过生日时朋友送给我的玩具熊，每天晚上它就像我的一位挚友一般伴我入眠。</a:t>
            </a:r>
            <a:r>
              <a:rPr lang="zh-CN" altLang="en-US" sz="2800" b="1" baseline="30000">
                <a:solidFill>
                  <a:srgbClr val="FF0000"/>
                </a:solidFill>
                <a:uFillTx/>
                <a:latin typeface="楷体" panose="02010609060101010101" pitchFamily="49" charset="-122"/>
                <a:ea typeface="楷体" panose="02010609060101010101" pitchFamily="49" charset="-122"/>
                <a:cs typeface="楷体" panose="02010609060101010101" pitchFamily="49" charset="-122"/>
              </a:rPr>
              <a:t>②</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r>
              <a:rPr lang="zh-CN" altLang="en-US" sz="2800" b="1">
                <a:latin typeface="楷体" panose="02010609060101010101" pitchFamily="49" charset="-122"/>
                <a:ea typeface="楷体" panose="02010609060101010101" pitchFamily="49" charset="-122"/>
                <a:cs typeface="楷体" panose="02010609060101010101" pitchFamily="49" charset="-122"/>
              </a:rPr>
              <a:t>    靠近床尾的地方立着一张大大的书桌，供我读</a:t>
            </a:r>
          </a:p>
        </p:txBody>
      </p:sp>
      <p:sp>
        <p:nvSpPr>
          <p:cNvPr id="4" name="文本框 3"/>
          <p:cNvSpPr txBox="1"/>
          <p:nvPr/>
        </p:nvSpPr>
        <p:spPr>
          <a:xfrm>
            <a:off x="288290" y="780415"/>
            <a:ext cx="1960880" cy="521970"/>
          </a:xfrm>
          <a:prstGeom prst="rect">
            <a:avLst/>
          </a:prstGeom>
          <a:noFill/>
        </p:spPr>
        <p:txBody>
          <a:bodyPr wrap="none" rtlCol="0">
            <a:spAutoFit/>
          </a:bodyPr>
          <a:lstStyle/>
          <a:p>
            <a:pPr algn="l"/>
            <a:r>
              <a:rPr lang="zh-CN" altLang="en-US" sz="2800" b="1">
                <a:solidFill>
                  <a:srgbClr val="C00000"/>
                </a:solidFill>
                <a:sym typeface="+mn-ea"/>
              </a:rPr>
              <a:t>文题一示例</a:t>
            </a:r>
          </a:p>
        </p:txBody>
      </p:sp>
      <p:sp>
        <p:nvSpPr>
          <p:cNvPr id="11" name="矩形 10"/>
          <p:cNvSpPr/>
          <p:nvPr/>
        </p:nvSpPr>
        <p:spPr>
          <a:xfrm>
            <a:off x="9020810" y="1849120"/>
            <a:ext cx="2818130" cy="829945"/>
          </a:xfrm>
          <a:prstGeom prst="rect">
            <a:avLst/>
          </a:prstGeom>
        </p:spPr>
        <p:txBody>
          <a:bodyPr wrap="square" numCol="1">
            <a:spAutoFit/>
          </a:bodyPr>
          <a:lstStyle/>
          <a:p>
            <a:pPr algn="l">
              <a:lnSpc>
                <a:spcPct val="100000"/>
              </a:lnSpc>
            </a:pPr>
            <a:r>
              <a:rPr lang="zh-CN" altLang="en-US" sz="2400">
                <a:solidFill>
                  <a:schemeClr val="accent1">
                    <a:lumMod val="75000"/>
                  </a:schemeClr>
                </a:solidFill>
              </a:rPr>
              <a:t>①紧扣文题，开篇点出说明对象。</a:t>
            </a:r>
          </a:p>
        </p:txBody>
      </p:sp>
      <p:cxnSp>
        <p:nvCxnSpPr>
          <p:cNvPr id="13" name="直接连接符 12"/>
          <p:cNvCxnSpPr/>
          <p:nvPr/>
        </p:nvCxnSpPr>
        <p:spPr>
          <a:xfrm>
            <a:off x="8827135" y="765175"/>
            <a:ext cx="14605" cy="582612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9020810" y="3686175"/>
            <a:ext cx="3171190" cy="829945"/>
          </a:xfrm>
          <a:prstGeom prst="rect">
            <a:avLst/>
          </a:prstGeom>
        </p:spPr>
        <p:txBody>
          <a:bodyPr wrap="square" numCol="1">
            <a:spAutoFit/>
          </a:bodyPr>
          <a:lstStyle/>
          <a:p>
            <a:pPr algn="l">
              <a:lnSpc>
                <a:spcPct val="100000"/>
              </a:lnSpc>
            </a:pPr>
            <a:r>
              <a:rPr lang="zh-CN" altLang="en-US" sz="2400">
                <a:solidFill>
                  <a:schemeClr val="accent1">
                    <a:lumMod val="75000"/>
                  </a:schemeClr>
                </a:solidFill>
              </a:rPr>
              <a:t>②采用拟人的修辞手法，语言生动活泼。</a:t>
            </a:r>
          </a:p>
        </p:txBody>
      </p:sp>
      <p:sp>
        <p:nvSpPr>
          <p:cNvPr id="7" name="椭圆 6"/>
          <p:cNvSpPr/>
          <p:nvPr/>
        </p:nvSpPr>
        <p:spPr>
          <a:xfrm>
            <a:off x="6985" y="6054725"/>
            <a:ext cx="685800" cy="685800"/>
          </a:xfrm>
          <a:prstGeom prst="ellipse">
            <a:avLst/>
          </a:prstGeom>
          <a:solidFill>
            <a:srgbClr val="E04236"/>
          </a:solidFill>
          <a:ln>
            <a:noFill/>
          </a:ln>
          <a:effectLst>
            <a:innerShdw blurRad="63500" dist="88900" dir="5400000">
              <a:prstClr val="black">
                <a:alpha val="40000"/>
              </a:prstClr>
            </a:inn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hlinkClick r:id="rId2" action="ppaction://hlinksldjump"/>
          </p:cNvPr>
          <p:cNvSpPr txBox="1"/>
          <p:nvPr/>
        </p:nvSpPr>
        <p:spPr>
          <a:xfrm>
            <a:off x="-49530" y="6188710"/>
            <a:ext cx="795020" cy="460375"/>
          </a:xfrm>
          <a:prstGeom prst="rect">
            <a:avLst/>
          </a:prstGeom>
          <a:noFill/>
        </p:spPr>
        <p:txBody>
          <a:bodyPr wrap="none" rtlCol="0" anchor="t">
            <a:spAutoFit/>
          </a:bodyPr>
          <a:lstStyle/>
          <a:p>
            <a:r>
              <a:rPr lang="zh-CN" altLang="en-US" sz="2400" b="1" smtClean="0">
                <a:solidFill>
                  <a:schemeClr val="bg1"/>
                </a:solidFill>
                <a:latin typeface="楷体" panose="02010609060101010101" pitchFamily="49" charset="-122"/>
                <a:ea typeface="楷体" panose="02010609060101010101" pitchFamily="49" charset="-122"/>
                <a:sym typeface="+mn-ea"/>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
                                          </p:val>
                                        </p:tav>
                                        <p:tav tm="100000">
                                          <p:val>
                                            <p:strVal val="#ppt_w"/>
                                          </p:val>
                                        </p:tav>
                                      </p:tavLst>
                                    </p:anim>
                                    <p:anim calcmode="lin" valueType="num">
                                      <p:cBhvr>
                                        <p:cTn id="15" dur="500" fill="hold"/>
                                        <p:tgtEl>
                                          <p:spTgt spid="17"/>
                                        </p:tgtEl>
                                        <p:attrNameLst>
                                          <p:attrName>ppt_h</p:attrName>
                                        </p:attrNameLst>
                                      </p:cBhvr>
                                      <p:tavLst>
                                        <p:tav tm="0">
                                          <p:val>
                                            <p:fltVal val="0"/>
                                          </p:val>
                                        </p:tav>
                                        <p:tav tm="100000">
                                          <p:val>
                                            <p:strVal val="#ppt_h"/>
                                          </p:val>
                                        </p:tav>
                                      </p:tavLst>
                                    </p:anim>
                                    <p:animEffect transition="in" filter="fade">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sz="2800" b="1" smtClean="0">
                <a:solidFill>
                  <a:schemeClr val="tx1"/>
                </a:solidFill>
                <a:latin typeface="微软雅黑"/>
                <a:ea typeface="微软雅黑"/>
                <a:sym typeface="+mn-ea"/>
              </a:rPr>
              <a:t>佳作展台</a:t>
            </a:r>
          </a:p>
        </p:txBody>
      </p:sp>
      <p:sp>
        <p:nvSpPr>
          <p:cNvPr id="2" name="文本框 1"/>
          <p:cNvSpPr txBox="1"/>
          <p:nvPr/>
        </p:nvSpPr>
        <p:spPr>
          <a:xfrm>
            <a:off x="509905" y="1289050"/>
            <a:ext cx="8069580" cy="4831080"/>
          </a:xfrm>
          <a:prstGeom prst="rect">
            <a:avLst/>
          </a:prstGeom>
          <a:noFill/>
        </p:spPr>
        <p:txBody>
          <a:bodyPr wrap="square" rtlCol="0" anchor="t">
            <a:spAutoFit/>
          </a:bodyPr>
          <a:lstStyle/>
          <a:p>
            <a:pPr algn="l" fontAlgn="auto"/>
            <a:r>
              <a:rPr lang="zh-CN" altLang="en-US" sz="2800" b="1">
                <a:latin typeface="楷体" panose="02010609060101010101" pitchFamily="49" charset="-122"/>
                <a:ea typeface="楷体" panose="02010609060101010101" pitchFamily="49" charset="-122"/>
                <a:cs typeface="楷体" panose="02010609060101010101" pitchFamily="49" charset="-122"/>
              </a:rPr>
              <a:t>书学习，书桌上面放着一盏台灯。       </a:t>
            </a:r>
          </a:p>
          <a:p>
            <a:pPr fontAlgn="auto"/>
            <a:r>
              <a:rPr lang="zh-CN" altLang="en-US" sz="2800" b="1">
                <a:latin typeface="楷体" panose="02010609060101010101" pitchFamily="49" charset="-122"/>
                <a:ea typeface="楷体" panose="02010609060101010101" pitchFamily="49" charset="-122"/>
                <a:cs typeface="楷体" panose="02010609060101010101" pitchFamily="49" charset="-122"/>
              </a:rPr>
              <a:t>    白天的时候从窗外照进来的阳光笼罩着我的书桌，充满了温暖的味道。</a:t>
            </a:r>
          </a:p>
          <a:p>
            <a:pPr fontAlgn="auto"/>
            <a:r>
              <a:rPr lang="zh-CN" altLang="en-US" sz="2800" b="1">
                <a:latin typeface="楷体" panose="02010609060101010101" pitchFamily="49" charset="-122"/>
                <a:ea typeface="楷体" panose="02010609060101010101" pitchFamily="49" charset="-122"/>
                <a:cs typeface="楷体" panose="02010609060101010101" pitchFamily="49" charset="-122"/>
              </a:rPr>
              <a:t>    窗帘的一角落在书桌上，虽然窗帘的颜色是灰白相间的，但缠绕其上的粉红蝴蝶结丝带却为它增添了一抹亮色。</a:t>
            </a:r>
          </a:p>
          <a:p>
            <a:pPr fontAlgn="auto"/>
            <a:r>
              <a:rPr lang="zh-CN" altLang="en-US" sz="2800" b="1">
                <a:latin typeface="楷体" panose="02010609060101010101" pitchFamily="49" charset="-122"/>
                <a:ea typeface="楷体" panose="02010609060101010101" pitchFamily="49" charset="-122"/>
                <a:cs typeface="楷体" panose="02010609060101010101" pitchFamily="49" charset="-122"/>
              </a:rPr>
              <a:t>   窗帘的旁边站着一个大家伙，它的名字叫衣柜，它的肚子里装满了我四季的衣服。我经常给它做手术——整理四季衣服。</a:t>
            </a:r>
            <a:r>
              <a:rPr lang="zh-CN" altLang="en-US" sz="2800" b="1" baseline="30000">
                <a:solidFill>
                  <a:srgbClr val="FF0000"/>
                </a:solidFill>
                <a:uFillTx/>
                <a:latin typeface="楷体" panose="02010609060101010101" pitchFamily="49" charset="-122"/>
                <a:ea typeface="楷体" panose="02010609060101010101" pitchFamily="49" charset="-122"/>
                <a:cs typeface="楷体" panose="02010609060101010101" pitchFamily="49" charset="-122"/>
              </a:rPr>
              <a:t>③</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fontAlgn="auto"/>
            <a:r>
              <a:rPr lang="zh-CN" altLang="en-US" sz="2800" b="1">
                <a:latin typeface="楷体" panose="02010609060101010101" pitchFamily="49" charset="-122"/>
                <a:ea typeface="楷体" panose="02010609060101010101" pitchFamily="49" charset="-122"/>
                <a:cs typeface="楷体" panose="02010609060101010101" pitchFamily="49" charset="-122"/>
              </a:rPr>
              <a:t>    我的房间虽然朴素无华，但也洋溢着一份美好与温馨。</a:t>
            </a:r>
          </a:p>
        </p:txBody>
      </p:sp>
      <p:sp>
        <p:nvSpPr>
          <p:cNvPr id="11" name="矩形 10"/>
          <p:cNvSpPr/>
          <p:nvPr/>
        </p:nvSpPr>
        <p:spPr>
          <a:xfrm>
            <a:off x="9091930" y="1970405"/>
            <a:ext cx="2818130" cy="3415030"/>
          </a:xfrm>
          <a:prstGeom prst="rect">
            <a:avLst/>
          </a:prstGeom>
        </p:spPr>
        <p:txBody>
          <a:bodyPr wrap="square" numCol="1">
            <a:spAutoFit/>
          </a:bodyPr>
          <a:lstStyle/>
          <a:p>
            <a:pPr algn="l">
              <a:lnSpc>
                <a:spcPct val="100000"/>
              </a:lnSpc>
            </a:pPr>
            <a:r>
              <a:rPr lang="zh-CN" altLang="en-US" sz="2400">
                <a:solidFill>
                  <a:schemeClr val="accent1">
                    <a:lumMod val="75000"/>
                  </a:schemeClr>
                </a:solidFill>
              </a:rPr>
              <a:t>③主要按照空间顺序说明小卧室的结构特点，由门的左边和右边到床的头和尾，再到窗帘、书桌以及窗帘旁边的衣柜，大致按照由近到远的顺序安排。</a:t>
            </a:r>
          </a:p>
        </p:txBody>
      </p:sp>
      <p:cxnSp>
        <p:nvCxnSpPr>
          <p:cNvPr id="13" name="直接连接符 12"/>
          <p:cNvCxnSpPr/>
          <p:nvPr/>
        </p:nvCxnSpPr>
        <p:spPr>
          <a:xfrm>
            <a:off x="8827135" y="765175"/>
            <a:ext cx="14605" cy="582612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673735" y="958215"/>
            <a:ext cx="10843895" cy="5354320"/>
          </a:xfrm>
          <a:prstGeom prst="rect">
            <a:avLst/>
          </a:prstGeom>
          <a:noFill/>
        </p:spPr>
        <p:txBody>
          <a:bodyPr wrap="square" rtlCol="0" anchor="t">
            <a:spAutoFit/>
          </a:bodyPr>
          <a:lstStyle/>
          <a:p>
            <a:pPr algn="ctr">
              <a:lnSpc>
                <a:spcPct val="150000"/>
              </a:lnSpc>
            </a:pPr>
            <a:r>
              <a:rPr lang="zh-CN" altLang="en-US" sz="3200" b="1">
                <a:solidFill>
                  <a:srgbClr val="C00000"/>
                </a:solidFill>
              </a:rPr>
              <a:t>名师总评</a:t>
            </a:r>
          </a:p>
          <a:p>
            <a:pPr>
              <a:lnSpc>
                <a:spcPct val="150000"/>
              </a:lnSpc>
            </a:pPr>
            <a:r>
              <a:rPr lang="zh-CN" altLang="en-US" sz="2800"/>
              <a:t>（</a:t>
            </a:r>
            <a:r>
              <a:rPr lang="en-US" altLang="zh-CN" sz="2800"/>
              <a:t>1</a:t>
            </a:r>
            <a:r>
              <a:rPr lang="zh-CN" altLang="en-US" sz="2800"/>
              <a:t>）作者抓住小卧室简朴、温馨的特征展开说明，从室内物品陈设、色彩搭配、空间设计等角度凸显这一方天地的特征，语言生动活泼，增加了说明文的趣味性。</a:t>
            </a:r>
          </a:p>
          <a:p>
            <a:pPr>
              <a:lnSpc>
                <a:spcPct val="150000"/>
              </a:lnSpc>
            </a:pPr>
            <a:r>
              <a:rPr lang="zh-CN" altLang="en-US" sz="2800"/>
              <a:t>（2）作者主要按照空间顺序说明小卧室的结构特点。从整体看，还采用了逻辑顺序，先概括说明卧室的特征，再分述各部分的具体特点，最后概括。中间部分作者根据卧室的特征以及写作的需要，采用多种说明顺序，条理分明，使这一方天地特点鲜明、如在眼前。</a:t>
            </a:r>
          </a:p>
        </p:txBody>
      </p:sp>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sz="2800" b="1" smtClean="0">
                <a:solidFill>
                  <a:schemeClr val="tx1"/>
                </a:solidFill>
                <a:latin typeface="微软雅黑"/>
                <a:ea typeface="微软雅黑"/>
                <a:sym typeface="+mn-ea"/>
              </a:rPr>
              <a:t>佳作展台</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sz="2800" b="1" smtClean="0">
                <a:solidFill>
                  <a:schemeClr val="tx1"/>
                </a:solidFill>
                <a:latin typeface="微软雅黑"/>
                <a:ea typeface="微软雅黑"/>
                <a:sym typeface="+mn-ea"/>
              </a:rPr>
              <a:t>佳作展台</a:t>
            </a:r>
          </a:p>
        </p:txBody>
      </p:sp>
      <p:sp>
        <p:nvSpPr>
          <p:cNvPr id="2" name="文本框 1"/>
          <p:cNvSpPr txBox="1"/>
          <p:nvPr/>
        </p:nvSpPr>
        <p:spPr>
          <a:xfrm>
            <a:off x="509905" y="1108075"/>
            <a:ext cx="8069580" cy="5692775"/>
          </a:xfrm>
          <a:prstGeom prst="rect">
            <a:avLst/>
          </a:prstGeom>
          <a:noFill/>
        </p:spPr>
        <p:txBody>
          <a:bodyPr wrap="square" rtlCol="0" anchor="t">
            <a:spAutoFit/>
          </a:bodyPr>
          <a:lstStyle/>
          <a:p>
            <a:pPr algn="ctr"/>
            <a:r>
              <a:rPr lang="zh-CN" altLang="en-US" sz="2800" b="1">
                <a:latin typeface="Times New Roman" panose="02020603050405020304" charset="0"/>
                <a:ea typeface="楷体" panose="02010609060101010101" pitchFamily="49" charset="-122"/>
                <a:cs typeface="Times New Roman" panose="02020603050405020304" charset="0"/>
              </a:rPr>
              <a:t>Wi-Fi</a:t>
            </a:r>
          </a:p>
          <a:p>
            <a:r>
              <a:rPr lang="zh-CN" altLang="en-US" sz="2800" b="1">
                <a:latin typeface="楷体" panose="02010609060101010101" pitchFamily="49" charset="-122"/>
                <a:ea typeface="楷体" panose="02010609060101010101" pitchFamily="49" charset="-122"/>
                <a:cs typeface="楷体" panose="02010609060101010101" pitchFamily="49" charset="-122"/>
              </a:rPr>
              <a:t>    网络作为一种信息通信、数据传递和资源共享的方式和手段，具有无比的优越性，它具有高效率、全球性、虚拟性等特点，是现代社会不可缺少的东西。</a:t>
            </a:r>
            <a:r>
              <a:rPr lang="zh-CN" altLang="en-US" sz="2800" b="1" baseline="30000">
                <a:solidFill>
                  <a:srgbClr val="FF0000"/>
                </a:solidFill>
                <a:uFillTx/>
                <a:latin typeface="楷体" panose="02010609060101010101" pitchFamily="49" charset="-122"/>
                <a:ea typeface="楷体" panose="02010609060101010101" pitchFamily="49" charset="-122"/>
                <a:cs typeface="楷体" panose="02010609060101010101" pitchFamily="49" charset="-122"/>
              </a:rPr>
              <a:t>①</a:t>
            </a:r>
            <a:r>
              <a:rPr lang="zh-CN" altLang="en-US" sz="2800" b="1">
                <a:latin typeface="楷体" panose="02010609060101010101" pitchFamily="49" charset="-122"/>
                <a:ea typeface="楷体" panose="02010609060101010101" pitchFamily="49" charset="-122"/>
                <a:cs typeface="楷体" panose="02010609060101010101" pitchFamily="49" charset="-122"/>
              </a:rPr>
              <a:t>我们通过网络可以查资料,还可以和别人交流。而</a:t>
            </a:r>
            <a:r>
              <a:rPr sz="2800" b="1">
                <a:latin typeface="Times New Roman" panose="02020603050405020304" charset="0"/>
                <a:cs typeface="Times New Roman" panose="02020603050405020304" charset="0"/>
              </a:rPr>
              <a:t>Wi-Fi</a:t>
            </a:r>
            <a:r>
              <a:rPr lang="zh-CN" altLang="en-US" sz="2800" b="1">
                <a:latin typeface="楷体" panose="02010609060101010101" pitchFamily="49" charset="-122"/>
                <a:ea typeface="楷体" panose="02010609060101010101" pitchFamily="49" charset="-122"/>
                <a:cs typeface="楷体" panose="02010609060101010101" pitchFamily="49" charset="-122"/>
              </a:rPr>
              <a:t>因其灵活性比较大成为现在大多数网民访问网络的首选。</a:t>
            </a:r>
            <a:r>
              <a:rPr lang="zh-CN" altLang="en-US" sz="2800" b="1" baseline="30000">
                <a:solidFill>
                  <a:srgbClr val="FF0000"/>
                </a:solidFill>
                <a:uFillTx/>
                <a:latin typeface="楷体" panose="02010609060101010101" pitchFamily="49" charset="-122"/>
                <a:ea typeface="楷体" panose="02010609060101010101" pitchFamily="49" charset="-122"/>
                <a:cs typeface="楷体" panose="02010609060101010101" pitchFamily="49" charset="-122"/>
              </a:rPr>
              <a:t>②</a:t>
            </a:r>
            <a:r>
              <a:rPr lang="zh-CN" altLang="en-US" sz="2800" b="1">
                <a:latin typeface="楷体" panose="02010609060101010101" pitchFamily="49" charset="-122"/>
                <a:ea typeface="楷体" panose="02010609060101010101" pitchFamily="49" charset="-122"/>
                <a:cs typeface="楷体" panose="02010609060101010101" pitchFamily="49" charset="-122"/>
              </a:rPr>
              <a:t> </a:t>
            </a:r>
          </a:p>
          <a:p>
            <a:r>
              <a:rPr lang="zh-CN" altLang="en-US" sz="2800" b="1">
                <a:latin typeface="楷体" panose="02010609060101010101" pitchFamily="49" charset="-122"/>
                <a:ea typeface="楷体" panose="02010609060101010101" pitchFamily="49" charset="-122"/>
                <a:cs typeface="楷体" panose="02010609060101010101" pitchFamily="49" charset="-122"/>
              </a:rPr>
              <a:t>    天天与</a:t>
            </a:r>
            <a:r>
              <a:rPr sz="2800" b="1">
                <a:latin typeface="Times New Roman" panose="02020603050405020304" charset="0"/>
                <a:cs typeface="Times New Roman" panose="02020603050405020304" charset="0"/>
              </a:rPr>
              <a:t>Wi-Fi</a:t>
            </a:r>
            <a:r>
              <a:rPr lang="zh-CN" altLang="en-US" sz="2800" b="1">
                <a:latin typeface="楷体" panose="02010609060101010101" pitchFamily="49" charset="-122"/>
                <a:ea typeface="楷体" panose="02010609060101010101" pitchFamily="49" charset="-122"/>
                <a:cs typeface="楷体" panose="02010609060101010101" pitchFamily="49" charset="-122"/>
              </a:rPr>
              <a:t>打交道的你一定不知道</a:t>
            </a:r>
            <a:r>
              <a:rPr sz="2800" b="1">
                <a:latin typeface="Times New Roman" panose="02020603050405020304" charset="0"/>
                <a:cs typeface="Times New Roman" panose="02020603050405020304" charset="0"/>
              </a:rPr>
              <a:t>Wi-Fi</a:t>
            </a:r>
            <a:r>
              <a:rPr lang="zh-CN" altLang="en-US" sz="2800" b="1">
                <a:latin typeface="楷体" panose="02010609060101010101" pitchFamily="49" charset="-122"/>
                <a:ea typeface="楷体" panose="02010609060101010101" pitchFamily="49" charset="-122"/>
                <a:cs typeface="楷体" panose="02010609060101010101" pitchFamily="49" charset="-122"/>
              </a:rPr>
              <a:t>的真正含义吧？让我来告诉你吧！</a:t>
            </a:r>
            <a:r>
              <a:rPr sz="2800" b="1">
                <a:latin typeface="Times New Roman" panose="02020603050405020304" charset="0"/>
                <a:cs typeface="Times New Roman" panose="02020603050405020304" charset="0"/>
              </a:rPr>
              <a:t>Wi-Fi</a:t>
            </a:r>
            <a:r>
              <a:rPr sz="2800" b="1">
                <a:latin typeface="楷体" panose="02010609060101010101" pitchFamily="49" charset="-122"/>
                <a:ea typeface="楷体" panose="02010609060101010101" pitchFamily="49" charset="-122"/>
                <a:cs typeface="Times New Roman" panose="02020603050405020304" charset="0"/>
              </a:rPr>
              <a:t>是</a:t>
            </a:r>
            <a:r>
              <a:rPr lang="zh-CN" altLang="en-US" sz="2800" b="1">
                <a:latin typeface="楷体" panose="02010609060101010101" pitchFamily="49" charset="-122"/>
                <a:ea typeface="楷体" panose="02010609060101010101" pitchFamily="49" charset="-122"/>
                <a:cs typeface="楷体" panose="02010609060101010101" pitchFamily="49" charset="-122"/>
              </a:rPr>
              <a:t>一种短距离高速无线数据传输技术。</a:t>
            </a:r>
            <a:r>
              <a:rPr lang="zh-CN" altLang="en-US" sz="2800" b="1" baseline="30000">
                <a:solidFill>
                  <a:srgbClr val="FF0000"/>
                </a:solidFill>
                <a:uFillTx/>
                <a:latin typeface="楷体" panose="02010609060101010101" pitchFamily="49" charset="-122"/>
                <a:ea typeface="楷体" panose="02010609060101010101" pitchFamily="49" charset="-122"/>
                <a:cs typeface="楷体" panose="02010609060101010101" pitchFamily="49" charset="-122"/>
              </a:rPr>
              <a:t>③</a:t>
            </a:r>
            <a:r>
              <a:rPr lang="zh-CN" altLang="en-US" sz="2800" b="1">
                <a:latin typeface="楷体" panose="02010609060101010101" pitchFamily="49" charset="-122"/>
                <a:ea typeface="楷体" panose="02010609060101010101" pitchFamily="49" charset="-122"/>
                <a:cs typeface="楷体" panose="02010609060101010101" pitchFamily="49" charset="-122"/>
              </a:rPr>
              <a:t>它主要用于无线上网，能够让计算机和其他电子设备不用线路连接就可以在局域网中传输数据。同时它也是在家里、办公室或旅途中上网的快速、便捷的途径。</a:t>
            </a:r>
            <a:r>
              <a:rPr lang="zh-CN" altLang="en-US" sz="2800" b="1" baseline="30000">
                <a:solidFill>
                  <a:srgbClr val="FF0000"/>
                </a:solidFill>
                <a:uFillTx/>
                <a:latin typeface="楷体" panose="02010609060101010101" pitchFamily="49" charset="-122"/>
                <a:ea typeface="楷体" panose="02010609060101010101" pitchFamily="49" charset="-122"/>
                <a:cs typeface="楷体" panose="02010609060101010101" pitchFamily="49" charset="-122"/>
              </a:rPr>
              <a:t>④</a:t>
            </a:r>
          </a:p>
        </p:txBody>
      </p:sp>
      <p:sp>
        <p:nvSpPr>
          <p:cNvPr id="4" name="文本框 3"/>
          <p:cNvSpPr txBox="1"/>
          <p:nvPr/>
        </p:nvSpPr>
        <p:spPr>
          <a:xfrm>
            <a:off x="288290" y="659765"/>
            <a:ext cx="1960880" cy="521970"/>
          </a:xfrm>
          <a:prstGeom prst="rect">
            <a:avLst/>
          </a:prstGeom>
          <a:noFill/>
        </p:spPr>
        <p:txBody>
          <a:bodyPr wrap="none" rtlCol="0">
            <a:spAutoFit/>
          </a:bodyPr>
          <a:lstStyle/>
          <a:p>
            <a:pPr algn="l"/>
            <a:r>
              <a:rPr lang="zh-CN" altLang="en-US" sz="2800" b="1">
                <a:solidFill>
                  <a:srgbClr val="C00000"/>
                </a:solidFill>
                <a:sym typeface="+mn-ea"/>
              </a:rPr>
              <a:t>文题二例文</a:t>
            </a:r>
          </a:p>
        </p:txBody>
      </p:sp>
      <p:sp>
        <p:nvSpPr>
          <p:cNvPr id="11" name="矩形 10"/>
          <p:cNvSpPr/>
          <p:nvPr/>
        </p:nvSpPr>
        <p:spPr>
          <a:xfrm>
            <a:off x="9020810" y="1457960"/>
            <a:ext cx="2818130" cy="1198880"/>
          </a:xfrm>
          <a:prstGeom prst="rect">
            <a:avLst/>
          </a:prstGeom>
        </p:spPr>
        <p:txBody>
          <a:bodyPr wrap="square" numCol="1">
            <a:spAutoFit/>
          </a:bodyPr>
          <a:lstStyle/>
          <a:p>
            <a:pPr algn="l">
              <a:lnSpc>
                <a:spcPct val="100000"/>
              </a:lnSpc>
            </a:pPr>
            <a:r>
              <a:rPr lang="zh-CN" altLang="en-US" sz="2400">
                <a:solidFill>
                  <a:schemeClr val="accent1">
                    <a:lumMod val="75000"/>
                  </a:schemeClr>
                </a:solidFill>
              </a:rPr>
              <a:t>①作诠释，简要介绍网络的特征及其作用。</a:t>
            </a:r>
          </a:p>
        </p:txBody>
      </p:sp>
      <p:cxnSp>
        <p:nvCxnSpPr>
          <p:cNvPr id="13" name="直接连接符 12"/>
          <p:cNvCxnSpPr/>
          <p:nvPr/>
        </p:nvCxnSpPr>
        <p:spPr>
          <a:xfrm>
            <a:off x="8827135" y="765175"/>
            <a:ext cx="14605" cy="582612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9020810" y="2808605"/>
            <a:ext cx="2818130" cy="829945"/>
          </a:xfrm>
          <a:prstGeom prst="rect">
            <a:avLst/>
          </a:prstGeom>
        </p:spPr>
        <p:txBody>
          <a:bodyPr wrap="square" numCol="1">
            <a:spAutoFit/>
          </a:bodyPr>
          <a:lstStyle/>
          <a:p>
            <a:pPr algn="l">
              <a:lnSpc>
                <a:spcPct val="100000"/>
              </a:lnSpc>
            </a:pPr>
            <a:r>
              <a:rPr lang="zh-CN" altLang="en-US" sz="2400">
                <a:solidFill>
                  <a:schemeClr val="accent1">
                    <a:lumMod val="75000"/>
                  </a:schemeClr>
                </a:solidFill>
              </a:rPr>
              <a:t>②引出本文的说明对象Wi-Fi。</a:t>
            </a:r>
          </a:p>
        </p:txBody>
      </p:sp>
      <p:sp>
        <p:nvSpPr>
          <p:cNvPr id="5" name="矩形 4"/>
          <p:cNvSpPr/>
          <p:nvPr/>
        </p:nvSpPr>
        <p:spPr>
          <a:xfrm>
            <a:off x="9020810" y="3970655"/>
            <a:ext cx="2818130" cy="1198880"/>
          </a:xfrm>
          <a:prstGeom prst="rect">
            <a:avLst/>
          </a:prstGeom>
        </p:spPr>
        <p:txBody>
          <a:bodyPr wrap="square" numCol="1">
            <a:spAutoFit/>
          </a:bodyPr>
          <a:lstStyle/>
          <a:p>
            <a:pPr algn="l">
              <a:lnSpc>
                <a:spcPct val="100000"/>
              </a:lnSpc>
            </a:pPr>
            <a:r>
              <a:rPr lang="zh-CN" altLang="en-US" sz="2400">
                <a:solidFill>
                  <a:schemeClr val="accent1">
                    <a:lumMod val="75000"/>
                  </a:schemeClr>
                </a:solidFill>
              </a:rPr>
              <a:t>③下定义。准确而又科学地解释什么是Wi-Fi。</a:t>
            </a:r>
          </a:p>
        </p:txBody>
      </p:sp>
      <p:sp>
        <p:nvSpPr>
          <p:cNvPr id="6" name="矩形 5"/>
          <p:cNvSpPr/>
          <p:nvPr/>
        </p:nvSpPr>
        <p:spPr>
          <a:xfrm>
            <a:off x="9020810" y="5485130"/>
            <a:ext cx="2729865" cy="829945"/>
          </a:xfrm>
          <a:prstGeom prst="rect">
            <a:avLst/>
          </a:prstGeom>
        </p:spPr>
        <p:txBody>
          <a:bodyPr wrap="square" numCol="1">
            <a:spAutoFit/>
          </a:bodyPr>
          <a:lstStyle/>
          <a:p>
            <a:pPr algn="l">
              <a:lnSpc>
                <a:spcPct val="100000"/>
              </a:lnSpc>
            </a:pPr>
            <a:r>
              <a:rPr lang="zh-CN" altLang="en-US" sz="2400">
                <a:solidFill>
                  <a:schemeClr val="accent1">
                    <a:lumMod val="75000"/>
                  </a:schemeClr>
                </a:solidFill>
              </a:rPr>
              <a:t>④简要介绍Wi-Fi的优越性。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
                                          </p:val>
                                        </p:tav>
                                        <p:tav tm="100000">
                                          <p:val>
                                            <p:strVal val="#ppt_w"/>
                                          </p:val>
                                        </p:tav>
                                      </p:tavLst>
                                    </p:anim>
                                    <p:anim calcmode="lin" valueType="num">
                                      <p:cBhvr>
                                        <p:cTn id="15" dur="500" fill="hold"/>
                                        <p:tgtEl>
                                          <p:spTgt spid="17"/>
                                        </p:tgtEl>
                                        <p:attrNameLst>
                                          <p:attrName>ppt_h</p:attrName>
                                        </p:attrNameLst>
                                      </p:cBhvr>
                                      <p:tavLst>
                                        <p:tav tm="0">
                                          <p:val>
                                            <p:fltVal val="0"/>
                                          </p:val>
                                        </p:tav>
                                        <p:tav tm="100000">
                                          <p:val>
                                            <p:strVal val="#ppt_h"/>
                                          </p:val>
                                        </p:tav>
                                      </p:tavLst>
                                    </p:anim>
                                    <p:animEffect transition="in" filter="fade">
                                      <p:cBhvr>
                                        <p:cTn id="16" dur="500"/>
                                        <p:tgtEl>
                                          <p:spTgt spid="17"/>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P spid="5" grpId="0"/>
      <p:bldP spid="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sz="2800" b="1" smtClean="0">
                <a:solidFill>
                  <a:schemeClr val="tx1"/>
                </a:solidFill>
                <a:latin typeface="微软雅黑"/>
                <a:ea typeface="微软雅黑"/>
                <a:sym typeface="+mn-ea"/>
              </a:rPr>
              <a:t>佳作展台</a:t>
            </a:r>
          </a:p>
        </p:txBody>
      </p:sp>
      <p:sp>
        <p:nvSpPr>
          <p:cNvPr id="2" name="文本框 1"/>
          <p:cNvSpPr txBox="1"/>
          <p:nvPr/>
        </p:nvSpPr>
        <p:spPr>
          <a:xfrm>
            <a:off x="509905" y="831850"/>
            <a:ext cx="8069580" cy="5692775"/>
          </a:xfrm>
          <a:prstGeom prst="rect">
            <a:avLst/>
          </a:prstGeom>
          <a:noFill/>
        </p:spPr>
        <p:txBody>
          <a:bodyPr wrap="square" rtlCol="0" anchor="t">
            <a:spAutoFit/>
          </a:bodyPr>
          <a:lstStyle/>
          <a:p>
            <a:pPr algn="l"/>
            <a:r>
              <a:rPr lang="en-US" altLang="zh-CN" sz="2800" b="1">
                <a:latin typeface="楷体" panose="02010609060101010101" pitchFamily="49" charset="-122"/>
                <a:ea typeface="楷体" panose="02010609060101010101" pitchFamily="49" charset="-122"/>
                <a:cs typeface="楷体" panose="02010609060101010101" pitchFamily="49" charset="-122"/>
              </a:rPr>
              <a:t>    </a:t>
            </a:r>
            <a:r>
              <a:rPr lang="zh-CN" altLang="en-US" sz="2800" b="1">
                <a:latin typeface="楷体" panose="02010609060101010101" pitchFamily="49" charset="-122"/>
                <a:ea typeface="楷体" panose="02010609060101010101" pitchFamily="49" charset="-122"/>
                <a:cs typeface="楷体" panose="02010609060101010101" pitchFamily="49" charset="-122"/>
              </a:rPr>
              <a:t>有了</a:t>
            </a:r>
            <a:r>
              <a:rPr sz="2800" b="1">
                <a:latin typeface="Times New Roman" panose="02020603050405020304" charset="0"/>
                <a:cs typeface="Times New Roman" panose="02020603050405020304" charset="0"/>
              </a:rPr>
              <a:t>Wi-Fi</a:t>
            </a:r>
            <a:r>
              <a:rPr lang="zh-CN" altLang="en-US" sz="2800" b="1">
                <a:latin typeface="楷体" panose="02010609060101010101" pitchFamily="49" charset="-122"/>
                <a:ea typeface="楷体" panose="02010609060101010101" pitchFamily="49" charset="-122"/>
                <a:cs typeface="楷体" panose="02010609060101010101" pitchFamily="49" charset="-122"/>
              </a:rPr>
              <a:t>，台式电脑就不再“一机独大”了，你也不必“正襟危坐”了。因为笔记本电脑、手机、平板以及所有带有</a:t>
            </a:r>
            <a:r>
              <a:rPr sz="2800" b="1">
                <a:latin typeface="Times New Roman" panose="02020603050405020304" charset="0"/>
                <a:cs typeface="Times New Roman" panose="02020603050405020304" charset="0"/>
              </a:rPr>
              <a:t>Wi-Fi</a:t>
            </a:r>
            <a:r>
              <a:rPr lang="zh-CN" altLang="en-US" sz="2800" b="1">
                <a:latin typeface="楷体" panose="02010609060101010101" pitchFamily="49" charset="-122"/>
                <a:ea typeface="楷体" panose="02010609060101010101" pitchFamily="49" charset="-122"/>
                <a:cs typeface="楷体" panose="02010609060101010101" pitchFamily="49" charset="-122"/>
              </a:rPr>
              <a:t>功能的设备通过</a:t>
            </a:r>
            <a:r>
              <a:rPr sz="2800">
                <a:latin typeface="Times New Roman" panose="02020603050405020304" charset="0"/>
                <a:cs typeface="Times New Roman" panose="02020603050405020304" charset="0"/>
              </a:rPr>
              <a:t>Wi-Fi</a:t>
            </a:r>
            <a:r>
              <a:rPr lang="zh-CN" altLang="en-US" sz="2800" b="1">
                <a:latin typeface="楷体" panose="02010609060101010101" pitchFamily="49" charset="-122"/>
                <a:ea typeface="楷体" panose="02010609060101010101" pitchFamily="49" charset="-122"/>
                <a:cs typeface="楷体" panose="02010609060101010101" pitchFamily="49" charset="-122"/>
              </a:rPr>
              <a:t>都能上网。网线这一小尾巴再也束缚不了你。你可以站着上网，坐着上网，躺着上网……想用什么姿势上网就用什么姿势上网，客厅里、卧室里、书房里……想到哪儿上网就到哪儿上网。自由自在，惬意生活从</a:t>
            </a:r>
            <a:r>
              <a:rPr sz="2800" b="1">
                <a:latin typeface="Times New Roman" panose="02020603050405020304" charset="0"/>
                <a:cs typeface="Times New Roman" panose="02020603050405020304" charset="0"/>
              </a:rPr>
              <a:t>Wi-Fi</a:t>
            </a:r>
            <a:r>
              <a:rPr lang="zh-CN" altLang="en-US" sz="2800" b="1">
                <a:latin typeface="楷体" panose="02010609060101010101" pitchFamily="49" charset="-122"/>
                <a:ea typeface="楷体" panose="02010609060101010101" pitchFamily="49" charset="-122"/>
                <a:cs typeface="楷体" panose="02010609060101010101" pitchFamily="49" charset="-122"/>
              </a:rPr>
              <a:t>开始。</a:t>
            </a:r>
            <a:r>
              <a:rPr lang="zh-CN" altLang="en-US" sz="2800" b="1" baseline="30000">
                <a:solidFill>
                  <a:srgbClr val="FF0000"/>
                </a:solidFill>
                <a:uFillTx/>
                <a:latin typeface="楷体" panose="02010609060101010101" pitchFamily="49" charset="-122"/>
                <a:ea typeface="楷体" panose="02010609060101010101" pitchFamily="49" charset="-122"/>
                <a:cs typeface="楷体" panose="02010609060101010101" pitchFamily="49" charset="-122"/>
              </a:rPr>
              <a:t>⑤</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cs typeface="楷体" panose="02010609060101010101" pitchFamily="49" charset="-122"/>
              </a:rPr>
              <a:t>    有了</a:t>
            </a:r>
            <a:r>
              <a:rPr sz="2800" b="1">
                <a:latin typeface="Times New Roman" panose="02020603050405020304" charset="0"/>
                <a:cs typeface="Times New Roman" panose="02020603050405020304" charset="0"/>
              </a:rPr>
              <a:t>Wi-Fi</a:t>
            </a:r>
            <a:r>
              <a:rPr lang="zh-CN" altLang="en-US" sz="2800" b="1">
                <a:latin typeface="楷体" panose="02010609060101010101" pitchFamily="49" charset="-122"/>
                <a:ea typeface="楷体" panose="02010609060101010101" pitchFamily="49" charset="-122"/>
                <a:cs typeface="楷体" panose="02010609060101010101" pitchFamily="49" charset="-122"/>
              </a:rPr>
              <a:t>，我们再也不用担心我们的流量了。免费</a:t>
            </a:r>
            <a:r>
              <a:rPr sz="2800" b="1">
                <a:latin typeface="Times New Roman" panose="02020603050405020304" charset="0"/>
                <a:cs typeface="Times New Roman" panose="02020603050405020304" charset="0"/>
              </a:rPr>
              <a:t>Wi-Fi</a:t>
            </a:r>
            <a:r>
              <a:rPr lang="zh-CN" altLang="en-US" sz="2800" b="1">
                <a:latin typeface="楷体" panose="02010609060101010101" pitchFamily="49" charset="-122"/>
                <a:ea typeface="楷体" panose="02010609060101010101" pitchFamily="49" charset="-122"/>
                <a:cs typeface="楷体" panose="02010609060101010101" pitchFamily="49" charset="-122"/>
              </a:rPr>
              <a:t>让我们畅享网络。</a:t>
            </a:r>
            <a:r>
              <a:rPr lang="zh-CN" altLang="en-US" sz="2800" b="1" baseline="30000">
                <a:solidFill>
                  <a:srgbClr val="FF0000"/>
                </a:solidFill>
                <a:uFillTx/>
                <a:latin typeface="楷体" panose="02010609060101010101" pitchFamily="49" charset="-122"/>
                <a:ea typeface="楷体" panose="02010609060101010101" pitchFamily="49" charset="-122"/>
                <a:cs typeface="楷体" panose="02010609060101010101" pitchFamily="49" charset="-122"/>
              </a:rPr>
              <a:t>⑥</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cs typeface="楷体" panose="02010609060101010101" pitchFamily="49" charset="-122"/>
              </a:rPr>
              <a:t>    </a:t>
            </a:r>
            <a:r>
              <a:rPr sz="2800">
                <a:latin typeface="Times New Roman" panose="02020603050405020304" charset="0"/>
                <a:cs typeface="Times New Roman" panose="02020603050405020304" charset="0"/>
              </a:rPr>
              <a:t> </a:t>
            </a:r>
            <a:r>
              <a:rPr sz="2800" b="1">
                <a:latin typeface="Times New Roman" panose="02020603050405020304" charset="0"/>
                <a:cs typeface="Times New Roman" panose="02020603050405020304" charset="0"/>
              </a:rPr>
              <a:t>Wi-Fi</a:t>
            </a:r>
            <a:r>
              <a:rPr lang="zh-CN" altLang="en-US" sz="2800" b="1">
                <a:latin typeface="楷体" panose="02010609060101010101" pitchFamily="49" charset="-122"/>
                <a:ea typeface="楷体" panose="02010609060101010101" pitchFamily="49" charset="-122"/>
                <a:cs typeface="楷体" panose="02010609060101010101" pitchFamily="49" charset="-122"/>
              </a:rPr>
              <a:t>网络还可以覆盖校园和整个社区，无须为每栋楼铺设光缆，也不用搭建一座座发射塔，</a:t>
            </a:r>
            <a:r>
              <a:rPr sz="2800" b="1">
                <a:latin typeface="Times New Roman" panose="02020603050405020304" charset="0"/>
                <a:cs typeface="Times New Roman" panose="02020603050405020304" charset="0"/>
              </a:rPr>
              <a:t>Wi-Fi</a:t>
            </a:r>
            <a:r>
              <a:rPr lang="zh-CN" altLang="en-US" sz="2800" b="1">
                <a:latin typeface="楷体" panose="02010609060101010101" pitchFamily="49" charset="-122"/>
                <a:ea typeface="楷体" panose="02010609060101010101" pitchFamily="49" charset="-122"/>
                <a:cs typeface="楷体" panose="02010609060101010101" pitchFamily="49" charset="-122"/>
              </a:rPr>
              <a:t>技术可以既便宜又轻松地扩展网络连接光缆，</a:t>
            </a:r>
          </a:p>
        </p:txBody>
      </p:sp>
      <p:sp>
        <p:nvSpPr>
          <p:cNvPr id="11" name="矩形 10"/>
          <p:cNvSpPr/>
          <p:nvPr/>
        </p:nvSpPr>
        <p:spPr>
          <a:xfrm>
            <a:off x="9020810" y="1849120"/>
            <a:ext cx="2818130" cy="1568450"/>
          </a:xfrm>
          <a:prstGeom prst="rect">
            <a:avLst/>
          </a:prstGeom>
        </p:spPr>
        <p:txBody>
          <a:bodyPr wrap="square" numCol="1">
            <a:spAutoFit/>
          </a:bodyPr>
          <a:lstStyle/>
          <a:p>
            <a:pPr algn="l">
              <a:lnSpc>
                <a:spcPct val="100000"/>
              </a:lnSpc>
            </a:pPr>
            <a:r>
              <a:rPr lang="zh-CN" altLang="en-US" sz="2400">
                <a:solidFill>
                  <a:schemeClr val="accent1">
                    <a:lumMod val="75000"/>
                  </a:schemeClr>
                </a:solidFill>
              </a:rPr>
              <a:t>⑤将Wi-Fi与传统有线上网方式作比较，突出Wi-Fi灵活、便捷的特点。</a:t>
            </a:r>
          </a:p>
        </p:txBody>
      </p:sp>
      <p:cxnSp>
        <p:nvCxnSpPr>
          <p:cNvPr id="13" name="直接连接符 12"/>
          <p:cNvCxnSpPr/>
          <p:nvPr/>
        </p:nvCxnSpPr>
        <p:spPr>
          <a:xfrm>
            <a:off x="8827135" y="765175"/>
            <a:ext cx="14605" cy="582612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9020810" y="3686175"/>
            <a:ext cx="2817495" cy="829945"/>
          </a:xfrm>
          <a:prstGeom prst="rect">
            <a:avLst/>
          </a:prstGeom>
        </p:spPr>
        <p:txBody>
          <a:bodyPr wrap="square" numCol="1">
            <a:spAutoFit/>
          </a:bodyPr>
          <a:lstStyle/>
          <a:p>
            <a:pPr algn="l">
              <a:lnSpc>
                <a:spcPct val="100000"/>
              </a:lnSpc>
            </a:pPr>
            <a:r>
              <a:rPr lang="zh-CN" altLang="en-US" sz="2400">
                <a:solidFill>
                  <a:schemeClr val="accent1">
                    <a:lumMod val="75000"/>
                  </a:schemeClr>
                </a:solidFill>
              </a:rPr>
              <a:t>⑥介绍免费Wi-Fi的优越性。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
                                          </p:val>
                                        </p:tav>
                                        <p:tav tm="100000">
                                          <p:val>
                                            <p:strVal val="#ppt_w"/>
                                          </p:val>
                                        </p:tav>
                                      </p:tavLst>
                                    </p:anim>
                                    <p:anim calcmode="lin" valueType="num">
                                      <p:cBhvr>
                                        <p:cTn id="15" dur="500" fill="hold"/>
                                        <p:tgtEl>
                                          <p:spTgt spid="17"/>
                                        </p:tgtEl>
                                        <p:attrNameLst>
                                          <p:attrName>ppt_h</p:attrName>
                                        </p:attrNameLst>
                                      </p:cBhvr>
                                      <p:tavLst>
                                        <p:tav tm="0">
                                          <p:val>
                                            <p:fltVal val="0"/>
                                          </p:val>
                                        </p:tav>
                                        <p:tav tm="100000">
                                          <p:val>
                                            <p:strVal val="#ppt_h"/>
                                          </p:val>
                                        </p:tav>
                                      </p:tavLst>
                                    </p:anim>
                                    <p:animEffect transition="in" filter="fade">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sz="2800" b="1" smtClean="0">
                <a:solidFill>
                  <a:schemeClr val="tx1"/>
                </a:solidFill>
                <a:latin typeface="微软雅黑"/>
                <a:ea typeface="微软雅黑"/>
                <a:sym typeface="+mn-ea"/>
              </a:rPr>
              <a:t>佳作展台</a:t>
            </a:r>
          </a:p>
        </p:txBody>
      </p:sp>
      <p:sp>
        <p:nvSpPr>
          <p:cNvPr id="2" name="文本框 1"/>
          <p:cNvSpPr txBox="1"/>
          <p:nvPr/>
        </p:nvSpPr>
        <p:spPr>
          <a:xfrm>
            <a:off x="509905" y="831850"/>
            <a:ext cx="8069580" cy="3969385"/>
          </a:xfrm>
          <a:prstGeom prst="rect">
            <a:avLst/>
          </a:prstGeom>
          <a:noFill/>
        </p:spPr>
        <p:txBody>
          <a:bodyPr wrap="square" rtlCol="0" anchor="t">
            <a:spAutoFit/>
          </a:bodyPr>
          <a:lstStyle/>
          <a:p>
            <a:pPr algn="l"/>
            <a:r>
              <a:rPr lang="zh-CN" altLang="en-US" sz="2800" b="1">
                <a:latin typeface="楷体" panose="02010609060101010101" pitchFamily="49" charset="-122"/>
                <a:ea typeface="楷体" panose="02010609060101010101" pitchFamily="49" charset="-122"/>
                <a:cs typeface="楷体" panose="02010609060101010101" pitchFamily="49" charset="-122"/>
              </a:rPr>
              <a:t>其覆盖范围可以让所有信息流汇集到高速光纤主干网络的各个节点上。</a:t>
            </a:r>
            <a:r>
              <a:rPr sz="2800" b="1">
                <a:latin typeface="Times New Roman" panose="02020603050405020304" charset="0"/>
                <a:cs typeface="Times New Roman" panose="02020603050405020304" charset="0"/>
              </a:rPr>
              <a:t>Wi-Fi</a:t>
            </a:r>
            <a:r>
              <a:rPr lang="zh-CN" altLang="en-US" sz="2800" b="1">
                <a:latin typeface="楷体" panose="02010609060101010101" pitchFamily="49" charset="-122"/>
                <a:ea typeface="楷体" panose="02010609060101010101" pitchFamily="49" charset="-122"/>
                <a:cs typeface="楷体" panose="02010609060101010101" pitchFamily="49" charset="-122"/>
              </a:rPr>
              <a:t>网络让我们的生活更美丽。</a:t>
            </a:r>
            <a:r>
              <a:rPr lang="zh-CN" altLang="en-US" sz="2800" b="1" baseline="30000">
                <a:solidFill>
                  <a:srgbClr val="FF0000"/>
                </a:solidFill>
                <a:uFillTx/>
                <a:latin typeface="楷体" panose="02010609060101010101" pitchFamily="49" charset="-122"/>
                <a:ea typeface="楷体" panose="02010609060101010101" pitchFamily="49" charset="-122"/>
                <a:cs typeface="楷体" panose="02010609060101010101" pitchFamily="49" charset="-122"/>
              </a:rPr>
              <a:t>⑦</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cs typeface="楷体" panose="02010609060101010101" pitchFamily="49" charset="-122"/>
              </a:rPr>
              <a:t>    </a:t>
            </a:r>
            <a:r>
              <a:rPr sz="2800" b="1">
                <a:latin typeface="Times New Roman" panose="02020603050405020304" charset="0"/>
                <a:cs typeface="Times New Roman" panose="02020603050405020304" charset="0"/>
              </a:rPr>
              <a:t>Wi-Fi</a:t>
            </a:r>
            <a:r>
              <a:rPr lang="zh-CN" altLang="en-US" sz="2800" b="1">
                <a:latin typeface="楷体" panose="02010609060101010101" pitchFamily="49" charset="-122"/>
                <a:ea typeface="楷体" panose="02010609060101010101" pitchFamily="49" charset="-122"/>
                <a:cs typeface="楷体" panose="02010609060101010101" pitchFamily="49" charset="-122"/>
              </a:rPr>
              <a:t>虽好,可也有缺点。</a:t>
            </a:r>
          </a:p>
          <a:p>
            <a:pPr algn="l"/>
            <a:r>
              <a:rPr lang="zh-CN" altLang="en-US" sz="2800" b="1">
                <a:latin typeface="楷体" panose="02010609060101010101" pitchFamily="49" charset="-122"/>
                <a:ea typeface="楷体" panose="02010609060101010101" pitchFamily="49" charset="-122"/>
                <a:cs typeface="楷体" panose="02010609060101010101" pitchFamily="49" charset="-122"/>
              </a:rPr>
              <a:t>    它最大的缺点是通信距离很短，只有几百米。即使使用定向天线来加强无线信号，通信距离目前也只能达到</a:t>
            </a:r>
            <a:r>
              <a:rPr sz="2800" b="1">
                <a:latin typeface="Times New Roman" panose="02020603050405020304" charset="0"/>
                <a:cs typeface="Times New Roman" panose="02020603050405020304" charset="0"/>
              </a:rPr>
              <a:t>1 000</a:t>
            </a:r>
            <a:r>
              <a:rPr lang="zh-CN" altLang="en-US" sz="2800" b="1">
                <a:latin typeface="楷体" panose="02010609060101010101" pitchFamily="49" charset="-122"/>
                <a:ea typeface="楷体" panose="02010609060101010101" pitchFamily="49" charset="-122"/>
                <a:cs typeface="楷体" panose="02010609060101010101" pitchFamily="49" charset="-122"/>
              </a:rPr>
              <a:t>多米。 一台装有无线网卡的笔记本电脑，只可以在</a:t>
            </a:r>
            <a:r>
              <a:rPr sz="2800" b="1">
                <a:latin typeface="Times New Roman" panose="02020603050405020304" charset="0"/>
                <a:cs typeface="Times New Roman" panose="02020603050405020304" charset="0"/>
              </a:rPr>
              <a:t>Wi-Fi</a:t>
            </a:r>
            <a:r>
              <a:rPr lang="zh-CN" altLang="en-US" sz="2800" b="1">
                <a:latin typeface="楷体" panose="02010609060101010101" pitchFamily="49" charset="-122"/>
                <a:ea typeface="楷体" panose="02010609060101010101" pitchFamily="49" charset="-122"/>
                <a:cs typeface="楷体" panose="02010609060101010101" pitchFamily="49" charset="-122"/>
              </a:rPr>
              <a:t>基站周围半径</a:t>
            </a:r>
            <a:r>
              <a:rPr sz="2800" b="1">
                <a:latin typeface="Times New Roman" panose="02020603050405020304" charset="0"/>
                <a:cs typeface="Times New Roman" panose="02020603050405020304" charset="0"/>
              </a:rPr>
              <a:t>300</a:t>
            </a:r>
            <a:r>
              <a:rPr lang="zh-CN" altLang="en-US" sz="2800" b="1">
                <a:latin typeface="楷体" panose="02010609060101010101" pitchFamily="49" charset="-122"/>
                <a:ea typeface="楷体" panose="02010609060101010101" pitchFamily="49" charset="-122"/>
                <a:cs typeface="楷体" panose="02010609060101010101" pitchFamily="49" charset="-122"/>
              </a:rPr>
              <a:t>米的范围内实现无线上网。</a:t>
            </a:r>
            <a:r>
              <a:rPr lang="zh-CN" altLang="en-US" sz="2800" b="1" baseline="30000">
                <a:solidFill>
                  <a:srgbClr val="FF0000"/>
                </a:solidFill>
                <a:uFillTx/>
                <a:latin typeface="楷体" panose="02010609060101010101" pitchFamily="49" charset="-122"/>
                <a:ea typeface="楷体" panose="02010609060101010101" pitchFamily="49" charset="-122"/>
                <a:cs typeface="楷体" panose="02010609060101010101" pitchFamily="49" charset="-122"/>
              </a:rPr>
              <a:t>⑧</a:t>
            </a:r>
          </a:p>
        </p:txBody>
      </p:sp>
      <p:sp>
        <p:nvSpPr>
          <p:cNvPr id="11" name="矩形 10"/>
          <p:cNvSpPr/>
          <p:nvPr/>
        </p:nvSpPr>
        <p:spPr>
          <a:xfrm>
            <a:off x="9096375" y="1003300"/>
            <a:ext cx="2818130" cy="829945"/>
          </a:xfrm>
          <a:prstGeom prst="rect">
            <a:avLst/>
          </a:prstGeom>
        </p:spPr>
        <p:txBody>
          <a:bodyPr wrap="square" numCol="1">
            <a:spAutoFit/>
          </a:bodyPr>
          <a:lstStyle/>
          <a:p>
            <a:pPr algn="l">
              <a:lnSpc>
                <a:spcPct val="100000"/>
              </a:lnSpc>
            </a:pPr>
            <a:r>
              <a:rPr lang="zh-CN" altLang="en-US" sz="2400">
                <a:solidFill>
                  <a:schemeClr val="accent1">
                    <a:lumMod val="75000"/>
                  </a:schemeClr>
                </a:solidFill>
              </a:rPr>
              <a:t>⑦介绍Wi-Fi网络的特点。</a:t>
            </a:r>
          </a:p>
        </p:txBody>
      </p:sp>
      <p:cxnSp>
        <p:nvCxnSpPr>
          <p:cNvPr id="13" name="直接连接符 12"/>
          <p:cNvCxnSpPr/>
          <p:nvPr/>
        </p:nvCxnSpPr>
        <p:spPr>
          <a:xfrm>
            <a:off x="8827135" y="765175"/>
            <a:ext cx="14605" cy="582612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9020810" y="2644775"/>
            <a:ext cx="2893060" cy="1568450"/>
          </a:xfrm>
          <a:prstGeom prst="rect">
            <a:avLst/>
          </a:prstGeom>
        </p:spPr>
        <p:txBody>
          <a:bodyPr wrap="square" numCol="1">
            <a:spAutoFit/>
          </a:bodyPr>
          <a:lstStyle/>
          <a:p>
            <a:pPr algn="l">
              <a:lnSpc>
                <a:spcPct val="100000"/>
              </a:lnSpc>
            </a:pPr>
            <a:r>
              <a:rPr lang="zh-CN" altLang="en-US" sz="2400">
                <a:solidFill>
                  <a:schemeClr val="accent1">
                    <a:lumMod val="75000"/>
                  </a:schemeClr>
                </a:solidFill>
              </a:rPr>
              <a:t>⑧运用举例子、列数字的说明方法，介绍Wi-Fi的缺点：通信距离短。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
                                          </p:val>
                                        </p:tav>
                                        <p:tav tm="100000">
                                          <p:val>
                                            <p:strVal val="#ppt_w"/>
                                          </p:val>
                                        </p:tav>
                                      </p:tavLst>
                                    </p:anim>
                                    <p:anim calcmode="lin" valueType="num">
                                      <p:cBhvr>
                                        <p:cTn id="15" dur="500" fill="hold"/>
                                        <p:tgtEl>
                                          <p:spTgt spid="17"/>
                                        </p:tgtEl>
                                        <p:attrNameLst>
                                          <p:attrName>ppt_h</p:attrName>
                                        </p:attrNameLst>
                                      </p:cBhvr>
                                      <p:tavLst>
                                        <p:tav tm="0">
                                          <p:val>
                                            <p:fltVal val="0"/>
                                          </p:val>
                                        </p:tav>
                                        <p:tav tm="100000">
                                          <p:val>
                                            <p:strVal val="#ppt_h"/>
                                          </p:val>
                                        </p:tav>
                                      </p:tavLst>
                                    </p:anim>
                                    <p:animEffect transition="in" filter="fade">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673735" y="958215"/>
            <a:ext cx="10843895" cy="4061460"/>
          </a:xfrm>
          <a:prstGeom prst="rect">
            <a:avLst/>
          </a:prstGeom>
          <a:noFill/>
        </p:spPr>
        <p:txBody>
          <a:bodyPr wrap="square" rtlCol="0" anchor="t">
            <a:spAutoFit/>
          </a:bodyPr>
          <a:lstStyle/>
          <a:p>
            <a:pPr algn="ctr">
              <a:lnSpc>
                <a:spcPct val="150000"/>
              </a:lnSpc>
            </a:pPr>
            <a:r>
              <a:rPr lang="zh-CN" altLang="en-US" sz="3200" b="1">
                <a:solidFill>
                  <a:srgbClr val="C00000"/>
                </a:solidFill>
              </a:rPr>
              <a:t>名师总评</a:t>
            </a:r>
          </a:p>
          <a:p>
            <a:pPr>
              <a:lnSpc>
                <a:spcPct val="150000"/>
              </a:lnSpc>
            </a:pPr>
            <a:r>
              <a:rPr sz="2800"/>
              <a:t>本文属于事物说明文，内容详尽，语言平实。文章采用逻辑顺序进行说明，开头由我们日常生活中最熟悉的网络引出本文的说明对象</a:t>
            </a:r>
            <a:r>
              <a:rPr sz="2800">
                <a:latin typeface="Times New Roman" panose="02020603050405020304" charset="0"/>
                <a:cs typeface="Times New Roman" panose="02020603050405020304" charset="0"/>
              </a:rPr>
              <a:t>Wi-Fi</a:t>
            </a:r>
            <a:r>
              <a:rPr sz="2800"/>
              <a:t>并详细地介绍了什么是</a:t>
            </a:r>
            <a:r>
              <a:rPr sz="2800">
                <a:latin typeface="Times New Roman" panose="02020603050405020304" charset="0"/>
                <a:cs typeface="Times New Roman" panose="02020603050405020304" charset="0"/>
              </a:rPr>
              <a:t>Wi-Fi</a:t>
            </a:r>
            <a:r>
              <a:rPr sz="2800"/>
              <a:t>；接着介绍了</a:t>
            </a:r>
            <a:r>
              <a:rPr sz="2800">
                <a:latin typeface="Times New Roman" panose="02020603050405020304" charset="0"/>
                <a:cs typeface="Times New Roman" panose="02020603050405020304" charset="0"/>
              </a:rPr>
              <a:t>Wi-Fi</a:t>
            </a:r>
            <a:r>
              <a:rPr sz="2800"/>
              <a:t>的优点与缺点，层次分明、条理清晰。作诠释、下定义、举例子、列数字等多种说明方法的运用让读者对</a:t>
            </a:r>
            <a:r>
              <a:rPr sz="2800">
                <a:latin typeface="Times New Roman" panose="02020603050405020304" charset="0"/>
                <a:cs typeface="Times New Roman" panose="02020603050405020304" charset="0"/>
              </a:rPr>
              <a:t>Wi-Fi</a:t>
            </a:r>
            <a:r>
              <a:rPr sz="2800"/>
              <a:t>有了更深的认知。</a:t>
            </a:r>
          </a:p>
        </p:txBody>
      </p:sp>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sz="2800" b="1" smtClean="0">
                <a:solidFill>
                  <a:schemeClr val="tx1"/>
                </a:solidFill>
                <a:latin typeface="微软雅黑"/>
                <a:ea typeface="微软雅黑"/>
                <a:sym typeface="+mn-ea"/>
              </a:rPr>
              <a:t>佳作展台</a:t>
            </a: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sz="2800" b="1" smtClean="0">
                <a:solidFill>
                  <a:schemeClr val="tx1"/>
                </a:solidFill>
                <a:latin typeface="微软雅黑"/>
                <a:ea typeface="微软雅黑"/>
                <a:sym typeface="+mn-ea"/>
              </a:rPr>
              <a:t>佳作展台</a:t>
            </a:r>
          </a:p>
        </p:txBody>
      </p:sp>
      <p:sp>
        <p:nvSpPr>
          <p:cNvPr id="2" name="文本框 1"/>
          <p:cNvSpPr txBox="1"/>
          <p:nvPr/>
        </p:nvSpPr>
        <p:spPr>
          <a:xfrm>
            <a:off x="509905" y="1108075"/>
            <a:ext cx="8069580" cy="5692775"/>
          </a:xfrm>
          <a:prstGeom prst="rect">
            <a:avLst/>
          </a:prstGeom>
          <a:noFill/>
        </p:spPr>
        <p:txBody>
          <a:bodyPr wrap="square" rtlCol="0" anchor="t">
            <a:spAutoFit/>
          </a:bodyPr>
          <a:lstStyle/>
          <a:p>
            <a:pPr algn="ctr"/>
            <a:r>
              <a:rPr lang="zh-CN" altLang="en-US" sz="2800" b="1">
                <a:latin typeface="Times New Roman" panose="02020603050405020304" charset="0"/>
                <a:ea typeface="楷体" panose="02010609060101010101" pitchFamily="49" charset="-122"/>
                <a:cs typeface="Times New Roman" panose="02020603050405020304" charset="0"/>
              </a:rPr>
              <a:t>健康杀手——空气污染</a:t>
            </a:r>
          </a:p>
          <a:p>
            <a:pPr algn="l"/>
            <a:r>
              <a:rPr lang="zh-CN" altLang="en-US" sz="2800" b="1">
                <a:latin typeface="楷体" panose="02010609060101010101" pitchFamily="49" charset="-122"/>
                <a:ea typeface="楷体" panose="02010609060101010101" pitchFamily="49" charset="-122"/>
                <a:cs typeface="楷体" panose="02010609060101010101" pitchFamily="49" charset="-122"/>
              </a:rPr>
              <a:t>    多年来，人们习惯上认为锻炼身体以早晨为最佳，其次是黄昏，因为人们 认为那时的空气最新鲜。但是由于城市空气污染，最佳锻炼时间也发生了变化。</a:t>
            </a:r>
            <a:r>
              <a:rPr lang="zh-CN" altLang="en-US" sz="2800" b="1" baseline="30000">
                <a:solidFill>
                  <a:srgbClr val="FF0000"/>
                </a:solidFill>
                <a:uFillTx/>
                <a:latin typeface="楷体" panose="02010609060101010101" pitchFamily="49" charset="-122"/>
                <a:ea typeface="楷体" panose="02010609060101010101" pitchFamily="49" charset="-122"/>
                <a:cs typeface="楷体" panose="02010609060101010101" pitchFamily="49" charset="-122"/>
              </a:rPr>
              <a:t>①</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cs typeface="楷体" panose="02010609060101010101" pitchFamily="49" charset="-122"/>
              </a:rPr>
              <a:t>    研究证明，一般情况下空气污染每天有两个高峰期，一个为日出前，一个为傍晚。特别是冬季，早晨和傍晚在冷高压的影响下往往会有气温逆增现象，即上层气温高，而地表气温低，大气对流近乎停止，因此地面上的有害污染物不能向大气上层扩散，停留在下层呼吸带。在工业集中或高楼林立的居民区及汽车飞驰而过的道路两旁，这种现象尤为典型。这时，有害气体要高出正常情况</a:t>
            </a:r>
            <a:r>
              <a:rPr lang="zh-CN" altLang="en-US" sz="2800" b="1">
                <a:latin typeface="Times New Roman" panose="02020603050405020304" charset="0"/>
                <a:ea typeface="楷体" panose="02010609060101010101" pitchFamily="49" charset="-122"/>
                <a:cs typeface="Times New Roman" panose="02020603050405020304" charset="0"/>
              </a:rPr>
              <a:t>2—3</a:t>
            </a:r>
            <a:r>
              <a:rPr lang="zh-CN" altLang="en-US" sz="2800" b="1">
                <a:latin typeface="楷体" panose="02010609060101010101" pitchFamily="49" charset="-122"/>
                <a:ea typeface="楷体" panose="02010609060101010101" pitchFamily="49" charset="-122"/>
                <a:cs typeface="楷体" panose="02010609060101010101" pitchFamily="49" charset="-122"/>
              </a:rPr>
              <a:t>倍。</a:t>
            </a:r>
            <a:r>
              <a:rPr lang="zh-CN" altLang="en-US" sz="2800" b="1" baseline="30000">
                <a:solidFill>
                  <a:srgbClr val="FF0000"/>
                </a:solidFill>
                <a:uFillTx/>
                <a:latin typeface="楷体" panose="02010609060101010101" pitchFamily="49" charset="-122"/>
                <a:ea typeface="楷体" panose="02010609060101010101" pitchFamily="49" charset="-122"/>
                <a:cs typeface="楷体" panose="02010609060101010101" pitchFamily="49" charset="-122"/>
              </a:rPr>
              <a:t>②</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nvSpPr>
        <p:spPr>
          <a:xfrm>
            <a:off x="288290" y="659765"/>
            <a:ext cx="1960880" cy="521970"/>
          </a:xfrm>
          <a:prstGeom prst="rect">
            <a:avLst/>
          </a:prstGeom>
          <a:noFill/>
        </p:spPr>
        <p:txBody>
          <a:bodyPr wrap="none" rtlCol="0">
            <a:spAutoFit/>
          </a:bodyPr>
          <a:lstStyle/>
          <a:p>
            <a:pPr algn="l"/>
            <a:r>
              <a:rPr lang="zh-CN" altLang="en-US" sz="2800" b="1">
                <a:solidFill>
                  <a:srgbClr val="C00000"/>
                </a:solidFill>
                <a:sym typeface="+mn-ea"/>
              </a:rPr>
              <a:t>文题三例文</a:t>
            </a:r>
          </a:p>
        </p:txBody>
      </p:sp>
      <p:sp>
        <p:nvSpPr>
          <p:cNvPr id="11" name="矩形 10"/>
          <p:cNvSpPr/>
          <p:nvPr/>
        </p:nvSpPr>
        <p:spPr>
          <a:xfrm>
            <a:off x="9020810" y="1457960"/>
            <a:ext cx="2818130" cy="1568450"/>
          </a:xfrm>
          <a:prstGeom prst="rect">
            <a:avLst/>
          </a:prstGeom>
        </p:spPr>
        <p:txBody>
          <a:bodyPr wrap="square" numCol="1">
            <a:spAutoFit/>
          </a:bodyPr>
          <a:lstStyle/>
          <a:p>
            <a:pPr algn="l">
              <a:lnSpc>
                <a:spcPct val="100000"/>
              </a:lnSpc>
            </a:pPr>
            <a:r>
              <a:rPr lang="zh-CN" altLang="en-US" sz="2400">
                <a:solidFill>
                  <a:schemeClr val="accent1">
                    <a:lumMod val="75000"/>
                  </a:schemeClr>
                </a:solidFill>
              </a:rPr>
              <a:t>①纠正人们的错误认识，引出本文的说明对象——空气污染。</a:t>
            </a:r>
          </a:p>
        </p:txBody>
      </p:sp>
      <p:cxnSp>
        <p:nvCxnSpPr>
          <p:cNvPr id="13" name="直接连接符 12"/>
          <p:cNvCxnSpPr/>
          <p:nvPr/>
        </p:nvCxnSpPr>
        <p:spPr>
          <a:xfrm>
            <a:off x="8827135" y="765175"/>
            <a:ext cx="14605" cy="582612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9020810" y="4196715"/>
            <a:ext cx="2818130" cy="1198880"/>
          </a:xfrm>
          <a:prstGeom prst="rect">
            <a:avLst/>
          </a:prstGeom>
        </p:spPr>
        <p:txBody>
          <a:bodyPr wrap="square" numCol="1">
            <a:spAutoFit/>
          </a:bodyPr>
          <a:lstStyle/>
          <a:p>
            <a:pPr algn="l">
              <a:lnSpc>
                <a:spcPct val="100000"/>
              </a:lnSpc>
            </a:pPr>
            <a:r>
              <a:rPr lang="zh-CN" altLang="en-US" sz="2400">
                <a:solidFill>
                  <a:schemeClr val="accent1">
                    <a:lumMod val="75000"/>
                  </a:schemeClr>
                </a:solidFill>
              </a:rPr>
              <a:t>②列数字，作比较。说明日出前和傍晚空气质量相对较差。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
                                          </p:val>
                                        </p:tav>
                                        <p:tav tm="100000">
                                          <p:val>
                                            <p:strVal val="#ppt_w"/>
                                          </p:val>
                                        </p:tav>
                                      </p:tavLst>
                                    </p:anim>
                                    <p:anim calcmode="lin" valueType="num">
                                      <p:cBhvr>
                                        <p:cTn id="15" dur="500" fill="hold"/>
                                        <p:tgtEl>
                                          <p:spTgt spid="17"/>
                                        </p:tgtEl>
                                        <p:attrNameLst>
                                          <p:attrName>ppt_h</p:attrName>
                                        </p:attrNameLst>
                                      </p:cBhvr>
                                      <p:tavLst>
                                        <p:tav tm="0">
                                          <p:val>
                                            <p:fltVal val="0"/>
                                          </p:val>
                                        </p:tav>
                                        <p:tav tm="100000">
                                          <p:val>
                                            <p:strVal val="#ppt_h"/>
                                          </p:val>
                                        </p:tav>
                                      </p:tavLst>
                                    </p:anim>
                                    <p:animEffect transition="in" filter="fade">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8"/>
          <p:cNvSpPr txBox="1">
            <a:spLocks noChangeArrowheads="1"/>
          </p:cNvSpPr>
          <p:nvPr>
            <p:custDataLst>
              <p:tags r:id="rId2"/>
            </p:custDataLst>
          </p:nvPr>
        </p:nvSpPr>
        <p:spPr bwMode="auto">
          <a:xfrm>
            <a:off x="799334" y="588983"/>
            <a:ext cx="7937851" cy="1106805"/>
          </a:xfrm>
          <a:prstGeom prst="rect">
            <a:avLst/>
          </a:prstGeom>
          <a:noFill/>
          <a:ln>
            <a:noFill/>
          </a:ln>
        </p:spPr>
        <p:txBody>
          <a:bodyPr wrap="square" rtlCol="0">
            <a:spAutoFit/>
          </a:bodyPr>
          <a:lstStyle>
            <a:defPPr>
              <a:defRPr lang="zh-CN"/>
            </a:defPPr>
            <a:lvl1pPr algn="dist">
              <a:defRPr sz="8800" b="1">
                <a:blipFill dpi="0" rotWithShape="1">
                  <a:blip r:embed="rId3"/>
                  <a:stretch>
                    <a:fillRect/>
                  </a:stretch>
                </a:blipFill>
              </a:defRPr>
            </a:lvl1pPr>
          </a:lstStyle>
          <a:p>
            <a:pPr algn="l"/>
            <a:r>
              <a:rPr lang="zh-CN" altLang="en-US" sz="6600" smtClean="0">
                <a:pattFill prst="pct80">
                  <a:fgClr>
                    <a:schemeClr val="accent1">
                      <a:lumMod val="60000"/>
                      <a:lumOff val="40000"/>
                    </a:schemeClr>
                  </a:fgClr>
                  <a:bgClr>
                    <a:schemeClr val="bg1"/>
                  </a:bgClr>
                </a:pattFill>
              </a:rPr>
              <a:t> </a:t>
            </a:r>
            <a:r>
              <a:rPr lang="en-US" altLang="zh-CN" sz="4400" smtClean="0">
                <a:pattFill prst="pct80">
                  <a:fgClr>
                    <a:schemeClr val="accent1">
                      <a:lumMod val="60000"/>
                      <a:lumOff val="40000"/>
                    </a:schemeClr>
                  </a:fgClr>
                  <a:bgClr>
                    <a:schemeClr val="bg1"/>
                  </a:bgClr>
                </a:pattFill>
              </a:rPr>
              <a:t>CONTENTS</a:t>
            </a:r>
            <a:r>
              <a:rPr lang="en-US" altLang="zh-CN" sz="6600" smtClean="0">
                <a:pattFill prst="pct80">
                  <a:fgClr>
                    <a:schemeClr val="accent1">
                      <a:lumMod val="60000"/>
                      <a:lumOff val="40000"/>
                    </a:schemeClr>
                  </a:fgClr>
                  <a:bgClr>
                    <a:schemeClr val="bg1"/>
                  </a:bgClr>
                </a:pattFill>
              </a:rPr>
              <a:t> </a:t>
            </a:r>
            <a:r>
              <a:rPr lang="zh-CN" altLang="en-US" sz="6600" smtClean="0">
                <a:pattFill prst="pct80">
                  <a:fgClr>
                    <a:schemeClr val="accent1">
                      <a:lumMod val="60000"/>
                      <a:lumOff val="40000"/>
                    </a:schemeClr>
                  </a:fgClr>
                  <a:bgClr>
                    <a:schemeClr val="bg1"/>
                  </a:bgClr>
                </a:pattFill>
              </a:rPr>
              <a:t>教学目录</a:t>
            </a:r>
          </a:p>
        </p:txBody>
      </p:sp>
      <p:grpSp>
        <p:nvGrpSpPr>
          <p:cNvPr id="18" name="chenying0907 1"/>
          <p:cNvGrpSpPr/>
          <p:nvPr/>
        </p:nvGrpSpPr>
        <p:grpSpPr>
          <a:xfrm>
            <a:off x="1062646" y="2177727"/>
            <a:ext cx="3285441" cy="645160"/>
            <a:chOff x="6530072" y="1583160"/>
            <a:chExt cx="3285441" cy="645160"/>
          </a:xfrm>
        </p:grpSpPr>
        <p:sp>
          <p:nvSpPr>
            <p:cNvPr id="19" name="文本框 19">
              <a:hlinkClick action="ppaction://hlinkshowjump?jump=nextslide"/>
            </p:cNvPr>
            <p:cNvSpPr txBox="1">
              <a:spLocks noChangeArrowheads="1"/>
            </p:cNvSpPr>
            <p:nvPr>
              <p:custDataLst>
                <p:tags r:id="rId4"/>
              </p:custDataLst>
            </p:nvPr>
          </p:nvSpPr>
          <p:spPr bwMode="auto">
            <a:xfrm>
              <a:off x="7556018" y="1583161"/>
              <a:ext cx="2259495" cy="583565"/>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zh-CN" altLang="en-US" smtClean="0">
                  <a:solidFill>
                    <a:srgbClr val="5F7797"/>
                  </a:solidFill>
                </a:rPr>
                <a:t>写作目</a:t>
              </a:r>
              <a:r>
                <a:rPr lang="zh-CN" altLang="en-US">
                  <a:solidFill>
                    <a:srgbClr val="5F7797"/>
                  </a:solidFill>
                </a:rPr>
                <a:t>标</a:t>
              </a:r>
            </a:p>
          </p:txBody>
        </p:sp>
        <p:sp>
          <p:nvSpPr>
            <p:cNvPr id="20" name="文本框 19"/>
            <p:cNvSpPr txBox="1"/>
            <p:nvPr/>
          </p:nvSpPr>
          <p:spPr>
            <a:xfrm>
              <a:off x="6530072" y="1583160"/>
              <a:ext cx="960823" cy="645160"/>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en-US" altLang="zh-CN" sz="3600">
                  <a:solidFill>
                    <a:srgbClr val="5F7797"/>
                  </a:solidFill>
                </a:rPr>
                <a:t>01</a:t>
              </a:r>
            </a:p>
          </p:txBody>
        </p:sp>
      </p:grpSp>
      <p:grpSp>
        <p:nvGrpSpPr>
          <p:cNvPr id="21" name="chenying0907 2"/>
          <p:cNvGrpSpPr/>
          <p:nvPr/>
        </p:nvGrpSpPr>
        <p:grpSpPr>
          <a:xfrm>
            <a:off x="1062267" y="3109559"/>
            <a:ext cx="3028266" cy="645160"/>
            <a:chOff x="6530072" y="2331791"/>
            <a:chExt cx="3028266" cy="645160"/>
          </a:xfrm>
        </p:grpSpPr>
        <p:sp>
          <p:nvSpPr>
            <p:cNvPr id="31" name="文本框 20">
              <a:hlinkClick r:id="rId6" action="ppaction://hlinksldjump"/>
            </p:cNvPr>
            <p:cNvSpPr txBox="1">
              <a:spLocks noChangeArrowheads="1"/>
            </p:cNvSpPr>
            <p:nvPr>
              <p:custDataLst>
                <p:tags r:id="rId5"/>
              </p:custDataLst>
            </p:nvPr>
          </p:nvSpPr>
          <p:spPr bwMode="auto">
            <a:xfrm>
              <a:off x="7556018" y="2333356"/>
              <a:ext cx="2002320" cy="583565"/>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zh-CN" altLang="en-US" smtClean="0">
                  <a:solidFill>
                    <a:srgbClr val="5F7797"/>
                  </a:solidFill>
                </a:rPr>
                <a:t>写作导航</a:t>
              </a:r>
            </a:p>
          </p:txBody>
        </p:sp>
        <p:sp>
          <p:nvSpPr>
            <p:cNvPr id="32" name="文本框 31"/>
            <p:cNvSpPr txBox="1"/>
            <p:nvPr/>
          </p:nvSpPr>
          <p:spPr>
            <a:xfrm>
              <a:off x="6530072" y="2331791"/>
              <a:ext cx="960823" cy="645160"/>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en-US" altLang="zh-CN" sz="3600">
                  <a:solidFill>
                    <a:srgbClr val="5F7797"/>
                  </a:solidFill>
                </a:rPr>
                <a:t>02</a:t>
              </a:r>
            </a:p>
          </p:txBody>
        </p:sp>
      </p:grpSp>
      <p:grpSp>
        <p:nvGrpSpPr>
          <p:cNvPr id="33" name="chenying0907 3"/>
          <p:cNvGrpSpPr/>
          <p:nvPr/>
        </p:nvGrpSpPr>
        <p:grpSpPr>
          <a:xfrm>
            <a:off x="4582120" y="3106732"/>
            <a:ext cx="3285441" cy="645160"/>
            <a:chOff x="6530072" y="3080422"/>
            <a:chExt cx="3285441" cy="645160"/>
          </a:xfrm>
        </p:grpSpPr>
        <p:sp>
          <p:nvSpPr>
            <p:cNvPr id="34" name="文本框 21">
              <a:hlinkClick r:id="rId8" action="ppaction://hlinksldjump"/>
            </p:cNvPr>
            <p:cNvSpPr txBox="1">
              <a:spLocks noChangeArrowheads="1"/>
            </p:cNvSpPr>
            <p:nvPr>
              <p:custDataLst>
                <p:tags r:id="rId7"/>
              </p:custDataLst>
            </p:nvPr>
          </p:nvSpPr>
          <p:spPr bwMode="auto">
            <a:xfrm>
              <a:off x="7556018" y="3083551"/>
              <a:ext cx="2259495" cy="583565"/>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zh-CN" altLang="en-US" smtClean="0">
                  <a:solidFill>
                    <a:srgbClr val="5F7797"/>
                  </a:solidFill>
                </a:rPr>
                <a:t>佳作展台</a:t>
              </a:r>
            </a:p>
          </p:txBody>
        </p:sp>
        <p:sp>
          <p:nvSpPr>
            <p:cNvPr id="35" name="文本框 34"/>
            <p:cNvSpPr txBox="1"/>
            <p:nvPr/>
          </p:nvSpPr>
          <p:spPr>
            <a:xfrm>
              <a:off x="6530072" y="3080422"/>
              <a:ext cx="960823" cy="645160"/>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en-US" altLang="zh-CN" sz="3600" smtClean="0">
                  <a:solidFill>
                    <a:srgbClr val="5F7797"/>
                  </a:solidFill>
                </a:rPr>
                <a:t>04</a:t>
              </a:r>
            </a:p>
          </p:txBody>
        </p:sp>
      </p:grpSp>
      <p:grpSp>
        <p:nvGrpSpPr>
          <p:cNvPr id="39" name="chenying0907 2"/>
          <p:cNvGrpSpPr/>
          <p:nvPr/>
        </p:nvGrpSpPr>
        <p:grpSpPr>
          <a:xfrm>
            <a:off x="4582443" y="2177677"/>
            <a:ext cx="3028266" cy="645160"/>
            <a:chOff x="6530072" y="2331791"/>
            <a:chExt cx="3028266" cy="645160"/>
          </a:xfrm>
        </p:grpSpPr>
        <p:sp>
          <p:nvSpPr>
            <p:cNvPr id="40" name="文本框 20">
              <a:hlinkClick r:id="rId10" action="ppaction://hlinksldjump"/>
            </p:cNvPr>
            <p:cNvSpPr txBox="1">
              <a:spLocks noChangeArrowheads="1"/>
            </p:cNvSpPr>
            <p:nvPr>
              <p:custDataLst>
                <p:tags r:id="rId9"/>
              </p:custDataLst>
            </p:nvPr>
          </p:nvSpPr>
          <p:spPr bwMode="auto">
            <a:xfrm>
              <a:off x="7556018" y="2333356"/>
              <a:ext cx="2002320" cy="583565"/>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zh-CN" altLang="en-US" smtClean="0">
                  <a:solidFill>
                    <a:srgbClr val="5F7797"/>
                  </a:solidFill>
                </a:rPr>
                <a:t>写作实践</a:t>
              </a:r>
            </a:p>
          </p:txBody>
        </p:sp>
        <p:sp>
          <p:nvSpPr>
            <p:cNvPr id="41" name="文本框 7"/>
            <p:cNvSpPr txBox="1"/>
            <p:nvPr/>
          </p:nvSpPr>
          <p:spPr>
            <a:xfrm>
              <a:off x="6530072" y="2331791"/>
              <a:ext cx="960823" cy="645160"/>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en-US" altLang="zh-CN" sz="3600" smtClean="0">
                  <a:solidFill>
                    <a:srgbClr val="5F7797"/>
                  </a:solidFill>
                </a:rPr>
                <a:t>03</a:t>
              </a:r>
            </a:p>
          </p:txBody>
        </p:sp>
      </p:gr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sz="2800" b="1" smtClean="0">
                <a:solidFill>
                  <a:schemeClr val="tx1"/>
                </a:solidFill>
                <a:latin typeface="微软雅黑"/>
                <a:ea typeface="微软雅黑"/>
                <a:sym typeface="+mn-ea"/>
              </a:rPr>
              <a:t>佳作展台</a:t>
            </a:r>
          </a:p>
        </p:txBody>
      </p:sp>
      <p:sp>
        <p:nvSpPr>
          <p:cNvPr id="2" name="文本框 1"/>
          <p:cNvSpPr txBox="1"/>
          <p:nvPr/>
        </p:nvSpPr>
        <p:spPr>
          <a:xfrm>
            <a:off x="509905" y="831850"/>
            <a:ext cx="8069580" cy="5692775"/>
          </a:xfrm>
          <a:prstGeom prst="rect">
            <a:avLst/>
          </a:prstGeom>
          <a:noFill/>
        </p:spPr>
        <p:txBody>
          <a:bodyPr wrap="square" rtlCol="0" anchor="t">
            <a:spAutoFit/>
          </a:bodyPr>
          <a:lstStyle/>
          <a:p>
            <a:pPr algn="l"/>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因此专家建议体弱者日出前和傍晚最好少出门，当然这两个时间段也不适合锻炼。 </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cs typeface="楷体" panose="02010609060101010101" pitchFamily="49" charset="-122"/>
              </a:rPr>
              <a:t>    近年来，空气污染越来越严重，很多人不由得发问：为什么会出现空气污染呢？</a:t>
            </a:r>
            <a:r>
              <a:rPr lang="zh-CN" altLang="en-US" sz="2800" b="1" baseline="30000">
                <a:solidFill>
                  <a:srgbClr val="FF0000"/>
                </a:solidFill>
                <a:uFillTx/>
                <a:latin typeface="楷体" panose="02010609060101010101" pitchFamily="49" charset="-122"/>
                <a:ea typeface="楷体" panose="02010609060101010101" pitchFamily="49" charset="-122"/>
                <a:cs typeface="楷体" panose="02010609060101010101" pitchFamily="49" charset="-122"/>
              </a:rPr>
              <a:t>③</a:t>
            </a:r>
            <a:r>
              <a:rPr lang="zh-CN" altLang="en-US" sz="2800" b="1">
                <a:latin typeface="楷体" panose="02010609060101010101" pitchFamily="49" charset="-122"/>
                <a:ea typeface="楷体" panose="02010609060101010101" pitchFamily="49" charset="-122"/>
                <a:cs typeface="楷体" panose="02010609060101010101" pitchFamily="49" charset="-122"/>
              </a:rPr>
              <a:t>关于这个问题，我们需要从空气污染的源头说起。空气污染主要来源于以下几个方面：</a:t>
            </a:r>
          </a:p>
          <a:p>
            <a:pPr algn="l"/>
            <a:r>
              <a:rPr lang="zh-CN" altLang="en-US" sz="2800" b="1">
                <a:latin typeface="楷体" panose="02010609060101010101" pitchFamily="49" charset="-122"/>
                <a:ea typeface="楷体" panose="02010609060101010101" pitchFamily="49" charset="-122"/>
                <a:cs typeface="楷体" panose="02010609060101010101" pitchFamily="49" charset="-122"/>
              </a:rPr>
              <a:t>    （1）工业：企业生产是空气污染的主要来源。随着工业的迅速发展，企业向空气中排放了大量的工业废气。</a:t>
            </a:r>
          </a:p>
          <a:p>
            <a:pPr algn="l"/>
            <a:r>
              <a:rPr lang="zh-CN" altLang="en-US" sz="2800" b="1">
                <a:latin typeface="楷体" panose="02010609060101010101" pitchFamily="49" charset="-122"/>
                <a:ea typeface="楷体" panose="02010609060101010101" pitchFamily="49" charset="-122"/>
                <a:cs typeface="楷体" panose="02010609060101010101" pitchFamily="49" charset="-122"/>
              </a:rPr>
              <a:t>    （2）交通运输：汽车、火车、轮船、飞机是当代的主要运输工具，它们烧煤或石油产生的废气也是重要的污染物。特别是城市中的汽车，量大而集中，汽车尾气所排放的污染物直接侵袭人的呼吸</a:t>
            </a:r>
          </a:p>
        </p:txBody>
      </p:sp>
      <p:sp>
        <p:nvSpPr>
          <p:cNvPr id="11" name="矩形 10"/>
          <p:cNvSpPr/>
          <p:nvPr/>
        </p:nvSpPr>
        <p:spPr>
          <a:xfrm>
            <a:off x="9020810" y="1849120"/>
            <a:ext cx="2818130" cy="460375"/>
          </a:xfrm>
          <a:prstGeom prst="rect">
            <a:avLst/>
          </a:prstGeom>
        </p:spPr>
        <p:txBody>
          <a:bodyPr wrap="square" numCol="1">
            <a:spAutoFit/>
          </a:bodyPr>
          <a:lstStyle/>
          <a:p>
            <a:pPr algn="l">
              <a:lnSpc>
                <a:spcPct val="100000"/>
              </a:lnSpc>
            </a:pPr>
            <a:r>
              <a:rPr lang="zh-CN" altLang="en-US" sz="2400">
                <a:solidFill>
                  <a:schemeClr val="accent1">
                    <a:lumMod val="75000"/>
                  </a:schemeClr>
                </a:solidFill>
              </a:rPr>
              <a:t>③过渡。</a:t>
            </a:r>
          </a:p>
        </p:txBody>
      </p:sp>
      <p:cxnSp>
        <p:nvCxnSpPr>
          <p:cNvPr id="13" name="直接连接符 12"/>
          <p:cNvCxnSpPr/>
          <p:nvPr/>
        </p:nvCxnSpPr>
        <p:spPr>
          <a:xfrm>
            <a:off x="8827135" y="765175"/>
            <a:ext cx="14605" cy="582612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sz="2800" b="1" smtClean="0">
                <a:solidFill>
                  <a:schemeClr val="tx1"/>
                </a:solidFill>
                <a:latin typeface="微软雅黑"/>
                <a:ea typeface="微软雅黑"/>
                <a:sym typeface="+mn-ea"/>
              </a:rPr>
              <a:t>佳作展台</a:t>
            </a:r>
          </a:p>
        </p:txBody>
      </p:sp>
      <p:sp>
        <p:nvSpPr>
          <p:cNvPr id="2" name="文本框 1"/>
          <p:cNvSpPr txBox="1"/>
          <p:nvPr/>
        </p:nvSpPr>
        <p:spPr>
          <a:xfrm>
            <a:off x="509905" y="831850"/>
            <a:ext cx="8069580" cy="5692775"/>
          </a:xfrm>
          <a:prstGeom prst="rect">
            <a:avLst/>
          </a:prstGeom>
          <a:noFill/>
        </p:spPr>
        <p:txBody>
          <a:bodyPr wrap="square" rtlCol="0" anchor="t">
            <a:spAutoFit/>
          </a:bodyPr>
          <a:lstStyle/>
          <a:p>
            <a:pPr algn="l"/>
            <a:r>
              <a:rPr lang="zh-CN" altLang="en-US" sz="2800" b="1">
                <a:latin typeface="楷体" panose="02010609060101010101" pitchFamily="49" charset="-122"/>
                <a:ea typeface="楷体" panose="02010609060101010101" pitchFamily="49" charset="-122"/>
                <a:cs typeface="楷体" panose="02010609060101010101" pitchFamily="49" charset="-122"/>
              </a:rPr>
              <a:t>器官，危害人的健康。</a:t>
            </a:r>
            <a:r>
              <a:rPr lang="zh-CN" altLang="en-US" sz="2800" b="1" baseline="30000">
                <a:solidFill>
                  <a:srgbClr val="FF0000"/>
                </a:solidFill>
                <a:uFillTx/>
                <a:latin typeface="楷体" panose="02010609060101010101" pitchFamily="49" charset="-122"/>
                <a:ea typeface="楷体" panose="02010609060101010101" pitchFamily="49" charset="-122"/>
                <a:cs typeface="楷体" panose="02010609060101010101" pitchFamily="49" charset="-122"/>
              </a:rPr>
              <a:t>④</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cs typeface="楷体" panose="02010609060101010101" pitchFamily="49" charset="-122"/>
              </a:rPr>
              <a:t>    人们已经认识到空气污染带来的危害，全社会已行动起来，采取了一系列措施，对空气污染说“不”。</a:t>
            </a:r>
            <a:r>
              <a:rPr lang="zh-CN" altLang="en-US" sz="2800" b="1" baseline="30000">
                <a:solidFill>
                  <a:srgbClr val="FF0000"/>
                </a:solidFill>
                <a:uFillTx/>
                <a:latin typeface="楷体" panose="02010609060101010101" pitchFamily="49" charset="-122"/>
                <a:ea typeface="楷体" panose="02010609060101010101" pitchFamily="49" charset="-122"/>
                <a:cs typeface="楷体" panose="02010609060101010101" pitchFamily="49" charset="-122"/>
              </a:rPr>
              <a:t>⑤</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cs typeface="楷体" panose="02010609060101010101" pitchFamily="49" charset="-122"/>
              </a:rPr>
              <a:t>    （1）减少污染物排放量。改革能源结构，采用无污染能源（如太阳能、风能、潮汐能等）和低污染能源（如天然气等），对燃料进行预处理（如烧煤前先进行脱硫），改进燃烧技术等，这些措施均可减少污染物排放量。</a:t>
            </a:r>
          </a:p>
          <a:p>
            <a:pPr algn="l"/>
            <a:r>
              <a:rPr lang="zh-CN" altLang="en-US" sz="2800" b="1">
                <a:latin typeface="楷体" panose="02010609060101010101" pitchFamily="49" charset="-122"/>
                <a:ea typeface="楷体" panose="02010609060101010101" pitchFamily="49" charset="-122"/>
                <a:cs typeface="楷体" panose="02010609060101010101" pitchFamily="49" charset="-122"/>
              </a:rPr>
              <a:t>    （2）绿化造林。茂密的丛林能降低风速，减少空气中携带的大粒灰尘。树叶表面粗糙不平，有的树叶能分泌黏液和油脂，因此能吸附大量尘埃，而蒙尘的树叶经雨水冲洗后，能继续吸附尘埃。丛</a:t>
            </a:r>
          </a:p>
        </p:txBody>
      </p:sp>
      <p:sp>
        <p:nvSpPr>
          <p:cNvPr id="11" name="矩形 10"/>
          <p:cNvSpPr/>
          <p:nvPr/>
        </p:nvSpPr>
        <p:spPr>
          <a:xfrm>
            <a:off x="9020810" y="1849120"/>
            <a:ext cx="2818130" cy="829945"/>
          </a:xfrm>
          <a:prstGeom prst="rect">
            <a:avLst/>
          </a:prstGeom>
        </p:spPr>
        <p:txBody>
          <a:bodyPr wrap="square" numCol="1">
            <a:spAutoFit/>
          </a:bodyPr>
          <a:lstStyle/>
          <a:p>
            <a:pPr algn="l">
              <a:lnSpc>
                <a:spcPct val="100000"/>
              </a:lnSpc>
            </a:pPr>
            <a:r>
              <a:rPr lang="zh-CN" altLang="en-US" sz="2400">
                <a:solidFill>
                  <a:schemeClr val="accent1">
                    <a:lumMod val="75000"/>
                  </a:schemeClr>
                </a:solidFill>
              </a:rPr>
              <a:t>④分类别，分析空气污染的来源。</a:t>
            </a:r>
          </a:p>
        </p:txBody>
      </p:sp>
      <p:cxnSp>
        <p:nvCxnSpPr>
          <p:cNvPr id="13" name="直接连接符 12"/>
          <p:cNvCxnSpPr/>
          <p:nvPr/>
        </p:nvCxnSpPr>
        <p:spPr>
          <a:xfrm>
            <a:off x="8827135" y="765175"/>
            <a:ext cx="14605" cy="582612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9020810" y="3686175"/>
            <a:ext cx="2817495" cy="1198880"/>
          </a:xfrm>
          <a:prstGeom prst="rect">
            <a:avLst/>
          </a:prstGeom>
        </p:spPr>
        <p:txBody>
          <a:bodyPr wrap="square" numCol="1">
            <a:spAutoFit/>
          </a:bodyPr>
          <a:lstStyle/>
          <a:p>
            <a:pPr algn="l">
              <a:lnSpc>
                <a:spcPct val="100000"/>
              </a:lnSpc>
            </a:pPr>
            <a:r>
              <a:rPr lang="zh-CN" altLang="en-US" sz="2400">
                <a:solidFill>
                  <a:schemeClr val="accent1">
                    <a:lumMod val="75000"/>
                  </a:schemeClr>
                </a:solidFill>
              </a:rPr>
              <a:t>⑤过渡。引出下文空气污染的治理措施。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
                                          </p:val>
                                        </p:tav>
                                        <p:tav tm="100000">
                                          <p:val>
                                            <p:strVal val="#ppt_w"/>
                                          </p:val>
                                        </p:tav>
                                      </p:tavLst>
                                    </p:anim>
                                    <p:anim calcmode="lin" valueType="num">
                                      <p:cBhvr>
                                        <p:cTn id="15" dur="500" fill="hold"/>
                                        <p:tgtEl>
                                          <p:spTgt spid="17"/>
                                        </p:tgtEl>
                                        <p:attrNameLst>
                                          <p:attrName>ppt_h</p:attrName>
                                        </p:attrNameLst>
                                      </p:cBhvr>
                                      <p:tavLst>
                                        <p:tav tm="0">
                                          <p:val>
                                            <p:fltVal val="0"/>
                                          </p:val>
                                        </p:tav>
                                        <p:tav tm="100000">
                                          <p:val>
                                            <p:strVal val="#ppt_h"/>
                                          </p:val>
                                        </p:tav>
                                      </p:tavLst>
                                    </p:anim>
                                    <p:animEffect transition="in" filter="fade">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sz="2800" b="1" smtClean="0">
                <a:solidFill>
                  <a:schemeClr val="tx1"/>
                </a:solidFill>
                <a:latin typeface="微软雅黑"/>
                <a:ea typeface="微软雅黑"/>
                <a:sym typeface="+mn-ea"/>
              </a:rPr>
              <a:t>佳作展台</a:t>
            </a:r>
          </a:p>
        </p:txBody>
      </p:sp>
      <p:sp>
        <p:nvSpPr>
          <p:cNvPr id="2" name="文本框 1"/>
          <p:cNvSpPr txBox="1"/>
          <p:nvPr/>
        </p:nvSpPr>
        <p:spPr>
          <a:xfrm>
            <a:off x="509905" y="831850"/>
            <a:ext cx="8069580" cy="3969385"/>
          </a:xfrm>
          <a:prstGeom prst="rect">
            <a:avLst/>
          </a:prstGeom>
          <a:noFill/>
        </p:spPr>
        <p:txBody>
          <a:bodyPr wrap="square" rtlCol="0" anchor="t">
            <a:spAutoFit/>
          </a:bodyPr>
          <a:lstStyle/>
          <a:p>
            <a:pPr algn="l"/>
            <a:r>
              <a:rPr lang="zh-CN" altLang="en-US" sz="2800" b="1">
                <a:latin typeface="楷体" panose="02010609060101010101" pitchFamily="49" charset="-122"/>
                <a:ea typeface="楷体" panose="02010609060101010101" pitchFamily="49" charset="-122"/>
                <a:cs typeface="楷体" panose="02010609060101010101" pitchFamily="49" charset="-122"/>
              </a:rPr>
              <a:t>林如此往复地拦阻和吸附尘埃，能使空气得到净化。</a:t>
            </a:r>
          </a:p>
          <a:p>
            <a:pPr algn="l"/>
            <a:r>
              <a:rPr lang="zh-CN" altLang="en-US" sz="2800" b="1">
                <a:latin typeface="楷体" panose="02010609060101010101" pitchFamily="49" charset="-122"/>
                <a:ea typeface="楷体" panose="02010609060101010101" pitchFamily="49" charset="-122"/>
                <a:cs typeface="楷体" panose="02010609060101010101" pitchFamily="49" charset="-122"/>
              </a:rPr>
              <a:t>    （3）树立全社会“同呼吸、共奋斗”的行为准则。地方政府对当地空气质量负总责，落实企业治污主体责任，倡导绿色的出行方式和生活习惯，动员全民参与和监督大气污染防治。</a:t>
            </a:r>
          </a:p>
          <a:p>
            <a:pPr algn="l"/>
            <a:r>
              <a:rPr lang="zh-CN" altLang="en-US" sz="2800" b="1">
                <a:latin typeface="楷体" panose="02010609060101010101" pitchFamily="49" charset="-122"/>
                <a:ea typeface="楷体" panose="02010609060101010101" pitchFamily="49" charset="-122"/>
                <a:cs typeface="楷体" panose="02010609060101010101" pitchFamily="49" charset="-122"/>
              </a:rPr>
              <a:t>    （4）从自己做起。环保出行，节能减排。</a:t>
            </a:r>
            <a:r>
              <a:rPr lang="zh-CN" altLang="en-US" sz="2800" b="1" baseline="30000">
                <a:solidFill>
                  <a:srgbClr val="FF0000"/>
                </a:solidFill>
                <a:uFillTx/>
                <a:latin typeface="楷体" panose="02010609060101010101" pitchFamily="49" charset="-122"/>
                <a:ea typeface="楷体" panose="02010609060101010101" pitchFamily="49" charset="-122"/>
                <a:cs typeface="楷体" panose="02010609060101010101" pitchFamily="49" charset="-122"/>
              </a:rPr>
              <a:t>⑥</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cs typeface="楷体" panose="02010609060101010101" pitchFamily="49" charset="-122"/>
              </a:rPr>
              <a:t>    “金山银山不如绿水青山。”我们不需要以健康为代价的发展。只要共同努力，我们就可以赶走空气污染这一健康杀手。</a:t>
            </a:r>
            <a:r>
              <a:rPr lang="zh-CN" altLang="en-US" sz="2800" b="1" baseline="30000">
                <a:solidFill>
                  <a:srgbClr val="FF0000"/>
                </a:solidFill>
                <a:uFillTx/>
                <a:latin typeface="楷体" panose="02010609060101010101" pitchFamily="49" charset="-122"/>
                <a:ea typeface="楷体" panose="02010609060101010101" pitchFamily="49" charset="-122"/>
                <a:cs typeface="楷体" panose="02010609060101010101" pitchFamily="49" charset="-122"/>
              </a:rPr>
              <a:t>⑦</a:t>
            </a:r>
          </a:p>
        </p:txBody>
      </p:sp>
      <p:sp>
        <p:nvSpPr>
          <p:cNvPr id="11" name="矩形 10"/>
          <p:cNvSpPr/>
          <p:nvPr/>
        </p:nvSpPr>
        <p:spPr>
          <a:xfrm>
            <a:off x="9020810" y="1849120"/>
            <a:ext cx="2818130" cy="1198880"/>
          </a:xfrm>
          <a:prstGeom prst="rect">
            <a:avLst/>
          </a:prstGeom>
        </p:spPr>
        <p:txBody>
          <a:bodyPr wrap="square" numCol="1">
            <a:spAutoFit/>
          </a:bodyPr>
          <a:lstStyle/>
          <a:p>
            <a:pPr algn="l">
              <a:lnSpc>
                <a:spcPct val="100000"/>
              </a:lnSpc>
            </a:pPr>
            <a:r>
              <a:rPr lang="zh-CN" altLang="en-US" sz="2400">
                <a:solidFill>
                  <a:schemeClr val="accent1">
                    <a:lumMod val="75000"/>
                  </a:schemeClr>
                </a:solidFill>
              </a:rPr>
              <a:t>⑥分类别，分类阐述治理空气污染的措施。</a:t>
            </a:r>
          </a:p>
        </p:txBody>
      </p:sp>
      <p:cxnSp>
        <p:nvCxnSpPr>
          <p:cNvPr id="13" name="直接连接符 12"/>
          <p:cNvCxnSpPr/>
          <p:nvPr/>
        </p:nvCxnSpPr>
        <p:spPr>
          <a:xfrm>
            <a:off x="8827135" y="765175"/>
            <a:ext cx="14605" cy="582612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9020810" y="3686175"/>
            <a:ext cx="2817495" cy="829945"/>
          </a:xfrm>
          <a:prstGeom prst="rect">
            <a:avLst/>
          </a:prstGeom>
        </p:spPr>
        <p:txBody>
          <a:bodyPr wrap="square" numCol="1">
            <a:spAutoFit/>
          </a:bodyPr>
          <a:lstStyle/>
          <a:p>
            <a:pPr algn="l">
              <a:lnSpc>
                <a:spcPct val="100000"/>
              </a:lnSpc>
            </a:pPr>
            <a:r>
              <a:rPr lang="zh-CN" altLang="en-US" sz="2400">
                <a:solidFill>
                  <a:schemeClr val="accent1">
                    <a:lumMod val="75000"/>
                  </a:schemeClr>
                </a:solidFill>
              </a:rPr>
              <a:t>⑦总结全文，呼应开头。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
                                          </p:val>
                                        </p:tav>
                                        <p:tav tm="100000">
                                          <p:val>
                                            <p:strVal val="#ppt_w"/>
                                          </p:val>
                                        </p:tav>
                                      </p:tavLst>
                                    </p:anim>
                                    <p:anim calcmode="lin" valueType="num">
                                      <p:cBhvr>
                                        <p:cTn id="15" dur="500" fill="hold"/>
                                        <p:tgtEl>
                                          <p:spTgt spid="17"/>
                                        </p:tgtEl>
                                        <p:attrNameLst>
                                          <p:attrName>ppt_h</p:attrName>
                                        </p:attrNameLst>
                                      </p:cBhvr>
                                      <p:tavLst>
                                        <p:tav tm="0">
                                          <p:val>
                                            <p:fltVal val="0"/>
                                          </p:val>
                                        </p:tav>
                                        <p:tav tm="100000">
                                          <p:val>
                                            <p:strVal val="#ppt_h"/>
                                          </p:val>
                                        </p:tav>
                                      </p:tavLst>
                                    </p:anim>
                                    <p:animEffect transition="in" filter="fade">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673735" y="958215"/>
            <a:ext cx="10843895" cy="4061460"/>
          </a:xfrm>
          <a:prstGeom prst="rect">
            <a:avLst/>
          </a:prstGeom>
          <a:noFill/>
        </p:spPr>
        <p:txBody>
          <a:bodyPr wrap="square" rtlCol="0" anchor="t">
            <a:spAutoFit/>
          </a:bodyPr>
          <a:lstStyle/>
          <a:p>
            <a:pPr algn="ctr">
              <a:lnSpc>
                <a:spcPct val="150000"/>
              </a:lnSpc>
            </a:pPr>
            <a:r>
              <a:rPr lang="zh-CN" altLang="en-US" sz="3200" b="1">
                <a:solidFill>
                  <a:srgbClr val="C00000"/>
                </a:solidFill>
              </a:rPr>
              <a:t>名师总评</a:t>
            </a:r>
          </a:p>
          <a:p>
            <a:pPr>
              <a:lnSpc>
                <a:spcPct val="150000"/>
              </a:lnSpc>
            </a:pPr>
            <a:r>
              <a:rPr sz="2800"/>
              <a:t>本文采用逻辑顺序进行说明，条理清晰，语言简洁。开头由人们锻炼的误区讲起，引出本文的说明对象——空气污染，然后用设问句引发读者的思考——为什么会有空气污染，接着分析空气污染形成的原因，最后提出治理空气污染的措施。作比较、分类别等多种说明方法的运用，让文章更加浅显易懂，条理清晰。</a:t>
            </a:r>
          </a:p>
        </p:txBody>
      </p:sp>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sz="2800" b="1" smtClean="0">
                <a:solidFill>
                  <a:schemeClr val="tx1"/>
                </a:solidFill>
                <a:latin typeface="微软雅黑"/>
                <a:ea typeface="微软雅黑"/>
                <a:sym typeface="+mn-ea"/>
              </a:rPr>
              <a:t>佳作展台</a:t>
            </a:r>
          </a:p>
        </p:txBody>
      </p:sp>
      <p:pic>
        <p:nvPicPr>
          <p:cNvPr id="4" name="New picture"/>
          <p:cNvPicPr/>
          <p:nvPr/>
        </p:nvPicPr>
        <p:blipFill>
          <a:blip r:embed="rId2"/>
          <a:stretch>
            <a:fillRect/>
          </a:stretch>
        </p:blipFill>
        <p:spPr>
          <a:xfrm>
            <a:off x="11531600" y="12611100"/>
            <a:ext cx="342900" cy="2540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057275" y="1536700"/>
            <a:ext cx="10076815" cy="3784600"/>
          </a:xfrm>
          <a:prstGeom prst="rect">
            <a:avLst/>
          </a:prstGeom>
        </p:spPr>
        <p:txBody>
          <a:bodyPr wrap="square">
            <a:spAutoFit/>
          </a:bodyPr>
          <a:lstStyle/>
          <a:p>
            <a:pPr algn="l" fontAlgn="auto">
              <a:lnSpc>
                <a:spcPct val="150000"/>
              </a:lnSpc>
              <a:buClrTx/>
              <a:buSzTx/>
              <a:buFontTx/>
            </a:pPr>
            <a:r>
              <a:rPr lang="zh-CN" altLang="zh-CN" sz="3200" b="1" smtClean="0">
                <a:latin typeface="楷体" panose="02010609060101010101" pitchFamily="49" charset="-122"/>
                <a:ea typeface="楷体" panose="02010609060101010101" pitchFamily="49" charset="-122"/>
                <a:sym typeface="+mn-ea"/>
              </a:rPr>
              <a:t>1.结合学习过的说明文，熟悉三种说明顺序。</a:t>
            </a:r>
          </a:p>
          <a:p>
            <a:pPr algn="l" fontAlgn="auto">
              <a:lnSpc>
                <a:spcPct val="150000"/>
              </a:lnSpc>
              <a:buClrTx/>
              <a:buSzTx/>
              <a:buFontTx/>
            </a:pPr>
            <a:r>
              <a:rPr lang="zh-CN" altLang="zh-CN" sz="3200" b="1" smtClean="0">
                <a:latin typeface="楷体" panose="02010609060101010101" pitchFamily="49" charset="-122"/>
                <a:ea typeface="楷体" panose="02010609060101010101" pitchFamily="49" charset="-122"/>
                <a:sym typeface="+mn-ea"/>
              </a:rPr>
              <a:t>2.能根据说明对象的特征，确定说明内容，合理安排整体的说明顺序。</a:t>
            </a:r>
          </a:p>
          <a:p>
            <a:pPr algn="l" fontAlgn="auto">
              <a:lnSpc>
                <a:spcPct val="150000"/>
              </a:lnSpc>
              <a:buClrTx/>
              <a:buSzTx/>
              <a:buFontTx/>
            </a:pPr>
            <a:r>
              <a:rPr lang="zh-CN" altLang="zh-CN" sz="3200" b="1" smtClean="0">
                <a:latin typeface="楷体" panose="02010609060101010101" pitchFamily="49" charset="-122"/>
                <a:ea typeface="楷体" panose="02010609060101010101" pitchFamily="49" charset="-122"/>
                <a:sym typeface="+mn-ea"/>
              </a:rPr>
              <a:t>3.能根据事物的不同特点和写作时的具体情况，合理选择局部的说明顺序。</a:t>
            </a:r>
          </a:p>
        </p:txBody>
      </p:sp>
      <p:sp>
        <p:nvSpPr>
          <p:cNvPr id="2" name="圆角矩形 1"/>
          <p:cNvSpPr/>
          <p:nvPr/>
        </p:nvSpPr>
        <p:spPr>
          <a:xfrm>
            <a:off x="48260" y="129540"/>
            <a:ext cx="1797685" cy="518795"/>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写作目标</a:t>
            </a: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713740" y="1242060"/>
            <a:ext cx="10763885" cy="4615815"/>
          </a:xfrm>
          <a:prstGeom prst="rect">
            <a:avLst/>
          </a:prstGeom>
        </p:spPr>
        <p:txBody>
          <a:bodyPr wrap="square">
            <a:spAutoFit/>
          </a:bodyPr>
          <a:lstStyle/>
          <a:p>
            <a:pPr indent="0" algn="just" fontAlgn="auto">
              <a:lnSpc>
                <a:spcPct val="150000"/>
              </a:lnSpc>
            </a:pPr>
            <a:r>
              <a:rPr kumimoji="1" lang="zh-CN" sz="2800">
                <a:latin typeface="+mn-ea"/>
                <a:cs typeface="+mn-ea"/>
                <a:sym typeface="+mn-ea"/>
              </a:rPr>
              <a:t>一篇文章要做到言之有物、言之有序。说明事物总得按照一定的顺序进行，合理地安排顺序是一篇说明文写作成功的关键。本单元的四篇课文都属于说明文，准确地来说都属于事理说明文，像我们以前学过的课文《梦回繁华》《中国石拱桥》等属于事物说明文。这些文章或说明事物特征，或阐明事理，都是按一定的顺序来进行的。那么说明的顺序有哪几种？在写作中我们怎样合理地安排说明顺序呢？这就是今天我们这节课要解决的问题。 </a:t>
            </a:r>
          </a:p>
        </p:txBody>
      </p:sp>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写作导航</a:t>
            </a:r>
          </a:p>
        </p:txBody>
      </p:sp>
      <p:sp>
        <p:nvSpPr>
          <p:cNvPr id="5" name="文本框 4"/>
          <p:cNvSpPr txBox="1"/>
          <p:nvPr/>
        </p:nvSpPr>
        <p:spPr>
          <a:xfrm>
            <a:off x="5767450" y="512554"/>
            <a:ext cx="1808480" cy="583565"/>
          </a:xfrm>
          <a:prstGeom prst="rect">
            <a:avLst/>
          </a:prstGeom>
          <a:noFill/>
        </p:spPr>
        <p:txBody>
          <a:bodyPr wrap="none" rtlCol="0">
            <a:spAutoFit/>
          </a:bodyPr>
          <a:lstStyle/>
          <a:p>
            <a:pPr algn="l">
              <a:buClrTx/>
              <a:buSzTx/>
              <a:buFontTx/>
            </a:pPr>
            <a:r>
              <a:rPr lang="zh-CN" altLang="zh-CN" sz="3200" b="1" smtClean="0">
                <a:solidFill>
                  <a:schemeClr val="tx1"/>
                </a:solidFill>
                <a:sym typeface="+mn-ea"/>
              </a:rPr>
              <a:t>新课导入</a:t>
            </a:r>
          </a:p>
        </p:txBody>
      </p:sp>
      <p:pic>
        <p:nvPicPr>
          <p:cNvPr id="9" name="图片 8" descr="5"/>
          <p:cNvPicPr>
            <a:picLocks noChangeAspect="1"/>
          </p:cNvPicPr>
          <p:nvPr/>
        </p:nvPicPr>
        <p:blipFill>
          <a:blip r:embed="rId2"/>
          <a:srcRect r="14559" b="8938"/>
          <a:stretch>
            <a:fillRect/>
          </a:stretch>
        </p:blipFill>
        <p:spPr>
          <a:xfrm>
            <a:off x="5001895" y="67310"/>
            <a:ext cx="965200" cy="1028700"/>
          </a:xfrm>
          <a:prstGeom prst="rect">
            <a:avLst/>
          </a:prstGeom>
        </p:spPr>
      </p:pic>
      <p:sp>
        <p:nvSpPr>
          <p:cNvPr id="7" name="椭圆 6"/>
          <p:cNvSpPr/>
          <p:nvPr/>
        </p:nvSpPr>
        <p:spPr>
          <a:xfrm>
            <a:off x="6985" y="6054725"/>
            <a:ext cx="685800" cy="685800"/>
          </a:xfrm>
          <a:prstGeom prst="ellipse">
            <a:avLst/>
          </a:prstGeom>
          <a:solidFill>
            <a:srgbClr val="E04236"/>
          </a:solidFill>
          <a:ln>
            <a:noFill/>
          </a:ln>
          <a:effectLst>
            <a:innerShdw blurRad="63500" dist="88900" dir="5400000">
              <a:prstClr val="black">
                <a:alpha val="40000"/>
              </a:prstClr>
            </a:inn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hlinkClick r:id="rId3" action="ppaction://hlinksldjump"/>
          </p:cNvPr>
          <p:cNvSpPr txBox="1"/>
          <p:nvPr/>
        </p:nvSpPr>
        <p:spPr>
          <a:xfrm>
            <a:off x="-49530" y="6188710"/>
            <a:ext cx="795020" cy="460375"/>
          </a:xfrm>
          <a:prstGeom prst="rect">
            <a:avLst/>
          </a:prstGeom>
          <a:noFill/>
        </p:spPr>
        <p:txBody>
          <a:bodyPr wrap="none" rtlCol="0" anchor="t">
            <a:spAutoFit/>
          </a:bodyPr>
          <a:lstStyle/>
          <a:p>
            <a:r>
              <a:rPr lang="zh-CN" altLang="en-US" sz="2400" b="1" smtClean="0">
                <a:solidFill>
                  <a:schemeClr val="bg1"/>
                </a:solidFill>
                <a:latin typeface="楷体" panose="02010609060101010101" pitchFamily="49" charset="-122"/>
                <a:ea typeface="楷体" panose="02010609060101010101" pitchFamily="49" charset="-122"/>
                <a:sym typeface="+mn-ea"/>
              </a:rPr>
              <a:t>返回</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 name="矩形 23"/>
          <p:cNvSpPr/>
          <p:nvPr/>
        </p:nvSpPr>
        <p:spPr>
          <a:xfrm>
            <a:off x="2959735" y="2569845"/>
            <a:ext cx="2238375" cy="353695"/>
          </a:xfrm>
          <a:prstGeom prst="rect">
            <a:avLst/>
          </a:prstGeom>
          <a:ln>
            <a:solidFill>
              <a:schemeClr val="accent2"/>
            </a:solid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sp>
        <p:nvSpPr>
          <p:cNvPr id="2" name="矩形 1"/>
          <p:cNvSpPr/>
          <p:nvPr/>
        </p:nvSpPr>
        <p:spPr>
          <a:xfrm>
            <a:off x="2609215" y="2094230"/>
            <a:ext cx="2939415" cy="829945"/>
          </a:xfrm>
          <a:prstGeom prst="rect">
            <a:avLst/>
          </a:prstGeom>
        </p:spPr>
        <p:txBody>
          <a:bodyPr wrap="square">
            <a:spAutoFit/>
          </a:bodyPr>
          <a:lstStyle/>
          <a:p>
            <a:pPr indent="0" algn="just" fontAlgn="auto">
              <a:lnSpc>
                <a:spcPct val="150000"/>
              </a:lnSpc>
            </a:pPr>
            <a:r>
              <a:rPr kumimoji="1" lang="zh-CN" sz="3200">
                <a:solidFill>
                  <a:schemeClr val="tx1"/>
                </a:solidFill>
                <a:latin typeface="微软雅黑"/>
                <a:ea typeface="微软雅黑"/>
                <a:sym typeface="+mn-ea"/>
              </a:rPr>
              <a:t>  1.空间顺序</a:t>
            </a:r>
          </a:p>
        </p:txBody>
      </p:sp>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写作导航</a:t>
            </a:r>
          </a:p>
        </p:txBody>
      </p:sp>
      <p:sp>
        <p:nvSpPr>
          <p:cNvPr id="5" name="文本框 4"/>
          <p:cNvSpPr txBox="1"/>
          <p:nvPr/>
        </p:nvSpPr>
        <p:spPr>
          <a:xfrm>
            <a:off x="5767450" y="512554"/>
            <a:ext cx="1808480" cy="583565"/>
          </a:xfrm>
          <a:prstGeom prst="rect">
            <a:avLst/>
          </a:prstGeom>
          <a:noFill/>
        </p:spPr>
        <p:txBody>
          <a:bodyPr wrap="none" rtlCol="0">
            <a:spAutoFit/>
          </a:bodyPr>
          <a:lstStyle/>
          <a:p>
            <a:pPr algn="l"/>
            <a:r>
              <a:rPr lang="zh-CN" altLang="zh-CN" sz="3200" b="1" smtClean="0">
                <a:solidFill>
                  <a:schemeClr val="tx1"/>
                </a:solidFill>
                <a:sym typeface="+mn-ea"/>
              </a:rPr>
              <a:t>写作指导</a:t>
            </a:r>
          </a:p>
        </p:txBody>
      </p:sp>
      <p:pic>
        <p:nvPicPr>
          <p:cNvPr id="9" name="图片 8" descr="5"/>
          <p:cNvPicPr>
            <a:picLocks noChangeAspect="1"/>
          </p:cNvPicPr>
          <p:nvPr/>
        </p:nvPicPr>
        <p:blipFill>
          <a:blip r:embed="rId2"/>
          <a:srcRect r="14559" b="8938"/>
          <a:stretch>
            <a:fillRect/>
          </a:stretch>
        </p:blipFill>
        <p:spPr>
          <a:xfrm>
            <a:off x="5001895" y="67310"/>
            <a:ext cx="965200" cy="1028700"/>
          </a:xfrm>
          <a:prstGeom prst="rect">
            <a:avLst/>
          </a:prstGeom>
        </p:spPr>
      </p:pic>
      <p:grpSp>
        <p:nvGrpSpPr>
          <p:cNvPr id="17" name="组合 16"/>
          <p:cNvGrpSpPr/>
          <p:nvPr>
            <p:custDataLst>
              <p:tags r:id="rId3"/>
            </p:custDataLst>
          </p:nvPr>
        </p:nvGrpSpPr>
        <p:grpSpPr>
          <a:xfrm>
            <a:off x="-295" y="1106646"/>
            <a:ext cx="4473575" cy="987185"/>
            <a:chOff x="8359480" y="2097881"/>
            <a:chExt cx="4473575" cy="987185"/>
          </a:xfrm>
        </p:grpSpPr>
        <p:sp>
          <p:nvSpPr>
            <p:cNvPr id="11" name="矩形 10"/>
            <p:cNvSpPr/>
            <p:nvPr>
              <p:custDataLst>
                <p:tags r:id="rId4"/>
              </p:custDataLst>
            </p:nvPr>
          </p:nvSpPr>
          <p:spPr>
            <a:xfrm>
              <a:off x="8359480" y="2098969"/>
              <a:ext cx="496060" cy="985009"/>
            </a:xfrm>
            <a:prstGeom prst="rect">
              <a:avLst/>
            </a:prstGeom>
            <a:solidFill>
              <a:srgbClr val="DEAB81">
                <a:lumMod val="5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endParaRPr lang="zh-CN" altLang="en-US">
                <a:solidFill>
                  <a:srgbClr val="5F5F5F"/>
                </a:solidFill>
                <a:sym typeface="Arial" panose="020b0604020202020204" pitchFamily="34" charset="0"/>
              </a:endParaRPr>
            </a:p>
          </p:txBody>
        </p:sp>
        <p:sp>
          <p:nvSpPr>
            <p:cNvPr id="12" name="矩形 11"/>
            <p:cNvSpPr/>
            <p:nvPr>
              <p:custDataLst>
                <p:tags r:id="rId5"/>
              </p:custDataLst>
            </p:nvPr>
          </p:nvSpPr>
          <p:spPr>
            <a:xfrm>
              <a:off x="8359480" y="2256631"/>
              <a:ext cx="4473575" cy="671195"/>
            </a:xfrm>
            <a:prstGeom prst="rect">
              <a:avLst/>
            </a:prstGeom>
            <a:solidFill>
              <a:srgbClr val="FFFFFF">
                <a:lumMod val="95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r>
                <a:rPr kumimoji="1" lang="zh-CN" sz="3200" b="1">
                  <a:solidFill>
                    <a:schemeClr val="tx1"/>
                  </a:solidFill>
                  <a:latin typeface="微软雅黑"/>
                  <a:ea typeface="微软雅黑"/>
                  <a:sym typeface="+mn-ea"/>
                </a:rPr>
                <a:t>说明顺序分类</a:t>
              </a:r>
              <a:endParaRPr kumimoji="1" lang="zh-CN" altLang="zh-CN" sz="3200" b="1">
                <a:solidFill>
                  <a:schemeClr val="tx1"/>
                </a:solidFill>
                <a:latin typeface="微软雅黑"/>
                <a:ea typeface="微软雅黑"/>
                <a:sym typeface="+mn-ea"/>
              </a:endParaRPr>
            </a:p>
          </p:txBody>
        </p:sp>
        <p:sp>
          <p:nvSpPr>
            <p:cNvPr id="13" name="燕尾形 12"/>
            <p:cNvSpPr/>
            <p:nvPr>
              <p:custDataLst>
                <p:tags r:id="rId6"/>
              </p:custDataLst>
            </p:nvPr>
          </p:nvSpPr>
          <p:spPr>
            <a:xfrm>
              <a:off x="8359480" y="2097881"/>
              <a:ext cx="987185" cy="987185"/>
            </a:xfrm>
            <a:prstGeom prst="chevron">
              <a:avLst>
                <a:gd name="adj" fmla="val 45500"/>
              </a:avLst>
            </a:prstGeom>
            <a:ln>
              <a:noFill/>
            </a:ln>
          </p:spPr>
          <p:style>
            <a:lnRef idx="2">
              <a:srgbClr val="DEAB81">
                <a:shade val="50000"/>
              </a:srgbClr>
            </a:lnRef>
            <a:fillRef idx="1">
              <a:srgbClr val="DEAB81"/>
            </a:fillRef>
            <a:effectRef idx="0">
              <a:srgbClr val="DEAB81"/>
            </a:effectRef>
            <a:fontRef idx="minor">
              <a:srgbClr val="FFFFFF"/>
            </a:fontRef>
          </p:style>
          <p:txBody>
            <a:bodyPr tIns="36000" bIns="36000" rtlCol="0" anchor="ctr">
              <a:normAutofit/>
            </a:bodyPr>
            <a:lstStyle/>
            <a:p>
              <a:pPr algn="r"/>
              <a:endParaRPr lang="zh-CN" altLang="en-US" sz="2400">
                <a:solidFill>
                  <a:srgbClr val="FFFFFF"/>
                </a:solidFill>
                <a:sym typeface="Arial" panose="020b0604020202020204" pitchFamily="34" charset="0"/>
              </a:endParaRPr>
            </a:p>
          </p:txBody>
        </p:sp>
      </p:grpSp>
      <p:sp>
        <p:nvSpPr>
          <p:cNvPr id="4" name="矩形 3"/>
          <p:cNvSpPr/>
          <p:nvPr/>
        </p:nvSpPr>
        <p:spPr>
          <a:xfrm>
            <a:off x="2959735" y="3502025"/>
            <a:ext cx="2238375" cy="378460"/>
          </a:xfrm>
          <a:prstGeom prst="rect">
            <a:avLst/>
          </a:prstGeom>
          <a:ln>
            <a:solidFill>
              <a:schemeClr val="accent4">
                <a:lumMod val="60000"/>
                <a:lumOff val="4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6" name="矩形 5"/>
          <p:cNvSpPr/>
          <p:nvPr/>
        </p:nvSpPr>
        <p:spPr>
          <a:xfrm>
            <a:off x="2959735" y="3034665"/>
            <a:ext cx="2418715" cy="829945"/>
          </a:xfrm>
          <a:prstGeom prst="rect">
            <a:avLst/>
          </a:prstGeom>
        </p:spPr>
        <p:txBody>
          <a:bodyPr wrap="square">
            <a:spAutoFit/>
          </a:bodyPr>
          <a:lstStyle/>
          <a:p>
            <a:pPr indent="0" algn="just" fontAlgn="auto">
              <a:lnSpc>
                <a:spcPct val="150000"/>
              </a:lnSpc>
            </a:pPr>
            <a:r>
              <a:rPr kumimoji="1" sz="3200">
                <a:solidFill>
                  <a:schemeClr val="tx1"/>
                </a:solidFill>
                <a:latin typeface="微软雅黑"/>
                <a:ea typeface="微软雅黑"/>
                <a:sym typeface="+mn-ea"/>
              </a:rPr>
              <a:t>2.时间顺序</a:t>
            </a:r>
          </a:p>
        </p:txBody>
      </p:sp>
      <p:sp>
        <p:nvSpPr>
          <p:cNvPr id="7" name="矩形 6"/>
          <p:cNvSpPr/>
          <p:nvPr/>
        </p:nvSpPr>
        <p:spPr>
          <a:xfrm>
            <a:off x="2959735" y="4403090"/>
            <a:ext cx="2239010" cy="407670"/>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ln>
                <a:noFill/>
              </a:ln>
            </a:endParaRPr>
          </a:p>
        </p:txBody>
      </p:sp>
      <p:sp>
        <p:nvSpPr>
          <p:cNvPr id="8" name="文本框 7"/>
          <p:cNvSpPr txBox="1"/>
          <p:nvPr/>
        </p:nvSpPr>
        <p:spPr>
          <a:xfrm>
            <a:off x="2959735" y="4142740"/>
            <a:ext cx="2239010" cy="583565"/>
          </a:xfrm>
          <a:prstGeom prst="rect">
            <a:avLst/>
          </a:prstGeom>
          <a:noFill/>
        </p:spPr>
        <p:txBody>
          <a:bodyPr wrap="square" rtlCol="0">
            <a:spAutoFit/>
          </a:bodyPr>
          <a:lstStyle/>
          <a:p>
            <a:pPr algn="l"/>
            <a:r>
              <a:rPr kumimoji="1" sz="3200">
                <a:solidFill>
                  <a:schemeClr val="tx1"/>
                </a:solidFill>
                <a:latin typeface="微软雅黑"/>
                <a:ea typeface="微软雅黑"/>
                <a:sym typeface="+mn-ea"/>
              </a:rPr>
              <a:t>3.逻辑顺序</a:t>
            </a:r>
            <a:endParaRPr kumimoji="1" lang="zh-CN" altLang="en-US" sz="3200">
              <a:solidFill>
                <a:schemeClr val="tx1"/>
              </a:solidFill>
              <a:latin typeface="微软雅黑"/>
              <a:ea typeface="微软雅黑"/>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500"/>
                                        <p:tgtEl>
                                          <p:spTgt spid="2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randombar(horizontal)">
                                      <p:cBhvr>
                                        <p:cTn id="20" dur="500"/>
                                        <p:tgtEl>
                                          <p:spTgt spid="4"/>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horizontal)">
                                      <p:cBhvr>
                                        <p:cTn id="28" dur="500"/>
                                        <p:tgtEl>
                                          <p:spTgt spid="7"/>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randombar(horizontal)">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 grpId="0"/>
      <p:bldP spid="4" grpId="0"/>
      <p:bldP spid="6" grpId="0"/>
      <p:bldP spid="7" grpId="0"/>
      <p:bldP spid="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987425" y="2575560"/>
            <a:ext cx="10496550" cy="2676525"/>
          </a:xfrm>
          <a:prstGeom prst="rect">
            <a:avLst/>
          </a:prstGeom>
        </p:spPr>
        <p:txBody>
          <a:bodyPr wrap="square">
            <a:spAutoFit/>
          </a:bodyPr>
          <a:lstStyle/>
          <a:p>
            <a:pPr indent="0" algn="just" fontAlgn="auto">
              <a:lnSpc>
                <a:spcPct val="150000"/>
              </a:lnSpc>
            </a:pPr>
            <a:r>
              <a:rPr kumimoji="1" sz="2800">
                <a:latin typeface="微软雅黑"/>
                <a:ea typeface="微软雅黑"/>
                <a:sym typeface="+mn-ea"/>
              </a:rPr>
              <a:t>在围绕说明对象的特征对写作材料进行取舍之后，应当先整体安排全文的说明顺序，再根据局部内容的特点和写作需要，穿插运用其他说明顺序。如《大自然的语言》整体是按照逻辑顺序介绍什么是物候、物候学的，而开篇介绍什么是物候时又穿插了时间顺序。</a:t>
            </a:r>
          </a:p>
        </p:txBody>
      </p:sp>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写作导航</a:t>
            </a:r>
          </a:p>
        </p:txBody>
      </p:sp>
      <p:grpSp>
        <p:nvGrpSpPr>
          <p:cNvPr id="14" name="组合 13"/>
          <p:cNvGrpSpPr/>
          <p:nvPr>
            <p:custDataLst>
              <p:tags r:id="rId2"/>
            </p:custDataLst>
          </p:nvPr>
        </p:nvGrpSpPr>
        <p:grpSpPr>
          <a:xfrm>
            <a:off x="-295" y="722988"/>
            <a:ext cx="5639435" cy="987185"/>
            <a:chOff x="8359480" y="3463648"/>
            <a:chExt cx="5639435" cy="987185"/>
          </a:xfrm>
        </p:grpSpPr>
        <p:sp>
          <p:nvSpPr>
            <p:cNvPr id="15" name="矩形 14"/>
            <p:cNvSpPr/>
            <p:nvPr>
              <p:custDataLst>
                <p:tags r:id="rId3"/>
              </p:custDataLst>
            </p:nvPr>
          </p:nvSpPr>
          <p:spPr>
            <a:xfrm>
              <a:off x="8359480" y="3464736"/>
              <a:ext cx="496060" cy="985009"/>
            </a:xfrm>
            <a:prstGeom prst="rect">
              <a:avLst/>
            </a:prstGeom>
            <a:solidFill>
              <a:srgbClr val="869ACD">
                <a:lumMod val="5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endParaRPr lang="zh-CN" altLang="en-US">
                <a:solidFill>
                  <a:srgbClr val="5F5F5F"/>
                </a:solidFill>
                <a:sym typeface="Arial" panose="020b0604020202020204" pitchFamily="34" charset="0"/>
              </a:endParaRPr>
            </a:p>
          </p:txBody>
        </p:sp>
        <p:sp>
          <p:nvSpPr>
            <p:cNvPr id="16" name="矩形 15"/>
            <p:cNvSpPr/>
            <p:nvPr>
              <p:custDataLst>
                <p:tags r:id="rId4"/>
              </p:custDataLst>
            </p:nvPr>
          </p:nvSpPr>
          <p:spPr>
            <a:xfrm>
              <a:off x="8359480" y="3621763"/>
              <a:ext cx="5639435" cy="671195"/>
            </a:xfrm>
            <a:prstGeom prst="rect">
              <a:avLst/>
            </a:prstGeom>
            <a:solidFill>
              <a:srgbClr val="FFFFFF">
                <a:lumMod val="95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r>
                <a:rPr kumimoji="1" lang="zh-CN" sz="3200" b="1">
                  <a:solidFill>
                    <a:schemeClr val="tx1"/>
                  </a:solidFill>
                  <a:latin typeface="微软雅黑"/>
                  <a:ea typeface="微软雅黑"/>
                  <a:sym typeface="+mn-ea"/>
                </a:rPr>
                <a:t>如何</a:t>
              </a:r>
              <a:r>
                <a:rPr kumimoji="1" sz="3200" b="1">
                  <a:solidFill>
                    <a:schemeClr val="tx1"/>
                  </a:solidFill>
                  <a:latin typeface="微软雅黑"/>
                  <a:ea typeface="微软雅黑"/>
                  <a:sym typeface="+mn-ea"/>
                </a:rPr>
                <a:t>选择说明顺序</a:t>
              </a:r>
              <a:endParaRPr kumimoji="1" lang="en-US" altLang="zh-CN" sz="2800" b="1">
                <a:solidFill>
                  <a:schemeClr val="tx1"/>
                </a:solidFill>
                <a:latin typeface="微软雅黑"/>
                <a:ea typeface="微软雅黑"/>
                <a:sym typeface="+mn-ea"/>
              </a:endParaRPr>
            </a:p>
          </p:txBody>
        </p:sp>
        <p:sp>
          <p:nvSpPr>
            <p:cNvPr id="18" name="燕尾形 17"/>
            <p:cNvSpPr/>
            <p:nvPr>
              <p:custDataLst>
                <p:tags r:id="rId5"/>
              </p:custDataLst>
            </p:nvPr>
          </p:nvSpPr>
          <p:spPr>
            <a:xfrm>
              <a:off x="8359480" y="3463648"/>
              <a:ext cx="987185" cy="987185"/>
            </a:xfrm>
            <a:prstGeom prst="chevron">
              <a:avLst>
                <a:gd name="adj" fmla="val 45500"/>
              </a:avLst>
            </a:prstGeom>
            <a:solidFill>
              <a:srgbClr val="869ACD"/>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endParaRPr lang="zh-CN" altLang="en-US">
                <a:solidFill>
                  <a:srgbClr val="5F5F5F"/>
                </a:solidFill>
                <a:sym typeface="Arial" panose="020b0604020202020204" pitchFamily="34" charset="0"/>
              </a:endParaRPr>
            </a:p>
          </p:txBody>
        </p:sp>
      </p:grpSp>
      <p:sp>
        <p:nvSpPr>
          <p:cNvPr id="9" name="文本框 8"/>
          <p:cNvSpPr txBox="1"/>
          <p:nvPr/>
        </p:nvSpPr>
        <p:spPr>
          <a:xfrm>
            <a:off x="1131570" y="1992630"/>
            <a:ext cx="6583680" cy="521970"/>
          </a:xfrm>
          <a:prstGeom prst="rect">
            <a:avLst/>
          </a:prstGeom>
          <a:noFill/>
        </p:spPr>
        <p:txBody>
          <a:bodyPr wrap="none" rtlCol="0">
            <a:spAutoFit/>
          </a:bodyPr>
          <a:lstStyle/>
          <a:p>
            <a:pPr algn="l"/>
            <a:r>
              <a:rPr kumimoji="1" sz="2800" b="1">
                <a:solidFill>
                  <a:srgbClr val="F47115"/>
                </a:solidFill>
                <a:latin typeface="微软雅黑"/>
                <a:ea typeface="微软雅黑"/>
                <a:sym typeface="+mn-ea"/>
              </a:rPr>
              <a:t>根据写作的基本规律，有序安排说明顺序</a:t>
            </a:r>
          </a:p>
        </p:txBody>
      </p:sp>
      <p:pic>
        <p:nvPicPr>
          <p:cNvPr id="11" name="图片 10" descr="1_副本_副本"/>
          <p:cNvPicPr>
            <a:picLocks noChangeAspect="1"/>
          </p:cNvPicPr>
          <p:nvPr/>
        </p:nvPicPr>
        <p:blipFill>
          <a:blip r:embed="rId6"/>
          <a:stretch>
            <a:fillRect/>
          </a:stretch>
        </p:blipFill>
        <p:spPr>
          <a:xfrm>
            <a:off x="462915" y="1917065"/>
            <a:ext cx="668655" cy="65849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 calcmode="lin" valueType="num">
                                      <p:cBhvr>
                                        <p:cTn id="14" dur="500" fill="hold"/>
                                        <p:tgtEl>
                                          <p:spTgt spid="11"/>
                                        </p:tgtEl>
                                        <p:attrNameLst>
                                          <p:attrName>style.rotation</p:attrName>
                                        </p:attrNameLst>
                                      </p:cBhvr>
                                      <p:tavLst>
                                        <p:tav tm="0">
                                          <p:val>
                                            <p:fltVal val="360"/>
                                          </p:val>
                                        </p:tav>
                                        <p:tav tm="100000">
                                          <p:val>
                                            <p:fltVal val="0"/>
                                          </p:val>
                                        </p:tav>
                                      </p:tavLst>
                                    </p:anim>
                                    <p:animEffect transition="in" filter="fade">
                                      <p:cBhvr>
                                        <p:cTn id="15" dur="500"/>
                                        <p:tgtEl>
                                          <p:spTgt spid="11"/>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randombar(horizontal)">
                                      <p:cBhvr>
                                        <p:cTn id="20" dur="500"/>
                                        <p:tgtEl>
                                          <p:spTgt spid="9"/>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84530" y="1409700"/>
            <a:ext cx="10822940" cy="5259070"/>
          </a:xfrm>
          <a:prstGeom prst="rect">
            <a:avLst/>
          </a:prstGeom>
        </p:spPr>
        <p:txBody>
          <a:bodyPr wrap="square">
            <a:spAutoFit/>
          </a:bodyPr>
          <a:lstStyle/>
          <a:p>
            <a:pPr indent="0" algn="just" fontAlgn="auto">
              <a:lnSpc>
                <a:spcPct val="120000"/>
              </a:lnSpc>
              <a:spcBef>
                <a:spcPct val="0"/>
              </a:spcBef>
              <a:spcAft>
                <a:spcPct val="0"/>
              </a:spcAft>
            </a:pPr>
            <a:r>
              <a:rPr kumimoji="1" sz="2800">
                <a:solidFill>
                  <a:srgbClr val="FF0000"/>
                </a:solidFill>
                <a:latin typeface="微软雅黑"/>
                <a:ea typeface="微软雅黑"/>
                <a:sym typeface="+mn-ea"/>
              </a:rPr>
              <a:t>时间顺序多用于介绍事物的发展变化过程、制作工序等。</a:t>
            </a:r>
            <a:r>
              <a:rPr kumimoji="1" sz="2800">
                <a:latin typeface="微软雅黑"/>
                <a:ea typeface="微软雅黑"/>
                <a:sym typeface="+mn-ea"/>
              </a:rPr>
              <a:t>比如法布尔的《蝉》介绍蝉卵孵化为幼虫到蜕皮再到钻入土中的过程，就采用了时间顺序。</a:t>
            </a:r>
          </a:p>
          <a:p>
            <a:pPr indent="0" algn="just" fontAlgn="auto">
              <a:lnSpc>
                <a:spcPct val="120000"/>
              </a:lnSpc>
              <a:spcBef>
                <a:spcPct val="0"/>
              </a:spcBef>
              <a:spcAft>
                <a:spcPct val="0"/>
              </a:spcAft>
            </a:pPr>
            <a:r>
              <a:rPr kumimoji="1" sz="2800">
                <a:solidFill>
                  <a:srgbClr val="FF0000"/>
                </a:solidFill>
                <a:latin typeface="微软雅黑"/>
                <a:ea typeface="微软雅黑"/>
                <a:sym typeface="+mn-ea"/>
              </a:rPr>
              <a:t>空间顺序，一般有从上到下、从前到后等，常用于介绍建筑物或物品。</a:t>
            </a:r>
            <a:r>
              <a:rPr kumimoji="1" sz="2800">
                <a:latin typeface="微软雅黑"/>
                <a:ea typeface="微软雅黑"/>
                <a:sym typeface="+mn-ea"/>
              </a:rPr>
              <a:t>比如《梦回繁华》对《清明上河图》画面内容的介绍，就采用了空间顺序。</a:t>
            </a:r>
          </a:p>
          <a:p>
            <a:pPr indent="0" algn="just" fontAlgn="auto">
              <a:lnSpc>
                <a:spcPct val="120000"/>
              </a:lnSpc>
              <a:spcBef>
                <a:spcPct val="0"/>
              </a:spcBef>
              <a:spcAft>
                <a:spcPct val="0"/>
              </a:spcAft>
            </a:pPr>
            <a:r>
              <a:rPr kumimoji="1" sz="2800">
                <a:solidFill>
                  <a:srgbClr val="FF0000"/>
                </a:solidFill>
                <a:latin typeface="微软雅黑"/>
                <a:ea typeface="微软雅黑"/>
                <a:sym typeface="+mn-ea"/>
              </a:rPr>
              <a:t>逻辑顺序，是介绍事理时通常采用的顺序，有先总后分、从概括到具体、从现象到本质、从主到次等顺序。</a:t>
            </a:r>
            <a:r>
              <a:rPr kumimoji="1" sz="2800">
                <a:latin typeface="微软雅黑"/>
                <a:ea typeface="微软雅黑"/>
                <a:sym typeface="+mn-ea"/>
              </a:rPr>
              <a:t>比如《恐龙无处不有》用在南极洲发现恐龙化石这一事实，证明“板块构造”理论，就采用了从现象到本质的顺序。</a:t>
            </a:r>
          </a:p>
        </p:txBody>
      </p:sp>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写作导航</a:t>
            </a:r>
          </a:p>
        </p:txBody>
      </p:sp>
      <p:sp>
        <p:nvSpPr>
          <p:cNvPr id="9" name="文本框 8"/>
          <p:cNvSpPr txBox="1"/>
          <p:nvPr/>
        </p:nvSpPr>
        <p:spPr>
          <a:xfrm>
            <a:off x="1106170" y="819785"/>
            <a:ext cx="6583680" cy="521970"/>
          </a:xfrm>
          <a:prstGeom prst="rect">
            <a:avLst/>
          </a:prstGeom>
          <a:noFill/>
        </p:spPr>
        <p:txBody>
          <a:bodyPr wrap="none" rtlCol="0">
            <a:spAutoFit/>
          </a:bodyPr>
          <a:lstStyle/>
          <a:p>
            <a:pPr algn="l"/>
            <a:r>
              <a:rPr kumimoji="1" sz="2800" b="1">
                <a:solidFill>
                  <a:srgbClr val="F47115"/>
                </a:solidFill>
                <a:latin typeface="微软雅黑"/>
                <a:ea typeface="微软雅黑"/>
                <a:sym typeface="+mn-ea"/>
              </a:rPr>
              <a:t>根据说明对象的特点，合理选择说明顺序</a:t>
            </a:r>
          </a:p>
        </p:txBody>
      </p:sp>
      <p:pic>
        <p:nvPicPr>
          <p:cNvPr id="5" name="图片 4" descr="2_副本"/>
          <p:cNvPicPr>
            <a:picLocks noChangeAspect="1"/>
          </p:cNvPicPr>
          <p:nvPr>
            <p:custDataLst>
              <p:tags r:id="rId3"/>
            </p:custDataLst>
          </p:nvPr>
        </p:nvPicPr>
        <p:blipFill>
          <a:blip r:embed="rId2"/>
          <a:stretch>
            <a:fillRect/>
          </a:stretch>
        </p:blipFill>
        <p:spPr>
          <a:xfrm>
            <a:off x="405130" y="775970"/>
            <a:ext cx="701040" cy="6089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randombar(horizontal)">
                                      <p:cBhvr>
                                        <p:cTn id="15" dur="500"/>
                                        <p:tgtEl>
                                          <p:spTgt spid="9"/>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829945" y="640080"/>
            <a:ext cx="9822815" cy="3322955"/>
          </a:xfrm>
          <a:prstGeom prst="rect">
            <a:avLst/>
          </a:prstGeom>
        </p:spPr>
        <p:txBody>
          <a:bodyPr wrap="square">
            <a:spAutoFit/>
          </a:bodyPr>
          <a:lstStyle/>
          <a:p>
            <a:pPr indent="0" algn="just" fontAlgn="auto">
              <a:lnSpc>
                <a:spcPct val="150000"/>
              </a:lnSpc>
            </a:pPr>
            <a:r>
              <a:rPr kumimoji="1" sz="2800">
                <a:latin typeface="微软雅黑"/>
                <a:ea typeface="微软雅黑"/>
                <a:sym typeface="+mn-ea"/>
              </a:rPr>
              <a:t>当然，具体到写作实践中，采取哪一种顺序，并非一成不变，而是要视具体情况而定。通常情况下，一篇说明文往往以一种顺序为主，兼用其他顺序。如《中国石拱桥》全篇采用了从概括到具体的逻辑顺序，而在举桥梁例子的时候，则采用了从古到今的时间顺序。</a:t>
            </a:r>
          </a:p>
        </p:txBody>
      </p:sp>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rPr>
              <a:t>写作导航</a:t>
            </a:r>
          </a:p>
        </p:txBody>
      </p:sp>
      <p:pic>
        <p:nvPicPr>
          <p:cNvPr id="4" name="图片 3"/>
          <p:cNvPicPr>
            <a:picLocks noChangeAspect="1"/>
          </p:cNvPicPr>
          <p:nvPr/>
        </p:nvPicPr>
        <p:blipFill>
          <a:blip r:embed="rId2"/>
          <a:srcRect t="12762" b="9143"/>
          <a:stretch>
            <a:fillRect/>
          </a:stretch>
        </p:blipFill>
        <p:spPr>
          <a:xfrm>
            <a:off x="3237230" y="3963035"/>
            <a:ext cx="4808855" cy="2628900"/>
          </a:xfrm>
          <a:prstGeom prst="round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704850" y="657225"/>
            <a:ext cx="10635615" cy="3046095"/>
          </a:xfrm>
          <a:prstGeom prst="rect">
            <a:avLst/>
          </a:prstGeom>
        </p:spPr>
        <p:txBody>
          <a:bodyPr wrap="square">
            <a:spAutoFit/>
          </a:bodyPr>
          <a:lstStyle/>
          <a:p>
            <a:pPr indent="0" algn="just" fontAlgn="auto">
              <a:lnSpc>
                <a:spcPct val="150000"/>
              </a:lnSpc>
            </a:pPr>
            <a:r>
              <a:rPr kumimoji="1" lang="zh-CN" sz="3200">
                <a:ea typeface="微软雅黑"/>
                <a:sym typeface="+mn-ea"/>
              </a:rPr>
              <a:t>一、你有自己特别熟悉、喜欢的小天地吧？比如你自己的房间、你在教室里的座位、校园里的某个角落等。以“我的小天地”为话题，写一个片段，向别人介绍它。</a:t>
            </a:r>
            <a:r>
              <a:rPr kumimoji="1" lang="zh-CN" sz="3200">
                <a:latin typeface="Times New Roman" panose="02020603050405020304" charset="0"/>
                <a:ea typeface="微软雅黑"/>
                <a:cs typeface="Times New Roman" panose="02020603050405020304" charset="0"/>
                <a:sym typeface="+mn-ea"/>
              </a:rPr>
              <a:t>200</a:t>
            </a:r>
            <a:r>
              <a:rPr kumimoji="1" lang="zh-CN" sz="3200">
                <a:ea typeface="微软雅黑"/>
                <a:sym typeface="+mn-ea"/>
              </a:rPr>
              <a:t>字左右。</a:t>
            </a:r>
          </a:p>
        </p:txBody>
      </p:sp>
      <p:sp>
        <p:nvSpPr>
          <p:cNvPr id="3" name="圆角矩形 2"/>
          <p:cNvSpPr/>
          <p:nvPr/>
        </p:nvSpPr>
        <p:spPr>
          <a:xfrm>
            <a:off x="50800" y="128905"/>
            <a:ext cx="1800860" cy="535940"/>
          </a:xfrm>
          <a:prstGeom prst="round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smtClean="0">
                <a:solidFill>
                  <a:schemeClr val="tx1"/>
                </a:solidFill>
                <a:latin typeface="微软雅黑"/>
                <a:ea typeface="微软雅黑"/>
                <a:sym typeface="+mn-ea"/>
              </a:rPr>
              <a:t>写作实践</a:t>
            </a:r>
            <a:endParaRPr lang="en-US" altLang="zh-CN" sz="2800" b="1" smtClean="0">
              <a:solidFill>
                <a:schemeClr val="tx1"/>
              </a:solidFill>
              <a:latin typeface="微软雅黑"/>
              <a:ea typeface="微软雅黑"/>
              <a:sym typeface="+mn-ea"/>
            </a:endParaRPr>
          </a:p>
        </p:txBody>
      </p:sp>
      <p:sp>
        <p:nvSpPr>
          <p:cNvPr id="7" name="椭圆 6"/>
          <p:cNvSpPr/>
          <p:nvPr/>
        </p:nvSpPr>
        <p:spPr>
          <a:xfrm>
            <a:off x="19050" y="6054725"/>
            <a:ext cx="685800" cy="685800"/>
          </a:xfrm>
          <a:prstGeom prst="ellipse">
            <a:avLst/>
          </a:prstGeom>
          <a:solidFill>
            <a:srgbClr val="E04236"/>
          </a:solidFill>
          <a:ln>
            <a:noFill/>
          </a:ln>
          <a:effectLst>
            <a:innerShdw blurRad="63500" dist="88900" dir="5400000">
              <a:prstClr val="black">
                <a:alpha val="40000"/>
              </a:prstClr>
            </a:innerShdw>
          </a:effectLst>
          <a:scene3d>
            <a:camera prst="orthographic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hlinkClick r:id="rId2" action="ppaction://hlinksldjump"/>
          </p:cNvPr>
          <p:cNvSpPr txBox="1"/>
          <p:nvPr/>
        </p:nvSpPr>
        <p:spPr>
          <a:xfrm>
            <a:off x="-37465" y="6188710"/>
            <a:ext cx="795020" cy="460375"/>
          </a:xfrm>
          <a:prstGeom prst="rect">
            <a:avLst/>
          </a:prstGeom>
          <a:noFill/>
        </p:spPr>
        <p:txBody>
          <a:bodyPr wrap="none" rtlCol="0" anchor="t">
            <a:spAutoFit/>
          </a:bodyPr>
          <a:lstStyle/>
          <a:p>
            <a:r>
              <a:rPr lang="zh-CN" altLang="en-US" sz="2400" b="1" smtClean="0">
                <a:solidFill>
                  <a:schemeClr val="bg1"/>
                </a:solidFill>
                <a:latin typeface="楷体" panose="02010609060101010101" pitchFamily="49" charset="-122"/>
                <a:ea typeface="楷体" panose="02010609060101010101" pitchFamily="49" charset="-122"/>
                <a:sym typeface="+mn-ea"/>
              </a:rPr>
              <a:t>返回</a:t>
            </a:r>
          </a:p>
        </p:txBody>
      </p:sp>
      <p:sp>
        <p:nvSpPr>
          <p:cNvPr id="4" name="文本框 3"/>
          <p:cNvSpPr txBox="1"/>
          <p:nvPr/>
        </p:nvSpPr>
        <p:spPr>
          <a:xfrm>
            <a:off x="757555" y="3709670"/>
            <a:ext cx="10418445" cy="2651125"/>
          </a:xfrm>
          <a:prstGeom prst="rect">
            <a:avLst/>
          </a:prstGeom>
          <a:noFill/>
        </p:spPr>
        <p:txBody>
          <a:bodyPr wrap="square" rtlCol="0" anchor="t">
            <a:spAutoFit/>
          </a:bodyPr>
          <a:lstStyle/>
          <a:p>
            <a:pPr>
              <a:lnSpc>
                <a:spcPct val="130000"/>
              </a:lnSpc>
              <a:spcBef>
                <a:spcPct val="0"/>
              </a:spcBef>
              <a:spcAft>
                <a:spcPct val="0"/>
              </a:spcAft>
            </a:pPr>
            <a:r>
              <a:rPr lang="zh-CN" altLang="en-US" sz="3200" b="1">
                <a:solidFill>
                  <a:srgbClr val="C00000"/>
                </a:solidFill>
                <a:latin typeface="+mn-ea"/>
                <a:cs typeface="楷体" panose="02010609060101010101" pitchFamily="49" charset="-122"/>
              </a:rPr>
              <a:t>提示：</a:t>
            </a:r>
          </a:p>
          <a:p>
            <a:pPr>
              <a:lnSpc>
                <a:spcPct val="130000"/>
              </a:lnSpc>
              <a:spcBef>
                <a:spcPct val="0"/>
              </a:spcBef>
              <a:spcAft>
                <a:spcPct val="0"/>
              </a:spcAft>
            </a:pPr>
            <a:r>
              <a:rPr lang="zh-CN" altLang="en-US" sz="3200" b="1">
                <a:latin typeface="楷体" panose="02010609060101010101" pitchFamily="49" charset="-122"/>
                <a:ea typeface="楷体" panose="02010609060101010101" pitchFamily="49" charset="-122"/>
                <a:cs typeface="楷体" panose="02010609060101010101" pitchFamily="49" charset="-122"/>
              </a:rPr>
              <a:t>1.确定说明对象后，先考虑写哪些内容，然后选择合适的说明顺序。</a:t>
            </a:r>
          </a:p>
          <a:p>
            <a:pPr>
              <a:lnSpc>
                <a:spcPct val="130000"/>
              </a:lnSpc>
              <a:spcBef>
                <a:spcPct val="0"/>
              </a:spcBef>
              <a:spcAft>
                <a:spcPct val="0"/>
              </a:spcAft>
            </a:pPr>
            <a:r>
              <a:rPr lang="zh-CN" altLang="en-US" sz="3200" b="1">
                <a:latin typeface="楷体" panose="02010609060101010101" pitchFamily="49" charset="-122"/>
                <a:ea typeface="楷体" panose="02010609060101010101" pitchFamily="49" charset="-122"/>
                <a:cs typeface="楷体" panose="02010609060101010101" pitchFamily="49" charset="-122"/>
              </a:rPr>
              <a:t>2.写作中，注意准确使用方位词，这样能使介绍更加清楚。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tags/tag1.xml><?xml version="1.0" encoding="utf-8"?>
<p:tagLst xmlns:p="http://schemas.openxmlformats.org/presentationml/2006/main">
  <p:tag name="MH" val="20150828150733"/>
  <p:tag name="MH_LIBRARY" val="GRAPHIC"/>
  <p:tag name="MH_ORDER" val="文本框 18"/>
</p:tagLst>
</file>

<file path=ppt/tags/tag10.xml><?xml version="1.0" encoding="utf-8"?>
<p:tagLst xmlns:p="http://schemas.openxmlformats.org/presentationml/2006/main">
  <p:tag name="KSO_WM_BEAUTIFY_FLAG" val="#wm#"/>
  <p:tag name="KSO_WM_TAG_VERSION" val="1.0"/>
  <p:tag name="KSO_WM_TEMPLATE_CATEGORY" val="diagram"/>
  <p:tag name="KSO_WM_TEMPLATE_INDEX" val="160145"/>
  <p:tag name="KSO_WM_UNIT_ID" val="diagram160145_4*i*7"/>
  <p:tag name="KSO_WM_UNIT_INDEX" val="7"/>
  <p:tag name="KSO_WM_UNIT_TYPE" val="i"/>
</p:tagLst>
</file>

<file path=ppt/tags/tag1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160145"/>
  <p:tag name="KSO_WM_UNIT_CLEAR" val="1"/>
  <p:tag name="KSO_WM_UNIT_FILL_FORE_SCHEMECOLOR_INDEX" val="6"/>
  <p:tag name="KSO_WM_UNIT_FILL_TYPE" val="1"/>
  <p:tag name="KSO_WM_UNIT_ID" val="diagram160145_4*l_i*1_3"/>
  <p:tag name="KSO_WM_UNIT_INDEX" val="1_3"/>
  <p:tag name="KSO_WM_UNIT_LAYERLEVEL" val="1_1"/>
  <p:tag name="KSO_WM_UNIT_TEXT_FILL_FORE_SCHEMECOLOR_INDEX" val="13"/>
  <p:tag name="KSO_WM_UNIT_TEXT_FILL_TYPE" val="1"/>
  <p:tag name="KSO_WM_UNIT_TYPE" val="l_i"/>
</p:tagLst>
</file>

<file path=ppt/tags/tag1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160145"/>
  <p:tag name="KSO_WM_UNIT_CLEAR" val="1"/>
  <p:tag name="KSO_WM_UNIT_COMPATIBLE" val="0"/>
  <p:tag name="KSO_WM_UNIT_FILL_FORE_SCHEMECOLOR_INDEX" val="16"/>
  <p:tag name="KSO_WM_UNIT_FILL_TYPE" val="1"/>
  <p:tag name="KSO_WM_UNIT_HIGHLIGHT" val="0"/>
  <p:tag name="KSO_WM_UNIT_ID" val="diagram160145_4*l_h_f*1_2_1"/>
  <p:tag name="KSO_WM_UNIT_INDEX" val="1_2_1"/>
  <p:tag name="KSO_WM_UNIT_LAYERLEVEL" val="1_1_1"/>
  <p:tag name="KSO_WM_UNIT_PRESET_TEXT_INDEX" val="4"/>
  <p:tag name="KSO_WM_UNIT_PRESET_TEXT_LEN" val="26"/>
  <p:tag name="KSO_WM_UNIT_TEXT_FILL_FORE_SCHEMECOLOR_INDEX" val="13"/>
  <p:tag name="KSO_WM_UNIT_TEXT_FILL_TYPE" val="1"/>
  <p:tag name="KSO_WM_UNIT_TYPE" val="l_h_f"/>
  <p:tag name="KSO_WM_UNIT_VALUE" val="50"/>
</p:tagLst>
</file>

<file path=ppt/tags/tag1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160145"/>
  <p:tag name="KSO_WM_UNIT_CLEAR" val="1"/>
  <p:tag name="KSO_WM_UNIT_FILL_FORE_SCHEMECOLOR_INDEX" val="6"/>
  <p:tag name="KSO_WM_UNIT_FILL_TYPE" val="1"/>
  <p:tag name="KSO_WM_UNIT_ID" val="diagram160145_4*l_i*1_4"/>
  <p:tag name="KSO_WM_UNIT_INDEX" val="1_4"/>
  <p:tag name="KSO_WM_UNIT_LAYERLEVEL" val="1_1"/>
  <p:tag name="KSO_WM_UNIT_TEXT_FILL_FORE_SCHEMECOLOR_INDEX" val="13"/>
  <p:tag name="KSO_WM_UNIT_TEXT_FILL_TYPE" val="1"/>
  <p:tag name="KSO_WM_UNIT_TYPE" val="l_i"/>
</p:tagLst>
</file>

<file path=ppt/tags/tag14.xml><?xml version="1.0" encoding="utf-8"?>
<p:tagLst xmlns:p="http://schemas.openxmlformats.org/presentationml/2006/main">
  <p:tag name="KSO_WM_UNIT_PLACING_PICTURE_USER_VIEWPORT" val="{&quot;height&quot;:5520,&quot;width&quot;:6360}"/>
</p:tagLst>
</file>

<file path=ppt/tags/tag15.xml><?xml version="1.0" encoding="utf-8"?>
<p:tagLst xmlns:p="http://schemas.openxmlformats.org/presentationml/2006/main">
  <p:tag name="AS_OS" val="Unix 3.10 unknown"/>
  <p:tag name="AS_RELEASE_DATE" val="2020.11.30"/>
  <p:tag name="AS_TITLE" val="Aspose.Slides for Java"/>
  <p:tag name="AS_VERSION" val="20.11"/>
</p:tagLst>
</file>

<file path=ppt/tags/tag2.xml><?xml version="1.0" encoding="utf-8"?>
<p:tagLst xmlns:p="http://schemas.openxmlformats.org/presentationml/2006/main">
  <p:tag name="MH" val="20150828150733"/>
  <p:tag name="MH_LIBRARY" val="GRAPHIC"/>
  <p:tag name="MH_ORDER" val="文本框 19"/>
</p:tagLst>
</file>

<file path=ppt/tags/tag3.xml><?xml version="1.0" encoding="utf-8"?>
<p:tagLst xmlns:p="http://schemas.openxmlformats.org/presentationml/2006/main">
  <p:tag name="MH" val="20150828150733"/>
  <p:tag name="MH_LIBRARY" val="GRAPHIC"/>
  <p:tag name="MH_ORDER" val="文本框 20"/>
</p:tagLst>
</file>

<file path=ppt/tags/tag4.xml><?xml version="1.0" encoding="utf-8"?>
<p:tagLst xmlns:p="http://schemas.openxmlformats.org/presentationml/2006/main">
  <p:tag name="MH" val="20150828150733"/>
  <p:tag name="MH_LIBRARY" val="GRAPHIC"/>
  <p:tag name="MH_ORDER" val="文本框 21"/>
</p:tagLst>
</file>

<file path=ppt/tags/tag5.xml><?xml version="1.0" encoding="utf-8"?>
<p:tagLst xmlns:p="http://schemas.openxmlformats.org/presentationml/2006/main">
  <p:tag name="MH" val="20150828150733"/>
  <p:tag name="MH_LIBRARY" val="GRAPHIC"/>
  <p:tag name="MH_ORDER" val="文本框 20"/>
</p:tagLst>
</file>

<file path=ppt/tags/tag6.xml><?xml version="1.0" encoding="utf-8"?>
<p:tagLst xmlns:p="http://schemas.openxmlformats.org/presentationml/2006/main">
  <p:tag name="KSO_WM_BEAUTIFY_FLAG" val="#wm#"/>
  <p:tag name="KSO_WM_TAG_VERSION" val="1.0"/>
  <p:tag name="KSO_WM_TEMPLATE_CATEGORY" val="diagram"/>
  <p:tag name="KSO_WM_TEMPLATE_INDEX" val="160145"/>
  <p:tag name="KSO_WM_UNIT_ID" val="diagram160145_4*i*0"/>
  <p:tag name="KSO_WM_UNIT_INDEX" val="0"/>
  <p:tag name="KSO_WM_UNIT_TYPE" val="i"/>
</p:tagLst>
</file>

<file path=ppt/tags/tag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160145"/>
  <p:tag name="KSO_WM_UNIT_CLEAR" val="1"/>
  <p:tag name="KSO_WM_UNIT_FILL_FORE_SCHEMECOLOR_INDEX" val="5"/>
  <p:tag name="KSO_WM_UNIT_FILL_TYPE" val="1"/>
  <p:tag name="KSO_WM_UNIT_ID" val="diagram160145_4*l_i*1_1"/>
  <p:tag name="KSO_WM_UNIT_INDEX" val="1_1"/>
  <p:tag name="KSO_WM_UNIT_LAYERLEVEL" val="1_1"/>
  <p:tag name="KSO_WM_UNIT_TEXT_FILL_FORE_SCHEMECOLOR_INDEX" val="13"/>
  <p:tag name="KSO_WM_UNIT_TEXT_FILL_TYPE" val="1"/>
  <p:tag name="KSO_WM_UNIT_TYPE" val="l_i"/>
</p:tagLst>
</file>

<file path=ppt/tags/tag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160145"/>
  <p:tag name="KSO_WM_UNIT_CLEAR" val="1"/>
  <p:tag name="KSO_WM_UNIT_COMPATIBLE" val="0"/>
  <p:tag name="KSO_WM_UNIT_FILL_FORE_SCHEMECOLOR_INDEX" val="16"/>
  <p:tag name="KSO_WM_UNIT_FILL_TYPE" val="1"/>
  <p:tag name="KSO_WM_UNIT_HIGHLIGHT" val="0"/>
  <p:tag name="KSO_WM_UNIT_ID" val="diagram160145_4*l_h_f*1_1_1"/>
  <p:tag name="KSO_WM_UNIT_INDEX" val="1_1_1"/>
  <p:tag name="KSO_WM_UNIT_LAYERLEVEL" val="1_1_1"/>
  <p:tag name="KSO_WM_UNIT_PRESET_TEXT_INDEX" val="4"/>
  <p:tag name="KSO_WM_UNIT_PRESET_TEXT_LEN" val="26"/>
  <p:tag name="KSO_WM_UNIT_TEXT_FILL_FORE_SCHEMECOLOR_INDEX" val="13"/>
  <p:tag name="KSO_WM_UNIT_TEXT_FILL_TYPE" val="1"/>
  <p:tag name="KSO_WM_UNIT_TYPE" val="l_h_f"/>
  <p:tag name="KSO_WM_UNIT_VALUE" val="50"/>
</p:tagLst>
</file>

<file path=ppt/tags/tag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160145"/>
  <p:tag name="KSO_WM_UNIT_CLEAR" val="1"/>
  <p:tag name="KSO_WM_UNIT_FILL_FORE_SCHEMECOLOR_INDEX" val="5"/>
  <p:tag name="KSO_WM_UNIT_FILL_TYPE" val="1"/>
  <p:tag name="KSO_WM_UNIT_ID" val="diagram160145_4*l_i*1_2"/>
  <p:tag name="KSO_WM_UNIT_INDEX" val="1_2"/>
  <p:tag name="KSO_WM_UNIT_LAYERLEVEL" val="1_1"/>
  <p:tag name="KSO_WM_UNIT_TYPE" val="l_i"/>
</p:tagLst>
</file>

<file path=ppt/theme/theme1.xml><?xml version="1.0" encoding="utf-8"?>
<a:theme xmlns:r="http://schemas.openxmlformats.org/officeDocument/2006/relationships" xmlns:a="http://schemas.openxmlformats.org/drawingml/2006/main" name="1_Office 主题">
  <a:themeElements>
    <a:clrScheme name="自定义 1">
      <a:dk1>
        <a:sysClr val="windowText" lastClr="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微软雅黑">
      <a:majorFont>
        <a:latin typeface="微软雅黑"/>
        <a:ea typeface="微软雅黑"/>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130</Paragraphs>
  <Slides>23</Slides>
  <Notes>1</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23</vt:i4>
      </vt:variant>
    </vt:vector>
  </HeadingPairs>
  <TitlesOfParts>
    <vt:vector baseType="lpstr" size="30">
      <vt:lpstr>Arial</vt:lpstr>
      <vt:lpstr>微软雅黑</vt:lpstr>
      <vt:lpstr>Calibri Light</vt:lpstr>
      <vt:lpstr>Calibri</vt:lpstr>
      <vt:lpstr>楷体</vt:lpstr>
      <vt:lpstr>Times New Roman</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2021-02-04T12:51:47.232</cp:lastPrinted>
  <dcterms:created xsi:type="dcterms:W3CDTF">2021-02-04T12:51:47Z</dcterms:created>
  <dcterms:modified xsi:type="dcterms:W3CDTF">2021-02-04T04:51:47Z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