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327" r:id="rId4"/>
    <p:sldId id="358" r:id="rId5"/>
    <p:sldId id="386" r:id="rId6"/>
    <p:sldId id="326" r:id="rId7"/>
    <p:sldId id="369" r:id="rId8"/>
    <p:sldId id="399" r:id="rId9"/>
    <p:sldId id="400" r:id="rId10"/>
    <p:sldId id="387" r:id="rId11"/>
    <p:sldId id="366" r:id="rId12"/>
    <p:sldId id="376" r:id="rId13"/>
    <p:sldId id="388" r:id="rId14"/>
    <p:sldId id="383" r:id="rId15"/>
    <p:sldId id="384" r:id="rId16"/>
    <p:sldId id="390" r:id="rId17"/>
    <p:sldId id="391" r:id="rId18"/>
    <p:sldId id="385" r:id="rId19"/>
    <p:sldId id="392" r:id="rId20"/>
    <p:sldId id="259" r:id="rId21"/>
  </p:sldIdLst>
  <p:sldSz cx="24385588" cy="13717588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anose="020B0604020202020204" pitchFamily="34" charset="0"/>
              </a:rPr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10854260" y="5778674"/>
            <a:ext cx="2954656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致大海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A4140D-B304-4491-ABCD-A47D57464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9660" y="3105751"/>
            <a:ext cx="2550356" cy="3711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11979624" y="7346672"/>
            <a:ext cx="3764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写与大海告别。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02474" y="2826346"/>
            <a:ext cx="8108310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再见吧，大海！你壮观的美色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将永远不会被我遗忘；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我将久久地，久久地听着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你在黄昏时分的轰响。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9826" y="7159679"/>
            <a:ext cx="1219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4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心里</a:t>
            </a: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充满了你，我将要把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你的山岩，你的海湾，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你的光和影，你的浪花的喋喋，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带到森林，带到寂静的荒原。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69765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4343922" y="5353591"/>
            <a:ext cx="113063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教学内容三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准确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把握诗歌中“大海”的形象意蕴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73894260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2831754" y="3576612"/>
            <a:ext cx="14041560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普希金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笔下的大海有什么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特征？这些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特征抒发了诗人对大海的什么感情？</a:t>
            </a:r>
          </a:p>
          <a:p>
            <a:pPr>
              <a:lnSpc>
                <a:spcPct val="135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pc="110">
                <a:latin typeface="黑体" panose="02010609060101010101" pitchFamily="49" charset="-122"/>
                <a:ea typeface="黑体" panose="02010609060101010101" pitchFamily="49" charset="-122"/>
              </a:rPr>
              <a:t>诗人笔下的大海特征是由以下形容词</a:t>
            </a:r>
            <a:r>
              <a:rPr lang="zh-CN" altLang="en-US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来表现</a:t>
            </a:r>
            <a:endParaRPr lang="en-US" altLang="zh-CN" sz="4000" spc="11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spc="130" smtClean="0">
                <a:latin typeface="黑体" panose="02010609060101010101" pitchFamily="49" charset="-122"/>
                <a:ea typeface="黑体" panose="02010609060101010101" pitchFamily="49" charset="-122"/>
              </a:rPr>
              <a:t>的：自由、翻滚起伏、闪烁壮观、忧郁、喑哑、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幽静</a:t>
            </a:r>
            <a:r>
              <a:rPr lang="zh-CN" altLang="en-US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、任性、喜怒无常、深沉、有力、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阴郁、倔强。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通过这些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词汇，诗人表达了对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大海的热爱和赞颂。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具有什么象征意义</a:t>
            </a: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大海是自由精神的象征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57736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2543722" y="3447405"/>
            <a:ext cx="14473608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2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“忧郁”“喑哑”“任性”“喜怒无常”“阴郁”“倔强”是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消极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的，让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人厌恶的。诗人为什么还要对大海的这些特点大加赞赏呢</a:t>
            </a: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 algn="just">
              <a:lnSpc>
                <a:spcPct val="135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大海既然是自由的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象征，那么，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翻滚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起伏”“闪烁壮观”“幽静”“深沉”“有力”是大海性格中的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一面，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沉郁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”“喑哑”“任性”“喜怒无常”“阴郁”“倔强”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是大海性格中的另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一面，大海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可以自由地展示自己性格中的任何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一面，这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正体现了大海的自由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精神。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52441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4991994" y="5285959"/>
            <a:ext cx="10225136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教学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内容四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5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 体会诗歌中诗人情绪的起伏变化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2303267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3119786" y="4034795"/>
            <a:ext cx="134654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一部分，诗人诉说了对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大海的热爱和赞美。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第二部分，诗人面对大海深深怀念为自由、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民主而战的英雄拿破仑和诗人拜伦，抒发自己崇尚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自由，却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无法得到自由的苦闷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，以及对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未来的困惑和担忧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最后一部分，抒发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诗人决心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努力争取自由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，为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自由而战的心声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202" y="897504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5394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2687738" y="3534221"/>
            <a:ext cx="14185576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前两节和后两节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都写诗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大海告别，其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内容与感情有何区别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    前两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节，写诗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人向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大海告别，在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看来，大海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以它的自由奔放展示它的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美，并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向世人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召唤，而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诗人也有自由奔放的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精神，但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并不能像大海一样自由地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展示，不能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随心所欲地应和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大海的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召唤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，因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这个愿望得不到实现而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苦恼，所以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他听到的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是沉郁的吐诉。诗人再次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告别大海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时，表示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永不忘记大海的形象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和轰响，决心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把大海所启示的精神带向自己足迹所未到的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地方，为</a:t>
            </a:r>
            <a:r>
              <a:rPr lang="zh-CN" altLang="en-US" sz="3600" spc="-120">
                <a:latin typeface="黑体" panose="02010609060101010101" pitchFamily="49" charset="-122"/>
                <a:ea typeface="黑体" panose="02010609060101010101" pitchFamily="49" charset="-122"/>
              </a:rPr>
              <a:t>自由奋斗不已</a:t>
            </a:r>
            <a:r>
              <a:rPr lang="zh-CN" altLang="en-US" sz="36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spc="-12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23933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3119786" y="5880006"/>
            <a:ext cx="8640960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诗人的斗争激情</a:t>
            </a:r>
            <a:endParaRPr lang="zh-CN" altLang="en-US" sz="200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8778" y="5536040"/>
            <a:ext cx="3732525" cy="2624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45376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3551834" y="4439260"/>
            <a:ext cx="12817424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开篇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：诗人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直接同大海对话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，把大海当作朋友，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说大海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在吐诉、呼唤，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诗人也从大海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的喧声中倾听到了悲哀与召唤。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当然，这实际上是借海写己</a:t>
            </a: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的悲哀实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是自己怨愤忧郁之情的写照，大海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的召唤其实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是自己对自由的向往。 </a:t>
            </a: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01188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BA6655-0193-4DDF-B389-CBF0B8D23F11}"/>
              </a:ext>
            </a:extLst>
          </p:cNvPr>
          <p:cNvSpPr txBox="1"/>
          <p:nvPr/>
        </p:nvSpPr>
        <p:spPr>
          <a:xfrm>
            <a:off x="3263802" y="4439260"/>
            <a:ext cx="1324947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：从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三个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方面回应大海的呼唤。一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是接受暗示。这一暗示不妨理解为诗人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接受大海的召唤：集聚力量，冲破牢笼，奔向自由的远方。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二是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连接愿望。诗人想奔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远方，但他被“更强烈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的感情”迷住，仍然留在海边接受大海的召唤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。三</a:t>
            </a:r>
            <a:r>
              <a:rPr lang="zh-CN" altLang="en-US" sz="420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200" smtClean="0">
                <a:latin typeface="黑体" panose="02010609060101010101" pitchFamily="49" charset="-122"/>
                <a:ea typeface="黑体" panose="02010609060101010101" pitchFamily="49" charset="-122"/>
              </a:rPr>
              <a:t>追念“歌者”。</a:t>
            </a:r>
            <a:endParaRPr lang="zh-CN" altLang="en-US" sz="4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81003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3C1280-6E0C-4DFA-AAE7-BF20BCDD9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278" y="4410522"/>
            <a:ext cx="8858028" cy="5644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85555F-9C10-40EC-9066-C7575675B8DC}"/>
              </a:ext>
            </a:extLst>
          </p:cNvPr>
          <p:cNvSpPr txBox="1"/>
          <p:nvPr/>
        </p:nvSpPr>
        <p:spPr>
          <a:xfrm>
            <a:off x="4271914" y="3284754"/>
            <a:ext cx="11521280" cy="1455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课文和戈宝权的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译本进行对比阅读。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C18BFE-C85A-41DF-9D2D-F142E4111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130" y="5460554"/>
            <a:ext cx="5544616" cy="5098498"/>
          </a:xfrm>
          <a:prstGeom prst="round2DiagRect">
            <a:avLst>
              <a:gd name="adj1" fmla="val 16667"/>
              <a:gd name="adj2" fmla="val 8494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4703962" y="5952014"/>
            <a:ext cx="10873208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了解诗歌的创作背景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5765504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831754" y="4178811"/>
            <a:ext cx="92170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普希金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出生于莫斯科一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个贵族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家庭。他的童年充满了诗歌和文学的氛围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40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公开发表诗作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。卫国战争的爆发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激发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了普希金的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爱国激情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，他写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下了一些热爱人民，追求平等，歌颂自由，反对专制统治的诗歌。 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08818" y="4122490"/>
            <a:ext cx="3960440" cy="51657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17796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759746" y="3968303"/>
            <a:ext cx="14257584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1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1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4100" smtClean="0">
                <a:latin typeface="黑体" panose="02010609060101010101" pitchFamily="49" charset="-122"/>
                <a:ea typeface="黑体" panose="02010609060101010101" pitchFamily="49" charset="-122"/>
              </a:rPr>
              <a:t>普希金</a:t>
            </a:r>
            <a:r>
              <a:rPr lang="zh-CN" altLang="zh-CN" sz="4100">
                <a:latin typeface="黑体" panose="02010609060101010101" pitchFamily="49" charset="-122"/>
                <a:ea typeface="黑体" panose="02010609060101010101" pitchFamily="49" charset="-122"/>
              </a:rPr>
              <a:t>的这些诗歌最终触怒了沙皇亚历山大一世</a:t>
            </a:r>
            <a:r>
              <a:rPr lang="zh-CN" altLang="zh-CN" sz="4100" spc="12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4100" spc="12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1820</a:t>
            </a:r>
            <a:r>
              <a:rPr lang="zh-CN" altLang="zh-CN" sz="4100" spc="12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4100" spc="12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4100" spc="120">
                <a:latin typeface="黑体" panose="02010609060101010101" pitchFamily="49" charset="-122"/>
                <a:ea typeface="黑体" panose="02010609060101010101" pitchFamily="49" charset="-122"/>
              </a:rPr>
              <a:t>月，普希金被</a:t>
            </a:r>
            <a:r>
              <a:rPr lang="zh-CN" altLang="zh-CN" sz="41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流放。</a:t>
            </a:r>
            <a:r>
              <a:rPr lang="zh-CN" altLang="zh-CN" sz="4100" spc="120">
                <a:latin typeface="黑体" panose="02010609060101010101" pitchFamily="49" charset="-122"/>
                <a:ea typeface="黑体" panose="02010609060101010101" pitchFamily="49" charset="-122"/>
              </a:rPr>
              <a:t>在海边生活</a:t>
            </a:r>
            <a:r>
              <a:rPr lang="zh-CN" altLang="zh-CN" sz="4100">
                <a:latin typeface="黑体" panose="02010609060101010101" pitchFamily="49" charset="-122"/>
                <a:ea typeface="黑体" panose="02010609060101010101" pitchFamily="49" charset="-122"/>
              </a:rPr>
              <a:t>的日子</a:t>
            </a:r>
            <a:r>
              <a:rPr lang="zh-CN" altLang="zh-CN" sz="41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100">
                <a:latin typeface="黑体" panose="02010609060101010101" pitchFamily="49" charset="-122"/>
                <a:ea typeface="黑体" panose="02010609060101010101" pitchFamily="49" charset="-122"/>
              </a:rPr>
              <a:t>普希金</a:t>
            </a:r>
            <a:r>
              <a:rPr lang="zh-CN" altLang="zh-CN" sz="4100" smtClean="0">
                <a:latin typeface="黑体" panose="02010609060101010101" pitchFamily="49" charset="-122"/>
                <a:ea typeface="黑体" panose="02010609060101010101" pitchFamily="49" charset="-122"/>
              </a:rPr>
              <a:t>白天</a:t>
            </a:r>
            <a:r>
              <a:rPr lang="zh-CN" altLang="zh-CN" sz="4100">
                <a:latin typeface="黑体" panose="02010609060101010101" pitchFamily="49" charset="-122"/>
                <a:ea typeface="黑体" panose="02010609060101010101" pitchFamily="49" charset="-122"/>
              </a:rPr>
              <a:t>在大海的波涛中畅游，夜晚在海边的礁石上倾听大海的波涛。大海的宽广无垠，自由奔放给诗人留下了深刻的印象。</a:t>
            </a:r>
            <a:r>
              <a:rPr lang="en-US" altLang="zh-CN" sz="41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1824</a:t>
            </a:r>
            <a:r>
              <a:rPr lang="zh-CN" altLang="zh-CN" sz="4100">
                <a:latin typeface="黑体" panose="02010609060101010101" pitchFamily="49" charset="-122"/>
                <a:ea typeface="黑体" panose="02010609060101010101" pitchFamily="49" charset="-122"/>
              </a:rPr>
              <a:t>年夏天，普希金在离开与他相依为伴的大海时，万千思绪如潮水般奔涌，写下了这首著名的《致大海》。</a:t>
            </a:r>
            <a:endParaRPr lang="zh-CN" altLang="en-US" sz="4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631860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4487938" y="5994698"/>
            <a:ext cx="10321626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准确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理解诗歌内容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20075861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11616730" y="5011392"/>
            <a:ext cx="43924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开篇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两节写诗人向大海告别。诗人笔下的大海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大气磅礴，充满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了动感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839866" y="2970362"/>
            <a:ext cx="7542449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再见吧，自由的元素！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最后一次了，在我眼前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你的蓝色的浪头翻滚起伏，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你的骄傲的美闪烁壮观。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9866" y="7146826"/>
            <a:ext cx="1219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4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友人的忧郁的絮语，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仿佛他别离一刻的招呼，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最后一次了，我听着你的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zh-CN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喧声呼唤，你的沉郁的</a:t>
            </a:r>
            <a:r>
              <a:rPr lang="zh-CN" altLang="zh-CN" sz="44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吐诉</a:t>
            </a:r>
            <a:r>
              <a:rPr lang="zh-CN" altLang="en-US" sz="44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9290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91794" y="2788689"/>
            <a:ext cx="7390165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我全心渴望的国度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，大海！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多么常常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，在你的岸上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我静静地，迷惘地徘徊，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苦思着我那珍爱的愿望。</a:t>
            </a:r>
            <a:endParaRPr kumimoji="0" lang="en-US" altLang="zh-CN" sz="4000" b="1" i="0" u="none" strike="noStrike" cap="none" normalizeH="0" baseline="0" smtClean="0">
              <a:ln>
                <a:noFill/>
              </a:ln>
              <a:solidFill>
                <a:srgbClr val="494949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…………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3604" y="7393622"/>
            <a:ext cx="790312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你在期待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呼唤……我却被缚住，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我的心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陡然</a:t>
            </a: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想要挣脱开，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是更强烈的感情把我迷住，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smtClean="0">
                <a:ln>
                  <a:noFill/>
                </a:ln>
                <a:solidFill>
                  <a:srgbClr val="494949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于是我在岸边留下来……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10351" y="4050482"/>
            <a:ext cx="4608512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写诗人向大海吐露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自己想逃往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海外，追求自由的愿望，也表达了诗人对失去自由的懊丧，为逃往海外的夙愿难以实现而愁苦满怀。</a:t>
            </a:r>
            <a:endParaRPr lang="zh-CN" altLang="en-US" sz="3800"/>
          </a:p>
        </p:txBody>
      </p:sp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05180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78293" y="2437845"/>
            <a:ext cx="7390165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有</a:t>
            </a: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什么可顾惜的？而今哪里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能使我奔上坦荡的途径？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在你的荒凉中，只有一件东西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也许还激动我的心灵。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…………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127898" y="6974349"/>
            <a:ext cx="7390165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世界</a:t>
            </a: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空虚了</a:t>
            </a:r>
            <a:r>
              <a:rPr lang="en-US" altLang="zh-CN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哦，海洋，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现在你还能把我带到哪里？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到处，人们的命运都是一样：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哪里有幸福，必有教育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或暴君看守得非常严密。</a:t>
            </a:r>
          </a:p>
        </p:txBody>
      </p:sp>
      <p:sp>
        <p:nvSpPr>
          <p:cNvPr id="6" name="矩形 5"/>
          <p:cNvSpPr/>
          <p:nvPr/>
        </p:nvSpPr>
        <p:spPr>
          <a:xfrm>
            <a:off x="12408818" y="4814109"/>
            <a:ext cx="34563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表达了对英雄拿破仑和伟大诗人拜伦的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怀念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72914" y="1096325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学科</a:t>
            </a:r>
            <a:r>
              <a:rPr lang="zh-CN" altLang="en-US" smtClean="0">
                <a:solidFill>
                  <a:schemeClr val="bg1"/>
                </a:solidFill>
              </a:rPr>
              <a:t>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5244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课件模板（最新）" id="{063DE64C-0051-44D8-A717-1FDA6A86F20B}" vid="{04DE2C19-B9B4-4A20-A57B-4D62AC44F58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979</Words>
  <Application>Microsoft Office PowerPoint</Application>
  <PresentationFormat>自定义</PresentationFormat>
  <Paragraphs>93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2020-12-08T13:56:45Z</cp:lastPrinted>
  <dcterms:created xsi:type="dcterms:W3CDTF">2020-12-08T13:56:45Z</dcterms:created>
  <dcterms:modified xsi:type="dcterms:W3CDTF">2020-12-14T08:16:41Z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