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77" r:id="rId1"/>
    <p:sldMasterId id="2147483731" r:id="rId2"/>
  </p:sldMasterIdLst>
  <p:notesMasterIdLst>
    <p:notesMasterId r:id="rId3"/>
  </p:notesMasterIdLst>
  <p:handoutMasterIdLst>
    <p:handoutMasterId r:id="rId4"/>
  </p:handoutMasterIdLst>
  <p:sldIdLst>
    <p:sldId id="1103" r:id="rId5"/>
    <p:sldId id="1104" r:id="rId6"/>
    <p:sldId id="1056" r:id="rId7"/>
    <p:sldId id="1059" r:id="rId8"/>
    <p:sldId id="1060" r:id="rId9"/>
    <p:sldId id="1105" r:id="rId10"/>
    <p:sldId id="1064" r:id="rId11"/>
    <p:sldId id="1108" r:id="rId12"/>
    <p:sldId id="1061" r:id="rId13"/>
    <p:sldId id="1109" r:id="rId14"/>
    <p:sldId id="1110" r:id="rId15"/>
    <p:sldId id="1111" r:id="rId16"/>
    <p:sldId id="1112" r:id="rId17"/>
    <p:sldId id="1113" r:id="rId18"/>
    <p:sldId id="1114" r:id="rId19"/>
    <p:sldId id="1115" r:id="rId20"/>
    <p:sldId id="1116" r:id="rId21"/>
    <p:sldId id="1117" r:id="rId22"/>
    <p:sldId id="1118" r:id="rId23"/>
    <p:sldId id="1119" r:id="rId24"/>
    <p:sldId id="1121" r:id="rId25"/>
    <p:sldId id="1122" r:id="rId26"/>
    <p:sldId id="1123" r:id="rId27"/>
    <p:sldId id="1124" r:id="rId28"/>
    <p:sldId id="1126" r:id="rId29"/>
    <p:sldId id="1127" r:id="rId30"/>
    <p:sldId id="1120" r:id="rId31"/>
    <p:sldId id="1128" r:id="rId32"/>
    <p:sldId id="1130" r:id="rId33"/>
    <p:sldId id="1129" r:id="rId34"/>
    <p:sldId id="1131" r:id="rId35"/>
    <p:sldId id="1132" r:id="rId36"/>
    <p:sldId id="1133" r:id="rId37"/>
    <p:sldId id="1134" r:id="rId38"/>
    <p:sldId id="1135" r:id="rId39"/>
    <p:sldId id="1136" r:id="rId40"/>
    <p:sldId id="1100" r:id="rId41"/>
  </p:sldIdLst>
  <p:sldSz cx="9144000" cy="5143500" type="screen16x9"/>
  <p:notesSz cx="6858000" cy="9144000"/>
  <p:custDataLst>
    <p:tags r:id="rId42"/>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2" autoAdjust="0"/>
    <p:restoredTop sz="94434" autoAdjust="0"/>
  </p:normalViewPr>
  <p:slideViewPr>
    <p:cSldViewPr snapToGrid="0">
      <p:cViewPr varScale="1">
        <p:scale>
          <a:sx n="96" d="100"/>
          <a:sy n="96" d="100"/>
        </p:scale>
        <p:origin x="96" y="192"/>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57" d="100"/>
          <a:sy n="57" d="100"/>
        </p:scale>
        <p:origin x="2808" y="42"/>
      </p:cViewPr>
      <p:guideLst/>
    </p:cSldViewPr>
  </p:notesViewPr>
  <p:gridSpacing cx="457200" cy="457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tags" Target="tags/tag29.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印品黑体" panose="00000500000000000000" pitchFamily="2" charset="-122"/>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latin typeface="印品黑体" panose="00000500000000000000" pitchFamily="2" charset="-122"/>
              </a:rPr>
              <a:t>9/4/2021</a:t>
            </a:fld>
            <a:endParaRPr lang="en-US">
              <a:latin typeface="印品黑体" panose="00000500000000000000" pitchFamily="2" charset="-122"/>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印品黑体" panose="00000500000000000000" pitchFamily="2" charset="-122"/>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latin typeface="印品黑体" panose="00000500000000000000" pitchFamily="2" charset="-122"/>
              </a:rPr>
              <a:t>‹#›</a:t>
            </a:fld>
            <a:endParaRPr lang="en-US">
              <a:latin typeface="印品黑体" panose="00000500000000000000" pitchFamily="2" charset="-122"/>
            </a:endParaRPr>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5264D076-05C0-4F10-BAEB-F2DA581BE89B}" type="datetimeFigureOut">
              <a:rPr lang="en-US" smtClean="0"/>
              <a:t>9/4/2021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印品黑体" panose="00000500000000000000" pitchFamily="2" charset="-122"/>
        <a:ea typeface="+mn-ea"/>
        <a:cs typeface="+mn-cs"/>
      </a:defRPr>
    </a:lvl1pPr>
    <a:lvl2pPr marL="342900" algn="l" defTabSz="685800" rtl="0" eaLnBrk="1" latinLnBrk="0" hangingPunct="1">
      <a:defRPr sz="900" kern="1200">
        <a:solidFill>
          <a:schemeClr val="tx1"/>
        </a:solidFill>
        <a:latin typeface="印品黑体" panose="00000500000000000000" pitchFamily="2" charset="-122"/>
        <a:ea typeface="+mn-ea"/>
        <a:cs typeface="+mn-cs"/>
      </a:defRPr>
    </a:lvl2pPr>
    <a:lvl3pPr marL="685800" algn="l" defTabSz="685800" rtl="0" eaLnBrk="1" latinLnBrk="0" hangingPunct="1">
      <a:defRPr sz="900" kern="1200">
        <a:solidFill>
          <a:schemeClr val="tx1"/>
        </a:solidFill>
        <a:latin typeface="印品黑体" panose="00000500000000000000" pitchFamily="2" charset="-122"/>
        <a:ea typeface="+mn-ea"/>
        <a:cs typeface="+mn-cs"/>
      </a:defRPr>
    </a:lvl3pPr>
    <a:lvl4pPr marL="1028700" algn="l" defTabSz="685800" rtl="0" eaLnBrk="1" latinLnBrk="0" hangingPunct="1">
      <a:defRPr sz="900" kern="1200">
        <a:solidFill>
          <a:schemeClr val="tx1"/>
        </a:solidFill>
        <a:latin typeface="印品黑体" panose="00000500000000000000" pitchFamily="2" charset="-122"/>
        <a:ea typeface="+mn-ea"/>
        <a:cs typeface="+mn-cs"/>
      </a:defRPr>
    </a:lvl4pPr>
    <a:lvl5pPr marL="1371600" algn="l" defTabSz="685800" rtl="0" eaLnBrk="1" latinLnBrk="0" hangingPunct="1">
      <a:defRPr sz="900" kern="1200">
        <a:solidFill>
          <a:schemeClr val="tx1"/>
        </a:solidFill>
        <a:latin typeface="印品黑体" panose="00000500000000000000" pitchFamily="2" charset="-122"/>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61BF2980-540F-4F7F-A4CC-709C5E980331}" type="slidenum">
              <a:rPr lang="zh-CN" altLang="en-US" smtClean="0">
                <a:ea typeface="印品黑体" panose="00000500000000000000" pitchFamily="2" charset="-122"/>
              </a:rPr>
              <a:t>1</a:t>
            </a:fld>
            <a:endParaRPr lang="zh-CN" altLang="en-US">
              <a:ea typeface="印品黑体" panose="00000500000000000000" pitchFamily="2" charset="-122"/>
            </a:endParaRPr>
          </a:p>
        </p:txBody>
      </p:sp>
    </p:spTree>
    <p:extLst>
      <p:ext uri="{BB962C8B-B14F-4D97-AF65-F5344CB8AC3E}">
        <p14:creationId xmlns:p14="http://schemas.microsoft.com/office/powerpoint/2010/main" val="100664087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52558489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192741946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197367826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35036311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71157214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3725417257"/>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27720414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2219316186"/>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814603369"/>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90365678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a:t>
            </a:fld>
            <a:endParaRPr lang="en-US"/>
          </a:p>
        </p:txBody>
      </p:sp>
    </p:spTree>
    <p:extLst>
      <p:ext uri="{BB962C8B-B14F-4D97-AF65-F5344CB8AC3E}">
        <p14:creationId xmlns:p14="http://schemas.microsoft.com/office/powerpoint/2010/main" val="94124604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161200662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176775486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1884192199"/>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2536022662"/>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1274339080"/>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1786029486"/>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26</a:t>
            </a:fld>
            <a:endParaRPr lang="en-US"/>
          </a:p>
        </p:txBody>
      </p:sp>
    </p:spTree>
    <p:extLst>
      <p:ext uri="{BB962C8B-B14F-4D97-AF65-F5344CB8AC3E}">
        <p14:creationId xmlns:p14="http://schemas.microsoft.com/office/powerpoint/2010/main" val="2463438425"/>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27</a:t>
            </a:fld>
            <a:endParaRPr lang="en-US"/>
          </a:p>
        </p:txBody>
      </p:sp>
    </p:spTree>
    <p:extLst>
      <p:ext uri="{BB962C8B-B14F-4D97-AF65-F5344CB8AC3E}">
        <p14:creationId xmlns:p14="http://schemas.microsoft.com/office/powerpoint/2010/main" val="196717946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28</a:t>
            </a:fld>
            <a:endParaRPr lang="en-US"/>
          </a:p>
        </p:txBody>
      </p:sp>
    </p:spTree>
    <p:extLst>
      <p:ext uri="{BB962C8B-B14F-4D97-AF65-F5344CB8AC3E}">
        <p14:creationId xmlns:p14="http://schemas.microsoft.com/office/powerpoint/2010/main" val="3265988478"/>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29</a:t>
            </a:fld>
            <a:endParaRPr lang="en-US"/>
          </a:p>
        </p:txBody>
      </p:sp>
    </p:spTree>
    <p:extLst>
      <p:ext uri="{BB962C8B-B14F-4D97-AF65-F5344CB8AC3E}">
        <p14:creationId xmlns:p14="http://schemas.microsoft.com/office/powerpoint/2010/main" val="59690007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470844482"/>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30</a:t>
            </a:fld>
            <a:endParaRPr lang="en-US"/>
          </a:p>
        </p:txBody>
      </p:sp>
    </p:spTree>
    <p:extLst>
      <p:ext uri="{BB962C8B-B14F-4D97-AF65-F5344CB8AC3E}">
        <p14:creationId xmlns:p14="http://schemas.microsoft.com/office/powerpoint/2010/main" val="3923176825"/>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31</a:t>
            </a:fld>
            <a:endParaRPr lang="en-US"/>
          </a:p>
        </p:txBody>
      </p:sp>
    </p:spTree>
    <p:extLst>
      <p:ext uri="{BB962C8B-B14F-4D97-AF65-F5344CB8AC3E}">
        <p14:creationId xmlns:p14="http://schemas.microsoft.com/office/powerpoint/2010/main" val="1439889550"/>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32</a:t>
            </a:fld>
            <a:endParaRPr lang="en-US"/>
          </a:p>
        </p:txBody>
      </p:sp>
    </p:spTree>
    <p:extLst>
      <p:ext uri="{BB962C8B-B14F-4D97-AF65-F5344CB8AC3E}">
        <p14:creationId xmlns:p14="http://schemas.microsoft.com/office/powerpoint/2010/main" val="2940015286"/>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33</a:t>
            </a:fld>
            <a:endParaRPr lang="en-US"/>
          </a:p>
        </p:txBody>
      </p:sp>
    </p:spTree>
    <p:extLst>
      <p:ext uri="{BB962C8B-B14F-4D97-AF65-F5344CB8AC3E}">
        <p14:creationId xmlns:p14="http://schemas.microsoft.com/office/powerpoint/2010/main" val="1452587314"/>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34</a:t>
            </a:fld>
            <a:endParaRPr lang="en-US"/>
          </a:p>
        </p:txBody>
      </p:sp>
    </p:spTree>
    <p:extLst>
      <p:ext uri="{BB962C8B-B14F-4D97-AF65-F5344CB8AC3E}">
        <p14:creationId xmlns:p14="http://schemas.microsoft.com/office/powerpoint/2010/main" val="3569277711"/>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35</a:t>
            </a:fld>
            <a:endParaRPr lang="en-US"/>
          </a:p>
        </p:txBody>
      </p:sp>
    </p:spTree>
    <p:extLst>
      <p:ext uri="{BB962C8B-B14F-4D97-AF65-F5344CB8AC3E}">
        <p14:creationId xmlns:p14="http://schemas.microsoft.com/office/powerpoint/2010/main" val="2194182355"/>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36</a:t>
            </a:fld>
            <a:endParaRPr lang="en-US"/>
          </a:p>
        </p:txBody>
      </p:sp>
    </p:spTree>
    <p:extLst>
      <p:ext uri="{BB962C8B-B14F-4D97-AF65-F5344CB8AC3E}">
        <p14:creationId xmlns:p14="http://schemas.microsoft.com/office/powerpoint/2010/main" val="1892460144"/>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37</a:t>
            </a:fld>
            <a:endParaRPr lang="en-US"/>
          </a:p>
        </p:txBody>
      </p:sp>
    </p:spTree>
    <p:extLst>
      <p:ext uri="{BB962C8B-B14F-4D97-AF65-F5344CB8AC3E}">
        <p14:creationId xmlns:p14="http://schemas.microsoft.com/office/powerpoint/2010/main" val="42510522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282395860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41750702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97797990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70494120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160764827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ea typeface="印品黑体" panose="00000500000000000000" pitchFamily="2" charset="-122"/>
            </a:endParaRPr>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197403604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hyperlink" Target="http://www.1ppt.com/moban/" TargetMode="External"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86341084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extLst>
      <p:ext uri="{BB962C8B-B14F-4D97-AF65-F5344CB8AC3E}">
        <p14:creationId xmlns:p14="http://schemas.microsoft.com/office/powerpoint/2010/main" val="63504760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554674070"/>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Custom Layout">
    <p:spTree>
      <p:nvGrpSpPr>
        <p:cNvPr id="1" name=""/>
        <p:cNvGrpSpPr/>
        <p:nvPr/>
      </p:nvGrpSpPr>
      <p:grpSpPr>
        <a:xfrm>
          <a:off x="0" y="0"/>
          <a:ext cx="0" cy="0"/>
        </a:xfrm>
      </p:grpSpPr>
    </p:spTree>
    <p:extLst>
      <p:ext uri="{BB962C8B-B14F-4D97-AF65-F5344CB8AC3E}">
        <p14:creationId xmlns:p14="http://schemas.microsoft.com/office/powerpoint/2010/main" val="302149816"/>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t>2021/9/4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t>‹#›</a:t>
            </a:fld>
            <a:endParaRPr lang="zh-CN" altLang="en-US"/>
          </a:p>
        </p:txBody>
      </p:sp>
    </p:spTree>
    <p:extLst>
      <p:ext uri="{BB962C8B-B14F-4D97-AF65-F5344CB8AC3E}">
        <p14:creationId xmlns:p14="http://schemas.microsoft.com/office/powerpoint/2010/main" val="491578828"/>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1_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t>2021/9/4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t>‹#›</a:t>
            </a:fld>
            <a:endParaRPr lang="zh-CN" altLang="en-US"/>
          </a:p>
        </p:txBody>
      </p:sp>
    </p:spTree>
    <p:extLst>
      <p:ext uri="{BB962C8B-B14F-4D97-AF65-F5344CB8AC3E}">
        <p14:creationId xmlns:p14="http://schemas.microsoft.com/office/powerpoint/2010/main" val="207590006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2_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a:xfrm>
            <a:off x="628650" y="1369219"/>
            <a:ext cx="7886700" cy="3263504"/>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4E37400-0646-4690-B3CD-AFE7E0746041}" type="datetimeFigureOut">
              <a:rPr lang="zh-CN" altLang="en-US" smtClean="0"/>
              <a:t>2021/9/4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7543FE73-A404-45C1-B77A-6DB3BD9EA953}" type="slidenum">
              <a:rPr lang="zh-CN" altLang="en-US" smtClean="0"/>
              <a:t>‹#›</a:t>
            </a:fld>
            <a:endParaRPr lang="zh-CN" altLang="en-US"/>
          </a:p>
        </p:txBody>
      </p:sp>
      <p:sp>
        <p:nvSpPr>
          <p:cNvPr id="8" name="TextBox 7"/>
          <p:cNvSpPr txBox="1"/>
          <p:nvPr userDrawn="1"/>
        </p:nvSpPr>
        <p:spPr>
          <a:xfrm>
            <a:off x="1621955" y="502171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ct val="0"/>
              </a:spcBef>
              <a:spcAft>
                <a:spcPct val="0"/>
              </a:spcAft>
              <a:buClrTx/>
              <a:buSzTx/>
              <a:buFontTx/>
              <a:buNone/>
              <a:defRPr/>
            </a:pPr>
            <a:r>
              <a:rPr kumimoji="0" lang="en-US" altLang="zh-CN" sz="100" b="0" i="0" u="none" strike="noStrike" kern="0" cap="none" spc="0" normalizeH="0" baseline="0" noProof="0">
                <a:ln>
                  <a:noFill/>
                </a:ln>
                <a:solidFill>
                  <a:prstClr val="black"/>
                </a:solidFill>
                <a:effectLst/>
                <a:uLnTx/>
                <a:uFillTx/>
                <a:hlinkClick r:id="rId1"/>
              </a:rPr>
              <a:t>PPT</a:t>
            </a:r>
            <a:r>
              <a:rPr kumimoji="0" lang="zh-CN" altLang="en-US" sz="100" b="0" i="0" u="none" strike="noStrike" kern="0" cap="none" spc="0" normalizeH="0" baseline="0" noProof="0">
                <a:ln>
                  <a:noFill/>
                </a:ln>
                <a:solidFill>
                  <a:prstClr val="black"/>
                </a:solidFill>
                <a:effectLst/>
                <a:uLnTx/>
                <a:uFillTx/>
                <a:hlinkClick r:id="rId1"/>
              </a:rPr>
              <a:t>模板</a:t>
            </a:r>
            <a:r>
              <a:rPr kumimoji="0" lang="zh-CN" altLang="en-US" sz="100" b="0" i="0" u="none" strike="noStrike" kern="0" cap="none" spc="0" normalizeH="0" baseline="0" noProof="0">
                <a:ln>
                  <a:noFill/>
                </a:ln>
                <a:solidFill>
                  <a:prstClr val="black"/>
                </a:solidFill>
                <a:effectLst/>
                <a:uLnTx/>
                <a:uFillTx/>
              </a:rPr>
              <a:t> </a:t>
            </a:r>
            <a:r>
              <a:rPr kumimoji="0" lang="en-US" altLang="zh-CN" sz="100" b="0" i="0" u="none" strike="noStrike" kern="0" cap="none" spc="0" normalizeH="0" baseline="0" noProof="0">
                <a:ln>
                  <a:noFill/>
                </a:ln>
                <a:solidFill>
                  <a:prstClr val="black"/>
                </a:solidFill>
                <a:effectLst/>
                <a:uLnTx/>
                <a:uFillTx/>
              </a:rPr>
              <a:t>http://www.1ppt.com/moban/</a:t>
            </a:r>
            <a:r>
              <a:rPr kumimoji="0" lang="zh-CN" altLang="en-US" sz="100" b="0" i="0" u="none" strike="noStrike" kern="0" cap="none" spc="0" normalizeH="0" baseline="0" noProof="0">
                <a:ln>
                  <a:noFill/>
                </a:ln>
                <a:solidFill>
                  <a:prstClr val="black"/>
                </a:solidFill>
                <a:effectLst/>
                <a:uLnTx/>
                <a:uFillTx/>
              </a:rPr>
              <a:t> </a:t>
            </a:r>
            <a:endParaRPr kumimoji="0" lang="en-US" altLang="zh-CN" sz="1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07590006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lvl1pPr>
              <a:defRPr>
                <a:latin typeface="印品黑体" panose="00000500000000000000" pitchFamily="2" charset="-122"/>
                <a:ea typeface="印品黑体" panose="00000500000000000000" pitchFamily="2" charset="-122"/>
              </a:defRPr>
            </a:lvl1pPr>
          </a:lstStyle>
          <a:p>
            <a:fld id="{2D0BB250-4799-4F33-BA92-16B268CFE73A}" type="datetimeFigureOut">
              <a:rPr lang="zh-CN" altLang="en-US" smtClean="0"/>
              <a:t>2021/9/4</a:t>
            </a:fld>
            <a:endParaRPr lang="zh-CN" altLang="en-US"/>
          </a:p>
        </p:txBody>
      </p:sp>
      <p:sp>
        <p:nvSpPr>
          <p:cNvPr id="3" name="Footer Placeholder 2"/>
          <p:cNvSpPr>
            <a:spLocks noGrp="1"/>
          </p:cNvSpPr>
          <p:nvPr>
            <p:ph type="ftr" sz="quarter" idx="11"/>
          </p:nvPr>
        </p:nvSpPr>
        <p:spPr/>
        <p:txBody>
          <a:bodyPr/>
          <a:lstStyle>
            <a:lvl1pPr>
              <a:defRPr>
                <a:latin typeface="印品黑体" panose="00000500000000000000" pitchFamily="2" charset="-122"/>
                <a:ea typeface="印品黑体" panose="00000500000000000000" pitchFamily="2" charset="-122"/>
              </a:defRPr>
            </a:lvl1pPr>
          </a:lstStyle>
          <a:p>
            <a:endParaRPr lang="zh-CN" altLang="en-US"/>
          </a:p>
        </p:txBody>
      </p:sp>
      <p:sp>
        <p:nvSpPr>
          <p:cNvPr id="4" name="Slide Number Placeholder 3"/>
          <p:cNvSpPr>
            <a:spLocks noGrp="1"/>
          </p:cNvSpPr>
          <p:nvPr>
            <p:ph type="sldNum" sz="quarter" idx="12"/>
          </p:nvPr>
        </p:nvSpPr>
        <p:spPr/>
        <p:txBody>
          <a:bodyPr/>
          <a:lstStyle>
            <a:lvl1pPr>
              <a:defRPr>
                <a:latin typeface="印品黑体" panose="00000500000000000000" pitchFamily="2" charset="-122"/>
                <a:ea typeface="印品黑体" panose="00000500000000000000" pitchFamily="2" charset="-122"/>
              </a:defRPr>
            </a:lvl1pPr>
          </a:lstStyle>
          <a:p>
            <a:fld id="{3B908D4A-6CEF-4FA2-8EC2-9680551581D9}" type="slidenum">
              <a:rPr lang="zh-CN" altLang="en-US" smtClean="0"/>
              <a:t>‹#›</a:t>
            </a:fld>
            <a:endParaRPr lang="zh-CN" altLang="en-US"/>
          </a:p>
        </p:txBody>
      </p:sp>
    </p:spTree>
    <p:extLst>
      <p:ext uri="{BB962C8B-B14F-4D97-AF65-F5344CB8AC3E}">
        <p14:creationId xmlns:p14="http://schemas.microsoft.com/office/powerpoint/2010/main" val="1773085503"/>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pPr defTabSz="914400"/>
              <a:t>2021/9/4</a:t>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pPr defTabSz="914400"/>
              <a:t>‹#›</a:t>
            </a:fld>
            <a:endParaRPr lang="zh-CN" altLang="en-US" sz="1800">
              <a:solidFill>
                <a:prstClr val="black"/>
              </a:solidFill>
            </a:endParaRPr>
          </a:p>
        </p:txBody>
      </p:sp>
    </p:spTree>
    <p:extLst>
      <p:ext uri="{BB962C8B-B14F-4D97-AF65-F5344CB8AC3E}">
        <p14:creationId xmlns:p14="http://schemas.microsoft.com/office/powerpoint/2010/main" val="384575976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a:fld id="{2E3AAC11-D570-4EA9-AFC0-30FB72BA45EB}" type="datetimeFigureOut">
              <a:rPr lang="zh-CN" altLang="en-US" sz="1800" smtClean="0">
                <a:solidFill>
                  <a:prstClr val="black"/>
                </a:solidFill>
              </a:rPr>
              <a:pPr defTabSz="914400"/>
              <a:t>2021/9/4</a:t>
            </a:fld>
            <a:endParaRPr lang="zh-CN" altLang="en-US" sz="1800">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a:fld id="{55ECCFAA-F4FB-487C-9F1E-C8836D0C3DC9}" type="slidenum">
              <a:rPr lang="zh-CN" altLang="en-US" sz="1800" smtClean="0">
                <a:solidFill>
                  <a:prstClr val="black"/>
                </a:solidFill>
              </a:rPr>
              <a:pPr defTabSz="914400"/>
              <a:t>‹#›</a:t>
            </a:fld>
            <a:endParaRPr lang="zh-CN" altLang="en-US" sz="1800">
              <a:solidFill>
                <a:prstClr val="black"/>
              </a:solidFill>
            </a:endParaRPr>
          </a:p>
        </p:txBody>
      </p:sp>
    </p:spTree>
    <p:extLst>
      <p:ext uri="{BB962C8B-B14F-4D97-AF65-F5344CB8AC3E}">
        <p14:creationId xmlns:p14="http://schemas.microsoft.com/office/powerpoint/2010/main" val="8721020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slideLayout" Target="../slideLayouts/slideLayout9.xml" /><Relationship Id="rId3" Type="http://schemas.openxmlformats.org/officeDocument/2006/relationships/slideLayout" Target="../slideLayouts/slideLayout10.xml"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Tree>
    <p:extLst>
      <p:ext uri="{BB962C8B-B14F-4D97-AF65-F5344CB8AC3E}">
        <p14:creationId xmlns:p14="http://schemas.microsoft.com/office/powerpoint/2010/main" val="822927259"/>
      </p:ext>
    </p:extLst>
  </p:cSld>
  <p:clrMap bg1="lt1" tx1="dk1" bg2="lt2" tx2="dk2" accent1="accent1" accent2="accent2" accent3="accent3" accent4="accent4" accent5="accent5" accent6="accent6" hlink="hlink" folHlink="folHlink"/>
  <p:sldLayoutIdLst>
    <p:sldLayoutId id="2147483691" r:id="rId1"/>
    <p:sldLayoutId id="2147483726" r:id="rId2"/>
    <p:sldLayoutId id="2147483690" r:id="rId3"/>
    <p:sldLayoutId id="2147483727" r:id="rId4"/>
    <p:sldLayoutId id="2147483729" r:id="rId5"/>
    <p:sldLayoutId id="2147483730" r:id="rId6"/>
    <p:sldLayoutId id="2147483728" r:id="rId7"/>
  </p:sldLayoutIdLst>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extLst>
      <p:ext uri="{BB962C8B-B14F-4D97-AF65-F5344CB8AC3E}">
        <p14:creationId xmlns:p14="http://schemas.microsoft.com/office/powerpoint/2010/main" val="79697941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image" Target="../media/image1.jpeg" /><Relationship Id="rId8"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image" Target="../media/image4.png" /><Relationship Id="rId4"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image" Target="../media/image4.png" /><Relationship Id="rId4"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4.png" /><Relationship Id="rId4"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image" Target="../media/image4.png" /><Relationship Id="rId4"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4.png" /><Relationship Id="rId4"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4.png" /><Relationship Id="rId4"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image" Target="../media/image4.png" /><Relationship Id="rId4" Type="http://schemas.openxmlformats.org/officeDocument/2006/relationships/image" Target="../media/image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image" Target="../media/image4.png" /><Relationship Id="rId4"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image" Target="../media/image4.png" /><Relationship Id="rId4"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xml" /><Relationship Id="rId11" Type="http://schemas.openxmlformats.org/officeDocument/2006/relationships/tags" Target="../tags/tag12.xml" /><Relationship Id="rId12" Type="http://schemas.openxmlformats.org/officeDocument/2006/relationships/tags" Target="../tags/tag13.xml" /><Relationship Id="rId13" Type="http://schemas.openxmlformats.org/officeDocument/2006/relationships/tags" Target="../tags/tag14.xml" /><Relationship Id="rId14" Type="http://schemas.openxmlformats.org/officeDocument/2006/relationships/tags" Target="../tags/tag15.xml" /><Relationship Id="rId15" Type="http://schemas.openxmlformats.org/officeDocument/2006/relationships/tags" Target="../tags/tag16.xml" /><Relationship Id="rId16" Type="http://schemas.openxmlformats.org/officeDocument/2006/relationships/image" Target="../media/image3.png" /><Relationship Id="rId17" Type="http://schemas.openxmlformats.org/officeDocument/2006/relationships/tags" Target="../tags/tag17.xml" /><Relationship Id="rId18" Type="http://schemas.openxmlformats.org/officeDocument/2006/relationships/tags" Target="../tags/tag18.xml" /><Relationship Id="rId19" Type="http://schemas.openxmlformats.org/officeDocument/2006/relationships/tags" Target="../tags/tag19.xml" /><Relationship Id="rId2" Type="http://schemas.openxmlformats.org/officeDocument/2006/relationships/notesSlide" Target="../notesSlides/notesSlide2.xml" /><Relationship Id="rId3" Type="http://schemas.openxmlformats.org/officeDocument/2006/relationships/image" Target="../media/image2.png"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slide" Target="slide2.xml" TargetMode="Internal" /><Relationship Id="rId9" Type="http://schemas.openxmlformats.org/officeDocument/2006/relationships/tags" Target="../tags/tag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 Id="rId3" Type="http://schemas.openxmlformats.org/officeDocument/2006/relationships/image" Target="../media/image4.png" /><Relationship Id="rId4"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image" Target="../media/image4.png" /><Relationship Id="rId4" Type="http://schemas.openxmlformats.org/officeDocument/2006/relationships/image" Target="../media/image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 Id="rId3" Type="http://schemas.openxmlformats.org/officeDocument/2006/relationships/image" Target="../media/image4.png" /><Relationship Id="rId4"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4.xml" /><Relationship Id="rId3" Type="http://schemas.openxmlformats.org/officeDocument/2006/relationships/image" Target="../media/image4.png" /><Relationship Id="rId4" Type="http://schemas.openxmlformats.org/officeDocument/2006/relationships/image" Target="../media/image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5.xml" /><Relationship Id="rId3" Type="http://schemas.openxmlformats.org/officeDocument/2006/relationships/image" Target="../media/image4.png" /><Relationship Id="rId4" Type="http://schemas.openxmlformats.org/officeDocument/2006/relationships/image" Target="../media/image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6.xml" /><Relationship Id="rId3" Type="http://schemas.openxmlformats.org/officeDocument/2006/relationships/image" Target="../media/image4.png" /><Relationship Id="rId4"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7.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8.xml" /><Relationship Id="rId3" Type="http://schemas.openxmlformats.org/officeDocument/2006/relationships/image" Target="../media/image4.png" /><Relationship Id="rId4" Type="http://schemas.openxmlformats.org/officeDocument/2006/relationships/image" Target="../media/image3.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9.xml" /><Relationship Id="rId3" Type="http://schemas.openxmlformats.org/officeDocument/2006/relationships/image" Target="../media/image4.png" /><Relationship Id="rId4"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0.xml" /><Relationship Id="rId3" Type="http://schemas.openxmlformats.org/officeDocument/2006/relationships/image" Target="../media/image4.png" /><Relationship Id="rId4" Type="http://schemas.openxmlformats.org/officeDocument/2006/relationships/image" Target="../media/image3.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1.xml" /><Relationship Id="rId3" Type="http://schemas.openxmlformats.org/officeDocument/2006/relationships/image" Target="../media/image4.png" /><Relationship Id="rId4" Type="http://schemas.openxmlformats.org/officeDocument/2006/relationships/image" Target="../media/image3.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2.xml" /><Relationship Id="rId3" Type="http://schemas.openxmlformats.org/officeDocument/2006/relationships/image" Target="../media/image4.png" /><Relationship Id="rId4" Type="http://schemas.openxmlformats.org/officeDocument/2006/relationships/image" Target="../media/image3.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3.xml" /><Relationship Id="rId3" Type="http://schemas.openxmlformats.org/officeDocument/2006/relationships/image" Target="../media/image4.png" /><Relationship Id="rId4" Type="http://schemas.openxmlformats.org/officeDocument/2006/relationships/image" Target="../media/image3.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4.xml" /><Relationship Id="rId3" Type="http://schemas.openxmlformats.org/officeDocument/2006/relationships/image" Target="../media/image4.png" /><Relationship Id="rId4" Type="http://schemas.openxmlformats.org/officeDocument/2006/relationships/image" Target="../media/image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5.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6.xml" /><Relationship Id="rId3" Type="http://schemas.openxmlformats.org/officeDocument/2006/relationships/image" Target="../media/image4.png" /><Relationship Id="rId4" Type="http://schemas.openxmlformats.org/officeDocument/2006/relationships/image" Target="../media/image3.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7.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image" Target="../media/image5.png" /><Relationship Id="rId6" Type="http://schemas.openxmlformats.org/officeDocument/2006/relationships/image" Target="../media/image1.jpeg" /><Relationship Id="rId7" Type="http://schemas.openxmlformats.org/officeDocument/2006/relationships/tags" Target="../tags/tag2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4.png" /><Relationship Id="rId4"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image" Target="../media/image4.png" /><Relationship Id="rId4"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2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4.png" /><Relationship Id="rId4" Type="http://schemas.openxmlformats.org/officeDocument/2006/relationships/image" Target="../media/image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4.png" /><Relationship Id="rId4"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4.png" /><Relationship Id="rId4"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7">
            <a:lum/>
          </a:blip>
          <a:stretch>
            <a:fillRect/>
          </a:stretch>
        </a:blipFill>
        <a:effectLst/>
      </p:bgPr>
    </p:bg>
    <p:spTree>
      <p:nvGrpSpPr>
        <p:cNvPr id="1" name=""/>
        <p:cNvGrpSpPr/>
        <p:nvPr/>
      </p:nvGrpSpPr>
      <p:grpSpPr>
        <a:xfrm>
          <a:off x="0" y="0"/>
          <a:ext cx="0" cy="0"/>
        </a:xfrm>
      </p:grpSpPr>
      <p:sp>
        <p:nvSpPr>
          <p:cNvPr id="7" name="PA_文本框 2"/>
          <p:cNvSpPr txBox="1">
            <a:spLocks noChangeArrowheads="1"/>
          </p:cNvSpPr>
          <p:nvPr>
            <p:custDataLst>
              <p:tags r:id="rId3"/>
            </p:custDataLst>
          </p:nvPr>
        </p:nvSpPr>
        <p:spPr bwMode="auto">
          <a:xfrm>
            <a:off x="2576000" y="2347244"/>
            <a:ext cx="5840730" cy="78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4300" baseline="0">
                <a:solidFill>
                  <a:srgbClr val="38619F"/>
                </a:solidFill>
                <a:latin typeface="+mj-ea"/>
                <a:ea typeface="+mj-ea"/>
                <a:cs typeface="+mn-ea"/>
                <a:sym typeface="+mn-lt"/>
              </a:rPr>
              <a:t>发现潜藏的逻辑谬误</a:t>
            </a:r>
            <a:endParaRPr lang="zh-CN" altLang="en-US" sz="4300" baseline="0">
              <a:solidFill>
                <a:srgbClr val="38619F"/>
              </a:solidFill>
              <a:latin typeface="+mj-ea"/>
              <a:ea typeface="+mj-ea"/>
              <a:cs typeface="+mn-ea"/>
              <a:sym typeface="+mn-lt"/>
            </a:endParaRPr>
          </a:p>
        </p:txBody>
      </p:sp>
      <p:sp>
        <p:nvSpPr>
          <p:cNvPr id="8" name="PA_文本框 2"/>
          <p:cNvSpPr txBox="1">
            <a:spLocks noChangeArrowheads="1"/>
          </p:cNvSpPr>
          <p:nvPr>
            <p:custDataLst>
              <p:tags r:id="rId4"/>
            </p:custDataLst>
          </p:nvPr>
        </p:nvSpPr>
        <p:spPr bwMode="auto">
          <a:xfrm>
            <a:off x="2280725" y="3167697"/>
            <a:ext cx="5840730" cy="32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500" baseline="0">
                <a:solidFill>
                  <a:srgbClr val="0070C0"/>
                </a:solidFill>
                <a:latin typeface="+mn-lt"/>
                <a:cs typeface="+mn-ea"/>
                <a:sym typeface="+mn-lt"/>
              </a:rPr>
              <a:t>——</a:t>
            </a:r>
            <a:r>
              <a:rPr lang="zh-CN" altLang="en-US" sz="1500" baseline="0">
                <a:solidFill>
                  <a:srgbClr val="0070C0"/>
                </a:solidFill>
                <a:latin typeface="+mn-lt"/>
                <a:cs typeface="+mn-ea"/>
                <a:sym typeface="+mn-lt"/>
              </a:rPr>
              <a:t>　</a:t>
            </a:r>
            <a:r>
              <a:rPr lang="en-US" altLang="zh-CN" sz="1500" baseline="0">
                <a:solidFill>
                  <a:srgbClr val="0070C0"/>
                </a:solidFill>
                <a:latin typeface="+mn-lt"/>
                <a:cs typeface="+mn-ea"/>
                <a:sym typeface="+mn-lt"/>
              </a:rPr>
              <a:t>G2001 G2002——</a:t>
            </a:r>
            <a:endParaRPr lang="en-US" altLang="zh-CN" sz="1500" baseline="0">
              <a:solidFill>
                <a:srgbClr val="0070C0"/>
              </a:solidFill>
              <a:latin typeface="+mn-lt"/>
              <a:cs typeface="+mn-ea"/>
              <a:sym typeface="+mn-lt"/>
            </a:endParaRPr>
          </a:p>
        </p:txBody>
      </p:sp>
      <p:sp>
        <p:nvSpPr>
          <p:cNvPr id="10" name="PA_文本框 2"/>
          <p:cNvSpPr txBox="1">
            <a:spLocks noChangeArrowheads="1"/>
          </p:cNvSpPr>
          <p:nvPr>
            <p:custDataLst>
              <p:tags r:id="rId5"/>
            </p:custDataLst>
          </p:nvPr>
        </p:nvSpPr>
        <p:spPr bwMode="auto">
          <a:xfrm>
            <a:off x="1958780" y="1315142"/>
            <a:ext cx="2967550" cy="1063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6000" baseline="0">
                <a:solidFill>
                  <a:srgbClr val="38619F"/>
                </a:solidFill>
                <a:latin typeface="+mj-ea"/>
                <a:ea typeface="+mj-ea"/>
                <a:cs typeface="+mn-ea"/>
                <a:sym typeface="+mn-lt"/>
              </a:rPr>
              <a:t>逻辑的</a:t>
            </a:r>
            <a:endParaRPr lang="zh-CN" altLang="en-US" sz="6000" baseline="0">
              <a:solidFill>
                <a:srgbClr val="38619F"/>
              </a:solidFill>
              <a:latin typeface="+mj-ea"/>
              <a:ea typeface="+mj-ea"/>
              <a:cs typeface="+mn-ea"/>
              <a:sym typeface="+mn-lt"/>
            </a:endParaRPr>
          </a:p>
        </p:txBody>
      </p:sp>
      <p:grpSp>
        <p:nvGrpSpPr>
          <p:cNvPr id="5" name="组合 4"/>
          <p:cNvGrpSpPr/>
          <p:nvPr/>
        </p:nvGrpSpPr>
        <p:grpSpPr>
          <a:xfrm>
            <a:off x="4572000" y="1315142"/>
            <a:ext cx="544390" cy="1384979"/>
            <a:chOff x="6843420" y="826485"/>
            <a:chExt cx="544390" cy="1007263"/>
          </a:xfrm>
        </p:grpSpPr>
        <p:sp>
          <p:nvSpPr>
            <p:cNvPr id="4" name="矩形: 圆角 3"/>
            <p:cNvSpPr/>
            <p:nvPr/>
          </p:nvSpPr>
          <p:spPr>
            <a:xfrm>
              <a:off x="6932735" y="874834"/>
              <a:ext cx="365760" cy="67274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PA_文本框 2"/>
            <p:cNvSpPr txBox="1">
              <a:spLocks noChangeArrowheads="1"/>
            </p:cNvSpPr>
            <p:nvPr>
              <p:custDataLst>
                <p:tags r:id="rId6"/>
              </p:custDataLst>
            </p:nvPr>
          </p:nvSpPr>
          <p:spPr bwMode="auto">
            <a:xfrm>
              <a:off x="6843420" y="826485"/>
              <a:ext cx="544390" cy="100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2800" baseline="0">
                  <a:solidFill>
                    <a:srgbClr val="FFFFFF"/>
                  </a:solidFill>
                  <a:latin typeface="+mj-ea"/>
                  <a:ea typeface="+mj-ea"/>
                  <a:cs typeface="+mn-ea"/>
                  <a:sym typeface="+mn-lt"/>
                </a:rPr>
                <a:t>力量</a:t>
              </a:r>
              <a:endParaRPr lang="zh-CN" altLang="en-US" sz="2800" baseline="0">
                <a:solidFill>
                  <a:srgbClr val="FFFFFF"/>
                </a:solidFill>
                <a:latin typeface="+mj-ea"/>
                <a:ea typeface="+mj-ea"/>
                <a:cs typeface="+mn-ea"/>
                <a:sym typeface="+mn-lt"/>
              </a:endParaRPr>
            </a:p>
          </p:txBody>
        </p:sp>
      </p:grpSp>
    </p:spTree>
    <p:custDataLst>
      <p:tags r:id="rId8"/>
    </p:custDataLst>
    <p:extLst>
      <p:ext uri="{BB962C8B-B14F-4D97-AF65-F5344CB8AC3E}">
        <p14:creationId xmlns:p14="http://schemas.microsoft.com/office/powerpoint/2010/main" val="120615475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additive="base">
                                        <p:cTn id="1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37065" y="290688"/>
            <a:ext cx="2877712" cy="415498"/>
          </a:xfrm>
          <a:prstGeom prst="rect">
            <a:avLst/>
          </a:prstGeom>
          <a:noFill/>
        </p:spPr>
        <p:txBody>
          <a:bodyPr wrap="none" rtlCol="0">
            <a:spAutoFit/>
          </a:bodyPr>
          <a:lstStyle/>
          <a:p>
            <a:pPr algn="ctr"/>
            <a:r>
              <a:rPr lang="zh-CN" altLang="en-US" sz="2100" b="1">
                <a:cs typeface="+mn-ea"/>
                <a:sym typeface="+mn-lt"/>
              </a:rPr>
              <a:t>违反同一律的逻辑错误</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451651" y="1182622"/>
            <a:ext cx="8129016" cy="2807948"/>
          </a:xfrm>
          <a:prstGeom prst="rect">
            <a:avLst/>
          </a:prstGeom>
        </p:spPr>
        <p:txBody>
          <a:bodyPr wrap="square" numCol="1" spcCol="457200">
            <a:spAutoFit/>
          </a:bodyPr>
          <a:lstStyle/>
          <a:p>
            <a:pPr indent="457200" algn="just">
              <a:lnSpc>
                <a:spcPct val="150000"/>
              </a:lnSpc>
            </a:pPr>
            <a:r>
              <a:rPr lang="zh-CN" altLang="en-US" sz="2000" b="1"/>
              <a:t>例</a:t>
            </a:r>
            <a:r>
              <a:rPr lang="en-US" altLang="zh-CN" sz="2000" b="1"/>
              <a:t>4</a:t>
            </a:r>
            <a:r>
              <a:rPr lang="zh-CN" altLang="en-US" sz="2000" b="1"/>
              <a:t>：一个青年犯了罪，他的母亲包庇他，就采用了以下方式。下面是警察与她的对话：  </a:t>
            </a:r>
            <a:endParaRPr lang="en-US" altLang="zh-CN" sz="2000" b="1"/>
          </a:p>
          <a:p>
            <a:pPr indent="457200" algn="just">
              <a:lnSpc>
                <a:spcPct val="150000"/>
              </a:lnSpc>
            </a:pPr>
            <a:r>
              <a:rPr lang="zh-CN" altLang="en-US" sz="2000" b="1"/>
              <a:t>问：“你儿子犯了罪，你有什么说的？”  </a:t>
            </a:r>
            <a:endParaRPr lang="en-US" altLang="zh-CN" sz="2000" b="1"/>
          </a:p>
          <a:p>
            <a:pPr indent="457200" algn="just">
              <a:lnSpc>
                <a:spcPct val="150000"/>
              </a:lnSpc>
            </a:pPr>
            <a:r>
              <a:rPr lang="zh-CN" altLang="en-US" sz="2000" b="1"/>
              <a:t>答：“我希望政府释放我儿子。  </a:t>
            </a:r>
            <a:endParaRPr lang="en-US" altLang="zh-CN" sz="2000" b="1"/>
          </a:p>
          <a:p>
            <a:pPr indent="457200" algn="just">
              <a:lnSpc>
                <a:spcPct val="150000"/>
              </a:lnSpc>
            </a:pPr>
            <a:r>
              <a:rPr lang="zh-CN" altLang="en-US" sz="2000" b="1"/>
              <a:t>问：“赌博是不是违法？”  </a:t>
            </a:r>
            <a:endParaRPr lang="en-US" altLang="zh-CN" sz="2000" b="1"/>
          </a:p>
          <a:p>
            <a:pPr indent="457200" algn="just">
              <a:lnSpc>
                <a:spcPct val="150000"/>
              </a:lnSpc>
            </a:pPr>
            <a:r>
              <a:rPr lang="zh-CN" altLang="en-US" sz="2000" b="1"/>
              <a:t>答：“还有人在赌！” </a:t>
            </a:r>
            <a:endParaRPr lang="zh-CN" altLang="zh-CN" sz="2000"/>
          </a:p>
        </p:txBody>
      </p:sp>
    </p:spTree>
    <p:extLst>
      <p:ext uri="{BB962C8B-B14F-4D97-AF65-F5344CB8AC3E}">
        <p14:creationId xmlns:p14="http://schemas.microsoft.com/office/powerpoint/2010/main" val="837769146"/>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Box 313">
            <a:extLst>
              <a:ext uri="{FF2B5EF4-FFF2-40B4-BE49-F238E27FC236}">
                <a16:creationId xmlns:a16="http://schemas.microsoft.com/office/drawing/2014/main" xmlns="" id="{4EA47CAB-D8F1-4B77-9688-A09046D4F509}"/>
              </a:ext>
            </a:extLst>
          </p:cNvPr>
          <p:cNvSpPr txBox="1"/>
          <p:nvPr/>
        </p:nvSpPr>
        <p:spPr>
          <a:xfrm>
            <a:off x="3876706" y="2468066"/>
            <a:ext cx="1338829"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矛盾律</a:t>
            </a:r>
            <a:endParaRPr lang="id-ID" sz="3000" b="1">
              <a:solidFill>
                <a:schemeClr val="tx1">
                  <a:lumMod val="85000"/>
                  <a:lumOff val="15000"/>
                </a:schemeClr>
              </a:solidFill>
              <a:cs typeface="+mn-ea"/>
              <a:sym typeface="+mn-lt"/>
            </a:endParaRPr>
          </a:p>
        </p:txBody>
      </p:sp>
      <p:sp>
        <p:nvSpPr>
          <p:cNvPr id="13" name="TextBox 313">
            <a:extLst>
              <a:ext uri="{FF2B5EF4-FFF2-40B4-BE49-F238E27FC236}">
                <a16:creationId xmlns:a16="http://schemas.microsoft.com/office/drawing/2014/main" xmlns="" id="{53D6A8BF-C2A5-4AB2-B62B-C78D2FE471BF}"/>
              </a:ext>
            </a:extLst>
          </p:cNvPr>
          <p:cNvSpPr txBox="1"/>
          <p:nvPr/>
        </p:nvSpPr>
        <p:spPr>
          <a:xfrm>
            <a:off x="3928003" y="1353017"/>
            <a:ext cx="1236236" cy="1169551"/>
          </a:xfrm>
          <a:prstGeom prst="rect">
            <a:avLst/>
          </a:prstGeom>
          <a:noFill/>
        </p:spPr>
        <p:txBody>
          <a:bodyPr wrap="none" rtlCol="0">
            <a:spAutoFit/>
          </a:bodyPr>
          <a:lstStyle/>
          <a:p>
            <a:pPr algn="ctr"/>
            <a:r>
              <a:rPr lang="en-US" altLang="zh-CN" sz="7000">
                <a:solidFill>
                  <a:srgbClr val="38619F"/>
                </a:solidFill>
                <a:cs typeface="+mn-ea"/>
                <a:sym typeface="+mn-lt"/>
              </a:rPr>
              <a:t>03</a:t>
            </a:r>
            <a:endParaRPr lang="id-ID" sz="7000">
              <a:solidFill>
                <a:srgbClr val="38619F"/>
              </a:solidFill>
              <a:cs typeface="+mn-ea"/>
              <a:sym typeface="+mn-lt"/>
            </a:endParaRPr>
          </a:p>
        </p:txBody>
      </p:sp>
      <p:cxnSp>
        <p:nvCxnSpPr>
          <p:cNvPr id="14" name="直接连接符 13">
            <a:extLst>
              <a:ext uri="{FF2B5EF4-FFF2-40B4-BE49-F238E27FC236}">
                <a16:creationId xmlns:a16="http://schemas.microsoft.com/office/drawing/2014/main" xmlns="" id="{2AC6EFFB-4015-432D-9246-43C08750B206}"/>
              </a:ext>
            </a:extLst>
          </p:cNvPr>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910B016D-B9DE-470C-8C92-FAF908DDABE9}"/>
              </a:ext>
            </a:extLst>
          </p:cNvPr>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6" name="图片 15" descr="图片包含 事情&#10;&#10;已生成高可信度的说明">
            <a:extLst>
              <a:ext uri="{FF2B5EF4-FFF2-40B4-BE49-F238E27FC236}">
                <a16:creationId xmlns:a16="http://schemas.microsoft.com/office/drawing/2014/main" xmlns="" id="{E083DE71-4343-42AA-90EF-F82E950E5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a:extLst>
              <a:ext uri="{FF2B5EF4-FFF2-40B4-BE49-F238E27FC236}">
                <a16:creationId xmlns:a16="http://schemas.microsoft.com/office/drawing/2014/main" xmlns="" id="{9E9493BC-A3BA-4152-B09E-79C024EDBC89}"/>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3211703566"/>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1CD7E739-C56C-4913-9ABF-EF8B438FDC6E}"/>
              </a:ext>
            </a:extLst>
          </p:cNvPr>
          <p:cNvGrpSpPr/>
          <p:nvPr/>
        </p:nvGrpSpPr>
        <p:grpSpPr>
          <a:xfrm>
            <a:off x="396072" y="1915027"/>
            <a:ext cx="1315798" cy="1313446"/>
            <a:chOff x="3583288" y="1688019"/>
            <a:chExt cx="1977425" cy="1973891"/>
          </a:xfrm>
        </p:grpSpPr>
        <p:grpSp>
          <p:nvGrpSpPr>
            <p:cNvPr id="6" name="Group 18"/>
            <p:cNvGrpSpPr/>
            <p:nvPr/>
          </p:nvGrpSpPr>
          <p:grpSpPr>
            <a:xfrm flipH="1">
              <a:off x="3583288" y="1688019"/>
              <a:ext cx="1977425" cy="1973891"/>
              <a:chOff x="1303253" y="2745209"/>
              <a:chExt cx="2636567" cy="2631855"/>
            </a:xfrm>
            <a:solidFill>
              <a:srgbClr val="38619F"/>
            </a:solidFill>
          </p:grpSpPr>
          <p:sp>
            <p:nvSpPr>
              <p:cNvPr id="7" name="Freeform 6"/>
              <p:cNvSpPr/>
              <p:nvPr/>
            </p:nvSpPr>
            <p:spPr bwMode="auto">
              <a:xfrm>
                <a:off x="1710872" y="4489961"/>
                <a:ext cx="2074618" cy="887103"/>
              </a:xfrm>
              <a:custGeom>
                <a:gdLst>
                  <a:gd name="T0" fmla="*/ 743 w 743"/>
                  <a:gd name="T1" fmla="*/ 67 h 318"/>
                  <a:gd name="T2" fmla="*/ 326 w 743"/>
                  <a:gd name="T3" fmla="*/ 318 h 318"/>
                  <a:gd name="T4" fmla="*/ 7 w 743"/>
                  <a:gd name="T5" fmla="*/ 195 h 318"/>
                  <a:gd name="T6" fmla="*/ 0 w 743"/>
                  <a:gd name="T7" fmla="*/ 5 h 318"/>
                  <a:gd name="T8" fmla="*/ 138 w 743"/>
                  <a:gd name="T9" fmla="*/ 0 h 318"/>
                  <a:gd name="T10" fmla="*/ 326 w 743"/>
                  <a:gd name="T11" fmla="*/ 89 h 318"/>
                  <a:gd name="T12" fmla="*/ 508 w 743"/>
                  <a:gd name="T13" fmla="*/ 7 h 318"/>
                  <a:gd name="T14" fmla="*/ 572 w 743"/>
                  <a:gd name="T15" fmla="*/ 146 h 318"/>
                  <a:gd name="T16" fmla="*/ 743 w 743"/>
                  <a:gd name="T17" fmla="*/ 67 h 3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318">
                    <a:moveTo>
                      <a:pt x="743" y="67"/>
                    </a:moveTo>
                    <a:cubicBezTo>
                      <a:pt x="664" y="216"/>
                      <a:pt x="507" y="318"/>
                      <a:pt x="326" y="318"/>
                    </a:cubicBezTo>
                    <a:cubicBezTo>
                      <a:pt x="203" y="318"/>
                      <a:pt x="91" y="272"/>
                      <a:pt x="7" y="195"/>
                    </a:cubicBezTo>
                    <a:cubicBezTo>
                      <a:pt x="0" y="5"/>
                      <a:pt x="0" y="5"/>
                      <a:pt x="0" y="5"/>
                    </a:cubicBezTo>
                    <a:cubicBezTo>
                      <a:pt x="138" y="0"/>
                      <a:pt x="138" y="0"/>
                      <a:pt x="138" y="0"/>
                    </a:cubicBezTo>
                    <a:cubicBezTo>
                      <a:pt x="183" y="54"/>
                      <a:pt x="250" y="89"/>
                      <a:pt x="326" y="89"/>
                    </a:cubicBezTo>
                    <a:cubicBezTo>
                      <a:pt x="398" y="89"/>
                      <a:pt x="463" y="57"/>
                      <a:pt x="508" y="7"/>
                    </a:cubicBezTo>
                    <a:cubicBezTo>
                      <a:pt x="572" y="146"/>
                      <a:pt x="572" y="146"/>
                      <a:pt x="572" y="146"/>
                    </a:cubicBezTo>
                    <a:lnTo>
                      <a:pt x="74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8" name="Freeform 7"/>
              <p:cNvSpPr/>
              <p:nvPr/>
            </p:nvSpPr>
            <p:spPr bwMode="auto">
              <a:xfrm>
                <a:off x="1303253" y="2786442"/>
                <a:ext cx="1351270" cy="2015713"/>
              </a:xfrm>
              <a:custGeom>
                <a:gdLst>
                  <a:gd name="T0" fmla="*/ 484 w 484"/>
                  <a:gd name="T1" fmla="*/ 126 h 722"/>
                  <a:gd name="T2" fmla="*/ 379 w 484"/>
                  <a:gd name="T3" fmla="*/ 233 h 722"/>
                  <a:gd name="T4" fmla="*/ 230 w 484"/>
                  <a:gd name="T5" fmla="*/ 457 h 722"/>
                  <a:gd name="T6" fmla="*/ 245 w 484"/>
                  <a:gd name="T7" fmla="*/ 543 h 722"/>
                  <a:gd name="T8" fmla="*/ 74 w 484"/>
                  <a:gd name="T9" fmla="*/ 550 h 722"/>
                  <a:gd name="T10" fmla="*/ 82 w 484"/>
                  <a:gd name="T11" fmla="*/ 722 h 722"/>
                  <a:gd name="T12" fmla="*/ 0 w 484"/>
                  <a:gd name="T13" fmla="*/ 457 h 722"/>
                  <a:gd name="T14" fmla="*/ 355 w 484"/>
                  <a:gd name="T15" fmla="*/ 0 h 722"/>
                  <a:gd name="T16" fmla="*/ 484 w 484"/>
                  <a:gd name="T17" fmla="*/ 126 h 7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722">
                    <a:moveTo>
                      <a:pt x="484" y="126"/>
                    </a:moveTo>
                    <a:cubicBezTo>
                      <a:pt x="379" y="233"/>
                      <a:pt x="379" y="233"/>
                      <a:pt x="379" y="233"/>
                    </a:cubicBezTo>
                    <a:cubicBezTo>
                      <a:pt x="291" y="269"/>
                      <a:pt x="230" y="356"/>
                      <a:pt x="230" y="457"/>
                    </a:cubicBezTo>
                    <a:cubicBezTo>
                      <a:pt x="230" y="487"/>
                      <a:pt x="235" y="516"/>
                      <a:pt x="245" y="543"/>
                    </a:cubicBezTo>
                    <a:cubicBezTo>
                      <a:pt x="74" y="550"/>
                      <a:pt x="74" y="550"/>
                      <a:pt x="74" y="550"/>
                    </a:cubicBezTo>
                    <a:cubicBezTo>
                      <a:pt x="82" y="722"/>
                      <a:pt x="82" y="722"/>
                      <a:pt x="82" y="722"/>
                    </a:cubicBezTo>
                    <a:cubicBezTo>
                      <a:pt x="30" y="646"/>
                      <a:pt x="0" y="555"/>
                      <a:pt x="0" y="457"/>
                    </a:cubicBezTo>
                    <a:cubicBezTo>
                      <a:pt x="0" y="237"/>
                      <a:pt x="151" y="52"/>
                      <a:pt x="355" y="0"/>
                    </a:cubicBezTo>
                    <a:lnTo>
                      <a:pt x="484"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9" name="Freeform 11"/>
              <p:cNvSpPr>
                <a:spLocks noEditPoints="1"/>
              </p:cNvSpPr>
              <p:nvPr/>
            </p:nvSpPr>
            <p:spPr bwMode="auto">
              <a:xfrm>
                <a:off x="2323517" y="4866460"/>
                <a:ext cx="388413" cy="321505"/>
              </a:xfrm>
              <a:custGeom>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6">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nvGrpSpPr>
              <p:cNvPr id="10" name="Group 22"/>
              <p:cNvGrpSpPr/>
              <p:nvPr/>
            </p:nvGrpSpPr>
            <p:grpSpPr>
              <a:xfrm>
                <a:off x="1607133" y="3429000"/>
                <a:ext cx="340906" cy="345226"/>
                <a:chOff x="1735420" y="3411357"/>
                <a:chExt cx="340906" cy="345226"/>
              </a:xfrm>
              <a:grpFill/>
            </p:grpSpPr>
            <p:sp>
              <p:nvSpPr>
                <p:cNvPr id="14" name="Freeform 23"/>
                <p:cNvSpPr>
                  <a:spLocks noEditPoints="1"/>
                </p:cNvSpPr>
                <p:nvPr/>
              </p:nvSpPr>
              <p:spPr bwMode="auto">
                <a:xfrm>
                  <a:off x="1874808" y="3436750"/>
                  <a:ext cx="201518" cy="193413"/>
                </a:xfrm>
                <a:custGeom>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5" name="Freeform 24"/>
                <p:cNvSpPr/>
                <p:nvPr/>
              </p:nvSpPr>
              <p:spPr bwMode="auto">
                <a:xfrm>
                  <a:off x="1735420" y="3411357"/>
                  <a:ext cx="256624" cy="345226"/>
                </a:xfrm>
                <a:custGeom>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nvGrpSpPr>
              <p:cNvPr id="11" name="Group 23"/>
              <p:cNvGrpSpPr/>
              <p:nvPr/>
            </p:nvGrpSpPr>
            <p:grpSpPr>
              <a:xfrm>
                <a:off x="2526111" y="2745209"/>
                <a:ext cx="1413709" cy="1897904"/>
                <a:chOff x="2526111" y="2745209"/>
                <a:chExt cx="1413709" cy="1897904"/>
              </a:xfrm>
              <a:grpFill/>
            </p:grpSpPr>
            <p:sp>
              <p:nvSpPr>
                <p:cNvPr id="12" name="Freeform 5"/>
                <p:cNvSpPr/>
                <p:nvPr/>
              </p:nvSpPr>
              <p:spPr bwMode="auto">
                <a:xfrm>
                  <a:off x="2526111" y="2745209"/>
                  <a:ext cx="1413709" cy="1897904"/>
                </a:xfrm>
                <a:custGeom>
                  <a:gdLst>
                    <a:gd name="T0" fmla="*/ 506 w 506"/>
                    <a:gd name="T1" fmla="*/ 472 h 680"/>
                    <a:gd name="T2" fmla="*/ 488 w 506"/>
                    <a:gd name="T3" fmla="*/ 600 h 680"/>
                    <a:gd name="T4" fmla="*/ 488 w 506"/>
                    <a:gd name="T5" fmla="*/ 600 h 680"/>
                    <a:gd name="T6" fmla="*/ 314 w 506"/>
                    <a:gd name="T7" fmla="*/ 680 h 680"/>
                    <a:gd name="T8" fmla="*/ 259 w 506"/>
                    <a:gd name="T9" fmla="*/ 562 h 680"/>
                    <a:gd name="T10" fmla="*/ 276 w 506"/>
                    <a:gd name="T11" fmla="*/ 472 h 680"/>
                    <a:gd name="T12" fmla="*/ 54 w 506"/>
                    <a:gd name="T13" fmla="*/ 230 h 680"/>
                    <a:gd name="T14" fmla="*/ 142 w 506"/>
                    <a:gd name="T15" fmla="*/ 141 h 680"/>
                    <a:gd name="T16" fmla="*/ 0 w 506"/>
                    <a:gd name="T17" fmla="*/ 1 h 680"/>
                    <a:gd name="T18" fmla="*/ 34 w 506"/>
                    <a:gd name="T19" fmla="*/ 0 h 680"/>
                    <a:gd name="T20" fmla="*/ 506 w 506"/>
                    <a:gd name="T21" fmla="*/ 472 h 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680">
                      <a:moveTo>
                        <a:pt x="506" y="472"/>
                      </a:moveTo>
                      <a:cubicBezTo>
                        <a:pt x="506" y="516"/>
                        <a:pt x="500" y="559"/>
                        <a:pt x="488" y="600"/>
                      </a:cubicBezTo>
                      <a:cubicBezTo>
                        <a:pt x="488" y="600"/>
                        <a:pt x="488" y="600"/>
                        <a:pt x="488" y="600"/>
                      </a:cubicBezTo>
                      <a:cubicBezTo>
                        <a:pt x="314" y="680"/>
                        <a:pt x="314" y="680"/>
                        <a:pt x="314" y="680"/>
                      </a:cubicBezTo>
                      <a:cubicBezTo>
                        <a:pt x="259" y="562"/>
                        <a:pt x="259" y="562"/>
                        <a:pt x="259" y="562"/>
                      </a:cubicBezTo>
                      <a:cubicBezTo>
                        <a:pt x="270" y="534"/>
                        <a:pt x="276" y="504"/>
                        <a:pt x="276" y="472"/>
                      </a:cubicBezTo>
                      <a:cubicBezTo>
                        <a:pt x="276" y="345"/>
                        <a:pt x="179" y="240"/>
                        <a:pt x="54" y="230"/>
                      </a:cubicBezTo>
                      <a:cubicBezTo>
                        <a:pt x="142" y="141"/>
                        <a:pt x="142" y="141"/>
                        <a:pt x="142" y="141"/>
                      </a:cubicBezTo>
                      <a:cubicBezTo>
                        <a:pt x="0" y="1"/>
                        <a:pt x="0" y="1"/>
                        <a:pt x="0" y="1"/>
                      </a:cubicBezTo>
                      <a:cubicBezTo>
                        <a:pt x="11" y="0"/>
                        <a:pt x="23" y="0"/>
                        <a:pt x="34" y="0"/>
                      </a:cubicBezTo>
                      <a:cubicBezTo>
                        <a:pt x="295" y="0"/>
                        <a:pt x="506" y="211"/>
                        <a:pt x="506"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3" name="Freeform 101"/>
                <p:cNvSpPr>
                  <a:spLocks noEditPoints="1"/>
                </p:cNvSpPr>
                <p:nvPr/>
              </p:nvSpPr>
              <p:spPr bwMode="auto">
                <a:xfrm>
                  <a:off x="3293737" y="3438854"/>
                  <a:ext cx="352049" cy="325704"/>
                </a:xfrm>
                <a:custGeom>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2">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grpSp>
          <p:nvGrpSpPr>
            <p:cNvPr id="16" name="Group 28"/>
            <p:cNvGrpSpPr/>
            <p:nvPr/>
          </p:nvGrpSpPr>
          <p:grpSpPr>
            <a:xfrm>
              <a:off x="4246431" y="2317514"/>
              <a:ext cx="674378" cy="674379"/>
              <a:chOff x="4586241" y="2250523"/>
              <a:chExt cx="899171" cy="899172"/>
            </a:xfrm>
            <a:solidFill>
              <a:srgbClr val="38619F"/>
            </a:solidFill>
          </p:grpSpPr>
          <p:sp>
            <p:nvSpPr>
              <p:cNvPr id="17" name="Oval 29"/>
              <p:cNvSpPr/>
              <p:nvPr/>
            </p:nvSpPr>
            <p:spPr>
              <a:xfrm>
                <a:off x="4586241" y="2250523"/>
                <a:ext cx="899171" cy="899172"/>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a:solidFill>
                    <a:schemeClr val="tx1">
                      <a:lumMod val="85000"/>
                      <a:lumOff val="15000"/>
                    </a:schemeClr>
                  </a:solidFill>
                  <a:cs typeface="+mn-ea"/>
                  <a:sym typeface="+mn-lt"/>
                </a:endParaRPr>
              </a:p>
            </p:txBody>
          </p:sp>
          <p:sp>
            <p:nvSpPr>
              <p:cNvPr id="18" name="AutoShape 66"/>
              <p:cNvSpPr>
                <a:spLocks noChangeAspect="1"/>
              </p:cNvSpPr>
              <p:nvPr/>
            </p:nvSpPr>
            <p:spPr bwMode="auto">
              <a:xfrm>
                <a:off x="4849404" y="2513637"/>
                <a:ext cx="372847" cy="372944"/>
              </a:xfrm>
              <a:custGeom>
                <a:gdLst>
                  <a:gd name="T0" fmla="*/ 10799 w 21598"/>
                  <a:gd name="T1" fmla="*/ 10800 h 21600"/>
                  <a:gd name="T2" fmla="*/ 10799 w 21598"/>
                  <a:gd name="T3" fmla="*/ 10800 h 21600"/>
                  <a:gd name="T4" fmla="*/ 10799 w 21598"/>
                  <a:gd name="T5" fmla="*/ 10800 h 21600"/>
                  <a:gd name="T6" fmla="*/ 10799 w 21598"/>
                  <a:gd name="T7" fmla="*/ 10800 h 21600"/>
                </a:gd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FFFFFF"/>
              </a:solidFill>
              <a:ln>
                <a:noFill/>
              </a:ln>
              <a:effectLst/>
            </p:spPr>
            <p:txBody>
              <a:bodyPr lIns="50789" tIns="50789" rIns="50789" bIns="50789" anchor="ctr"/>
              <a:lstStyle/>
              <a:p>
                <a:pPr defTabSz="342824">
                  <a:defRPr/>
                </a:pPr>
                <a:endParaRPr lang="es-ES" sz="2700">
                  <a:solidFill>
                    <a:schemeClr val="tx1">
                      <a:lumMod val="85000"/>
                      <a:lumOff val="15000"/>
                    </a:schemeClr>
                  </a:solidFill>
                  <a:effectLst>
                    <a:outerShdw blurRad="38100" dist="38100" dir="2700000" algn="tl">
                      <a:srgbClr val="000000"/>
                    </a:outerShdw>
                  </a:effectLst>
                  <a:cs typeface="+mn-ea"/>
                  <a:sym typeface="+mn-lt"/>
                </a:endParaRPr>
              </a:p>
            </p:txBody>
          </p:sp>
        </p:grpSp>
      </p:grpSp>
      <p:cxnSp>
        <p:nvCxnSpPr>
          <p:cNvPr id="33" name="直接连接符 32">
            <a:extLst>
              <a:ext uri="{FF2B5EF4-FFF2-40B4-BE49-F238E27FC236}">
                <a16:creationId xmlns:a16="http://schemas.microsoft.com/office/drawing/2014/main" xmlns="" id="{2C3BD52B-E492-4C1F-B074-88401B3902C9}"/>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4A918E58-2EBE-4B28-A560-00A7A207041A}"/>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5" name="图片 34" descr="图片包含 事情&#10;&#10;已生成高可信度的说明">
            <a:extLst>
              <a:ext uri="{FF2B5EF4-FFF2-40B4-BE49-F238E27FC236}">
                <a16:creationId xmlns:a16="http://schemas.microsoft.com/office/drawing/2014/main" xmlns="" id="{32DEA025-0834-4378-B579-307933E3D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
        <p:nvSpPr>
          <p:cNvPr id="26" name="TextBox 24">
            <a:extLst>
              <a:ext uri="{FF2B5EF4-FFF2-40B4-BE49-F238E27FC236}">
                <a16:creationId xmlns:a16="http://schemas.microsoft.com/office/drawing/2014/main" xmlns="" id="{59F3D733-EBED-421A-92A2-6B4B69374477}"/>
              </a:ext>
            </a:extLst>
          </p:cNvPr>
          <p:cNvSpPr txBox="1"/>
          <p:nvPr/>
        </p:nvSpPr>
        <p:spPr>
          <a:xfrm>
            <a:off x="1337350" y="338424"/>
            <a:ext cx="992580" cy="415498"/>
          </a:xfrm>
          <a:prstGeom prst="rect">
            <a:avLst/>
          </a:prstGeom>
          <a:noFill/>
        </p:spPr>
        <p:txBody>
          <a:bodyPr wrap="none" rtlCol="0">
            <a:spAutoFit/>
          </a:bodyPr>
          <a:lstStyle/>
          <a:p>
            <a:pPr algn="ctr"/>
            <a:r>
              <a:rPr lang="zh-CN" altLang="en-US" sz="2100" b="1">
                <a:cs typeface="+mn-ea"/>
                <a:sym typeface="+mn-lt"/>
              </a:rPr>
              <a:t>矛盾律</a:t>
            </a:r>
            <a:endParaRPr lang="id-ID" sz="2100" b="1">
              <a:cs typeface="+mn-ea"/>
              <a:sym typeface="+mn-lt"/>
            </a:endParaRPr>
          </a:p>
        </p:txBody>
      </p:sp>
      <p:sp>
        <p:nvSpPr>
          <p:cNvPr id="36" name="Rectangle 50">
            <a:extLst>
              <a:ext uri="{FF2B5EF4-FFF2-40B4-BE49-F238E27FC236}">
                <a16:creationId xmlns:a16="http://schemas.microsoft.com/office/drawing/2014/main" xmlns="" id="{B68D8221-5F59-45AA-A9A8-2A48ABC894C3}"/>
              </a:ext>
            </a:extLst>
          </p:cNvPr>
          <p:cNvSpPr/>
          <p:nvPr/>
        </p:nvSpPr>
        <p:spPr>
          <a:xfrm>
            <a:off x="1949707" y="906462"/>
            <a:ext cx="6847256" cy="3465179"/>
          </a:xfrm>
          <a:prstGeom prst="rect">
            <a:avLst/>
          </a:prstGeom>
        </p:spPr>
        <p:txBody>
          <a:bodyPr wrap="square" numCol="1" spcCol="457200">
            <a:spAutoFit/>
          </a:bodyPr>
          <a:lstStyle/>
          <a:p>
            <a:pPr indent="457200" algn="just" fontAlgn="base">
              <a:lnSpc>
                <a:spcPct val="150000"/>
              </a:lnSpc>
              <a:spcAft>
                <a:spcPts val="600"/>
              </a:spcAft>
            </a:pPr>
            <a:r>
              <a:rPr lang="zh-CN" altLang="en-US" sz="2400" b="1">
                <a:solidFill>
                  <a:srgbClr val="FF0000"/>
                </a:solidFill>
                <a:cs typeface="+mn-ea"/>
                <a:sym typeface="+mn-lt"/>
              </a:rPr>
              <a:t>矛盾律</a:t>
            </a:r>
            <a:r>
              <a:rPr lang="zh-CN" altLang="en-US" sz="1600">
                <a:solidFill>
                  <a:schemeClr val="tx1">
                    <a:lumMod val="85000"/>
                    <a:lumOff val="15000"/>
                  </a:schemeClr>
                </a:solidFill>
                <a:cs typeface="+mn-ea"/>
                <a:sym typeface="+mn-lt"/>
              </a:rPr>
              <a:t>：矛盾律，也叫不矛盾律，指在同一思维过程中，两个互相矛盾或互相反对的判断不能同真，必有一假。  用公式表示为：  </a:t>
            </a:r>
            <a:endParaRPr lang="en-US" altLang="zh-CN" sz="1600">
              <a:solidFill>
                <a:schemeClr val="tx1">
                  <a:lumMod val="85000"/>
                  <a:lumOff val="15000"/>
                </a:schemeClr>
              </a:solidFill>
              <a:cs typeface="+mn-ea"/>
              <a:sym typeface="+mn-lt"/>
            </a:endParaRPr>
          </a:p>
          <a:p>
            <a:pPr indent="457200" algn="just" fontAlgn="base">
              <a:lnSpc>
                <a:spcPct val="150000"/>
              </a:lnSpc>
              <a:spcAft>
                <a:spcPts val="600"/>
              </a:spcAft>
            </a:pPr>
            <a:r>
              <a:rPr lang="en-US" altLang="zh-CN" sz="1600">
                <a:solidFill>
                  <a:schemeClr val="tx1">
                    <a:lumMod val="85000"/>
                    <a:lumOff val="15000"/>
                  </a:schemeClr>
                </a:solidFill>
                <a:cs typeface="+mn-ea"/>
                <a:sym typeface="+mn-lt"/>
              </a:rPr>
              <a:t>    A</a:t>
            </a:r>
            <a:r>
              <a:rPr lang="zh-CN" altLang="en-US" sz="1600">
                <a:solidFill>
                  <a:schemeClr val="tx1">
                    <a:lumMod val="85000"/>
                    <a:lumOff val="15000"/>
                  </a:schemeClr>
                </a:solidFill>
                <a:cs typeface="+mn-ea"/>
                <a:sym typeface="+mn-lt"/>
              </a:rPr>
              <a:t>不是非</a:t>
            </a:r>
            <a:r>
              <a:rPr lang="en-US" altLang="zh-CN" sz="1600">
                <a:solidFill>
                  <a:schemeClr val="tx1">
                    <a:lumMod val="85000"/>
                    <a:lumOff val="15000"/>
                  </a:schemeClr>
                </a:solidFill>
                <a:cs typeface="+mn-ea"/>
                <a:sym typeface="+mn-lt"/>
              </a:rPr>
              <a:t>A</a:t>
            </a:r>
            <a:r>
              <a:rPr lang="zh-CN" altLang="en-US" sz="1600">
                <a:solidFill>
                  <a:schemeClr val="tx1">
                    <a:lumMod val="85000"/>
                    <a:lumOff val="15000"/>
                  </a:schemeClr>
                </a:solidFill>
                <a:cs typeface="+mn-ea"/>
                <a:sym typeface="+mn-lt"/>
              </a:rPr>
              <a:t>，或：</a:t>
            </a:r>
            <a:r>
              <a:rPr lang="en-US" altLang="zh-CN" sz="1600">
                <a:solidFill>
                  <a:schemeClr val="tx1">
                    <a:lumMod val="85000"/>
                    <a:lumOff val="15000"/>
                  </a:schemeClr>
                </a:solidFill>
                <a:cs typeface="+mn-ea"/>
                <a:sym typeface="+mn-lt"/>
              </a:rPr>
              <a:t>A</a:t>
            </a:r>
            <a:r>
              <a:rPr lang="zh-CN" altLang="en-US" sz="1600">
                <a:solidFill>
                  <a:schemeClr val="tx1">
                    <a:lumMod val="85000"/>
                    <a:lumOff val="15000"/>
                  </a:schemeClr>
                </a:solidFill>
                <a:cs typeface="+mn-ea"/>
                <a:sym typeface="+mn-lt"/>
              </a:rPr>
              <a:t>不能既是</a:t>
            </a:r>
            <a:r>
              <a:rPr lang="en-US" altLang="zh-CN" sz="1600">
                <a:solidFill>
                  <a:schemeClr val="tx1">
                    <a:lumMod val="85000"/>
                    <a:lumOff val="15000"/>
                  </a:schemeClr>
                </a:solidFill>
                <a:cs typeface="+mn-ea"/>
                <a:sym typeface="+mn-lt"/>
              </a:rPr>
              <a:t>B</a:t>
            </a:r>
            <a:r>
              <a:rPr lang="zh-CN" altLang="en-US" sz="1600">
                <a:solidFill>
                  <a:schemeClr val="tx1">
                    <a:lumMod val="85000"/>
                    <a:lumOff val="15000"/>
                  </a:schemeClr>
                </a:solidFill>
                <a:cs typeface="+mn-ea"/>
                <a:sym typeface="+mn-lt"/>
              </a:rPr>
              <a:t>又不是</a:t>
            </a:r>
            <a:r>
              <a:rPr lang="en-US" altLang="zh-CN" sz="1600">
                <a:solidFill>
                  <a:schemeClr val="tx1">
                    <a:lumMod val="85000"/>
                    <a:lumOff val="15000"/>
                  </a:schemeClr>
                </a:solidFill>
                <a:cs typeface="+mn-ea"/>
                <a:sym typeface="+mn-lt"/>
              </a:rPr>
              <a:t>B</a:t>
            </a:r>
            <a:r>
              <a:rPr lang="zh-CN" altLang="en-US" sz="1600">
                <a:solidFill>
                  <a:schemeClr val="tx1">
                    <a:lumMod val="85000"/>
                    <a:lumOff val="15000"/>
                  </a:schemeClr>
                </a:solidFill>
                <a:cs typeface="+mn-ea"/>
                <a:sym typeface="+mn-lt"/>
              </a:rPr>
              <a:t>。</a:t>
            </a:r>
            <a:endParaRPr lang="en-US" altLang="zh-CN" sz="1600">
              <a:solidFill>
                <a:schemeClr val="tx1">
                  <a:lumMod val="85000"/>
                  <a:lumOff val="15000"/>
                </a:schemeClr>
              </a:solidFill>
              <a:cs typeface="+mn-ea"/>
              <a:sym typeface="+mn-lt"/>
            </a:endParaRPr>
          </a:p>
          <a:p>
            <a:pPr indent="457200" algn="just" fontAlgn="base">
              <a:lnSpc>
                <a:spcPct val="150000"/>
              </a:lnSpc>
              <a:spcAft>
                <a:spcPts val="600"/>
              </a:spcAft>
            </a:pPr>
            <a:endParaRPr lang="en-US" altLang="zh-CN" sz="1800">
              <a:solidFill>
                <a:schemeClr val="tx1">
                  <a:lumMod val="85000"/>
                  <a:lumOff val="15000"/>
                </a:schemeClr>
              </a:solidFill>
              <a:cs typeface="+mn-ea"/>
              <a:sym typeface="+mn-lt"/>
            </a:endParaRPr>
          </a:p>
          <a:p>
            <a:pPr indent="457200" algn="just" fontAlgn="base">
              <a:lnSpc>
                <a:spcPct val="150000"/>
              </a:lnSpc>
              <a:spcAft>
                <a:spcPts val="600"/>
              </a:spcAft>
            </a:pPr>
            <a:r>
              <a:rPr lang="zh-CN" altLang="en-US" sz="1600" b="1">
                <a:sym typeface="+mn-lt"/>
              </a:rPr>
              <a:t>例</a:t>
            </a:r>
            <a:r>
              <a:rPr lang="en-US" altLang="zh-CN" sz="1600" b="1">
                <a:sym typeface="+mn-lt"/>
              </a:rPr>
              <a:t>5</a:t>
            </a:r>
            <a:r>
              <a:rPr lang="zh-CN" altLang="en-US" sz="1600" b="1">
                <a:sym typeface="+mn-lt"/>
              </a:rPr>
              <a:t>：“楚人有鬻盾与矛者，誉之曰：吾盾之坚，物莫之能陷  又誉其矛曰：‘吾矛之利，于物无不陷也。，或曰：“以子之矛，陷子之盾，何如？’其人弗能应也。夫不可陷之盾与无不陷之矛学习任务书教学指导 不可同世而立。” </a:t>
            </a:r>
            <a:r>
              <a:rPr lang="en-US" altLang="zh-CN" sz="1600" b="1">
                <a:sym typeface="+mn-lt"/>
              </a:rPr>
              <a:t>——《</a:t>
            </a:r>
            <a:r>
              <a:rPr lang="zh-CN" altLang="en-US" sz="1600" b="1">
                <a:sym typeface="+mn-lt"/>
              </a:rPr>
              <a:t>韩非子</a:t>
            </a:r>
            <a:r>
              <a:rPr lang="en-US" altLang="zh-CN" sz="1600" b="1">
                <a:sym typeface="+mn-lt"/>
              </a:rPr>
              <a:t>》</a:t>
            </a:r>
          </a:p>
        </p:txBody>
      </p:sp>
    </p:spTree>
    <p:extLst>
      <p:ext uri="{BB962C8B-B14F-4D97-AF65-F5344CB8AC3E}">
        <p14:creationId xmlns:p14="http://schemas.microsoft.com/office/powerpoint/2010/main" val="1267789352"/>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1CD7E739-C56C-4913-9ABF-EF8B438FDC6E}"/>
              </a:ext>
            </a:extLst>
          </p:cNvPr>
          <p:cNvGrpSpPr/>
          <p:nvPr/>
        </p:nvGrpSpPr>
        <p:grpSpPr>
          <a:xfrm>
            <a:off x="396072" y="1915027"/>
            <a:ext cx="1315798" cy="1313446"/>
            <a:chOff x="3583288" y="1688019"/>
            <a:chExt cx="1977425" cy="1973891"/>
          </a:xfrm>
        </p:grpSpPr>
        <p:grpSp>
          <p:nvGrpSpPr>
            <p:cNvPr id="6" name="Group 18"/>
            <p:cNvGrpSpPr/>
            <p:nvPr/>
          </p:nvGrpSpPr>
          <p:grpSpPr>
            <a:xfrm flipH="1">
              <a:off x="3583288" y="1688019"/>
              <a:ext cx="1977425" cy="1973891"/>
              <a:chOff x="1303253" y="2745209"/>
              <a:chExt cx="2636567" cy="2631855"/>
            </a:xfrm>
            <a:solidFill>
              <a:srgbClr val="38619F"/>
            </a:solidFill>
          </p:grpSpPr>
          <p:sp>
            <p:nvSpPr>
              <p:cNvPr id="7" name="Freeform 6"/>
              <p:cNvSpPr/>
              <p:nvPr/>
            </p:nvSpPr>
            <p:spPr bwMode="auto">
              <a:xfrm>
                <a:off x="1710872" y="4489961"/>
                <a:ext cx="2074618" cy="887103"/>
              </a:xfrm>
              <a:custGeom>
                <a:gdLst>
                  <a:gd name="T0" fmla="*/ 743 w 743"/>
                  <a:gd name="T1" fmla="*/ 67 h 318"/>
                  <a:gd name="T2" fmla="*/ 326 w 743"/>
                  <a:gd name="T3" fmla="*/ 318 h 318"/>
                  <a:gd name="T4" fmla="*/ 7 w 743"/>
                  <a:gd name="T5" fmla="*/ 195 h 318"/>
                  <a:gd name="T6" fmla="*/ 0 w 743"/>
                  <a:gd name="T7" fmla="*/ 5 h 318"/>
                  <a:gd name="T8" fmla="*/ 138 w 743"/>
                  <a:gd name="T9" fmla="*/ 0 h 318"/>
                  <a:gd name="T10" fmla="*/ 326 w 743"/>
                  <a:gd name="T11" fmla="*/ 89 h 318"/>
                  <a:gd name="T12" fmla="*/ 508 w 743"/>
                  <a:gd name="T13" fmla="*/ 7 h 318"/>
                  <a:gd name="T14" fmla="*/ 572 w 743"/>
                  <a:gd name="T15" fmla="*/ 146 h 318"/>
                  <a:gd name="T16" fmla="*/ 743 w 743"/>
                  <a:gd name="T17" fmla="*/ 67 h 3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318">
                    <a:moveTo>
                      <a:pt x="743" y="67"/>
                    </a:moveTo>
                    <a:cubicBezTo>
                      <a:pt x="664" y="216"/>
                      <a:pt x="507" y="318"/>
                      <a:pt x="326" y="318"/>
                    </a:cubicBezTo>
                    <a:cubicBezTo>
                      <a:pt x="203" y="318"/>
                      <a:pt x="91" y="272"/>
                      <a:pt x="7" y="195"/>
                    </a:cubicBezTo>
                    <a:cubicBezTo>
                      <a:pt x="0" y="5"/>
                      <a:pt x="0" y="5"/>
                      <a:pt x="0" y="5"/>
                    </a:cubicBezTo>
                    <a:cubicBezTo>
                      <a:pt x="138" y="0"/>
                      <a:pt x="138" y="0"/>
                      <a:pt x="138" y="0"/>
                    </a:cubicBezTo>
                    <a:cubicBezTo>
                      <a:pt x="183" y="54"/>
                      <a:pt x="250" y="89"/>
                      <a:pt x="326" y="89"/>
                    </a:cubicBezTo>
                    <a:cubicBezTo>
                      <a:pt x="398" y="89"/>
                      <a:pt x="463" y="57"/>
                      <a:pt x="508" y="7"/>
                    </a:cubicBezTo>
                    <a:cubicBezTo>
                      <a:pt x="572" y="146"/>
                      <a:pt x="572" y="146"/>
                      <a:pt x="572" y="146"/>
                    </a:cubicBezTo>
                    <a:lnTo>
                      <a:pt x="74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8" name="Freeform 7"/>
              <p:cNvSpPr/>
              <p:nvPr/>
            </p:nvSpPr>
            <p:spPr bwMode="auto">
              <a:xfrm>
                <a:off x="1303253" y="2786442"/>
                <a:ext cx="1351270" cy="2015713"/>
              </a:xfrm>
              <a:custGeom>
                <a:gdLst>
                  <a:gd name="T0" fmla="*/ 484 w 484"/>
                  <a:gd name="T1" fmla="*/ 126 h 722"/>
                  <a:gd name="T2" fmla="*/ 379 w 484"/>
                  <a:gd name="T3" fmla="*/ 233 h 722"/>
                  <a:gd name="T4" fmla="*/ 230 w 484"/>
                  <a:gd name="T5" fmla="*/ 457 h 722"/>
                  <a:gd name="T6" fmla="*/ 245 w 484"/>
                  <a:gd name="T7" fmla="*/ 543 h 722"/>
                  <a:gd name="T8" fmla="*/ 74 w 484"/>
                  <a:gd name="T9" fmla="*/ 550 h 722"/>
                  <a:gd name="T10" fmla="*/ 82 w 484"/>
                  <a:gd name="T11" fmla="*/ 722 h 722"/>
                  <a:gd name="T12" fmla="*/ 0 w 484"/>
                  <a:gd name="T13" fmla="*/ 457 h 722"/>
                  <a:gd name="T14" fmla="*/ 355 w 484"/>
                  <a:gd name="T15" fmla="*/ 0 h 722"/>
                  <a:gd name="T16" fmla="*/ 484 w 484"/>
                  <a:gd name="T17" fmla="*/ 126 h 7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722">
                    <a:moveTo>
                      <a:pt x="484" y="126"/>
                    </a:moveTo>
                    <a:cubicBezTo>
                      <a:pt x="379" y="233"/>
                      <a:pt x="379" y="233"/>
                      <a:pt x="379" y="233"/>
                    </a:cubicBezTo>
                    <a:cubicBezTo>
                      <a:pt x="291" y="269"/>
                      <a:pt x="230" y="356"/>
                      <a:pt x="230" y="457"/>
                    </a:cubicBezTo>
                    <a:cubicBezTo>
                      <a:pt x="230" y="487"/>
                      <a:pt x="235" y="516"/>
                      <a:pt x="245" y="543"/>
                    </a:cubicBezTo>
                    <a:cubicBezTo>
                      <a:pt x="74" y="550"/>
                      <a:pt x="74" y="550"/>
                      <a:pt x="74" y="550"/>
                    </a:cubicBezTo>
                    <a:cubicBezTo>
                      <a:pt x="82" y="722"/>
                      <a:pt x="82" y="722"/>
                      <a:pt x="82" y="722"/>
                    </a:cubicBezTo>
                    <a:cubicBezTo>
                      <a:pt x="30" y="646"/>
                      <a:pt x="0" y="555"/>
                      <a:pt x="0" y="457"/>
                    </a:cubicBezTo>
                    <a:cubicBezTo>
                      <a:pt x="0" y="237"/>
                      <a:pt x="151" y="52"/>
                      <a:pt x="355" y="0"/>
                    </a:cubicBezTo>
                    <a:lnTo>
                      <a:pt x="484"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9" name="Freeform 11"/>
              <p:cNvSpPr>
                <a:spLocks noEditPoints="1"/>
              </p:cNvSpPr>
              <p:nvPr/>
            </p:nvSpPr>
            <p:spPr bwMode="auto">
              <a:xfrm>
                <a:off x="2323517" y="4866460"/>
                <a:ext cx="388413" cy="321505"/>
              </a:xfrm>
              <a:custGeom>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6">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nvGrpSpPr>
              <p:cNvPr id="10" name="Group 22"/>
              <p:cNvGrpSpPr/>
              <p:nvPr/>
            </p:nvGrpSpPr>
            <p:grpSpPr>
              <a:xfrm>
                <a:off x="1607133" y="3429000"/>
                <a:ext cx="340906" cy="345226"/>
                <a:chOff x="1735420" y="3411357"/>
                <a:chExt cx="340906" cy="345226"/>
              </a:xfrm>
              <a:grpFill/>
            </p:grpSpPr>
            <p:sp>
              <p:nvSpPr>
                <p:cNvPr id="14" name="Freeform 23"/>
                <p:cNvSpPr>
                  <a:spLocks noEditPoints="1"/>
                </p:cNvSpPr>
                <p:nvPr/>
              </p:nvSpPr>
              <p:spPr bwMode="auto">
                <a:xfrm>
                  <a:off x="1874808" y="3436750"/>
                  <a:ext cx="201518" cy="193413"/>
                </a:xfrm>
                <a:custGeom>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5" name="Freeform 24"/>
                <p:cNvSpPr/>
                <p:nvPr/>
              </p:nvSpPr>
              <p:spPr bwMode="auto">
                <a:xfrm>
                  <a:off x="1735420" y="3411357"/>
                  <a:ext cx="256624" cy="345226"/>
                </a:xfrm>
                <a:custGeom>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nvGrpSpPr>
              <p:cNvPr id="11" name="Group 23"/>
              <p:cNvGrpSpPr/>
              <p:nvPr/>
            </p:nvGrpSpPr>
            <p:grpSpPr>
              <a:xfrm>
                <a:off x="2526111" y="2745209"/>
                <a:ext cx="1413709" cy="1897904"/>
                <a:chOff x="2526111" y="2745209"/>
                <a:chExt cx="1413709" cy="1897904"/>
              </a:xfrm>
              <a:grpFill/>
            </p:grpSpPr>
            <p:sp>
              <p:nvSpPr>
                <p:cNvPr id="12" name="Freeform 5"/>
                <p:cNvSpPr/>
                <p:nvPr/>
              </p:nvSpPr>
              <p:spPr bwMode="auto">
                <a:xfrm>
                  <a:off x="2526111" y="2745209"/>
                  <a:ext cx="1413709" cy="1897904"/>
                </a:xfrm>
                <a:custGeom>
                  <a:gdLst>
                    <a:gd name="T0" fmla="*/ 506 w 506"/>
                    <a:gd name="T1" fmla="*/ 472 h 680"/>
                    <a:gd name="T2" fmla="*/ 488 w 506"/>
                    <a:gd name="T3" fmla="*/ 600 h 680"/>
                    <a:gd name="T4" fmla="*/ 488 w 506"/>
                    <a:gd name="T5" fmla="*/ 600 h 680"/>
                    <a:gd name="T6" fmla="*/ 314 w 506"/>
                    <a:gd name="T7" fmla="*/ 680 h 680"/>
                    <a:gd name="T8" fmla="*/ 259 w 506"/>
                    <a:gd name="T9" fmla="*/ 562 h 680"/>
                    <a:gd name="T10" fmla="*/ 276 w 506"/>
                    <a:gd name="T11" fmla="*/ 472 h 680"/>
                    <a:gd name="T12" fmla="*/ 54 w 506"/>
                    <a:gd name="T13" fmla="*/ 230 h 680"/>
                    <a:gd name="T14" fmla="*/ 142 w 506"/>
                    <a:gd name="T15" fmla="*/ 141 h 680"/>
                    <a:gd name="T16" fmla="*/ 0 w 506"/>
                    <a:gd name="T17" fmla="*/ 1 h 680"/>
                    <a:gd name="T18" fmla="*/ 34 w 506"/>
                    <a:gd name="T19" fmla="*/ 0 h 680"/>
                    <a:gd name="T20" fmla="*/ 506 w 506"/>
                    <a:gd name="T21" fmla="*/ 472 h 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680">
                      <a:moveTo>
                        <a:pt x="506" y="472"/>
                      </a:moveTo>
                      <a:cubicBezTo>
                        <a:pt x="506" y="516"/>
                        <a:pt x="500" y="559"/>
                        <a:pt x="488" y="600"/>
                      </a:cubicBezTo>
                      <a:cubicBezTo>
                        <a:pt x="488" y="600"/>
                        <a:pt x="488" y="600"/>
                        <a:pt x="488" y="600"/>
                      </a:cubicBezTo>
                      <a:cubicBezTo>
                        <a:pt x="314" y="680"/>
                        <a:pt x="314" y="680"/>
                        <a:pt x="314" y="680"/>
                      </a:cubicBezTo>
                      <a:cubicBezTo>
                        <a:pt x="259" y="562"/>
                        <a:pt x="259" y="562"/>
                        <a:pt x="259" y="562"/>
                      </a:cubicBezTo>
                      <a:cubicBezTo>
                        <a:pt x="270" y="534"/>
                        <a:pt x="276" y="504"/>
                        <a:pt x="276" y="472"/>
                      </a:cubicBezTo>
                      <a:cubicBezTo>
                        <a:pt x="276" y="345"/>
                        <a:pt x="179" y="240"/>
                        <a:pt x="54" y="230"/>
                      </a:cubicBezTo>
                      <a:cubicBezTo>
                        <a:pt x="142" y="141"/>
                        <a:pt x="142" y="141"/>
                        <a:pt x="142" y="141"/>
                      </a:cubicBezTo>
                      <a:cubicBezTo>
                        <a:pt x="0" y="1"/>
                        <a:pt x="0" y="1"/>
                        <a:pt x="0" y="1"/>
                      </a:cubicBezTo>
                      <a:cubicBezTo>
                        <a:pt x="11" y="0"/>
                        <a:pt x="23" y="0"/>
                        <a:pt x="34" y="0"/>
                      </a:cubicBezTo>
                      <a:cubicBezTo>
                        <a:pt x="295" y="0"/>
                        <a:pt x="506" y="211"/>
                        <a:pt x="506"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3" name="Freeform 101"/>
                <p:cNvSpPr>
                  <a:spLocks noEditPoints="1"/>
                </p:cNvSpPr>
                <p:nvPr/>
              </p:nvSpPr>
              <p:spPr bwMode="auto">
                <a:xfrm>
                  <a:off x="3293737" y="3438854"/>
                  <a:ext cx="352049" cy="325704"/>
                </a:xfrm>
                <a:custGeom>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2">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grpSp>
          <p:nvGrpSpPr>
            <p:cNvPr id="16" name="Group 28"/>
            <p:cNvGrpSpPr/>
            <p:nvPr/>
          </p:nvGrpSpPr>
          <p:grpSpPr>
            <a:xfrm>
              <a:off x="4246431" y="2317514"/>
              <a:ext cx="674378" cy="674379"/>
              <a:chOff x="4586241" y="2250523"/>
              <a:chExt cx="899171" cy="899172"/>
            </a:xfrm>
            <a:solidFill>
              <a:srgbClr val="38619F"/>
            </a:solidFill>
          </p:grpSpPr>
          <p:sp>
            <p:nvSpPr>
              <p:cNvPr id="17" name="Oval 29"/>
              <p:cNvSpPr/>
              <p:nvPr/>
            </p:nvSpPr>
            <p:spPr>
              <a:xfrm>
                <a:off x="4586241" y="2250523"/>
                <a:ext cx="899171" cy="899172"/>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a:solidFill>
                    <a:schemeClr val="tx1">
                      <a:lumMod val="85000"/>
                      <a:lumOff val="15000"/>
                    </a:schemeClr>
                  </a:solidFill>
                  <a:cs typeface="+mn-ea"/>
                  <a:sym typeface="+mn-lt"/>
                </a:endParaRPr>
              </a:p>
            </p:txBody>
          </p:sp>
          <p:sp>
            <p:nvSpPr>
              <p:cNvPr id="18" name="AutoShape 66"/>
              <p:cNvSpPr>
                <a:spLocks noChangeAspect="1"/>
              </p:cNvSpPr>
              <p:nvPr/>
            </p:nvSpPr>
            <p:spPr bwMode="auto">
              <a:xfrm>
                <a:off x="4849404" y="2513637"/>
                <a:ext cx="372847" cy="372944"/>
              </a:xfrm>
              <a:custGeom>
                <a:gdLst>
                  <a:gd name="T0" fmla="*/ 10799 w 21598"/>
                  <a:gd name="T1" fmla="*/ 10800 h 21600"/>
                  <a:gd name="T2" fmla="*/ 10799 w 21598"/>
                  <a:gd name="T3" fmla="*/ 10800 h 21600"/>
                  <a:gd name="T4" fmla="*/ 10799 w 21598"/>
                  <a:gd name="T5" fmla="*/ 10800 h 21600"/>
                  <a:gd name="T6" fmla="*/ 10799 w 21598"/>
                  <a:gd name="T7" fmla="*/ 10800 h 21600"/>
                </a:gd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FFFFFF"/>
              </a:solidFill>
              <a:ln>
                <a:noFill/>
              </a:ln>
              <a:effectLst/>
            </p:spPr>
            <p:txBody>
              <a:bodyPr lIns="50789" tIns="50789" rIns="50789" bIns="50789" anchor="ctr"/>
              <a:lstStyle/>
              <a:p>
                <a:pPr defTabSz="342824">
                  <a:defRPr/>
                </a:pPr>
                <a:endParaRPr lang="es-ES" sz="2700">
                  <a:solidFill>
                    <a:schemeClr val="tx1">
                      <a:lumMod val="85000"/>
                      <a:lumOff val="15000"/>
                    </a:schemeClr>
                  </a:solidFill>
                  <a:effectLst>
                    <a:outerShdw blurRad="38100" dist="38100" dir="2700000" algn="tl">
                      <a:srgbClr val="000000"/>
                    </a:outerShdw>
                  </a:effectLst>
                  <a:cs typeface="+mn-ea"/>
                  <a:sym typeface="+mn-lt"/>
                </a:endParaRPr>
              </a:p>
            </p:txBody>
          </p:sp>
        </p:grpSp>
      </p:grpSp>
      <p:cxnSp>
        <p:nvCxnSpPr>
          <p:cNvPr id="33" name="直接连接符 32">
            <a:extLst>
              <a:ext uri="{FF2B5EF4-FFF2-40B4-BE49-F238E27FC236}">
                <a16:creationId xmlns:a16="http://schemas.microsoft.com/office/drawing/2014/main" xmlns="" id="{2C3BD52B-E492-4C1F-B074-88401B3902C9}"/>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4A918E58-2EBE-4B28-A560-00A7A207041A}"/>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5" name="图片 34" descr="图片包含 事情&#10;&#10;已生成高可信度的说明">
            <a:extLst>
              <a:ext uri="{FF2B5EF4-FFF2-40B4-BE49-F238E27FC236}">
                <a16:creationId xmlns:a16="http://schemas.microsoft.com/office/drawing/2014/main" xmlns="" id="{32DEA025-0834-4378-B579-307933E3D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
        <p:nvSpPr>
          <p:cNvPr id="26" name="TextBox 24">
            <a:extLst>
              <a:ext uri="{FF2B5EF4-FFF2-40B4-BE49-F238E27FC236}">
                <a16:creationId xmlns:a16="http://schemas.microsoft.com/office/drawing/2014/main" xmlns="" id="{59F3D733-EBED-421A-92A2-6B4B69374477}"/>
              </a:ext>
            </a:extLst>
          </p:cNvPr>
          <p:cNvSpPr txBox="1"/>
          <p:nvPr/>
        </p:nvSpPr>
        <p:spPr>
          <a:xfrm>
            <a:off x="1337350" y="338424"/>
            <a:ext cx="992580" cy="415498"/>
          </a:xfrm>
          <a:prstGeom prst="rect">
            <a:avLst/>
          </a:prstGeom>
          <a:noFill/>
        </p:spPr>
        <p:txBody>
          <a:bodyPr wrap="none" rtlCol="0">
            <a:spAutoFit/>
          </a:bodyPr>
          <a:lstStyle/>
          <a:p>
            <a:pPr algn="ctr"/>
            <a:r>
              <a:rPr lang="zh-CN" altLang="en-US" sz="2100" b="1">
                <a:cs typeface="+mn-ea"/>
                <a:sym typeface="+mn-lt"/>
              </a:rPr>
              <a:t>矛盾律</a:t>
            </a:r>
            <a:endParaRPr lang="id-ID" sz="2100" b="1">
              <a:cs typeface="+mn-ea"/>
              <a:sym typeface="+mn-lt"/>
            </a:endParaRPr>
          </a:p>
        </p:txBody>
      </p:sp>
      <p:sp>
        <p:nvSpPr>
          <p:cNvPr id="36" name="Rectangle 50">
            <a:extLst>
              <a:ext uri="{FF2B5EF4-FFF2-40B4-BE49-F238E27FC236}">
                <a16:creationId xmlns:a16="http://schemas.microsoft.com/office/drawing/2014/main" xmlns="" id="{B68D8221-5F59-45AA-A9A8-2A48ABC894C3}"/>
              </a:ext>
            </a:extLst>
          </p:cNvPr>
          <p:cNvSpPr/>
          <p:nvPr/>
        </p:nvSpPr>
        <p:spPr>
          <a:xfrm>
            <a:off x="1796176" y="1319847"/>
            <a:ext cx="7172695" cy="2418739"/>
          </a:xfrm>
          <a:prstGeom prst="rect">
            <a:avLst/>
          </a:prstGeom>
        </p:spPr>
        <p:txBody>
          <a:bodyPr wrap="square" numCol="1" spcCol="457200">
            <a:spAutoFit/>
          </a:bodyPr>
          <a:lstStyle/>
          <a:p>
            <a:pPr indent="457200" algn="just" fontAlgn="base">
              <a:lnSpc>
                <a:spcPct val="150000"/>
              </a:lnSpc>
              <a:spcAft>
                <a:spcPts val="600"/>
              </a:spcAft>
            </a:pPr>
            <a:r>
              <a:rPr lang="zh-CN" altLang="en-US" sz="1600"/>
              <a:t>矛盾律是与同一律紧密相连的，矛盾律正是以否定的形式表现同一律的内容。比如同一律说“它是马”，而矛盾律说“它不是非马”。但矛盾律并非仅是同一律的否定形式。因为：  </a:t>
            </a:r>
          </a:p>
          <a:p>
            <a:pPr indent="457200" algn="just" fontAlgn="base">
              <a:lnSpc>
                <a:spcPct val="150000"/>
              </a:lnSpc>
              <a:spcAft>
                <a:spcPts val="600"/>
              </a:spcAft>
            </a:pPr>
            <a:r>
              <a:rPr lang="zh-CN" altLang="en-US" sz="1600"/>
              <a:t>①同一律体现了正确思维的确定性，而矛盾律体现了正确思维的不矛盾性。  </a:t>
            </a:r>
          </a:p>
          <a:p>
            <a:pPr indent="457200" algn="just" fontAlgn="base">
              <a:lnSpc>
                <a:spcPct val="150000"/>
              </a:lnSpc>
              <a:spcAft>
                <a:spcPts val="600"/>
              </a:spcAft>
            </a:pPr>
            <a:r>
              <a:rPr lang="zh-CN" altLang="en-US" sz="1600"/>
              <a:t>②矛盾律是同一律的进一步展开。正确思维要求概念、判断的同一，要做到这一点，就要善于排除概念、判断上的矛盾。 </a:t>
            </a:r>
            <a:endParaRPr lang="zh-CN" altLang="zh-CN" sz="1600"/>
          </a:p>
        </p:txBody>
      </p:sp>
    </p:spTree>
    <p:extLst>
      <p:ext uri="{BB962C8B-B14F-4D97-AF65-F5344CB8AC3E}">
        <p14:creationId xmlns:p14="http://schemas.microsoft.com/office/powerpoint/2010/main" val="323757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3" name="直接连接符 32">
            <a:extLst>
              <a:ext uri="{FF2B5EF4-FFF2-40B4-BE49-F238E27FC236}">
                <a16:creationId xmlns:a16="http://schemas.microsoft.com/office/drawing/2014/main" xmlns="" id="{2C3BD52B-E492-4C1F-B074-88401B3902C9}"/>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4A918E58-2EBE-4B28-A560-00A7A207041A}"/>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5" name="图片 34" descr="图片包含 事情&#10;&#10;已生成高可信度的说明">
            <a:extLst>
              <a:ext uri="{FF2B5EF4-FFF2-40B4-BE49-F238E27FC236}">
                <a16:creationId xmlns:a16="http://schemas.microsoft.com/office/drawing/2014/main" xmlns="" id="{32DEA025-0834-4378-B579-307933E3D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734883"/>
            <a:ext cx="9144000" cy="396066"/>
          </a:xfrm>
          <a:prstGeom prst="rect">
            <a:avLst/>
          </a:prstGeom>
        </p:spPr>
      </p:pic>
      <p:sp>
        <p:nvSpPr>
          <p:cNvPr id="26" name="TextBox 24">
            <a:extLst>
              <a:ext uri="{FF2B5EF4-FFF2-40B4-BE49-F238E27FC236}">
                <a16:creationId xmlns:a16="http://schemas.microsoft.com/office/drawing/2014/main" xmlns="" id="{59F3D733-EBED-421A-92A2-6B4B69374477}"/>
              </a:ext>
            </a:extLst>
          </p:cNvPr>
          <p:cNvSpPr txBox="1"/>
          <p:nvPr/>
        </p:nvSpPr>
        <p:spPr>
          <a:xfrm>
            <a:off x="933394" y="338424"/>
            <a:ext cx="1800493" cy="415498"/>
          </a:xfrm>
          <a:prstGeom prst="rect">
            <a:avLst/>
          </a:prstGeom>
          <a:noFill/>
        </p:spPr>
        <p:txBody>
          <a:bodyPr wrap="none" rtlCol="0">
            <a:spAutoFit/>
          </a:bodyPr>
          <a:lstStyle/>
          <a:p>
            <a:pPr algn="ctr"/>
            <a:r>
              <a:rPr lang="zh-CN" altLang="en-US" sz="2100" b="1">
                <a:cs typeface="+mn-ea"/>
                <a:sym typeface="+mn-lt"/>
              </a:rPr>
              <a:t>矛盾律的作用</a:t>
            </a:r>
            <a:endParaRPr lang="id-ID" sz="2100" b="1">
              <a:cs typeface="+mn-ea"/>
              <a:sym typeface="+mn-lt"/>
            </a:endParaRPr>
          </a:p>
        </p:txBody>
      </p:sp>
      <p:sp>
        <p:nvSpPr>
          <p:cNvPr id="36" name="Rectangle 50">
            <a:extLst>
              <a:ext uri="{FF2B5EF4-FFF2-40B4-BE49-F238E27FC236}">
                <a16:creationId xmlns:a16="http://schemas.microsoft.com/office/drawing/2014/main" xmlns="" id="{B68D8221-5F59-45AA-A9A8-2A48ABC894C3}"/>
              </a:ext>
            </a:extLst>
          </p:cNvPr>
          <p:cNvSpPr/>
          <p:nvPr/>
        </p:nvSpPr>
        <p:spPr>
          <a:xfrm>
            <a:off x="1661715" y="753922"/>
            <a:ext cx="7329280" cy="4547783"/>
          </a:xfrm>
          <a:prstGeom prst="rect">
            <a:avLst/>
          </a:prstGeom>
        </p:spPr>
        <p:txBody>
          <a:bodyPr wrap="square" numCol="1" spcCol="457200">
            <a:spAutoFit/>
          </a:bodyPr>
          <a:lstStyle/>
          <a:p>
            <a:pPr indent="457200" algn="just" fontAlgn="base">
              <a:lnSpc>
                <a:spcPct val="150000"/>
              </a:lnSpc>
              <a:spcAft>
                <a:spcPts val="600"/>
              </a:spcAft>
            </a:pPr>
            <a:r>
              <a:rPr lang="zh-CN" altLang="en-US" b="1">
                <a:sym typeface="+mn-lt"/>
              </a:rPr>
              <a:t>（</a:t>
            </a:r>
            <a:r>
              <a:rPr lang="en-US" altLang="zh-CN" b="1">
                <a:sym typeface="+mn-lt"/>
              </a:rPr>
              <a:t>1</a:t>
            </a:r>
            <a:r>
              <a:rPr lang="zh-CN" altLang="en-US" b="1">
                <a:sym typeface="+mn-lt"/>
              </a:rPr>
              <a:t>）矛盾律保证同一思维过程的确定性。</a:t>
            </a:r>
            <a:r>
              <a:rPr lang="zh-CN" altLang="en-US">
                <a:sym typeface="+mn-lt"/>
              </a:rPr>
              <a:t>如果思维违反矛盾律，产生了逻辑矛盾，就会影响到思维对客观现实的正确认识，妨碍科学地分析问题和正确地解决问题。</a:t>
            </a:r>
            <a:endParaRPr lang="en-US" altLang="zh-CN">
              <a:sym typeface="+mn-lt"/>
            </a:endParaRPr>
          </a:p>
          <a:p>
            <a:pPr indent="457200" algn="just" fontAlgn="base">
              <a:lnSpc>
                <a:spcPct val="150000"/>
              </a:lnSpc>
              <a:spcAft>
                <a:spcPts val="600"/>
              </a:spcAft>
            </a:pPr>
            <a:r>
              <a:rPr lang="zh-CN" altLang="en-US" b="1">
                <a:sym typeface="+mn-lt"/>
              </a:rPr>
              <a:t>（</a:t>
            </a:r>
            <a:r>
              <a:rPr lang="en-US" altLang="zh-CN" b="1">
                <a:sym typeface="+mn-lt"/>
              </a:rPr>
              <a:t>2</a:t>
            </a:r>
            <a:r>
              <a:rPr lang="zh-CN" altLang="en-US" b="1">
                <a:sym typeface="+mn-lt"/>
              </a:rPr>
              <a:t>）运用矛盾律，也可以让我们进行有效的推理，做出正确的判断。（见例</a:t>
            </a:r>
            <a:r>
              <a:rPr lang="en-US" altLang="zh-CN" b="1">
                <a:sym typeface="+mn-lt"/>
              </a:rPr>
              <a:t>6</a:t>
            </a:r>
            <a:r>
              <a:rPr lang="zh-CN" altLang="en-US" b="1">
                <a:sym typeface="+mn-lt"/>
              </a:rPr>
              <a:t>）</a:t>
            </a:r>
            <a:endParaRPr lang="en-US" altLang="zh-CN" b="1">
              <a:sym typeface="+mn-lt"/>
            </a:endParaRPr>
          </a:p>
          <a:p>
            <a:pPr indent="457200" algn="just" fontAlgn="base">
              <a:lnSpc>
                <a:spcPct val="150000"/>
              </a:lnSpc>
              <a:spcAft>
                <a:spcPts val="600"/>
              </a:spcAft>
            </a:pPr>
            <a:r>
              <a:rPr lang="zh-CN" altLang="zh-CN" b="1"/>
              <a:t>（</a:t>
            </a:r>
            <a:r>
              <a:rPr lang="en-US" altLang="zh-CN" b="1"/>
              <a:t>3</a:t>
            </a:r>
            <a:r>
              <a:rPr lang="zh-CN" altLang="zh-CN" b="1"/>
              <a:t>）矛盾律也是人们驳斥谬误、揭露诡辩的有力武器，是思维前后一致性的有力保证。</a:t>
            </a:r>
            <a:r>
              <a:rPr lang="zh-CN" altLang="en-US"/>
              <a:t>矛盾律还是间接反驳的基础。所谓间接反驳又称为独立证明法，即独立证明与诡辩论题相反的论题为真，从而确定诡辩论题为假的方法。</a:t>
            </a:r>
            <a:endParaRPr lang="en-US" altLang="zh-CN"/>
          </a:p>
          <a:p>
            <a:pPr indent="457200" algn="just" fontAlgn="base">
              <a:lnSpc>
                <a:spcPct val="150000"/>
              </a:lnSpc>
              <a:spcAft>
                <a:spcPts val="600"/>
              </a:spcAft>
            </a:pPr>
            <a:r>
              <a:rPr lang="zh-CN" altLang="zh-CN" b="1"/>
              <a:t>根据矛盾律，负判断真，则原判断假。其步骤为：</a:t>
            </a:r>
            <a:endParaRPr lang="en-US" altLang="zh-CN" b="1"/>
          </a:p>
          <a:p>
            <a:pPr indent="457200" algn="just" fontAlgn="base">
              <a:lnSpc>
                <a:spcPct val="150000"/>
              </a:lnSpc>
              <a:spcAft>
                <a:spcPts val="600"/>
              </a:spcAft>
            </a:pPr>
            <a:r>
              <a:rPr lang="zh-CN" altLang="zh-CN" b="1"/>
              <a:t>被反驳论断：</a:t>
            </a:r>
            <a:r>
              <a:rPr lang="en-US" altLang="zh-CN" b="1"/>
              <a:t>p  </a:t>
            </a:r>
          </a:p>
          <a:p>
            <a:pPr indent="457200" algn="just" fontAlgn="base">
              <a:lnSpc>
                <a:spcPct val="150000"/>
              </a:lnSpc>
              <a:spcAft>
                <a:spcPts val="600"/>
              </a:spcAft>
            </a:pPr>
            <a:r>
              <a:rPr lang="zh-CN" altLang="zh-CN" b="1"/>
              <a:t>设立</a:t>
            </a:r>
            <a:r>
              <a:rPr lang="en-US" altLang="zh-CN" b="1"/>
              <a:t>p</a:t>
            </a:r>
            <a:r>
              <a:rPr lang="zh-CN" altLang="zh-CN" b="1"/>
              <a:t>的相反论题：非</a:t>
            </a:r>
            <a:r>
              <a:rPr lang="en-US" altLang="zh-CN" b="1"/>
              <a:t>p</a:t>
            </a:r>
          </a:p>
          <a:p>
            <a:pPr indent="457200" algn="just" fontAlgn="base">
              <a:lnSpc>
                <a:spcPct val="150000"/>
              </a:lnSpc>
              <a:spcAft>
                <a:spcPts val="600"/>
              </a:spcAft>
            </a:pPr>
            <a:r>
              <a:rPr lang="zh-CN" altLang="zh-CN" b="1"/>
              <a:t>独立证明：非</a:t>
            </a:r>
            <a:r>
              <a:rPr lang="en-US" altLang="zh-CN" b="1"/>
              <a:t>p</a:t>
            </a:r>
            <a:r>
              <a:rPr lang="zh-CN" altLang="zh-CN" b="1"/>
              <a:t>真</a:t>
            </a:r>
            <a:r>
              <a:rPr lang="en-US" altLang="zh-CN" b="1"/>
              <a:t>  </a:t>
            </a:r>
          </a:p>
          <a:p>
            <a:pPr indent="457200" algn="just" fontAlgn="base">
              <a:lnSpc>
                <a:spcPct val="150000"/>
              </a:lnSpc>
              <a:spcAft>
                <a:spcPts val="600"/>
              </a:spcAft>
            </a:pPr>
            <a:r>
              <a:rPr lang="zh-CN" altLang="zh-CN" b="1"/>
              <a:t>所以，</a:t>
            </a:r>
            <a:r>
              <a:rPr lang="en-US" altLang="zh-CN" b="1"/>
              <a:t>p</a:t>
            </a:r>
            <a:r>
              <a:rPr lang="zh-CN" altLang="zh-CN" b="1"/>
              <a:t>假</a:t>
            </a:r>
            <a:r>
              <a:rPr lang="zh-CN" altLang="en-US" b="1"/>
              <a:t>。</a:t>
            </a:r>
            <a:r>
              <a:rPr lang="en-US" altLang="zh-CN" b="1"/>
              <a:t>  </a:t>
            </a:r>
            <a:endParaRPr lang="zh-CN" altLang="zh-CN"/>
          </a:p>
          <a:p>
            <a:pPr indent="457200" algn="just" fontAlgn="base">
              <a:lnSpc>
                <a:spcPct val="150000"/>
              </a:lnSpc>
              <a:spcAft>
                <a:spcPts val="600"/>
              </a:spcAft>
            </a:pPr>
            <a:endParaRPr lang="en-US" altLang="zh-CN">
              <a:sym typeface="+mn-lt"/>
            </a:endParaRPr>
          </a:p>
        </p:txBody>
      </p:sp>
      <p:grpSp>
        <p:nvGrpSpPr>
          <p:cNvPr id="21" name="Group 36">
            <a:extLst>
              <a:ext uri="{FF2B5EF4-FFF2-40B4-BE49-F238E27FC236}">
                <a16:creationId xmlns:a16="http://schemas.microsoft.com/office/drawing/2014/main" xmlns="" id="{B056138D-3BB3-4F0A-985A-E066E022B7F5}"/>
              </a:ext>
            </a:extLst>
          </p:cNvPr>
          <p:cNvGrpSpPr/>
          <p:nvPr/>
        </p:nvGrpSpPr>
        <p:grpSpPr>
          <a:xfrm>
            <a:off x="500183" y="1158000"/>
            <a:ext cx="667771" cy="667771"/>
            <a:chOff x="1029212" y="5259612"/>
            <a:chExt cx="890361" cy="890361"/>
          </a:xfrm>
        </p:grpSpPr>
        <p:sp>
          <p:nvSpPr>
            <p:cNvPr id="22" name="Rectangle 24">
              <a:extLst>
                <a:ext uri="{FF2B5EF4-FFF2-40B4-BE49-F238E27FC236}">
                  <a16:creationId xmlns:a16="http://schemas.microsoft.com/office/drawing/2014/main" xmlns="" id="{8B860C55-F253-495C-B783-B4A02F4DBDA6}"/>
                </a:ext>
              </a:extLst>
            </p:cNvPr>
            <p:cNvSpPr/>
            <p:nvPr/>
          </p:nvSpPr>
          <p:spPr>
            <a:xfrm>
              <a:off x="1029212" y="5259612"/>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nvGrpSpPr>
            <p:cNvPr id="23" name="Group 33">
              <a:extLst>
                <a:ext uri="{FF2B5EF4-FFF2-40B4-BE49-F238E27FC236}">
                  <a16:creationId xmlns:a16="http://schemas.microsoft.com/office/drawing/2014/main" xmlns="" id="{BEF192B8-9A2D-47B5-A72F-CBA20C72CA96}"/>
                </a:ext>
              </a:extLst>
            </p:cNvPr>
            <p:cNvGrpSpPr/>
            <p:nvPr/>
          </p:nvGrpSpPr>
          <p:grpSpPr>
            <a:xfrm>
              <a:off x="1240510" y="5513018"/>
              <a:ext cx="466477" cy="452289"/>
              <a:chOff x="6661240" y="2287572"/>
              <a:chExt cx="466477" cy="452289"/>
            </a:xfrm>
          </p:grpSpPr>
          <p:sp>
            <p:nvSpPr>
              <p:cNvPr id="24" name="Freeform 28">
                <a:extLst>
                  <a:ext uri="{FF2B5EF4-FFF2-40B4-BE49-F238E27FC236}">
                    <a16:creationId xmlns:a16="http://schemas.microsoft.com/office/drawing/2014/main" xmlns="" id="{FB41E032-9922-4EA2-8B85-6F41AAE7173C}"/>
                  </a:ext>
                </a:extLst>
              </p:cNvPr>
              <p:cNvSpPr/>
              <p:nvPr/>
            </p:nvSpPr>
            <p:spPr bwMode="auto">
              <a:xfrm>
                <a:off x="6661240" y="2334561"/>
                <a:ext cx="417780" cy="405300"/>
              </a:xfrm>
              <a:custGeom>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sp>
            <p:nvSpPr>
              <p:cNvPr id="25" name="Freeform 30">
                <a:extLst>
                  <a:ext uri="{FF2B5EF4-FFF2-40B4-BE49-F238E27FC236}">
                    <a16:creationId xmlns:a16="http://schemas.microsoft.com/office/drawing/2014/main" xmlns="" id="{243FE394-A488-4087-8F24-E993845F2E52}"/>
                  </a:ext>
                </a:extLst>
              </p:cNvPr>
              <p:cNvSpPr/>
              <p:nvPr/>
            </p:nvSpPr>
            <p:spPr bwMode="auto">
              <a:xfrm>
                <a:off x="6960264" y="2287572"/>
                <a:ext cx="167453" cy="162327"/>
              </a:xfrm>
              <a:custGeom>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grpSp>
      </p:grpSp>
      <p:grpSp>
        <p:nvGrpSpPr>
          <p:cNvPr id="27" name="Group 36">
            <a:extLst>
              <a:ext uri="{FF2B5EF4-FFF2-40B4-BE49-F238E27FC236}">
                <a16:creationId xmlns:a16="http://schemas.microsoft.com/office/drawing/2014/main" xmlns="" id="{56C762B5-2FBC-4B90-95AC-0A920569A56C}"/>
              </a:ext>
            </a:extLst>
          </p:cNvPr>
          <p:cNvGrpSpPr/>
          <p:nvPr/>
        </p:nvGrpSpPr>
        <p:grpSpPr>
          <a:xfrm>
            <a:off x="500183" y="2442348"/>
            <a:ext cx="667771" cy="667771"/>
            <a:chOff x="1029212" y="5259612"/>
            <a:chExt cx="890361" cy="890361"/>
          </a:xfrm>
        </p:grpSpPr>
        <p:sp>
          <p:nvSpPr>
            <p:cNvPr id="28" name="Rectangle 24">
              <a:extLst>
                <a:ext uri="{FF2B5EF4-FFF2-40B4-BE49-F238E27FC236}">
                  <a16:creationId xmlns:a16="http://schemas.microsoft.com/office/drawing/2014/main" xmlns="" id="{63A2D43D-FC8E-42F0-B63F-4340551DC259}"/>
                </a:ext>
              </a:extLst>
            </p:cNvPr>
            <p:cNvSpPr/>
            <p:nvPr/>
          </p:nvSpPr>
          <p:spPr>
            <a:xfrm>
              <a:off x="1029212" y="5259612"/>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nvGrpSpPr>
            <p:cNvPr id="29" name="Group 33">
              <a:extLst>
                <a:ext uri="{FF2B5EF4-FFF2-40B4-BE49-F238E27FC236}">
                  <a16:creationId xmlns:a16="http://schemas.microsoft.com/office/drawing/2014/main" xmlns="" id="{65B1881C-8085-441A-A1DD-D51B28139DD9}"/>
                </a:ext>
              </a:extLst>
            </p:cNvPr>
            <p:cNvGrpSpPr/>
            <p:nvPr/>
          </p:nvGrpSpPr>
          <p:grpSpPr>
            <a:xfrm>
              <a:off x="1240510" y="5513018"/>
              <a:ext cx="466477" cy="452289"/>
              <a:chOff x="6661240" y="2287572"/>
              <a:chExt cx="466477" cy="452289"/>
            </a:xfrm>
          </p:grpSpPr>
          <p:sp>
            <p:nvSpPr>
              <p:cNvPr id="30" name="Freeform 28">
                <a:extLst>
                  <a:ext uri="{FF2B5EF4-FFF2-40B4-BE49-F238E27FC236}">
                    <a16:creationId xmlns:a16="http://schemas.microsoft.com/office/drawing/2014/main" xmlns="" id="{AF95E170-5F11-4F09-98F6-AF058FFF9071}"/>
                  </a:ext>
                </a:extLst>
              </p:cNvPr>
              <p:cNvSpPr/>
              <p:nvPr/>
            </p:nvSpPr>
            <p:spPr bwMode="auto">
              <a:xfrm>
                <a:off x="6661240" y="2334561"/>
                <a:ext cx="417780" cy="405300"/>
              </a:xfrm>
              <a:custGeom>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sp>
            <p:nvSpPr>
              <p:cNvPr id="31" name="Freeform 30">
                <a:extLst>
                  <a:ext uri="{FF2B5EF4-FFF2-40B4-BE49-F238E27FC236}">
                    <a16:creationId xmlns:a16="http://schemas.microsoft.com/office/drawing/2014/main" xmlns="" id="{AFB3B113-484E-4E4A-8CB0-395E50E3A427}"/>
                  </a:ext>
                </a:extLst>
              </p:cNvPr>
              <p:cNvSpPr/>
              <p:nvPr/>
            </p:nvSpPr>
            <p:spPr bwMode="auto">
              <a:xfrm>
                <a:off x="6960264" y="2287572"/>
                <a:ext cx="167453" cy="162327"/>
              </a:xfrm>
              <a:custGeom>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grpSp>
      </p:grpSp>
      <p:grpSp>
        <p:nvGrpSpPr>
          <p:cNvPr id="32" name="Group 36">
            <a:extLst>
              <a:ext uri="{FF2B5EF4-FFF2-40B4-BE49-F238E27FC236}">
                <a16:creationId xmlns:a16="http://schemas.microsoft.com/office/drawing/2014/main" xmlns="" id="{07DBFEEF-96DA-46B9-BD5A-AC6F4B5CA609}"/>
              </a:ext>
            </a:extLst>
          </p:cNvPr>
          <p:cNvGrpSpPr/>
          <p:nvPr/>
        </p:nvGrpSpPr>
        <p:grpSpPr>
          <a:xfrm>
            <a:off x="500183" y="3651614"/>
            <a:ext cx="667771" cy="667771"/>
            <a:chOff x="1029212" y="5259612"/>
            <a:chExt cx="890361" cy="890361"/>
          </a:xfrm>
        </p:grpSpPr>
        <p:sp>
          <p:nvSpPr>
            <p:cNvPr id="37" name="Rectangle 24">
              <a:extLst>
                <a:ext uri="{FF2B5EF4-FFF2-40B4-BE49-F238E27FC236}">
                  <a16:creationId xmlns:a16="http://schemas.microsoft.com/office/drawing/2014/main" xmlns="" id="{0A1F21C2-269C-4EC1-8988-166C62945D46}"/>
                </a:ext>
              </a:extLst>
            </p:cNvPr>
            <p:cNvSpPr/>
            <p:nvPr/>
          </p:nvSpPr>
          <p:spPr>
            <a:xfrm>
              <a:off x="1029212" y="5259612"/>
              <a:ext cx="890361" cy="890361"/>
            </a:xfrm>
            <a:prstGeom prst="rect">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cs typeface="+mn-ea"/>
                <a:sym typeface="+mn-lt"/>
              </a:endParaRPr>
            </a:p>
          </p:txBody>
        </p:sp>
        <p:grpSp>
          <p:nvGrpSpPr>
            <p:cNvPr id="38" name="Group 33">
              <a:extLst>
                <a:ext uri="{FF2B5EF4-FFF2-40B4-BE49-F238E27FC236}">
                  <a16:creationId xmlns:a16="http://schemas.microsoft.com/office/drawing/2014/main" xmlns="" id="{5DF30B43-837E-4FE0-9B8A-E8DD39835567}"/>
                </a:ext>
              </a:extLst>
            </p:cNvPr>
            <p:cNvGrpSpPr/>
            <p:nvPr/>
          </p:nvGrpSpPr>
          <p:grpSpPr>
            <a:xfrm>
              <a:off x="1240510" y="5513018"/>
              <a:ext cx="466477" cy="452289"/>
              <a:chOff x="6661240" y="2287572"/>
              <a:chExt cx="466477" cy="452289"/>
            </a:xfrm>
          </p:grpSpPr>
          <p:sp>
            <p:nvSpPr>
              <p:cNvPr id="39" name="Freeform 28">
                <a:extLst>
                  <a:ext uri="{FF2B5EF4-FFF2-40B4-BE49-F238E27FC236}">
                    <a16:creationId xmlns:a16="http://schemas.microsoft.com/office/drawing/2014/main" xmlns="" id="{D3A68100-A246-46ED-81A7-FC8BEC13D87D}"/>
                  </a:ext>
                </a:extLst>
              </p:cNvPr>
              <p:cNvSpPr/>
              <p:nvPr/>
            </p:nvSpPr>
            <p:spPr bwMode="auto">
              <a:xfrm>
                <a:off x="6661240" y="2334561"/>
                <a:ext cx="417780" cy="405300"/>
              </a:xfrm>
              <a:custGeom>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sp>
            <p:nvSpPr>
              <p:cNvPr id="40" name="Freeform 30">
                <a:extLst>
                  <a:ext uri="{FF2B5EF4-FFF2-40B4-BE49-F238E27FC236}">
                    <a16:creationId xmlns:a16="http://schemas.microsoft.com/office/drawing/2014/main" xmlns="" id="{605C93D5-9C29-4628-A6BA-5F66ECBEFF9E}"/>
                  </a:ext>
                </a:extLst>
              </p:cNvPr>
              <p:cNvSpPr/>
              <p:nvPr/>
            </p:nvSpPr>
            <p:spPr bwMode="auto">
              <a:xfrm>
                <a:off x="6960264" y="2287572"/>
                <a:ext cx="167453" cy="162327"/>
              </a:xfrm>
              <a:custGeom>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85000"/>
                      <a:lumOff val="15000"/>
                    </a:schemeClr>
                  </a:solidFill>
                  <a:cs typeface="+mn-ea"/>
                  <a:sym typeface="+mn-lt"/>
                </a:endParaRPr>
              </a:p>
            </p:txBody>
          </p:sp>
        </p:grpSp>
      </p:grpSp>
    </p:spTree>
    <p:extLst>
      <p:ext uri="{BB962C8B-B14F-4D97-AF65-F5344CB8AC3E}">
        <p14:creationId xmlns:p14="http://schemas.microsoft.com/office/powerpoint/2010/main" val="3851980072"/>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23730" y="1158000"/>
            <a:ext cx="8129016" cy="2807948"/>
          </a:xfrm>
          <a:prstGeom prst="rect">
            <a:avLst/>
          </a:prstGeom>
        </p:spPr>
        <p:txBody>
          <a:bodyPr wrap="square" numCol="1" spcCol="457200">
            <a:spAutoFit/>
          </a:bodyPr>
          <a:lstStyle/>
          <a:p>
            <a:pPr indent="457200" algn="just">
              <a:lnSpc>
                <a:spcPct val="150000"/>
              </a:lnSpc>
            </a:pPr>
            <a:r>
              <a:rPr lang="zh-CN" altLang="en-US" sz="2000" b="1"/>
              <a:t>例</a:t>
            </a:r>
            <a:r>
              <a:rPr lang="en-US" altLang="zh-CN" sz="2000" b="1"/>
              <a:t>6</a:t>
            </a:r>
            <a:r>
              <a:rPr lang="zh-CN" altLang="en-US" sz="2000" b="1"/>
              <a:t>：某珠宝商店失窃，甲、乙、丙、丁四人涉嫌被拘审。四人的口供如下：  甲：案犯是丙。 学习任务五 乙：丁是案犯。  丙：如果我作案，那么丁是主犯。  丁：作案的不是我。  四个口供中只有一个是假的。  如果以上断定为真，则以下哪项是真的？</a:t>
            </a:r>
          </a:p>
          <a:p>
            <a:pPr indent="457200" algn="just">
              <a:lnSpc>
                <a:spcPct val="150000"/>
              </a:lnSpc>
            </a:pPr>
            <a:r>
              <a:rPr lang="en-US" altLang="zh-CN" sz="2000" b="1"/>
              <a:t>A.</a:t>
            </a:r>
            <a:r>
              <a:rPr lang="zh-CN" altLang="en-US" sz="2000" b="1"/>
              <a:t>说假话的是甲，作案的是乙   </a:t>
            </a:r>
            <a:r>
              <a:rPr lang="en-US" altLang="zh-CN" sz="2000" b="1"/>
              <a:t>B.</a:t>
            </a:r>
            <a:r>
              <a:rPr lang="zh-CN" altLang="en-US" sz="2000" b="1"/>
              <a:t>说假话的是丁，作案的是丙和丁</a:t>
            </a:r>
          </a:p>
          <a:p>
            <a:pPr indent="457200" algn="just">
              <a:lnSpc>
                <a:spcPct val="150000"/>
              </a:lnSpc>
            </a:pPr>
            <a:r>
              <a:rPr lang="en-US" altLang="zh-CN" sz="2000" b="1"/>
              <a:t>C.</a:t>
            </a:r>
            <a:r>
              <a:rPr lang="zh-CN" altLang="en-US" sz="2000" b="1"/>
              <a:t>说假话的是乙，作案的是丙    </a:t>
            </a:r>
            <a:r>
              <a:rPr lang="en-US" altLang="zh-CN" sz="2000" b="1"/>
              <a:t>D.</a:t>
            </a:r>
            <a:r>
              <a:rPr lang="zh-CN" altLang="en-US" sz="2000" b="1"/>
              <a:t>说假话的是丙，作案的是丙 </a:t>
            </a:r>
            <a:endParaRPr lang="zh-CN" altLang="zh-CN" sz="2000"/>
          </a:p>
        </p:txBody>
      </p:sp>
      <p:sp>
        <p:nvSpPr>
          <p:cNvPr id="7" name="TextBox 24">
            <a:extLst>
              <a:ext uri="{FF2B5EF4-FFF2-40B4-BE49-F238E27FC236}">
                <a16:creationId xmlns:a16="http://schemas.microsoft.com/office/drawing/2014/main" xmlns="" id="{A05B1B87-77A8-4B72-9CD7-DF6981370B73}"/>
              </a:ext>
            </a:extLst>
          </p:cNvPr>
          <p:cNvSpPr txBox="1"/>
          <p:nvPr/>
        </p:nvSpPr>
        <p:spPr>
          <a:xfrm>
            <a:off x="933394" y="338424"/>
            <a:ext cx="1800493" cy="415498"/>
          </a:xfrm>
          <a:prstGeom prst="rect">
            <a:avLst/>
          </a:prstGeom>
          <a:noFill/>
        </p:spPr>
        <p:txBody>
          <a:bodyPr wrap="none" rtlCol="0">
            <a:spAutoFit/>
          </a:bodyPr>
          <a:lstStyle/>
          <a:p>
            <a:pPr algn="ctr"/>
            <a:r>
              <a:rPr lang="zh-CN" altLang="en-US" sz="2100" b="1">
                <a:cs typeface="+mn-ea"/>
                <a:sym typeface="+mn-lt"/>
              </a:rPr>
              <a:t>矛盾律的作用</a:t>
            </a:r>
            <a:endParaRPr lang="id-ID" sz="2100" b="1">
              <a:cs typeface="+mn-ea"/>
              <a:sym typeface="+mn-lt"/>
            </a:endParaRPr>
          </a:p>
        </p:txBody>
      </p:sp>
    </p:spTree>
    <p:extLst>
      <p:ext uri="{BB962C8B-B14F-4D97-AF65-F5344CB8AC3E}">
        <p14:creationId xmlns:p14="http://schemas.microsoft.com/office/powerpoint/2010/main" val="9031713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37065" y="290688"/>
            <a:ext cx="4514434" cy="415498"/>
          </a:xfrm>
          <a:prstGeom prst="rect">
            <a:avLst/>
          </a:prstGeom>
          <a:noFill/>
        </p:spPr>
        <p:txBody>
          <a:bodyPr wrap="square" rtlCol="0">
            <a:spAutoFit/>
          </a:bodyPr>
          <a:lstStyle/>
          <a:p>
            <a:pPr algn="ctr"/>
            <a:r>
              <a:rPr lang="zh-CN" altLang="en-US" sz="2100" b="1">
                <a:cs typeface="+mn-ea"/>
                <a:sym typeface="+mn-lt"/>
              </a:rPr>
              <a:t>违反矛盾律的逻辑错误</a:t>
            </a:r>
            <a:r>
              <a:rPr lang="en-US" altLang="zh-CN" sz="2100" b="1">
                <a:cs typeface="+mn-ea"/>
                <a:sym typeface="+mn-lt"/>
              </a:rPr>
              <a:t>——</a:t>
            </a:r>
            <a:r>
              <a:rPr lang="zh-CN" altLang="en-US" sz="2100" b="1">
                <a:cs typeface="+mn-ea"/>
                <a:sym typeface="+mn-lt"/>
              </a:rPr>
              <a:t>自相矛盾</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507492" y="908225"/>
            <a:ext cx="8129016" cy="3372846"/>
          </a:xfrm>
          <a:prstGeom prst="rect">
            <a:avLst/>
          </a:prstGeom>
        </p:spPr>
        <p:txBody>
          <a:bodyPr wrap="square" numCol="1" spcCol="457200">
            <a:spAutoFit/>
          </a:bodyPr>
          <a:lstStyle/>
          <a:p>
            <a:pPr indent="457200" algn="just">
              <a:lnSpc>
                <a:spcPct val="150000"/>
              </a:lnSpc>
            </a:pPr>
            <a:r>
              <a:rPr lang="zh-CN" altLang="en-US" sz="2000" b="1"/>
              <a:t>在同一思维过程中，违反矛盾律的要求，认为一个概念是这样，又不是这样，或对两个互相矛盾的判断判定为同真，这种逻辑错误叫“</a:t>
            </a:r>
            <a:r>
              <a:rPr lang="zh-CN" altLang="en-US" sz="2000" b="1" u="sng"/>
              <a:t>自相矛盾</a:t>
            </a:r>
            <a:r>
              <a:rPr lang="zh-CN" altLang="en-US" sz="2000" b="1"/>
              <a:t>”。正确思维是不容许自相矛盾的。 </a:t>
            </a:r>
            <a:endParaRPr lang="en-US" altLang="zh-CN" sz="2000" b="1"/>
          </a:p>
          <a:p>
            <a:pPr indent="457200" algn="just">
              <a:lnSpc>
                <a:spcPct val="150000"/>
              </a:lnSpc>
            </a:pPr>
            <a:endParaRPr lang="en-US" altLang="zh-CN" sz="2000" b="1"/>
          </a:p>
          <a:p>
            <a:pPr indent="457200" algn="just">
              <a:lnSpc>
                <a:spcPct val="150000"/>
              </a:lnSpc>
            </a:pPr>
            <a:r>
              <a:rPr lang="zh-CN" altLang="en-US" sz="1600"/>
              <a:t>例</a:t>
            </a:r>
            <a:r>
              <a:rPr lang="en-US" altLang="zh-CN" sz="1600"/>
              <a:t>7</a:t>
            </a:r>
            <a:r>
              <a:rPr lang="zh-CN" altLang="en-US" sz="1600"/>
              <a:t>：一个青年人很想到美国大发明家爱迪生的实验室去搞科研。经过努力，他终于见到了他所敬仰的爱迪生，很高兴地说：“我想明一种万能溶液，它可以溶解世上的一切物品。”爱迪生听后很惊  奇地反问：“那么你想用什么容器来装这种液体呢？你不是说它可以溶解一切物品吗？”青年人一时语塞。 </a:t>
            </a:r>
            <a:endParaRPr lang="zh-CN" altLang="zh-CN" sz="1600"/>
          </a:p>
        </p:txBody>
      </p:sp>
    </p:spTree>
    <p:extLst>
      <p:ext uri="{BB962C8B-B14F-4D97-AF65-F5344CB8AC3E}">
        <p14:creationId xmlns:p14="http://schemas.microsoft.com/office/powerpoint/2010/main" val="360112930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68166" y="328032"/>
            <a:ext cx="723275" cy="415498"/>
          </a:xfrm>
          <a:prstGeom prst="rect">
            <a:avLst/>
          </a:prstGeom>
          <a:noFill/>
        </p:spPr>
        <p:txBody>
          <a:bodyPr wrap="none" rtlCol="0">
            <a:spAutoFit/>
          </a:bodyPr>
          <a:lstStyle/>
          <a:p>
            <a:pPr algn="ctr"/>
            <a:r>
              <a:rPr lang="zh-CN" altLang="en-US" sz="2100" b="1">
                <a:cs typeface="+mn-ea"/>
                <a:sym typeface="+mn-lt"/>
              </a:rPr>
              <a:t>悖论</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451651" y="1290479"/>
            <a:ext cx="8129016" cy="2392450"/>
          </a:xfrm>
          <a:prstGeom prst="rect">
            <a:avLst/>
          </a:prstGeom>
        </p:spPr>
        <p:txBody>
          <a:bodyPr wrap="square" numCol="1" spcCol="457200">
            <a:spAutoFit/>
          </a:bodyPr>
          <a:lstStyle/>
          <a:p>
            <a:pPr indent="457200" algn="just">
              <a:lnSpc>
                <a:spcPct val="150000"/>
              </a:lnSpc>
            </a:pPr>
            <a:r>
              <a:rPr lang="zh-CN" altLang="en-US" sz="2000" b="1"/>
              <a:t>悖论是一种特殊的逻辑矛盾。它是指这样一种判断：推出它是假的；由这一判断的假，又可以推出它是真的。 </a:t>
            </a:r>
            <a:endParaRPr lang="en-US" altLang="zh-CN" sz="2000" b="1"/>
          </a:p>
          <a:p>
            <a:pPr indent="457200" algn="just">
              <a:lnSpc>
                <a:spcPct val="150000"/>
              </a:lnSpc>
            </a:pPr>
            <a:r>
              <a:rPr lang="zh-CN" altLang="en-US"/>
              <a:t>一直以来对悖论的认识存在分歧，有人认为是由于违反逻辑规律，有人认为是由于概念或命题的自我涉及，有人认为是忽视了不同的语言层次，有人认为人们在实践基础上产生的主观与客观之间、理论与实践之间的矛盾。 </a:t>
            </a:r>
            <a:endParaRPr lang="en-US" altLang="zh-CN"/>
          </a:p>
          <a:p>
            <a:pPr indent="457200" algn="just">
              <a:lnSpc>
                <a:spcPct val="150000"/>
              </a:lnSpc>
            </a:pPr>
            <a:r>
              <a:rPr lang="zh-CN" altLang="en-US" sz="2000" b="1"/>
              <a:t>解决悖论的办法就是避免涉及自身。</a:t>
            </a:r>
            <a:endParaRPr lang="zh-CN" altLang="zh-CN" sz="2000" b="1"/>
          </a:p>
        </p:txBody>
      </p:sp>
    </p:spTree>
    <p:extLst>
      <p:ext uri="{BB962C8B-B14F-4D97-AF65-F5344CB8AC3E}">
        <p14:creationId xmlns:p14="http://schemas.microsoft.com/office/powerpoint/2010/main" val="4233045119"/>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68166" y="328032"/>
            <a:ext cx="723275" cy="415498"/>
          </a:xfrm>
          <a:prstGeom prst="rect">
            <a:avLst/>
          </a:prstGeom>
          <a:noFill/>
        </p:spPr>
        <p:txBody>
          <a:bodyPr wrap="none" rtlCol="0">
            <a:spAutoFit/>
          </a:bodyPr>
          <a:lstStyle/>
          <a:p>
            <a:pPr algn="ctr"/>
            <a:r>
              <a:rPr lang="zh-CN" altLang="en-US" sz="2100" b="1">
                <a:cs typeface="+mn-ea"/>
                <a:sym typeface="+mn-lt"/>
              </a:rPr>
              <a:t>悖论</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386369" y="814125"/>
            <a:ext cx="8371262" cy="3609065"/>
          </a:xfrm>
          <a:prstGeom prst="rect">
            <a:avLst/>
          </a:prstGeom>
        </p:spPr>
        <p:txBody>
          <a:bodyPr wrap="square" numCol="1" spcCol="457200">
            <a:spAutoFit/>
          </a:bodyPr>
          <a:lstStyle/>
          <a:p>
            <a:pPr indent="457200" algn="just">
              <a:lnSpc>
                <a:spcPct val="150000"/>
              </a:lnSpc>
            </a:pPr>
            <a:r>
              <a:rPr lang="en-US" altLang="zh-CN" b="1"/>
              <a:t>1</a:t>
            </a:r>
            <a:r>
              <a:rPr lang="zh-CN" altLang="en-US" b="1"/>
              <a:t>）理发师悖论  </a:t>
            </a:r>
            <a:endParaRPr lang="en-US" altLang="zh-CN" b="1"/>
          </a:p>
          <a:p>
            <a:pPr indent="457200" algn="just">
              <a:lnSpc>
                <a:spcPct val="150000"/>
              </a:lnSpc>
            </a:pPr>
            <a:r>
              <a:rPr lang="zh-CN" altLang="en-US"/>
              <a:t>这是罗素在</a:t>
            </a:r>
            <a:r>
              <a:rPr lang="en-US" altLang="zh-CN"/>
              <a:t>1902</a:t>
            </a:r>
            <a:r>
              <a:rPr lang="zh-CN" altLang="en-US"/>
              <a:t>年提出来的，所以又叫罗素悖论。在萨维尔村，理发师挂出一块招牌：“我只给村里所有那些不 “你给不给自己理发？”理发给自己理发的人理发。”有人问他：师顿时无言以对。  </a:t>
            </a:r>
          </a:p>
          <a:p>
            <a:pPr indent="457200" algn="just">
              <a:lnSpc>
                <a:spcPct val="150000"/>
              </a:lnSpc>
            </a:pPr>
            <a:r>
              <a:rPr lang="zh-CN" altLang="en-US"/>
              <a:t>这是一个矛盾推理：如果理发师不给自己理发，他就属于招牌上的那一类人。有言在先，他应该给自己理发。反之，如果这个理发师给他自己理发，根据招牌所言，他只给村中不给自己理发的人理发，他不能给自己理发。因此，无论这个理发师怎么回答，都不能排除内在的矛盾。 </a:t>
            </a:r>
            <a:endParaRPr lang="en-US" altLang="zh-CN"/>
          </a:p>
          <a:p>
            <a:pPr indent="457200" algn="just">
              <a:lnSpc>
                <a:spcPct val="150000"/>
              </a:lnSpc>
            </a:pPr>
            <a:endParaRPr lang="zh-CN" altLang="en-US"/>
          </a:p>
          <a:p>
            <a:pPr indent="457200" algn="just">
              <a:lnSpc>
                <a:spcPct val="150000"/>
              </a:lnSpc>
            </a:pPr>
            <a:r>
              <a:rPr lang="en-US" altLang="zh-CN" b="1"/>
              <a:t>2</a:t>
            </a:r>
            <a:r>
              <a:rPr lang="zh-CN" altLang="en-US" b="1"/>
              <a:t>）苏格拉底悖论</a:t>
            </a:r>
            <a:endParaRPr lang="en-US" altLang="zh-CN" b="1"/>
          </a:p>
          <a:p>
            <a:pPr indent="457200" algn="just">
              <a:lnSpc>
                <a:spcPct val="150000"/>
              </a:lnSpc>
            </a:pPr>
            <a:r>
              <a:rPr lang="zh-CN" altLang="en-US"/>
              <a:t>苏格拉底有一句名言：  “我只知道一件事，那就是什么都不知道。”  这是一个悖论，我们无法从这句话中推论出苏格拉底是否对这件事本身也不知道。苏格拉底论与最早的语义论</a:t>
            </a:r>
            <a:r>
              <a:rPr lang="en-US" altLang="zh-CN"/>
              <a:t>——</a:t>
            </a:r>
            <a:r>
              <a:rPr lang="zh-CN" altLang="en-US"/>
              <a:t>说谎者论有相似之处：  古希腊的麦加拉学派最早提出了这种悖论：“我正在说的这句话是谎话。” </a:t>
            </a:r>
            <a:endParaRPr lang="zh-CN" altLang="zh-CN" sz="2000" b="1"/>
          </a:p>
        </p:txBody>
      </p:sp>
    </p:spTree>
    <p:extLst>
      <p:ext uri="{BB962C8B-B14F-4D97-AF65-F5344CB8AC3E}">
        <p14:creationId xmlns:p14="http://schemas.microsoft.com/office/powerpoint/2010/main" val="3344823053"/>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68166" y="328032"/>
            <a:ext cx="723275" cy="415498"/>
          </a:xfrm>
          <a:prstGeom prst="rect">
            <a:avLst/>
          </a:prstGeom>
          <a:noFill/>
        </p:spPr>
        <p:txBody>
          <a:bodyPr wrap="none" rtlCol="0">
            <a:spAutoFit/>
          </a:bodyPr>
          <a:lstStyle/>
          <a:p>
            <a:pPr algn="ctr"/>
            <a:r>
              <a:rPr lang="zh-CN" altLang="en-US" sz="2100" b="1">
                <a:cs typeface="+mn-ea"/>
                <a:sym typeface="+mn-lt"/>
              </a:rPr>
              <a:t>悖论</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386369" y="814125"/>
            <a:ext cx="8371262" cy="3932230"/>
          </a:xfrm>
          <a:prstGeom prst="rect">
            <a:avLst/>
          </a:prstGeom>
        </p:spPr>
        <p:txBody>
          <a:bodyPr wrap="square" numCol="1" spcCol="457200">
            <a:spAutoFit/>
          </a:bodyPr>
          <a:lstStyle/>
          <a:p>
            <a:pPr indent="457200" algn="just">
              <a:lnSpc>
                <a:spcPct val="150000"/>
              </a:lnSpc>
            </a:pPr>
            <a:r>
              <a:rPr lang="en-US" altLang="zh-CN" b="1"/>
              <a:t>3</a:t>
            </a:r>
            <a:r>
              <a:rPr lang="zh-CN" altLang="en-US" b="1"/>
              <a:t>）强盗难题悖论  </a:t>
            </a:r>
            <a:r>
              <a:rPr lang="zh-CN" altLang="en-US"/>
              <a:t>强盗抢劫了一个商人，把他捆绑在树上准备杀掉，为了戏弄商人，强盗对商人说：“你猜我如何处置你？说对了，我就放你，决不反悔！说错了，我就杀你，可别怨我。”商人仔细想了想说：“我猜你会杀了我。”强盗听了，不知如何是好，因为如果杀了商人就证明商人说对了；既然商人说对了，他就应该放了商人。但若放了商人，证明商人说错了，就应该杀了商人。  </a:t>
            </a:r>
            <a:endParaRPr lang="en-US" altLang="zh-CN"/>
          </a:p>
          <a:p>
            <a:pPr indent="457200" algn="just">
              <a:lnSpc>
                <a:spcPct val="150000"/>
              </a:lnSpc>
            </a:pPr>
            <a:endParaRPr lang="zh-CN" altLang="en-US"/>
          </a:p>
          <a:p>
            <a:pPr indent="457200" algn="just">
              <a:lnSpc>
                <a:spcPct val="150000"/>
              </a:lnSpc>
            </a:pPr>
            <a:r>
              <a:rPr lang="en-US" altLang="zh-CN" b="1"/>
              <a:t>4</a:t>
            </a:r>
            <a:r>
              <a:rPr lang="zh-CN" altLang="en-US" b="1"/>
              <a:t>）关于上帝的悖论  </a:t>
            </a:r>
            <a:r>
              <a:rPr lang="zh-CN" altLang="en-US"/>
              <a:t>问：上帝是全能的吗？  答：是。  再问：全能就是什么事都能做到，是吗？  答：  ：是。  再接着问：上帝能制造出一个他搬不动的石头吗？  </a:t>
            </a:r>
            <a:endParaRPr lang="en-US" altLang="zh-CN"/>
          </a:p>
          <a:p>
            <a:pPr indent="457200" algn="just">
              <a:lnSpc>
                <a:spcPct val="150000"/>
              </a:lnSpc>
            </a:pPr>
            <a:endParaRPr lang="zh-CN" altLang="en-US" b="1"/>
          </a:p>
          <a:p>
            <a:pPr indent="457200" algn="just">
              <a:lnSpc>
                <a:spcPct val="150000"/>
              </a:lnSpc>
            </a:pPr>
            <a:r>
              <a:rPr lang="en-US" altLang="zh-CN" b="1"/>
              <a:t>5</a:t>
            </a:r>
            <a:r>
              <a:rPr lang="zh-CN" altLang="en-US" b="1"/>
              <a:t>）第二十二条军规  </a:t>
            </a:r>
            <a:r>
              <a:rPr lang="zh-CN" altLang="en-US"/>
              <a:t>根据第二十二条军规，如飞行员被诊断有精神病，就可以停止飞行，但必须由本人提出申请，而一个人在面临真正的迫在眉睫的危险时，对自身安全表示关注，就证明他没有精神病。于是就产生  了如下逻辑：如果你疯了，可以允许停止飞行，只要你提出请求就行；可是你一旦提出请求，就证明你不是疯子。 </a:t>
            </a:r>
            <a:endParaRPr lang="zh-CN" altLang="zh-CN" sz="2000" b="1"/>
          </a:p>
        </p:txBody>
      </p:sp>
    </p:spTree>
    <p:extLst>
      <p:ext uri="{BB962C8B-B14F-4D97-AF65-F5344CB8AC3E}">
        <p14:creationId xmlns:p14="http://schemas.microsoft.com/office/powerpoint/2010/main" val="1736095046"/>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 name="图片 9">
            <a:extLst>
              <a:ext uri="{FF2B5EF4-FFF2-40B4-BE49-F238E27FC236}">
                <a16:creationId xmlns:a16="http://schemas.microsoft.com/office/drawing/2014/main" xmlns="" id="{AAC1E1FC-2BAA-4A0C-9AF3-01A52D6B1B13}"/>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1759070" y="2403421"/>
            <a:ext cx="1940188" cy="2043508"/>
          </a:xfrm>
          <a:prstGeom prst="rect">
            <a:avLst/>
          </a:prstGeom>
        </p:spPr>
      </p:pic>
      <p:sp>
        <p:nvSpPr>
          <p:cNvPr id="3" name="MH_Others_2"/>
          <p:cNvSpPr/>
          <p:nvPr>
            <p:custDataLst>
              <p:tags r:id="rId4"/>
            </p:custDataLst>
          </p:nvPr>
        </p:nvSpPr>
        <p:spPr>
          <a:xfrm>
            <a:off x="2117046" y="1124838"/>
            <a:ext cx="2791424" cy="2791424"/>
          </a:xfrm>
          <a:prstGeom prst="ellipse">
            <a:avLst/>
          </a:prstGeom>
          <a:noFill/>
          <a:ln>
            <a:solidFill>
              <a:srgbClr val="3861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FFFFF"/>
              </a:solidFill>
              <a:cs typeface="+mn-ea"/>
              <a:sym typeface="+mn-lt"/>
            </a:endParaRPr>
          </a:p>
        </p:txBody>
      </p:sp>
      <p:grpSp>
        <p:nvGrpSpPr>
          <p:cNvPr id="2" name="组合 1"/>
          <p:cNvGrpSpPr/>
          <p:nvPr/>
        </p:nvGrpSpPr>
        <p:grpSpPr>
          <a:xfrm>
            <a:off x="2729164" y="1742400"/>
            <a:ext cx="1533367" cy="1533367"/>
            <a:chOff x="2729164" y="1923375"/>
            <a:chExt cx="1533367" cy="1533367"/>
          </a:xfrm>
          <a:solidFill>
            <a:srgbClr val="38619F"/>
          </a:solidFill>
        </p:grpSpPr>
        <p:sp>
          <p:nvSpPr>
            <p:cNvPr id="24" name="MH_Others_1"/>
            <p:cNvSpPr/>
            <p:nvPr>
              <p:custDataLst>
                <p:tags r:id="rId5"/>
              </p:custDataLst>
            </p:nvPr>
          </p:nvSpPr>
          <p:spPr>
            <a:xfrm>
              <a:off x="2729164" y="1923375"/>
              <a:ext cx="1533367" cy="1533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FFFFF"/>
                </a:solidFill>
                <a:cs typeface="+mn-ea"/>
                <a:sym typeface="+mn-lt"/>
              </a:endParaRPr>
            </a:p>
          </p:txBody>
        </p:sp>
        <p:sp>
          <p:nvSpPr>
            <p:cNvPr id="4" name="MH_Others_3"/>
            <p:cNvSpPr/>
            <p:nvPr>
              <p:custDataLst>
                <p:tags r:id="rId6"/>
              </p:custDataLst>
            </p:nvPr>
          </p:nvSpPr>
          <p:spPr>
            <a:xfrm>
              <a:off x="2835344" y="2043232"/>
              <a:ext cx="1308350" cy="1308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r>
                <a:rPr lang="zh-CN" altLang="en-US" sz="3300">
                  <a:solidFill>
                    <a:srgbClr val="FFFFFF"/>
                  </a:solidFill>
                  <a:cs typeface="+mn-ea"/>
                  <a:sym typeface="+mn-lt"/>
                </a:rPr>
                <a:t>目录</a:t>
              </a:r>
              <a:endParaRPr lang="en-US" altLang="zh-CN" sz="3300">
                <a:solidFill>
                  <a:srgbClr val="FFFFFF"/>
                </a:solidFill>
                <a:cs typeface="+mn-ea"/>
                <a:sym typeface="+mn-lt"/>
              </a:endParaRPr>
            </a:p>
            <a:p>
              <a:pPr lvl="0" algn="ctr"/>
              <a:r>
                <a:rPr lang="en-US" altLang="zh-CN" sz="1050">
                  <a:solidFill>
                    <a:srgbClr val="FFFFFF"/>
                  </a:solidFill>
                  <a:cs typeface="+mn-ea"/>
                  <a:sym typeface="+mn-lt"/>
                </a:rPr>
                <a:t>CONTENTS</a:t>
              </a:r>
              <a:endParaRPr lang="zh-CN" altLang="en-US" sz="1050">
                <a:solidFill>
                  <a:srgbClr val="FFFFFF"/>
                </a:solidFill>
                <a:cs typeface="+mn-ea"/>
                <a:sym typeface="+mn-lt"/>
              </a:endParaRPr>
            </a:p>
          </p:txBody>
        </p:sp>
      </p:grpSp>
      <p:sp>
        <p:nvSpPr>
          <p:cNvPr id="7" name="MH_Entry_1">
            <a:hlinkClick r:id="rId8" action="ppaction://hlinksldjump"/>
          </p:cNvPr>
          <p:cNvSpPr>
            <a:spLocks noChangeArrowheads="1"/>
          </p:cNvSpPr>
          <p:nvPr>
            <p:custDataLst>
              <p:tags r:id="rId7"/>
            </p:custDataLst>
          </p:nvPr>
        </p:nvSpPr>
        <p:spPr bwMode="auto">
          <a:xfrm>
            <a:off x="4645274" y="1017270"/>
            <a:ext cx="2684490"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1500">
                <a:solidFill>
                  <a:schemeClr val="tx2">
                    <a:lumMod val="75000"/>
                  </a:schemeClr>
                </a:solidFill>
                <a:latin typeface="+mn-lt"/>
                <a:ea typeface="+mn-ea"/>
                <a:cs typeface="+mn-ea"/>
                <a:sym typeface="+mn-lt"/>
              </a:rPr>
              <a:t>教学目标</a:t>
            </a:r>
            <a:endParaRPr lang="zh-CN" altLang="en-US" sz="1500">
              <a:solidFill>
                <a:schemeClr val="tx2">
                  <a:lumMod val="75000"/>
                </a:schemeClr>
              </a:solidFill>
              <a:latin typeface="+mn-lt"/>
              <a:ea typeface="+mn-ea"/>
              <a:cs typeface="+mn-ea"/>
              <a:sym typeface="+mn-lt"/>
            </a:endParaRPr>
          </a:p>
        </p:txBody>
      </p:sp>
      <p:sp>
        <p:nvSpPr>
          <p:cNvPr id="8" name="MH_Entry_2">
            <a:hlinkClick r:id="rId8" action="ppaction://hlinksldjump"/>
          </p:cNvPr>
          <p:cNvSpPr>
            <a:spLocks noChangeArrowheads="1"/>
          </p:cNvSpPr>
          <p:nvPr>
            <p:custDataLst>
              <p:tags r:id="rId9"/>
            </p:custDataLst>
          </p:nvPr>
        </p:nvSpPr>
        <p:spPr bwMode="auto">
          <a:xfrm>
            <a:off x="5081359" y="1518328"/>
            <a:ext cx="2237809"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r>
              <a:rPr lang="zh-CN" altLang="en-US" sz="1500">
                <a:solidFill>
                  <a:schemeClr val="tx2">
                    <a:lumMod val="75000"/>
                  </a:schemeClr>
                </a:solidFill>
                <a:latin typeface="+mn-lt"/>
                <a:ea typeface="+mn-ea"/>
                <a:cs typeface="+mn-ea"/>
                <a:sym typeface="+mn-lt"/>
              </a:rPr>
              <a:t>同一律</a:t>
            </a:r>
            <a:endParaRPr lang="zh-CN" altLang="en-US" sz="1500">
              <a:solidFill>
                <a:schemeClr val="tx2">
                  <a:lumMod val="75000"/>
                </a:schemeClr>
              </a:solidFill>
              <a:latin typeface="+mn-lt"/>
              <a:ea typeface="+mn-ea"/>
              <a:cs typeface="+mn-ea"/>
              <a:sym typeface="+mn-lt"/>
            </a:endParaRPr>
          </a:p>
        </p:txBody>
      </p:sp>
      <p:sp>
        <p:nvSpPr>
          <p:cNvPr id="15" name="MH_Number_1">
            <a:hlinkClick r:id="rId8" action="ppaction://hlinksldjump"/>
          </p:cNvPr>
          <p:cNvSpPr/>
          <p:nvPr>
            <p:custDataLst>
              <p:tags r:id="rId10"/>
            </p:custDataLst>
          </p:nvPr>
        </p:nvSpPr>
        <p:spPr>
          <a:xfrm>
            <a:off x="4019750" y="1099578"/>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800">
                <a:solidFill>
                  <a:srgbClr val="FFFFFF"/>
                </a:solidFill>
                <a:cs typeface="+mn-ea"/>
                <a:sym typeface="+mn-lt"/>
              </a:rPr>
              <a:t>1</a:t>
            </a:r>
            <a:endParaRPr lang="zh-CN" altLang="en-US" sz="1800">
              <a:solidFill>
                <a:srgbClr val="FFFFFF"/>
              </a:solidFill>
              <a:cs typeface="+mn-ea"/>
              <a:sym typeface="+mn-lt"/>
            </a:endParaRPr>
          </a:p>
        </p:txBody>
      </p:sp>
      <p:sp>
        <p:nvSpPr>
          <p:cNvPr id="17" name="MH_Number_2">
            <a:hlinkClick r:id="rId8" action="ppaction://hlinksldjump"/>
          </p:cNvPr>
          <p:cNvSpPr/>
          <p:nvPr>
            <p:custDataLst>
              <p:tags r:id="rId11"/>
            </p:custDataLst>
          </p:nvPr>
        </p:nvSpPr>
        <p:spPr>
          <a:xfrm>
            <a:off x="4502299" y="1608597"/>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800">
                <a:solidFill>
                  <a:srgbClr val="FFFFFF"/>
                </a:solidFill>
                <a:cs typeface="+mn-ea"/>
                <a:sym typeface="+mn-lt"/>
              </a:rPr>
              <a:t>2</a:t>
            </a:r>
            <a:endParaRPr lang="zh-CN" altLang="en-US" sz="1800">
              <a:solidFill>
                <a:srgbClr val="FFFFFF"/>
              </a:solidFill>
              <a:cs typeface="+mn-ea"/>
              <a:sym typeface="+mn-lt"/>
            </a:endParaRPr>
          </a:p>
        </p:txBody>
      </p:sp>
      <p:sp>
        <p:nvSpPr>
          <p:cNvPr id="13" name="MH_Entry_1"/>
          <p:cNvSpPr>
            <a:spLocks noChangeArrowheads="1"/>
          </p:cNvSpPr>
          <p:nvPr>
            <p:custDataLst>
              <p:tags r:id="rId12"/>
            </p:custDataLst>
          </p:nvPr>
        </p:nvSpPr>
        <p:spPr bwMode="auto">
          <a:xfrm>
            <a:off x="5266446" y="2154870"/>
            <a:ext cx="2684490"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500">
                <a:solidFill>
                  <a:schemeClr val="tx2">
                    <a:lumMod val="75000"/>
                  </a:schemeClr>
                </a:solidFill>
                <a:latin typeface="+mn-lt"/>
                <a:ea typeface="+mn-ea"/>
                <a:cs typeface="+mn-ea"/>
                <a:sym typeface="+mn-lt"/>
              </a:rPr>
              <a:t>矛盾律</a:t>
            </a:r>
            <a:endParaRPr lang="zh-CN" altLang="en-US" sz="1500">
              <a:solidFill>
                <a:schemeClr val="tx2">
                  <a:lumMod val="75000"/>
                </a:schemeClr>
              </a:solidFill>
              <a:latin typeface="+mn-lt"/>
              <a:ea typeface="+mn-ea"/>
              <a:cs typeface="+mn-ea"/>
              <a:sym typeface="+mn-lt"/>
            </a:endParaRPr>
          </a:p>
        </p:txBody>
      </p:sp>
      <p:sp>
        <p:nvSpPr>
          <p:cNvPr id="14" name="MH_Number_1"/>
          <p:cNvSpPr/>
          <p:nvPr>
            <p:custDataLst>
              <p:tags r:id="rId13"/>
            </p:custDataLst>
          </p:nvPr>
        </p:nvSpPr>
        <p:spPr>
          <a:xfrm>
            <a:off x="4701760" y="2235998"/>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r>
              <a:rPr lang="en-US" altLang="zh-CN" sz="1800">
                <a:solidFill>
                  <a:srgbClr val="FFFFFF"/>
                </a:solidFill>
                <a:cs typeface="+mn-ea"/>
                <a:sym typeface="+mn-lt"/>
              </a:rPr>
              <a:t>3</a:t>
            </a:r>
            <a:endParaRPr lang="zh-CN" altLang="en-US" sz="1800">
              <a:solidFill>
                <a:srgbClr val="FFFFFF"/>
              </a:solidFill>
              <a:cs typeface="+mn-ea"/>
              <a:sym typeface="+mn-lt"/>
            </a:endParaRPr>
          </a:p>
        </p:txBody>
      </p:sp>
      <p:sp>
        <p:nvSpPr>
          <p:cNvPr id="16" name="MH_Entry_2"/>
          <p:cNvSpPr>
            <a:spLocks noChangeArrowheads="1"/>
          </p:cNvSpPr>
          <p:nvPr>
            <p:custDataLst>
              <p:tags r:id="rId14"/>
            </p:custDataLst>
          </p:nvPr>
        </p:nvSpPr>
        <p:spPr bwMode="auto">
          <a:xfrm>
            <a:off x="5081359" y="2814537"/>
            <a:ext cx="2237809"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500">
                <a:solidFill>
                  <a:schemeClr val="tx2">
                    <a:lumMod val="75000"/>
                  </a:schemeClr>
                </a:solidFill>
                <a:latin typeface="+mn-lt"/>
                <a:ea typeface="+mn-ea"/>
                <a:cs typeface="+mn-ea"/>
                <a:sym typeface="+mn-lt"/>
              </a:rPr>
              <a:t>排中律</a:t>
            </a:r>
            <a:endParaRPr lang="zh-CN" altLang="en-US" sz="1500">
              <a:solidFill>
                <a:schemeClr val="tx2">
                  <a:lumMod val="75000"/>
                </a:schemeClr>
              </a:solidFill>
              <a:latin typeface="+mn-lt"/>
              <a:ea typeface="+mn-ea"/>
              <a:cs typeface="+mn-ea"/>
              <a:sym typeface="+mn-lt"/>
            </a:endParaRPr>
          </a:p>
        </p:txBody>
      </p:sp>
      <p:sp>
        <p:nvSpPr>
          <p:cNvPr id="18" name="MH_Number_2"/>
          <p:cNvSpPr/>
          <p:nvPr>
            <p:custDataLst>
              <p:tags r:id="rId15"/>
            </p:custDataLst>
          </p:nvPr>
        </p:nvSpPr>
        <p:spPr>
          <a:xfrm>
            <a:off x="4541302" y="2891417"/>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r>
              <a:rPr lang="en-US" altLang="zh-CN" sz="1800">
                <a:solidFill>
                  <a:srgbClr val="FFFFFF"/>
                </a:solidFill>
                <a:cs typeface="+mn-ea"/>
                <a:sym typeface="+mn-lt"/>
              </a:rPr>
              <a:t>4</a:t>
            </a:r>
            <a:endParaRPr lang="zh-CN" altLang="en-US" sz="1800">
              <a:solidFill>
                <a:srgbClr val="FFFFFF"/>
              </a:solidFill>
              <a:cs typeface="+mn-ea"/>
              <a:sym typeface="+mn-lt"/>
            </a:endParaRPr>
          </a:p>
        </p:txBody>
      </p:sp>
      <p:pic>
        <p:nvPicPr>
          <p:cNvPr id="6" name="图片 5" descr="图片包含 事情&#10;&#10;已生成高可信度的说明">
            <a:extLst>
              <a:ext uri="{FF2B5EF4-FFF2-40B4-BE49-F238E27FC236}">
                <a16:creationId xmlns:a16="http://schemas.microsoft.com/office/drawing/2014/main" xmlns="" id="{E38CA866-B976-4081-8E54-B3B8D61104E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19" name="MH_Number_2">
            <a:extLst>
              <a:ext uri="{FF2B5EF4-FFF2-40B4-BE49-F238E27FC236}">
                <a16:creationId xmlns:a16="http://schemas.microsoft.com/office/drawing/2014/main" xmlns="" id="{47701A32-D78E-4B53-83FC-45668976DEEC}"/>
              </a:ext>
            </a:extLst>
          </p:cNvPr>
          <p:cNvSpPr/>
          <p:nvPr>
            <p:custDataLst>
              <p:tags r:id="rId17"/>
            </p:custDataLst>
          </p:nvPr>
        </p:nvSpPr>
        <p:spPr>
          <a:xfrm>
            <a:off x="4158580" y="3402082"/>
            <a:ext cx="413420" cy="413420"/>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r>
              <a:rPr lang="en-US" altLang="zh-CN" sz="1800">
                <a:solidFill>
                  <a:srgbClr val="FFFFFF"/>
                </a:solidFill>
                <a:cs typeface="+mn-ea"/>
                <a:sym typeface="+mn-lt"/>
              </a:rPr>
              <a:t>5</a:t>
            </a:r>
            <a:endParaRPr lang="zh-CN" altLang="en-US" sz="1800">
              <a:solidFill>
                <a:srgbClr val="FFFFFF"/>
              </a:solidFill>
              <a:cs typeface="+mn-ea"/>
              <a:sym typeface="+mn-lt"/>
            </a:endParaRPr>
          </a:p>
        </p:txBody>
      </p:sp>
      <p:sp>
        <p:nvSpPr>
          <p:cNvPr id="20" name="MH_Entry_2">
            <a:extLst>
              <a:ext uri="{FF2B5EF4-FFF2-40B4-BE49-F238E27FC236}">
                <a16:creationId xmlns:a16="http://schemas.microsoft.com/office/drawing/2014/main" xmlns="" id="{F5E297D1-7D96-4D5C-B184-C9C77CCCCECF}"/>
              </a:ext>
            </a:extLst>
          </p:cNvPr>
          <p:cNvSpPr>
            <a:spLocks noChangeArrowheads="1"/>
          </p:cNvSpPr>
          <p:nvPr>
            <p:custDataLst>
              <p:tags r:id="rId18"/>
            </p:custDataLst>
          </p:nvPr>
        </p:nvSpPr>
        <p:spPr bwMode="auto">
          <a:xfrm>
            <a:off x="4744271" y="3407571"/>
            <a:ext cx="2237809" cy="57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00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500">
                <a:solidFill>
                  <a:schemeClr val="tx2">
                    <a:lumMod val="75000"/>
                  </a:schemeClr>
                </a:solidFill>
                <a:latin typeface="+mn-lt"/>
                <a:ea typeface="+mn-ea"/>
                <a:cs typeface="+mn-ea"/>
                <a:sym typeface="+mn-lt"/>
              </a:rPr>
              <a:t>充足理由律</a:t>
            </a:r>
            <a:endParaRPr lang="zh-CN" altLang="en-US" sz="1500">
              <a:solidFill>
                <a:schemeClr val="tx2">
                  <a:lumMod val="75000"/>
                </a:schemeClr>
              </a:solidFill>
              <a:latin typeface="+mn-lt"/>
              <a:ea typeface="+mn-ea"/>
              <a:cs typeface="+mn-ea"/>
              <a:sym typeface="+mn-lt"/>
            </a:endParaRPr>
          </a:p>
        </p:txBody>
      </p:sp>
    </p:spTree>
    <p:custDataLst>
      <p:tags r:id="rId19"/>
    </p:custDataLst>
    <p:extLst>
      <p:ext uri="{BB962C8B-B14F-4D97-AF65-F5344CB8AC3E}">
        <p14:creationId xmlns:p14="http://schemas.microsoft.com/office/powerpoint/2010/main" val="431981984"/>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1+#ppt_w/2"/>
                                          </p:val>
                                        </p:tav>
                                        <p:tav tm="100000">
                                          <p:val>
                                            <p:strVal val="#ppt_x"/>
                                          </p:val>
                                        </p:tav>
                                      </p:tavLst>
                                    </p:anim>
                                    <p:anim calcmode="lin" valueType="num">
                                      <p:cBhvr additive="base">
                                        <p:cTn id="7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1+#ppt_w/2"/>
                                          </p:val>
                                        </p:tav>
                                        <p:tav tm="100000">
                                          <p:val>
                                            <p:strVal val="#ppt_x"/>
                                          </p:val>
                                        </p:tav>
                                      </p:tavLst>
                                    </p:anim>
                                    <p:anim calcmode="lin" valueType="num">
                                      <p:cBhvr additive="base">
                                        <p:cTn id="8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15" grpId="0"/>
      <p:bldP spid="17" grpId="0"/>
      <p:bldP spid="13" grpId="0"/>
      <p:bldP spid="14" grpId="0"/>
      <p:bldP spid="16" grpId="0"/>
      <p:bldP spid="18" grpId="0"/>
      <p:bldP spid="19" grpId="0"/>
      <p:bldP spid="2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Box 313">
            <a:extLst>
              <a:ext uri="{FF2B5EF4-FFF2-40B4-BE49-F238E27FC236}">
                <a16:creationId xmlns:a16="http://schemas.microsoft.com/office/drawing/2014/main" xmlns="" id="{4EA47CAB-D8F1-4B77-9688-A09046D4F509}"/>
              </a:ext>
            </a:extLst>
          </p:cNvPr>
          <p:cNvSpPr txBox="1"/>
          <p:nvPr/>
        </p:nvSpPr>
        <p:spPr>
          <a:xfrm>
            <a:off x="3876707" y="2468066"/>
            <a:ext cx="1338828"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排中律</a:t>
            </a:r>
            <a:endParaRPr lang="id-ID" sz="3000" b="1">
              <a:solidFill>
                <a:schemeClr val="tx1">
                  <a:lumMod val="85000"/>
                  <a:lumOff val="15000"/>
                </a:schemeClr>
              </a:solidFill>
              <a:cs typeface="+mn-ea"/>
              <a:sym typeface="+mn-lt"/>
            </a:endParaRPr>
          </a:p>
        </p:txBody>
      </p:sp>
      <p:sp>
        <p:nvSpPr>
          <p:cNvPr id="13" name="TextBox 313">
            <a:extLst>
              <a:ext uri="{FF2B5EF4-FFF2-40B4-BE49-F238E27FC236}">
                <a16:creationId xmlns:a16="http://schemas.microsoft.com/office/drawing/2014/main" xmlns="" id="{53D6A8BF-C2A5-4AB2-B62B-C78D2FE471BF}"/>
              </a:ext>
            </a:extLst>
          </p:cNvPr>
          <p:cNvSpPr txBox="1"/>
          <p:nvPr/>
        </p:nvSpPr>
        <p:spPr>
          <a:xfrm>
            <a:off x="3928003" y="1353017"/>
            <a:ext cx="1236236" cy="1169551"/>
          </a:xfrm>
          <a:prstGeom prst="rect">
            <a:avLst/>
          </a:prstGeom>
          <a:noFill/>
        </p:spPr>
        <p:txBody>
          <a:bodyPr wrap="none" rtlCol="0">
            <a:spAutoFit/>
          </a:bodyPr>
          <a:lstStyle/>
          <a:p>
            <a:pPr algn="ctr"/>
            <a:r>
              <a:rPr lang="en-US" altLang="zh-CN" sz="7000">
                <a:solidFill>
                  <a:srgbClr val="38619F"/>
                </a:solidFill>
                <a:cs typeface="+mn-ea"/>
                <a:sym typeface="+mn-lt"/>
              </a:rPr>
              <a:t>04</a:t>
            </a:r>
            <a:endParaRPr lang="id-ID" sz="7000">
              <a:solidFill>
                <a:srgbClr val="38619F"/>
              </a:solidFill>
              <a:cs typeface="+mn-ea"/>
              <a:sym typeface="+mn-lt"/>
            </a:endParaRPr>
          </a:p>
        </p:txBody>
      </p:sp>
      <p:cxnSp>
        <p:nvCxnSpPr>
          <p:cNvPr id="14" name="直接连接符 13">
            <a:extLst>
              <a:ext uri="{FF2B5EF4-FFF2-40B4-BE49-F238E27FC236}">
                <a16:creationId xmlns:a16="http://schemas.microsoft.com/office/drawing/2014/main" xmlns="" id="{2AC6EFFB-4015-432D-9246-43C08750B206}"/>
              </a:ext>
            </a:extLst>
          </p:cNvPr>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910B016D-B9DE-470C-8C92-FAF908DDABE9}"/>
              </a:ext>
            </a:extLst>
          </p:cNvPr>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6" name="图片 15" descr="图片包含 事情&#10;&#10;已生成高可信度的说明">
            <a:extLst>
              <a:ext uri="{FF2B5EF4-FFF2-40B4-BE49-F238E27FC236}">
                <a16:creationId xmlns:a16="http://schemas.microsoft.com/office/drawing/2014/main" xmlns="" id="{E083DE71-4343-42AA-90EF-F82E950E5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a:extLst>
              <a:ext uri="{FF2B5EF4-FFF2-40B4-BE49-F238E27FC236}">
                <a16:creationId xmlns:a16="http://schemas.microsoft.com/office/drawing/2014/main" xmlns="" id="{9E9493BC-A3BA-4152-B09E-79C024EDBC89}"/>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91208129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833513" y="328032"/>
            <a:ext cx="992580" cy="415498"/>
          </a:xfrm>
          <a:prstGeom prst="rect">
            <a:avLst/>
          </a:prstGeom>
          <a:noFill/>
        </p:spPr>
        <p:txBody>
          <a:bodyPr wrap="none" rtlCol="0">
            <a:spAutoFit/>
          </a:bodyPr>
          <a:lstStyle/>
          <a:p>
            <a:pPr algn="ctr"/>
            <a:r>
              <a:rPr lang="zh-CN" altLang="en-US" sz="2100" b="1">
                <a:cs typeface="+mn-ea"/>
                <a:sym typeface="+mn-lt"/>
              </a:rPr>
              <a:t>排中律</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423731" y="1167776"/>
            <a:ext cx="8129016" cy="2807948"/>
          </a:xfrm>
          <a:prstGeom prst="rect">
            <a:avLst/>
          </a:prstGeom>
        </p:spPr>
        <p:txBody>
          <a:bodyPr wrap="square" numCol="1" spcCol="457200">
            <a:spAutoFit/>
          </a:bodyPr>
          <a:lstStyle/>
          <a:p>
            <a:pPr indent="457200" algn="just">
              <a:lnSpc>
                <a:spcPct val="150000"/>
              </a:lnSpc>
            </a:pPr>
            <a:r>
              <a:rPr lang="zh-CN" altLang="en-US" sz="2000" b="1"/>
              <a:t>排中律指在同一思维过程中，两个互相矛盾的判断不能同假，必有一真。用公式表示为</a:t>
            </a:r>
            <a:r>
              <a:rPr lang="en-US" altLang="zh-CN" sz="2000" b="1"/>
              <a:t>A</a:t>
            </a:r>
            <a:r>
              <a:rPr lang="zh-CN" altLang="en-US" sz="2000" b="1"/>
              <a:t>或者非</a:t>
            </a:r>
            <a:r>
              <a:rPr lang="en-US" altLang="zh-CN" sz="2000" b="1"/>
              <a:t>A </a:t>
            </a:r>
            <a:r>
              <a:rPr lang="zh-CN" altLang="en-US" sz="2000" b="1"/>
              <a:t>。</a:t>
            </a:r>
            <a:endParaRPr lang="en-US" altLang="zh-CN" sz="2000" b="1"/>
          </a:p>
          <a:p>
            <a:pPr indent="457200" algn="just">
              <a:lnSpc>
                <a:spcPct val="150000"/>
              </a:lnSpc>
            </a:pPr>
            <a:r>
              <a:rPr lang="zh-CN" altLang="en-US" sz="2000" b="1"/>
              <a:t>排中律的作用就在于保证思想具有明确性，即一个思想，或者真实，或者虚假。</a:t>
            </a:r>
            <a:endParaRPr lang="en-US" altLang="zh-CN" sz="2000" b="1"/>
          </a:p>
          <a:p>
            <a:pPr indent="457200" algn="just">
              <a:lnSpc>
                <a:spcPct val="150000"/>
              </a:lnSpc>
            </a:pPr>
            <a:endParaRPr lang="en-US" altLang="zh-CN" sz="2000" b="1"/>
          </a:p>
          <a:p>
            <a:pPr indent="457200" algn="just">
              <a:lnSpc>
                <a:spcPct val="150000"/>
              </a:lnSpc>
            </a:pPr>
            <a:endParaRPr lang="zh-CN" altLang="zh-CN" sz="2000" b="1"/>
          </a:p>
        </p:txBody>
      </p:sp>
    </p:spTree>
    <p:extLst>
      <p:ext uri="{BB962C8B-B14F-4D97-AF65-F5344CB8AC3E}">
        <p14:creationId xmlns:p14="http://schemas.microsoft.com/office/powerpoint/2010/main" val="2137630604"/>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23730" y="1158000"/>
            <a:ext cx="8129016" cy="3090398"/>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1</a:t>
            </a:r>
            <a:r>
              <a:rPr lang="zh-CN" altLang="en-US" sz="2000" b="1"/>
              <a:t>）排中律只是要求对于思维中两个互相矛盾的判断做出非此即彼的抉择，并不否认客观事物发展过程中的中间环节和第三种可能性。</a:t>
            </a:r>
            <a:endParaRPr lang="en-US" altLang="zh-CN" sz="2000" b="1"/>
          </a:p>
          <a:p>
            <a:pPr indent="457200" algn="just">
              <a:lnSpc>
                <a:spcPct val="150000"/>
              </a:lnSpc>
            </a:pPr>
            <a:endParaRPr lang="en-US" altLang="zh-CN" sz="2000" b="1"/>
          </a:p>
          <a:p>
            <a:pPr indent="457200" algn="just">
              <a:lnSpc>
                <a:spcPct val="150000"/>
              </a:lnSpc>
            </a:pPr>
            <a:r>
              <a:rPr lang="zh-CN" altLang="en-US" sz="1800"/>
              <a:t>例</a:t>
            </a:r>
            <a:r>
              <a:rPr lang="en-US" altLang="zh-CN" sz="1800"/>
              <a:t>8</a:t>
            </a:r>
            <a:r>
              <a:rPr lang="zh-CN" altLang="en-US" sz="1800"/>
              <a:t>：某国一位将军对于是否还击入侵之敌，做了如下分析：</a:t>
            </a:r>
            <a:endParaRPr lang="en-US" altLang="zh-CN" sz="1800"/>
          </a:p>
          <a:p>
            <a:pPr indent="457200" algn="just">
              <a:lnSpc>
                <a:spcPct val="150000"/>
              </a:lnSpc>
            </a:pPr>
            <a:r>
              <a:rPr lang="zh-CN" altLang="en-US" sz="1800"/>
              <a:t>敌人太强大，我们不能打，打则损失太大；但也不能不打，不打则敌人将站稳脚跟。我们应介乎于打与不打之间，避其锋锐，给以困扰，待敌出现破绽，再相机歼灭之。</a:t>
            </a:r>
            <a:endParaRPr lang="zh-CN" altLang="zh-CN" sz="1800"/>
          </a:p>
        </p:txBody>
      </p:sp>
      <p:sp>
        <p:nvSpPr>
          <p:cNvPr id="8" name="TextBox 24">
            <a:extLst>
              <a:ext uri="{FF2B5EF4-FFF2-40B4-BE49-F238E27FC236}">
                <a16:creationId xmlns:a16="http://schemas.microsoft.com/office/drawing/2014/main" xmlns="" id="{39EA59BE-B356-4652-93BC-544D8264A137}"/>
              </a:ext>
            </a:extLst>
          </p:cNvPr>
          <p:cNvSpPr txBox="1"/>
          <p:nvPr/>
        </p:nvSpPr>
        <p:spPr>
          <a:xfrm>
            <a:off x="833513" y="328032"/>
            <a:ext cx="992580" cy="415498"/>
          </a:xfrm>
          <a:prstGeom prst="rect">
            <a:avLst/>
          </a:prstGeom>
          <a:noFill/>
        </p:spPr>
        <p:txBody>
          <a:bodyPr wrap="none" rtlCol="0">
            <a:spAutoFit/>
          </a:bodyPr>
          <a:lstStyle/>
          <a:p>
            <a:pPr algn="ctr"/>
            <a:r>
              <a:rPr lang="zh-CN" altLang="en-US" sz="2100" b="1">
                <a:cs typeface="+mn-ea"/>
                <a:sym typeface="+mn-lt"/>
              </a:rPr>
              <a:t>排中律</a:t>
            </a:r>
            <a:endParaRPr lang="id-ID" sz="2100" b="1">
              <a:cs typeface="+mn-ea"/>
              <a:sym typeface="+mn-lt"/>
            </a:endParaRPr>
          </a:p>
        </p:txBody>
      </p:sp>
    </p:spTree>
    <p:extLst>
      <p:ext uri="{BB962C8B-B14F-4D97-AF65-F5344CB8AC3E}">
        <p14:creationId xmlns:p14="http://schemas.microsoft.com/office/powerpoint/2010/main" val="3136956397"/>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30711" y="965897"/>
            <a:ext cx="8129016" cy="3095847"/>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2</a:t>
            </a:r>
            <a:r>
              <a:rPr lang="zh-CN" altLang="en-US" sz="2000" b="1"/>
              <a:t>）排中律要求我们对问题做出明确的回答。</a:t>
            </a:r>
            <a:r>
              <a:rPr lang="zh-CN" altLang="en-US" sz="1600"/>
              <a:t>要明确地回答问题，就必须先对问题进行分析，必须分析问题是怎样提出来的，问题的具体内容是什么等。对问题做了具体深入的分析之后，肯定或是否定，就可以明确下来了。而当人们对某一问题尚未进行全面而深入的了解的时候，对于是非问题不做二者择一的决断，既不肯定“是”，又不肯定“非”，也不违反排中律的要求。</a:t>
            </a:r>
            <a:endParaRPr lang="en-US" altLang="zh-CN" sz="1600"/>
          </a:p>
          <a:p>
            <a:pPr indent="457200" algn="just">
              <a:lnSpc>
                <a:spcPct val="150000"/>
              </a:lnSpc>
            </a:pPr>
            <a:endParaRPr lang="en-US" altLang="zh-CN" sz="1600"/>
          </a:p>
          <a:p>
            <a:pPr indent="457200" algn="just">
              <a:lnSpc>
                <a:spcPct val="150000"/>
              </a:lnSpc>
            </a:pPr>
            <a:r>
              <a:rPr lang="zh-CN" altLang="en-US" sz="1600"/>
              <a:t>例</a:t>
            </a:r>
            <a:r>
              <a:rPr lang="en-US" altLang="zh-CN" sz="1600"/>
              <a:t>9</a:t>
            </a:r>
            <a:r>
              <a:rPr lang="zh-CN" altLang="en-US" sz="1600"/>
              <a:t>：甲乙二人正在议论北京前门外的新大亨：  甲说：“这几年他们可是真发家，就是不知道他家那钱是不是都从正道上来的？”  乙说：“未必，咱不调查，没有发言权。</a:t>
            </a:r>
          </a:p>
        </p:txBody>
      </p:sp>
      <p:sp>
        <p:nvSpPr>
          <p:cNvPr id="8" name="TextBox 24">
            <a:extLst>
              <a:ext uri="{FF2B5EF4-FFF2-40B4-BE49-F238E27FC236}">
                <a16:creationId xmlns:a16="http://schemas.microsoft.com/office/drawing/2014/main" xmlns="" id="{6A56B07D-C77B-405F-9D6D-A8FBCE5443FC}"/>
              </a:ext>
            </a:extLst>
          </p:cNvPr>
          <p:cNvSpPr txBox="1"/>
          <p:nvPr/>
        </p:nvSpPr>
        <p:spPr>
          <a:xfrm>
            <a:off x="833513" y="328032"/>
            <a:ext cx="992580" cy="415498"/>
          </a:xfrm>
          <a:prstGeom prst="rect">
            <a:avLst/>
          </a:prstGeom>
          <a:noFill/>
        </p:spPr>
        <p:txBody>
          <a:bodyPr wrap="none" rtlCol="0">
            <a:spAutoFit/>
          </a:bodyPr>
          <a:lstStyle/>
          <a:p>
            <a:pPr algn="ctr"/>
            <a:r>
              <a:rPr lang="zh-CN" altLang="en-US" sz="2100" b="1">
                <a:cs typeface="+mn-ea"/>
                <a:sym typeface="+mn-lt"/>
              </a:rPr>
              <a:t>排中律</a:t>
            </a:r>
            <a:endParaRPr lang="id-ID" sz="2100" b="1">
              <a:cs typeface="+mn-ea"/>
              <a:sym typeface="+mn-lt"/>
            </a:endParaRPr>
          </a:p>
        </p:txBody>
      </p:sp>
    </p:spTree>
    <p:extLst>
      <p:ext uri="{BB962C8B-B14F-4D97-AF65-F5344CB8AC3E}">
        <p14:creationId xmlns:p14="http://schemas.microsoft.com/office/powerpoint/2010/main" val="2179838321"/>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30711" y="853710"/>
            <a:ext cx="8129016" cy="3546612"/>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3</a:t>
            </a:r>
            <a:r>
              <a:rPr lang="zh-CN" altLang="en-US" sz="2000" b="1"/>
              <a:t>）对于隐含着某种错误预设的复杂问语，不简单地回答“是”或“不是”，这是排中律许可的。因为，无论回答“是”或“不是”，都将意味着承认问话中所隐含的预设是事实。</a:t>
            </a:r>
            <a:endParaRPr lang="en-US" altLang="zh-CN" sz="2000" b="1"/>
          </a:p>
          <a:p>
            <a:pPr indent="457200" algn="just">
              <a:lnSpc>
                <a:spcPct val="150000"/>
              </a:lnSpc>
            </a:pPr>
            <a:r>
              <a:rPr lang="zh-CN" altLang="en-US" sz="1600"/>
              <a:t>例</a:t>
            </a:r>
            <a:r>
              <a:rPr lang="en-US" altLang="zh-CN" sz="1600"/>
              <a:t>10</a:t>
            </a:r>
            <a:r>
              <a:rPr lang="zh-CN" altLang="en-US" sz="1600"/>
              <a:t>，有人问“你现在戒毒了吗？”</a:t>
            </a:r>
            <a:endParaRPr lang="en-US" altLang="zh-CN" sz="1600"/>
          </a:p>
          <a:p>
            <a:pPr indent="457200" algn="just">
              <a:lnSpc>
                <a:spcPct val="150000"/>
              </a:lnSpc>
            </a:pPr>
            <a:endParaRPr lang="en-US" altLang="zh-CN" sz="1600"/>
          </a:p>
          <a:p>
            <a:pPr indent="457200" algn="just">
              <a:lnSpc>
                <a:spcPct val="150000"/>
              </a:lnSpc>
            </a:pPr>
            <a:r>
              <a:rPr lang="zh-CN" altLang="zh-CN" sz="2000" b="1"/>
              <a:t>（</a:t>
            </a:r>
            <a:r>
              <a:rPr lang="en-US" altLang="zh-CN" sz="2000" b="1"/>
              <a:t>4</a:t>
            </a:r>
            <a:r>
              <a:rPr lang="zh-CN" altLang="zh-CN" sz="2000" b="1"/>
              <a:t>）需要注意的一点是，有些判断，表面上看起来像是具有互相矛盾的形式，但实际上却不是两个互相矛盾的判断。对于这样两个判断应用排中律，就是错误的。 </a:t>
            </a:r>
            <a:endParaRPr lang="en-US" altLang="zh-CN" sz="2000" b="1"/>
          </a:p>
        </p:txBody>
      </p:sp>
      <p:sp>
        <p:nvSpPr>
          <p:cNvPr id="8" name="TextBox 24">
            <a:extLst>
              <a:ext uri="{FF2B5EF4-FFF2-40B4-BE49-F238E27FC236}">
                <a16:creationId xmlns:a16="http://schemas.microsoft.com/office/drawing/2014/main" xmlns="" id="{C85E0603-65AA-456A-9F31-645BD9052CD4}"/>
              </a:ext>
            </a:extLst>
          </p:cNvPr>
          <p:cNvSpPr txBox="1"/>
          <p:nvPr/>
        </p:nvSpPr>
        <p:spPr>
          <a:xfrm>
            <a:off x="833513" y="328032"/>
            <a:ext cx="992580" cy="415498"/>
          </a:xfrm>
          <a:prstGeom prst="rect">
            <a:avLst/>
          </a:prstGeom>
          <a:noFill/>
        </p:spPr>
        <p:txBody>
          <a:bodyPr wrap="none" rtlCol="0">
            <a:spAutoFit/>
          </a:bodyPr>
          <a:lstStyle/>
          <a:p>
            <a:pPr algn="ctr"/>
            <a:r>
              <a:rPr lang="zh-CN" altLang="en-US" sz="2100" b="1">
                <a:cs typeface="+mn-ea"/>
                <a:sym typeface="+mn-lt"/>
              </a:rPr>
              <a:t>排中律</a:t>
            </a:r>
            <a:endParaRPr lang="id-ID" sz="2100" b="1">
              <a:cs typeface="+mn-ea"/>
              <a:sym typeface="+mn-lt"/>
            </a:endParaRPr>
          </a:p>
        </p:txBody>
      </p:sp>
    </p:spTree>
    <p:extLst>
      <p:ext uri="{BB962C8B-B14F-4D97-AF65-F5344CB8AC3E}">
        <p14:creationId xmlns:p14="http://schemas.microsoft.com/office/powerpoint/2010/main" val="2726494616"/>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30711" y="853710"/>
            <a:ext cx="8129016" cy="2818849"/>
          </a:xfrm>
          <a:prstGeom prst="rect">
            <a:avLst/>
          </a:prstGeom>
        </p:spPr>
        <p:txBody>
          <a:bodyPr wrap="square" numCol="1" spcCol="457200">
            <a:spAutoFit/>
          </a:bodyPr>
          <a:lstStyle/>
          <a:p>
            <a:pPr indent="457200" algn="just">
              <a:lnSpc>
                <a:spcPct val="150000"/>
              </a:lnSpc>
            </a:pPr>
            <a:r>
              <a:rPr lang="zh-CN" altLang="en-US" sz="2000" b="1"/>
              <a:t>在同一思维过程中，对两个相互矛盾的判断，不能同时予以否定，必须肯定其中一个，否则就会犯“两不可”的错  误。例</a:t>
            </a:r>
            <a:r>
              <a:rPr lang="en-US" altLang="zh-CN" sz="2000" b="1"/>
              <a:t>11</a:t>
            </a:r>
            <a:r>
              <a:rPr lang="zh-CN" altLang="en-US" sz="2000" b="1"/>
              <a:t>：  </a:t>
            </a:r>
            <a:endParaRPr lang="en-US" altLang="zh-CN" sz="2000" b="1"/>
          </a:p>
          <a:p>
            <a:pPr indent="457200" algn="just">
              <a:lnSpc>
                <a:spcPct val="150000"/>
              </a:lnSpc>
            </a:pPr>
            <a:r>
              <a:rPr lang="zh-CN" altLang="en-US" sz="1600"/>
              <a:t>问：听说你们厂今年的生产指标没有完成？  </a:t>
            </a:r>
            <a:endParaRPr lang="en-US" altLang="zh-CN" sz="1600"/>
          </a:p>
          <a:p>
            <a:pPr indent="457200" algn="just">
              <a:lnSpc>
                <a:spcPct val="150000"/>
              </a:lnSpc>
            </a:pPr>
            <a:r>
              <a:rPr lang="zh-CN" altLang="en-US" sz="1600"/>
              <a:t>答：谁说我们没完成？  </a:t>
            </a:r>
            <a:endParaRPr lang="en-US" altLang="zh-CN" sz="1600"/>
          </a:p>
          <a:p>
            <a:pPr indent="457200" algn="just">
              <a:lnSpc>
                <a:spcPct val="150000"/>
              </a:lnSpc>
            </a:pPr>
            <a:r>
              <a:rPr lang="zh-CN" altLang="en-US" sz="1600"/>
              <a:t>问：这么说，是完成了？  </a:t>
            </a:r>
            <a:endParaRPr lang="en-US" altLang="zh-CN" sz="1600"/>
          </a:p>
          <a:p>
            <a:pPr indent="457200" algn="just">
              <a:lnSpc>
                <a:spcPct val="150000"/>
              </a:lnSpc>
            </a:pPr>
            <a:r>
              <a:rPr lang="zh-CN" altLang="en-US" sz="1600"/>
              <a:t>答：我可没说。</a:t>
            </a:r>
            <a:endParaRPr lang="en-US" altLang="zh-CN" sz="1600"/>
          </a:p>
          <a:p>
            <a:pPr indent="457200" algn="just">
              <a:lnSpc>
                <a:spcPct val="150000"/>
              </a:lnSpc>
            </a:pPr>
            <a:endParaRPr lang="en-US" altLang="zh-CN" sz="1600"/>
          </a:p>
        </p:txBody>
      </p:sp>
      <p:sp>
        <p:nvSpPr>
          <p:cNvPr id="8" name="TextBox 24">
            <a:extLst>
              <a:ext uri="{FF2B5EF4-FFF2-40B4-BE49-F238E27FC236}">
                <a16:creationId xmlns:a16="http://schemas.microsoft.com/office/drawing/2014/main" xmlns="" id="{FFF373FB-5EDD-4DB7-AC85-B52B0B7E6FF2}"/>
              </a:ext>
            </a:extLst>
          </p:cNvPr>
          <p:cNvSpPr txBox="1"/>
          <p:nvPr/>
        </p:nvSpPr>
        <p:spPr>
          <a:xfrm>
            <a:off x="896090" y="347175"/>
            <a:ext cx="2877712" cy="415498"/>
          </a:xfrm>
          <a:prstGeom prst="rect">
            <a:avLst/>
          </a:prstGeom>
          <a:noFill/>
        </p:spPr>
        <p:txBody>
          <a:bodyPr wrap="none" rtlCol="0">
            <a:spAutoFit/>
          </a:bodyPr>
          <a:lstStyle/>
          <a:p>
            <a:pPr algn="ctr"/>
            <a:r>
              <a:rPr lang="zh-CN" altLang="en-US" sz="2100" b="1">
                <a:cs typeface="+mn-ea"/>
                <a:sym typeface="+mn-lt"/>
              </a:rPr>
              <a:t>违反排中律的逻辑错误</a:t>
            </a:r>
            <a:endParaRPr lang="id-ID" sz="2100" b="1">
              <a:cs typeface="+mn-ea"/>
              <a:sym typeface="+mn-lt"/>
            </a:endParaRPr>
          </a:p>
        </p:txBody>
      </p:sp>
    </p:spTree>
    <p:extLst>
      <p:ext uri="{BB962C8B-B14F-4D97-AF65-F5344CB8AC3E}">
        <p14:creationId xmlns:p14="http://schemas.microsoft.com/office/powerpoint/2010/main" val="2364428702"/>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30711" y="853710"/>
            <a:ext cx="8129016" cy="4573175"/>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1</a:t>
            </a:r>
            <a:r>
              <a:rPr lang="zh-CN" altLang="en-US" sz="2000" b="1"/>
              <a:t>）侧重点不同：矛盾律规定互相否定的思想不能同真，必有一假；排中律规定互相矛盾的思想不能同假，必有一真。  </a:t>
            </a:r>
          </a:p>
          <a:p>
            <a:pPr indent="457200" algn="just">
              <a:lnSpc>
                <a:spcPct val="150000"/>
              </a:lnSpc>
            </a:pPr>
            <a:r>
              <a:rPr lang="zh-CN" altLang="en-US" sz="2000" b="1"/>
              <a:t>（</a:t>
            </a:r>
            <a:r>
              <a:rPr lang="en-US" altLang="zh-CN" sz="2000" b="1"/>
              <a:t>2</a:t>
            </a:r>
            <a:r>
              <a:rPr lang="zh-CN" altLang="en-US" sz="2000" b="1"/>
              <a:t>）适用范围不同：矛盾律适用于“互相否定（矛盾或反对关系）的思想”；排中律只适用于“互相矛盾的思想”。</a:t>
            </a:r>
            <a:r>
              <a:rPr lang="zh-CN" altLang="en-US" sz="2000"/>
              <a:t>排中律只适用于两个互相矛盾的判断，而不适用于两个互相反对的判断。这是因为，两个互相反对的判断可以同假，不必非得有一个为真。</a:t>
            </a:r>
            <a:endParaRPr lang="en-US" altLang="zh-CN" sz="2000"/>
          </a:p>
          <a:p>
            <a:pPr indent="457200" algn="just">
              <a:lnSpc>
                <a:spcPct val="150000"/>
              </a:lnSpc>
            </a:pPr>
            <a:r>
              <a:rPr lang="zh-CN" altLang="en-US" sz="2000" b="1"/>
              <a:t>（</a:t>
            </a:r>
            <a:r>
              <a:rPr lang="en-US" altLang="zh-CN" sz="2000" b="1"/>
              <a:t>3</a:t>
            </a:r>
            <a:r>
              <a:rPr lang="zh-CN" altLang="en-US" sz="2000" b="1"/>
              <a:t>）逻辑要求不同：矛盾律要求对互相否定的思想不得同时肯定；排中律要求对互相矛盾的思想不得同时否定。  </a:t>
            </a:r>
          </a:p>
          <a:p>
            <a:pPr indent="457200" algn="just">
              <a:lnSpc>
                <a:spcPct val="150000"/>
              </a:lnSpc>
            </a:pPr>
            <a:endParaRPr lang="zh-CN" altLang="en-US" sz="2000" b="1"/>
          </a:p>
          <a:p>
            <a:pPr indent="457200" algn="just">
              <a:lnSpc>
                <a:spcPct val="150000"/>
              </a:lnSpc>
            </a:pPr>
            <a:endParaRPr lang="en-US" altLang="zh-CN" sz="1600"/>
          </a:p>
        </p:txBody>
      </p:sp>
      <p:sp>
        <p:nvSpPr>
          <p:cNvPr id="8" name="TextBox 24">
            <a:extLst>
              <a:ext uri="{FF2B5EF4-FFF2-40B4-BE49-F238E27FC236}">
                <a16:creationId xmlns:a16="http://schemas.microsoft.com/office/drawing/2014/main" xmlns="" id="{FFF373FB-5EDD-4DB7-AC85-B52B0B7E6FF2}"/>
              </a:ext>
            </a:extLst>
          </p:cNvPr>
          <p:cNvSpPr txBox="1"/>
          <p:nvPr/>
        </p:nvSpPr>
        <p:spPr>
          <a:xfrm>
            <a:off x="896093" y="347175"/>
            <a:ext cx="2877711" cy="415498"/>
          </a:xfrm>
          <a:prstGeom prst="rect">
            <a:avLst/>
          </a:prstGeom>
          <a:noFill/>
        </p:spPr>
        <p:txBody>
          <a:bodyPr wrap="none" rtlCol="0">
            <a:spAutoFit/>
          </a:bodyPr>
          <a:lstStyle/>
          <a:p>
            <a:pPr algn="ctr"/>
            <a:r>
              <a:rPr lang="zh-CN" altLang="en-US" sz="2100" b="1">
                <a:cs typeface="+mn-ea"/>
                <a:sym typeface="+mn-lt"/>
              </a:rPr>
              <a:t>矛盾律与排中律的区别</a:t>
            </a:r>
            <a:endParaRPr lang="id-ID" sz="2100" b="1">
              <a:cs typeface="+mn-ea"/>
              <a:sym typeface="+mn-lt"/>
            </a:endParaRPr>
          </a:p>
        </p:txBody>
      </p:sp>
    </p:spTree>
    <p:extLst>
      <p:ext uri="{BB962C8B-B14F-4D97-AF65-F5344CB8AC3E}">
        <p14:creationId xmlns:p14="http://schemas.microsoft.com/office/powerpoint/2010/main" val="241351252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Box 313">
            <a:extLst>
              <a:ext uri="{FF2B5EF4-FFF2-40B4-BE49-F238E27FC236}">
                <a16:creationId xmlns:a16="http://schemas.microsoft.com/office/drawing/2014/main" xmlns="" id="{4EA47CAB-D8F1-4B77-9688-A09046D4F509}"/>
              </a:ext>
            </a:extLst>
          </p:cNvPr>
          <p:cNvSpPr txBox="1"/>
          <p:nvPr/>
        </p:nvSpPr>
        <p:spPr>
          <a:xfrm>
            <a:off x="3491986" y="2468066"/>
            <a:ext cx="2108269"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充足理由律</a:t>
            </a:r>
            <a:endParaRPr lang="id-ID" sz="3000" b="1">
              <a:solidFill>
                <a:schemeClr val="tx1">
                  <a:lumMod val="85000"/>
                  <a:lumOff val="15000"/>
                </a:schemeClr>
              </a:solidFill>
              <a:cs typeface="+mn-ea"/>
              <a:sym typeface="+mn-lt"/>
            </a:endParaRPr>
          </a:p>
        </p:txBody>
      </p:sp>
      <p:sp>
        <p:nvSpPr>
          <p:cNvPr id="13" name="TextBox 313">
            <a:extLst>
              <a:ext uri="{FF2B5EF4-FFF2-40B4-BE49-F238E27FC236}">
                <a16:creationId xmlns:a16="http://schemas.microsoft.com/office/drawing/2014/main" xmlns="" id="{53D6A8BF-C2A5-4AB2-B62B-C78D2FE471BF}"/>
              </a:ext>
            </a:extLst>
          </p:cNvPr>
          <p:cNvSpPr txBox="1"/>
          <p:nvPr/>
        </p:nvSpPr>
        <p:spPr>
          <a:xfrm>
            <a:off x="3928003" y="1353017"/>
            <a:ext cx="1236236" cy="1169551"/>
          </a:xfrm>
          <a:prstGeom prst="rect">
            <a:avLst/>
          </a:prstGeom>
          <a:noFill/>
        </p:spPr>
        <p:txBody>
          <a:bodyPr wrap="none" rtlCol="0">
            <a:spAutoFit/>
          </a:bodyPr>
          <a:lstStyle/>
          <a:p>
            <a:pPr algn="ctr"/>
            <a:r>
              <a:rPr lang="en-US" altLang="zh-CN" sz="7000">
                <a:solidFill>
                  <a:srgbClr val="38619F"/>
                </a:solidFill>
                <a:cs typeface="+mn-ea"/>
                <a:sym typeface="+mn-lt"/>
              </a:rPr>
              <a:t>05</a:t>
            </a:r>
            <a:endParaRPr lang="id-ID" sz="7000">
              <a:solidFill>
                <a:srgbClr val="38619F"/>
              </a:solidFill>
              <a:cs typeface="+mn-ea"/>
              <a:sym typeface="+mn-lt"/>
            </a:endParaRPr>
          </a:p>
        </p:txBody>
      </p:sp>
      <p:cxnSp>
        <p:nvCxnSpPr>
          <p:cNvPr id="14" name="直接连接符 13">
            <a:extLst>
              <a:ext uri="{FF2B5EF4-FFF2-40B4-BE49-F238E27FC236}">
                <a16:creationId xmlns:a16="http://schemas.microsoft.com/office/drawing/2014/main" xmlns="" id="{2AC6EFFB-4015-432D-9246-43C08750B206}"/>
              </a:ext>
            </a:extLst>
          </p:cNvPr>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910B016D-B9DE-470C-8C92-FAF908DDABE9}"/>
              </a:ext>
            </a:extLst>
          </p:cNvPr>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6" name="图片 15" descr="图片包含 事情&#10;&#10;已生成高可信度的说明">
            <a:extLst>
              <a:ext uri="{FF2B5EF4-FFF2-40B4-BE49-F238E27FC236}">
                <a16:creationId xmlns:a16="http://schemas.microsoft.com/office/drawing/2014/main" xmlns="" id="{E083DE71-4343-42AA-90EF-F82E950E5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a:extLst>
              <a:ext uri="{FF2B5EF4-FFF2-40B4-BE49-F238E27FC236}">
                <a16:creationId xmlns:a16="http://schemas.microsoft.com/office/drawing/2014/main" xmlns="" id="{9E9493BC-A3BA-4152-B09E-79C024EDBC89}"/>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213710805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430711" y="853710"/>
            <a:ext cx="8129016" cy="4111510"/>
          </a:xfrm>
          <a:prstGeom prst="rect">
            <a:avLst/>
          </a:prstGeom>
        </p:spPr>
        <p:txBody>
          <a:bodyPr wrap="square" numCol="1" spcCol="457200">
            <a:spAutoFit/>
          </a:bodyPr>
          <a:lstStyle/>
          <a:p>
            <a:pPr indent="457200" algn="just">
              <a:lnSpc>
                <a:spcPct val="150000"/>
              </a:lnSpc>
            </a:pPr>
            <a:r>
              <a:rPr lang="zh-CN" altLang="en-US" sz="2000" b="1"/>
              <a:t>充足理由律是指，一个判断被断定为真必须要有充足的理由。如果没有充足理由，则该判断不能被断定为真。  </a:t>
            </a:r>
            <a:endParaRPr lang="en-US" altLang="zh-CN" sz="2000" b="1"/>
          </a:p>
          <a:p>
            <a:pPr indent="457200" algn="just">
              <a:lnSpc>
                <a:spcPct val="150000"/>
              </a:lnSpc>
            </a:pPr>
            <a:r>
              <a:rPr lang="zh-CN" altLang="en-US" sz="2000" b="1"/>
              <a:t>用公式表达为：  </a:t>
            </a:r>
            <a:r>
              <a:rPr lang="en-US" altLang="zh-CN" sz="2000" b="1"/>
              <a:t>A</a:t>
            </a:r>
            <a:r>
              <a:rPr lang="zh-CN" altLang="en-US" sz="2000" b="1"/>
              <a:t>真，是因为</a:t>
            </a:r>
            <a:r>
              <a:rPr lang="en-US" altLang="zh-CN" sz="2000" b="1"/>
              <a:t>B</a:t>
            </a:r>
            <a:r>
              <a:rPr lang="zh-CN" altLang="en-US" sz="2000" b="1"/>
              <a:t>真，并且由</a:t>
            </a:r>
            <a:r>
              <a:rPr lang="en-US" altLang="zh-CN" sz="2000" b="1"/>
              <a:t>B</a:t>
            </a:r>
            <a:r>
              <a:rPr lang="zh-CN" altLang="en-US" sz="2000" b="1"/>
              <a:t>能推出</a:t>
            </a:r>
            <a:r>
              <a:rPr lang="en-US" altLang="zh-CN" sz="2000" b="1"/>
              <a:t>A </a:t>
            </a:r>
            <a:r>
              <a:rPr lang="zh-CN" altLang="en-US" sz="2000" b="1"/>
              <a:t>。</a:t>
            </a:r>
            <a:endParaRPr lang="en-US" altLang="zh-CN" sz="2000" b="1"/>
          </a:p>
          <a:p>
            <a:pPr indent="457200" algn="just">
              <a:lnSpc>
                <a:spcPct val="150000"/>
              </a:lnSpc>
            </a:pPr>
            <a:endParaRPr lang="en-US" altLang="zh-CN" sz="2000" b="1"/>
          </a:p>
          <a:p>
            <a:pPr indent="457200" algn="just">
              <a:lnSpc>
                <a:spcPct val="150000"/>
              </a:lnSpc>
            </a:pPr>
            <a:r>
              <a:rPr lang="zh-CN" altLang="en-US" sz="2000"/>
              <a:t>充足理由律是不以人的主观意志为转移的逻辑规律。具体而言人们在推理时，要想推出正确的结论，就必须前提真实和推理形式有效；在论证时，要确定某一论题为真，必须论据真实并且能依据真实的论据推出论题成立。</a:t>
            </a:r>
          </a:p>
          <a:p>
            <a:pPr indent="457200" algn="just">
              <a:lnSpc>
                <a:spcPct val="150000"/>
              </a:lnSpc>
            </a:pPr>
            <a:endParaRPr lang="en-US" altLang="zh-CN" sz="1600"/>
          </a:p>
        </p:txBody>
      </p:sp>
      <p:sp>
        <p:nvSpPr>
          <p:cNvPr id="8" name="TextBox 24">
            <a:extLst>
              <a:ext uri="{FF2B5EF4-FFF2-40B4-BE49-F238E27FC236}">
                <a16:creationId xmlns:a16="http://schemas.microsoft.com/office/drawing/2014/main" xmlns="" id="{FFF373FB-5EDD-4DB7-AC85-B52B0B7E6FF2}"/>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1022807468"/>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188464" y="908225"/>
            <a:ext cx="8427104" cy="3598229"/>
          </a:xfrm>
          <a:prstGeom prst="rect">
            <a:avLst/>
          </a:prstGeom>
        </p:spPr>
        <p:txBody>
          <a:bodyPr wrap="square" numCol="1" spcCol="457200">
            <a:spAutoFit/>
          </a:bodyPr>
          <a:lstStyle/>
          <a:p>
            <a:pPr indent="457200" algn="just">
              <a:lnSpc>
                <a:spcPct val="150000"/>
              </a:lnSpc>
            </a:pPr>
            <a:r>
              <a:rPr lang="zh-CN" altLang="en-US" sz="2000" b="1"/>
              <a:t>例</a:t>
            </a:r>
            <a:r>
              <a:rPr lang="en-US" altLang="zh-CN" sz="2000" b="1"/>
              <a:t>12</a:t>
            </a:r>
            <a:r>
              <a:rPr lang="zh-CN" altLang="en-US" sz="2000" b="1"/>
              <a:t>： </a:t>
            </a:r>
            <a:endParaRPr lang="en-US" altLang="zh-CN" sz="2000" b="1"/>
          </a:p>
          <a:p>
            <a:pPr indent="457200" algn="just">
              <a:lnSpc>
                <a:spcPct val="150000"/>
              </a:lnSpc>
            </a:pPr>
            <a:r>
              <a:rPr lang="zh-CN" altLang="en-US" sz="2000" b="1"/>
              <a:t>①铁是导电体（</a:t>
            </a:r>
            <a:r>
              <a:rPr lang="en-US" altLang="zh-CN" sz="2000" b="1"/>
              <a:t>A</a:t>
            </a:r>
            <a:r>
              <a:rPr lang="zh-CN" altLang="en-US" sz="2000" b="1"/>
              <a:t>），因为金属都是导电体（</a:t>
            </a:r>
            <a:r>
              <a:rPr lang="en-US" altLang="zh-CN" sz="2000" b="1"/>
              <a:t>B1</a:t>
            </a:r>
            <a:r>
              <a:rPr lang="zh-CN" altLang="en-US" sz="2000" b="1"/>
              <a:t>），而铁是金属（</a:t>
            </a:r>
            <a:r>
              <a:rPr lang="en-US" altLang="zh-CN" sz="2000" b="1"/>
              <a:t>B2</a:t>
            </a:r>
            <a:r>
              <a:rPr lang="zh-CN" altLang="en-US" sz="2000" b="1"/>
              <a:t>）  </a:t>
            </a:r>
            <a:endParaRPr lang="en-US" altLang="zh-CN" sz="2000" b="1"/>
          </a:p>
          <a:p>
            <a:pPr indent="457200" algn="just">
              <a:lnSpc>
                <a:spcPct val="150000"/>
              </a:lnSpc>
            </a:pPr>
            <a:r>
              <a:rPr lang="zh-CN" altLang="en-US" sz="2000" b="1"/>
              <a:t>②地球是有尽头的（</a:t>
            </a:r>
            <a:r>
              <a:rPr lang="en-US" altLang="zh-CN" sz="2000" b="1"/>
              <a:t>A</a:t>
            </a:r>
            <a:r>
              <a:rPr lang="zh-CN" altLang="en-US" sz="2000" b="1"/>
              <a:t>），因为地球是平的（</a:t>
            </a:r>
            <a:r>
              <a:rPr lang="en-US" altLang="zh-CN" sz="2000" b="1"/>
              <a:t>B</a:t>
            </a:r>
            <a:r>
              <a:rPr lang="zh-CN" altLang="en-US" sz="2000" b="1"/>
              <a:t>）。</a:t>
            </a:r>
            <a:endParaRPr lang="en-US" altLang="zh-CN" sz="2000" b="1"/>
          </a:p>
          <a:p>
            <a:pPr indent="457200" algn="just">
              <a:lnSpc>
                <a:spcPct val="150000"/>
              </a:lnSpc>
            </a:pPr>
            <a:r>
              <a:rPr lang="zh-CN" altLang="en-US" sz="2000" b="1"/>
              <a:t>③他不会写小说（</a:t>
            </a:r>
            <a:r>
              <a:rPr lang="en-US" altLang="zh-CN" sz="2000" b="1"/>
              <a:t>A</a:t>
            </a:r>
            <a:r>
              <a:rPr lang="zh-CN" altLang="en-US" sz="2000" b="1"/>
              <a:t>），因为他不是学文学专业的（</a:t>
            </a:r>
            <a:r>
              <a:rPr lang="en-US" altLang="zh-CN" sz="2000" b="1"/>
              <a:t>B</a:t>
            </a:r>
            <a:r>
              <a:rPr lang="zh-CN" altLang="en-US" sz="2000" b="1"/>
              <a:t>）。</a:t>
            </a:r>
            <a:endParaRPr lang="en-US" altLang="zh-CN" sz="2000" b="1"/>
          </a:p>
          <a:p>
            <a:pPr indent="457200" algn="just">
              <a:lnSpc>
                <a:spcPct val="150000"/>
              </a:lnSpc>
            </a:pPr>
            <a:endParaRPr lang="en-US" altLang="zh-CN" sz="2000" b="1"/>
          </a:p>
          <a:p>
            <a:pPr indent="457200" algn="just">
              <a:lnSpc>
                <a:spcPct val="150000"/>
              </a:lnSpc>
            </a:pPr>
            <a:r>
              <a:rPr lang="zh-CN" altLang="zh-CN" sz="1800" b="1"/>
              <a:t>充足理由律是论证和反驳的逻辑基础。是否符合充足理由律，充足理由律的作用是决定论证与反驳正确与否的重要标准。充足理由律的主要作用在于保证论证的充分性和严密性。</a:t>
            </a:r>
            <a:endParaRPr lang="zh-CN" altLang="zh-CN" sz="2800"/>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164096949"/>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TextBox 313"/>
          <p:cNvSpPr txBox="1"/>
          <p:nvPr/>
        </p:nvSpPr>
        <p:spPr>
          <a:xfrm>
            <a:off x="3684346" y="2468066"/>
            <a:ext cx="1723549"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教学目标</a:t>
            </a:r>
            <a:endParaRPr lang="id-ID" sz="3000" b="1">
              <a:solidFill>
                <a:schemeClr val="tx1">
                  <a:lumMod val="85000"/>
                  <a:lumOff val="15000"/>
                </a:schemeClr>
              </a:solidFill>
              <a:cs typeface="+mn-ea"/>
              <a:sym typeface="+mn-lt"/>
            </a:endParaRPr>
          </a:p>
        </p:txBody>
      </p:sp>
      <p:sp>
        <p:nvSpPr>
          <p:cNvPr id="12" name="TextBox 313"/>
          <p:cNvSpPr txBox="1"/>
          <p:nvPr/>
        </p:nvSpPr>
        <p:spPr>
          <a:xfrm>
            <a:off x="3915179" y="1353017"/>
            <a:ext cx="1261884" cy="1169551"/>
          </a:xfrm>
          <a:prstGeom prst="rect">
            <a:avLst/>
          </a:prstGeom>
          <a:noFill/>
        </p:spPr>
        <p:txBody>
          <a:bodyPr wrap="none" rtlCol="0">
            <a:spAutoFit/>
          </a:bodyPr>
          <a:lstStyle/>
          <a:p>
            <a:pPr algn="ctr"/>
            <a:r>
              <a:rPr lang="en-US" altLang="zh-CN" sz="7000">
                <a:solidFill>
                  <a:srgbClr val="38619F"/>
                </a:solidFill>
                <a:cs typeface="+mn-ea"/>
                <a:sym typeface="+mn-lt"/>
              </a:rPr>
              <a:t>01</a:t>
            </a:r>
            <a:endParaRPr lang="id-ID" sz="7000">
              <a:solidFill>
                <a:srgbClr val="38619F"/>
              </a:solidFill>
              <a:cs typeface="+mn-ea"/>
              <a:sym typeface="+mn-lt"/>
            </a:endParaRPr>
          </a:p>
        </p:txBody>
      </p:sp>
      <p:cxnSp>
        <p:nvCxnSpPr>
          <p:cNvPr id="3" name="直接连接符 2"/>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0" name="图片 9" descr="图片包含 事情&#10;&#10;已生成高可信度的说明">
            <a:extLst>
              <a:ext uri="{FF2B5EF4-FFF2-40B4-BE49-F238E27FC236}">
                <a16:creationId xmlns:a16="http://schemas.microsoft.com/office/drawing/2014/main" xmlns="" id="{5DF6505A-6EA5-43BB-AFEC-49B13547B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3" name="图片 12">
            <a:extLst>
              <a:ext uri="{FF2B5EF4-FFF2-40B4-BE49-F238E27FC236}">
                <a16:creationId xmlns:a16="http://schemas.microsoft.com/office/drawing/2014/main" xmlns="" id="{5E614973-6287-4EDE-92C6-17732816BD3A}"/>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2468944801"/>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275833" y="1121655"/>
            <a:ext cx="8581981" cy="3505896"/>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1</a:t>
            </a:r>
            <a:r>
              <a:rPr lang="zh-CN" altLang="en-US" sz="2000" b="1"/>
              <a:t>）对所要论证的观点必须给出理由，否则就犯了“没有理由”的谬误。</a:t>
            </a:r>
            <a:r>
              <a:rPr lang="zh-CN" altLang="en-US" sz="2000"/>
              <a:t>“没有理由”并不是完全不给出任何理由，而是即便给出理由，实际上却并不成立。如</a:t>
            </a:r>
            <a:r>
              <a:rPr lang="zh-CN" altLang="en-US" sz="2000" b="1"/>
              <a:t>例</a:t>
            </a:r>
            <a:r>
              <a:rPr lang="en-US" altLang="zh-CN" sz="2000" b="1"/>
              <a:t>13</a:t>
            </a:r>
            <a:r>
              <a:rPr lang="zh-CN" altLang="en-US" sz="2000" b="1"/>
              <a:t>。</a:t>
            </a:r>
            <a:endParaRPr lang="en-US" altLang="zh-CN" sz="2000" b="1"/>
          </a:p>
          <a:p>
            <a:pPr indent="457200" algn="just">
              <a:lnSpc>
                <a:spcPct val="150000"/>
              </a:lnSpc>
            </a:pPr>
            <a:r>
              <a:rPr lang="zh-CN" altLang="en-US" sz="1800"/>
              <a:t>这种“不相干”的错误有许多具体表现形式，它们都是以貌似给出理由的方式，行“毫不讲理”“蛮不讲理”之实。如：  ①诉诸个人，即以对论敌的品质评价来论证其人某种言论的错误；②诉诸情感，即试图通过影响众人的感情来代替对某个论题的论述。诉诸情感主要包括“诉诸公众”和“诉诸怜悯”。 ③诉诸权威，诉诸权威是一种由于论证的前提和结论没有逻辑关系而产生的推论失效的谬误。</a:t>
            </a:r>
            <a:endParaRPr lang="zh-CN" altLang="zh-CN" sz="1800"/>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551715939"/>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275833" y="1042023"/>
            <a:ext cx="8581981" cy="3742178"/>
          </a:xfrm>
          <a:prstGeom prst="rect">
            <a:avLst/>
          </a:prstGeom>
        </p:spPr>
        <p:txBody>
          <a:bodyPr wrap="square" numCol="1" spcCol="457200">
            <a:spAutoFit/>
          </a:bodyPr>
          <a:lstStyle/>
          <a:p>
            <a:pPr indent="457200" algn="just">
              <a:lnSpc>
                <a:spcPct val="150000"/>
              </a:lnSpc>
            </a:pPr>
            <a:r>
              <a:rPr lang="zh-CN" altLang="en-US" sz="1600" b="1"/>
              <a:t>例</a:t>
            </a:r>
            <a:r>
              <a:rPr lang="en-US" altLang="zh-CN" sz="1600" b="1"/>
              <a:t>13</a:t>
            </a:r>
            <a:r>
              <a:rPr lang="zh-CN" altLang="en-US" sz="1600" b="1"/>
              <a:t>：战国时期，楚国有个文人叫宋玉，他写了一篇</a:t>
            </a:r>
            <a:r>
              <a:rPr lang="en-US" altLang="zh-CN" sz="1600" b="1"/>
              <a:t>《</a:t>
            </a:r>
            <a:r>
              <a:rPr lang="zh-CN" altLang="en-US" sz="1600" b="1"/>
              <a:t>登徒子好色赋</a:t>
            </a:r>
            <a:r>
              <a:rPr lang="en-US" altLang="zh-CN" sz="1600" b="1"/>
              <a:t>》</a:t>
            </a:r>
            <a:r>
              <a:rPr lang="zh-CN" altLang="en-US" sz="1600" b="1"/>
              <a:t>。大夫登徒子侍于楚王，短宋玉曰：“玉为人体貌闲丽，口多微辞，又性好色。愿王勿与出入后宫。”  </a:t>
            </a:r>
            <a:endParaRPr lang="en-US" altLang="zh-CN" sz="1600" b="1"/>
          </a:p>
          <a:p>
            <a:pPr indent="457200" algn="just">
              <a:lnSpc>
                <a:spcPct val="150000"/>
              </a:lnSpc>
            </a:pPr>
            <a:r>
              <a:rPr lang="zh-CN" altLang="en-US" sz="1600" b="1"/>
              <a:t>王以登徒子之言问宋玉。玉曰：“体貌闲丽，所受于天也；口多微辞，所学于师也；至于好色，臣无有也。”王曰：“子不好色，亦有说乎？有说则止，无说则退。”玉曰：“天下之佳人莫若楚国，楚国之丽者莫若臣里，臣里之美者莫若臣东家之子。东家之子，增之一分则太长，减之一分则太短；著粉则太白，施朱则太赤；眉如翠羽，肌如白雪；腰如束素，齿如含贝；嫣然一笑，惑阳城，迷下蔡。然此女登墙窥臣三年，至今未许也。登徒子则不然。其妻蓬头挛耳，齞</a:t>
            </a:r>
            <a:r>
              <a:rPr lang="en-US" altLang="zh-CN" sz="1600" b="1"/>
              <a:t>yàn</a:t>
            </a:r>
            <a:r>
              <a:rPr lang="zh-CN" altLang="en-US" sz="1600" b="1"/>
              <a:t>唇历齿，旁行踽偻，又疥且痔。登徒子悦之，使有五子。王孰察之，谁为好色者矣。”  </a:t>
            </a:r>
            <a:r>
              <a:rPr lang="en-US" altLang="zh-CN" sz="1600" b="1"/>
              <a:t>…  </a:t>
            </a:r>
            <a:r>
              <a:rPr lang="zh-CN" altLang="en-US" sz="1600" b="1"/>
              <a:t>于是楚王称善，宋玉遂不退。 </a:t>
            </a:r>
            <a:endParaRPr lang="en-US" altLang="zh-CN" sz="1600" b="1"/>
          </a:p>
          <a:p>
            <a:pPr indent="457200" algn="just">
              <a:lnSpc>
                <a:spcPct val="150000"/>
              </a:lnSpc>
            </a:pPr>
            <a:endParaRPr lang="zh-CN" altLang="zh-CN" sz="1600"/>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3574958103"/>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275833" y="1121655"/>
            <a:ext cx="8581981" cy="2120902"/>
          </a:xfrm>
          <a:prstGeom prst="rect">
            <a:avLst/>
          </a:prstGeom>
        </p:spPr>
        <p:txBody>
          <a:bodyPr wrap="square" numCol="1" spcCol="457200">
            <a:spAutoFit/>
          </a:bodyPr>
          <a:lstStyle/>
          <a:p>
            <a:pPr indent="457200" algn="just">
              <a:lnSpc>
                <a:spcPct val="150000"/>
              </a:lnSpc>
            </a:pPr>
            <a:r>
              <a:rPr lang="zh-CN" altLang="en-US" sz="1800"/>
              <a:t>④诉诸无知，断定某事如此的理由是没有人说过它不是如此。</a:t>
            </a:r>
            <a:endParaRPr lang="en-US" altLang="zh-CN" sz="1800"/>
          </a:p>
          <a:p>
            <a:pPr indent="457200" algn="just">
              <a:lnSpc>
                <a:spcPct val="150000"/>
              </a:lnSpc>
            </a:pPr>
            <a:r>
              <a:rPr lang="zh-CN" altLang="en-US" sz="1800"/>
              <a:t>⑤诉诸武断，指既未提出充分的论据，也未进行必要的论证，就主观做出判断的一种谬误。例</a:t>
            </a:r>
            <a:r>
              <a:rPr lang="en-US" altLang="zh-CN" sz="1800"/>
              <a:t>14</a:t>
            </a:r>
            <a:r>
              <a:rPr lang="zh-CN" altLang="en-US" sz="1800"/>
              <a:t>。</a:t>
            </a:r>
            <a:endParaRPr lang="en-US" altLang="zh-CN" sz="1800"/>
          </a:p>
          <a:p>
            <a:pPr indent="457200" algn="just">
              <a:lnSpc>
                <a:spcPct val="150000"/>
              </a:lnSpc>
            </a:pPr>
            <a:r>
              <a:rPr lang="zh-CN" altLang="en-US" sz="1800"/>
              <a:t>⑥德克萨斯神枪手，指在大量的数据或证据中挑选出对自己的观点有利的证据，而不使用那些对自己不利的数据或证据。</a:t>
            </a:r>
            <a:endParaRPr lang="zh-CN" altLang="zh-CN" sz="1800"/>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1462317681"/>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275833" y="1042023"/>
            <a:ext cx="8581981" cy="1526187"/>
          </a:xfrm>
          <a:prstGeom prst="rect">
            <a:avLst/>
          </a:prstGeom>
        </p:spPr>
        <p:txBody>
          <a:bodyPr wrap="square" numCol="1" spcCol="457200">
            <a:spAutoFit/>
          </a:bodyPr>
          <a:lstStyle/>
          <a:p>
            <a:pPr indent="457200" algn="just">
              <a:lnSpc>
                <a:spcPct val="150000"/>
              </a:lnSpc>
            </a:pPr>
            <a:r>
              <a:rPr lang="zh-CN" altLang="en-US" sz="1600" b="1"/>
              <a:t>例</a:t>
            </a:r>
            <a:r>
              <a:rPr lang="en-US" altLang="zh-CN" sz="1600" b="1"/>
              <a:t>14</a:t>
            </a:r>
            <a:r>
              <a:rPr lang="zh-CN" altLang="en-US" sz="1600" b="1"/>
              <a:t>：昆剧</a:t>
            </a:r>
            <a:r>
              <a:rPr lang="en-US" altLang="zh-CN" sz="1600" b="1"/>
              <a:t>《</a:t>
            </a:r>
            <a:r>
              <a:rPr lang="zh-CN" altLang="en-US" sz="1600" b="1"/>
              <a:t>十五贯</a:t>
            </a:r>
            <a:r>
              <a:rPr lang="en-US" altLang="zh-CN" sz="1600" b="1"/>
              <a:t>》</a:t>
            </a:r>
            <a:r>
              <a:rPr lang="zh-CN" altLang="en-US" sz="1600" b="1"/>
              <a:t>中，无锡知县过于固执，仅凭尤葫芦（被害人）养女苏戌娟年轻貌美这一点，便判定她是与熊友兰勾搭成奸，谋财杀死养父的凶手。</a:t>
            </a:r>
            <a:endParaRPr lang="en-US" altLang="zh-CN" sz="1600" b="1"/>
          </a:p>
          <a:p>
            <a:pPr indent="457200" algn="just">
              <a:lnSpc>
                <a:spcPct val="150000"/>
              </a:lnSpc>
            </a:pPr>
            <a:r>
              <a:rPr lang="zh-CN" altLang="en-US" sz="1600" b="1"/>
              <a:t>过于固执的论断是：  看你艳如桃李，岂能无人勾引？年正青春，岂能冷若冰霜？你与奸夫情投意合，自然要生比翼双飞之意。父亲拦阻，因之杀其父而盗其财，此乃人之常情。</a:t>
            </a:r>
            <a:endParaRPr lang="zh-CN" altLang="zh-CN" sz="1600"/>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2449647040"/>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275833" y="1121655"/>
            <a:ext cx="8581981" cy="3095847"/>
          </a:xfrm>
          <a:prstGeom prst="rect">
            <a:avLst/>
          </a:prstGeom>
        </p:spPr>
        <p:txBody>
          <a:bodyPr wrap="square" numCol="1" spcCol="457200">
            <a:spAutoFit/>
          </a:bodyPr>
          <a:lstStyle/>
          <a:p>
            <a:pPr indent="457200" algn="just">
              <a:lnSpc>
                <a:spcPct val="150000"/>
              </a:lnSpc>
            </a:pPr>
            <a:r>
              <a:rPr lang="zh-CN" altLang="en-US" sz="2000" b="1"/>
              <a:t>（</a:t>
            </a:r>
            <a:r>
              <a:rPr lang="en-US" altLang="zh-CN" sz="2000" b="1"/>
              <a:t>1</a:t>
            </a:r>
            <a:r>
              <a:rPr lang="zh-CN" altLang="en-US" sz="2000" b="1"/>
              <a:t>）对所要论证的观点必须给出理由，否则就犯了“没有理由”的谬误。</a:t>
            </a:r>
            <a:endParaRPr lang="en-US" altLang="zh-CN" sz="2000" b="1"/>
          </a:p>
          <a:p>
            <a:pPr indent="457200" algn="just">
              <a:lnSpc>
                <a:spcPct val="150000"/>
              </a:lnSpc>
            </a:pPr>
            <a:r>
              <a:rPr lang="zh-CN" altLang="en-US" sz="2000" b="1"/>
              <a:t>（</a:t>
            </a:r>
            <a:r>
              <a:rPr lang="en-US" altLang="zh-CN" sz="2000" b="1"/>
              <a:t>2</a:t>
            </a:r>
            <a:r>
              <a:rPr lang="zh-CN" altLang="en-US" sz="2000" b="1"/>
              <a:t>）理由必须真实，否则犯“虚假理由”错误。</a:t>
            </a:r>
            <a:endParaRPr lang="en-US" altLang="zh-CN" sz="2000" b="1"/>
          </a:p>
          <a:p>
            <a:pPr indent="457200" algn="just">
              <a:lnSpc>
                <a:spcPct val="150000"/>
              </a:lnSpc>
            </a:pPr>
            <a:r>
              <a:rPr lang="zh-CN" altLang="en-US" sz="2000" b="1"/>
              <a:t>（</a:t>
            </a:r>
            <a:r>
              <a:rPr lang="en-US" altLang="zh-CN" sz="2000" b="1"/>
              <a:t>3</a:t>
            </a:r>
            <a:r>
              <a:rPr lang="zh-CN" altLang="en-US" sz="2000" b="1"/>
              <a:t>）所给出的理由必须能够推出所要论证的观点，否则就会犯“推不出来”的逻辑错误。</a:t>
            </a:r>
            <a:endParaRPr lang="en-US" altLang="zh-CN" sz="2000" b="1"/>
          </a:p>
          <a:p>
            <a:pPr indent="457200" algn="just">
              <a:lnSpc>
                <a:spcPct val="150000"/>
              </a:lnSpc>
            </a:pPr>
            <a:r>
              <a:rPr lang="zh-CN" altLang="en-US" sz="1600"/>
              <a:t>例</a:t>
            </a:r>
            <a:r>
              <a:rPr lang="en-US" altLang="zh-CN" sz="1600"/>
              <a:t>15</a:t>
            </a:r>
            <a:r>
              <a:rPr lang="zh-CN" altLang="en-US" sz="1600"/>
              <a:t>：如果长期躺在床上看书，就会患近视眼，我从不躺在床上看书，所以我不会患近视眼。 </a:t>
            </a:r>
          </a:p>
        </p:txBody>
      </p:sp>
      <p:sp>
        <p:nvSpPr>
          <p:cNvPr id="8" name="TextBox 24">
            <a:extLst>
              <a:ext uri="{FF2B5EF4-FFF2-40B4-BE49-F238E27FC236}">
                <a16:creationId xmlns:a16="http://schemas.microsoft.com/office/drawing/2014/main" xmlns="" id="{1E7B72B4-09D3-4D39-9F32-B4DBE70EE44D}"/>
              </a:ext>
            </a:extLst>
          </p:cNvPr>
          <p:cNvSpPr txBox="1"/>
          <p:nvPr/>
        </p:nvSpPr>
        <p:spPr>
          <a:xfrm>
            <a:off x="1569354" y="347175"/>
            <a:ext cx="1531188" cy="415498"/>
          </a:xfrm>
          <a:prstGeom prst="rect">
            <a:avLst/>
          </a:prstGeom>
          <a:noFill/>
        </p:spPr>
        <p:txBody>
          <a:bodyPr wrap="none" rtlCol="0">
            <a:spAutoFit/>
          </a:bodyPr>
          <a:lstStyle/>
          <a:p>
            <a:pPr algn="ctr"/>
            <a:r>
              <a:rPr lang="zh-CN" altLang="en-US" sz="2100" b="1">
                <a:cs typeface="+mn-ea"/>
                <a:sym typeface="+mn-lt"/>
              </a:rPr>
              <a:t>充足理由律</a:t>
            </a:r>
            <a:endParaRPr lang="id-ID" sz="2100" b="1">
              <a:cs typeface="+mn-ea"/>
              <a:sym typeface="+mn-lt"/>
            </a:endParaRPr>
          </a:p>
        </p:txBody>
      </p:sp>
    </p:spTree>
    <p:extLst>
      <p:ext uri="{BB962C8B-B14F-4D97-AF65-F5344CB8AC3E}">
        <p14:creationId xmlns:p14="http://schemas.microsoft.com/office/powerpoint/2010/main" val="82836181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Box 313">
            <a:extLst>
              <a:ext uri="{FF2B5EF4-FFF2-40B4-BE49-F238E27FC236}">
                <a16:creationId xmlns:a16="http://schemas.microsoft.com/office/drawing/2014/main" xmlns="" id="{4EA47CAB-D8F1-4B77-9688-A09046D4F509}"/>
              </a:ext>
            </a:extLst>
          </p:cNvPr>
          <p:cNvSpPr txBox="1"/>
          <p:nvPr/>
        </p:nvSpPr>
        <p:spPr>
          <a:xfrm>
            <a:off x="1760743" y="2468066"/>
            <a:ext cx="5570757"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浅析媒体广告中逻辑谬误的类型</a:t>
            </a:r>
            <a:endParaRPr lang="id-ID" sz="3000" b="1">
              <a:solidFill>
                <a:schemeClr val="tx1">
                  <a:lumMod val="85000"/>
                  <a:lumOff val="15000"/>
                </a:schemeClr>
              </a:solidFill>
              <a:cs typeface="+mn-ea"/>
              <a:sym typeface="+mn-lt"/>
            </a:endParaRPr>
          </a:p>
        </p:txBody>
      </p:sp>
      <p:sp>
        <p:nvSpPr>
          <p:cNvPr id="13" name="TextBox 313">
            <a:extLst>
              <a:ext uri="{FF2B5EF4-FFF2-40B4-BE49-F238E27FC236}">
                <a16:creationId xmlns:a16="http://schemas.microsoft.com/office/drawing/2014/main" xmlns="" id="{53D6A8BF-C2A5-4AB2-B62B-C78D2FE471BF}"/>
              </a:ext>
            </a:extLst>
          </p:cNvPr>
          <p:cNvSpPr txBox="1"/>
          <p:nvPr/>
        </p:nvSpPr>
        <p:spPr>
          <a:xfrm>
            <a:off x="3928003" y="1353017"/>
            <a:ext cx="1236236" cy="1169551"/>
          </a:xfrm>
          <a:prstGeom prst="rect">
            <a:avLst/>
          </a:prstGeom>
          <a:noFill/>
        </p:spPr>
        <p:txBody>
          <a:bodyPr wrap="none" rtlCol="0">
            <a:spAutoFit/>
          </a:bodyPr>
          <a:lstStyle/>
          <a:p>
            <a:pPr algn="ctr"/>
            <a:r>
              <a:rPr lang="en-US" altLang="zh-CN" sz="7000">
                <a:solidFill>
                  <a:srgbClr val="38619F"/>
                </a:solidFill>
                <a:cs typeface="+mn-ea"/>
                <a:sym typeface="+mn-lt"/>
              </a:rPr>
              <a:t>06</a:t>
            </a:r>
            <a:endParaRPr lang="id-ID" sz="7000">
              <a:solidFill>
                <a:srgbClr val="38619F"/>
              </a:solidFill>
              <a:cs typeface="+mn-ea"/>
              <a:sym typeface="+mn-lt"/>
            </a:endParaRPr>
          </a:p>
        </p:txBody>
      </p:sp>
      <p:cxnSp>
        <p:nvCxnSpPr>
          <p:cNvPr id="14" name="直接连接符 13">
            <a:extLst>
              <a:ext uri="{FF2B5EF4-FFF2-40B4-BE49-F238E27FC236}">
                <a16:creationId xmlns:a16="http://schemas.microsoft.com/office/drawing/2014/main" xmlns="" id="{2AC6EFFB-4015-432D-9246-43C08750B206}"/>
              </a:ext>
            </a:extLst>
          </p:cNvPr>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910B016D-B9DE-470C-8C92-FAF908DDABE9}"/>
              </a:ext>
            </a:extLst>
          </p:cNvPr>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6" name="图片 15" descr="图片包含 事情&#10;&#10;已生成高可信度的说明">
            <a:extLst>
              <a:ext uri="{FF2B5EF4-FFF2-40B4-BE49-F238E27FC236}">
                <a16:creationId xmlns:a16="http://schemas.microsoft.com/office/drawing/2014/main" xmlns="" id="{E083DE71-4343-42AA-90EF-F82E950E5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a:extLst>
              <a:ext uri="{FF2B5EF4-FFF2-40B4-BE49-F238E27FC236}">
                <a16:creationId xmlns:a16="http://schemas.microsoft.com/office/drawing/2014/main" xmlns="" id="{9E9493BC-A3BA-4152-B09E-79C024EDBC89}"/>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2742254818"/>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4" name="Rectangle 50">
            <a:extLst>
              <a:ext uri="{FF2B5EF4-FFF2-40B4-BE49-F238E27FC236}">
                <a16:creationId xmlns:a16="http://schemas.microsoft.com/office/drawing/2014/main" xmlns="" id="{BFE62619-2C5A-4B3A-8A52-39F0AA1F9D70}"/>
              </a:ext>
            </a:extLst>
          </p:cNvPr>
          <p:cNvSpPr/>
          <p:nvPr/>
        </p:nvSpPr>
        <p:spPr>
          <a:xfrm>
            <a:off x="509520" y="1340678"/>
            <a:ext cx="2338351" cy="2346283"/>
          </a:xfrm>
          <a:prstGeom prst="rect">
            <a:avLst/>
          </a:prstGeom>
        </p:spPr>
        <p:txBody>
          <a:bodyPr wrap="square" numCol="1" spcCol="457200">
            <a:spAutoFit/>
          </a:bodyPr>
          <a:lstStyle/>
          <a:p>
            <a:pPr marL="342900" indent="-342900" algn="just">
              <a:lnSpc>
                <a:spcPct val="150000"/>
              </a:lnSpc>
              <a:buFont typeface="+mj-lt"/>
              <a:buAutoNum type="arabicPeriod"/>
            </a:pPr>
            <a:r>
              <a:rPr lang="zh-CN" altLang="en-US" sz="2000" b="1"/>
              <a:t>滥用权威</a:t>
            </a:r>
            <a:endParaRPr lang="en-US" altLang="zh-CN" sz="2000" b="1"/>
          </a:p>
          <a:p>
            <a:pPr marL="342900" indent="-342900" algn="just">
              <a:lnSpc>
                <a:spcPct val="150000"/>
              </a:lnSpc>
              <a:buFont typeface="+mj-lt"/>
              <a:buAutoNum type="arabicPeriod"/>
            </a:pPr>
            <a:r>
              <a:rPr lang="zh-CN" altLang="en-US" sz="2000" b="1"/>
              <a:t>偷换概念</a:t>
            </a:r>
            <a:endParaRPr lang="en-US" altLang="zh-CN" sz="2000" b="1"/>
          </a:p>
          <a:p>
            <a:pPr marL="342900" indent="-342900" algn="just">
              <a:lnSpc>
                <a:spcPct val="150000"/>
              </a:lnSpc>
              <a:buFont typeface="+mj-lt"/>
              <a:buAutoNum type="arabicPeriod"/>
            </a:pPr>
            <a:r>
              <a:rPr lang="zh-CN" altLang="en-US" sz="2000" b="1"/>
              <a:t>自相矛盾</a:t>
            </a:r>
            <a:endParaRPr lang="en-US" altLang="zh-CN" sz="2000" b="1"/>
          </a:p>
          <a:p>
            <a:pPr marL="342900" indent="-342900" algn="just">
              <a:lnSpc>
                <a:spcPct val="150000"/>
              </a:lnSpc>
              <a:buFont typeface="+mj-lt"/>
              <a:buAutoNum type="arabicPeriod"/>
            </a:pPr>
            <a:r>
              <a:rPr lang="zh-CN" altLang="en-US" sz="2000" b="1"/>
              <a:t>模糊圈套</a:t>
            </a:r>
          </a:p>
          <a:p>
            <a:pPr marL="342900" indent="-342900" algn="just">
              <a:lnSpc>
                <a:spcPct val="150000"/>
              </a:lnSpc>
              <a:buFont typeface="+mj-lt"/>
              <a:buAutoNum type="arabicPeriod"/>
            </a:pPr>
            <a:r>
              <a:rPr lang="zh-CN" altLang="en-US" sz="2000" b="1"/>
              <a:t>误用条件</a:t>
            </a:r>
            <a:endParaRPr lang="en-US" altLang="zh-CN" sz="2000" b="1"/>
          </a:p>
        </p:txBody>
      </p:sp>
      <p:sp>
        <p:nvSpPr>
          <p:cNvPr id="8" name="TextBox 24">
            <a:extLst>
              <a:ext uri="{FF2B5EF4-FFF2-40B4-BE49-F238E27FC236}">
                <a16:creationId xmlns:a16="http://schemas.microsoft.com/office/drawing/2014/main" xmlns="" id="{1E7B72B4-09D3-4D39-9F32-B4DBE70EE44D}"/>
              </a:ext>
            </a:extLst>
          </p:cNvPr>
          <p:cNvSpPr txBox="1"/>
          <p:nvPr/>
        </p:nvSpPr>
        <p:spPr>
          <a:xfrm>
            <a:off x="650013" y="347175"/>
            <a:ext cx="2339102" cy="415498"/>
          </a:xfrm>
          <a:prstGeom prst="rect">
            <a:avLst/>
          </a:prstGeom>
          <a:noFill/>
        </p:spPr>
        <p:txBody>
          <a:bodyPr wrap="none" rtlCol="0">
            <a:spAutoFit/>
          </a:bodyPr>
          <a:lstStyle/>
          <a:p>
            <a:pPr algn="ctr"/>
            <a:r>
              <a:rPr lang="zh-CN" altLang="en-US" sz="2100" b="1">
                <a:cs typeface="+mn-ea"/>
                <a:sym typeface="+mn-lt"/>
              </a:rPr>
              <a:t>广告中的逻辑谬误</a:t>
            </a:r>
            <a:endParaRPr lang="id-ID" sz="2100" b="1">
              <a:cs typeface="+mn-ea"/>
              <a:sym typeface="+mn-lt"/>
            </a:endParaRPr>
          </a:p>
        </p:txBody>
      </p:sp>
      <p:sp>
        <p:nvSpPr>
          <p:cNvPr id="7" name="Rectangle 50">
            <a:extLst>
              <a:ext uri="{FF2B5EF4-FFF2-40B4-BE49-F238E27FC236}">
                <a16:creationId xmlns:a16="http://schemas.microsoft.com/office/drawing/2014/main" xmlns="" id="{0A45A310-55A0-4D91-994B-821F88C4614C}"/>
              </a:ext>
            </a:extLst>
          </p:cNvPr>
          <p:cNvSpPr/>
          <p:nvPr/>
        </p:nvSpPr>
        <p:spPr>
          <a:xfrm>
            <a:off x="5524824" y="1340678"/>
            <a:ext cx="2338351" cy="1884618"/>
          </a:xfrm>
          <a:prstGeom prst="rect">
            <a:avLst/>
          </a:prstGeom>
        </p:spPr>
        <p:txBody>
          <a:bodyPr wrap="square" numCol="1" spcCol="457200">
            <a:spAutoFit/>
          </a:bodyPr>
          <a:lstStyle/>
          <a:p>
            <a:pPr marL="342900" indent="-342900" algn="just">
              <a:lnSpc>
                <a:spcPct val="150000"/>
              </a:lnSpc>
              <a:buFont typeface="+mj-lt"/>
              <a:buAutoNum type="arabicPeriod" startAt="6"/>
            </a:pPr>
            <a:r>
              <a:rPr lang="zh-CN" altLang="en-US" sz="2000" b="1"/>
              <a:t>偏离主旨</a:t>
            </a:r>
            <a:endParaRPr lang="en-US" altLang="zh-CN" sz="2000" b="1"/>
          </a:p>
          <a:p>
            <a:pPr marL="342900" indent="-342900" algn="just">
              <a:lnSpc>
                <a:spcPct val="150000"/>
              </a:lnSpc>
              <a:buFont typeface="+mj-lt"/>
              <a:buAutoNum type="arabicPeriod" startAt="6"/>
            </a:pPr>
            <a:r>
              <a:rPr lang="zh-CN" altLang="en-US" sz="2000" b="1"/>
              <a:t>诉诸众人</a:t>
            </a:r>
            <a:endParaRPr lang="en-US" altLang="zh-CN" sz="2000" b="1"/>
          </a:p>
          <a:p>
            <a:pPr marL="342900" indent="-342900" algn="just">
              <a:lnSpc>
                <a:spcPct val="150000"/>
              </a:lnSpc>
              <a:buFont typeface="+mj-lt"/>
              <a:buAutoNum type="arabicPeriod" startAt="6"/>
            </a:pPr>
            <a:r>
              <a:rPr lang="zh-CN" altLang="en-US" sz="2000" b="1"/>
              <a:t>虚假论据</a:t>
            </a:r>
            <a:endParaRPr lang="en-US" altLang="zh-CN" sz="2000" b="1"/>
          </a:p>
          <a:p>
            <a:pPr marL="342900" indent="-342900" algn="just">
              <a:lnSpc>
                <a:spcPct val="150000"/>
              </a:lnSpc>
              <a:buFont typeface="+mj-lt"/>
              <a:buAutoNum type="arabicPeriod" startAt="6"/>
            </a:pPr>
            <a:r>
              <a:rPr lang="zh-CN" altLang="en-US" sz="2000" b="1"/>
              <a:t>预期理由</a:t>
            </a:r>
          </a:p>
        </p:txBody>
      </p:sp>
    </p:spTree>
    <p:extLst>
      <p:ext uri="{BB962C8B-B14F-4D97-AF65-F5344CB8AC3E}">
        <p14:creationId xmlns:p14="http://schemas.microsoft.com/office/powerpoint/2010/main" val="2795822911"/>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6">
            <a:lum/>
          </a:blip>
          <a:stretch>
            <a:fillRect/>
          </a:stretch>
        </a:blipFill>
        <a:effectLst/>
      </p:bgPr>
    </p:bg>
    <p:spTree>
      <p:nvGrpSpPr>
        <p:cNvPr id="1" name=""/>
        <p:cNvGrpSpPr/>
        <p:nvPr/>
      </p:nvGrpSpPr>
      <p:grpSpPr>
        <a:xfrm>
          <a:off x="0" y="0"/>
          <a:ext cx="0" cy="0"/>
        </a:xfrm>
      </p:grpSpPr>
      <p:sp>
        <p:nvSpPr>
          <p:cNvPr id="10" name="PA_文本框 2">
            <a:extLst>
              <a:ext uri="{FF2B5EF4-FFF2-40B4-BE49-F238E27FC236}">
                <a16:creationId xmlns:a16="http://schemas.microsoft.com/office/drawing/2014/main" xmlns="" id="{C175D777-0ABD-4DD1-8DA2-852C525D16B0}"/>
              </a:ext>
            </a:extLst>
          </p:cNvPr>
          <p:cNvSpPr txBox="1">
            <a:spLocks noChangeArrowheads="1"/>
          </p:cNvSpPr>
          <p:nvPr>
            <p:custDataLst>
              <p:tags r:id="rId3"/>
            </p:custDataLst>
          </p:nvPr>
        </p:nvSpPr>
        <p:spPr bwMode="auto">
          <a:xfrm>
            <a:off x="1771137" y="2032919"/>
            <a:ext cx="5840730" cy="769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4300" b="1" baseline="0">
                <a:solidFill>
                  <a:srgbClr val="38619F"/>
                </a:solidFill>
                <a:latin typeface="+mn-lt"/>
                <a:cs typeface="+mn-ea"/>
                <a:sym typeface="+mn-lt"/>
              </a:rPr>
              <a:t>谢 谢</a:t>
            </a:r>
            <a:endParaRPr lang="zh-CN" altLang="en-US" sz="4300" b="1" baseline="0">
              <a:solidFill>
                <a:srgbClr val="38619F"/>
              </a:solidFill>
              <a:latin typeface="+mn-lt"/>
              <a:cs typeface="+mn-ea"/>
              <a:sym typeface="+mn-lt"/>
            </a:endParaRPr>
          </a:p>
        </p:txBody>
      </p:sp>
      <p:sp>
        <p:nvSpPr>
          <p:cNvPr id="11" name="PA_文本框 2">
            <a:extLst>
              <a:ext uri="{FF2B5EF4-FFF2-40B4-BE49-F238E27FC236}">
                <a16:creationId xmlns:a16="http://schemas.microsoft.com/office/drawing/2014/main" xmlns="" id="{A424459A-A559-498A-8954-9AAC26536152}"/>
              </a:ext>
            </a:extLst>
          </p:cNvPr>
          <p:cNvSpPr txBox="1">
            <a:spLocks noChangeArrowheads="1"/>
          </p:cNvSpPr>
          <p:nvPr>
            <p:custDataLst>
              <p:tags r:id="rId4"/>
            </p:custDataLst>
          </p:nvPr>
        </p:nvSpPr>
        <p:spPr bwMode="auto">
          <a:xfrm>
            <a:off x="1771137" y="2939097"/>
            <a:ext cx="5840730" cy="32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500" baseline="0">
                <a:solidFill>
                  <a:srgbClr val="0070C0"/>
                </a:solidFill>
                <a:latin typeface="+mn-lt"/>
                <a:cs typeface="+mn-ea"/>
                <a:sym typeface="+mn-lt"/>
              </a:rPr>
              <a:t>——</a:t>
            </a:r>
            <a:r>
              <a:rPr lang="zh-CN" altLang="en-US" sz="1500" baseline="0">
                <a:solidFill>
                  <a:srgbClr val="0070C0"/>
                </a:solidFill>
                <a:latin typeface="+mn-lt"/>
                <a:cs typeface="+mn-ea"/>
                <a:sym typeface="+mn-lt"/>
              </a:rPr>
              <a:t>　发现潜藏的逻辑谬误</a:t>
            </a:r>
            <a:r>
              <a:rPr lang="en-US" altLang="zh-CN" sz="1500" baseline="0">
                <a:solidFill>
                  <a:srgbClr val="0070C0"/>
                </a:solidFill>
                <a:latin typeface="+mn-lt"/>
                <a:cs typeface="+mn-ea"/>
                <a:sym typeface="+mn-lt"/>
              </a:rPr>
              <a:t>——</a:t>
            </a:r>
            <a:endParaRPr lang="en-US" altLang="zh-CN" sz="1500" baseline="0">
              <a:solidFill>
                <a:srgbClr val="0070C0"/>
              </a:solidFill>
              <a:latin typeface="+mn-lt"/>
              <a:cs typeface="+mn-ea"/>
              <a:sym typeface="+mn-lt"/>
            </a:endParaRPr>
          </a:p>
        </p:txBody>
      </p:sp>
      <p:pic>
        <p:nvPicPr>
          <p:cNvPr id="12" name="New picture"/>
          <p:cNvPicPr/>
          <p:nvPr/>
        </p:nvPicPr>
        <p:blipFill>
          <a:blip r:embed="rId5"/>
          <a:stretch>
            <a:fillRect/>
          </a:stretch>
        </p:blipFill>
        <p:spPr>
          <a:xfrm>
            <a:off x="12039600" y="10299700"/>
            <a:ext cx="330200" cy="254000"/>
          </a:xfrm>
          <a:prstGeom prst="cube">
            <a:avLst/>
          </a:prstGeom>
        </p:spPr>
      </p:pic>
    </p:spTree>
    <p:custDataLst>
      <p:tags r:id="rId7"/>
    </p:custDataLst>
    <p:extLst>
      <p:ext uri="{BB962C8B-B14F-4D97-AF65-F5344CB8AC3E}">
        <p14:creationId xmlns:p14="http://schemas.microsoft.com/office/powerpoint/2010/main" val="141296389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TextBox 24"/>
          <p:cNvSpPr txBox="1"/>
          <p:nvPr/>
        </p:nvSpPr>
        <p:spPr>
          <a:xfrm>
            <a:off x="1548073" y="70831"/>
            <a:ext cx="1261884" cy="415498"/>
          </a:xfrm>
          <a:prstGeom prst="rect">
            <a:avLst/>
          </a:prstGeom>
          <a:noFill/>
        </p:spPr>
        <p:txBody>
          <a:bodyPr wrap="none" rtlCol="0">
            <a:spAutoFit/>
          </a:bodyPr>
          <a:lstStyle/>
          <a:p>
            <a:pPr algn="ctr"/>
            <a:r>
              <a:rPr lang="zh-CN" altLang="en-US" sz="2100">
                <a:solidFill>
                  <a:srgbClr val="38619F"/>
                </a:solidFill>
                <a:cs typeface="+mn-ea"/>
                <a:sym typeface="+mn-lt"/>
              </a:rPr>
              <a:t>教学目标</a:t>
            </a:r>
            <a:endParaRPr lang="id-ID" sz="2100">
              <a:solidFill>
                <a:srgbClr val="38619F"/>
              </a:solidFill>
              <a:cs typeface="+mn-ea"/>
              <a:sym typeface="+mn-lt"/>
            </a:endParaRPr>
          </a:p>
        </p:txBody>
      </p:sp>
      <p:sp>
        <p:nvSpPr>
          <p:cNvPr id="5" name="TextBox 25"/>
          <p:cNvSpPr txBox="1"/>
          <p:nvPr/>
        </p:nvSpPr>
        <p:spPr>
          <a:xfrm>
            <a:off x="1128085" y="459227"/>
            <a:ext cx="2101858" cy="253916"/>
          </a:xfrm>
          <a:prstGeom prst="rect">
            <a:avLst/>
          </a:prstGeom>
          <a:noFill/>
        </p:spPr>
        <p:txBody>
          <a:bodyPr wrap="none" rtlCol="0">
            <a:spAutoFit/>
          </a:bodyPr>
          <a:lstStyle/>
          <a:p>
            <a:pPr algn="ctr"/>
            <a:r>
              <a:rPr lang="zh-CN" altLang="en-US" sz="1050">
                <a:solidFill>
                  <a:srgbClr val="38619F"/>
                </a:solidFill>
                <a:cs typeface="+mn-ea"/>
                <a:sym typeface="+mn-lt"/>
              </a:rPr>
              <a:t>逻辑的力量</a:t>
            </a:r>
            <a:r>
              <a:rPr lang="en-US" altLang="zh-CN" sz="1050">
                <a:solidFill>
                  <a:srgbClr val="38619F"/>
                </a:solidFill>
                <a:cs typeface="+mn-ea"/>
                <a:sym typeface="+mn-lt"/>
              </a:rPr>
              <a:t>·</a:t>
            </a:r>
            <a:r>
              <a:rPr lang="zh-CN" altLang="en-US" sz="1050">
                <a:solidFill>
                  <a:srgbClr val="38619F"/>
                </a:solidFill>
                <a:cs typeface="+mn-ea"/>
                <a:sym typeface="+mn-lt"/>
              </a:rPr>
              <a:t>发现潜藏的逻辑谬误</a:t>
            </a:r>
            <a:endParaRPr lang="id-ID" sz="1050">
              <a:solidFill>
                <a:srgbClr val="38619F"/>
              </a:solidFill>
              <a:cs typeface="+mn-ea"/>
              <a:sym typeface="+mn-lt"/>
            </a:endParaRPr>
          </a:p>
        </p:txBody>
      </p:sp>
      <p:grpSp>
        <p:nvGrpSpPr>
          <p:cNvPr id="7" name="Group 21"/>
          <p:cNvGrpSpPr/>
          <p:nvPr/>
        </p:nvGrpSpPr>
        <p:grpSpPr>
          <a:xfrm>
            <a:off x="1711372" y="1140267"/>
            <a:ext cx="1014737" cy="1014737"/>
            <a:chOff x="4019554" y="1200150"/>
            <a:chExt cx="1142168" cy="1142168"/>
          </a:xfrm>
        </p:grpSpPr>
        <p:sp>
          <p:nvSpPr>
            <p:cNvPr id="8" name="Oval 5"/>
            <p:cNvSpPr/>
            <p:nvPr/>
          </p:nvSpPr>
          <p:spPr>
            <a:xfrm>
              <a:off x="4019554" y="1200150"/>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00"/>
              <a:endParaRPr lang="en-US">
                <a:solidFill>
                  <a:schemeClr val="tx2">
                    <a:lumMod val="75000"/>
                  </a:schemeClr>
                </a:solidFill>
                <a:cs typeface="+mn-ea"/>
                <a:sym typeface="+mn-lt"/>
              </a:endParaRPr>
            </a:p>
          </p:txBody>
        </p:sp>
        <p:sp>
          <p:nvSpPr>
            <p:cNvPr id="9" name="Freeform 42"/>
            <p:cNvSpPr>
              <a:spLocks noEditPoints="1"/>
            </p:cNvSpPr>
            <p:nvPr/>
          </p:nvSpPr>
          <p:spPr bwMode="auto">
            <a:xfrm>
              <a:off x="4400989" y="1607992"/>
              <a:ext cx="379298" cy="326484"/>
            </a:xfrm>
            <a:custGeom>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2">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grpSp>
      <p:grpSp>
        <p:nvGrpSpPr>
          <p:cNvPr id="10" name="Group 19"/>
          <p:cNvGrpSpPr/>
          <p:nvPr/>
        </p:nvGrpSpPr>
        <p:grpSpPr>
          <a:xfrm>
            <a:off x="557939" y="3152453"/>
            <a:ext cx="1014737" cy="1014737"/>
            <a:chOff x="2668261" y="3105982"/>
            <a:chExt cx="1142168" cy="1142168"/>
          </a:xfrm>
        </p:grpSpPr>
        <p:sp>
          <p:nvSpPr>
            <p:cNvPr id="11" name="Oval 10"/>
            <p:cNvSpPr/>
            <p:nvPr/>
          </p:nvSpPr>
          <p:spPr>
            <a:xfrm>
              <a:off x="2668261" y="3105982"/>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00"/>
              <a:endParaRPr lang="en-US">
                <a:solidFill>
                  <a:schemeClr val="tx2">
                    <a:lumMod val="75000"/>
                  </a:schemeClr>
                </a:solidFill>
                <a:cs typeface="+mn-ea"/>
                <a:sym typeface="+mn-lt"/>
              </a:endParaRPr>
            </a:p>
          </p:txBody>
        </p:sp>
        <p:sp>
          <p:nvSpPr>
            <p:cNvPr id="12" name="Freeform 178"/>
            <p:cNvSpPr>
              <a:spLocks noEditPoints="1"/>
            </p:cNvSpPr>
            <p:nvPr/>
          </p:nvSpPr>
          <p:spPr bwMode="auto">
            <a:xfrm>
              <a:off x="3049693" y="3534228"/>
              <a:ext cx="379304" cy="285676"/>
            </a:xfrm>
            <a:custGeom>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grpSp>
      <p:grpSp>
        <p:nvGrpSpPr>
          <p:cNvPr id="13" name="Group 20"/>
          <p:cNvGrpSpPr/>
          <p:nvPr/>
        </p:nvGrpSpPr>
        <p:grpSpPr>
          <a:xfrm>
            <a:off x="2894623" y="3152453"/>
            <a:ext cx="1014737" cy="1014737"/>
            <a:chOff x="5298388" y="3105982"/>
            <a:chExt cx="1142168" cy="1142168"/>
          </a:xfrm>
        </p:grpSpPr>
        <p:sp>
          <p:nvSpPr>
            <p:cNvPr id="14" name="Oval 13"/>
            <p:cNvSpPr/>
            <p:nvPr/>
          </p:nvSpPr>
          <p:spPr>
            <a:xfrm>
              <a:off x="5298388" y="3105982"/>
              <a:ext cx="1142168" cy="1142168"/>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00"/>
              <a:endParaRPr lang="en-US">
                <a:solidFill>
                  <a:schemeClr val="tx2">
                    <a:lumMod val="75000"/>
                  </a:schemeClr>
                </a:solidFill>
                <a:cs typeface="+mn-ea"/>
                <a:sym typeface="+mn-lt"/>
              </a:endParaRPr>
            </a:p>
          </p:txBody>
        </p:sp>
        <p:sp>
          <p:nvSpPr>
            <p:cNvPr id="15" name="Freeform 14"/>
            <p:cNvSpPr>
              <a:spLocks noEditPoints="1"/>
            </p:cNvSpPr>
            <p:nvPr/>
          </p:nvSpPr>
          <p:spPr bwMode="auto">
            <a:xfrm>
              <a:off x="5695426" y="3489817"/>
              <a:ext cx="348092" cy="374498"/>
            </a:xfrm>
            <a:custGeom>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grpSp>
      <p:sp>
        <p:nvSpPr>
          <p:cNvPr id="16" name="Left Arrow 15"/>
          <p:cNvSpPr/>
          <p:nvPr/>
        </p:nvSpPr>
        <p:spPr bwMode="auto">
          <a:xfrm>
            <a:off x="1633974" y="3406623"/>
            <a:ext cx="1183971" cy="506401"/>
          </a:xfrm>
          <a:prstGeom prst="leftArrow">
            <a:avLst>
              <a:gd name="adj1" fmla="val 37962"/>
              <a:gd name="adj2" fmla="val 50000"/>
            </a:avLst>
          </a:prstGeom>
          <a:solidFill>
            <a:srgbClr val="38619F"/>
          </a:solidFill>
          <a:ln w="9525">
            <a:noFill/>
            <a:round/>
          </a:ln>
        </p:spPr>
        <p:txBody>
          <a:bodyPr vert="horz" wrap="square" lIns="91440" tIns="45720" rIns="91440" bIns="45720" numCol="1" rtlCol="0" anchor="t" anchorCtr="0" compatLnSpc="1">
            <a:prstTxWarp prst="textNoShape">
              <a:avLst/>
            </a:prstTxWarp>
          </a:bodyPr>
          <a:lstStyle/>
          <a:p>
            <a:pPr algn="ctr" defTabSz="1031600"/>
            <a:endParaRPr lang="en-US" sz="2000">
              <a:solidFill>
                <a:schemeClr val="tx2">
                  <a:lumMod val="75000"/>
                </a:schemeClr>
              </a:solidFill>
              <a:cs typeface="+mn-ea"/>
              <a:sym typeface="+mn-lt"/>
            </a:endParaRPr>
          </a:p>
        </p:txBody>
      </p:sp>
      <p:sp>
        <p:nvSpPr>
          <p:cNvPr id="17" name="Left Arrow 22"/>
          <p:cNvSpPr/>
          <p:nvPr/>
        </p:nvSpPr>
        <p:spPr bwMode="auto">
          <a:xfrm rot="7200000">
            <a:off x="989293" y="2352580"/>
            <a:ext cx="1183971" cy="506401"/>
          </a:xfrm>
          <a:prstGeom prst="leftArrow">
            <a:avLst>
              <a:gd name="adj1" fmla="val 37667"/>
              <a:gd name="adj2" fmla="val 50000"/>
            </a:avLst>
          </a:prstGeom>
          <a:solidFill>
            <a:srgbClr val="38619F"/>
          </a:solidFill>
          <a:ln w="9525">
            <a:noFill/>
            <a:round/>
          </a:ln>
        </p:spPr>
        <p:txBody>
          <a:bodyPr vert="horz" wrap="square" lIns="91440" tIns="45720" rIns="91440" bIns="45720" numCol="1" rtlCol="0" anchor="t" anchorCtr="0" compatLnSpc="1">
            <a:prstTxWarp prst="textNoShape">
              <a:avLst/>
            </a:prstTxWarp>
          </a:bodyPr>
          <a:lstStyle/>
          <a:p>
            <a:pPr algn="ctr" defTabSz="1031600"/>
            <a:endParaRPr lang="en-US" sz="2000">
              <a:solidFill>
                <a:schemeClr val="tx2">
                  <a:lumMod val="75000"/>
                </a:schemeClr>
              </a:solidFill>
              <a:cs typeface="+mn-ea"/>
              <a:sym typeface="+mn-lt"/>
            </a:endParaRPr>
          </a:p>
        </p:txBody>
      </p:sp>
      <p:sp>
        <p:nvSpPr>
          <p:cNvPr id="18" name="Left Arrow 23"/>
          <p:cNvSpPr/>
          <p:nvPr/>
        </p:nvSpPr>
        <p:spPr bwMode="auto">
          <a:xfrm rot="3600000" flipH="1">
            <a:off x="2281879" y="2370240"/>
            <a:ext cx="1183971" cy="506401"/>
          </a:xfrm>
          <a:prstGeom prst="leftArrow">
            <a:avLst>
              <a:gd name="adj1" fmla="val 39575"/>
              <a:gd name="adj2" fmla="val 50000"/>
            </a:avLst>
          </a:prstGeom>
          <a:solidFill>
            <a:srgbClr val="38619F"/>
          </a:solidFill>
          <a:ln w="9525">
            <a:noFill/>
            <a:round/>
          </a:ln>
        </p:spPr>
        <p:txBody>
          <a:bodyPr vert="horz" wrap="square" lIns="91440" tIns="45720" rIns="91440" bIns="45720" numCol="1" rtlCol="0" anchor="t" anchorCtr="0" compatLnSpc="1">
            <a:prstTxWarp prst="textNoShape">
              <a:avLst/>
            </a:prstTxWarp>
          </a:bodyPr>
          <a:lstStyle/>
          <a:p>
            <a:pPr algn="ctr" defTabSz="1031600"/>
            <a:endParaRPr lang="en-US" sz="2000">
              <a:solidFill>
                <a:schemeClr val="tx2">
                  <a:lumMod val="75000"/>
                </a:schemeClr>
              </a:solidFill>
              <a:cs typeface="+mn-ea"/>
              <a:sym typeface="+mn-lt"/>
            </a:endParaRPr>
          </a:p>
        </p:txBody>
      </p:sp>
      <p:sp>
        <p:nvSpPr>
          <p:cNvPr id="27" name="Text Placeholder 3"/>
          <p:cNvSpPr txBox="1"/>
          <p:nvPr/>
        </p:nvSpPr>
        <p:spPr>
          <a:xfrm>
            <a:off x="4173153" y="1647635"/>
            <a:ext cx="4558040" cy="24929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285750" indent="-285750" algn="just">
              <a:buFont typeface="Arial" panose="020b0604020202020204" pitchFamily="34" charset="0"/>
              <a:buChar char="•"/>
            </a:pPr>
            <a:r>
              <a:rPr lang="zh-CN" altLang="en-US" sz="1800">
                <a:solidFill>
                  <a:schemeClr val="tx1">
                    <a:lumMod val="85000"/>
                    <a:lumOff val="15000"/>
                  </a:schemeClr>
                </a:solidFill>
                <a:cs typeface="+mn-ea"/>
                <a:sym typeface="+mn-lt"/>
              </a:rPr>
              <a:t>通过对同一律、矛盾律、排中律、充足理由律的实质、内容、要求的理解和掌握，有助于发现一些潜在的逻辑错误。</a:t>
            </a:r>
            <a:endParaRPr lang="en-US" altLang="zh-CN" sz="1800">
              <a:solidFill>
                <a:schemeClr val="tx1">
                  <a:lumMod val="85000"/>
                  <a:lumOff val="15000"/>
                </a:schemeClr>
              </a:solidFill>
              <a:cs typeface="+mn-ea"/>
              <a:sym typeface="+mn-lt"/>
            </a:endParaRPr>
          </a:p>
          <a:p>
            <a:pPr marL="285750" indent="-285750" algn="just">
              <a:buFont typeface="Arial" panose="020b0604020202020204" pitchFamily="34" charset="0"/>
              <a:buChar char="•"/>
            </a:pPr>
            <a:endParaRPr lang="en-US" altLang="zh-CN" sz="1800">
              <a:solidFill>
                <a:schemeClr val="tx1">
                  <a:lumMod val="85000"/>
                  <a:lumOff val="15000"/>
                </a:schemeClr>
              </a:solidFill>
              <a:cs typeface="+mn-ea"/>
              <a:sym typeface="+mn-lt"/>
            </a:endParaRPr>
          </a:p>
          <a:p>
            <a:pPr marL="285750" indent="-285750" algn="just">
              <a:buFont typeface="Arial" panose="020b0604020202020204" pitchFamily="34" charset="0"/>
              <a:buChar char="•"/>
            </a:pPr>
            <a:r>
              <a:rPr lang="zh-CN" altLang="en-US" sz="1800">
                <a:solidFill>
                  <a:schemeClr val="tx1">
                    <a:lumMod val="85000"/>
                    <a:lumOff val="15000"/>
                  </a:schemeClr>
                </a:solidFill>
                <a:cs typeface="+mn-ea"/>
                <a:sym typeface="+mn-lt"/>
              </a:rPr>
              <a:t>尽可能避免在学习、生活中出现一些不该出现的逻辑错误，实现能力迁移。</a:t>
            </a:r>
            <a:endParaRPr lang="en-US" altLang="zh-CN" sz="1800">
              <a:solidFill>
                <a:schemeClr val="tx1">
                  <a:lumMod val="85000"/>
                  <a:lumOff val="15000"/>
                </a:schemeClr>
              </a:solidFill>
              <a:cs typeface="+mn-ea"/>
              <a:sym typeface="+mn-lt"/>
            </a:endParaRPr>
          </a:p>
          <a:p>
            <a:pPr marL="285750" indent="-285750" algn="just">
              <a:buFont typeface="Arial" panose="020b0604020202020204" pitchFamily="34" charset="0"/>
              <a:buChar char="•"/>
            </a:pPr>
            <a:endParaRPr lang="en-US" altLang="zh-CN" sz="1800">
              <a:solidFill>
                <a:schemeClr val="tx1">
                  <a:lumMod val="85000"/>
                  <a:lumOff val="15000"/>
                </a:schemeClr>
              </a:solidFill>
              <a:cs typeface="+mn-ea"/>
              <a:sym typeface="+mn-lt"/>
            </a:endParaRPr>
          </a:p>
          <a:p>
            <a:pPr marL="285750" indent="-285750" algn="just">
              <a:buFont typeface="Arial" panose="020b0604020202020204" pitchFamily="34" charset="0"/>
              <a:buChar char="•"/>
            </a:pPr>
            <a:r>
              <a:rPr lang="zh-CN" altLang="en-US" sz="1800">
                <a:solidFill>
                  <a:schemeClr val="tx1">
                    <a:lumMod val="85000"/>
                    <a:lumOff val="15000"/>
                  </a:schemeClr>
                </a:solidFill>
                <a:cs typeface="+mn-ea"/>
                <a:sym typeface="+mn-lt"/>
              </a:rPr>
              <a:t>正确地认识事物和准确地表达思想。</a:t>
            </a:r>
          </a:p>
          <a:p>
            <a:pPr marL="285750" indent="-285750" algn="just">
              <a:buFont typeface="Arial" panose="020b0604020202020204" pitchFamily="34" charset="0"/>
              <a:buChar char="•"/>
            </a:pPr>
            <a:endParaRPr lang="zh-CN" altLang="en-US" sz="1800">
              <a:solidFill>
                <a:schemeClr val="tx1">
                  <a:lumMod val="85000"/>
                  <a:lumOff val="15000"/>
                </a:schemeClr>
              </a:solidFill>
              <a:cs typeface="+mn-ea"/>
              <a:sym typeface="+mn-lt"/>
            </a:endParaRPr>
          </a:p>
        </p:txBody>
      </p:sp>
      <p:grpSp>
        <p:nvGrpSpPr>
          <p:cNvPr id="28" name="Group 39"/>
          <p:cNvGrpSpPr/>
          <p:nvPr/>
        </p:nvGrpSpPr>
        <p:grpSpPr>
          <a:xfrm>
            <a:off x="1836470" y="2566868"/>
            <a:ext cx="794360" cy="657674"/>
            <a:chOff x="2897188" y="3733800"/>
            <a:chExt cx="636587" cy="527050"/>
          </a:xfrm>
          <a:solidFill>
            <a:srgbClr val="38619F"/>
          </a:solidFill>
        </p:grpSpPr>
        <p:sp>
          <p:nvSpPr>
            <p:cNvPr id="29" name="Freeform 5"/>
            <p:cNvSpPr>
              <a:spLocks noEditPoints="1"/>
            </p:cNvSpPr>
            <p:nvPr/>
          </p:nvSpPr>
          <p:spPr bwMode="auto">
            <a:xfrm>
              <a:off x="2952750" y="3838575"/>
              <a:ext cx="98425" cy="100012"/>
            </a:xfrm>
            <a:custGeom>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6"/>
                    <a:pt x="46" y="60"/>
                    <a:pt x="29" y="60"/>
                  </a:cubicBezTo>
                  <a:cubicBezTo>
                    <a:pt x="13" y="60"/>
                    <a:pt x="0" y="46"/>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0" name="Freeform 6"/>
            <p:cNvSpPr>
              <a:spLocks noEditPoints="1"/>
            </p:cNvSpPr>
            <p:nvPr/>
          </p:nvSpPr>
          <p:spPr bwMode="auto">
            <a:xfrm>
              <a:off x="2944813" y="3940175"/>
              <a:ext cx="193675" cy="317500"/>
            </a:xfrm>
            <a:custGeom>
              <a:cxnLst>
                <a:cxn ang="0">
                  <a:pos x="92" y="97"/>
                </a:cxn>
                <a:cxn ang="0">
                  <a:pos x="79" y="85"/>
                </a:cxn>
                <a:cxn ang="0">
                  <a:pos x="55" y="85"/>
                </a:cxn>
                <a:cxn ang="0">
                  <a:pos x="55" y="52"/>
                </a:cxn>
                <a:cxn ang="0">
                  <a:pos x="84" y="64"/>
                </a:cxn>
                <a:cxn ang="0">
                  <a:pos x="108" y="58"/>
                </a:cxn>
                <a:cxn ang="0">
                  <a:pos x="115" y="43"/>
                </a:cxn>
                <a:cxn ang="0">
                  <a:pos x="100" y="37"/>
                </a:cxn>
                <a:cxn ang="0">
                  <a:pos x="52" y="13"/>
                </a:cxn>
                <a:cxn ang="0">
                  <a:pos x="52" y="12"/>
                </a:cxn>
                <a:cxn ang="0">
                  <a:pos x="34" y="1"/>
                </a:cxn>
                <a:cxn ang="0">
                  <a:pos x="28" y="0"/>
                </a:cxn>
                <a:cxn ang="0">
                  <a:pos x="21" y="1"/>
                </a:cxn>
                <a:cxn ang="0">
                  <a:pos x="21" y="1"/>
                </a:cxn>
                <a:cxn ang="0">
                  <a:pos x="0" y="23"/>
                </a:cxn>
                <a:cxn ang="0">
                  <a:pos x="0" y="89"/>
                </a:cxn>
                <a:cxn ang="0">
                  <a:pos x="28" y="112"/>
                </a:cxn>
                <a:cxn ang="0">
                  <a:pos x="30" y="112"/>
                </a:cxn>
                <a:cxn ang="0">
                  <a:pos x="66" y="112"/>
                </a:cxn>
                <a:cxn ang="0">
                  <a:pos x="74" y="179"/>
                </a:cxn>
                <a:cxn ang="0">
                  <a:pos x="88" y="191"/>
                </a:cxn>
                <a:cxn ang="0">
                  <a:pos x="89" y="191"/>
                </a:cxn>
                <a:cxn ang="0">
                  <a:pos x="101" y="176"/>
                </a:cxn>
                <a:cxn ang="0">
                  <a:pos x="92" y="97"/>
                </a:cxn>
                <a:cxn ang="0">
                  <a:pos x="92" y="97"/>
                </a:cxn>
                <a:cxn ang="0">
                  <a:pos x="92" y="97"/>
                </a:cxn>
              </a:cxnLst>
              <a:rect l="0" t="0" r="r" b="b"/>
              <a:pathLst>
                <a:path w="117" h="191">
                  <a:moveTo>
                    <a:pt x="92" y="97"/>
                  </a:moveTo>
                  <a:cubicBezTo>
                    <a:pt x="91" y="90"/>
                    <a:pt x="85" y="85"/>
                    <a:pt x="79" y="85"/>
                  </a:cubicBezTo>
                  <a:cubicBezTo>
                    <a:pt x="55" y="85"/>
                    <a:pt x="55" y="85"/>
                    <a:pt x="55" y="85"/>
                  </a:cubicBezTo>
                  <a:cubicBezTo>
                    <a:pt x="55" y="52"/>
                    <a:pt x="55" y="52"/>
                    <a:pt x="55" y="52"/>
                  </a:cubicBezTo>
                  <a:cubicBezTo>
                    <a:pt x="63" y="59"/>
                    <a:pt x="72" y="64"/>
                    <a:pt x="84" y="64"/>
                  </a:cubicBezTo>
                  <a:cubicBezTo>
                    <a:pt x="91" y="64"/>
                    <a:pt x="99" y="62"/>
                    <a:pt x="108" y="58"/>
                  </a:cubicBezTo>
                  <a:cubicBezTo>
                    <a:pt x="114" y="56"/>
                    <a:pt x="117" y="49"/>
                    <a:pt x="115" y="43"/>
                  </a:cubicBezTo>
                  <a:cubicBezTo>
                    <a:pt x="113" y="37"/>
                    <a:pt x="106" y="34"/>
                    <a:pt x="100" y="37"/>
                  </a:cubicBezTo>
                  <a:cubicBezTo>
                    <a:pt x="77" y="46"/>
                    <a:pt x="72" y="41"/>
                    <a:pt x="52" y="13"/>
                  </a:cubicBezTo>
                  <a:cubicBezTo>
                    <a:pt x="52" y="13"/>
                    <a:pt x="52" y="13"/>
                    <a:pt x="52" y="12"/>
                  </a:cubicBezTo>
                  <a:cubicBezTo>
                    <a:pt x="48" y="6"/>
                    <a:pt x="41" y="2"/>
                    <a:pt x="34" y="1"/>
                  </a:cubicBezTo>
                  <a:cubicBezTo>
                    <a:pt x="34" y="1"/>
                    <a:pt x="31" y="0"/>
                    <a:pt x="28" y="0"/>
                  </a:cubicBezTo>
                  <a:cubicBezTo>
                    <a:pt x="25" y="0"/>
                    <a:pt x="21" y="1"/>
                    <a:pt x="21" y="1"/>
                  </a:cubicBezTo>
                  <a:cubicBezTo>
                    <a:pt x="21" y="1"/>
                    <a:pt x="21" y="1"/>
                    <a:pt x="21" y="1"/>
                  </a:cubicBezTo>
                  <a:cubicBezTo>
                    <a:pt x="11" y="3"/>
                    <a:pt x="0" y="11"/>
                    <a:pt x="0" y="23"/>
                  </a:cubicBezTo>
                  <a:cubicBezTo>
                    <a:pt x="0" y="89"/>
                    <a:pt x="0" y="89"/>
                    <a:pt x="0" y="89"/>
                  </a:cubicBezTo>
                  <a:cubicBezTo>
                    <a:pt x="0" y="103"/>
                    <a:pt x="15" y="112"/>
                    <a:pt x="28" y="112"/>
                  </a:cubicBezTo>
                  <a:cubicBezTo>
                    <a:pt x="28" y="112"/>
                    <a:pt x="29" y="112"/>
                    <a:pt x="30" y="112"/>
                  </a:cubicBezTo>
                  <a:cubicBezTo>
                    <a:pt x="66" y="112"/>
                    <a:pt x="66" y="112"/>
                    <a:pt x="66" y="112"/>
                  </a:cubicBezTo>
                  <a:cubicBezTo>
                    <a:pt x="74" y="179"/>
                    <a:pt x="74" y="179"/>
                    <a:pt x="74" y="179"/>
                  </a:cubicBezTo>
                  <a:cubicBezTo>
                    <a:pt x="75" y="186"/>
                    <a:pt x="81" y="191"/>
                    <a:pt x="88" y="191"/>
                  </a:cubicBezTo>
                  <a:cubicBezTo>
                    <a:pt x="88" y="191"/>
                    <a:pt x="89" y="191"/>
                    <a:pt x="89" y="191"/>
                  </a:cubicBezTo>
                  <a:cubicBezTo>
                    <a:pt x="97" y="190"/>
                    <a:pt x="102" y="184"/>
                    <a:pt x="101" y="176"/>
                  </a:cubicBezTo>
                  <a:lnTo>
                    <a:pt x="92" y="97"/>
                  </a:lnTo>
                  <a:close/>
                  <a:moveTo>
                    <a:pt x="92" y="97"/>
                  </a:moveTo>
                  <a:cubicBezTo>
                    <a:pt x="92" y="97"/>
                    <a:pt x="92" y="97"/>
                    <a:pt x="92" y="97"/>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1" name="Freeform 7"/>
            <p:cNvSpPr>
              <a:spLocks noEditPoints="1"/>
            </p:cNvSpPr>
            <p:nvPr/>
          </p:nvSpPr>
          <p:spPr bwMode="auto">
            <a:xfrm>
              <a:off x="2897188" y="3960813"/>
              <a:ext cx="152400" cy="300037"/>
            </a:xfrm>
            <a:custGeom>
              <a:cxnLst>
                <a:cxn ang="0">
                  <a:pos x="92" y="114"/>
                </a:cxn>
                <a:cxn ang="0">
                  <a:pos x="80" y="103"/>
                </a:cxn>
                <a:cxn ang="0">
                  <a:pos x="23" y="103"/>
                </a:cxn>
                <a:cxn ang="0">
                  <a:pos x="23" y="11"/>
                </a:cxn>
                <a:cxn ang="0">
                  <a:pos x="12" y="0"/>
                </a:cxn>
                <a:cxn ang="0">
                  <a:pos x="0" y="11"/>
                </a:cxn>
                <a:cxn ang="0">
                  <a:pos x="0" y="114"/>
                </a:cxn>
                <a:cxn ang="0">
                  <a:pos x="6" y="124"/>
                </a:cxn>
                <a:cxn ang="0">
                  <a:pos x="2" y="138"/>
                </a:cxn>
                <a:cxn ang="0">
                  <a:pos x="2" y="170"/>
                </a:cxn>
                <a:cxn ang="0">
                  <a:pos x="12" y="180"/>
                </a:cxn>
                <a:cxn ang="0">
                  <a:pos x="22" y="170"/>
                </a:cxn>
                <a:cxn ang="0">
                  <a:pos x="22" y="138"/>
                </a:cxn>
                <a:cxn ang="0">
                  <a:pos x="30" y="130"/>
                </a:cxn>
                <a:cxn ang="0">
                  <a:pos x="62" y="130"/>
                </a:cxn>
                <a:cxn ang="0">
                  <a:pos x="70" y="138"/>
                </a:cxn>
                <a:cxn ang="0">
                  <a:pos x="70" y="170"/>
                </a:cxn>
                <a:cxn ang="0">
                  <a:pos x="79" y="180"/>
                </a:cxn>
                <a:cxn ang="0">
                  <a:pos x="89" y="170"/>
                </a:cxn>
                <a:cxn ang="0">
                  <a:pos x="89" y="138"/>
                </a:cxn>
                <a:cxn ang="0">
                  <a:pos x="86" y="125"/>
                </a:cxn>
                <a:cxn ang="0">
                  <a:pos x="92" y="114"/>
                </a:cxn>
                <a:cxn ang="0">
                  <a:pos x="92" y="114"/>
                </a:cxn>
                <a:cxn ang="0">
                  <a:pos x="92" y="114"/>
                </a:cxn>
              </a:cxnLst>
              <a:rect l="0" t="0" r="r" b="b"/>
              <a:pathLst>
                <a:path w="92" h="180">
                  <a:moveTo>
                    <a:pt x="92" y="114"/>
                  </a:moveTo>
                  <a:cubicBezTo>
                    <a:pt x="92" y="108"/>
                    <a:pt x="87" y="103"/>
                    <a:pt x="80" y="103"/>
                  </a:cubicBezTo>
                  <a:cubicBezTo>
                    <a:pt x="23" y="103"/>
                    <a:pt x="23" y="103"/>
                    <a:pt x="23" y="103"/>
                  </a:cubicBezTo>
                  <a:cubicBezTo>
                    <a:pt x="23" y="11"/>
                    <a:pt x="23" y="11"/>
                    <a:pt x="23" y="11"/>
                  </a:cubicBezTo>
                  <a:cubicBezTo>
                    <a:pt x="23" y="5"/>
                    <a:pt x="18" y="0"/>
                    <a:pt x="12" y="0"/>
                  </a:cubicBezTo>
                  <a:cubicBezTo>
                    <a:pt x="5" y="0"/>
                    <a:pt x="0" y="5"/>
                    <a:pt x="0" y="11"/>
                  </a:cubicBezTo>
                  <a:cubicBezTo>
                    <a:pt x="0" y="114"/>
                    <a:pt x="0" y="114"/>
                    <a:pt x="0" y="114"/>
                  </a:cubicBezTo>
                  <a:cubicBezTo>
                    <a:pt x="0" y="119"/>
                    <a:pt x="2" y="122"/>
                    <a:pt x="6" y="124"/>
                  </a:cubicBezTo>
                  <a:cubicBezTo>
                    <a:pt x="4" y="128"/>
                    <a:pt x="2" y="133"/>
                    <a:pt x="2" y="138"/>
                  </a:cubicBezTo>
                  <a:cubicBezTo>
                    <a:pt x="2" y="170"/>
                    <a:pt x="2" y="170"/>
                    <a:pt x="2" y="170"/>
                  </a:cubicBezTo>
                  <a:cubicBezTo>
                    <a:pt x="2" y="175"/>
                    <a:pt x="7" y="180"/>
                    <a:pt x="12" y="180"/>
                  </a:cubicBezTo>
                  <a:cubicBezTo>
                    <a:pt x="17" y="180"/>
                    <a:pt x="22" y="175"/>
                    <a:pt x="22" y="170"/>
                  </a:cubicBezTo>
                  <a:cubicBezTo>
                    <a:pt x="22" y="138"/>
                    <a:pt x="22" y="138"/>
                    <a:pt x="22" y="138"/>
                  </a:cubicBezTo>
                  <a:cubicBezTo>
                    <a:pt x="22" y="133"/>
                    <a:pt x="25" y="130"/>
                    <a:pt x="30" y="130"/>
                  </a:cubicBezTo>
                  <a:cubicBezTo>
                    <a:pt x="62" y="130"/>
                    <a:pt x="62" y="130"/>
                    <a:pt x="62" y="130"/>
                  </a:cubicBezTo>
                  <a:cubicBezTo>
                    <a:pt x="66" y="130"/>
                    <a:pt x="70" y="133"/>
                    <a:pt x="70" y="138"/>
                  </a:cubicBezTo>
                  <a:cubicBezTo>
                    <a:pt x="70" y="170"/>
                    <a:pt x="70" y="170"/>
                    <a:pt x="70" y="170"/>
                  </a:cubicBezTo>
                  <a:cubicBezTo>
                    <a:pt x="70" y="175"/>
                    <a:pt x="74" y="180"/>
                    <a:pt x="79" y="180"/>
                  </a:cubicBezTo>
                  <a:cubicBezTo>
                    <a:pt x="85" y="180"/>
                    <a:pt x="89" y="175"/>
                    <a:pt x="89" y="170"/>
                  </a:cubicBezTo>
                  <a:cubicBezTo>
                    <a:pt x="89" y="138"/>
                    <a:pt x="89" y="138"/>
                    <a:pt x="89" y="138"/>
                  </a:cubicBezTo>
                  <a:cubicBezTo>
                    <a:pt x="89" y="133"/>
                    <a:pt x="88" y="128"/>
                    <a:pt x="86" y="125"/>
                  </a:cubicBezTo>
                  <a:cubicBezTo>
                    <a:pt x="89" y="123"/>
                    <a:pt x="92" y="119"/>
                    <a:pt x="92" y="114"/>
                  </a:cubicBezTo>
                  <a:close/>
                  <a:moveTo>
                    <a:pt x="92" y="114"/>
                  </a:moveTo>
                  <a:cubicBezTo>
                    <a:pt x="92" y="114"/>
                    <a:pt x="92" y="114"/>
                    <a:pt x="92" y="114"/>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2" name="Freeform 8"/>
            <p:cNvSpPr>
              <a:spLocks noEditPoints="1"/>
            </p:cNvSpPr>
            <p:nvPr/>
          </p:nvSpPr>
          <p:spPr bwMode="auto">
            <a:xfrm>
              <a:off x="3379788" y="3838575"/>
              <a:ext cx="98425" cy="100012"/>
            </a:xfrm>
            <a:custGeom>
              <a:cxnLst>
                <a:cxn ang="0">
                  <a:pos x="59" y="30"/>
                </a:cxn>
                <a:cxn ang="0">
                  <a:pos x="30" y="60"/>
                </a:cxn>
                <a:cxn ang="0">
                  <a:pos x="0" y="30"/>
                </a:cxn>
                <a:cxn ang="0">
                  <a:pos x="30" y="0"/>
                </a:cxn>
                <a:cxn ang="0">
                  <a:pos x="59" y="30"/>
                </a:cxn>
                <a:cxn ang="0">
                  <a:pos x="59" y="30"/>
                </a:cxn>
                <a:cxn ang="0">
                  <a:pos x="59" y="30"/>
                </a:cxn>
              </a:cxnLst>
              <a:rect l="0" t="0" r="r" b="b"/>
              <a:pathLst>
                <a:path w="59" h="60">
                  <a:moveTo>
                    <a:pt x="59" y="30"/>
                  </a:moveTo>
                  <a:cubicBezTo>
                    <a:pt x="59" y="46"/>
                    <a:pt x="46" y="60"/>
                    <a:pt x="30" y="60"/>
                  </a:cubicBezTo>
                  <a:cubicBezTo>
                    <a:pt x="13" y="60"/>
                    <a:pt x="0" y="46"/>
                    <a:pt x="0" y="30"/>
                  </a:cubicBezTo>
                  <a:cubicBezTo>
                    <a:pt x="0" y="14"/>
                    <a:pt x="13" y="0"/>
                    <a:pt x="30" y="0"/>
                  </a:cubicBezTo>
                  <a:cubicBezTo>
                    <a:pt x="46" y="0"/>
                    <a:pt x="59" y="14"/>
                    <a:pt x="59" y="30"/>
                  </a:cubicBezTo>
                  <a:close/>
                  <a:moveTo>
                    <a:pt x="59" y="30"/>
                  </a:moveTo>
                  <a:cubicBezTo>
                    <a:pt x="59" y="30"/>
                    <a:pt x="59" y="30"/>
                    <a:pt x="59" y="30"/>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3" name="Freeform 9"/>
            <p:cNvSpPr>
              <a:spLocks noEditPoints="1"/>
            </p:cNvSpPr>
            <p:nvPr/>
          </p:nvSpPr>
          <p:spPr bwMode="auto">
            <a:xfrm>
              <a:off x="3292475" y="3940175"/>
              <a:ext cx="193675" cy="317500"/>
            </a:xfrm>
            <a:custGeom>
              <a:cxnLst>
                <a:cxn ang="0">
                  <a:pos x="89" y="112"/>
                </a:cxn>
                <a:cxn ang="0">
                  <a:pos x="117" y="89"/>
                </a:cxn>
                <a:cxn ang="0">
                  <a:pos x="117" y="23"/>
                </a:cxn>
                <a:cxn ang="0">
                  <a:pos x="96" y="1"/>
                </a:cxn>
                <a:cxn ang="0">
                  <a:pos x="96" y="1"/>
                </a:cxn>
                <a:cxn ang="0">
                  <a:pos x="89" y="0"/>
                </a:cxn>
                <a:cxn ang="0">
                  <a:pos x="83" y="1"/>
                </a:cxn>
                <a:cxn ang="0">
                  <a:pos x="65" y="12"/>
                </a:cxn>
                <a:cxn ang="0">
                  <a:pos x="65" y="13"/>
                </a:cxn>
                <a:cxn ang="0">
                  <a:pos x="17" y="37"/>
                </a:cxn>
                <a:cxn ang="0">
                  <a:pos x="2" y="43"/>
                </a:cxn>
                <a:cxn ang="0">
                  <a:pos x="9" y="58"/>
                </a:cxn>
                <a:cxn ang="0">
                  <a:pos x="33" y="64"/>
                </a:cxn>
                <a:cxn ang="0">
                  <a:pos x="62" y="52"/>
                </a:cxn>
                <a:cxn ang="0">
                  <a:pos x="62" y="85"/>
                </a:cxn>
                <a:cxn ang="0">
                  <a:pos x="38" y="85"/>
                </a:cxn>
                <a:cxn ang="0">
                  <a:pos x="38" y="85"/>
                </a:cxn>
                <a:cxn ang="0">
                  <a:pos x="25" y="97"/>
                </a:cxn>
                <a:cxn ang="0">
                  <a:pos x="16" y="176"/>
                </a:cxn>
                <a:cxn ang="0">
                  <a:pos x="28" y="191"/>
                </a:cxn>
                <a:cxn ang="0">
                  <a:pos x="29" y="191"/>
                </a:cxn>
                <a:cxn ang="0">
                  <a:pos x="43" y="179"/>
                </a:cxn>
                <a:cxn ang="0">
                  <a:pos x="51" y="112"/>
                </a:cxn>
                <a:cxn ang="0">
                  <a:pos x="87" y="112"/>
                </a:cxn>
                <a:cxn ang="0">
                  <a:pos x="89" y="112"/>
                </a:cxn>
                <a:cxn ang="0">
                  <a:pos x="89" y="112"/>
                </a:cxn>
                <a:cxn ang="0">
                  <a:pos x="89" y="112"/>
                </a:cxn>
              </a:cxnLst>
              <a:rect l="0" t="0" r="r" b="b"/>
              <a:pathLst>
                <a:path w="117" h="191">
                  <a:moveTo>
                    <a:pt x="89" y="112"/>
                  </a:moveTo>
                  <a:cubicBezTo>
                    <a:pt x="102" y="112"/>
                    <a:pt x="117" y="103"/>
                    <a:pt x="117" y="89"/>
                  </a:cubicBezTo>
                  <a:cubicBezTo>
                    <a:pt x="117" y="23"/>
                    <a:pt x="117" y="23"/>
                    <a:pt x="117" y="23"/>
                  </a:cubicBezTo>
                  <a:cubicBezTo>
                    <a:pt x="117" y="11"/>
                    <a:pt x="106" y="3"/>
                    <a:pt x="96" y="1"/>
                  </a:cubicBezTo>
                  <a:cubicBezTo>
                    <a:pt x="96" y="1"/>
                    <a:pt x="96" y="1"/>
                    <a:pt x="96" y="1"/>
                  </a:cubicBezTo>
                  <a:cubicBezTo>
                    <a:pt x="96" y="1"/>
                    <a:pt x="92" y="0"/>
                    <a:pt x="89" y="0"/>
                  </a:cubicBezTo>
                  <a:cubicBezTo>
                    <a:pt x="86" y="0"/>
                    <a:pt x="83" y="1"/>
                    <a:pt x="83" y="1"/>
                  </a:cubicBezTo>
                  <a:cubicBezTo>
                    <a:pt x="76" y="2"/>
                    <a:pt x="69" y="6"/>
                    <a:pt x="65" y="12"/>
                  </a:cubicBezTo>
                  <a:cubicBezTo>
                    <a:pt x="65" y="13"/>
                    <a:pt x="65" y="13"/>
                    <a:pt x="65" y="13"/>
                  </a:cubicBezTo>
                  <a:cubicBezTo>
                    <a:pt x="45" y="41"/>
                    <a:pt x="40" y="46"/>
                    <a:pt x="17" y="37"/>
                  </a:cubicBezTo>
                  <a:cubicBezTo>
                    <a:pt x="11" y="34"/>
                    <a:pt x="4" y="37"/>
                    <a:pt x="2" y="43"/>
                  </a:cubicBezTo>
                  <a:cubicBezTo>
                    <a:pt x="0" y="49"/>
                    <a:pt x="3" y="56"/>
                    <a:pt x="9" y="58"/>
                  </a:cubicBezTo>
                  <a:cubicBezTo>
                    <a:pt x="18" y="62"/>
                    <a:pt x="26" y="64"/>
                    <a:pt x="33" y="64"/>
                  </a:cubicBezTo>
                  <a:cubicBezTo>
                    <a:pt x="45" y="64"/>
                    <a:pt x="54" y="59"/>
                    <a:pt x="62" y="52"/>
                  </a:cubicBezTo>
                  <a:cubicBezTo>
                    <a:pt x="62" y="85"/>
                    <a:pt x="62" y="85"/>
                    <a:pt x="62" y="85"/>
                  </a:cubicBezTo>
                  <a:cubicBezTo>
                    <a:pt x="38" y="85"/>
                    <a:pt x="38" y="85"/>
                    <a:pt x="38" y="85"/>
                  </a:cubicBezTo>
                  <a:cubicBezTo>
                    <a:pt x="38" y="85"/>
                    <a:pt x="38" y="85"/>
                    <a:pt x="38" y="85"/>
                  </a:cubicBezTo>
                  <a:cubicBezTo>
                    <a:pt x="31" y="85"/>
                    <a:pt x="26" y="90"/>
                    <a:pt x="25" y="97"/>
                  </a:cubicBezTo>
                  <a:cubicBezTo>
                    <a:pt x="16" y="176"/>
                    <a:pt x="16" y="176"/>
                    <a:pt x="16" y="176"/>
                  </a:cubicBezTo>
                  <a:cubicBezTo>
                    <a:pt x="15" y="184"/>
                    <a:pt x="20" y="190"/>
                    <a:pt x="28" y="191"/>
                  </a:cubicBezTo>
                  <a:cubicBezTo>
                    <a:pt x="28" y="191"/>
                    <a:pt x="29" y="191"/>
                    <a:pt x="29" y="191"/>
                  </a:cubicBezTo>
                  <a:cubicBezTo>
                    <a:pt x="36" y="191"/>
                    <a:pt x="42" y="186"/>
                    <a:pt x="43" y="179"/>
                  </a:cubicBezTo>
                  <a:cubicBezTo>
                    <a:pt x="51" y="112"/>
                    <a:pt x="51" y="112"/>
                    <a:pt x="51" y="112"/>
                  </a:cubicBezTo>
                  <a:cubicBezTo>
                    <a:pt x="87" y="112"/>
                    <a:pt x="87" y="112"/>
                    <a:pt x="87" y="112"/>
                  </a:cubicBezTo>
                  <a:cubicBezTo>
                    <a:pt x="88" y="112"/>
                    <a:pt x="89" y="112"/>
                    <a:pt x="89" y="112"/>
                  </a:cubicBezTo>
                  <a:close/>
                  <a:moveTo>
                    <a:pt x="89" y="112"/>
                  </a:moveTo>
                  <a:cubicBezTo>
                    <a:pt x="89" y="112"/>
                    <a:pt x="89" y="112"/>
                    <a:pt x="89" y="112"/>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4" name="Freeform 10"/>
            <p:cNvSpPr>
              <a:spLocks noEditPoints="1"/>
            </p:cNvSpPr>
            <p:nvPr/>
          </p:nvSpPr>
          <p:spPr bwMode="auto">
            <a:xfrm>
              <a:off x="3381375" y="3960813"/>
              <a:ext cx="152400" cy="300037"/>
            </a:xfrm>
            <a:custGeom>
              <a:cxnLst>
                <a:cxn ang="0">
                  <a:pos x="92" y="114"/>
                </a:cxn>
                <a:cxn ang="0">
                  <a:pos x="92" y="11"/>
                </a:cxn>
                <a:cxn ang="0">
                  <a:pos x="80" y="0"/>
                </a:cxn>
                <a:cxn ang="0">
                  <a:pos x="69" y="11"/>
                </a:cxn>
                <a:cxn ang="0">
                  <a:pos x="69" y="103"/>
                </a:cxn>
                <a:cxn ang="0">
                  <a:pos x="12" y="103"/>
                </a:cxn>
                <a:cxn ang="0">
                  <a:pos x="0" y="114"/>
                </a:cxn>
                <a:cxn ang="0">
                  <a:pos x="6" y="125"/>
                </a:cxn>
                <a:cxn ang="0">
                  <a:pos x="3" y="138"/>
                </a:cxn>
                <a:cxn ang="0">
                  <a:pos x="3" y="170"/>
                </a:cxn>
                <a:cxn ang="0">
                  <a:pos x="12" y="180"/>
                </a:cxn>
                <a:cxn ang="0">
                  <a:pos x="22" y="170"/>
                </a:cxn>
                <a:cxn ang="0">
                  <a:pos x="22" y="138"/>
                </a:cxn>
                <a:cxn ang="0">
                  <a:pos x="30" y="130"/>
                </a:cxn>
                <a:cxn ang="0">
                  <a:pos x="62" y="130"/>
                </a:cxn>
                <a:cxn ang="0">
                  <a:pos x="70" y="138"/>
                </a:cxn>
                <a:cxn ang="0">
                  <a:pos x="70" y="170"/>
                </a:cxn>
                <a:cxn ang="0">
                  <a:pos x="80" y="180"/>
                </a:cxn>
                <a:cxn ang="0">
                  <a:pos x="90" y="170"/>
                </a:cxn>
                <a:cxn ang="0">
                  <a:pos x="90" y="138"/>
                </a:cxn>
                <a:cxn ang="0">
                  <a:pos x="86" y="124"/>
                </a:cxn>
                <a:cxn ang="0">
                  <a:pos x="92" y="114"/>
                </a:cxn>
                <a:cxn ang="0">
                  <a:pos x="92" y="114"/>
                </a:cxn>
                <a:cxn ang="0">
                  <a:pos x="92" y="114"/>
                </a:cxn>
              </a:cxnLst>
              <a:rect l="0" t="0" r="r" b="b"/>
              <a:pathLst>
                <a:path w="92" h="180">
                  <a:moveTo>
                    <a:pt x="92" y="114"/>
                  </a:moveTo>
                  <a:cubicBezTo>
                    <a:pt x="92" y="11"/>
                    <a:pt x="92" y="11"/>
                    <a:pt x="92" y="11"/>
                  </a:cubicBezTo>
                  <a:cubicBezTo>
                    <a:pt x="92" y="5"/>
                    <a:pt x="87" y="0"/>
                    <a:pt x="80" y="0"/>
                  </a:cubicBezTo>
                  <a:cubicBezTo>
                    <a:pt x="74" y="0"/>
                    <a:pt x="69" y="5"/>
                    <a:pt x="69" y="11"/>
                  </a:cubicBezTo>
                  <a:cubicBezTo>
                    <a:pt x="69" y="103"/>
                    <a:pt x="69" y="103"/>
                    <a:pt x="69" y="103"/>
                  </a:cubicBezTo>
                  <a:cubicBezTo>
                    <a:pt x="12" y="103"/>
                    <a:pt x="12" y="103"/>
                    <a:pt x="12" y="103"/>
                  </a:cubicBezTo>
                  <a:cubicBezTo>
                    <a:pt x="5" y="103"/>
                    <a:pt x="0" y="108"/>
                    <a:pt x="0" y="114"/>
                  </a:cubicBezTo>
                  <a:cubicBezTo>
                    <a:pt x="0" y="119"/>
                    <a:pt x="3" y="123"/>
                    <a:pt x="6" y="125"/>
                  </a:cubicBezTo>
                  <a:cubicBezTo>
                    <a:pt x="4" y="128"/>
                    <a:pt x="3" y="133"/>
                    <a:pt x="3" y="138"/>
                  </a:cubicBezTo>
                  <a:cubicBezTo>
                    <a:pt x="3" y="170"/>
                    <a:pt x="3" y="170"/>
                    <a:pt x="3" y="170"/>
                  </a:cubicBezTo>
                  <a:cubicBezTo>
                    <a:pt x="3" y="175"/>
                    <a:pt x="7" y="180"/>
                    <a:pt x="12" y="180"/>
                  </a:cubicBezTo>
                  <a:cubicBezTo>
                    <a:pt x="18" y="180"/>
                    <a:pt x="22" y="175"/>
                    <a:pt x="22" y="170"/>
                  </a:cubicBezTo>
                  <a:cubicBezTo>
                    <a:pt x="22" y="138"/>
                    <a:pt x="22" y="138"/>
                    <a:pt x="22" y="138"/>
                  </a:cubicBezTo>
                  <a:cubicBezTo>
                    <a:pt x="22" y="133"/>
                    <a:pt x="26" y="130"/>
                    <a:pt x="30" y="130"/>
                  </a:cubicBezTo>
                  <a:cubicBezTo>
                    <a:pt x="62" y="130"/>
                    <a:pt x="62" y="130"/>
                    <a:pt x="62" y="130"/>
                  </a:cubicBezTo>
                  <a:cubicBezTo>
                    <a:pt x="67" y="130"/>
                    <a:pt x="70" y="133"/>
                    <a:pt x="70" y="138"/>
                  </a:cubicBezTo>
                  <a:cubicBezTo>
                    <a:pt x="70" y="170"/>
                    <a:pt x="70" y="170"/>
                    <a:pt x="70" y="170"/>
                  </a:cubicBezTo>
                  <a:cubicBezTo>
                    <a:pt x="70" y="175"/>
                    <a:pt x="75" y="180"/>
                    <a:pt x="80" y="180"/>
                  </a:cubicBezTo>
                  <a:cubicBezTo>
                    <a:pt x="85" y="180"/>
                    <a:pt x="90" y="175"/>
                    <a:pt x="90" y="170"/>
                  </a:cubicBezTo>
                  <a:cubicBezTo>
                    <a:pt x="90" y="138"/>
                    <a:pt x="90" y="138"/>
                    <a:pt x="90" y="138"/>
                  </a:cubicBezTo>
                  <a:cubicBezTo>
                    <a:pt x="90" y="133"/>
                    <a:pt x="88" y="128"/>
                    <a:pt x="86" y="124"/>
                  </a:cubicBezTo>
                  <a:cubicBezTo>
                    <a:pt x="89" y="122"/>
                    <a:pt x="92" y="119"/>
                    <a:pt x="92" y="114"/>
                  </a:cubicBezTo>
                  <a:close/>
                  <a:moveTo>
                    <a:pt x="92" y="114"/>
                  </a:moveTo>
                  <a:cubicBezTo>
                    <a:pt x="92" y="114"/>
                    <a:pt x="92" y="114"/>
                    <a:pt x="92" y="114"/>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5" name="Freeform 11"/>
            <p:cNvSpPr>
              <a:spLocks noEditPoints="1"/>
            </p:cNvSpPr>
            <p:nvPr/>
          </p:nvSpPr>
          <p:spPr bwMode="auto">
            <a:xfrm>
              <a:off x="3087688" y="4049713"/>
              <a:ext cx="247650" cy="200025"/>
            </a:xfrm>
            <a:custGeom>
              <a:cxnLst>
                <a:cxn ang="0">
                  <a:pos x="150" y="11"/>
                </a:cxn>
                <a:cxn ang="0">
                  <a:pos x="139" y="0"/>
                </a:cxn>
                <a:cxn ang="0">
                  <a:pos x="11" y="0"/>
                </a:cxn>
                <a:cxn ang="0">
                  <a:pos x="0" y="11"/>
                </a:cxn>
                <a:cxn ang="0">
                  <a:pos x="11" y="22"/>
                </a:cxn>
                <a:cxn ang="0">
                  <a:pos x="26" y="22"/>
                </a:cxn>
                <a:cxn ang="0">
                  <a:pos x="26" y="120"/>
                </a:cxn>
                <a:cxn ang="0">
                  <a:pos x="124" y="120"/>
                </a:cxn>
                <a:cxn ang="0">
                  <a:pos x="124" y="22"/>
                </a:cxn>
                <a:cxn ang="0">
                  <a:pos x="139" y="22"/>
                </a:cxn>
                <a:cxn ang="0">
                  <a:pos x="150" y="11"/>
                </a:cxn>
                <a:cxn ang="0">
                  <a:pos x="150" y="11"/>
                </a:cxn>
                <a:cxn ang="0">
                  <a:pos x="150" y="11"/>
                </a:cxn>
              </a:cxnLst>
              <a:rect l="0" t="0" r="r" b="b"/>
              <a:pathLst>
                <a:path w="150" h="120">
                  <a:moveTo>
                    <a:pt x="150" y="11"/>
                  </a:moveTo>
                  <a:cubicBezTo>
                    <a:pt x="150" y="5"/>
                    <a:pt x="145" y="0"/>
                    <a:pt x="139" y="0"/>
                  </a:cubicBezTo>
                  <a:cubicBezTo>
                    <a:pt x="11" y="0"/>
                    <a:pt x="11" y="0"/>
                    <a:pt x="11" y="0"/>
                  </a:cubicBezTo>
                  <a:cubicBezTo>
                    <a:pt x="5" y="0"/>
                    <a:pt x="0" y="5"/>
                    <a:pt x="0" y="11"/>
                  </a:cubicBezTo>
                  <a:cubicBezTo>
                    <a:pt x="0" y="17"/>
                    <a:pt x="5" y="22"/>
                    <a:pt x="11" y="22"/>
                  </a:cubicBezTo>
                  <a:cubicBezTo>
                    <a:pt x="26" y="22"/>
                    <a:pt x="26" y="22"/>
                    <a:pt x="26" y="22"/>
                  </a:cubicBezTo>
                  <a:cubicBezTo>
                    <a:pt x="26" y="120"/>
                    <a:pt x="26" y="120"/>
                    <a:pt x="26" y="120"/>
                  </a:cubicBezTo>
                  <a:cubicBezTo>
                    <a:pt x="124" y="120"/>
                    <a:pt x="124" y="120"/>
                    <a:pt x="124" y="120"/>
                  </a:cubicBezTo>
                  <a:cubicBezTo>
                    <a:pt x="124" y="22"/>
                    <a:pt x="124" y="22"/>
                    <a:pt x="124" y="22"/>
                  </a:cubicBezTo>
                  <a:cubicBezTo>
                    <a:pt x="139" y="22"/>
                    <a:pt x="139" y="22"/>
                    <a:pt x="139" y="22"/>
                  </a:cubicBezTo>
                  <a:cubicBezTo>
                    <a:pt x="145" y="22"/>
                    <a:pt x="150" y="17"/>
                    <a:pt x="150" y="11"/>
                  </a:cubicBezTo>
                  <a:close/>
                  <a:moveTo>
                    <a:pt x="150" y="11"/>
                  </a:moveTo>
                  <a:cubicBezTo>
                    <a:pt x="150" y="11"/>
                    <a:pt x="150" y="11"/>
                    <a:pt x="150" y="11"/>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6" name="Freeform 12"/>
            <p:cNvSpPr>
              <a:spLocks noEditPoints="1"/>
            </p:cNvSpPr>
            <p:nvPr/>
          </p:nvSpPr>
          <p:spPr bwMode="auto">
            <a:xfrm>
              <a:off x="3071813" y="3733800"/>
              <a:ext cx="206375" cy="153987"/>
            </a:xfrm>
            <a:custGeom>
              <a:cxnLst>
                <a:cxn ang="0">
                  <a:pos x="8" y="77"/>
                </a:cxn>
                <a:cxn ang="0">
                  <a:pos x="11" y="77"/>
                </a:cxn>
                <a:cxn ang="0">
                  <a:pos x="4" y="93"/>
                </a:cxn>
                <a:cxn ang="0">
                  <a:pos x="23" y="77"/>
                </a:cxn>
                <a:cxn ang="0">
                  <a:pos x="41" y="77"/>
                </a:cxn>
                <a:cxn ang="0">
                  <a:pos x="41" y="69"/>
                </a:cxn>
                <a:cxn ang="0">
                  <a:pos x="50" y="61"/>
                </a:cxn>
                <a:cxn ang="0">
                  <a:pos x="124" y="61"/>
                </a:cxn>
                <a:cxn ang="0">
                  <a:pos x="124" y="8"/>
                </a:cxn>
                <a:cxn ang="0">
                  <a:pos x="116" y="0"/>
                </a:cxn>
                <a:cxn ang="0">
                  <a:pos x="8" y="0"/>
                </a:cxn>
                <a:cxn ang="0">
                  <a:pos x="0" y="8"/>
                </a:cxn>
                <a:cxn ang="0">
                  <a:pos x="0" y="69"/>
                </a:cxn>
                <a:cxn ang="0">
                  <a:pos x="8" y="77"/>
                </a:cxn>
                <a:cxn ang="0">
                  <a:pos x="87" y="27"/>
                </a:cxn>
                <a:cxn ang="0">
                  <a:pos x="95" y="35"/>
                </a:cxn>
                <a:cxn ang="0">
                  <a:pos x="87" y="43"/>
                </a:cxn>
                <a:cxn ang="0">
                  <a:pos x="79" y="35"/>
                </a:cxn>
                <a:cxn ang="0">
                  <a:pos x="87" y="27"/>
                </a:cxn>
                <a:cxn ang="0">
                  <a:pos x="62" y="27"/>
                </a:cxn>
                <a:cxn ang="0">
                  <a:pos x="70" y="35"/>
                </a:cxn>
                <a:cxn ang="0">
                  <a:pos x="62" y="43"/>
                </a:cxn>
                <a:cxn ang="0">
                  <a:pos x="54" y="35"/>
                </a:cxn>
                <a:cxn ang="0">
                  <a:pos x="62" y="27"/>
                </a:cxn>
                <a:cxn ang="0">
                  <a:pos x="36" y="27"/>
                </a:cxn>
                <a:cxn ang="0">
                  <a:pos x="44" y="35"/>
                </a:cxn>
                <a:cxn ang="0">
                  <a:pos x="36" y="43"/>
                </a:cxn>
                <a:cxn ang="0">
                  <a:pos x="28" y="35"/>
                </a:cxn>
                <a:cxn ang="0">
                  <a:pos x="36" y="27"/>
                </a:cxn>
                <a:cxn ang="0">
                  <a:pos x="36" y="27"/>
                </a:cxn>
                <a:cxn ang="0">
                  <a:pos x="36" y="27"/>
                </a:cxn>
              </a:cxnLst>
              <a:rect l="0" t="0" r="r" b="b"/>
              <a:pathLst>
                <a:path w="124" h="93">
                  <a:moveTo>
                    <a:pt x="8" y="77"/>
                  </a:moveTo>
                  <a:cubicBezTo>
                    <a:pt x="11" y="77"/>
                    <a:pt x="11" y="77"/>
                    <a:pt x="11" y="77"/>
                  </a:cubicBezTo>
                  <a:cubicBezTo>
                    <a:pt x="4" y="93"/>
                    <a:pt x="4" y="93"/>
                    <a:pt x="4" y="93"/>
                  </a:cubicBezTo>
                  <a:cubicBezTo>
                    <a:pt x="23" y="77"/>
                    <a:pt x="23" y="77"/>
                    <a:pt x="23" y="77"/>
                  </a:cubicBezTo>
                  <a:cubicBezTo>
                    <a:pt x="41" y="77"/>
                    <a:pt x="41" y="77"/>
                    <a:pt x="41" y="77"/>
                  </a:cubicBezTo>
                  <a:cubicBezTo>
                    <a:pt x="41" y="69"/>
                    <a:pt x="41" y="69"/>
                    <a:pt x="41" y="69"/>
                  </a:cubicBezTo>
                  <a:cubicBezTo>
                    <a:pt x="41" y="65"/>
                    <a:pt x="45" y="61"/>
                    <a:pt x="50" y="61"/>
                  </a:cubicBezTo>
                  <a:cubicBezTo>
                    <a:pt x="124" y="61"/>
                    <a:pt x="124" y="61"/>
                    <a:pt x="124" y="61"/>
                  </a:cubicBezTo>
                  <a:cubicBezTo>
                    <a:pt x="124" y="8"/>
                    <a:pt x="124" y="8"/>
                    <a:pt x="124" y="8"/>
                  </a:cubicBezTo>
                  <a:cubicBezTo>
                    <a:pt x="124" y="4"/>
                    <a:pt x="120" y="0"/>
                    <a:pt x="116" y="0"/>
                  </a:cubicBezTo>
                  <a:cubicBezTo>
                    <a:pt x="8" y="0"/>
                    <a:pt x="8" y="0"/>
                    <a:pt x="8" y="0"/>
                  </a:cubicBezTo>
                  <a:cubicBezTo>
                    <a:pt x="3" y="0"/>
                    <a:pt x="0" y="4"/>
                    <a:pt x="0" y="8"/>
                  </a:cubicBezTo>
                  <a:cubicBezTo>
                    <a:pt x="0" y="69"/>
                    <a:pt x="0" y="69"/>
                    <a:pt x="0" y="69"/>
                  </a:cubicBezTo>
                  <a:cubicBezTo>
                    <a:pt x="0" y="73"/>
                    <a:pt x="3" y="77"/>
                    <a:pt x="8" y="77"/>
                  </a:cubicBezTo>
                  <a:close/>
                  <a:moveTo>
                    <a:pt x="87" y="27"/>
                  </a:moveTo>
                  <a:cubicBezTo>
                    <a:pt x="92" y="27"/>
                    <a:pt x="95" y="31"/>
                    <a:pt x="95" y="35"/>
                  </a:cubicBezTo>
                  <a:cubicBezTo>
                    <a:pt x="95" y="40"/>
                    <a:pt x="92" y="43"/>
                    <a:pt x="87" y="43"/>
                  </a:cubicBezTo>
                  <a:cubicBezTo>
                    <a:pt x="83" y="43"/>
                    <a:pt x="79" y="40"/>
                    <a:pt x="79" y="35"/>
                  </a:cubicBezTo>
                  <a:cubicBezTo>
                    <a:pt x="79" y="31"/>
                    <a:pt x="83" y="27"/>
                    <a:pt x="87" y="27"/>
                  </a:cubicBezTo>
                  <a:close/>
                  <a:moveTo>
                    <a:pt x="62" y="27"/>
                  </a:moveTo>
                  <a:cubicBezTo>
                    <a:pt x="67" y="27"/>
                    <a:pt x="70" y="31"/>
                    <a:pt x="70" y="35"/>
                  </a:cubicBezTo>
                  <a:cubicBezTo>
                    <a:pt x="70" y="40"/>
                    <a:pt x="67" y="43"/>
                    <a:pt x="62" y="43"/>
                  </a:cubicBezTo>
                  <a:cubicBezTo>
                    <a:pt x="58" y="43"/>
                    <a:pt x="54" y="40"/>
                    <a:pt x="54" y="35"/>
                  </a:cubicBezTo>
                  <a:cubicBezTo>
                    <a:pt x="54" y="31"/>
                    <a:pt x="58" y="27"/>
                    <a:pt x="62" y="27"/>
                  </a:cubicBezTo>
                  <a:close/>
                  <a:moveTo>
                    <a:pt x="36" y="27"/>
                  </a:moveTo>
                  <a:cubicBezTo>
                    <a:pt x="41" y="27"/>
                    <a:pt x="44" y="31"/>
                    <a:pt x="44" y="35"/>
                  </a:cubicBezTo>
                  <a:cubicBezTo>
                    <a:pt x="44" y="40"/>
                    <a:pt x="41" y="43"/>
                    <a:pt x="36" y="43"/>
                  </a:cubicBezTo>
                  <a:cubicBezTo>
                    <a:pt x="32" y="43"/>
                    <a:pt x="28" y="40"/>
                    <a:pt x="28" y="35"/>
                  </a:cubicBezTo>
                  <a:cubicBezTo>
                    <a:pt x="28" y="31"/>
                    <a:pt x="32" y="27"/>
                    <a:pt x="36" y="27"/>
                  </a:cubicBezTo>
                  <a:close/>
                  <a:moveTo>
                    <a:pt x="36" y="27"/>
                  </a:moveTo>
                  <a:cubicBezTo>
                    <a:pt x="36" y="27"/>
                    <a:pt x="36" y="27"/>
                    <a:pt x="36" y="27"/>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sp>
          <p:nvSpPr>
            <p:cNvPr id="37" name="Freeform 13"/>
            <p:cNvSpPr>
              <a:spLocks noEditPoints="1"/>
            </p:cNvSpPr>
            <p:nvPr/>
          </p:nvSpPr>
          <p:spPr bwMode="auto">
            <a:xfrm>
              <a:off x="3149600" y="3844925"/>
              <a:ext cx="207963" cy="155575"/>
            </a:xfrm>
            <a:custGeom>
              <a:cxnLst>
                <a:cxn ang="0">
                  <a:pos x="0" y="9"/>
                </a:cxn>
                <a:cxn ang="0">
                  <a:pos x="0" y="69"/>
                </a:cxn>
                <a:cxn ang="0">
                  <a:pos x="9" y="77"/>
                </a:cxn>
                <a:cxn ang="0">
                  <a:pos x="102" y="77"/>
                </a:cxn>
                <a:cxn ang="0">
                  <a:pos x="120" y="93"/>
                </a:cxn>
                <a:cxn ang="0">
                  <a:pos x="114" y="77"/>
                </a:cxn>
                <a:cxn ang="0">
                  <a:pos x="116" y="77"/>
                </a:cxn>
                <a:cxn ang="0">
                  <a:pos x="125" y="69"/>
                </a:cxn>
                <a:cxn ang="0">
                  <a:pos x="125" y="9"/>
                </a:cxn>
                <a:cxn ang="0">
                  <a:pos x="116" y="0"/>
                </a:cxn>
                <a:cxn ang="0">
                  <a:pos x="9" y="0"/>
                </a:cxn>
                <a:cxn ang="0">
                  <a:pos x="0" y="9"/>
                </a:cxn>
                <a:cxn ang="0">
                  <a:pos x="88" y="29"/>
                </a:cxn>
                <a:cxn ang="0">
                  <a:pos x="96" y="37"/>
                </a:cxn>
                <a:cxn ang="0">
                  <a:pos x="88" y="45"/>
                </a:cxn>
                <a:cxn ang="0">
                  <a:pos x="80" y="37"/>
                </a:cxn>
                <a:cxn ang="0">
                  <a:pos x="88" y="29"/>
                </a:cxn>
                <a:cxn ang="0">
                  <a:pos x="63" y="29"/>
                </a:cxn>
                <a:cxn ang="0">
                  <a:pos x="71" y="37"/>
                </a:cxn>
                <a:cxn ang="0">
                  <a:pos x="63" y="45"/>
                </a:cxn>
                <a:cxn ang="0">
                  <a:pos x="55" y="37"/>
                </a:cxn>
                <a:cxn ang="0">
                  <a:pos x="63" y="29"/>
                </a:cxn>
                <a:cxn ang="0">
                  <a:pos x="37" y="29"/>
                </a:cxn>
                <a:cxn ang="0">
                  <a:pos x="45" y="37"/>
                </a:cxn>
                <a:cxn ang="0">
                  <a:pos x="37" y="45"/>
                </a:cxn>
                <a:cxn ang="0">
                  <a:pos x="29" y="37"/>
                </a:cxn>
                <a:cxn ang="0">
                  <a:pos x="37" y="29"/>
                </a:cxn>
                <a:cxn ang="0">
                  <a:pos x="37" y="29"/>
                </a:cxn>
                <a:cxn ang="0">
                  <a:pos x="37" y="29"/>
                </a:cxn>
              </a:cxnLst>
              <a:rect l="0" t="0" r="r" b="b"/>
              <a:pathLst>
                <a:path w="125" h="93">
                  <a:moveTo>
                    <a:pt x="0" y="9"/>
                  </a:moveTo>
                  <a:cubicBezTo>
                    <a:pt x="0" y="69"/>
                    <a:pt x="0" y="69"/>
                    <a:pt x="0" y="69"/>
                  </a:cubicBezTo>
                  <a:cubicBezTo>
                    <a:pt x="0" y="74"/>
                    <a:pt x="4" y="77"/>
                    <a:pt x="9" y="77"/>
                  </a:cubicBezTo>
                  <a:cubicBezTo>
                    <a:pt x="102" y="77"/>
                    <a:pt x="102" y="77"/>
                    <a:pt x="102" y="77"/>
                  </a:cubicBezTo>
                  <a:cubicBezTo>
                    <a:pt x="120" y="93"/>
                    <a:pt x="120" y="93"/>
                    <a:pt x="120" y="93"/>
                  </a:cubicBezTo>
                  <a:cubicBezTo>
                    <a:pt x="114" y="77"/>
                    <a:pt x="114" y="77"/>
                    <a:pt x="114" y="77"/>
                  </a:cubicBezTo>
                  <a:cubicBezTo>
                    <a:pt x="116" y="77"/>
                    <a:pt x="116" y="77"/>
                    <a:pt x="116" y="77"/>
                  </a:cubicBezTo>
                  <a:cubicBezTo>
                    <a:pt x="121" y="77"/>
                    <a:pt x="125" y="74"/>
                    <a:pt x="125" y="69"/>
                  </a:cubicBezTo>
                  <a:cubicBezTo>
                    <a:pt x="125" y="9"/>
                    <a:pt x="125" y="9"/>
                    <a:pt x="125" y="9"/>
                  </a:cubicBezTo>
                  <a:cubicBezTo>
                    <a:pt x="125" y="4"/>
                    <a:pt x="121" y="0"/>
                    <a:pt x="116" y="0"/>
                  </a:cubicBezTo>
                  <a:cubicBezTo>
                    <a:pt x="9" y="0"/>
                    <a:pt x="9" y="0"/>
                    <a:pt x="9" y="0"/>
                  </a:cubicBezTo>
                  <a:cubicBezTo>
                    <a:pt x="4" y="0"/>
                    <a:pt x="0" y="4"/>
                    <a:pt x="0" y="9"/>
                  </a:cubicBezTo>
                  <a:close/>
                  <a:moveTo>
                    <a:pt x="88" y="29"/>
                  </a:moveTo>
                  <a:cubicBezTo>
                    <a:pt x="93" y="29"/>
                    <a:pt x="96" y="33"/>
                    <a:pt x="96" y="37"/>
                  </a:cubicBezTo>
                  <a:cubicBezTo>
                    <a:pt x="96" y="41"/>
                    <a:pt x="93" y="45"/>
                    <a:pt x="88" y="45"/>
                  </a:cubicBezTo>
                  <a:cubicBezTo>
                    <a:pt x="84" y="45"/>
                    <a:pt x="80" y="41"/>
                    <a:pt x="80" y="37"/>
                  </a:cubicBezTo>
                  <a:cubicBezTo>
                    <a:pt x="80" y="33"/>
                    <a:pt x="84" y="29"/>
                    <a:pt x="88" y="29"/>
                  </a:cubicBezTo>
                  <a:close/>
                  <a:moveTo>
                    <a:pt x="63" y="29"/>
                  </a:moveTo>
                  <a:cubicBezTo>
                    <a:pt x="67" y="29"/>
                    <a:pt x="71" y="33"/>
                    <a:pt x="71" y="37"/>
                  </a:cubicBezTo>
                  <a:cubicBezTo>
                    <a:pt x="71" y="41"/>
                    <a:pt x="67" y="45"/>
                    <a:pt x="63" y="45"/>
                  </a:cubicBezTo>
                  <a:cubicBezTo>
                    <a:pt x="59" y="45"/>
                    <a:pt x="55" y="41"/>
                    <a:pt x="55" y="37"/>
                  </a:cubicBezTo>
                  <a:cubicBezTo>
                    <a:pt x="55" y="33"/>
                    <a:pt x="59" y="29"/>
                    <a:pt x="63" y="29"/>
                  </a:cubicBezTo>
                  <a:close/>
                  <a:moveTo>
                    <a:pt x="37" y="29"/>
                  </a:moveTo>
                  <a:cubicBezTo>
                    <a:pt x="41" y="29"/>
                    <a:pt x="45" y="33"/>
                    <a:pt x="45" y="37"/>
                  </a:cubicBezTo>
                  <a:cubicBezTo>
                    <a:pt x="45" y="41"/>
                    <a:pt x="41" y="45"/>
                    <a:pt x="37" y="45"/>
                  </a:cubicBezTo>
                  <a:cubicBezTo>
                    <a:pt x="32" y="45"/>
                    <a:pt x="29" y="41"/>
                    <a:pt x="29" y="37"/>
                  </a:cubicBezTo>
                  <a:cubicBezTo>
                    <a:pt x="29" y="33"/>
                    <a:pt x="32" y="29"/>
                    <a:pt x="37" y="29"/>
                  </a:cubicBezTo>
                  <a:close/>
                  <a:moveTo>
                    <a:pt x="37" y="29"/>
                  </a:moveTo>
                  <a:cubicBezTo>
                    <a:pt x="37" y="29"/>
                    <a:pt x="37" y="29"/>
                    <a:pt x="37" y="29"/>
                  </a:cubicBezTo>
                </a:path>
              </a:pathLst>
            </a:custGeom>
            <a:grp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2">
                    <a:lumMod val="75000"/>
                  </a:schemeClr>
                </a:solidFill>
                <a:cs typeface="+mn-ea"/>
                <a:sym typeface="+mn-lt"/>
              </a:endParaRPr>
            </a:p>
          </p:txBody>
        </p:sp>
      </p:grpSp>
      <p:cxnSp>
        <p:nvCxnSpPr>
          <p:cNvPr id="3" name="直接连接符 2"/>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a16="http://schemas.microsoft.com/office/drawing/2014/main" xmlns="" id="{5A52C3C3-ED9E-4AA6-A06F-D36227EB4725}"/>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2" name="图片 41" descr="图片包含 事情&#10;&#10;已生成高可信度的说明">
            <a:extLst>
              <a:ext uri="{FF2B5EF4-FFF2-40B4-BE49-F238E27FC236}">
                <a16:creationId xmlns:a16="http://schemas.microsoft.com/office/drawing/2014/main" xmlns="" id="{9E29C3A0-9217-4FEB-9547-63F20E18AE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Tree>
    <p:extLst>
      <p:ext uri="{BB962C8B-B14F-4D97-AF65-F5344CB8AC3E}">
        <p14:creationId xmlns:p14="http://schemas.microsoft.com/office/powerpoint/2010/main" val="2019915902"/>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53"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nodeType="afterGroup">
                            <p:stCondLst>
                              <p:cond delay="1000"/>
                            </p:stCondLst>
                            <p:childTnLst>
                              <p:par>
                                <p:cTn id="20" presetID="53"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nodeType="afterGroup">
                            <p:stCondLst>
                              <p:cond delay="1500"/>
                            </p:stCondLst>
                            <p:childTnLst>
                              <p:par>
                                <p:cTn id="26" presetID="18" presetClass="entr" presetSubtype="6"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Right)">
                                      <p:cBhvr>
                                        <p:cTn id="28" dur="500"/>
                                        <p:tgtEl>
                                          <p:spTgt spid="18"/>
                                        </p:tgtEl>
                                      </p:cBhvr>
                                    </p:animEffect>
                                  </p:childTnLst>
                                </p:cTn>
                              </p:par>
                            </p:childTnLst>
                          </p:cTn>
                        </p:par>
                        <p:par>
                          <p:cTn id="29" fill="hold" nodeType="afterGroup">
                            <p:stCondLst>
                              <p:cond delay="2000"/>
                            </p:stCondLst>
                            <p:childTnLst>
                              <p:par>
                                <p:cTn id="30" presetID="53"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nodeType="afterGroup">
                            <p:stCondLst>
                              <p:cond delay="2500"/>
                            </p:stCondLst>
                            <p:childTnLst>
                              <p:par>
                                <p:cTn id="36" presetID="18" presetClass="entr" presetSubtype="9"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strips(upLeft)">
                                      <p:cBhvr>
                                        <p:cTn id="38" dur="500"/>
                                        <p:tgtEl>
                                          <p:spTgt spid="16"/>
                                        </p:tgtEl>
                                      </p:cBhvr>
                                    </p:animEffect>
                                  </p:childTnLst>
                                </p:cTn>
                              </p:par>
                            </p:childTnLst>
                          </p:cTn>
                        </p:par>
                        <p:par>
                          <p:cTn id="39" fill="hold" nodeType="afterGroup">
                            <p:stCondLst>
                              <p:cond delay="3000"/>
                            </p:stCondLst>
                            <p:childTnLst>
                              <p:par>
                                <p:cTn id="40" presetID="53" presetClass="entr" presetSubtype="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nodeType="afterGroup">
                            <p:stCondLst>
                              <p:cond delay="3500"/>
                            </p:stCondLst>
                            <p:childTnLst>
                              <p:par>
                                <p:cTn id="46" presetID="18" presetClass="entr" presetSubtype="3"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trips(upRight)">
                                      <p:cBhvr>
                                        <p:cTn id="48" dur="500"/>
                                        <p:tgtEl>
                                          <p:spTgt spid="17"/>
                                        </p:tgtEl>
                                      </p:cBhvr>
                                    </p:animEffec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p:bldP spid="17" grpId="0"/>
      <p:bldP spid="18" grpId="0"/>
      <p:bldP spid="2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9" name="Rectangle 50"/>
          <p:cNvSpPr/>
          <p:nvPr/>
        </p:nvSpPr>
        <p:spPr>
          <a:xfrm>
            <a:off x="1757080" y="916853"/>
            <a:ext cx="7172695" cy="3449791"/>
          </a:xfrm>
          <a:prstGeom prst="rect">
            <a:avLst/>
          </a:prstGeom>
        </p:spPr>
        <p:txBody>
          <a:bodyPr wrap="square" numCol="1" spcCol="457200">
            <a:spAutoFit/>
          </a:bodyPr>
          <a:lstStyle/>
          <a:p>
            <a:pPr marL="171450" indent="-171450" algn="just" fontAlgn="base">
              <a:lnSpc>
                <a:spcPct val="150000"/>
              </a:lnSpc>
              <a:spcBef>
                <a:spcPts val="600"/>
              </a:spcBef>
              <a:spcAft>
                <a:spcPts val="600"/>
              </a:spcAft>
              <a:buFont typeface="Wingdings" panose="05000000000000000000" pitchFamily="2" charset="2"/>
              <a:buChar char="l"/>
            </a:pPr>
            <a:r>
              <a:rPr lang="zh-CN" altLang="en-US" sz="1600" b="1">
                <a:solidFill>
                  <a:schemeClr val="tx1">
                    <a:lumMod val="85000"/>
                    <a:lumOff val="15000"/>
                  </a:schemeClr>
                </a:solidFill>
                <a:cs typeface="+mn-ea"/>
                <a:sym typeface="+mn-lt"/>
              </a:rPr>
              <a:t>思维是否正确：内容是否符合客观实际，逻辑形式是否正确。</a:t>
            </a:r>
            <a:r>
              <a:rPr lang="zh-CN" altLang="en-US" sz="1100" b="1">
                <a:solidFill>
                  <a:schemeClr val="tx1">
                    <a:lumMod val="85000"/>
                    <a:lumOff val="15000"/>
                  </a:schemeClr>
                </a:solidFill>
                <a:cs typeface="+mn-ea"/>
                <a:sym typeface="+mn-lt"/>
              </a:rPr>
              <a:t>各类思维形式都有其各自的逻辑规律或规则，但不具有普遍的适用性。例如，三段论的规则只适用于三段论，不适用于假言推理或选言推理，也不适用于归纳推理。</a:t>
            </a:r>
            <a:endParaRPr lang="en-US" altLang="zh-CN" sz="1100" b="1">
              <a:solidFill>
                <a:schemeClr val="tx1">
                  <a:lumMod val="85000"/>
                  <a:lumOff val="15000"/>
                </a:schemeClr>
              </a:solidFill>
              <a:cs typeface="+mn-ea"/>
              <a:sym typeface="+mn-lt"/>
            </a:endParaRPr>
          </a:p>
          <a:p>
            <a:pPr marL="171450" indent="-171450" algn="just" fontAlgn="base">
              <a:lnSpc>
                <a:spcPct val="150000"/>
              </a:lnSpc>
              <a:spcBef>
                <a:spcPts val="600"/>
              </a:spcBef>
              <a:spcAft>
                <a:spcPts val="600"/>
              </a:spcAft>
              <a:buFont typeface="Wingdings" panose="05000000000000000000" pitchFamily="2" charset="2"/>
              <a:buChar char="l"/>
            </a:pPr>
            <a:r>
              <a:rPr lang="zh-CN" altLang="en-US" sz="1600" b="1">
                <a:solidFill>
                  <a:schemeClr val="tx1">
                    <a:lumMod val="85000"/>
                    <a:lumOff val="15000"/>
                  </a:schemeClr>
                </a:solidFill>
                <a:cs typeface="+mn-ea"/>
                <a:sym typeface="+mn-lt"/>
              </a:rPr>
              <a:t>有一些规律，对各种逻辑形式的正确运用都具有普遍的指导意义，对一切思维逻辑形式都普遍有效，是其他各种特殊的逻辑规则所必须遵守的，我们把这样的逻辑规律叫作</a:t>
            </a:r>
            <a:r>
              <a:rPr lang="zh-CN" altLang="en-US" sz="1600" b="1" u="sng">
                <a:solidFill>
                  <a:schemeClr val="tx1">
                    <a:lumMod val="85000"/>
                    <a:lumOff val="15000"/>
                  </a:schemeClr>
                </a:solidFill>
                <a:cs typeface="+mn-ea"/>
                <a:sym typeface="+mn-lt"/>
              </a:rPr>
              <a:t>形式逻辑的基本规律</a:t>
            </a:r>
            <a:r>
              <a:rPr lang="zh-CN" altLang="en-US" sz="1600" b="1">
                <a:solidFill>
                  <a:schemeClr val="tx1">
                    <a:lumMod val="85000"/>
                    <a:lumOff val="15000"/>
                  </a:schemeClr>
                </a:solidFill>
                <a:cs typeface="+mn-ea"/>
                <a:sym typeface="+mn-lt"/>
              </a:rPr>
              <a:t>。  </a:t>
            </a:r>
          </a:p>
          <a:p>
            <a:pPr marL="171450" indent="-171450" algn="just" fontAlgn="base">
              <a:lnSpc>
                <a:spcPct val="150000"/>
              </a:lnSpc>
              <a:spcBef>
                <a:spcPts val="600"/>
              </a:spcBef>
              <a:spcAft>
                <a:spcPts val="600"/>
              </a:spcAft>
              <a:buFont typeface="Wingdings" panose="05000000000000000000" pitchFamily="2" charset="2"/>
              <a:buChar char="l"/>
            </a:pPr>
            <a:r>
              <a:rPr lang="zh-CN" altLang="en-US" sz="1600" b="1">
                <a:solidFill>
                  <a:schemeClr val="tx1">
                    <a:lumMod val="85000"/>
                    <a:lumOff val="15000"/>
                  </a:schemeClr>
                </a:solidFill>
                <a:cs typeface="+mn-ea"/>
                <a:sym typeface="+mn-lt"/>
              </a:rPr>
              <a:t>形式逻辑基本规律是思维的逻辑形式的基本规律，是保证人们的思维具有确定性、一贯性和明确性，从而做到概念明确、判断恰当、推理正确的必要条件。形式逻辑基本规律包括</a:t>
            </a:r>
            <a:r>
              <a:rPr lang="zh-CN" altLang="en-US" sz="1600" b="1" u="sng">
                <a:solidFill>
                  <a:schemeClr val="tx1">
                    <a:lumMod val="85000"/>
                    <a:lumOff val="15000"/>
                  </a:schemeClr>
                </a:solidFill>
                <a:cs typeface="+mn-ea"/>
                <a:sym typeface="+mn-lt"/>
              </a:rPr>
              <a:t>同一律、矛盾律、排中律和充足理由律</a:t>
            </a:r>
            <a:r>
              <a:rPr lang="zh-CN" altLang="en-US" sz="1600" b="1">
                <a:solidFill>
                  <a:schemeClr val="tx1">
                    <a:lumMod val="85000"/>
                    <a:lumOff val="15000"/>
                  </a:schemeClr>
                </a:solidFill>
                <a:cs typeface="+mn-ea"/>
                <a:sym typeface="+mn-lt"/>
              </a:rPr>
              <a:t>。 </a:t>
            </a:r>
            <a:endParaRPr lang="zh-CN" altLang="en-US" sz="1600" b="1">
              <a:solidFill>
                <a:schemeClr val="tx1">
                  <a:lumMod val="85000"/>
                  <a:lumOff val="15000"/>
                </a:schemeClr>
              </a:solidFill>
              <a:cs typeface="+mn-ea"/>
              <a:sym typeface="+mn-lt"/>
            </a:endParaRPr>
          </a:p>
        </p:txBody>
      </p:sp>
      <p:cxnSp>
        <p:nvCxnSpPr>
          <p:cNvPr id="113" name="Straight Connector 29"/>
          <p:cNvCxnSpPr/>
          <p:nvPr/>
        </p:nvCxnSpPr>
        <p:spPr>
          <a:xfrm flipH="1">
            <a:off x="1669464" y="1104227"/>
            <a:ext cx="0" cy="3276600"/>
          </a:xfrm>
          <a:prstGeom prst="line">
            <a:avLst/>
          </a:prstGeom>
          <a:ln w="12700">
            <a:solidFill>
              <a:srgbClr val="38619F"/>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48CFAB5D-6363-44B1-9896-75F7B456E206}"/>
              </a:ext>
            </a:extLst>
          </p:cNvPr>
          <p:cNvGrpSpPr/>
          <p:nvPr/>
        </p:nvGrpSpPr>
        <p:grpSpPr>
          <a:xfrm>
            <a:off x="214222" y="1962987"/>
            <a:ext cx="1301674" cy="1217525"/>
            <a:chOff x="275833" y="1643079"/>
            <a:chExt cx="3197152" cy="1616819"/>
          </a:xfrm>
        </p:grpSpPr>
        <p:grpSp>
          <p:nvGrpSpPr>
            <p:cNvPr id="114" name="Group 30"/>
            <p:cNvGrpSpPr/>
            <p:nvPr/>
          </p:nvGrpSpPr>
          <p:grpSpPr>
            <a:xfrm>
              <a:off x="275833" y="2156289"/>
              <a:ext cx="1818655" cy="1103609"/>
              <a:chOff x="5082804" y="2021006"/>
              <a:chExt cx="1818655" cy="1103609"/>
            </a:xfrm>
            <a:solidFill>
              <a:srgbClr val="38619F"/>
            </a:solidFill>
          </p:grpSpPr>
          <p:sp>
            <p:nvSpPr>
              <p:cNvPr id="115" name="Freeform 9"/>
              <p:cNvSpPr/>
              <p:nvPr/>
            </p:nvSpPr>
            <p:spPr bwMode="auto">
              <a:xfrm>
                <a:off x="5082804" y="2021006"/>
                <a:ext cx="909882" cy="1103609"/>
              </a:xfrm>
              <a:custGeom>
                <a:gdLst>
                  <a:gd name="T0" fmla="*/ 333 w 347"/>
                  <a:gd name="T1" fmla="*/ 75 h 971"/>
                  <a:gd name="T2" fmla="*/ 0 w 347"/>
                  <a:gd name="T3" fmla="*/ 971 h 971"/>
                  <a:gd name="T4" fmla="*/ 347 w 347"/>
                  <a:gd name="T5" fmla="*/ 971 h 971"/>
                  <a:gd name="T6" fmla="*/ 347 w 347"/>
                  <a:gd name="T7" fmla="*/ 0 h 971"/>
                  <a:gd name="T8" fmla="*/ 333 w 347"/>
                  <a:gd name="T9" fmla="*/ 75 h 971"/>
                </a:gd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sp>
            <p:nvSpPr>
              <p:cNvPr id="116" name="Freeform 10"/>
              <p:cNvSpPr/>
              <p:nvPr/>
            </p:nvSpPr>
            <p:spPr bwMode="auto">
              <a:xfrm>
                <a:off x="5992686" y="2021006"/>
                <a:ext cx="908773" cy="1103609"/>
              </a:xfrm>
              <a:custGeom>
                <a:gdLst>
                  <a:gd name="T0" fmla="*/ 15 w 347"/>
                  <a:gd name="T1" fmla="*/ 75 h 971"/>
                  <a:gd name="T2" fmla="*/ 0 w 347"/>
                  <a:gd name="T3" fmla="*/ 0 h 971"/>
                  <a:gd name="T4" fmla="*/ 0 w 347"/>
                  <a:gd name="T5" fmla="*/ 971 h 971"/>
                  <a:gd name="T6" fmla="*/ 347 w 347"/>
                  <a:gd name="T7" fmla="*/ 971 h 971"/>
                  <a:gd name="T8" fmla="*/ 15 w 347"/>
                  <a:gd name="T9" fmla="*/ 75 h 971"/>
                </a:gd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grpSp>
        <p:grpSp>
          <p:nvGrpSpPr>
            <p:cNvPr id="118" name="Group 34"/>
            <p:cNvGrpSpPr/>
            <p:nvPr/>
          </p:nvGrpSpPr>
          <p:grpSpPr>
            <a:xfrm>
              <a:off x="960757" y="1643079"/>
              <a:ext cx="1818655" cy="1616816"/>
              <a:chOff x="5767728" y="1507797"/>
              <a:chExt cx="1818655" cy="1616816"/>
            </a:xfrm>
            <a:solidFill>
              <a:srgbClr val="38619F"/>
            </a:solidFill>
          </p:grpSpPr>
          <p:sp>
            <p:nvSpPr>
              <p:cNvPr id="119" name="Freeform 9"/>
              <p:cNvSpPr/>
              <p:nvPr/>
            </p:nvSpPr>
            <p:spPr bwMode="auto">
              <a:xfrm>
                <a:off x="5767728" y="1507797"/>
                <a:ext cx="909882" cy="1616816"/>
              </a:xfrm>
              <a:custGeom>
                <a:gdLst>
                  <a:gd name="T0" fmla="*/ 333 w 347"/>
                  <a:gd name="T1" fmla="*/ 75 h 971"/>
                  <a:gd name="T2" fmla="*/ 0 w 347"/>
                  <a:gd name="T3" fmla="*/ 971 h 971"/>
                  <a:gd name="T4" fmla="*/ 347 w 347"/>
                  <a:gd name="T5" fmla="*/ 971 h 971"/>
                  <a:gd name="T6" fmla="*/ 347 w 347"/>
                  <a:gd name="T7" fmla="*/ 0 h 971"/>
                  <a:gd name="T8" fmla="*/ 333 w 347"/>
                  <a:gd name="T9" fmla="*/ 75 h 971"/>
                </a:gd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sp>
            <p:nvSpPr>
              <p:cNvPr id="120" name="Freeform 10"/>
              <p:cNvSpPr/>
              <p:nvPr/>
            </p:nvSpPr>
            <p:spPr bwMode="auto">
              <a:xfrm>
                <a:off x="6677610" y="1507797"/>
                <a:ext cx="908773" cy="1616816"/>
              </a:xfrm>
              <a:custGeom>
                <a:gdLst>
                  <a:gd name="T0" fmla="*/ 15 w 347"/>
                  <a:gd name="T1" fmla="*/ 75 h 971"/>
                  <a:gd name="T2" fmla="*/ 0 w 347"/>
                  <a:gd name="T3" fmla="*/ 0 h 971"/>
                  <a:gd name="T4" fmla="*/ 0 w 347"/>
                  <a:gd name="T5" fmla="*/ 971 h 971"/>
                  <a:gd name="T6" fmla="*/ 347 w 347"/>
                  <a:gd name="T7" fmla="*/ 971 h 971"/>
                  <a:gd name="T8" fmla="*/ 15 w 347"/>
                  <a:gd name="T9" fmla="*/ 75 h 971"/>
                </a:gd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grpSp>
        <p:grpSp>
          <p:nvGrpSpPr>
            <p:cNvPr id="122" name="Group 38"/>
            <p:cNvGrpSpPr/>
            <p:nvPr/>
          </p:nvGrpSpPr>
          <p:grpSpPr>
            <a:xfrm>
              <a:off x="1654330" y="2307150"/>
              <a:ext cx="1818655" cy="952747"/>
              <a:chOff x="6461301" y="2171867"/>
              <a:chExt cx="1818655" cy="952747"/>
            </a:xfrm>
            <a:solidFill>
              <a:srgbClr val="38619F"/>
            </a:solidFill>
          </p:grpSpPr>
          <p:sp>
            <p:nvSpPr>
              <p:cNvPr id="123" name="Freeform 9"/>
              <p:cNvSpPr/>
              <p:nvPr/>
            </p:nvSpPr>
            <p:spPr bwMode="auto">
              <a:xfrm>
                <a:off x="6461301" y="2171867"/>
                <a:ext cx="909882" cy="952747"/>
              </a:xfrm>
              <a:custGeom>
                <a:gdLst>
                  <a:gd name="T0" fmla="*/ 333 w 347"/>
                  <a:gd name="T1" fmla="*/ 75 h 971"/>
                  <a:gd name="T2" fmla="*/ 0 w 347"/>
                  <a:gd name="T3" fmla="*/ 971 h 971"/>
                  <a:gd name="T4" fmla="*/ 347 w 347"/>
                  <a:gd name="T5" fmla="*/ 971 h 971"/>
                  <a:gd name="T6" fmla="*/ 347 w 347"/>
                  <a:gd name="T7" fmla="*/ 0 h 971"/>
                  <a:gd name="T8" fmla="*/ 333 w 347"/>
                  <a:gd name="T9" fmla="*/ 75 h 971"/>
                </a:gd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sp>
            <p:nvSpPr>
              <p:cNvPr id="124" name="Freeform 10"/>
              <p:cNvSpPr/>
              <p:nvPr/>
            </p:nvSpPr>
            <p:spPr bwMode="auto">
              <a:xfrm>
                <a:off x="7371183" y="2171867"/>
                <a:ext cx="908773" cy="952747"/>
              </a:xfrm>
              <a:custGeom>
                <a:gdLst>
                  <a:gd name="T0" fmla="*/ 15 w 347"/>
                  <a:gd name="T1" fmla="*/ 75 h 971"/>
                  <a:gd name="T2" fmla="*/ 0 w 347"/>
                  <a:gd name="T3" fmla="*/ 0 h 971"/>
                  <a:gd name="T4" fmla="*/ 0 w 347"/>
                  <a:gd name="T5" fmla="*/ 971 h 971"/>
                  <a:gd name="T6" fmla="*/ 347 w 347"/>
                  <a:gd name="T7" fmla="*/ 971 h 971"/>
                  <a:gd name="T8" fmla="*/ 15 w 347"/>
                  <a:gd name="T9" fmla="*/ 75 h 971"/>
                </a:gd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50">
                  <a:solidFill>
                    <a:schemeClr val="tx1">
                      <a:lumMod val="85000"/>
                      <a:lumOff val="15000"/>
                    </a:schemeClr>
                  </a:solidFill>
                  <a:cs typeface="+mn-ea"/>
                  <a:sym typeface="+mn-lt"/>
                </a:endParaRPr>
              </a:p>
            </p:txBody>
          </p:sp>
        </p:grpSp>
      </p:grpSp>
      <p:cxnSp>
        <p:nvCxnSpPr>
          <p:cNvPr id="36" name="直接连接符 35">
            <a:extLst>
              <a:ext uri="{FF2B5EF4-FFF2-40B4-BE49-F238E27FC236}">
                <a16:creationId xmlns:a16="http://schemas.microsoft.com/office/drawing/2014/main" xmlns="" id="{FB24BC70-640E-4F53-BDD1-77884B2BFF78}"/>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7" name="图片 36">
            <a:extLst>
              <a:ext uri="{FF2B5EF4-FFF2-40B4-BE49-F238E27FC236}">
                <a16:creationId xmlns:a16="http://schemas.microsoft.com/office/drawing/2014/main" xmlns="" id="{33B1065C-F855-4C5D-BDBE-9D1CBFC3D53B}"/>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8" name="图片 37" descr="图片包含 事情&#10;&#10;已生成高可信度的说明">
            <a:extLst>
              <a:ext uri="{FF2B5EF4-FFF2-40B4-BE49-F238E27FC236}">
                <a16:creationId xmlns:a16="http://schemas.microsoft.com/office/drawing/2014/main" xmlns="" id="{DA96E85E-DC48-4B6A-A85E-0A6B2682BF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0" name="TextBox 24">
            <a:extLst>
              <a:ext uri="{FF2B5EF4-FFF2-40B4-BE49-F238E27FC236}">
                <a16:creationId xmlns:a16="http://schemas.microsoft.com/office/drawing/2014/main" xmlns="" id="{2C531137-AAE7-4997-A861-D08E097C3982}"/>
              </a:ext>
            </a:extLst>
          </p:cNvPr>
          <p:cNvSpPr txBox="1"/>
          <p:nvPr/>
        </p:nvSpPr>
        <p:spPr>
          <a:xfrm>
            <a:off x="1548073" y="70831"/>
            <a:ext cx="1261884" cy="415498"/>
          </a:xfrm>
          <a:prstGeom prst="rect">
            <a:avLst/>
          </a:prstGeom>
          <a:noFill/>
        </p:spPr>
        <p:txBody>
          <a:bodyPr wrap="none" rtlCol="0">
            <a:spAutoFit/>
          </a:bodyPr>
          <a:lstStyle/>
          <a:p>
            <a:pPr algn="ctr"/>
            <a:r>
              <a:rPr lang="zh-CN" altLang="en-US" sz="2100">
                <a:solidFill>
                  <a:srgbClr val="38619F"/>
                </a:solidFill>
                <a:cs typeface="+mn-ea"/>
                <a:sym typeface="+mn-lt"/>
              </a:rPr>
              <a:t>教学目标</a:t>
            </a:r>
            <a:endParaRPr lang="id-ID" sz="2100">
              <a:solidFill>
                <a:srgbClr val="38619F"/>
              </a:solidFill>
              <a:cs typeface="+mn-ea"/>
              <a:sym typeface="+mn-lt"/>
            </a:endParaRPr>
          </a:p>
        </p:txBody>
      </p:sp>
      <p:sp>
        <p:nvSpPr>
          <p:cNvPr id="31" name="TextBox 25">
            <a:extLst>
              <a:ext uri="{FF2B5EF4-FFF2-40B4-BE49-F238E27FC236}">
                <a16:creationId xmlns:a16="http://schemas.microsoft.com/office/drawing/2014/main" xmlns="" id="{51F0E70F-4F0D-4E48-8A20-1DD860878F45}"/>
              </a:ext>
            </a:extLst>
          </p:cNvPr>
          <p:cNvSpPr txBox="1"/>
          <p:nvPr/>
        </p:nvSpPr>
        <p:spPr>
          <a:xfrm>
            <a:off x="1128085" y="459227"/>
            <a:ext cx="2101858" cy="253916"/>
          </a:xfrm>
          <a:prstGeom prst="rect">
            <a:avLst/>
          </a:prstGeom>
          <a:noFill/>
        </p:spPr>
        <p:txBody>
          <a:bodyPr wrap="none" rtlCol="0">
            <a:spAutoFit/>
          </a:bodyPr>
          <a:lstStyle/>
          <a:p>
            <a:pPr algn="ctr"/>
            <a:r>
              <a:rPr lang="zh-CN" altLang="en-US" sz="1050">
                <a:solidFill>
                  <a:srgbClr val="38619F"/>
                </a:solidFill>
                <a:cs typeface="+mn-ea"/>
                <a:sym typeface="+mn-lt"/>
              </a:rPr>
              <a:t>逻辑的力量</a:t>
            </a:r>
            <a:r>
              <a:rPr lang="en-US" altLang="zh-CN" sz="1050">
                <a:solidFill>
                  <a:srgbClr val="38619F"/>
                </a:solidFill>
                <a:cs typeface="+mn-ea"/>
                <a:sym typeface="+mn-lt"/>
              </a:rPr>
              <a:t>·</a:t>
            </a:r>
            <a:r>
              <a:rPr lang="zh-CN" altLang="en-US" sz="1050">
                <a:solidFill>
                  <a:srgbClr val="38619F"/>
                </a:solidFill>
                <a:cs typeface="+mn-ea"/>
                <a:sym typeface="+mn-lt"/>
              </a:rPr>
              <a:t>发现潜藏的逻辑谬误</a:t>
            </a:r>
            <a:endParaRPr lang="id-ID" sz="1050">
              <a:solidFill>
                <a:srgbClr val="38619F"/>
              </a:solidFill>
              <a:cs typeface="+mn-ea"/>
              <a:sym typeface="+mn-lt"/>
            </a:endParaRPr>
          </a:p>
        </p:txBody>
      </p:sp>
    </p:spTree>
    <p:extLst>
      <p:ext uri="{BB962C8B-B14F-4D97-AF65-F5344CB8AC3E}">
        <p14:creationId xmlns:p14="http://schemas.microsoft.com/office/powerpoint/2010/main" val="505216824"/>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ppt_x"/>
                                          </p:val>
                                        </p:tav>
                                        <p:tav tm="100000">
                                          <p:val>
                                            <p:strVal val="#ppt_x"/>
                                          </p:val>
                                        </p:tav>
                                      </p:tavLst>
                                    </p:anim>
                                    <p:anim calcmode="lin" valueType="num">
                                      <p:cBhvr additive="base">
                                        <p:cTn id="8" dur="500" fill="hold"/>
                                        <p:tgtEl>
                                          <p:spTgt spid="10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6" presetClass="entr" presetSubtype="21"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barn(inVertical)">
                                      <p:cBhvr>
                                        <p:cTn id="12" dur="500"/>
                                        <p:tgtEl>
                                          <p:spTgt spid="113"/>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1+#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30" grpId="0"/>
      <p:bldP spid="3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TextBox 313">
            <a:extLst>
              <a:ext uri="{FF2B5EF4-FFF2-40B4-BE49-F238E27FC236}">
                <a16:creationId xmlns:a16="http://schemas.microsoft.com/office/drawing/2014/main" xmlns="" id="{4EA47CAB-D8F1-4B77-9688-A09046D4F509}"/>
              </a:ext>
            </a:extLst>
          </p:cNvPr>
          <p:cNvSpPr txBox="1"/>
          <p:nvPr/>
        </p:nvSpPr>
        <p:spPr>
          <a:xfrm>
            <a:off x="3876706" y="2468066"/>
            <a:ext cx="1338829" cy="553998"/>
          </a:xfrm>
          <a:prstGeom prst="rect">
            <a:avLst/>
          </a:prstGeom>
          <a:noFill/>
        </p:spPr>
        <p:txBody>
          <a:bodyPr wrap="none" rtlCol="0">
            <a:spAutoFit/>
          </a:bodyPr>
          <a:lstStyle/>
          <a:p>
            <a:pPr algn="ctr"/>
            <a:r>
              <a:rPr lang="zh-CN" altLang="en-US" sz="3000" b="1">
                <a:solidFill>
                  <a:schemeClr val="tx1">
                    <a:lumMod val="85000"/>
                    <a:lumOff val="15000"/>
                  </a:schemeClr>
                </a:solidFill>
                <a:cs typeface="+mn-ea"/>
                <a:sym typeface="+mn-lt"/>
              </a:rPr>
              <a:t>同一律</a:t>
            </a:r>
            <a:endParaRPr lang="id-ID" sz="3000" b="1">
              <a:solidFill>
                <a:schemeClr val="tx1">
                  <a:lumMod val="85000"/>
                  <a:lumOff val="15000"/>
                </a:schemeClr>
              </a:solidFill>
              <a:cs typeface="+mn-ea"/>
              <a:sym typeface="+mn-lt"/>
            </a:endParaRPr>
          </a:p>
        </p:txBody>
      </p:sp>
      <p:sp>
        <p:nvSpPr>
          <p:cNvPr id="13" name="TextBox 313">
            <a:extLst>
              <a:ext uri="{FF2B5EF4-FFF2-40B4-BE49-F238E27FC236}">
                <a16:creationId xmlns:a16="http://schemas.microsoft.com/office/drawing/2014/main" xmlns="" id="{53D6A8BF-C2A5-4AB2-B62B-C78D2FE471BF}"/>
              </a:ext>
            </a:extLst>
          </p:cNvPr>
          <p:cNvSpPr txBox="1"/>
          <p:nvPr/>
        </p:nvSpPr>
        <p:spPr>
          <a:xfrm>
            <a:off x="3915178" y="1353017"/>
            <a:ext cx="1261885" cy="1169551"/>
          </a:xfrm>
          <a:prstGeom prst="rect">
            <a:avLst/>
          </a:prstGeom>
          <a:noFill/>
        </p:spPr>
        <p:txBody>
          <a:bodyPr wrap="none" rtlCol="0">
            <a:spAutoFit/>
          </a:bodyPr>
          <a:lstStyle/>
          <a:p>
            <a:pPr algn="ctr"/>
            <a:r>
              <a:rPr lang="en-US" altLang="zh-CN" sz="7000">
                <a:solidFill>
                  <a:srgbClr val="38619F"/>
                </a:solidFill>
                <a:cs typeface="+mn-ea"/>
                <a:sym typeface="+mn-lt"/>
              </a:rPr>
              <a:t>02</a:t>
            </a:r>
            <a:endParaRPr lang="id-ID" sz="7000">
              <a:solidFill>
                <a:srgbClr val="38619F"/>
              </a:solidFill>
              <a:cs typeface="+mn-ea"/>
              <a:sym typeface="+mn-lt"/>
            </a:endParaRPr>
          </a:p>
        </p:txBody>
      </p:sp>
      <p:cxnSp>
        <p:nvCxnSpPr>
          <p:cNvPr id="14" name="直接连接符 13">
            <a:extLst>
              <a:ext uri="{FF2B5EF4-FFF2-40B4-BE49-F238E27FC236}">
                <a16:creationId xmlns:a16="http://schemas.microsoft.com/office/drawing/2014/main" xmlns="" id="{2AC6EFFB-4015-432D-9246-43C08750B206}"/>
              </a:ext>
            </a:extLst>
          </p:cNvPr>
          <p:cNvCxnSpPr/>
          <p:nvPr/>
        </p:nvCxnSpPr>
        <p:spPr>
          <a:xfrm flipH="1">
            <a:off x="4546120" y="0"/>
            <a:ext cx="0" cy="104394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910B016D-B9DE-470C-8C92-FAF908DDABE9}"/>
              </a:ext>
            </a:extLst>
          </p:cNvPr>
          <p:cNvSpPr/>
          <p:nvPr/>
        </p:nvSpPr>
        <p:spPr>
          <a:xfrm>
            <a:off x="4469920" y="1043940"/>
            <a:ext cx="152400" cy="152400"/>
          </a:xfrm>
          <a:prstGeom prst="ellipse">
            <a:avLst/>
          </a:prstGeom>
          <a:solidFill>
            <a:srgbClr val="38619F"/>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19F"/>
              </a:solidFill>
              <a:cs typeface="+mn-ea"/>
              <a:sym typeface="+mn-lt"/>
            </a:endParaRPr>
          </a:p>
        </p:txBody>
      </p:sp>
      <p:pic>
        <p:nvPicPr>
          <p:cNvPr id="16" name="图片 15" descr="图片包含 事情&#10;&#10;已生成高可信度的说明">
            <a:extLst>
              <a:ext uri="{FF2B5EF4-FFF2-40B4-BE49-F238E27FC236}">
                <a16:creationId xmlns:a16="http://schemas.microsoft.com/office/drawing/2014/main" xmlns="" id="{E083DE71-4343-42AA-90EF-F82E950E5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pic>
        <p:nvPicPr>
          <p:cNvPr id="17" name="图片 16">
            <a:extLst>
              <a:ext uri="{FF2B5EF4-FFF2-40B4-BE49-F238E27FC236}">
                <a16:creationId xmlns:a16="http://schemas.microsoft.com/office/drawing/2014/main" xmlns="" id="{9E9493BC-A3BA-4152-B09E-79C024EDBC89}"/>
              </a:ext>
            </a:extLst>
          </p:cNvPr>
          <p:cNvPicPr>
            <a:picLocks noChangeAspect="1"/>
          </p:cNvPicPr>
          <p:nvPr/>
        </p:nvPicPr>
        <p:blipFill>
          <a:blip r:embed="rId4">
            <a:extLst>
              <a:ext uri="{28A0092B-C50C-407E-A947-70E740481C1C}">
                <a14:useLocalDpi xmlns:a14="http://schemas.microsoft.com/office/drawing/2010/main" val="0"/>
              </a:ext>
            </a:extLst>
          </a:blip>
          <a:srcRect l="27566" r="13885"/>
          <a:stretch>
            <a:fillRect/>
          </a:stretch>
        </p:blipFill>
        <p:spPr>
          <a:xfrm>
            <a:off x="3709376" y="2887940"/>
            <a:ext cx="1940188" cy="2043508"/>
          </a:xfrm>
          <a:prstGeom prst="rect">
            <a:avLst/>
          </a:prstGeom>
        </p:spPr>
      </p:pic>
    </p:spTree>
    <p:custDataLst>
      <p:tags r:id="rId5"/>
    </p:custDataLst>
    <p:extLst>
      <p:ext uri="{BB962C8B-B14F-4D97-AF65-F5344CB8AC3E}">
        <p14:creationId xmlns:p14="http://schemas.microsoft.com/office/powerpoint/2010/main" val="223208348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1CD7E739-C56C-4913-9ABF-EF8B438FDC6E}"/>
              </a:ext>
            </a:extLst>
          </p:cNvPr>
          <p:cNvGrpSpPr/>
          <p:nvPr/>
        </p:nvGrpSpPr>
        <p:grpSpPr>
          <a:xfrm>
            <a:off x="396072" y="1915027"/>
            <a:ext cx="1315798" cy="1313446"/>
            <a:chOff x="3583288" y="1688019"/>
            <a:chExt cx="1977425" cy="1973891"/>
          </a:xfrm>
        </p:grpSpPr>
        <p:grpSp>
          <p:nvGrpSpPr>
            <p:cNvPr id="6" name="Group 18"/>
            <p:cNvGrpSpPr/>
            <p:nvPr/>
          </p:nvGrpSpPr>
          <p:grpSpPr>
            <a:xfrm flipH="1">
              <a:off x="3583288" y="1688019"/>
              <a:ext cx="1977425" cy="1973891"/>
              <a:chOff x="1303253" y="2745209"/>
              <a:chExt cx="2636567" cy="2631855"/>
            </a:xfrm>
            <a:solidFill>
              <a:srgbClr val="38619F"/>
            </a:solidFill>
          </p:grpSpPr>
          <p:sp>
            <p:nvSpPr>
              <p:cNvPr id="7" name="Freeform 6"/>
              <p:cNvSpPr/>
              <p:nvPr/>
            </p:nvSpPr>
            <p:spPr bwMode="auto">
              <a:xfrm>
                <a:off x="1710872" y="4489961"/>
                <a:ext cx="2074618" cy="887103"/>
              </a:xfrm>
              <a:custGeom>
                <a:gdLst>
                  <a:gd name="T0" fmla="*/ 743 w 743"/>
                  <a:gd name="T1" fmla="*/ 67 h 318"/>
                  <a:gd name="T2" fmla="*/ 326 w 743"/>
                  <a:gd name="T3" fmla="*/ 318 h 318"/>
                  <a:gd name="T4" fmla="*/ 7 w 743"/>
                  <a:gd name="T5" fmla="*/ 195 h 318"/>
                  <a:gd name="T6" fmla="*/ 0 w 743"/>
                  <a:gd name="T7" fmla="*/ 5 h 318"/>
                  <a:gd name="T8" fmla="*/ 138 w 743"/>
                  <a:gd name="T9" fmla="*/ 0 h 318"/>
                  <a:gd name="T10" fmla="*/ 326 w 743"/>
                  <a:gd name="T11" fmla="*/ 89 h 318"/>
                  <a:gd name="T12" fmla="*/ 508 w 743"/>
                  <a:gd name="T13" fmla="*/ 7 h 318"/>
                  <a:gd name="T14" fmla="*/ 572 w 743"/>
                  <a:gd name="T15" fmla="*/ 146 h 318"/>
                  <a:gd name="T16" fmla="*/ 743 w 743"/>
                  <a:gd name="T17" fmla="*/ 67 h 3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318">
                    <a:moveTo>
                      <a:pt x="743" y="67"/>
                    </a:moveTo>
                    <a:cubicBezTo>
                      <a:pt x="664" y="216"/>
                      <a:pt x="507" y="318"/>
                      <a:pt x="326" y="318"/>
                    </a:cubicBezTo>
                    <a:cubicBezTo>
                      <a:pt x="203" y="318"/>
                      <a:pt x="91" y="272"/>
                      <a:pt x="7" y="195"/>
                    </a:cubicBezTo>
                    <a:cubicBezTo>
                      <a:pt x="0" y="5"/>
                      <a:pt x="0" y="5"/>
                      <a:pt x="0" y="5"/>
                    </a:cubicBezTo>
                    <a:cubicBezTo>
                      <a:pt x="138" y="0"/>
                      <a:pt x="138" y="0"/>
                      <a:pt x="138" y="0"/>
                    </a:cubicBezTo>
                    <a:cubicBezTo>
                      <a:pt x="183" y="54"/>
                      <a:pt x="250" y="89"/>
                      <a:pt x="326" y="89"/>
                    </a:cubicBezTo>
                    <a:cubicBezTo>
                      <a:pt x="398" y="89"/>
                      <a:pt x="463" y="57"/>
                      <a:pt x="508" y="7"/>
                    </a:cubicBezTo>
                    <a:cubicBezTo>
                      <a:pt x="572" y="146"/>
                      <a:pt x="572" y="146"/>
                      <a:pt x="572" y="146"/>
                    </a:cubicBezTo>
                    <a:lnTo>
                      <a:pt x="74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8" name="Freeform 7"/>
              <p:cNvSpPr/>
              <p:nvPr/>
            </p:nvSpPr>
            <p:spPr bwMode="auto">
              <a:xfrm>
                <a:off x="1303253" y="2786442"/>
                <a:ext cx="1351270" cy="2015713"/>
              </a:xfrm>
              <a:custGeom>
                <a:gdLst>
                  <a:gd name="T0" fmla="*/ 484 w 484"/>
                  <a:gd name="T1" fmla="*/ 126 h 722"/>
                  <a:gd name="T2" fmla="*/ 379 w 484"/>
                  <a:gd name="T3" fmla="*/ 233 h 722"/>
                  <a:gd name="T4" fmla="*/ 230 w 484"/>
                  <a:gd name="T5" fmla="*/ 457 h 722"/>
                  <a:gd name="T6" fmla="*/ 245 w 484"/>
                  <a:gd name="T7" fmla="*/ 543 h 722"/>
                  <a:gd name="T8" fmla="*/ 74 w 484"/>
                  <a:gd name="T9" fmla="*/ 550 h 722"/>
                  <a:gd name="T10" fmla="*/ 82 w 484"/>
                  <a:gd name="T11" fmla="*/ 722 h 722"/>
                  <a:gd name="T12" fmla="*/ 0 w 484"/>
                  <a:gd name="T13" fmla="*/ 457 h 722"/>
                  <a:gd name="T14" fmla="*/ 355 w 484"/>
                  <a:gd name="T15" fmla="*/ 0 h 722"/>
                  <a:gd name="T16" fmla="*/ 484 w 484"/>
                  <a:gd name="T17" fmla="*/ 126 h 7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722">
                    <a:moveTo>
                      <a:pt x="484" y="126"/>
                    </a:moveTo>
                    <a:cubicBezTo>
                      <a:pt x="379" y="233"/>
                      <a:pt x="379" y="233"/>
                      <a:pt x="379" y="233"/>
                    </a:cubicBezTo>
                    <a:cubicBezTo>
                      <a:pt x="291" y="269"/>
                      <a:pt x="230" y="356"/>
                      <a:pt x="230" y="457"/>
                    </a:cubicBezTo>
                    <a:cubicBezTo>
                      <a:pt x="230" y="487"/>
                      <a:pt x="235" y="516"/>
                      <a:pt x="245" y="543"/>
                    </a:cubicBezTo>
                    <a:cubicBezTo>
                      <a:pt x="74" y="550"/>
                      <a:pt x="74" y="550"/>
                      <a:pt x="74" y="550"/>
                    </a:cubicBezTo>
                    <a:cubicBezTo>
                      <a:pt x="82" y="722"/>
                      <a:pt x="82" y="722"/>
                      <a:pt x="82" y="722"/>
                    </a:cubicBezTo>
                    <a:cubicBezTo>
                      <a:pt x="30" y="646"/>
                      <a:pt x="0" y="555"/>
                      <a:pt x="0" y="457"/>
                    </a:cubicBezTo>
                    <a:cubicBezTo>
                      <a:pt x="0" y="237"/>
                      <a:pt x="151" y="52"/>
                      <a:pt x="355" y="0"/>
                    </a:cubicBezTo>
                    <a:lnTo>
                      <a:pt x="484"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9" name="Freeform 11"/>
              <p:cNvSpPr>
                <a:spLocks noEditPoints="1"/>
              </p:cNvSpPr>
              <p:nvPr/>
            </p:nvSpPr>
            <p:spPr bwMode="auto">
              <a:xfrm>
                <a:off x="2323517" y="4866460"/>
                <a:ext cx="388413" cy="321505"/>
              </a:xfrm>
              <a:custGeom>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6">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nvGrpSpPr>
              <p:cNvPr id="10" name="Group 22"/>
              <p:cNvGrpSpPr/>
              <p:nvPr/>
            </p:nvGrpSpPr>
            <p:grpSpPr>
              <a:xfrm>
                <a:off x="1607133" y="3429000"/>
                <a:ext cx="340906" cy="345226"/>
                <a:chOff x="1735420" y="3411357"/>
                <a:chExt cx="340906" cy="345226"/>
              </a:xfrm>
              <a:grpFill/>
            </p:grpSpPr>
            <p:sp>
              <p:nvSpPr>
                <p:cNvPr id="14" name="Freeform 23"/>
                <p:cNvSpPr>
                  <a:spLocks noEditPoints="1"/>
                </p:cNvSpPr>
                <p:nvPr/>
              </p:nvSpPr>
              <p:spPr bwMode="auto">
                <a:xfrm>
                  <a:off x="1874808" y="3436750"/>
                  <a:ext cx="201518" cy="193413"/>
                </a:xfrm>
                <a:custGeom>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5" name="Freeform 24"/>
                <p:cNvSpPr/>
                <p:nvPr/>
              </p:nvSpPr>
              <p:spPr bwMode="auto">
                <a:xfrm>
                  <a:off x="1735420" y="3411357"/>
                  <a:ext cx="256624" cy="345226"/>
                </a:xfrm>
                <a:custGeom>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nvGrpSpPr>
              <p:cNvPr id="11" name="Group 23"/>
              <p:cNvGrpSpPr/>
              <p:nvPr/>
            </p:nvGrpSpPr>
            <p:grpSpPr>
              <a:xfrm>
                <a:off x="2526111" y="2745209"/>
                <a:ext cx="1413709" cy="1897904"/>
                <a:chOff x="2526111" y="2745209"/>
                <a:chExt cx="1413709" cy="1897904"/>
              </a:xfrm>
              <a:grpFill/>
            </p:grpSpPr>
            <p:sp>
              <p:nvSpPr>
                <p:cNvPr id="12" name="Freeform 5"/>
                <p:cNvSpPr/>
                <p:nvPr/>
              </p:nvSpPr>
              <p:spPr bwMode="auto">
                <a:xfrm>
                  <a:off x="2526111" y="2745209"/>
                  <a:ext cx="1413709" cy="1897904"/>
                </a:xfrm>
                <a:custGeom>
                  <a:gdLst>
                    <a:gd name="T0" fmla="*/ 506 w 506"/>
                    <a:gd name="T1" fmla="*/ 472 h 680"/>
                    <a:gd name="T2" fmla="*/ 488 w 506"/>
                    <a:gd name="T3" fmla="*/ 600 h 680"/>
                    <a:gd name="T4" fmla="*/ 488 w 506"/>
                    <a:gd name="T5" fmla="*/ 600 h 680"/>
                    <a:gd name="T6" fmla="*/ 314 w 506"/>
                    <a:gd name="T7" fmla="*/ 680 h 680"/>
                    <a:gd name="T8" fmla="*/ 259 w 506"/>
                    <a:gd name="T9" fmla="*/ 562 h 680"/>
                    <a:gd name="T10" fmla="*/ 276 w 506"/>
                    <a:gd name="T11" fmla="*/ 472 h 680"/>
                    <a:gd name="T12" fmla="*/ 54 w 506"/>
                    <a:gd name="T13" fmla="*/ 230 h 680"/>
                    <a:gd name="T14" fmla="*/ 142 w 506"/>
                    <a:gd name="T15" fmla="*/ 141 h 680"/>
                    <a:gd name="T16" fmla="*/ 0 w 506"/>
                    <a:gd name="T17" fmla="*/ 1 h 680"/>
                    <a:gd name="T18" fmla="*/ 34 w 506"/>
                    <a:gd name="T19" fmla="*/ 0 h 680"/>
                    <a:gd name="T20" fmla="*/ 506 w 506"/>
                    <a:gd name="T21" fmla="*/ 472 h 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680">
                      <a:moveTo>
                        <a:pt x="506" y="472"/>
                      </a:moveTo>
                      <a:cubicBezTo>
                        <a:pt x="506" y="516"/>
                        <a:pt x="500" y="559"/>
                        <a:pt x="488" y="600"/>
                      </a:cubicBezTo>
                      <a:cubicBezTo>
                        <a:pt x="488" y="600"/>
                        <a:pt x="488" y="600"/>
                        <a:pt x="488" y="600"/>
                      </a:cubicBezTo>
                      <a:cubicBezTo>
                        <a:pt x="314" y="680"/>
                        <a:pt x="314" y="680"/>
                        <a:pt x="314" y="680"/>
                      </a:cubicBezTo>
                      <a:cubicBezTo>
                        <a:pt x="259" y="562"/>
                        <a:pt x="259" y="562"/>
                        <a:pt x="259" y="562"/>
                      </a:cubicBezTo>
                      <a:cubicBezTo>
                        <a:pt x="270" y="534"/>
                        <a:pt x="276" y="504"/>
                        <a:pt x="276" y="472"/>
                      </a:cubicBezTo>
                      <a:cubicBezTo>
                        <a:pt x="276" y="345"/>
                        <a:pt x="179" y="240"/>
                        <a:pt x="54" y="230"/>
                      </a:cubicBezTo>
                      <a:cubicBezTo>
                        <a:pt x="142" y="141"/>
                        <a:pt x="142" y="141"/>
                        <a:pt x="142" y="141"/>
                      </a:cubicBezTo>
                      <a:cubicBezTo>
                        <a:pt x="0" y="1"/>
                        <a:pt x="0" y="1"/>
                        <a:pt x="0" y="1"/>
                      </a:cubicBezTo>
                      <a:cubicBezTo>
                        <a:pt x="11" y="0"/>
                        <a:pt x="23" y="0"/>
                        <a:pt x="34" y="0"/>
                      </a:cubicBezTo>
                      <a:cubicBezTo>
                        <a:pt x="295" y="0"/>
                        <a:pt x="506" y="211"/>
                        <a:pt x="506"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sp>
              <p:nvSpPr>
                <p:cNvPr id="13" name="Freeform 101"/>
                <p:cNvSpPr>
                  <a:spLocks noEditPoints="1"/>
                </p:cNvSpPr>
                <p:nvPr/>
              </p:nvSpPr>
              <p:spPr bwMode="auto">
                <a:xfrm>
                  <a:off x="3293737" y="3438854"/>
                  <a:ext cx="352049" cy="325704"/>
                </a:xfrm>
                <a:custGeom>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2">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cs typeface="+mn-ea"/>
                    <a:sym typeface="+mn-lt"/>
                  </a:endParaRPr>
                </a:p>
              </p:txBody>
            </p:sp>
          </p:grpSp>
        </p:grpSp>
        <p:grpSp>
          <p:nvGrpSpPr>
            <p:cNvPr id="16" name="Group 28"/>
            <p:cNvGrpSpPr/>
            <p:nvPr/>
          </p:nvGrpSpPr>
          <p:grpSpPr>
            <a:xfrm>
              <a:off x="4246431" y="2317514"/>
              <a:ext cx="674378" cy="674379"/>
              <a:chOff x="4586241" y="2250523"/>
              <a:chExt cx="899171" cy="899172"/>
            </a:xfrm>
            <a:solidFill>
              <a:srgbClr val="38619F"/>
            </a:solidFill>
          </p:grpSpPr>
          <p:sp>
            <p:nvSpPr>
              <p:cNvPr id="17" name="Oval 29"/>
              <p:cNvSpPr/>
              <p:nvPr/>
            </p:nvSpPr>
            <p:spPr>
              <a:xfrm>
                <a:off x="4586241" y="2250523"/>
                <a:ext cx="899171" cy="899172"/>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a:solidFill>
                    <a:schemeClr val="tx1">
                      <a:lumMod val="85000"/>
                      <a:lumOff val="15000"/>
                    </a:schemeClr>
                  </a:solidFill>
                  <a:cs typeface="+mn-ea"/>
                  <a:sym typeface="+mn-lt"/>
                </a:endParaRPr>
              </a:p>
            </p:txBody>
          </p:sp>
          <p:sp>
            <p:nvSpPr>
              <p:cNvPr id="18" name="AutoShape 66"/>
              <p:cNvSpPr>
                <a:spLocks noChangeAspect="1"/>
              </p:cNvSpPr>
              <p:nvPr/>
            </p:nvSpPr>
            <p:spPr bwMode="auto">
              <a:xfrm>
                <a:off x="4849404" y="2513637"/>
                <a:ext cx="372847" cy="372944"/>
              </a:xfrm>
              <a:custGeom>
                <a:gdLst>
                  <a:gd name="T0" fmla="*/ 10799 w 21598"/>
                  <a:gd name="T1" fmla="*/ 10800 h 21600"/>
                  <a:gd name="T2" fmla="*/ 10799 w 21598"/>
                  <a:gd name="T3" fmla="*/ 10800 h 21600"/>
                  <a:gd name="T4" fmla="*/ 10799 w 21598"/>
                  <a:gd name="T5" fmla="*/ 10800 h 21600"/>
                  <a:gd name="T6" fmla="*/ 10799 w 21598"/>
                  <a:gd name="T7" fmla="*/ 10800 h 21600"/>
                </a:gd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FFFFFF"/>
              </a:solidFill>
              <a:ln>
                <a:noFill/>
              </a:ln>
              <a:effectLst/>
            </p:spPr>
            <p:txBody>
              <a:bodyPr lIns="50789" tIns="50789" rIns="50789" bIns="50789" anchor="ctr"/>
              <a:lstStyle/>
              <a:p>
                <a:pPr defTabSz="342824">
                  <a:defRPr/>
                </a:pPr>
                <a:endParaRPr lang="es-ES" sz="2700">
                  <a:solidFill>
                    <a:schemeClr val="tx1">
                      <a:lumMod val="85000"/>
                      <a:lumOff val="15000"/>
                    </a:schemeClr>
                  </a:solidFill>
                  <a:effectLst>
                    <a:outerShdw blurRad="38100" dist="38100" dir="2700000" algn="tl">
                      <a:srgbClr val="000000"/>
                    </a:outerShdw>
                  </a:effectLst>
                  <a:cs typeface="+mn-ea"/>
                  <a:sym typeface="+mn-lt"/>
                </a:endParaRPr>
              </a:p>
            </p:txBody>
          </p:sp>
        </p:grpSp>
      </p:grpSp>
      <p:cxnSp>
        <p:nvCxnSpPr>
          <p:cNvPr id="33" name="直接连接符 32">
            <a:extLst>
              <a:ext uri="{FF2B5EF4-FFF2-40B4-BE49-F238E27FC236}">
                <a16:creationId xmlns:a16="http://schemas.microsoft.com/office/drawing/2014/main" xmlns="" id="{2C3BD52B-E492-4C1F-B074-88401B3902C9}"/>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xmlns="" id="{4A918E58-2EBE-4B28-A560-00A7A207041A}"/>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35" name="图片 34" descr="图片包含 事情&#10;&#10;已生成高可信度的说明">
            <a:extLst>
              <a:ext uri="{FF2B5EF4-FFF2-40B4-BE49-F238E27FC236}">
                <a16:creationId xmlns:a16="http://schemas.microsoft.com/office/drawing/2014/main" xmlns="" id="{32DEA025-0834-4378-B579-307933E3D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52267"/>
            <a:ext cx="9144000" cy="878682"/>
          </a:xfrm>
          <a:prstGeom prst="rect">
            <a:avLst/>
          </a:prstGeom>
        </p:spPr>
      </p:pic>
      <p:sp>
        <p:nvSpPr>
          <p:cNvPr id="26" name="TextBox 24">
            <a:extLst>
              <a:ext uri="{FF2B5EF4-FFF2-40B4-BE49-F238E27FC236}">
                <a16:creationId xmlns:a16="http://schemas.microsoft.com/office/drawing/2014/main" xmlns="" id="{59F3D733-EBED-421A-92A2-6B4B69374477}"/>
              </a:ext>
            </a:extLst>
          </p:cNvPr>
          <p:cNvSpPr txBox="1"/>
          <p:nvPr/>
        </p:nvSpPr>
        <p:spPr>
          <a:xfrm>
            <a:off x="1390085" y="347175"/>
            <a:ext cx="992579" cy="415498"/>
          </a:xfrm>
          <a:prstGeom prst="rect">
            <a:avLst/>
          </a:prstGeom>
          <a:noFill/>
        </p:spPr>
        <p:txBody>
          <a:bodyPr wrap="none" rtlCol="0">
            <a:spAutoFit/>
          </a:bodyPr>
          <a:lstStyle/>
          <a:p>
            <a:pPr algn="ctr"/>
            <a:r>
              <a:rPr lang="zh-CN" altLang="en-US" sz="2100" b="1">
                <a:cs typeface="+mn-ea"/>
                <a:sym typeface="+mn-lt"/>
              </a:rPr>
              <a:t>同一律</a:t>
            </a:r>
            <a:endParaRPr lang="id-ID" sz="2100" b="1">
              <a:cs typeface="+mn-ea"/>
              <a:sym typeface="+mn-lt"/>
            </a:endParaRPr>
          </a:p>
        </p:txBody>
      </p:sp>
      <p:sp>
        <p:nvSpPr>
          <p:cNvPr id="36" name="Rectangle 50">
            <a:extLst>
              <a:ext uri="{FF2B5EF4-FFF2-40B4-BE49-F238E27FC236}">
                <a16:creationId xmlns:a16="http://schemas.microsoft.com/office/drawing/2014/main" xmlns="" id="{B68D8221-5F59-45AA-A9A8-2A48ABC894C3}"/>
              </a:ext>
            </a:extLst>
          </p:cNvPr>
          <p:cNvSpPr/>
          <p:nvPr/>
        </p:nvSpPr>
        <p:spPr>
          <a:xfrm>
            <a:off x="1753932" y="898364"/>
            <a:ext cx="7172695" cy="3323987"/>
          </a:xfrm>
          <a:prstGeom prst="rect">
            <a:avLst/>
          </a:prstGeom>
        </p:spPr>
        <p:txBody>
          <a:bodyPr wrap="square" numCol="1" spcCol="457200">
            <a:spAutoFit/>
          </a:bodyPr>
          <a:lstStyle/>
          <a:p>
            <a:pPr algn="just" fontAlgn="base">
              <a:lnSpc>
                <a:spcPct val="150000"/>
              </a:lnSpc>
              <a:spcAft>
                <a:spcPts val="600"/>
              </a:spcAft>
            </a:pPr>
            <a:r>
              <a:rPr lang="zh-CN" altLang="en-US" sz="2400" b="1">
                <a:solidFill>
                  <a:srgbClr val="FF0000"/>
                </a:solidFill>
                <a:cs typeface="+mn-ea"/>
                <a:sym typeface="+mn-lt"/>
              </a:rPr>
              <a:t>同一律</a:t>
            </a:r>
            <a:r>
              <a:rPr lang="zh-CN" altLang="en-US" sz="1600">
                <a:solidFill>
                  <a:schemeClr val="tx1">
                    <a:lumMod val="85000"/>
                    <a:lumOff val="15000"/>
                  </a:schemeClr>
                </a:solidFill>
                <a:cs typeface="+mn-ea"/>
                <a:sym typeface="+mn-lt"/>
              </a:rPr>
              <a:t>：在同一思维过程中，每个思想必然与其自身保持同一。</a:t>
            </a:r>
            <a:endParaRPr lang="en-US" altLang="zh-CN" sz="1600">
              <a:solidFill>
                <a:schemeClr val="tx1">
                  <a:lumMod val="85000"/>
                  <a:lumOff val="15000"/>
                </a:schemeClr>
              </a:solidFill>
              <a:cs typeface="+mn-ea"/>
              <a:sym typeface="+mn-lt"/>
            </a:endParaRPr>
          </a:p>
          <a:p>
            <a:pPr algn="just" fontAlgn="base">
              <a:lnSpc>
                <a:spcPct val="150000"/>
              </a:lnSpc>
              <a:spcAft>
                <a:spcPts val="600"/>
              </a:spcAft>
            </a:pPr>
            <a:r>
              <a:rPr lang="zh-CN" altLang="en-US" sz="1600">
                <a:solidFill>
                  <a:schemeClr val="tx1">
                    <a:lumMod val="85000"/>
                    <a:lumOff val="15000"/>
                  </a:schemeClr>
                </a:solidFill>
                <a:cs typeface="+mn-ea"/>
                <a:sym typeface="+mn-lt"/>
              </a:rPr>
              <a:t>用公式表示为：</a:t>
            </a:r>
            <a:r>
              <a:rPr lang="en-US" altLang="zh-CN" sz="1600" b="1">
                <a:solidFill>
                  <a:srgbClr val="FF0000"/>
                </a:solidFill>
                <a:cs typeface="+mn-ea"/>
                <a:sym typeface="+mn-lt"/>
              </a:rPr>
              <a:t>A</a:t>
            </a:r>
            <a:r>
              <a:rPr lang="zh-CN" altLang="en-US" sz="1600" b="1">
                <a:solidFill>
                  <a:srgbClr val="FF0000"/>
                </a:solidFill>
                <a:cs typeface="+mn-ea"/>
                <a:sym typeface="+mn-lt"/>
              </a:rPr>
              <a:t>是</a:t>
            </a:r>
            <a:r>
              <a:rPr lang="en-US" altLang="zh-CN" sz="1600" b="1">
                <a:solidFill>
                  <a:srgbClr val="FF0000"/>
                </a:solidFill>
                <a:cs typeface="+mn-ea"/>
                <a:sym typeface="+mn-lt"/>
              </a:rPr>
              <a:t>A</a:t>
            </a:r>
            <a:r>
              <a:rPr lang="zh-CN" altLang="en-US" sz="1600">
                <a:solidFill>
                  <a:schemeClr val="tx1">
                    <a:lumMod val="85000"/>
                    <a:lumOff val="15000"/>
                  </a:schemeClr>
                </a:solidFill>
                <a:cs typeface="+mn-ea"/>
                <a:sym typeface="+mn-lt"/>
              </a:rPr>
              <a:t>。</a:t>
            </a:r>
            <a:endParaRPr lang="en-US" altLang="zh-CN" sz="1600">
              <a:solidFill>
                <a:schemeClr val="tx1">
                  <a:lumMod val="85000"/>
                  <a:lumOff val="15000"/>
                </a:schemeClr>
              </a:solidFill>
              <a:cs typeface="+mn-ea"/>
              <a:sym typeface="+mn-lt"/>
            </a:endParaRPr>
          </a:p>
          <a:p>
            <a:r>
              <a:rPr lang="zh-CN" altLang="en-US" b="1">
                <a:sym typeface="+mn-lt"/>
              </a:rPr>
              <a:t>当</a:t>
            </a:r>
            <a:r>
              <a:rPr lang="en-US" altLang="zh-CN" b="1">
                <a:sym typeface="+mn-lt"/>
              </a:rPr>
              <a:t>A</a:t>
            </a:r>
            <a:r>
              <a:rPr lang="zh-CN" altLang="en-US" b="1">
                <a:sym typeface="+mn-lt"/>
              </a:rPr>
              <a:t>表示一个概念时，“</a:t>
            </a:r>
            <a:r>
              <a:rPr lang="en-US" altLang="zh-CN" b="1">
                <a:sym typeface="+mn-lt"/>
              </a:rPr>
              <a:t>A</a:t>
            </a:r>
            <a:r>
              <a:rPr lang="zh-CN" altLang="en-US" b="1">
                <a:sym typeface="+mn-lt"/>
              </a:rPr>
              <a:t>是</a:t>
            </a:r>
            <a:r>
              <a:rPr lang="en-US" altLang="zh-CN" b="1">
                <a:sym typeface="+mn-lt"/>
              </a:rPr>
              <a:t>A”</a:t>
            </a:r>
            <a:r>
              <a:rPr lang="zh-CN" altLang="en-US" b="1">
                <a:sym typeface="+mn-lt"/>
              </a:rPr>
              <a:t>表示</a:t>
            </a:r>
            <a:r>
              <a:rPr lang="en-US" altLang="zh-CN" b="1">
                <a:sym typeface="+mn-lt"/>
              </a:rPr>
              <a:t>A</a:t>
            </a:r>
            <a:r>
              <a:rPr lang="zh-CN" altLang="en-US" b="1">
                <a:sym typeface="+mn-lt"/>
              </a:rPr>
              <a:t>的内涵和外延必须保持自身同一而与其他概念相区别。例如，“杜鹃”这一概念，有三种含义。</a:t>
            </a:r>
            <a:r>
              <a:rPr lang="zh-CN" altLang="zh-CN" b="1"/>
              <a:t>但在同一思维过程中，“杜鹃”的内涵和外延应该是确定的，它不能同时既指花名，又指鸟名或人名，否则会造成思维的混乱。</a:t>
            </a:r>
            <a:r>
              <a:rPr lang="en-US" altLang="zh-CN" b="1"/>
              <a:t>  </a:t>
            </a:r>
          </a:p>
          <a:p>
            <a:endParaRPr lang="en-US" altLang="zh-CN" b="1"/>
          </a:p>
          <a:p>
            <a:r>
              <a:rPr lang="zh-CN" altLang="zh-CN" b="1"/>
              <a:t>当</a:t>
            </a:r>
            <a:r>
              <a:rPr lang="en-US" altLang="zh-CN" b="1"/>
              <a:t>A</a:t>
            </a:r>
            <a:r>
              <a:rPr lang="zh-CN" altLang="zh-CN" b="1"/>
              <a:t>表示一个判断时，</a:t>
            </a:r>
            <a:r>
              <a:rPr lang="en-US" altLang="zh-CN" b="1"/>
              <a:t>“A</a:t>
            </a:r>
            <a:r>
              <a:rPr lang="zh-CN" altLang="zh-CN" b="1"/>
              <a:t>是</a:t>
            </a:r>
            <a:r>
              <a:rPr lang="en-US" altLang="zh-CN" b="1"/>
              <a:t>A”</a:t>
            </a:r>
            <a:r>
              <a:rPr lang="zh-CN" altLang="zh-CN" b="1"/>
              <a:t>表示一个命题对某种思维对象所做出的断定是确定的，其自身是同一的。即肯定就是肯定，否定就是否定，真的就是真的，假的就是假的。</a:t>
            </a:r>
            <a:endParaRPr lang="en-US" altLang="zh-CN" b="1"/>
          </a:p>
          <a:p>
            <a:endParaRPr lang="en-US" altLang="zh-CN" b="1"/>
          </a:p>
          <a:p>
            <a:r>
              <a:rPr lang="zh-CN" altLang="zh-CN" b="1"/>
              <a:t>例如，</a:t>
            </a:r>
            <a:r>
              <a:rPr lang="en-US" altLang="zh-CN" b="1"/>
              <a:t>“</a:t>
            </a:r>
            <a:r>
              <a:rPr lang="zh-CN" altLang="zh-CN" b="1"/>
              <a:t>科学技术是第一生产力</a:t>
            </a:r>
            <a:r>
              <a:rPr lang="en-US" altLang="zh-CN" b="1"/>
              <a:t>”</a:t>
            </a:r>
            <a:r>
              <a:rPr lang="zh-CN" altLang="zh-CN" b="1"/>
              <a:t>这个判断，它断定了科学技术对社会发展和国家繁荣具有重要意义，是一个肯定判断，一个真判断，它与否定或贬低科技在社会发展中的作用的判断根本不同。</a:t>
            </a:r>
            <a:r>
              <a:rPr lang="en-US" altLang="zh-CN" b="1"/>
              <a:t>  </a:t>
            </a:r>
            <a:endParaRPr lang="zh-CN" altLang="zh-CN"/>
          </a:p>
        </p:txBody>
      </p:sp>
    </p:spTree>
    <p:extLst>
      <p:ext uri="{BB962C8B-B14F-4D97-AF65-F5344CB8AC3E}">
        <p14:creationId xmlns:p14="http://schemas.microsoft.com/office/powerpoint/2010/main" val="29708693"/>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7" name="Group 113"/>
          <p:cNvGrpSpPr/>
          <p:nvPr/>
        </p:nvGrpSpPr>
        <p:grpSpPr>
          <a:xfrm>
            <a:off x="3278956" y="2236512"/>
            <a:ext cx="1164342" cy="1020376"/>
            <a:chOff x="3345631" y="2446670"/>
            <a:chExt cx="1164342" cy="1020376"/>
          </a:xfrm>
        </p:grpSpPr>
        <p:sp>
          <p:nvSpPr>
            <p:cNvPr id="48" name="Pentagon 64"/>
            <p:cNvSpPr/>
            <p:nvPr/>
          </p:nvSpPr>
          <p:spPr bwMode="auto">
            <a:xfrm flipH="1">
              <a:off x="3345631" y="2446670"/>
              <a:ext cx="1164342" cy="1020376"/>
            </a:xfrm>
            <a:prstGeom prst="homePlate">
              <a:avLst/>
            </a:prstGeom>
            <a:solidFill>
              <a:srgbClr val="38619F"/>
            </a:solidFill>
            <a:ln w="9525">
              <a:noFill/>
              <a:round/>
            </a:ln>
          </p:spPr>
          <p:txBody>
            <a:bodyPr vert="horz" wrap="square" lIns="91440" tIns="45720" rIns="91440" bIns="45720" numCol="1" rtlCol="0" anchor="t" anchorCtr="0" compatLnSpc="1">
              <a:prstTxWarp prst="textNoShape">
                <a:avLst/>
              </a:prstTxWarp>
            </a:bodyPr>
            <a:lstStyle/>
            <a:p>
              <a:pPr algn="ctr" defTabSz="1031600"/>
              <a:endParaRPr lang="en-US" sz="2000">
                <a:solidFill>
                  <a:schemeClr val="tx1">
                    <a:lumMod val="85000"/>
                    <a:lumOff val="15000"/>
                  </a:schemeClr>
                </a:solidFill>
                <a:cs typeface="+mn-ea"/>
                <a:sym typeface="+mn-lt"/>
              </a:endParaRPr>
            </a:p>
          </p:txBody>
        </p:sp>
        <p:sp>
          <p:nvSpPr>
            <p:cNvPr id="49" name="Freeform 42"/>
            <p:cNvSpPr>
              <a:spLocks noEditPoints="1"/>
            </p:cNvSpPr>
            <p:nvPr/>
          </p:nvSpPr>
          <p:spPr bwMode="auto">
            <a:xfrm>
              <a:off x="3881452" y="2767884"/>
              <a:ext cx="439088" cy="377949"/>
            </a:xfrm>
            <a:custGeom>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2">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1">
                    <a:lumMod val="85000"/>
                    <a:lumOff val="15000"/>
                  </a:schemeClr>
                </a:solidFill>
                <a:cs typeface="+mn-ea"/>
                <a:sym typeface="+mn-lt"/>
              </a:endParaRPr>
            </a:p>
          </p:txBody>
        </p:sp>
      </p:grpSp>
      <p:grpSp>
        <p:nvGrpSpPr>
          <p:cNvPr id="50" name="Group 112"/>
          <p:cNvGrpSpPr/>
          <p:nvPr/>
        </p:nvGrpSpPr>
        <p:grpSpPr>
          <a:xfrm>
            <a:off x="4545995" y="2236512"/>
            <a:ext cx="1164342" cy="1020376"/>
            <a:chOff x="4612670" y="2446670"/>
            <a:chExt cx="1164342" cy="1020376"/>
          </a:xfrm>
        </p:grpSpPr>
        <p:sp>
          <p:nvSpPr>
            <p:cNvPr id="51" name="Pentagon 63"/>
            <p:cNvSpPr/>
            <p:nvPr/>
          </p:nvSpPr>
          <p:spPr bwMode="auto">
            <a:xfrm>
              <a:off x="4612670" y="2446670"/>
              <a:ext cx="1164342" cy="1020376"/>
            </a:xfrm>
            <a:prstGeom prst="homePlate">
              <a:avLst/>
            </a:prstGeom>
            <a:solidFill>
              <a:srgbClr val="38619F"/>
            </a:solidFill>
            <a:ln w="9525">
              <a:noFill/>
              <a:round/>
            </a:ln>
          </p:spPr>
          <p:txBody>
            <a:bodyPr vert="horz" wrap="square" lIns="91440" tIns="45720" rIns="91440" bIns="45720" numCol="1" rtlCol="0" anchor="t" anchorCtr="0" compatLnSpc="1">
              <a:prstTxWarp prst="textNoShape">
                <a:avLst/>
              </a:prstTxWarp>
            </a:bodyPr>
            <a:lstStyle/>
            <a:p>
              <a:pPr algn="ctr" defTabSz="1031600"/>
              <a:endParaRPr lang="en-US" sz="2000">
                <a:solidFill>
                  <a:schemeClr val="tx1">
                    <a:lumMod val="85000"/>
                    <a:lumOff val="15000"/>
                  </a:schemeClr>
                </a:solidFill>
                <a:cs typeface="+mn-ea"/>
                <a:sym typeface="+mn-lt"/>
              </a:endParaRPr>
            </a:p>
          </p:txBody>
        </p:sp>
        <p:sp>
          <p:nvSpPr>
            <p:cNvPr id="52" name="Freeform 62"/>
            <p:cNvSpPr>
              <a:spLocks noChangeAspect="1" noEditPoints="1"/>
            </p:cNvSpPr>
            <p:nvPr/>
          </p:nvSpPr>
          <p:spPr bwMode="auto">
            <a:xfrm>
              <a:off x="4853286" y="2758510"/>
              <a:ext cx="393550" cy="396697"/>
            </a:xfrm>
            <a:custGeom>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7" h="57">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prstTxWarp prst="textNoShape">
                <a:avLst/>
              </a:prstTxWarp>
            </a:bodyPr>
            <a:lstStyle/>
            <a:p>
              <a:pPr defTabSz="1031600"/>
              <a:endParaRPr lang="en-US" sz="2000">
                <a:solidFill>
                  <a:schemeClr val="tx1">
                    <a:lumMod val="85000"/>
                    <a:lumOff val="15000"/>
                  </a:schemeClr>
                </a:solidFill>
                <a:cs typeface="+mn-ea"/>
                <a:sym typeface="+mn-lt"/>
              </a:endParaRPr>
            </a:p>
          </p:txBody>
        </p:sp>
      </p:grpSp>
      <p:cxnSp>
        <p:nvCxnSpPr>
          <p:cNvPr id="61" name="直接连接符 60">
            <a:extLst>
              <a:ext uri="{FF2B5EF4-FFF2-40B4-BE49-F238E27FC236}">
                <a16:creationId xmlns:a16="http://schemas.microsoft.com/office/drawing/2014/main" xmlns="" id="{95DBA6A0-9995-431B-8A7D-FD1C44001FD9}"/>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xmlns="" id="{28A1E530-7D00-4D91-9720-E43A29AB23AA}"/>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63" name="图片 62" descr="图片包含 事情&#10;&#10;已生成高可信度的说明">
            <a:extLst>
              <a:ext uri="{FF2B5EF4-FFF2-40B4-BE49-F238E27FC236}">
                <a16:creationId xmlns:a16="http://schemas.microsoft.com/office/drawing/2014/main" xmlns="" id="{15573A68-6155-414E-B236-216C064089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53" name="TextBox 24">
            <a:extLst>
              <a:ext uri="{FF2B5EF4-FFF2-40B4-BE49-F238E27FC236}">
                <a16:creationId xmlns:a16="http://schemas.microsoft.com/office/drawing/2014/main" xmlns="" id="{43961B38-9A78-4B44-850A-19B58ABFF260}"/>
              </a:ext>
            </a:extLst>
          </p:cNvPr>
          <p:cNvSpPr txBox="1"/>
          <p:nvPr/>
        </p:nvSpPr>
        <p:spPr>
          <a:xfrm>
            <a:off x="937065" y="290688"/>
            <a:ext cx="2877712" cy="415498"/>
          </a:xfrm>
          <a:prstGeom prst="rect">
            <a:avLst/>
          </a:prstGeom>
          <a:noFill/>
        </p:spPr>
        <p:txBody>
          <a:bodyPr wrap="none" rtlCol="0">
            <a:spAutoFit/>
          </a:bodyPr>
          <a:lstStyle/>
          <a:p>
            <a:pPr algn="ctr"/>
            <a:r>
              <a:rPr lang="zh-CN" altLang="en-US" sz="2100" b="1">
                <a:cs typeface="+mn-ea"/>
                <a:sym typeface="+mn-lt"/>
              </a:rPr>
              <a:t>违反同一律的逻辑错误</a:t>
            </a:r>
            <a:endParaRPr lang="id-ID" sz="2100" b="1">
              <a:cs typeface="+mn-ea"/>
              <a:sym typeface="+mn-lt"/>
            </a:endParaRPr>
          </a:p>
        </p:txBody>
      </p:sp>
      <p:sp>
        <p:nvSpPr>
          <p:cNvPr id="54" name="Rectangle 50">
            <a:extLst>
              <a:ext uri="{FF2B5EF4-FFF2-40B4-BE49-F238E27FC236}">
                <a16:creationId xmlns:a16="http://schemas.microsoft.com/office/drawing/2014/main" xmlns="" id="{081C7839-D1C9-4C6C-AB73-8758EBF99E09}"/>
              </a:ext>
            </a:extLst>
          </p:cNvPr>
          <p:cNvSpPr/>
          <p:nvPr/>
        </p:nvSpPr>
        <p:spPr>
          <a:xfrm>
            <a:off x="382899" y="858879"/>
            <a:ext cx="3097087" cy="3600986"/>
          </a:xfrm>
          <a:prstGeom prst="rect">
            <a:avLst/>
          </a:prstGeom>
        </p:spPr>
        <p:txBody>
          <a:bodyPr wrap="square" numCol="1" spcCol="457200">
            <a:spAutoFit/>
          </a:bodyPr>
          <a:lstStyle/>
          <a:p>
            <a:r>
              <a:rPr lang="en-US" altLang="zh-CN" sz="1800" b="1">
                <a:solidFill>
                  <a:srgbClr val="FF0000"/>
                </a:solidFill>
                <a:sym typeface="+mn-lt"/>
              </a:rPr>
              <a:t>1.</a:t>
            </a:r>
            <a:r>
              <a:rPr lang="zh-CN" altLang="en-US" sz="1800" b="1">
                <a:solidFill>
                  <a:srgbClr val="FF0000"/>
                </a:solidFill>
                <a:sym typeface="+mn-lt"/>
              </a:rPr>
              <a:t>混淆概念或偷换概念</a:t>
            </a:r>
            <a:endParaRPr lang="en-US" altLang="zh-CN" sz="1800" b="1">
              <a:solidFill>
                <a:srgbClr val="FF0000"/>
              </a:solidFill>
              <a:sym typeface="+mn-lt"/>
            </a:endParaRPr>
          </a:p>
          <a:p>
            <a:endParaRPr lang="en-US" altLang="zh-CN" b="1">
              <a:sym typeface="+mn-lt"/>
            </a:endParaRPr>
          </a:p>
          <a:p>
            <a:r>
              <a:rPr lang="zh-CN" altLang="zh-CN" b="1"/>
              <a:t>在使用概念做出判断，或者运用判断进行推理的过程中，如果违反同一律，把不同的概念当成同一个概念来使用，所犯的逻辑错误叫混淆概念，或者偷换概念。</a:t>
            </a:r>
            <a:endParaRPr lang="en-US" altLang="zh-CN" b="1"/>
          </a:p>
          <a:p>
            <a:endParaRPr lang="en-US" altLang="zh-CN" b="1"/>
          </a:p>
          <a:p>
            <a:r>
              <a:rPr lang="zh-CN" altLang="en-US"/>
              <a:t>例</a:t>
            </a:r>
            <a:r>
              <a:rPr lang="en-US" altLang="zh-CN"/>
              <a:t>1</a:t>
            </a:r>
            <a:r>
              <a:rPr lang="zh-CN" altLang="en-US"/>
              <a:t>：这幅画中的蒙娜丽莎是人，</a:t>
            </a:r>
          </a:p>
          <a:p>
            <a:r>
              <a:rPr lang="zh-CN" altLang="en-US"/>
              <a:t>而人是会动的，  </a:t>
            </a:r>
          </a:p>
          <a:p>
            <a:r>
              <a:rPr lang="zh-CN" altLang="en-US"/>
              <a:t>所以这幅画中的蒙娜丽莎是会动的。</a:t>
            </a:r>
            <a:endParaRPr lang="en-US" altLang="zh-CN"/>
          </a:p>
          <a:p>
            <a:endParaRPr lang="en-US" altLang="zh-CN"/>
          </a:p>
          <a:p>
            <a:r>
              <a:rPr lang="zh-CN" altLang="zh-CN" b="1"/>
              <a:t>混淆概念是无意识违反同一律要求的行为。</a:t>
            </a:r>
            <a:endParaRPr lang="zh-CN" altLang="en-US"/>
          </a:p>
          <a:p>
            <a:r>
              <a:rPr lang="zh-CN" altLang="zh-CN" b="1" u="sng"/>
              <a:t>偷换概念是有意违反同一律要求的行为。</a:t>
            </a:r>
            <a:endParaRPr lang="zh-CN" altLang="zh-CN"/>
          </a:p>
        </p:txBody>
      </p:sp>
      <p:sp>
        <p:nvSpPr>
          <p:cNvPr id="55" name="Rectangle 50">
            <a:extLst>
              <a:ext uri="{FF2B5EF4-FFF2-40B4-BE49-F238E27FC236}">
                <a16:creationId xmlns:a16="http://schemas.microsoft.com/office/drawing/2014/main" xmlns="" id="{2E9B4EFF-B730-4AB8-9B91-55509FAFA5D1}"/>
              </a:ext>
            </a:extLst>
          </p:cNvPr>
          <p:cNvSpPr/>
          <p:nvPr/>
        </p:nvSpPr>
        <p:spPr>
          <a:xfrm>
            <a:off x="5710337" y="819161"/>
            <a:ext cx="3097088" cy="3816429"/>
          </a:xfrm>
          <a:prstGeom prst="rect">
            <a:avLst/>
          </a:prstGeom>
        </p:spPr>
        <p:txBody>
          <a:bodyPr wrap="square" numCol="1" spcCol="457200">
            <a:spAutoFit/>
          </a:bodyPr>
          <a:lstStyle/>
          <a:p>
            <a:r>
              <a:rPr lang="en-US" altLang="zh-CN" sz="1800" b="1">
                <a:sym typeface="+mn-lt"/>
              </a:rPr>
              <a:t>2</a:t>
            </a:r>
            <a:r>
              <a:rPr lang="en-US" altLang="zh-CN" sz="1800" b="1">
                <a:solidFill>
                  <a:srgbClr val="FF0000"/>
                </a:solidFill>
                <a:sym typeface="+mn-lt"/>
              </a:rPr>
              <a:t>.</a:t>
            </a:r>
            <a:r>
              <a:rPr lang="zh-CN" altLang="en-US" sz="1800" b="1">
                <a:solidFill>
                  <a:srgbClr val="FF0000"/>
                </a:solidFill>
                <a:sym typeface="+mn-lt"/>
              </a:rPr>
              <a:t>转移论题或偷换议题</a:t>
            </a:r>
            <a:endParaRPr lang="en-US" altLang="zh-CN" sz="1800" b="1">
              <a:solidFill>
                <a:srgbClr val="FF0000"/>
              </a:solidFill>
              <a:sym typeface="+mn-lt"/>
            </a:endParaRPr>
          </a:p>
          <a:p>
            <a:endParaRPr lang="en-US" altLang="zh-CN" b="1">
              <a:sym typeface="+mn-lt"/>
            </a:endParaRPr>
          </a:p>
          <a:p>
            <a:r>
              <a:rPr lang="zh-CN" altLang="zh-CN" b="1"/>
              <a:t>在论证中违反同一律的要求，没有使论题保持始终如一，这样</a:t>
            </a:r>
            <a:r>
              <a:rPr lang="en-US" altLang="zh-CN" b="1"/>
              <a:t> </a:t>
            </a:r>
            <a:r>
              <a:rPr lang="zh-CN" altLang="zh-CN" b="1"/>
              <a:t>的逻辑错误，叫转移论题，或偷换论题。</a:t>
            </a:r>
            <a:endParaRPr lang="en-US" altLang="zh-CN" b="1"/>
          </a:p>
          <a:p>
            <a:endParaRPr lang="en-US" altLang="zh-CN" b="1"/>
          </a:p>
          <a:p>
            <a:r>
              <a:rPr lang="zh-CN" altLang="en-US"/>
              <a:t>例</a:t>
            </a:r>
            <a:r>
              <a:rPr lang="en-US" altLang="zh-CN"/>
              <a:t>2</a:t>
            </a:r>
            <a:r>
              <a:rPr lang="zh-CN" altLang="en-US"/>
              <a:t>：学习要讲究方法。方法对头，才能事半功倍。比如我对数学比较感兴趣，习题做得多，学习成绩就比较好；而对英语，我没有兴趣，怕读怕背，成绩就比较差。</a:t>
            </a:r>
            <a:endParaRPr lang="en-US" altLang="zh-CN"/>
          </a:p>
          <a:p>
            <a:endParaRPr lang="en-US" altLang="zh-CN"/>
          </a:p>
          <a:p>
            <a:r>
              <a:rPr lang="zh-CN" altLang="en-US" b="1"/>
              <a:t>转移论题指无意识地违反同一律的要求，使论证偏离论题。表现为文不对题。</a:t>
            </a:r>
            <a:endParaRPr lang="en-US" altLang="zh-CN" b="1"/>
          </a:p>
          <a:p>
            <a:r>
              <a:rPr lang="zh-CN" altLang="en-US" b="1"/>
              <a:t>偷换论题则是故意违反同一律的要求，用另一个论题代替原本的论题。</a:t>
            </a:r>
            <a:endParaRPr lang="zh-CN" altLang="zh-CN"/>
          </a:p>
        </p:txBody>
      </p:sp>
    </p:spTree>
    <p:extLst>
      <p:ext uri="{BB962C8B-B14F-4D97-AF65-F5344CB8AC3E}">
        <p14:creationId xmlns:p14="http://schemas.microsoft.com/office/powerpoint/2010/main" val="1008607565"/>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2"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lide(fromRight)">
                                      <p:cBhvr>
                                        <p:cTn id="7" dur="500"/>
                                        <p:tgtEl>
                                          <p:spTgt spid="47"/>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slide(fromLeft)">
                                      <p:cBhvr>
                                        <p:cTn id="11" dur="500"/>
                                        <p:tgtEl>
                                          <p:spTgt spid="50"/>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ppt_x"/>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cxnSp>
        <p:nvCxnSpPr>
          <p:cNvPr id="41" name="直接连接符 40">
            <a:extLst>
              <a:ext uri="{FF2B5EF4-FFF2-40B4-BE49-F238E27FC236}">
                <a16:creationId xmlns:a16="http://schemas.microsoft.com/office/drawing/2014/main" xmlns="" id="{6B991A50-53A3-41B2-BD31-01A92275A126}"/>
              </a:ext>
            </a:extLst>
          </p:cNvPr>
          <p:cNvCxnSpPr/>
          <p:nvPr/>
        </p:nvCxnSpPr>
        <p:spPr>
          <a:xfrm>
            <a:off x="0" y="762673"/>
            <a:ext cx="9144000" cy="0"/>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E0C272F6-5E4C-4C4B-A4C8-1041B5C2EC81}"/>
              </a:ext>
            </a:extLst>
          </p:cNvPr>
          <p:cNvPicPr>
            <a:picLocks noChangeAspect="1"/>
          </p:cNvPicPr>
          <p:nvPr/>
        </p:nvPicPr>
        <p:blipFill>
          <a:blip r:embed="rId3">
            <a:extLst>
              <a:ext uri="{28A0092B-C50C-407E-A947-70E740481C1C}">
                <a14:useLocalDpi xmlns:a14="http://schemas.microsoft.com/office/drawing/2010/main" val="0"/>
              </a:ext>
            </a:extLst>
          </a:blip>
          <a:srcRect l="27566" r="13885"/>
          <a:stretch>
            <a:fillRect/>
          </a:stretch>
        </p:blipFill>
        <p:spPr>
          <a:xfrm>
            <a:off x="275833" y="88649"/>
            <a:ext cx="778138" cy="819576"/>
          </a:xfrm>
          <a:prstGeom prst="rect">
            <a:avLst/>
          </a:prstGeom>
        </p:spPr>
      </p:pic>
      <p:pic>
        <p:nvPicPr>
          <p:cNvPr id="43" name="图片 42" descr="图片包含 事情&#10;&#10;已生成高可信度的说明">
            <a:extLst>
              <a:ext uri="{FF2B5EF4-FFF2-40B4-BE49-F238E27FC236}">
                <a16:creationId xmlns:a16="http://schemas.microsoft.com/office/drawing/2014/main" xmlns="" id="{A084D392-4850-4399-8A30-9C81CC740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4967"/>
            <a:ext cx="9144000" cy="878682"/>
          </a:xfrm>
          <a:prstGeom prst="rect">
            <a:avLst/>
          </a:prstGeom>
        </p:spPr>
      </p:pic>
      <p:sp>
        <p:nvSpPr>
          <p:cNvPr id="33" name="TextBox 24">
            <a:extLst>
              <a:ext uri="{FF2B5EF4-FFF2-40B4-BE49-F238E27FC236}">
                <a16:creationId xmlns:a16="http://schemas.microsoft.com/office/drawing/2014/main" xmlns="" id="{94323C5D-54BF-4E17-AB95-D55455F43FCD}"/>
              </a:ext>
            </a:extLst>
          </p:cNvPr>
          <p:cNvSpPr txBox="1"/>
          <p:nvPr/>
        </p:nvSpPr>
        <p:spPr>
          <a:xfrm>
            <a:off x="937065" y="290688"/>
            <a:ext cx="2877712" cy="415498"/>
          </a:xfrm>
          <a:prstGeom prst="rect">
            <a:avLst/>
          </a:prstGeom>
          <a:noFill/>
        </p:spPr>
        <p:txBody>
          <a:bodyPr wrap="none" rtlCol="0">
            <a:spAutoFit/>
          </a:bodyPr>
          <a:lstStyle/>
          <a:p>
            <a:pPr algn="ctr"/>
            <a:r>
              <a:rPr lang="zh-CN" altLang="en-US" sz="2100" b="1">
                <a:cs typeface="+mn-ea"/>
                <a:sym typeface="+mn-lt"/>
              </a:rPr>
              <a:t>违反同一律的逻辑错误</a:t>
            </a:r>
            <a:endParaRPr lang="id-ID" sz="2100" b="1">
              <a:cs typeface="+mn-ea"/>
              <a:sym typeface="+mn-lt"/>
            </a:endParaRPr>
          </a:p>
        </p:txBody>
      </p:sp>
      <p:sp>
        <p:nvSpPr>
          <p:cNvPr id="34" name="Rectangle 50">
            <a:extLst>
              <a:ext uri="{FF2B5EF4-FFF2-40B4-BE49-F238E27FC236}">
                <a16:creationId xmlns:a16="http://schemas.microsoft.com/office/drawing/2014/main" xmlns="" id="{BFE62619-2C5A-4B3A-8A52-39F0AA1F9D70}"/>
              </a:ext>
            </a:extLst>
          </p:cNvPr>
          <p:cNvSpPr/>
          <p:nvPr/>
        </p:nvSpPr>
        <p:spPr>
          <a:xfrm>
            <a:off x="507492" y="1450787"/>
            <a:ext cx="8129016" cy="2346283"/>
          </a:xfrm>
          <a:prstGeom prst="rect">
            <a:avLst/>
          </a:prstGeom>
        </p:spPr>
        <p:txBody>
          <a:bodyPr wrap="square" numCol="1" spcCol="457200">
            <a:spAutoFit/>
          </a:bodyPr>
          <a:lstStyle/>
          <a:p>
            <a:pPr indent="457200" algn="just">
              <a:lnSpc>
                <a:spcPct val="150000"/>
              </a:lnSpc>
            </a:pPr>
            <a:r>
              <a:rPr lang="zh-CN" altLang="en-US" sz="2000" b="1"/>
              <a:t>例</a:t>
            </a:r>
            <a:r>
              <a:rPr lang="en-US" altLang="zh-CN" sz="2000" b="1"/>
              <a:t>3</a:t>
            </a:r>
            <a:r>
              <a:rPr lang="zh-CN" altLang="en-US" sz="2000" b="1"/>
              <a:t>：</a:t>
            </a:r>
            <a:r>
              <a:rPr lang="zh-CN" altLang="zh-CN" sz="2000" b="1"/>
              <a:t>庄子与惠子游于濠梁之上。庄子曰：</a:t>
            </a:r>
            <a:r>
              <a:rPr lang="en-US" altLang="zh-CN" sz="2000" b="1"/>
              <a:t>“</a:t>
            </a:r>
            <a:r>
              <a:rPr lang="zh-CN" altLang="zh-CN" sz="2000" b="1"/>
              <a:t>鯈</a:t>
            </a:r>
            <a:r>
              <a:rPr lang="en-US" altLang="zh-CN" sz="2000" b="1"/>
              <a:t>tiáo</a:t>
            </a:r>
            <a:r>
              <a:rPr lang="zh-CN" altLang="zh-CN" sz="2000" b="1"/>
              <a:t>鱼出游从容，是鱼之乐也。</a:t>
            </a:r>
            <a:r>
              <a:rPr lang="en-US" altLang="zh-CN" sz="2000" b="1"/>
              <a:t>”</a:t>
            </a:r>
            <a:r>
              <a:rPr lang="zh-CN" altLang="zh-CN" sz="2000" b="1"/>
              <a:t>惠子曰：</a:t>
            </a:r>
            <a:r>
              <a:rPr lang="en-US" altLang="zh-CN" sz="2000" b="1"/>
              <a:t>“</a:t>
            </a:r>
            <a:r>
              <a:rPr lang="zh-CN" altLang="zh-CN" sz="2000" b="1"/>
              <a:t>子非鱼，安知鱼之乐？</a:t>
            </a:r>
            <a:r>
              <a:rPr lang="en-US" altLang="zh-CN" sz="2000" b="1"/>
              <a:t>”</a:t>
            </a:r>
            <a:r>
              <a:rPr lang="zh-CN" altLang="zh-CN" sz="2000" b="1"/>
              <a:t>庄子曰：</a:t>
            </a:r>
            <a:r>
              <a:rPr lang="en-US" altLang="zh-CN" sz="2000" b="1"/>
              <a:t>“</a:t>
            </a:r>
            <a:r>
              <a:rPr lang="zh-CN" altLang="zh-CN" sz="2000" b="1"/>
              <a:t>子非我，安知我不知鱼之乐？</a:t>
            </a:r>
            <a:r>
              <a:rPr lang="en-US" altLang="zh-CN" sz="2000" b="1"/>
              <a:t>”</a:t>
            </a:r>
            <a:r>
              <a:rPr lang="zh-CN" altLang="zh-CN" sz="2000" b="1"/>
              <a:t>惠子曰：</a:t>
            </a:r>
            <a:r>
              <a:rPr lang="en-US" altLang="zh-CN" sz="2000" b="1"/>
              <a:t>“</a:t>
            </a:r>
            <a:r>
              <a:rPr lang="zh-CN" altLang="zh-CN" sz="2000" b="1"/>
              <a:t>我非子，固不知子矣；子固非鱼也，子之不知鱼之乐全矣！</a:t>
            </a:r>
            <a:r>
              <a:rPr lang="en-US" altLang="zh-CN" sz="2000" b="1"/>
              <a:t>”</a:t>
            </a:r>
            <a:r>
              <a:rPr lang="zh-CN" altLang="zh-CN" sz="2000" b="1"/>
              <a:t>庄子曰：</a:t>
            </a:r>
            <a:r>
              <a:rPr lang="en-US" altLang="zh-CN" sz="2000" b="1"/>
              <a:t>“</a:t>
            </a:r>
            <a:r>
              <a:rPr lang="zh-CN" altLang="zh-CN" sz="2000" b="1"/>
              <a:t>请循其本。子曰</a:t>
            </a:r>
            <a:r>
              <a:rPr lang="en-US" altLang="zh-CN" sz="2000" b="1"/>
              <a:t>‘</a:t>
            </a:r>
            <a:r>
              <a:rPr lang="zh-CN" altLang="zh-CN" sz="2000" b="1"/>
              <a:t>汝安知鱼乐</a:t>
            </a:r>
            <a:r>
              <a:rPr lang="en-US" altLang="zh-CN" sz="2000" b="1"/>
              <a:t>’</a:t>
            </a:r>
            <a:r>
              <a:rPr lang="zh-CN" altLang="zh-CN" sz="2000" b="1"/>
              <a:t>云者，既已知吾知之而问我，我知之濠上也。</a:t>
            </a:r>
            <a:r>
              <a:rPr lang="en-US" altLang="zh-CN" sz="2000" b="1"/>
              <a:t>”</a:t>
            </a:r>
            <a:endParaRPr lang="zh-CN" altLang="zh-CN" sz="2000"/>
          </a:p>
        </p:txBody>
      </p:sp>
    </p:spTree>
    <p:extLst>
      <p:ext uri="{BB962C8B-B14F-4D97-AF65-F5344CB8AC3E}">
        <p14:creationId xmlns:p14="http://schemas.microsoft.com/office/powerpoint/2010/main" val="1404593004"/>
      </p:ext>
    </p:extLst>
  </p:cSld>
  <p:clrMapOvr>
    <a:masterClrMapping/>
  </p:clrMapOvr>
  <mc:AlternateContent>
    <mc:Choice xmlns:p14="http://schemas.microsoft.com/office/powerpoint/2010/main" Requires="p14">
      <p:transition spd="slow" advClick="0" advTm="5000" p14:dur="15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ID" val="626777"/>
  <p:tag name="MH" val="20170527095031"/>
  <p:tag name="MH_LIBRARY" val="CONTENTS"/>
  <p:tag name="MH_ORDER" val="2"/>
  <p:tag name="MH_TYPE" val="ENTRY"/>
</p:tagLst>
</file>

<file path=ppt/tags/tag11.xml><?xml version="1.0" encoding="utf-8"?>
<p:tagLst xmlns:p="http://schemas.openxmlformats.org/presentationml/2006/main">
  <p:tag name="ID" val="626777"/>
  <p:tag name="MH" val="20170527095031"/>
  <p:tag name="MH_LIBRARY" val="CONTENTS"/>
  <p:tag name="MH_ORDER" val="1"/>
  <p:tag name="MH_TYPE" val="NUMBER"/>
</p:tagLst>
</file>

<file path=ppt/tags/tag12.xml><?xml version="1.0" encoding="utf-8"?>
<p:tagLst xmlns:p="http://schemas.openxmlformats.org/presentationml/2006/main">
  <p:tag name="ID" val="626777"/>
  <p:tag name="MH" val="20170527095031"/>
  <p:tag name="MH_LIBRARY" val="CONTENTS"/>
  <p:tag name="MH_ORDER" val="2"/>
  <p:tag name="MH_TYPE" val="NUMBER"/>
</p:tagLst>
</file>

<file path=ppt/tags/tag13.xml><?xml version="1.0" encoding="utf-8"?>
<p:tagLst xmlns:p="http://schemas.openxmlformats.org/presentationml/2006/main">
  <p:tag name="ID" val="626777"/>
  <p:tag name="MH" val="20170527095031"/>
  <p:tag name="MH_LIBRARY" val="CONTENTS"/>
  <p:tag name="MH_ORDER" val="1"/>
  <p:tag name="MH_TYPE" val="ENTRY"/>
</p:tagLst>
</file>

<file path=ppt/tags/tag14.xml><?xml version="1.0" encoding="utf-8"?>
<p:tagLst xmlns:p="http://schemas.openxmlformats.org/presentationml/2006/main">
  <p:tag name="ID" val="626777"/>
  <p:tag name="MH" val="20170527095031"/>
  <p:tag name="MH_LIBRARY" val="CONTENTS"/>
  <p:tag name="MH_ORDER" val="1"/>
  <p:tag name="MH_TYPE" val="NUMBER"/>
</p:tagLst>
</file>

<file path=ppt/tags/tag15.xml><?xml version="1.0" encoding="utf-8"?>
<p:tagLst xmlns:p="http://schemas.openxmlformats.org/presentationml/2006/main">
  <p:tag name="ID" val="626777"/>
  <p:tag name="MH" val="20170527095031"/>
  <p:tag name="MH_LIBRARY" val="CONTENTS"/>
  <p:tag name="MH_ORDER" val="2"/>
  <p:tag name="MH_TYPE" val="ENTRY"/>
</p:tagLst>
</file>

<file path=ppt/tags/tag16.xml><?xml version="1.0" encoding="utf-8"?>
<p:tagLst xmlns:p="http://schemas.openxmlformats.org/presentationml/2006/main">
  <p:tag name="ID" val="626777"/>
  <p:tag name="MH" val="20170527095031"/>
  <p:tag name="MH_LIBRARY" val="CONTENTS"/>
  <p:tag name="MH_ORDER" val="2"/>
  <p:tag name="MH_TYPE" val="NUMBER"/>
</p:tagLst>
</file>

<file path=ppt/tags/tag17.xml><?xml version="1.0" encoding="utf-8"?>
<p:tagLst xmlns:p="http://schemas.openxmlformats.org/presentationml/2006/main">
  <p:tag name="ID" val="626777"/>
  <p:tag name="MH" val="20170527095031"/>
  <p:tag name="MH_LIBRARY" val="CONTENTS"/>
  <p:tag name="MH_ORDER" val="2"/>
  <p:tag name="MH_TYPE" val="NUMBER"/>
</p:tagLst>
</file>

<file path=ppt/tags/tag18.xml><?xml version="1.0" encoding="utf-8"?>
<p:tagLst xmlns:p="http://schemas.openxmlformats.org/presentationml/2006/main">
  <p:tag name="ID" val="626777"/>
  <p:tag name="MH" val="20170527095031"/>
  <p:tag name="MH_LIBRARY" val="CONTENTS"/>
  <p:tag name="MH_ORDER" val="2"/>
  <p:tag name="MH_TYPE" val="ENTRY"/>
</p:tagLst>
</file>

<file path=ppt/tags/tag19.xml><?xml version="1.0" encoding="utf-8"?>
<p:tagLst xmlns:p="http://schemas.openxmlformats.org/presentationml/2006/main">
  <p:tag name="ID" val="626777"/>
  <p:tag name="MH" val="20170527095031"/>
  <p:tag name="MH_AUTOCOLOR" val="TRUE"/>
  <p:tag name="MH_LIBRARY" val="CONTENTS"/>
  <p:tag name="MH_TYPE" val="CONTENTS"/>
  <p:tag name="TIMING" val="|1|1.2|1.9|0.8|0.6|0.9|0.6|0.9|0.7|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TIMING" val="|0.1"/>
</p:tagLst>
</file>

<file path=ppt/tags/tag21.xml><?xml version="1.0" encoding="utf-8"?>
<p:tagLst xmlns:p="http://schemas.openxmlformats.org/presentationml/2006/main">
  <p:tag name="TIMING" val="|0.6"/>
</p:tagLst>
</file>

<file path=ppt/tags/tag22.xml><?xml version="1.0" encoding="utf-8"?>
<p:tagLst xmlns:p="http://schemas.openxmlformats.org/presentationml/2006/main">
  <p:tag name="TIMING" val="|0.6"/>
</p:tagLst>
</file>

<file path=ppt/tags/tag23.xml><?xml version="1.0" encoding="utf-8"?>
<p:tagLst xmlns:p="http://schemas.openxmlformats.org/presentationml/2006/main">
  <p:tag name="TIMING" val="|0.6"/>
</p:tagLst>
</file>

<file path=ppt/tags/tag24.xml><?xml version="1.0" encoding="utf-8"?>
<p:tagLst xmlns:p="http://schemas.openxmlformats.org/presentationml/2006/main">
  <p:tag name="TIMING" val="|0.6"/>
</p:tagLst>
</file>

<file path=ppt/tags/tag25.xml><?xml version="1.0" encoding="utf-8"?>
<p:tagLst xmlns:p="http://schemas.openxmlformats.org/presentationml/2006/main">
  <p:tag name="TIMING" val="|0.6"/>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TIMING" val="|2.1"/>
</p:tagLst>
</file>

<file path=ppt/tags/tag29.xml><?xml version="1.0" encoding="utf-8"?>
<p:tagLst xmlns:p="http://schemas.openxmlformats.org/presentationml/2006/main">
  <p:tag name="AS_OS" val="Unix 3.10 unknown"/>
  <p:tag name="AS_RELEASE_DATE" val="2020.11.30"/>
  <p:tag name="AS_TITLE" val="Aspose.Slides for Java"/>
  <p:tag name="AS_VERSION" val="20.11"/>
  <p:tag name="ISPRING_FIRST_PUBLISH" val="1"/>
  <p:tag name="ISPRING_OUTPUT_FOLDER" val="D:\ppt\第5批\4.23\174680"/>
  <p:tag name="ISPRING_PRESENTATION_TITLE" val="PowerPoint Presentation"/>
  <p:tag name="ISPRING_SCORM_ENDPOINT" val="&lt;endpoint&gt;&lt;enable&gt;0&lt;/enable&gt;&lt;lrs&gt;http://&lt;/lrs&gt;&lt;auth&gt;0&lt;/auth&gt;&lt;login&gt;&lt;/login&gt;&lt;password&gt;&lt;/password&gt;&lt;key&gt;&lt;/key&gt;&lt;name&gt;&lt;/name&gt;&lt;email&gt;&lt;/email&gt;&lt;/endpoint&gt;&#10;"/>
  <p:tag name="ISPRING_SCORM_PASSING_SCORE" val="0.000000"/>
  <p:tag name="ISPRING_SCORM_RATE_QUIZZES" val="0"/>
  <p:tag name="ISPRING_SCORM_RATE_SLIDES" val="0"/>
  <p:tag name="ISPRING_ULTRA_SCORM_COURSE_ID" val="1F5D42B4-D2A8-4FB3-BCD0-7675296D3EF9"/>
  <p:tag name="ISPRINGCLOUDFOLDERID" val="0"/>
  <p:tag name="ISPRINGCLOUDFOLDERPATH" val="资源库"/>
  <p:tag name="ISPRINGONLINEFOLDERID" val="0"/>
  <p:tag name="ISPRINGONLINEFOLDERPATH" val="内容列表"/>
  <p:tag name="MH_CONTENTSID" val="1104"/>
  <p:tag name="MH_SECTIONID" val="1105,1106,"/>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TIMING" val="|2.1"/>
</p:tagLst>
</file>

<file path=ppt/tags/tag6.xml><?xml version="1.0" encoding="utf-8"?>
<p:tagLst xmlns:p="http://schemas.openxmlformats.org/presentationml/2006/main">
  <p:tag name="ID" val="626777"/>
  <p:tag name="MH" val="20170527095031"/>
  <p:tag name="MH_LIBRARY" val="CONTENTS"/>
  <p:tag name="MH_TYPE" val="OTHERS"/>
</p:tagLst>
</file>

<file path=ppt/tags/tag7.xml><?xml version="1.0" encoding="utf-8"?>
<p:tagLst xmlns:p="http://schemas.openxmlformats.org/presentationml/2006/main">
  <p:tag name="ID" val="626777"/>
  <p:tag name="MH" val="20170527095031"/>
  <p:tag name="MH_LIBRARY" val="CONTENTS"/>
  <p:tag name="MH_TYPE" val="OTHERS"/>
</p:tagLst>
</file>

<file path=ppt/tags/tag8.xml><?xml version="1.0" encoding="utf-8"?>
<p:tagLst xmlns:p="http://schemas.openxmlformats.org/presentationml/2006/main">
  <p:tag name="ID" val="626777"/>
  <p:tag name="MH" val="20170527095031"/>
  <p:tag name="MH_LIBRARY" val="CONTENTS"/>
  <p:tag name="MH_TYPE" val="OTHERS"/>
</p:tagLst>
</file>

<file path=ppt/tags/tag9.xml><?xml version="1.0" encoding="utf-8"?>
<p:tagLst xmlns:p="http://schemas.openxmlformats.org/presentationml/2006/main">
  <p:tag name="ID" val="626777"/>
  <p:tag name="MH" val="20170527095031"/>
  <p:tag name="MH_LIBRARY" val="CONTENTS"/>
  <p:tag name="MH_ORDER" val="1"/>
  <p:tag name="MH_TYPE" val="ENTRY"/>
</p:tagLst>
</file>

<file path=ppt/theme/theme1.xml><?xml version="1.0" encoding="utf-8"?>
<a:theme xmlns:r="http://schemas.openxmlformats.org/officeDocument/2006/relationships" xmlns:a="http://schemas.openxmlformats.org/drawingml/2006/main" name="第一PPT，www.1ppt.com">
  <a:themeElements>
    <a:clrScheme name="自定义 465">
      <a:dk1>
        <a:sysClr val="windowText" lastClr="000000"/>
      </a:dk1>
      <a:lt1>
        <a:srgbClr val="FFFFE7"/>
      </a:lt1>
      <a:dk2>
        <a:srgbClr val="6E5952"/>
      </a:dk2>
      <a:lt2>
        <a:srgbClr val="E7E6E6"/>
      </a:lt2>
      <a:accent1>
        <a:srgbClr val="7B645C"/>
      </a:accent1>
      <a:accent2>
        <a:srgbClr val="967161"/>
      </a:accent2>
      <a:accent3>
        <a:srgbClr val="7B645C"/>
      </a:accent3>
      <a:accent4>
        <a:srgbClr val="967161"/>
      </a:accent4>
      <a:accent5>
        <a:srgbClr val="7B645C"/>
      </a:accent5>
      <a:accent6>
        <a:srgbClr val="967161"/>
      </a:accent6>
      <a:hlink>
        <a:srgbClr val="7B645C"/>
      </a:hlink>
      <a:folHlink>
        <a:srgbClr val="967161"/>
      </a:folHlink>
    </a:clrScheme>
    <a:fontScheme name="lhz4ipj1">
      <a:majorFont>
        <a:latin typeface="微软雅黑" panose="020f0302020204030204"/>
        <a:ea typeface="微软雅黑"/>
        <a:cs typeface="Arial"/>
      </a:majorFont>
      <a:minorFont>
        <a:latin typeface="微软雅黑" panose="020f0302020204030204"/>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167</Paragraphs>
  <Slides>37</Slides>
  <Notes>37</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37</vt:i4>
      </vt:variant>
    </vt:vector>
  </HeadingPairs>
  <TitlesOfParts>
    <vt:vector baseType="lpstr" size="45">
      <vt:lpstr>Arial</vt:lpstr>
      <vt:lpstr>微软雅黑</vt:lpstr>
      <vt:lpstr>印品黑体</vt:lpstr>
      <vt:lpstr>Calibri</vt:lpstr>
      <vt:lpstr>Calibri Light</vt:lpstr>
      <vt:lpstr>宋体</vt:lpstr>
      <vt:lpstr>Wingdings</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2021-09-04T20:12:34.136</cp:lastPrinted>
  <dcterms:created xsi:type="dcterms:W3CDTF">2021-09-04T20:12:34Z</dcterms:created>
  <dcterms:modified xsi:type="dcterms:W3CDTF">2021-09-04T12:12:39Z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