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3" r:id="rId2"/>
    <p:sldId id="342" r:id="rId3"/>
    <p:sldId id="256" r:id="rId4"/>
    <p:sldId id="273" r:id="rId5"/>
    <p:sldId id="274" r:id="rId6"/>
    <p:sldId id="275" r:id="rId7"/>
    <p:sldId id="257" r:id="rId8"/>
    <p:sldId id="258" r:id="rId9"/>
    <p:sldId id="276" r:id="rId10"/>
    <p:sldId id="259" r:id="rId11"/>
    <p:sldId id="262" r:id="rId12"/>
    <p:sldId id="263" r:id="rId13"/>
    <p:sldId id="289" r:id="rId14"/>
    <p:sldId id="290" r:id="rId15"/>
    <p:sldId id="291" r:id="rId16"/>
    <p:sldId id="292" r:id="rId17"/>
    <p:sldId id="293" r:id="rId18"/>
    <p:sldId id="294" r:id="rId19"/>
    <p:sldId id="329" r:id="rId20"/>
    <p:sldId id="288" r:id="rId21"/>
    <p:sldId id="324" r:id="rId22"/>
    <p:sldId id="298" r:id="rId23"/>
    <p:sldId id="341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baidu.com/i?ct=503316480&amp;z=242315051&amp;tn=baiduimagedetail&amp;word=&#28165;&#37202;&amp;in=21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hyperlink" Target="http://image.baidu.com/i?ct=503316480&amp;z=146590352&amp;tn=baiduimagedetail&amp;word=&#28165;&#37202;&amp;in=134" TargetMode="Externa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20061;&#19979;&#35838;&#20214;\&#34892;&#36335;&#38590;\&#34945;&#25935;&#34892;&#36335;&#38590;&#20844;&#24320;&#35838;\&#34892;&#36335;&#38590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A39099-F9E6-4C5A-865F-45C634D52A9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5536" y="2924944"/>
            <a:ext cx="7772400" cy="1470025"/>
          </a:xfrm>
        </p:spPr>
        <p:txBody>
          <a:bodyPr>
            <a:normAutofit fontScale="90000"/>
          </a:bodyPr>
          <a:lstStyle/>
          <a:p>
            <a:pPr>
              <a:lnSpc>
                <a:spcPts val="2160"/>
              </a:lnSpc>
            </a:pPr>
            <a:br>
              <a:rPr lang="zh-CN" altLang="en-US" dirty="0"/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假如生活欺骗了你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r>
              <a:rPr lang="en-US" altLang="zh-CN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(</a:t>
            </a: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俄</a:t>
            </a:r>
            <a:r>
              <a:rPr lang="en-US" altLang="zh-CN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)</a:t>
            </a: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普希金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假如生活欺骗了你，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不要悲伤，不要心急！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忧郁的日子里须要镇静，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相信吧！快乐的日子将会来临。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心儿永远向往着未来，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现在却常是忧郁。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一切都是瞬息，一切都将会过去；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b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而那过去了的，就会成为亲切的回忆。</a:t>
            </a:r>
            <a:endParaRPr lang="zh-CN" altLang="en-US" dirty="0">
              <a:solidFill>
                <a:schemeClr val="accent4">
                  <a:lumMod val="7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427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297D0E-B016-49D9-A1BE-28EEE60BF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68760"/>
            <a:ext cx="4104456" cy="60355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EA0E0C4-9DC8-4A48-BFE7-6919BCFE0408}"/>
              </a:ext>
            </a:extLst>
          </p:cNvPr>
          <p:cNvSpPr txBox="1"/>
          <p:nvPr/>
        </p:nvSpPr>
        <p:spPr>
          <a:xfrm>
            <a:off x="539552" y="1308928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结合注释，把握诗意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629710-86C7-4394-B445-0B810840150E}"/>
              </a:ext>
            </a:extLst>
          </p:cNvPr>
          <p:cNvSpPr txBox="1"/>
          <p:nvPr/>
        </p:nvSpPr>
        <p:spPr>
          <a:xfrm>
            <a:off x="395536" y="2644170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1</a:t>
            </a:r>
            <a:r>
              <a:rPr lang="zh-CN" altLang="en-US" sz="3200" dirty="0"/>
              <a:t>、结合注释，小组合作，把握诗文大意，标    注疑惑</a:t>
            </a:r>
            <a:endParaRPr lang="en-US" altLang="zh-CN" sz="3200" dirty="0"/>
          </a:p>
          <a:p>
            <a:r>
              <a:rPr lang="en-US" altLang="zh-CN" sz="3200" dirty="0"/>
              <a:t>2</a:t>
            </a:r>
            <a:r>
              <a:rPr lang="zh-CN" altLang="en-US" sz="3200" dirty="0"/>
              <a:t>、班级交流，释疑解惑</a:t>
            </a:r>
          </a:p>
        </p:txBody>
      </p:sp>
    </p:spTree>
    <p:extLst>
      <p:ext uri="{BB962C8B-B14F-4D97-AF65-F5344CB8AC3E}">
        <p14:creationId xmlns:p14="http://schemas.microsoft.com/office/powerpoint/2010/main" val="351111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70C7485-FCB4-4320-9D29-73DEF26419E6}"/>
              </a:ext>
            </a:extLst>
          </p:cNvPr>
          <p:cNvSpPr txBox="1"/>
          <p:nvPr/>
        </p:nvSpPr>
        <p:spPr>
          <a:xfrm>
            <a:off x="395536" y="2636912"/>
            <a:ext cx="4018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你能大致说一说诗文的意思吗？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8E06AE7-1351-4E80-B019-968115828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258348"/>
            <a:ext cx="4534722" cy="45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48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0EA1BB3-4D1E-43BE-8653-8492B1EE0128}"/>
              </a:ext>
            </a:extLst>
          </p:cNvPr>
          <p:cNvSpPr/>
          <p:nvPr/>
        </p:nvSpPr>
        <p:spPr>
          <a:xfrm>
            <a:off x="251520" y="1268760"/>
            <a:ext cx="403244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2704A9-1F2E-4C71-B05B-ED5139BD2C47}"/>
              </a:ext>
            </a:extLst>
          </p:cNvPr>
          <p:cNvSpPr txBox="1"/>
          <p:nvPr/>
        </p:nvSpPr>
        <p:spPr>
          <a:xfrm>
            <a:off x="683568" y="1302902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深入理解，品味情感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141DD3-0DDF-4914-895C-9C9B8F07C3DA}"/>
              </a:ext>
            </a:extLst>
          </p:cNvPr>
          <p:cNvSpPr txBox="1"/>
          <p:nvPr/>
        </p:nvSpPr>
        <p:spPr>
          <a:xfrm>
            <a:off x="827584" y="2828835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       </a:t>
            </a:r>
            <a:r>
              <a:rPr lang="zh-CN" altLang="en-US" sz="3600" dirty="0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你能够说出来作者的情感是怎么变化的吗？</a:t>
            </a:r>
          </a:p>
        </p:txBody>
      </p:sp>
    </p:spTree>
    <p:extLst>
      <p:ext uri="{BB962C8B-B14F-4D97-AF65-F5344CB8AC3E}">
        <p14:creationId xmlns:p14="http://schemas.microsoft.com/office/powerpoint/2010/main" val="3612960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AE351C96-A4DC-41F6-9E57-C7EB7FA4589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403210" y="620713"/>
            <a:ext cx="1584325" cy="2636838"/>
          </a:xfrm>
        </p:spPr>
        <p:txBody>
          <a:bodyPr/>
          <a:lstStyle/>
          <a:p>
            <a:pPr eaLnBrk="1" hangingPunct="1"/>
            <a:r>
              <a:rPr lang="zh-CN" altLang="en-US" sz="7200" dirty="0">
                <a:solidFill>
                  <a:srgbClr val="6600CC"/>
                </a:solidFill>
              </a:rPr>
              <a:t> ｝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EF9C841A-987D-4395-9296-7E6B88D18A77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536" y="1216025"/>
            <a:ext cx="3959225" cy="1871663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rgbClr val="4F009E"/>
                </a:solidFill>
                <a:ea typeface="楷体_GB2312" pitchFamily="49" charset="-122"/>
              </a:rPr>
              <a:t>金樽清酒斗十千，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rgbClr val="4F009E"/>
                </a:solidFill>
                <a:ea typeface="楷体_GB2312" pitchFamily="49" charset="-122"/>
              </a:rPr>
              <a:t>玉盘珍羞直万钱。</a:t>
            </a:r>
            <a:endParaRPr lang="zh-CN" altLang="en-US" sz="2400" dirty="0">
              <a:solidFill>
                <a:srgbClr val="4F009E"/>
              </a:solidFill>
            </a:endParaRPr>
          </a:p>
        </p:txBody>
      </p:sp>
      <p:pic>
        <p:nvPicPr>
          <p:cNvPr id="11268" name="Picture 5" descr="无标题">
            <a:extLst>
              <a:ext uri="{FF2B5EF4-FFF2-40B4-BE49-F238E27FC236}">
                <a16:creationId xmlns:a16="http://schemas.microsoft.com/office/drawing/2014/main" id="{F342A6E2-037E-45F8-8C5B-122A05F540D0}"/>
              </a:ext>
            </a:extLst>
          </p:cNvPr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8038" y="3141663"/>
            <a:ext cx="2884487" cy="2951162"/>
          </a:xfrm>
          <a:noFill/>
          <a:ln/>
        </p:spPr>
      </p:pic>
      <p:pic>
        <p:nvPicPr>
          <p:cNvPr id="11269" name="Picture 13" descr="u=1098140810,1776625721&amp;gp=1">
            <a:hlinkClick r:id="rId3"/>
            <a:extLst>
              <a:ext uri="{FF2B5EF4-FFF2-40B4-BE49-F238E27FC236}">
                <a16:creationId xmlns:a16="http://schemas.microsoft.com/office/drawing/2014/main" id="{D05D6CCB-BE3B-424A-BF98-6253186C1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141663"/>
            <a:ext cx="309721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7" descr="u=870779769,571415823&amp;gp=2">
            <a:hlinkClick r:id="rId5"/>
            <a:extLst>
              <a:ext uri="{FF2B5EF4-FFF2-40B4-BE49-F238E27FC236}">
                <a16:creationId xmlns:a16="http://schemas.microsoft.com/office/drawing/2014/main" id="{63116515-BC6F-49AB-9FF7-0A426A729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141663"/>
            <a:ext cx="2592388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9">
            <a:extLst>
              <a:ext uri="{FF2B5EF4-FFF2-40B4-BE49-F238E27FC236}">
                <a16:creationId xmlns:a16="http://schemas.microsoft.com/office/drawing/2014/main" id="{50A9452A-58AF-4070-A211-7565DEC3D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1340000"/>
            <a:ext cx="396081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CC0099"/>
                </a:solidFill>
                <a:ea typeface="楷体_GB2312" pitchFamily="49" charset="-122"/>
              </a:rPr>
              <a:t>写出宴会的欢乐场景，以乐景写哀情。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build="p" autoUpdateAnimBg="0"/>
      <p:bldP spid="1127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>
            <a:extLst>
              <a:ext uri="{FF2B5EF4-FFF2-40B4-BE49-F238E27FC236}">
                <a16:creationId xmlns:a16="http://schemas.microsoft.com/office/drawing/2014/main" id="{E4BBD270-4BE4-4ABA-8384-9ED479E32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610" y="980728"/>
            <a:ext cx="1261884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停杯投箸不能食，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拔剑四顾心茫然。</a:t>
            </a:r>
          </a:p>
        </p:txBody>
      </p:sp>
      <p:pic>
        <p:nvPicPr>
          <p:cNvPr id="12291" name="Picture 3">
            <a:extLst>
              <a:ext uri="{FF2B5EF4-FFF2-40B4-BE49-F238E27FC236}">
                <a16:creationId xmlns:a16="http://schemas.microsoft.com/office/drawing/2014/main" id="{6DF2483F-D537-437C-BD9B-0CEDAB577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763" y="0"/>
            <a:ext cx="6973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>
            <a:extLst>
              <a:ext uri="{FF2B5EF4-FFF2-40B4-BE49-F238E27FC236}">
                <a16:creationId xmlns:a16="http://schemas.microsoft.com/office/drawing/2014/main" id="{5C0E8921-8288-4684-8D87-31C1E88A1AF3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302610" y="3573016"/>
            <a:ext cx="1415772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dirty="0"/>
              <a:t>｝</a:t>
            </a:r>
          </a:p>
        </p:txBody>
      </p:sp>
      <p:sp>
        <p:nvSpPr>
          <p:cNvPr id="12293" name="Text Box 5">
            <a:extLst>
              <a:ext uri="{FF2B5EF4-FFF2-40B4-BE49-F238E27FC236}">
                <a16:creationId xmlns:a16="http://schemas.microsoft.com/office/drawing/2014/main" id="{D5272CE2-A468-40CB-B161-269E26BD8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9248" y="4437063"/>
            <a:ext cx="1046440" cy="1800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a typeface="楷体_GB2312" pitchFamily="49" charset="-122"/>
              </a:rPr>
              <a:t>苦闷、抑郁、悲愤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2" grpId="0" autoUpdateAnimBg="0"/>
      <p:bldP spid="1229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00611610224727752">
            <a:extLst>
              <a:ext uri="{FF2B5EF4-FFF2-40B4-BE49-F238E27FC236}">
                <a16:creationId xmlns:a16="http://schemas.microsoft.com/office/drawing/2014/main" id="{8BEA123B-7791-42A5-8FD0-97142383D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>
            <a:extLst>
              <a:ext uri="{FF2B5EF4-FFF2-40B4-BE49-F238E27FC236}">
                <a16:creationId xmlns:a16="http://schemas.microsoft.com/office/drawing/2014/main" id="{22629049-49D6-4725-BB17-0E17E43C84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3343317"/>
            <a:ext cx="41767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欲渡黄河冰塞川，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将登太行雪满山。 </a:t>
            </a:r>
          </a:p>
        </p:txBody>
      </p:sp>
      <p:sp>
        <p:nvSpPr>
          <p:cNvPr id="13316" name="Text Box 4">
            <a:extLst>
              <a:ext uri="{FF2B5EF4-FFF2-40B4-BE49-F238E27FC236}">
                <a16:creationId xmlns:a16="http://schemas.microsoft.com/office/drawing/2014/main" id="{E4181A63-E952-4F48-AC4C-BAEDF8F1C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1638" y="3357563"/>
            <a:ext cx="64928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dirty="0"/>
              <a:t>｝</a:t>
            </a:r>
          </a:p>
        </p:txBody>
      </p:sp>
      <p:sp>
        <p:nvSpPr>
          <p:cNvPr id="13317" name="Text Box 5">
            <a:extLst>
              <a:ext uri="{FF2B5EF4-FFF2-40B4-BE49-F238E27FC236}">
                <a16:creationId xmlns:a16="http://schemas.microsoft.com/office/drawing/2014/main" id="{96BC2B52-0BD5-4675-B5EC-68761C86C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9003" y="3357563"/>
            <a:ext cx="34559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a typeface="楷体_GB2312" pitchFamily="49" charset="-122"/>
              </a:rPr>
              <a:t>事与愿违的痛苦、失望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>
            <a:extLst>
              <a:ext uri="{FF2B5EF4-FFF2-40B4-BE49-F238E27FC236}">
                <a16:creationId xmlns:a16="http://schemas.microsoft.com/office/drawing/2014/main" id="{E825ECBA-F914-4F72-A885-352434EDB56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0" y="0"/>
            <a:ext cx="6011863" cy="6858000"/>
            <a:chOff x="0" y="0"/>
            <a:chExt cx="3675" cy="4320"/>
          </a:xfrm>
        </p:grpSpPr>
        <p:pic>
          <p:nvPicPr>
            <p:cNvPr id="14339" name="Picture 6" descr="D:\Documents and Settings\谢海榕\桌面\图片\21.JPG">
              <a:extLst>
                <a:ext uri="{FF2B5EF4-FFF2-40B4-BE49-F238E27FC236}">
                  <a16:creationId xmlns:a16="http://schemas.microsoft.com/office/drawing/2014/main" id="{BDA645A6-B501-4DF5-85EA-36AA57B2C7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75" cy="2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0" name="Picture 7" descr="D:\Documents and Settings\谢海榕\桌面\图片\42.JPG">
              <a:extLst>
                <a:ext uri="{FF2B5EF4-FFF2-40B4-BE49-F238E27FC236}">
                  <a16:creationId xmlns:a16="http://schemas.microsoft.com/office/drawing/2014/main" id="{94C72812-E454-4E26-9AE2-064CA65A95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18"/>
              <a:ext cx="3675" cy="2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41" name="Text Box 5">
            <a:extLst>
              <a:ext uri="{FF2B5EF4-FFF2-40B4-BE49-F238E27FC236}">
                <a16:creationId xmlns:a16="http://schemas.microsoft.com/office/drawing/2014/main" id="{D0B29A69-74B4-4F9E-A64B-A665D83D2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8025" y="852363"/>
            <a:ext cx="1169551" cy="2902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ea typeface="楷体_GB2312" pitchFamily="49" charset="-122"/>
              </a:rPr>
              <a:t>闲来垂钓碧溪上，      忽复乘舟梦日边</a:t>
            </a:r>
            <a:r>
              <a:rPr lang="zh-CN" altLang="en-US" sz="3600" b="1" dirty="0">
                <a:solidFill>
                  <a:srgbClr val="0000FF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14342" name="Text Box 6">
            <a:extLst>
              <a:ext uri="{FF2B5EF4-FFF2-40B4-BE49-F238E27FC236}">
                <a16:creationId xmlns:a16="http://schemas.microsoft.com/office/drawing/2014/main" id="{06755976-6170-49A5-9465-B7F188F9A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3952" y="3362325"/>
            <a:ext cx="1415772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dirty="0"/>
              <a:t>｝</a:t>
            </a:r>
          </a:p>
        </p:txBody>
      </p:sp>
      <p:sp>
        <p:nvSpPr>
          <p:cNvPr id="14343" name="Text Box 7">
            <a:extLst>
              <a:ext uri="{FF2B5EF4-FFF2-40B4-BE49-F238E27FC236}">
                <a16:creationId xmlns:a16="http://schemas.microsoft.com/office/drawing/2014/main" id="{9B2A435A-4D53-4E71-8E6E-FE5610306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248" y="4076700"/>
            <a:ext cx="2154436" cy="244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从古人那里得到安慰，对自己重回朝廷还抱有希望。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  <p:bldP spid="14342" grpId="0" autoUpdateAnimBg="0"/>
      <p:bldP spid="1434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tu4">
            <a:extLst>
              <a:ext uri="{FF2B5EF4-FFF2-40B4-BE49-F238E27FC236}">
                <a16:creationId xmlns:a16="http://schemas.microsoft.com/office/drawing/2014/main" id="{D21DCE20-1651-4B63-8D65-C4F45E63C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0"/>
            <a:ext cx="68754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5">
            <a:extLst>
              <a:ext uri="{FF2B5EF4-FFF2-40B4-BE49-F238E27FC236}">
                <a16:creationId xmlns:a16="http://schemas.microsoft.com/office/drawing/2014/main" id="{6220BD5B-3FA4-4771-A243-A2859CFC6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124744"/>
            <a:ext cx="1261884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行路难，行路难！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多歧路，今安在？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64" name="Text Box 4">
            <a:extLst>
              <a:ext uri="{FF2B5EF4-FFF2-40B4-BE49-F238E27FC236}">
                <a16:creationId xmlns:a16="http://schemas.microsoft.com/office/drawing/2014/main" id="{73DF5A01-C077-4794-8CD2-2B4E33CA8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512" y="4293865"/>
            <a:ext cx="1169551" cy="256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a typeface="楷体_GB2312" pitchFamily="49" charset="-122"/>
              </a:rPr>
              <a:t>忧虑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焦灼不安、迷惘</a:t>
            </a:r>
            <a:r>
              <a:rPr lang="zh-CN" altLang="en-US" sz="3200" b="1" dirty="0">
                <a:solidFill>
                  <a:srgbClr val="FF0066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15365" name="Text Box 5">
            <a:extLst>
              <a:ext uri="{FF2B5EF4-FFF2-40B4-BE49-F238E27FC236}">
                <a16:creationId xmlns:a16="http://schemas.microsoft.com/office/drawing/2014/main" id="{0DD0EDB2-BD43-4AF2-AD98-92C1ED8FC0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328" y="3717032"/>
            <a:ext cx="1415772" cy="4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dirty="0">
                <a:solidFill>
                  <a:srgbClr val="6600CC"/>
                </a:solidFill>
              </a:rPr>
              <a:t>｝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sj07">
            <a:extLst>
              <a:ext uri="{FF2B5EF4-FFF2-40B4-BE49-F238E27FC236}">
                <a16:creationId xmlns:a16="http://schemas.microsoft.com/office/drawing/2014/main" id="{3C823776-F481-4D47-B185-50CF34B44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24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>
            <a:extLst>
              <a:ext uri="{FF2B5EF4-FFF2-40B4-BE49-F238E27FC236}">
                <a16:creationId xmlns:a16="http://schemas.microsoft.com/office/drawing/2014/main" id="{EF10392B-CD3D-4C4D-9DE3-5FA8CADE8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280" y="839119"/>
            <a:ext cx="1169551" cy="320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ea typeface="楷体_GB2312" pitchFamily="49" charset="-122"/>
              </a:rPr>
              <a:t>长风破浪会有时，         直挂云帆济沧海。</a:t>
            </a:r>
          </a:p>
        </p:txBody>
      </p:sp>
      <p:sp>
        <p:nvSpPr>
          <p:cNvPr id="16388" name="Text Box 4">
            <a:extLst>
              <a:ext uri="{FF2B5EF4-FFF2-40B4-BE49-F238E27FC236}">
                <a16:creationId xmlns:a16="http://schemas.microsoft.com/office/drawing/2014/main" id="{202DF371-40F8-4781-8873-4209A6504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280" y="3749292"/>
            <a:ext cx="14017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dirty="0">
                <a:solidFill>
                  <a:srgbClr val="6600CC"/>
                </a:solidFill>
              </a:rPr>
              <a:t>｝</a:t>
            </a:r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75FFEA46-92B0-48ED-AB4F-AC32C0A34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0151" y="4330170"/>
            <a:ext cx="1908215" cy="1943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ea typeface="楷体_GB2312" pitchFamily="49" charset="-122"/>
              </a:rPr>
              <a:t>乐观、自信、倔强、对理想的执著追求。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utoUpdateAnimBg="0"/>
      <p:bldP spid="1638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6F42257-D210-46F2-A065-DC6C95D545B0}"/>
              </a:ext>
            </a:extLst>
          </p:cNvPr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597" y="1338383"/>
            <a:ext cx="9144000" cy="17272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993366"/>
                </a:solidFill>
                <a:ea typeface="楷体_GB2312" pitchFamily="49" charset="-122"/>
              </a:rPr>
              <a:t>  </a:t>
            </a:r>
            <a:r>
              <a:rPr lang="en-US" altLang="zh-CN" sz="28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这首诗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表现诗人远大抱负和坚定自信的千古名句是哪两句？请赏析这两句。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920D1B38-FE61-4465-901A-E0F3D3846F37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50369" y="2492896"/>
            <a:ext cx="9144000" cy="3814763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明确</a:t>
            </a: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>
                <a:solidFill>
                  <a:srgbClr val="FA162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千古名句：长风破浪会有时，直挂云帆济沧海。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4F009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b="1" dirty="0">
                <a:solidFill>
                  <a:srgbClr val="FA162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赏析：</a:t>
            </a:r>
            <a:r>
              <a:rPr lang="en-US" altLang="zh-CN" sz="2800" b="1" dirty="0" err="1">
                <a:solidFill>
                  <a:srgbClr val="66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尽管前路障碍重重，但诗人相信自己总会有一天高挂云帆，乘风破浪，横渡沧海</a:t>
            </a:r>
            <a:r>
              <a:rPr lang="en-US" altLang="zh-CN" sz="2800" b="1" dirty="0">
                <a:solidFill>
                  <a:srgbClr val="66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b="1" dirty="0">
                <a:solidFill>
                  <a:srgbClr val="66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到达理想的彼岸。这是一种积极的追求，是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乐观、自信</a:t>
            </a:r>
            <a:r>
              <a:rPr lang="zh-CN" altLang="en-US" sz="2800" b="1" dirty="0">
                <a:solidFill>
                  <a:srgbClr val="66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的表现。展示了诗人力图从苦闷中挣脱出来的强大精神力量。现在常用这两句诗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表达自己有宏大的理想抱负和实现理想抱负的坚定的信念。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977AB4B-45BC-425F-889E-1598791CEA7E}"/>
              </a:ext>
            </a:extLst>
          </p:cNvPr>
          <p:cNvSpPr/>
          <p:nvPr/>
        </p:nvSpPr>
        <p:spPr>
          <a:xfrm>
            <a:off x="251520" y="980728"/>
            <a:ext cx="3096344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FBEE5B-BC9E-4347-B4A5-98F99C521C3C}"/>
              </a:ext>
            </a:extLst>
          </p:cNvPr>
          <p:cNvSpPr txBox="1"/>
          <p:nvPr/>
        </p:nvSpPr>
        <p:spPr>
          <a:xfrm>
            <a:off x="701454" y="1076773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名句赏析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C24A68-5691-44EE-B6F8-98160418A33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85800" y="3212976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假如生活欺骗了你</a:t>
            </a:r>
            <a:br>
              <a:rPr lang="en-US" altLang="zh-CN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不要怨怼</a:t>
            </a:r>
            <a:br>
              <a:rPr lang="en-US" altLang="zh-CN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不要迷茫</a:t>
            </a:r>
            <a:br>
              <a:rPr lang="en-US" altLang="zh-CN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美丽的彩虹离不开风雨</a:t>
            </a:r>
            <a:br>
              <a:rPr lang="en-US" altLang="zh-CN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坚信吧，绚烂的彩虹即将出现</a:t>
            </a:r>
            <a:br>
              <a:rPr lang="en-US" altLang="zh-CN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成功始终向往着未来</a:t>
            </a:r>
            <a:br>
              <a:rPr lang="en-US" altLang="zh-CN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现下却满含挫败</a:t>
            </a:r>
            <a:br>
              <a:rPr lang="en-US" altLang="zh-CN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万事都将过去，万事即将云烟</a:t>
            </a:r>
            <a:br>
              <a:rPr lang="en-US" altLang="zh-CN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200" dirty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而那过去的云烟，就将化作沿途的风景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6E4EE66-E6E1-4E5F-9E2C-0AA4E362463F}"/>
              </a:ext>
            </a:extLst>
          </p:cNvPr>
          <p:cNvSpPr/>
          <p:nvPr/>
        </p:nvSpPr>
        <p:spPr>
          <a:xfrm>
            <a:off x="0" y="1052736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8064A2">
                    <a:lumMod val="7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3200" dirty="0">
                <a:solidFill>
                  <a:srgbClr val="8064A2">
                    <a:lumMod val="7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假如生活欺骗了你</a:t>
            </a:r>
            <a:r>
              <a:rPr lang="en-US" altLang="zh-CN" sz="3200" dirty="0">
                <a:solidFill>
                  <a:srgbClr val="8064A2">
                    <a:lumMod val="7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br>
              <a:rPr lang="en-US" altLang="zh-CN" sz="3200" dirty="0">
                <a:solidFill>
                  <a:srgbClr val="8064A2">
                    <a:lumMod val="75000"/>
                  </a:srgb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442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4">
            <a:extLst>
              <a:ext uri="{FF2B5EF4-FFF2-40B4-BE49-F238E27FC236}">
                <a16:creationId xmlns:a16="http://schemas.microsoft.com/office/drawing/2014/main" id="{1430E980-3544-456E-89CA-4E5B80FC3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250" y="1698406"/>
            <a:ext cx="19812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zh-CN" altLang="en-US" sz="2400" b="1" dirty="0">
                <a:latin typeface="Arial Narrow" panose="020B0606020202030204" pitchFamily="34" charset="0"/>
              </a:rPr>
              <a:t>清酒，珍馐</a:t>
            </a:r>
            <a:endParaRPr lang="zh-CN" altLang="en-US" sz="24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70000"/>
              </a:lnSpc>
            </a:pPr>
            <a:endParaRPr lang="zh-CN" altLang="en-US" sz="2400" b="1" dirty="0">
              <a:latin typeface="Arial Narrow" panose="020B0606020202030204" pitchFamily="34" charset="0"/>
            </a:endParaRPr>
          </a:p>
        </p:txBody>
      </p:sp>
      <p:sp>
        <p:nvSpPr>
          <p:cNvPr id="18435" name="Rectangle 15">
            <a:extLst>
              <a:ext uri="{FF2B5EF4-FFF2-40B4-BE49-F238E27FC236}">
                <a16:creationId xmlns:a16="http://schemas.microsoft.com/office/drawing/2014/main" id="{2817F4CC-10C7-48B3-8C27-7C228CDD1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0"/>
            <a:ext cx="2362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zh-CN" altLang="en-US" sz="2400" b="1" dirty="0">
                <a:latin typeface="Arial Narrow" panose="020B0606020202030204" pitchFamily="34" charset="0"/>
              </a:rPr>
              <a:t>停、投、拔、顾</a:t>
            </a:r>
          </a:p>
        </p:txBody>
      </p:sp>
      <p:sp>
        <p:nvSpPr>
          <p:cNvPr id="18436" name="Rectangle 16">
            <a:extLst>
              <a:ext uri="{FF2B5EF4-FFF2-40B4-BE49-F238E27FC236}">
                <a16:creationId xmlns:a16="http://schemas.microsoft.com/office/drawing/2014/main" id="{6224C5B6-7A25-4F6B-BAFF-682403961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495800"/>
            <a:ext cx="1447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25000"/>
              </a:spcBef>
            </a:pPr>
            <a:r>
              <a:rPr lang="zh-CN" altLang="en-US" sz="2400" b="1" dirty="0">
                <a:latin typeface="Arial Narrow" panose="020B0606020202030204" pitchFamily="34" charset="0"/>
              </a:rPr>
              <a:t>冰塞川</a:t>
            </a:r>
          </a:p>
          <a:p>
            <a:pPr eaLnBrk="1" hangingPunct="1">
              <a:lnSpc>
                <a:spcPct val="70000"/>
              </a:lnSpc>
              <a:spcBef>
                <a:spcPct val="25000"/>
              </a:spcBef>
            </a:pPr>
            <a:r>
              <a:rPr lang="zh-CN" altLang="en-US" sz="2400" b="1" dirty="0">
                <a:latin typeface="Arial Narrow" panose="020B0606020202030204" pitchFamily="34" charset="0"/>
              </a:rPr>
              <a:t>雪满山</a:t>
            </a:r>
          </a:p>
        </p:txBody>
      </p:sp>
      <p:sp>
        <p:nvSpPr>
          <p:cNvPr id="18437" name="Rectangle 17">
            <a:extLst>
              <a:ext uri="{FF2B5EF4-FFF2-40B4-BE49-F238E27FC236}">
                <a16:creationId xmlns:a16="http://schemas.microsoft.com/office/drawing/2014/main" id="{6DF376AB-2DE1-4D21-B821-6A56B4E04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3048000"/>
            <a:ext cx="32400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25000"/>
              </a:spcBef>
            </a:pPr>
            <a:r>
              <a:rPr lang="zh-CN" altLang="en-US" sz="2400" b="1" dirty="0">
                <a:latin typeface="Arial Narrow" panose="020B0606020202030204" pitchFamily="34" charset="0"/>
              </a:rPr>
              <a:t>垂钓碧溪、乘舟梦日</a:t>
            </a:r>
          </a:p>
        </p:txBody>
      </p:sp>
      <p:sp>
        <p:nvSpPr>
          <p:cNvPr id="18438" name="Rectangle 18">
            <a:extLst>
              <a:ext uri="{FF2B5EF4-FFF2-40B4-BE49-F238E27FC236}">
                <a16:creationId xmlns:a16="http://schemas.microsoft.com/office/drawing/2014/main" id="{B076E214-8929-44D8-AEF0-C38A919B3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800600"/>
            <a:ext cx="1295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25000"/>
              </a:spcBef>
            </a:pPr>
            <a:r>
              <a:rPr lang="zh-CN" altLang="en-US" sz="2400" b="1" dirty="0">
                <a:latin typeface="Arial Narrow" panose="020B0606020202030204" pitchFamily="34" charset="0"/>
              </a:rPr>
              <a:t>多歧路</a:t>
            </a:r>
          </a:p>
          <a:p>
            <a:pPr eaLnBrk="1" hangingPunct="1">
              <a:lnSpc>
                <a:spcPct val="70000"/>
              </a:lnSpc>
              <a:spcBef>
                <a:spcPct val="25000"/>
              </a:spcBef>
            </a:pPr>
            <a:r>
              <a:rPr lang="zh-CN" altLang="en-US" sz="2400" b="1" dirty="0">
                <a:latin typeface="Arial Narrow" panose="020B0606020202030204" pitchFamily="34" charset="0"/>
              </a:rPr>
              <a:t>今安在</a:t>
            </a:r>
          </a:p>
        </p:txBody>
      </p:sp>
      <p:sp>
        <p:nvSpPr>
          <p:cNvPr id="18439" name="Rectangle 19">
            <a:extLst>
              <a:ext uri="{FF2B5EF4-FFF2-40B4-BE49-F238E27FC236}">
                <a16:creationId xmlns:a16="http://schemas.microsoft.com/office/drawing/2014/main" id="{DA4BDF65-6718-4FF0-BE3E-A4A137F07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1125538"/>
            <a:ext cx="19812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25000"/>
              </a:spcBef>
            </a:pPr>
            <a:r>
              <a:rPr lang="zh-CN" altLang="en-US" sz="2400" b="1" dirty="0">
                <a:latin typeface="Arial Narrow" panose="020B0606020202030204" pitchFamily="34" charset="0"/>
              </a:rPr>
              <a:t>长风破浪</a:t>
            </a:r>
          </a:p>
          <a:p>
            <a:pPr eaLnBrk="1" hangingPunct="1">
              <a:lnSpc>
                <a:spcPct val="70000"/>
              </a:lnSpc>
              <a:spcBef>
                <a:spcPct val="25000"/>
              </a:spcBef>
            </a:pPr>
            <a:r>
              <a:rPr lang="zh-CN" altLang="en-US" sz="2400" b="1" dirty="0">
                <a:latin typeface="Arial Narrow" panose="020B0606020202030204" pitchFamily="34" charset="0"/>
              </a:rPr>
              <a:t>直挂云帆</a:t>
            </a:r>
          </a:p>
        </p:txBody>
      </p:sp>
      <p:sp>
        <p:nvSpPr>
          <p:cNvPr id="18440" name="Rectangle 21">
            <a:extLst>
              <a:ext uri="{FF2B5EF4-FFF2-40B4-BE49-F238E27FC236}">
                <a16:creationId xmlns:a16="http://schemas.microsoft.com/office/drawing/2014/main" id="{8C78B0E0-8758-42A4-902E-FF4EB0415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3657600"/>
            <a:ext cx="165576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苦闷、抑郁、悲愤）</a:t>
            </a:r>
          </a:p>
        </p:txBody>
      </p:sp>
      <p:sp>
        <p:nvSpPr>
          <p:cNvPr id="18441" name="Rectangle 22">
            <a:extLst>
              <a:ext uri="{FF2B5EF4-FFF2-40B4-BE49-F238E27FC236}">
                <a16:creationId xmlns:a16="http://schemas.microsoft.com/office/drawing/2014/main" id="{01C14152-7A33-4EEE-BD0B-4E64C82D2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516563"/>
            <a:ext cx="25923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（痛苦、失望）</a:t>
            </a:r>
          </a:p>
        </p:txBody>
      </p:sp>
      <p:sp>
        <p:nvSpPr>
          <p:cNvPr id="18442" name="Rectangle 23">
            <a:extLst>
              <a:ext uri="{FF2B5EF4-FFF2-40B4-BE49-F238E27FC236}">
                <a16:creationId xmlns:a16="http://schemas.microsoft.com/office/drawing/2014/main" id="{1A55EFE6-2D36-4B73-9163-3C01DD9F7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3733800"/>
            <a:ext cx="15716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（希望）</a:t>
            </a:r>
          </a:p>
        </p:txBody>
      </p:sp>
      <p:sp>
        <p:nvSpPr>
          <p:cNvPr id="18443" name="Rectangle 24">
            <a:extLst>
              <a:ext uri="{FF2B5EF4-FFF2-40B4-BE49-F238E27FC236}">
                <a16:creationId xmlns:a16="http://schemas.microsoft.com/office/drawing/2014/main" id="{937F1ED9-AD8E-4073-8E4E-C814FE041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0200" y="5715000"/>
            <a:ext cx="4248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（忧虑、焦灼不安、迷惘）</a:t>
            </a:r>
          </a:p>
        </p:txBody>
      </p:sp>
      <p:sp>
        <p:nvSpPr>
          <p:cNvPr id="18444" name="Rectangle 25">
            <a:extLst>
              <a:ext uri="{FF2B5EF4-FFF2-40B4-BE49-F238E27FC236}">
                <a16:creationId xmlns:a16="http://schemas.microsoft.com/office/drawing/2014/main" id="{17F32D7B-B6AF-4640-9E6F-A26E54818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9925" y="2133600"/>
            <a:ext cx="172878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45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（自信、执着、乐观）</a:t>
            </a:r>
          </a:p>
        </p:txBody>
      </p:sp>
      <p:sp>
        <p:nvSpPr>
          <p:cNvPr id="18445" name="Line 27">
            <a:extLst>
              <a:ext uri="{FF2B5EF4-FFF2-40B4-BE49-F238E27FC236}">
                <a16:creationId xmlns:a16="http://schemas.microsoft.com/office/drawing/2014/main" id="{7B7F8374-6684-426A-89DA-766F682433E1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3350" y="2420938"/>
            <a:ext cx="457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46" name="Line 28">
            <a:extLst>
              <a:ext uri="{FF2B5EF4-FFF2-40B4-BE49-F238E27FC236}">
                <a16:creationId xmlns:a16="http://schemas.microsoft.com/office/drawing/2014/main" id="{A799BFBD-B4A8-44EB-B277-5FBB06EE11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979613" y="3573463"/>
            <a:ext cx="533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47" name="Line 29">
            <a:extLst>
              <a:ext uri="{FF2B5EF4-FFF2-40B4-BE49-F238E27FC236}">
                <a16:creationId xmlns:a16="http://schemas.microsoft.com/office/drawing/2014/main" id="{1F0AEBB1-2A3A-436B-9FF6-FC021DDC57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19400" y="3581400"/>
            <a:ext cx="1066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48" name="Line 30">
            <a:extLst>
              <a:ext uri="{FF2B5EF4-FFF2-40B4-BE49-F238E27FC236}">
                <a16:creationId xmlns:a16="http://schemas.microsoft.com/office/drawing/2014/main" id="{DBF565F3-9F27-4D0D-924F-97126213B183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3657600"/>
            <a:ext cx="762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49" name="Line 31">
            <a:extLst>
              <a:ext uri="{FF2B5EF4-FFF2-40B4-BE49-F238E27FC236}">
                <a16:creationId xmlns:a16="http://schemas.microsoft.com/office/drawing/2014/main" id="{0D519A2D-1A0D-486E-BB2E-BB693719C37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5963" y="2060575"/>
            <a:ext cx="1143000" cy="274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50" name="Line 32">
            <a:extLst>
              <a:ext uri="{FF2B5EF4-FFF2-40B4-BE49-F238E27FC236}">
                <a16:creationId xmlns:a16="http://schemas.microsoft.com/office/drawing/2014/main" id="{7D6F0009-F93D-4357-AF6A-A1A13F4D061C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7450" y="4292600"/>
            <a:ext cx="9144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51" name="Line 33">
            <a:extLst>
              <a:ext uri="{FF2B5EF4-FFF2-40B4-BE49-F238E27FC236}">
                <a16:creationId xmlns:a16="http://schemas.microsoft.com/office/drawing/2014/main" id="{BFD18039-9407-4926-889B-A1BE96C427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71775" y="4437063"/>
            <a:ext cx="12954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52" name="Line 34">
            <a:extLst>
              <a:ext uri="{FF2B5EF4-FFF2-40B4-BE49-F238E27FC236}">
                <a16:creationId xmlns:a16="http://schemas.microsoft.com/office/drawing/2014/main" id="{963725C4-C742-47B4-A0F3-2F793A705806}"/>
              </a:ext>
            </a:extLst>
          </p:cNvPr>
          <p:cNvSpPr>
            <a:spLocks noChangeShapeType="1"/>
          </p:cNvSpPr>
          <p:nvPr/>
        </p:nvSpPr>
        <p:spPr bwMode="auto">
          <a:xfrm>
            <a:off x="4343400" y="4419600"/>
            <a:ext cx="9906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53" name="Line 35">
            <a:extLst>
              <a:ext uri="{FF2B5EF4-FFF2-40B4-BE49-F238E27FC236}">
                <a16:creationId xmlns:a16="http://schemas.microsoft.com/office/drawing/2014/main" id="{BA7BFEEA-7838-42B7-8979-88F511AD65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19800" y="2895600"/>
            <a:ext cx="121920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55" name="Text Box 23">
            <a:extLst>
              <a:ext uri="{FF2B5EF4-FFF2-40B4-BE49-F238E27FC236}">
                <a16:creationId xmlns:a16="http://schemas.microsoft.com/office/drawing/2014/main" id="{D5F9AA0B-B338-43D4-8F1B-8962FB140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3813" y="2117725"/>
            <a:ext cx="4741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</a:rPr>
              <a:t>（欢乐场面，以乐景写哀情）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B0FFB75-F432-45D9-8891-B8C1ECD42675}"/>
              </a:ext>
            </a:extLst>
          </p:cNvPr>
          <p:cNvSpPr/>
          <p:nvPr/>
        </p:nvSpPr>
        <p:spPr>
          <a:xfrm>
            <a:off x="49138" y="867948"/>
            <a:ext cx="3456062" cy="6683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9FCCA5-16DC-4941-A853-31481904AAD9}"/>
              </a:ext>
            </a:extLst>
          </p:cNvPr>
          <p:cNvSpPr txBox="1"/>
          <p:nvPr/>
        </p:nvSpPr>
        <p:spPr>
          <a:xfrm>
            <a:off x="809772" y="900112"/>
            <a:ext cx="2933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课堂小结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597A330-215F-41C2-AA8C-E3DC1F41F1E4}"/>
              </a:ext>
            </a:extLst>
          </p:cNvPr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95288" y="0"/>
            <a:ext cx="5256212" cy="620713"/>
          </a:xfrm>
        </p:spPr>
        <p:txBody>
          <a:bodyPr>
            <a:normAutofit fontScale="90000"/>
          </a:bodyPr>
          <a:lstStyle/>
          <a:p>
            <a:pPr algn="l" eaLnBrk="1" hangingPunct="1"/>
            <a:endParaRPr lang="zh-CN" altLang="en-US" b="1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AD7AC2F6-B096-4A6F-868F-5DE394DAEC6D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3850" y="620713"/>
            <a:ext cx="7704534" cy="58324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zh-CN" b="1" u="sng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、生活中难免经历痛苦与挫折，请你用本诗中的句子对身处逆境的朋友进行激励或劝勉</a:t>
            </a: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   </a:t>
            </a:r>
            <a:r>
              <a:rPr lang="zh-CN" altLang="en-US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 </a:t>
            </a:r>
            <a:r>
              <a:rPr lang="en-US" altLang="zh-CN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、本诗使用典故古人能有此机遇，自己也不见得没有的句子</a:t>
            </a: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、诗人以“行路难”比喻</a:t>
            </a:r>
            <a:r>
              <a:rPr lang="en-US" altLang="zh-CN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诗中具体体现“行路难”（ 照应题目 ）的诗句</a:t>
            </a:r>
            <a:r>
              <a:rPr lang="en-US" altLang="zh-CN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2800" u="sng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460" name="Text Box 4">
            <a:extLst>
              <a:ext uri="{FF2B5EF4-FFF2-40B4-BE49-F238E27FC236}">
                <a16:creationId xmlns:a16="http://schemas.microsoft.com/office/drawing/2014/main" id="{E3E4EFFE-276C-48B9-A9F2-FB4935F30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31007" y="2082676"/>
            <a:ext cx="96472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长风破浪会有时     直挂云帆济沧海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461" name="Text Box 5">
            <a:extLst>
              <a:ext uri="{FF2B5EF4-FFF2-40B4-BE49-F238E27FC236}">
                <a16:creationId xmlns:a16="http://schemas.microsoft.com/office/drawing/2014/main" id="{23B8B178-5E6A-4689-8077-864DC9854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442" y="2951946"/>
            <a:ext cx="70939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                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闲来垂钓碧溪上    忽复乘舟梦日边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462" name="Text Box 7">
            <a:extLst>
              <a:ext uri="{FF2B5EF4-FFF2-40B4-BE49-F238E27FC236}">
                <a16:creationId xmlns:a16="http://schemas.microsoft.com/office/drawing/2014/main" id="{2EFA9BFA-EDC5-4D69-949F-A62D5307F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21" y="3536950"/>
            <a:ext cx="2808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世路艰难  </a:t>
            </a:r>
          </a:p>
        </p:txBody>
      </p:sp>
      <p:sp>
        <p:nvSpPr>
          <p:cNvPr id="19463" name="Text Box 8">
            <a:extLst>
              <a:ext uri="{FF2B5EF4-FFF2-40B4-BE49-F238E27FC236}">
                <a16:creationId xmlns:a16="http://schemas.microsoft.com/office/drawing/2014/main" id="{32E913A3-8BB5-44DE-B486-C4EA6669BE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4512945"/>
            <a:ext cx="8137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欲渡黄河冰塞川    将登太行雪满山 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>
            <a:extLst>
              <a:ext uri="{FF2B5EF4-FFF2-40B4-BE49-F238E27FC236}">
                <a16:creationId xmlns:a16="http://schemas.microsoft.com/office/drawing/2014/main" id="{D2DDF436-A406-4666-8D69-DD5AB5182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9995"/>
            <a:ext cx="9144000" cy="366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4F009E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、以下对诗歌的理解有误的一项是（   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）</a:t>
            </a:r>
          </a:p>
          <a:p>
            <a:pPr eaLnBrk="1" hangingPunct="1"/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A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、诗的开头两句以夸张的笔法，营造了欢乐的宴饮气氛，体现了诗人愉悦的心情。</a:t>
            </a:r>
          </a:p>
          <a:p>
            <a:pPr eaLnBrk="1" hangingPunct="1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、诗中以“欲渡黄河冰塞川，将登太行雪满山”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来比喻人生道路中的艰难险阻。</a:t>
            </a:r>
          </a:p>
          <a:p>
            <a:pPr eaLnBrk="1" hangingPunct="1"/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C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、诗中运用典故，含蓄地表达了诗人盼望得到朝廷重用的心理。</a:t>
            </a:r>
          </a:p>
          <a:p>
            <a:pPr eaLnBrk="1" hangingPunct="1"/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D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、诗的最后两句写出了诗人坚信远大的抱负必能实现的豪迈气概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 eaLnBrk="1" hangingPunct="1"/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endParaRPr lang="zh-CN" altLang="en-US" sz="3200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Text Box 3">
            <a:extLst>
              <a:ext uri="{FF2B5EF4-FFF2-40B4-BE49-F238E27FC236}">
                <a16:creationId xmlns:a16="http://schemas.microsoft.com/office/drawing/2014/main" id="{5975BB66-5359-41AB-9835-22C86CCA9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1628800"/>
            <a:ext cx="504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</a:rPr>
              <a:t>A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7" name="矩形 6">
            <a:extLst>
              <a:ext uri="{FF2B5EF4-FFF2-40B4-BE49-F238E27FC236}">
                <a16:creationId xmlns:a16="http://schemas.microsoft.com/office/drawing/2014/main" id="{244591B4-F3DF-442B-BEE2-E780AE104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476250"/>
            <a:ext cx="100013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副标题 2">
            <a:extLst>
              <a:ext uri="{FF2B5EF4-FFF2-40B4-BE49-F238E27FC236}">
                <a16:creationId xmlns:a16="http://schemas.microsoft.com/office/drawing/2014/main" id="{17AC5DE4-740F-47EF-AB2F-B79888EE0A58}"/>
              </a:ext>
            </a:extLst>
          </p:cNvPr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2" charset="-122"/>
              <a:sym typeface="+mn-ea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2" charset="-122"/>
              <a:sym typeface="+mn-ea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2" charset="-122"/>
              <a:sym typeface="+mn-ea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pitchFamily="2" charset="-122"/>
              <a:sym typeface="+mn-ea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sz="3600" b="1" dirty="0">
              <a:latin typeface="黑体" panose="02010600030101010101" pitchFamily="2" charset="-122"/>
              <a:sym typeface="+mn-ea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D043936-E346-4BC5-81A3-D3B0961B9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2398713"/>
            <a:ext cx="6657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提示：从表现作者感情的句子分析。</a:t>
            </a:r>
            <a:endParaRPr lang="zh-CN" altLang="en-US" sz="16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977103C3-74BF-43DB-B8A1-1F8DA7B1F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1206500"/>
            <a:ext cx="84693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试比较陶渊明的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饮酒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和李白的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行路难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这两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首诗抒发的情感有什么不同。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03769A-8813-4DDB-B638-B14CA11CA8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104" y="2976563"/>
            <a:ext cx="83026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Calibri" panose="020F0502020204030204" pitchFamily="34" charset="0"/>
                <a:ea typeface="幼圆" panose="02010509060101010101" pitchFamily="49" charset="-122"/>
              </a:rPr>
              <a:t>       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饮酒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中写了悠然自得的情趣，也写了幽美淡远的景，在情景交融的境界中含蓄着万物各得其所、委运任化的哲理 。</a:t>
            </a:r>
            <a:b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行路难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既充分显示了黑暗污浊的政治现实对诗人的宏大理想抱负的阻遏，反映了由此而引起的诗人内心的强烈苦闷、愤郁和不平，同时又突出表现了诗人的倔强、自信和他对理想的执着追求，展示了诗人力图从苦闷中挣脱出来的强大精神力量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9634B4D-E669-4A42-9D3E-8F7B3A075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18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4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242031B-F6F3-40A6-B15B-A4EDFC00C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340768"/>
            <a:ext cx="4651651" cy="482453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EB9A295-5942-45BA-B613-2EF528346C64}"/>
              </a:ext>
            </a:extLst>
          </p:cNvPr>
          <p:cNvSpPr txBox="1"/>
          <p:nvPr/>
        </p:nvSpPr>
        <p:spPr>
          <a:xfrm>
            <a:off x="5041107" y="2736502"/>
            <a:ext cx="41764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唐代诗人李白，我们已经足够熟悉，那你还记得哪些呢？</a:t>
            </a:r>
          </a:p>
        </p:txBody>
      </p:sp>
    </p:spTree>
    <p:extLst>
      <p:ext uri="{BB962C8B-B14F-4D97-AF65-F5344CB8AC3E}">
        <p14:creationId xmlns:p14="http://schemas.microsoft.com/office/powerpoint/2010/main" val="996912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17AE984-B474-427F-A665-9EFE1F6BD62E}"/>
              </a:ext>
            </a:extLst>
          </p:cNvPr>
          <p:cNvSpPr/>
          <p:nvPr/>
        </p:nvSpPr>
        <p:spPr>
          <a:xfrm>
            <a:off x="297280" y="1268760"/>
            <a:ext cx="266429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/>
              <a:t>guanyuzuoz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F9826A-AEEF-4C51-951B-C07B9559E426}"/>
              </a:ext>
            </a:extLst>
          </p:cNvPr>
          <p:cNvSpPr txBox="1"/>
          <p:nvPr/>
        </p:nvSpPr>
        <p:spPr>
          <a:xfrm>
            <a:off x="827584" y="129518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关于作者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C354F55-3002-4F0D-9135-85A35A955248}"/>
              </a:ext>
            </a:extLst>
          </p:cNvPr>
          <p:cNvSpPr/>
          <p:nvPr/>
        </p:nvSpPr>
        <p:spPr>
          <a:xfrm>
            <a:off x="647564" y="2549217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          李白，字太白，号青莲居士，盛唐诗人，有“诗仙”之称。</a:t>
            </a:r>
            <a:r>
              <a:rPr lang="zh-CN" altLang="en-US" sz="2400" dirty="0"/>
              <a:t>少年抱负宏大。天宝（</a:t>
            </a:r>
            <a:r>
              <a:rPr lang="en-US" altLang="zh-CN" sz="2400" dirty="0"/>
              <a:t>742</a:t>
            </a:r>
            <a:r>
              <a:rPr lang="zh-CN" altLang="en-US" sz="2400" dirty="0"/>
              <a:t>年）由友人道士吴筠推荐，被召入长安，供奉翰林，做一名文学侍臣，以诗赋为朝廷点缀升平。因与权贵不和，被迫“赐金放还”；安史之乱起，参加永王李璘幕府，后受株连，流放夜郎，遇赦东归，后病逝于当涂。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          现存作品有</a:t>
            </a:r>
            <a:r>
              <a:rPr lang="en-US" altLang="zh-CN" sz="2400" dirty="0">
                <a:solidFill>
                  <a:srgbClr val="FF0000"/>
                </a:solidFill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</a:rPr>
              <a:t>李太白全集</a:t>
            </a:r>
            <a:r>
              <a:rPr lang="en-US" altLang="zh-CN" sz="2400" dirty="0">
                <a:solidFill>
                  <a:srgbClr val="FF0000"/>
                </a:solidFill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</a:rPr>
              <a:t>， 有</a:t>
            </a:r>
            <a:r>
              <a:rPr lang="en-US" altLang="zh-CN" sz="2400" dirty="0">
                <a:solidFill>
                  <a:srgbClr val="FF0000"/>
                </a:solidFill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</a:rPr>
              <a:t>李太白集</a:t>
            </a:r>
            <a:r>
              <a:rPr lang="en-US" altLang="zh-CN" sz="2400" dirty="0">
                <a:solidFill>
                  <a:srgbClr val="FF0000"/>
                </a:solidFill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</a:rPr>
              <a:t>。</a:t>
            </a:r>
            <a:r>
              <a:rPr lang="zh-CN" altLang="en-US" sz="2400" dirty="0"/>
              <a:t>收诗九百多首。</a:t>
            </a:r>
          </a:p>
        </p:txBody>
      </p:sp>
    </p:spTree>
    <p:extLst>
      <p:ext uri="{BB962C8B-B14F-4D97-AF65-F5344CB8AC3E}">
        <p14:creationId xmlns:p14="http://schemas.microsoft.com/office/powerpoint/2010/main" val="3012647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43C0741-2952-40BA-9021-0B2855BBD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96752"/>
            <a:ext cx="2688569" cy="60355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5F7438-82AD-43F1-B7CD-94DAEBCD1089}"/>
              </a:ext>
            </a:extLst>
          </p:cNvPr>
          <p:cNvSpPr txBox="1"/>
          <p:nvPr/>
        </p:nvSpPr>
        <p:spPr>
          <a:xfrm>
            <a:off x="755576" y="123692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关于背景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AC445D9-78A3-43FA-A72F-8FDC95964609}"/>
              </a:ext>
            </a:extLst>
          </p:cNvPr>
          <p:cNvSpPr/>
          <p:nvPr/>
        </p:nvSpPr>
        <p:spPr>
          <a:xfrm>
            <a:off x="575556" y="2391645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      《</a:t>
            </a:r>
            <a:r>
              <a:rPr lang="zh-CN" altLang="en-US" sz="2800" dirty="0"/>
              <a:t>行路难</a:t>
            </a:r>
            <a:r>
              <a:rPr lang="en-US" altLang="zh-CN" sz="2800" dirty="0"/>
              <a:t>》</a:t>
            </a:r>
            <a:r>
              <a:rPr lang="zh-CN" altLang="en-US" sz="2800" dirty="0"/>
              <a:t>是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</a:rPr>
              <a:t>乐府</a:t>
            </a:r>
            <a:r>
              <a:rPr lang="en-US" altLang="zh-CN" sz="2800" dirty="0"/>
              <a:t>《</a:t>
            </a:r>
            <a:r>
              <a:rPr lang="zh-CN" altLang="en-US" sz="2800" dirty="0"/>
              <a:t>杂曲歌辞</a:t>
            </a:r>
            <a:r>
              <a:rPr lang="en-US" altLang="zh-CN" sz="2800" dirty="0"/>
              <a:t>》</a:t>
            </a:r>
            <a:r>
              <a:rPr lang="zh-CN" altLang="en-US" sz="2800" dirty="0"/>
              <a:t>旧题。这首诗是李白在天宝三载（</a:t>
            </a:r>
            <a:r>
              <a:rPr lang="en-US" altLang="zh-CN" sz="2800" dirty="0"/>
              <a:t>744</a:t>
            </a:r>
            <a:r>
              <a:rPr lang="zh-CN" altLang="en-US" sz="2800" dirty="0"/>
              <a:t>）离开长安时所作。诗中写世路艰难，反映了政治上遭遇挫折后，诗人内心的强烈苦闷、忧愤不平；同时，又表现了诗人的倔强、自信和他对理想的执着追求，展示了诗人力图从苦闷中挣脱出来的强大精神力量。</a:t>
            </a:r>
          </a:p>
        </p:txBody>
      </p:sp>
    </p:spTree>
    <p:extLst>
      <p:ext uri="{BB962C8B-B14F-4D97-AF65-F5344CB8AC3E}">
        <p14:creationId xmlns:p14="http://schemas.microsoft.com/office/powerpoint/2010/main" val="3467446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655D689-8E2F-4C56-A293-79831A41E5BB}"/>
              </a:ext>
            </a:extLst>
          </p:cNvPr>
          <p:cNvSpPr txBox="1"/>
          <p:nvPr/>
        </p:nvSpPr>
        <p:spPr>
          <a:xfrm>
            <a:off x="611560" y="1905506"/>
            <a:ext cx="85324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学习目标：</a:t>
            </a:r>
            <a:endParaRPr lang="en-US" altLang="zh-CN" sz="3200" dirty="0"/>
          </a:p>
          <a:p>
            <a:r>
              <a:rPr lang="en-US" altLang="zh-CN" sz="3200" dirty="0"/>
              <a:t> </a:t>
            </a:r>
          </a:p>
          <a:p>
            <a:r>
              <a:rPr lang="en-US" altLang="zh-CN" sz="3200" dirty="0"/>
              <a:t> 1</a:t>
            </a:r>
            <a:r>
              <a:rPr lang="zh-CN" altLang="en-US" sz="3200" dirty="0"/>
              <a:t>、熟读成诵，体会诗歌的音乐美；</a:t>
            </a:r>
            <a:endParaRPr lang="en-US" altLang="zh-CN" sz="3200" dirty="0"/>
          </a:p>
          <a:p>
            <a:r>
              <a:rPr lang="en-US" altLang="zh-CN" sz="3200" dirty="0"/>
              <a:t> 2</a:t>
            </a:r>
            <a:r>
              <a:rPr lang="zh-CN" altLang="en-US" sz="3200" dirty="0"/>
              <a:t>、把握诗意，体会意境，感受诗人情感的变化，感受诗人对理想的执着追求</a:t>
            </a:r>
            <a:endParaRPr lang="en-US" altLang="zh-CN" sz="3200" dirty="0"/>
          </a:p>
          <a:p>
            <a:r>
              <a:rPr lang="en-US" altLang="zh-CN" sz="3200" dirty="0"/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68321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C5D52BC-54F8-4AD8-AC63-A7EF99D781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273617"/>
            <a:ext cx="5832648" cy="93124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6AC67E9-52A9-4F9A-9B44-19210671DF46}"/>
              </a:ext>
            </a:extLst>
          </p:cNvPr>
          <p:cNvSpPr txBox="1"/>
          <p:nvPr/>
        </p:nvSpPr>
        <p:spPr>
          <a:xfrm>
            <a:off x="539552" y="1385297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初读诗文，体会音乐美</a:t>
            </a:r>
          </a:p>
        </p:txBody>
      </p:sp>
      <p:pic>
        <p:nvPicPr>
          <p:cNvPr id="4" name="人教版八下《诗五首-行路难其一》mp3音频朗读">
            <a:hlinkClick r:id="" action="ppaction://media"/>
            <a:extLst>
              <a:ext uri="{FF2B5EF4-FFF2-40B4-BE49-F238E27FC236}">
                <a16:creationId xmlns:a16="http://schemas.microsoft.com/office/drawing/2014/main" id="{25FC4216-9002-4960-91C9-C3BC5522CF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14835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51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65EFFFF-6D89-4707-A849-498AAEA8B39C}"/>
              </a:ext>
            </a:extLst>
          </p:cNvPr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396552" y="284291"/>
            <a:ext cx="396552" cy="649288"/>
          </a:xfrm>
        </p:spPr>
        <p:txBody>
          <a:bodyPr>
            <a:normAutofit/>
          </a:bodyPr>
          <a:lstStyle/>
          <a:p>
            <a:pPr algn="l" eaLnBrk="1" hangingPunct="1"/>
            <a:endParaRPr lang="zh-CN" altLang="en-US" sz="2800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Text Box 5">
            <a:extLst>
              <a:ext uri="{FF2B5EF4-FFF2-40B4-BE49-F238E27FC236}">
                <a16:creationId xmlns:a16="http://schemas.microsoft.com/office/drawing/2014/main" id="{D2CC448E-1B9F-41AE-8739-5E9AC9D6D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784" y="1124744"/>
            <a:ext cx="41560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chemeClr val="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行路难（其一）</a:t>
            </a:r>
          </a:p>
          <a:p>
            <a:pPr eaLnBrk="1" hangingPunct="1"/>
            <a:r>
              <a:rPr lang="zh-CN" altLang="en-US" sz="3200" dirty="0">
                <a:solidFill>
                  <a:schemeClr val="hlin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李白</a:t>
            </a:r>
            <a:endParaRPr lang="zh-CN" altLang="en-US" sz="3600" dirty="0">
              <a:solidFill>
                <a:schemeClr val="hlink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9220" name="行路难.mp3">
            <a:hlinkClick r:id="" action="ppaction://media"/>
            <a:extLst>
              <a:ext uri="{FF2B5EF4-FFF2-40B4-BE49-F238E27FC236}">
                <a16:creationId xmlns:a16="http://schemas.microsoft.com/office/drawing/2014/main" id="{03B97655-B9EF-4943-AB1E-2A4AF5C2054B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5">
            <a:extLst>
              <a:ext uri="{FF2B5EF4-FFF2-40B4-BE49-F238E27FC236}">
                <a16:creationId xmlns:a16="http://schemas.microsoft.com/office/drawing/2014/main" id="{D3478515-F1B1-4E95-B364-A91CAA204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2060848"/>
            <a:ext cx="8964612" cy="310854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金樽清酒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斗十千，玉盘珍羞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直</a:t>
            </a:r>
            <a:r>
              <a:rPr lang="en-US" altLang="zh-CN" sz="3200" dirty="0" err="1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万钱</a:t>
            </a:r>
            <a:r>
              <a:rPr lang="en-US" altLang="zh-CN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</a:p>
          <a:p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停杯投箸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不能食，拔剑四顾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心茫然。</a:t>
            </a:r>
          </a:p>
          <a:p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欲渡黄河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冰塞川，将登太行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雪满山。</a:t>
            </a:r>
          </a:p>
          <a:p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闲来垂钓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碧溪上，忽复乘舟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梦日边。</a:t>
            </a:r>
          </a:p>
          <a:p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行路难，</a:t>
            </a:r>
            <a:r>
              <a:rPr lang="en-US" altLang="zh-CN" sz="3200" dirty="0" err="1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行路难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en-US" altLang="zh-CN" sz="3200" dirty="0" err="1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多歧路，今安在</a:t>
            </a:r>
            <a:r>
              <a:rPr lang="en-US" altLang="zh-CN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？</a:t>
            </a:r>
          </a:p>
          <a:p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长风破浪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会有时，直挂云帆</a:t>
            </a:r>
            <a:r>
              <a:rPr lang="en-US" altLang="zh-CN" sz="3200" dirty="0">
                <a:solidFill>
                  <a:srgbClr val="66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/</a:t>
            </a:r>
            <a:r>
              <a:rPr lang="zh-CN" altLang="en-US" sz="3200" dirty="0">
                <a:solidFill>
                  <a:srgbClr val="6600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济沧海。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F950BB-16F6-4C4E-B48E-D706E92DAA28}"/>
              </a:ext>
            </a:extLst>
          </p:cNvPr>
          <p:cNvSpPr txBox="1"/>
          <p:nvPr/>
        </p:nvSpPr>
        <p:spPr>
          <a:xfrm>
            <a:off x="2247355" y="547164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你能读准了吗？试一试吧！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 nodeType="clickEffect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0"/>
                </p:tgtEl>
              </p:cMediaNode>
            </p:audio>
          </p:childTnLst>
        </p:cTn>
      </p:par>
    </p:tnLst>
    <p:bldLst>
      <p:bldP spid="9219" grpId="0" autoUpdateAnimBg="0"/>
      <p:bldP spid="9221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1067</Words>
  <Application>Microsoft Office PowerPoint</Application>
  <PresentationFormat>全屏显示(4:3)</PresentationFormat>
  <Paragraphs>98</Paragraphs>
  <Slides>23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黑体</vt:lpstr>
      <vt:lpstr>华文行楷</vt:lpstr>
      <vt:lpstr>华文楷体</vt:lpstr>
      <vt:lpstr>楷体_GB2312</vt:lpstr>
      <vt:lpstr>宋体</vt:lpstr>
      <vt:lpstr>幼圆</vt:lpstr>
      <vt:lpstr>Arial</vt:lpstr>
      <vt:lpstr>Arial Narrow</vt:lpstr>
      <vt:lpstr>Calibri</vt:lpstr>
      <vt:lpstr>Times New Roman</vt:lpstr>
      <vt:lpstr>Wingdings</vt:lpstr>
      <vt:lpstr>Office 主题</vt:lpstr>
      <vt:lpstr> 假如生活欺骗了你 　　 　　(俄)普希金 　　 　　假如生活欺骗了你， 　　 　　不要悲伤，不要心急！ 　　 　　忧郁的日子里须要镇静， 　　 　　相信吧！快乐的日子将会来临。 　　 　　心儿永远向往着未来， 　　 　　现在却常是忧郁。 　　 　　一切都是瞬息，一切都将会过去； 　　 　　而那过去了的，就会成为亲切的回忆。</vt:lpstr>
      <vt:lpstr>假如生活欺骗了你 不要怨怼 不要迷茫 美丽的彩虹离不开风雨 坚信吧，绚烂的彩虹即将出现 成功始终向往着未来 现下却满含挫败 万事都将过去，万事即将云烟 而那过去的云烟，就将化作沿途的风景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这首诗表现诗人远大抱负和坚定自信的千古名句是哪两句？请赏析这两句。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YK</dc:creator>
  <cp:lastModifiedBy>870315071@qq.com</cp:lastModifiedBy>
  <cp:revision>27</cp:revision>
  <dcterms:created xsi:type="dcterms:W3CDTF">2018-07-27T07:14:36Z</dcterms:created>
  <dcterms:modified xsi:type="dcterms:W3CDTF">2018-07-29T08:37:11Z</dcterms:modified>
</cp:coreProperties>
</file>