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wav" ContentType="audio/x-wav"/>
  <Default Extension="png" ContentType="image/png"/>
  <Default Extension="mp3" ContentType="audio/mp3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</p:sldMasterIdLst>
  <p:notesMasterIdLst>
    <p:notesMasterId r:id="rId2"/>
  </p:notesMasterIdLst>
  <p:sldIdLst>
    <p:sldId id="278" r:id="rId3"/>
    <p:sldId id="388" r:id="rId4"/>
    <p:sldId id="389" r:id="rId5"/>
    <p:sldId id="393" r:id="rId6"/>
    <p:sldId id="494" r:id="rId7"/>
    <p:sldId id="537" r:id="rId8"/>
    <p:sldId id="392" r:id="rId9"/>
    <p:sldId id="591" r:id="rId10"/>
    <p:sldId id="394" r:id="rId11"/>
    <p:sldId id="430" r:id="rId12"/>
    <p:sldId id="433" r:id="rId13"/>
    <p:sldId id="307" r:id="rId14"/>
    <p:sldId id="435" r:id="rId15"/>
    <p:sldId id="414" r:id="rId16"/>
    <p:sldId id="561" r:id="rId17"/>
    <p:sldId id="579" r:id="rId18"/>
    <p:sldId id="538" r:id="rId19"/>
    <p:sldId id="518" r:id="rId20"/>
    <p:sldId id="480" r:id="rId21"/>
    <p:sldId id="580" r:id="rId22"/>
    <p:sldId id="463" r:id="rId23"/>
    <p:sldId id="462" r:id="rId24"/>
    <p:sldId id="585" r:id="rId25"/>
    <p:sldId id="421" r:id="rId26"/>
    <p:sldId id="351" r:id="rId27"/>
    <p:sldId id="377" r:id="rId28"/>
  </p:sldIdLst>
  <p:sldSz cx="9144000" cy="5715000" type="screen16x10"/>
  <p:notesSz cx="6858000" cy="9144000"/>
  <p:custDataLst>
    <p:tags r:id="rId2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91" d="100"/>
          <a:sy n="91" d="100"/>
        </p:scale>
        <p:origin x="1044" y="78"/>
      </p:cViewPr>
      <p:guideLst>
        <p:guide orient="horz" pos="1859"/>
        <p:guide pos="277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8.xml" /><Relationship Id="rId11" Type="http://schemas.openxmlformats.org/officeDocument/2006/relationships/slide" Target="slides/slide9.xml" /><Relationship Id="rId12" Type="http://schemas.openxmlformats.org/officeDocument/2006/relationships/slide" Target="slides/slide10.xml" /><Relationship Id="rId13" Type="http://schemas.openxmlformats.org/officeDocument/2006/relationships/slide" Target="slides/slide11.xml" /><Relationship Id="rId14" Type="http://schemas.openxmlformats.org/officeDocument/2006/relationships/slide" Target="slides/slide12.xml" /><Relationship Id="rId15" Type="http://schemas.openxmlformats.org/officeDocument/2006/relationships/slide" Target="slides/slide13.xml" /><Relationship Id="rId16" Type="http://schemas.openxmlformats.org/officeDocument/2006/relationships/slide" Target="slides/slide14.xml" /><Relationship Id="rId17" Type="http://schemas.openxmlformats.org/officeDocument/2006/relationships/slide" Target="slides/slide15.xml" /><Relationship Id="rId18" Type="http://schemas.openxmlformats.org/officeDocument/2006/relationships/slide" Target="slides/slide16.xml" /><Relationship Id="rId19" Type="http://schemas.openxmlformats.org/officeDocument/2006/relationships/slide" Target="slides/slide17.xml" /><Relationship Id="rId2" Type="http://schemas.openxmlformats.org/officeDocument/2006/relationships/notesMaster" Target="notesMasters/notesMaster1.xml" /><Relationship Id="rId20" Type="http://schemas.openxmlformats.org/officeDocument/2006/relationships/slide" Target="slides/slide18.xml" /><Relationship Id="rId21" Type="http://schemas.openxmlformats.org/officeDocument/2006/relationships/slide" Target="slides/slide19.xml" /><Relationship Id="rId22" Type="http://schemas.openxmlformats.org/officeDocument/2006/relationships/slide" Target="slides/slide20.xml" /><Relationship Id="rId23" Type="http://schemas.openxmlformats.org/officeDocument/2006/relationships/slide" Target="slides/slide21.xml" /><Relationship Id="rId24" Type="http://schemas.openxmlformats.org/officeDocument/2006/relationships/slide" Target="slides/slide22.xml" /><Relationship Id="rId25" Type="http://schemas.openxmlformats.org/officeDocument/2006/relationships/slide" Target="slides/slide23.xml" /><Relationship Id="rId26" Type="http://schemas.openxmlformats.org/officeDocument/2006/relationships/slide" Target="slides/slide24.xml" /><Relationship Id="rId27" Type="http://schemas.openxmlformats.org/officeDocument/2006/relationships/slide" Target="slides/slide25.xml" /><Relationship Id="rId28" Type="http://schemas.openxmlformats.org/officeDocument/2006/relationships/slide" Target="slides/slide26.xml" /><Relationship Id="rId29" Type="http://schemas.openxmlformats.org/officeDocument/2006/relationships/tags" Target="tags/tag2.xml" /><Relationship Id="rId3" Type="http://schemas.openxmlformats.org/officeDocument/2006/relationships/slide" Target="slides/slide1.xml" /><Relationship Id="rId30" Type="http://schemas.openxmlformats.org/officeDocument/2006/relationships/presProps" Target="presProps.xml" /><Relationship Id="rId31" Type="http://schemas.openxmlformats.org/officeDocument/2006/relationships/viewProps" Target="viewProps.xml" /><Relationship Id="rId32" Type="http://schemas.openxmlformats.org/officeDocument/2006/relationships/theme" Target="theme/theme1.xml" /><Relationship Id="rId33" Type="http://schemas.openxmlformats.org/officeDocument/2006/relationships/tableStyles" Target="tableStyles.xml" /><Relationship Id="rId4" Type="http://schemas.openxmlformats.org/officeDocument/2006/relationships/slide" Target="slides/slide2.xml" /><Relationship Id="rId5" Type="http://schemas.openxmlformats.org/officeDocument/2006/relationships/slide" Target="slides/slide3.xml" /><Relationship Id="rId6" Type="http://schemas.openxmlformats.org/officeDocument/2006/relationships/slide" Target="slides/slide4.xml" /><Relationship Id="rId7" Type="http://schemas.openxmlformats.org/officeDocument/2006/relationships/slide" Target="slides/slide5.xml" /><Relationship Id="rId8" Type="http://schemas.openxmlformats.org/officeDocument/2006/relationships/slide" Target="slides/slide6.xml" /><Relationship Id="rId9" Type="http://schemas.openxmlformats.org/officeDocument/2006/relationships/slide" Target="slides/slide7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960120" y="1143000"/>
            <a:ext cx="493776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5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833C33-3F36-4E66-AA14-072AA5E818EE}" type="slidenum">
              <a:rPr lang="zh-CN" altLang="en-US" smtClean="0"/>
              <a:t>25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jpeg" /><Relationship Id="rId2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.jpeg" /><Relationship Id="rId2" Type="http://schemas.openxmlformats.org/officeDocument/2006/relationships/slideMaster" Target="../slideMasters/slideMaster1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bg>
      <p:bgPr>
        <a:blipFill dpi="0" rotWithShape="1">
          <a:blip r:embed="rId1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717507" y="1708653"/>
            <a:ext cx="5708984" cy="1256771"/>
          </a:xfrm>
        </p:spPr>
        <p:txBody>
          <a:bodyPr anchor="b">
            <a:normAutofit/>
          </a:bodyPr>
          <a:lstStyle>
            <a:lvl1pPr algn="ctr">
              <a:defRPr sz="3750"/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717506" y="3001698"/>
            <a:ext cx="5708984" cy="333723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单击此处添加副标题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D06372-8245-4748-987E-3C5D7D5A07C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DDEE40-2F09-43DC-A73D-DDC9668FA82D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D06372-8245-4748-987E-3C5D7D5A07C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DDEE40-2F09-43DC-A73D-DDC9668FA82D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04271"/>
            <a:ext cx="1971675" cy="484319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04271"/>
            <a:ext cx="5800725" cy="484319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D06372-8245-4748-987E-3C5D7D5A07C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DDEE40-2F09-43DC-A73D-DDC9668FA82D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>
  <p:cSld name="结束页">
    <p:bg>
      <p:bgPr>
        <a:blipFill dpi="0" rotWithShape="1">
          <a:blip r:embed="rId1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D06372-8245-4748-987E-3C5D7D5A07C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DDEE40-2F09-43DC-A73D-DDC9668FA82D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D06372-8245-4748-987E-3C5D7D5A07C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DDEE40-2F09-43DC-A73D-DDC9668FA82D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D06372-8245-4748-987E-3C5D7D5A07C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DDEE40-2F09-43DC-A73D-DDC9668FA82D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D06372-8245-4748-987E-3C5D7D5A07C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DDEE40-2F09-43DC-A73D-DDC9668FA82D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D06372-8245-4748-987E-3C5D7D5A07C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DDEE40-2F09-43DC-A73D-DDC9668FA82D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D06372-8245-4748-987E-3C5D7D5A07C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DDEE40-2F09-43DC-A73D-DDC9668FA82D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D06372-8245-4748-987E-3C5D7D5A07C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DDEE40-2F09-43DC-A73D-DDC9668FA82D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424782"/>
            <a:ext cx="7886700" cy="2377281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824553"/>
            <a:ext cx="7886700" cy="1250156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D06372-8245-4748-987E-3C5D7D5A07C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DDEE40-2F09-43DC-A73D-DDC9668FA82D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521354"/>
            <a:ext cx="3886200" cy="3626115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521354"/>
            <a:ext cx="3886200" cy="3626115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D06372-8245-4748-987E-3C5D7D5A07C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DDEE40-2F09-43DC-A73D-DDC9668FA82D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04271"/>
            <a:ext cx="7886700" cy="1104636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1" y="1400969"/>
            <a:ext cx="3868340" cy="686593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1" y="2087563"/>
            <a:ext cx="3868340" cy="307049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400969"/>
            <a:ext cx="3887391" cy="686593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087563"/>
            <a:ext cx="3887391" cy="307049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D06372-8245-4748-987E-3C5D7D5A07C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DDEE40-2F09-43DC-A73D-DDC9668FA82D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D06372-8245-4748-987E-3C5D7D5A07C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DDEE40-2F09-43DC-A73D-DDC9668FA82D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D06372-8245-4748-987E-3C5D7D5A07C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DDEE40-2F09-43DC-A73D-DDC9668FA82D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81000"/>
            <a:ext cx="2949178" cy="13335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822854"/>
            <a:ext cx="4629150" cy="4061354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714500"/>
            <a:ext cx="2949178" cy="3176323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D06372-8245-4748-987E-3C5D7D5A07C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DDEE40-2F09-43DC-A73D-DDC9668FA82D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81000"/>
            <a:ext cx="2949178" cy="13335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822854"/>
            <a:ext cx="4629150" cy="4061354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714500"/>
            <a:ext cx="2949178" cy="3176323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D06372-8245-4748-987E-3C5D7D5A07C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DDEE40-2F09-43DC-A73D-DDC9668FA82D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slideLayout" Target="../slideLayouts/slideLayout12.xml" /><Relationship Id="rId13" Type="http://schemas.openxmlformats.org/officeDocument/2006/relationships/slideLayout" Target="../slideLayouts/slideLayout13.xml" /><Relationship Id="rId14" Type="http://schemas.openxmlformats.org/officeDocument/2006/relationships/slideLayout" Target="../slideLayouts/slideLayout14.xml" /><Relationship Id="rId15" Type="http://schemas.openxmlformats.org/officeDocument/2006/relationships/slideLayout" Target="../slideLayouts/slideLayout15.xml" /><Relationship Id="rId16" Type="http://schemas.openxmlformats.org/officeDocument/2006/relationships/slideLayout" Target="../slideLayouts/slideLayout16.xml" /><Relationship Id="rId17" Type="http://schemas.openxmlformats.org/officeDocument/2006/relationships/slideLayout" Target="../slideLayouts/slideLayout17.xml" /><Relationship Id="rId18" Type="http://schemas.openxmlformats.org/officeDocument/2006/relationships/image" Target="../media/image3.jpeg" /><Relationship Id="rId19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dpi="0" rotWithShape="1">
          <a:blip r:embed="rId18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304271"/>
            <a:ext cx="7886700" cy="11046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521354"/>
            <a:ext cx="7886700" cy="36261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5296958"/>
            <a:ext cx="20574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D06372-8245-4748-987E-3C5D7D5A07C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5296958"/>
            <a:ext cx="30861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5296958"/>
            <a:ext cx="20574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DDEE40-2F09-43DC-A73D-DDC9668FA82D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</p:sldLayoutIdLst>
  <p:transition/>
  <p:timing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image" Target="../media/image4.jpeg" /><Relationship Id="rId3" Type="http://schemas.openxmlformats.org/officeDocument/2006/relationships/image" Target="../media/image5.jpeg" /><Relationship Id="rId4" Type="http://schemas.openxmlformats.org/officeDocument/2006/relationships/image" Target="../media/image6.png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3.png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4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4.png" /><Relationship Id="rId3" Type="http://schemas.microsoft.com/office/2007/relationships/media" Target="../media/media3.mp3" /><Relationship Id="rId4" Type="http://schemas.microsoft.com/office/2007/relationships/media" Target="../media/media3.mp3" TargetMode="Interna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5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6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5.png" /><Relationship Id="rId3" Type="http://schemas.openxmlformats.org/officeDocument/2006/relationships/tags" Target="../tags/tag1.xml" /><Relationship Id="rId4" Type="http://schemas.openxmlformats.org/officeDocument/2006/relationships/audio" Target="../media/camera1.wav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6.jpeg" /><Relationship Id="rId3" Type="http://schemas.openxmlformats.org/officeDocument/2006/relationships/image" Target="../media/image17.png" /><Relationship Id="rId4" Type="http://schemas.openxmlformats.org/officeDocument/2006/relationships/audio" Target="../media/camera1.wav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8.png" /><Relationship Id="rId3" Type="http://schemas.openxmlformats.org/officeDocument/2006/relationships/image" Target="../media/image19.jpeg" /><Relationship Id="rId4" Type="http://schemas.openxmlformats.org/officeDocument/2006/relationships/audio" Target="../media/camera1.wav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20.jpeg" /><Relationship Id="rId3" Type="http://schemas.openxmlformats.org/officeDocument/2006/relationships/image" Target="../media/image21.jpeg" /><Relationship Id="rId4" Type="http://schemas.openxmlformats.org/officeDocument/2006/relationships/audio" Target="../media/camera1.wav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7.jpeg" /><Relationship Id="rId3" Type="http://schemas.openxmlformats.org/officeDocument/2006/relationships/audio" Target="../media/camera1.wav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2.jpeg" /><Relationship Id="rId3" Type="http://schemas.openxmlformats.org/officeDocument/2006/relationships/image" Target="../media/image23.jpeg" /><Relationship Id="rId4" Type="http://schemas.openxmlformats.org/officeDocument/2006/relationships/image" Target="../media/image24.jpeg" /><Relationship Id="rId5" Type="http://schemas.openxmlformats.org/officeDocument/2006/relationships/image" Target="../media/image25.jpeg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1.png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4.png" /><Relationship Id="rId3" Type="http://schemas.microsoft.com/office/2007/relationships/media" Target="../media/media3.mp3" /><Relationship Id="rId4" Type="http://schemas.microsoft.com/office/2007/relationships/media" Target="../media/media3.mp3" TargetMode="Interna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.xml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26.pn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8.png" /><Relationship Id="rId3" Type="http://schemas.openxmlformats.org/officeDocument/2006/relationships/audio" Target="../media/camera1.wav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9.png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0.png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1.png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2.jpeg" /><Relationship Id="rId3" Type="http://schemas.openxmlformats.org/officeDocument/2006/relationships/audio" Target="../media/chimes2.wav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image" Target="../media/image4.jpeg" /><Relationship Id="rId3" Type="http://schemas.openxmlformats.org/officeDocument/2006/relationships/image" Target="../media/image5.jpeg" /><Relationship Id="rId4" Type="http://schemas.openxmlformats.org/officeDocument/2006/relationships/image" Target="../media/image6.png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073" name="标题 83969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endParaRPr lang="zh-CN"/>
          </a:p>
        </p:txBody>
      </p:sp>
      <p:sp>
        <p:nvSpPr>
          <p:cNvPr id="3074" name="文本占位符 83970"/>
          <p:cNvSpPr>
            <a:spLocks noGrp="1"/>
          </p:cNvSpPr>
          <p:nvPr>
            <p:ph idx="1"/>
          </p:nvPr>
        </p:nvSpPr>
        <p:spPr/>
        <p:txBody>
          <a:bodyPr anchor="t"/>
          <a:lstStyle/>
          <a:p>
            <a:endParaRPr lang="zh-CN"/>
          </a:p>
        </p:txBody>
      </p:sp>
      <p:pic>
        <p:nvPicPr>
          <p:cNvPr id="3075" name="图片 83971" descr="钱塘湖春行封面"/>
          <p:cNvPicPr>
            <a:picLocks noChangeAspect="1"/>
          </p:cNvPicPr>
          <p:nvPr/>
        </p:nvPicPr>
        <p:blipFill>
          <a:blip r:embed="rId2"/>
          <a:srcRect l="-111" r="0" b="5713"/>
          <a:stretch>
            <a:fillRect/>
          </a:stretch>
        </p:blipFill>
        <p:spPr>
          <a:xfrm>
            <a:off x="-9525" y="0"/>
            <a:ext cx="9154160" cy="541845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3973" name="文本框 83972"/>
          <p:cNvSpPr txBox="1"/>
          <p:nvPr/>
        </p:nvSpPr>
        <p:spPr>
          <a:xfrm>
            <a:off x="1419860" y="965200"/>
            <a:ext cx="7095490" cy="177609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dist">
              <a:lnSpc>
                <a:spcPct val="90000"/>
              </a:lnSpc>
            </a:pPr>
            <a:r>
              <a:rPr lang="zh-CN" altLang="en-US" sz="6665" b="1" noProof="1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《钱塘湖春行》</a:t>
            </a:r>
            <a:endParaRPr lang="zh-CN" altLang="en-US" sz="6665" b="1" noProof="1">
              <a:solidFill>
                <a:srgbClr val="000000"/>
              </a:solidFill>
              <a:effectLst>
                <a:outerShdw blurRad="38100" dist="38100" dir="2700000">
                  <a:srgbClr val="C0C0C0"/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algn="dist">
              <a:lnSpc>
                <a:spcPct val="90000"/>
              </a:lnSpc>
            </a:pPr>
            <a:r>
              <a:rPr lang="zh-CN" altLang="en-US" sz="5500" b="1" noProof="1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隶书" panose="02010509060101010101" pitchFamily="49" charset="-122"/>
                <a:cs typeface="+mn-cs"/>
              </a:rPr>
              <a:t>              </a:t>
            </a:r>
            <a:endParaRPr lang="zh-CN" altLang="en-US" sz="5500" b="1" noProof="1">
              <a:solidFill>
                <a:srgbClr val="000000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  <p:pic>
        <p:nvPicPr>
          <p:cNvPr id="2" name="图片 1" descr="钱塘湖春行_240" hidden="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78667" y="1587500"/>
            <a:ext cx="3386667" cy="2540000"/>
          </a:xfrm>
          <a:prstGeom prst="rect">
            <a:avLst/>
          </a:prstGeom>
        </p:spPr>
      </p:pic>
      <p:pic>
        <p:nvPicPr>
          <p:cNvPr id="3" name="图片 2" descr="loading_nolog_icon" hidden="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21000" y="1206500"/>
            <a:ext cx="3302000" cy="330200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863090" y="2184400"/>
            <a:ext cx="6652260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/>
              <a:t>——</a:t>
            </a:r>
            <a:r>
              <a:rPr lang="zh-CN" altLang="en-US" sz="3200" b="1"/>
              <a:t>引导学生进入诗歌意境运用 再造想象理解诗歌内容</a:t>
            </a:r>
            <a:endParaRPr lang="zh-CN" altLang="en-US" sz="3200" b="1"/>
          </a:p>
        </p:txBody>
      </p:sp>
      <p:sp>
        <p:nvSpPr>
          <p:cNvPr id="6" name="文本框 5"/>
          <p:cNvSpPr txBox="1"/>
          <p:nvPr/>
        </p:nvSpPr>
        <p:spPr>
          <a:xfrm>
            <a:off x="168910" y="0"/>
            <a:ext cx="385191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latin typeface="华文行楷" panose="02010800040101010101" pitchFamily="2" charset="-122"/>
                <a:ea typeface="华文行楷" panose="02010800040101010101" pitchFamily="2" charset="-122"/>
                <a:cs typeface="华文行楷" panose="02010800040101010101" pitchFamily="2" charset="-122"/>
              </a:rPr>
              <a:t>部编版    八年级上册</a:t>
            </a:r>
            <a:endParaRPr lang="zh-CN" altLang="en-US" sz="3200">
              <a:latin typeface="华文行楷" panose="02010800040101010101" pitchFamily="2" charset="-122"/>
              <a:ea typeface="华文行楷" panose="02010800040101010101" pitchFamily="2" charset="-122"/>
              <a:cs typeface="华文行楷" panose="02010800040101010101" pitchFamily="2" charset="-122"/>
            </a:endParaRPr>
          </a:p>
        </p:txBody>
      </p:sp>
    </p:spTree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5842" name="Text Box 2"/>
          <p:cNvSpPr txBox="1">
            <a:spLocks noChangeArrowheads="1"/>
          </p:cNvSpPr>
          <p:nvPr/>
        </p:nvSpPr>
        <p:spPr bwMode="auto">
          <a:xfrm>
            <a:off x="2681605" y="681355"/>
            <a:ext cx="6109970" cy="2163445"/>
          </a:xfrm>
          <a:prstGeom prst="rect">
            <a:avLst/>
          </a:prstGeom>
          <a:noFill/>
          <a:ln w="76200" cmpd="tri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marR="0" defTabSz="914400">
              <a:buClrTx/>
              <a:buSzTx/>
              <a:buFontTx/>
              <a:defRPr/>
            </a:pPr>
            <a:r>
              <a:rPr kumimoji="1" lang="en-US" altLang="zh-CN" sz="2800" kern="1200" cap="none" spc="0" normalizeH="0" baseline="0" noProof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  <a:cs typeface="+mn-cs"/>
              </a:rPr>
              <a:t> </a:t>
            </a:r>
            <a:r>
              <a:rPr kumimoji="1" lang="zh-CN" altLang="zh-CN" sz="2800" kern="1200" cap="none" spc="0" normalizeH="0" baseline="0" noProof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  <a:cs typeface="+mn-cs"/>
              </a:rPr>
              <a:t>诗人简介：</a:t>
            </a:r>
            <a:r>
              <a:rPr kumimoji="1" lang="zh-CN" altLang="en-US" sz="2665" kern="1200" cap="none" spc="0" normalizeH="0" baseline="0" noProof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  <a:cs typeface="+mn-cs"/>
              </a:rPr>
              <a:t>白居易，字乐天，号香山居士，唐代著名诗人。与李白、杜甫合称唐朝三大诗人，是唐代诗人中创作诗作最多的一个。代表作有长篇叙事诗《长恨歌》、《琵琶行》等。</a:t>
            </a:r>
            <a:endParaRPr kumimoji="1" lang="zh-CN" altLang="en-US" sz="2665" kern="1200" cap="none" spc="0" normalizeH="0" baseline="0" noProof="0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楷体_GB2312" pitchFamily="49" charset="-122"/>
              <a:ea typeface="楷体_GB2312" pitchFamily="49" charset="-122"/>
              <a:cs typeface="+mn-cs"/>
            </a:endParaRPr>
          </a:p>
        </p:txBody>
      </p:sp>
      <p:sp>
        <p:nvSpPr>
          <p:cNvPr id="2" name="Text Box 2"/>
          <p:cNvSpPr txBox="1">
            <a:spLocks noChangeArrowheads="1"/>
          </p:cNvSpPr>
          <p:nvPr/>
        </p:nvSpPr>
        <p:spPr bwMode="auto">
          <a:xfrm>
            <a:off x="2681605" y="3080385"/>
            <a:ext cx="6109970" cy="2163445"/>
          </a:xfrm>
          <a:prstGeom prst="rect">
            <a:avLst/>
          </a:prstGeom>
          <a:noFill/>
          <a:ln w="76200" cmpd="tri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marR="0" algn="l" defTabSz="914400">
              <a:buClrTx/>
              <a:buSzTx/>
              <a:buFontTx/>
              <a:defRPr/>
            </a:pPr>
            <a:r>
              <a:rPr kumimoji="1" lang="en-US" altLang="zh-CN" sz="2800" kern="1200" cap="none" spc="0" normalizeH="0" baseline="0" noProof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  <a:cs typeface="+mn-cs"/>
              </a:rPr>
              <a:t> </a:t>
            </a:r>
            <a:r>
              <a:rPr kumimoji="1" lang="zh-CN" altLang="en-US" sz="2800" kern="1200" cap="none" spc="0" normalizeH="0" baseline="0" noProof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  <a:cs typeface="+mn-cs"/>
              </a:rPr>
              <a:t>写作背景：</a:t>
            </a:r>
            <a:r>
              <a:rPr kumimoji="1" lang="zh-CN" altLang="en-US" sz="2665" noProof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  <a:sym typeface="+mn-ea"/>
              </a:rPr>
              <a:t>长庆三年春，白居易任杭州刺使的时候，到西湖游玩，骑马走在白沙堤上，远看风景迷人的西湖，被它特别的气质吸引了，在不知不觉中感受到了初春的美好。</a:t>
            </a:r>
            <a:endParaRPr kumimoji="1" lang="zh-CN" altLang="en-US" sz="2665" kern="1200" cap="none" spc="0" normalizeH="0" baseline="0" noProof="0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楷体_GB2312" pitchFamily="49" charset="-122"/>
              <a:ea typeface="楷体_GB2312" pitchFamily="49" charset="-122"/>
              <a:cs typeface="+mn-cs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115" y="1166495"/>
            <a:ext cx="2294255" cy="3040380"/>
          </a:xfrm>
          <a:prstGeom prst="round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2" grpId="0"/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98018" name="Text Box 1026"/>
          <p:cNvSpPr txBox="1"/>
          <p:nvPr/>
        </p:nvSpPr>
        <p:spPr>
          <a:xfrm>
            <a:off x="838200" y="0"/>
            <a:ext cx="6942455" cy="54927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  <a:spcBef>
                <a:spcPct val="50000"/>
              </a:spcBef>
            </a:pPr>
            <a:r>
              <a:rPr lang="zh-CN" altLang="en-US" sz="3200">
                <a:solidFill>
                  <a:schemeClr val="accent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        </a:t>
            </a:r>
            <a:r>
              <a:rPr lang="zh-CN" altLang="en-US" sz="4000" b="1">
                <a:solidFill>
                  <a:schemeClr val="accent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学习目录</a:t>
            </a:r>
            <a:endParaRPr lang="zh-CN" altLang="en-US" sz="4000" b="1">
              <a:solidFill>
                <a:schemeClr val="accent2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10000"/>
              </a:lnSpc>
              <a:spcBef>
                <a:spcPct val="50000"/>
              </a:spcBef>
            </a:pPr>
            <a:r>
              <a:rPr lang="zh-CN" altLang="en-US" sz="3200">
                <a:solidFill>
                  <a:schemeClr val="accent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  一：朗读诗歌  感悟诗韵</a:t>
            </a:r>
            <a:endParaRPr lang="zh-CN" altLang="en-US" sz="3200">
              <a:solidFill>
                <a:schemeClr val="accent2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10000"/>
              </a:lnSpc>
              <a:spcBef>
                <a:spcPct val="50000"/>
              </a:spcBef>
            </a:pPr>
            <a:r>
              <a:rPr lang="zh-CN" altLang="en-US" sz="3200">
                <a:solidFill>
                  <a:schemeClr val="accent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  二：妙口言诗  初步感悟</a:t>
            </a:r>
            <a:endParaRPr lang="zh-CN" altLang="en-US" sz="3200">
              <a:solidFill>
                <a:schemeClr val="accent2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10000"/>
              </a:lnSpc>
              <a:spcBef>
                <a:spcPct val="50000"/>
              </a:spcBef>
            </a:pPr>
            <a:r>
              <a:rPr lang="en-US" altLang="zh-CN" sz="3200">
                <a:solidFill>
                  <a:schemeClr val="accent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  </a:t>
            </a:r>
            <a:r>
              <a:rPr lang="zh-CN" altLang="en-US" sz="3200">
                <a:solidFill>
                  <a:schemeClr val="accent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三：初读诗歌  理解诗义</a:t>
            </a:r>
            <a:endParaRPr lang="zh-CN" altLang="en-US" sz="3200">
              <a:solidFill>
                <a:schemeClr val="accent2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10000"/>
              </a:lnSpc>
              <a:spcBef>
                <a:spcPct val="50000"/>
              </a:spcBef>
            </a:pPr>
            <a:r>
              <a:rPr lang="zh-CN" altLang="en-US" sz="3200">
                <a:solidFill>
                  <a:schemeClr val="accent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   四：品味语言  感悟意境</a:t>
            </a:r>
            <a:endParaRPr lang="zh-CN" altLang="en-US" sz="3200">
              <a:solidFill>
                <a:schemeClr val="accent2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10000"/>
              </a:lnSpc>
              <a:spcBef>
                <a:spcPct val="50000"/>
              </a:spcBef>
            </a:pPr>
            <a:r>
              <a:rPr lang="zh-CN" altLang="en-US" sz="3200">
                <a:solidFill>
                  <a:schemeClr val="accent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   五：展开想象  妙笔绘堤 </a:t>
            </a:r>
            <a:endParaRPr lang="zh-CN" altLang="en-US" sz="3200">
              <a:solidFill>
                <a:schemeClr val="accent2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>
              <a:lnSpc>
                <a:spcPct val="110000"/>
              </a:lnSpc>
              <a:spcBef>
                <a:spcPct val="50000"/>
              </a:spcBef>
            </a:pPr>
            <a:r>
              <a:rPr lang="en-US" altLang="zh-CN" sz="3200">
                <a:solidFill>
                  <a:schemeClr val="accent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   </a:t>
            </a:r>
            <a:r>
              <a:rPr lang="zh-CN" altLang="zh-CN" sz="3200">
                <a:solidFill>
                  <a:schemeClr val="accent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六</a:t>
            </a:r>
            <a:r>
              <a:rPr lang="zh-CN" altLang="en-US" sz="3200">
                <a:solidFill>
                  <a:schemeClr val="accent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：情景朗诵  诗我交融</a:t>
            </a:r>
            <a:endParaRPr lang="zh-CN" altLang="en-US" sz="3200">
              <a:solidFill>
                <a:schemeClr val="accent2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ransition spd="slow"/>
  <p:timing/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0722" name="Text Box 3"/>
          <p:cNvSpPr txBox="1"/>
          <p:nvPr/>
        </p:nvSpPr>
        <p:spPr>
          <a:xfrm>
            <a:off x="506730" y="768985"/>
            <a:ext cx="7717790" cy="4615815"/>
          </a:xfrm>
          <a:prstGeom prst="rect">
            <a:avLst/>
          </a:prstGeom>
          <a:noFill/>
          <a:ln w="76200" cap="flat" cmpd="tri">
            <a:solidFill>
              <a:srgbClr val="6699FF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000" b="1">
                <a:latin typeface="+mn-ea"/>
              </a:rPr>
              <a:t>钱塘湖春行</a:t>
            </a:r>
            <a:endParaRPr lang="zh-CN" altLang="en-US" sz="3000" b="1">
              <a:latin typeface="+mn-ea"/>
            </a:endParaRPr>
          </a:p>
          <a:p>
            <a:pPr algn="ctr">
              <a:lnSpc>
                <a:spcPct val="150000"/>
              </a:lnSpc>
            </a:pPr>
            <a:r>
              <a:rPr lang="zh-CN" altLang="en-US" sz="3000" b="1">
                <a:latin typeface="+mn-ea"/>
              </a:rPr>
              <a:t>白居易</a:t>
            </a:r>
            <a:endParaRPr lang="zh-CN" altLang="en-US" sz="3000" b="1">
              <a:latin typeface="+mn-ea"/>
            </a:endParaRPr>
          </a:p>
          <a:p>
            <a:pPr algn="dist">
              <a:lnSpc>
                <a:spcPct val="150000"/>
              </a:lnSpc>
              <a:spcBef>
                <a:spcPct val="20000"/>
              </a:spcBef>
              <a:buClrTx/>
              <a:buSzTx/>
              <a:buNone/>
            </a:pPr>
            <a:r>
              <a:rPr lang="zh-CN" altLang="en-US" sz="3000" b="1">
                <a:latin typeface="+mn-ea"/>
                <a:sym typeface="+mn-ea"/>
              </a:rPr>
              <a:t>孤山寺北贾亭</a:t>
            </a:r>
            <a:r>
              <a:rPr lang="zh-CN" altLang="en-US" sz="3000" b="1">
                <a:solidFill>
                  <a:srgbClr val="FF0000"/>
                </a:solidFill>
                <a:latin typeface="+mn-ea"/>
                <a:sym typeface="+mn-ea"/>
              </a:rPr>
              <a:t>西</a:t>
            </a:r>
            <a:r>
              <a:rPr lang="zh-CN" altLang="en-US" sz="3000" b="1">
                <a:latin typeface="+mn-ea"/>
                <a:sym typeface="+mn-ea"/>
              </a:rPr>
              <a:t>，水面初平云脚</a:t>
            </a:r>
            <a:r>
              <a:rPr lang="zh-CN" altLang="en-US" sz="3000" b="1">
                <a:solidFill>
                  <a:srgbClr val="FF0000"/>
                </a:solidFill>
                <a:latin typeface="+mn-ea"/>
                <a:sym typeface="+mn-ea"/>
              </a:rPr>
              <a:t>低</a:t>
            </a:r>
            <a:r>
              <a:rPr lang="zh-CN" altLang="en-US" sz="3000" b="1">
                <a:latin typeface="+mn-ea"/>
                <a:sym typeface="+mn-ea"/>
              </a:rPr>
              <a:t>。</a:t>
            </a:r>
            <a:endParaRPr lang="zh-CN" altLang="en-US" sz="3000" b="1">
              <a:latin typeface="+mn-ea"/>
            </a:endParaRPr>
          </a:p>
          <a:p>
            <a:pPr algn="dist">
              <a:lnSpc>
                <a:spcPct val="150000"/>
              </a:lnSpc>
              <a:spcBef>
                <a:spcPct val="20000"/>
              </a:spcBef>
              <a:buClrTx/>
              <a:buSzTx/>
              <a:buNone/>
            </a:pPr>
            <a:r>
              <a:rPr lang="zh-CN" altLang="en-US" sz="3000" b="1">
                <a:latin typeface="+mn-ea"/>
                <a:sym typeface="+mn-ea"/>
              </a:rPr>
              <a:t>几处早莺争暖树，谁家新燕啄春</a:t>
            </a:r>
            <a:r>
              <a:rPr lang="zh-CN" altLang="en-US" sz="3000" b="1">
                <a:solidFill>
                  <a:srgbClr val="FF0000"/>
                </a:solidFill>
                <a:latin typeface="+mn-ea"/>
                <a:sym typeface="+mn-ea"/>
              </a:rPr>
              <a:t>泥</a:t>
            </a:r>
            <a:r>
              <a:rPr lang="zh-CN" altLang="en-US" sz="3000" b="1">
                <a:latin typeface="+mn-ea"/>
                <a:sym typeface="+mn-ea"/>
              </a:rPr>
              <a:t>。</a:t>
            </a:r>
            <a:endParaRPr lang="zh-CN" altLang="en-US" sz="3000" b="1">
              <a:latin typeface="+mn-ea"/>
            </a:endParaRPr>
          </a:p>
          <a:p>
            <a:pPr algn="dist">
              <a:lnSpc>
                <a:spcPct val="150000"/>
              </a:lnSpc>
              <a:spcBef>
                <a:spcPct val="20000"/>
              </a:spcBef>
              <a:buClrTx/>
              <a:buSzTx/>
              <a:buNone/>
            </a:pPr>
            <a:r>
              <a:rPr lang="zh-CN" altLang="en-US" sz="3000" b="1">
                <a:latin typeface="+mn-ea"/>
                <a:sym typeface="+mn-ea"/>
              </a:rPr>
              <a:t>乱花渐欲迷人眼，浅草才能没马</a:t>
            </a:r>
            <a:r>
              <a:rPr lang="zh-CN" altLang="en-US" sz="3000" b="1">
                <a:solidFill>
                  <a:srgbClr val="FF0000"/>
                </a:solidFill>
                <a:latin typeface="+mn-ea"/>
                <a:sym typeface="+mn-ea"/>
              </a:rPr>
              <a:t>蹄</a:t>
            </a:r>
            <a:r>
              <a:rPr lang="zh-CN" altLang="en-US" sz="3000" b="1">
                <a:latin typeface="+mn-ea"/>
                <a:sym typeface="+mn-ea"/>
              </a:rPr>
              <a:t>。</a:t>
            </a:r>
            <a:endParaRPr lang="zh-CN" altLang="en-US" sz="3000" b="1">
              <a:latin typeface="+mn-ea"/>
            </a:endParaRPr>
          </a:p>
          <a:p>
            <a:pPr algn="dist">
              <a:lnSpc>
                <a:spcPct val="150000"/>
              </a:lnSpc>
              <a:spcBef>
                <a:spcPct val="20000"/>
              </a:spcBef>
              <a:buClrTx/>
              <a:buSzTx/>
              <a:buNone/>
            </a:pPr>
            <a:r>
              <a:rPr lang="zh-CN" altLang="en-US" sz="3000" b="1">
                <a:latin typeface="+mn-ea"/>
                <a:sym typeface="+mn-ea"/>
              </a:rPr>
              <a:t>最爱湖东行不足，绿杨阴里白沙</a:t>
            </a:r>
            <a:r>
              <a:rPr lang="zh-CN" altLang="en-US" sz="3000" b="1">
                <a:solidFill>
                  <a:srgbClr val="FF0000"/>
                </a:solidFill>
                <a:latin typeface="+mn-ea"/>
                <a:sym typeface="+mn-ea"/>
              </a:rPr>
              <a:t>堤</a:t>
            </a:r>
            <a:r>
              <a:rPr lang="zh-CN" altLang="en-US" sz="3000" b="1">
                <a:latin typeface="+mn-ea"/>
                <a:sym typeface="+mn-ea"/>
              </a:rPr>
              <a:t>。</a:t>
            </a:r>
            <a:endParaRPr lang="zh-CN" altLang="en-US" sz="3000" b="1">
              <a:latin typeface="+mn-ea"/>
            </a:endParaRPr>
          </a:p>
        </p:txBody>
      </p:sp>
      <p:sp>
        <p:nvSpPr>
          <p:cNvPr id="18435" name="文本框 1"/>
          <p:cNvSpPr txBox="1"/>
          <p:nvPr/>
        </p:nvSpPr>
        <p:spPr>
          <a:xfrm>
            <a:off x="1" y="-52"/>
            <a:ext cx="3436620" cy="553085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9525">
            <a:noFill/>
          </a:ln>
        </p:spPr>
        <p:txBody>
          <a:bodyPr wrap="none">
            <a:spAutoFit/>
          </a:bodyPr>
          <a:lstStyle/>
          <a:p>
            <a:pPr algn="ctr" eaLnBrk="1" hangingPunct="1"/>
            <a:r>
              <a:rPr lang="zh-CN" altLang="en-US" sz="3000" b="1">
                <a:solidFill>
                  <a:srgbClr val="C00000"/>
                </a:solidFill>
                <a:latin typeface="Times New Roman" panose="02020603050405020304" pitchFamily="18" charset="0"/>
              </a:rPr>
              <a:t>朗读诗歌  感悟诗韵 </a:t>
            </a:r>
            <a:endParaRPr lang="zh-CN" altLang="en-US" sz="3000" b="1">
              <a:solidFill>
                <a:srgbClr val="C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303780" y="2472055"/>
            <a:ext cx="47371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/</a:t>
            </a:r>
            <a:endParaRPr lang="zh-CN" altLang="en-US" sz="28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165725" y="4757420"/>
            <a:ext cx="47371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/</a:t>
            </a:r>
            <a:endParaRPr lang="zh-CN" altLang="en-US" sz="28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328420" y="4770755"/>
            <a:ext cx="47371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/</a:t>
            </a:r>
            <a:endParaRPr lang="zh-CN" altLang="en-US" sz="28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338580" y="4016375"/>
            <a:ext cx="60833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/</a:t>
            </a:r>
            <a:endParaRPr lang="zh-CN" altLang="en-US" sz="28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338580" y="3221355"/>
            <a:ext cx="47371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/</a:t>
            </a:r>
            <a:endParaRPr lang="zh-CN" altLang="en-US" sz="28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151755" y="3968115"/>
            <a:ext cx="47371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/</a:t>
            </a:r>
            <a:endParaRPr lang="zh-CN" altLang="en-US" sz="28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179695" y="3206115"/>
            <a:ext cx="47371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/</a:t>
            </a:r>
            <a:endParaRPr lang="zh-CN" altLang="en-US" sz="28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179695" y="2472055"/>
            <a:ext cx="47371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/</a:t>
            </a:r>
            <a:endParaRPr lang="zh-CN" altLang="en-US" sz="28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353185" y="2458720"/>
            <a:ext cx="47371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/</a:t>
            </a:r>
            <a:endParaRPr lang="zh-CN" altLang="en-US" sz="28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305685" y="3248025"/>
            <a:ext cx="47371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/</a:t>
            </a:r>
            <a:endParaRPr lang="zh-CN" altLang="en-US" sz="28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316480" y="4010025"/>
            <a:ext cx="34671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/</a:t>
            </a:r>
            <a:endParaRPr lang="zh-CN" altLang="en-US" sz="28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2319655" y="4770755"/>
            <a:ext cx="47371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/</a:t>
            </a:r>
            <a:endParaRPr lang="zh-CN" altLang="en-US" sz="28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6130290" y="4029710"/>
            <a:ext cx="47371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/</a:t>
            </a:r>
            <a:endParaRPr lang="zh-CN" altLang="en-US" sz="28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6124575" y="3221355"/>
            <a:ext cx="47371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/</a:t>
            </a:r>
            <a:endParaRPr lang="zh-CN" altLang="en-US" sz="28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6096635" y="2431415"/>
            <a:ext cx="47371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/</a:t>
            </a:r>
            <a:endParaRPr lang="zh-CN" altLang="en-US" sz="28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6123940" y="4781550"/>
            <a:ext cx="47371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/</a:t>
            </a:r>
            <a:endParaRPr lang="zh-CN" altLang="en-US" sz="28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pic>
        <p:nvPicPr>
          <p:cNvPr id="2" name="12、唐诗五首（钱塘湖春行）">
            <a:hlinkClick action="ppaction://media"/>
          </p:cNvPr>
          <p:cNvPicPr>
            <a:picLocks noRot="1"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2"/>
          <a:stretch>
            <a:fillRect/>
          </a:stretch>
        </p:blipFill>
        <p:spPr>
          <a:xfrm>
            <a:off x="506730" y="768985"/>
            <a:ext cx="619125" cy="61912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69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0" fill="hold" nodeType="clickPar">
                      <p:stCondLst>
                        <p:cond delay="indefinite"/>
                      </p:stCondLst>
                      <p:childTnLst>
                        <p:par>
                          <p:cTn id="7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73" dur="48029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>
                <p:cTn id="74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3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4579" name="文本框 24578"/>
          <p:cNvSpPr txBox="1"/>
          <p:nvPr/>
        </p:nvSpPr>
        <p:spPr>
          <a:xfrm>
            <a:off x="384175" y="553085"/>
            <a:ext cx="8164830" cy="3969385"/>
          </a:xfrm>
          <a:prstGeom prst="rect">
            <a:avLst/>
          </a:prstGeom>
          <a:noFill/>
          <a:ln w="57150" cap="flat" cmpd="sng">
            <a:noFill/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钱塘湖春行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白居易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孤山寺北贾亭西，水面初平云脚低。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几处早莺争暖树，谁家新燕啄春泥。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乱花渐欲迷人眼，浅草才能没马蹄。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最爱湖东行不足，绿杨阴里白沙堤。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1"/>
          <p:cNvSpPr txBox="1"/>
          <p:nvPr/>
        </p:nvSpPr>
        <p:spPr>
          <a:xfrm>
            <a:off x="1" y="-52"/>
            <a:ext cx="3436620" cy="553085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9525">
            <a:noFill/>
          </a:ln>
        </p:spPr>
        <p:txBody>
          <a:bodyPr wrap="none">
            <a:spAutoFit/>
          </a:bodyPr>
          <a:lstStyle/>
          <a:p>
            <a:pPr algn="ctr" eaLnBrk="1" hangingPunct="1"/>
            <a:r>
              <a:rPr lang="zh-CN" altLang="en-US" sz="3000" b="1">
                <a:solidFill>
                  <a:srgbClr val="C00000"/>
                </a:solidFill>
                <a:latin typeface="Times New Roman" panose="02020603050405020304" pitchFamily="18" charset="0"/>
                <a:sym typeface="+mn-ea"/>
              </a:rPr>
              <a:t>妙口言诗  初步感悟</a:t>
            </a:r>
            <a:r>
              <a:rPr lang="zh-CN" altLang="en-US" sz="3000" b="1">
                <a:solidFill>
                  <a:srgbClr val="C00000"/>
                </a:solidFill>
                <a:latin typeface="Times New Roman" panose="02020603050405020304" pitchFamily="18" charset="0"/>
              </a:rPr>
              <a:t> </a:t>
            </a:r>
            <a:endParaRPr lang="zh-CN" altLang="en-US" sz="3000" b="1">
              <a:solidFill>
                <a:srgbClr val="C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601470" y="4389120"/>
            <a:ext cx="5995670" cy="737235"/>
          </a:xfrm>
          <a:prstGeom prst="rect">
            <a:avLst/>
          </a:prstGeom>
          <a:noFill/>
          <a:ln w="57150" cap="flat" cmpd="sng">
            <a:noFill/>
            <a:prstDash val="solid"/>
            <a:miter/>
            <a:headEnd type="none" w="med" len="med"/>
            <a:tailEnd type="none" w="med" len="med"/>
          </a:ln>
        </p:spPr>
        <p:txBody>
          <a:bodyPr wrap="square" rtlCol="0" anchor="t">
            <a:spAutoFit/>
          </a:bodyPr>
          <a:lstStyle/>
          <a:p>
            <a:pPr lvl="0" algn="l">
              <a:lnSpc>
                <a:spcPct val="150000"/>
              </a:lnSpc>
              <a:buClrTx/>
              <a:buSzTx/>
              <a:buFontTx/>
            </a:pPr>
            <a:r>
              <a:rPr lang="zh-CN" altLang="en-US" sz="2800" b="1">
                <a:solidFill>
                  <a:schemeClr val="accent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1.全诗叙写诗人一次什么样的经历？</a:t>
            </a:r>
            <a:endParaRPr lang="zh-CN" altLang="en-US" sz="2800" b="1">
              <a:solidFill>
                <a:schemeClr val="accent2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1547495" y="2029460"/>
            <a:ext cx="1201420" cy="511810"/>
          </a:xfrm>
          <a:prstGeom prst="ellipse">
            <a:avLst/>
          </a:prstGeom>
          <a:noFill/>
          <a:ln w="28575" cmpd="sng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2960370" y="2029460"/>
            <a:ext cx="833120" cy="511810"/>
          </a:xfrm>
          <a:prstGeom prst="ellipse">
            <a:avLst/>
          </a:prstGeom>
          <a:noFill/>
          <a:ln w="28575" cmpd="sng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2293620" y="3943985"/>
            <a:ext cx="786130" cy="511810"/>
          </a:xfrm>
          <a:prstGeom prst="ellipse">
            <a:avLst/>
          </a:prstGeom>
          <a:noFill/>
          <a:ln w="28575" cmpd="sng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5880735" y="3877310"/>
            <a:ext cx="1179195" cy="645160"/>
          </a:xfrm>
          <a:prstGeom prst="ellipse">
            <a:avLst/>
          </a:prstGeom>
          <a:noFill/>
          <a:ln w="28575" cmpd="sng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4579" name="文本框 24578"/>
          <p:cNvSpPr txBox="1"/>
          <p:nvPr/>
        </p:nvSpPr>
        <p:spPr>
          <a:xfrm>
            <a:off x="384175" y="553085"/>
            <a:ext cx="8164830" cy="3969385"/>
          </a:xfrm>
          <a:prstGeom prst="rect">
            <a:avLst/>
          </a:prstGeom>
          <a:noFill/>
          <a:ln w="57150" cap="flat" cmpd="sng">
            <a:noFill/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钱塘湖春行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白居易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孤山寺北贾亭西，水面初平云脚低。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几处早莺争暖树，谁家新燕啄春泥。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乱花渐欲迷人眼，浅草才能没马蹄。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最爱湖东行不足，绿杨阴里白沙堤。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505585" y="4331335"/>
            <a:ext cx="6938010" cy="1383665"/>
          </a:xfrm>
          <a:prstGeom prst="rect">
            <a:avLst/>
          </a:prstGeom>
          <a:noFill/>
          <a:ln w="57150" cap="flat" cmpd="sng">
            <a:noFill/>
            <a:prstDash val="solid"/>
            <a:miter/>
            <a:headEnd type="none" w="med" len="med"/>
            <a:tailEnd type="none" w="med" len="med"/>
          </a:ln>
        </p:spPr>
        <p:txBody>
          <a:bodyPr wrap="square" rtlCol="0" anchor="t">
            <a:spAutoFit/>
          </a:bodyPr>
          <a:lstStyle/>
          <a:p>
            <a:pPr lvl="0" algn="l">
              <a:lnSpc>
                <a:spcPct val="150000"/>
              </a:lnSpc>
              <a:buClrTx/>
              <a:buSzTx/>
              <a:buFontTx/>
            </a:pPr>
            <a:r>
              <a:rPr lang="zh-CN" altLang="en-US" sz="2800" b="1">
                <a:solidFill>
                  <a:schemeClr val="accent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2.你从哪句诗里看到了什么？听到了什么？</a:t>
            </a:r>
            <a:endParaRPr lang="zh-CN" altLang="en-US" sz="2800" b="1">
              <a:solidFill>
                <a:schemeClr val="accent2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lvl="0" algn="l">
              <a:lnSpc>
                <a:spcPct val="150000"/>
              </a:lnSpc>
              <a:buClrTx/>
              <a:buSzTx/>
              <a:buFontTx/>
            </a:pPr>
            <a:r>
              <a:rPr lang="zh-CN" altLang="en-US" sz="2800" b="1">
                <a:solidFill>
                  <a:schemeClr val="accent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感受到了什么？</a:t>
            </a:r>
            <a:endParaRPr lang="zh-CN" altLang="en-US" sz="2800" b="1">
              <a:solidFill>
                <a:schemeClr val="accent2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1690370" y="3136265"/>
            <a:ext cx="2404745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4617720" y="3114675"/>
            <a:ext cx="2404745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1"/>
          <p:cNvSpPr txBox="1"/>
          <p:nvPr/>
        </p:nvSpPr>
        <p:spPr>
          <a:xfrm>
            <a:off x="1" y="-52"/>
            <a:ext cx="3436620" cy="553085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9525">
            <a:noFill/>
          </a:ln>
        </p:spPr>
        <p:txBody>
          <a:bodyPr wrap="none">
            <a:spAutoFit/>
          </a:bodyPr>
          <a:lstStyle/>
          <a:p>
            <a:pPr algn="ctr" eaLnBrk="1" hangingPunct="1"/>
            <a:r>
              <a:rPr lang="zh-CN" altLang="en-US" sz="3000" b="1">
                <a:solidFill>
                  <a:srgbClr val="C00000"/>
                </a:solidFill>
                <a:latin typeface="Times New Roman" panose="02020603050405020304" pitchFamily="18" charset="0"/>
                <a:sym typeface="+mn-ea"/>
              </a:rPr>
              <a:t>妙口言诗  初步感悟</a:t>
            </a:r>
            <a:r>
              <a:rPr lang="zh-CN" altLang="en-US" sz="3000" b="1">
                <a:solidFill>
                  <a:srgbClr val="C00000"/>
                </a:solidFill>
                <a:latin typeface="Times New Roman" panose="02020603050405020304" pitchFamily="18" charset="0"/>
              </a:rPr>
              <a:t> </a:t>
            </a:r>
            <a:endParaRPr lang="zh-CN" altLang="en-US" sz="3000" b="1">
              <a:solidFill>
                <a:srgbClr val="C0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rgbClr val="FFFF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" name="图片 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3365" cy="580517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1484630" y="706120"/>
            <a:ext cx="6175375" cy="19380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6000" b="1">
                <a:solidFill>
                  <a:srgbClr val="3333FF"/>
                </a:solidFill>
                <a:latin typeface="Arial" panose="020b0604020202020204" pitchFamily="34" charset="0"/>
                <a:ea typeface="华文行楷" panose="02010800040101010101" pitchFamily="2" charset="-122"/>
              </a:rPr>
              <a:t>孤山寺北贾亭西，</a:t>
            </a:r>
            <a:endParaRPr lang="zh-CN" altLang="en-US" sz="6000" b="1">
              <a:solidFill>
                <a:srgbClr val="3333FF"/>
              </a:solidFill>
              <a:latin typeface="Arial" panose="020b0604020202020204" pitchFamily="34" charset="0"/>
              <a:ea typeface="华文行楷" panose="02010800040101010101" pitchFamily="2" charset="-122"/>
            </a:endParaRPr>
          </a:p>
          <a:p>
            <a:r>
              <a:rPr lang="zh-CN" altLang="en-US" sz="6000" b="1">
                <a:solidFill>
                  <a:srgbClr val="3333FF"/>
                </a:solidFill>
                <a:latin typeface="Arial" panose="020b0604020202020204" pitchFamily="34" charset="0"/>
                <a:ea typeface="华文行楷" panose="02010800040101010101" pitchFamily="2" charset="-122"/>
              </a:rPr>
              <a:t>水面初平</a:t>
            </a:r>
            <a:r>
              <a:rPr lang="zh-CN" altLang="en-US" sz="6000" b="1">
                <a:solidFill>
                  <a:srgbClr val="FF0000"/>
                </a:solidFill>
                <a:latin typeface="Arial" panose="020b0604020202020204" pitchFamily="34" charset="0"/>
                <a:ea typeface="华文行楷" panose="02010800040101010101" pitchFamily="2" charset="-122"/>
              </a:rPr>
              <a:t>云脚</a:t>
            </a:r>
            <a:r>
              <a:rPr lang="zh-CN" altLang="en-US" sz="6000" b="1">
                <a:solidFill>
                  <a:srgbClr val="3333FF"/>
                </a:solidFill>
                <a:latin typeface="Arial" panose="020b0604020202020204" pitchFamily="34" charset="0"/>
                <a:ea typeface="华文行楷" panose="02010800040101010101" pitchFamily="2" charset="-122"/>
              </a:rPr>
              <a:t>低</a:t>
            </a:r>
            <a:r>
              <a:rPr lang="zh-CN" altLang="en-US" sz="6000" b="1">
                <a:solidFill>
                  <a:srgbClr val="363AD6"/>
                </a:solidFill>
                <a:latin typeface="Arial" panose="020b0604020202020204" pitchFamily="34" charset="0"/>
                <a:ea typeface="华文行楷" panose="02010800040101010101" pitchFamily="2" charset="-122"/>
              </a:rPr>
              <a:t>。</a:t>
            </a:r>
            <a:endParaRPr lang="zh-CN" altLang="en-US" sz="6000" b="1">
              <a:solidFill>
                <a:srgbClr val="363AD6"/>
              </a:solidFill>
              <a:latin typeface="Arial" panose="020b0604020202020204" pitchFamily="34" charset="0"/>
              <a:ea typeface="华文行楷" panose="02010800040101010101" pitchFamily="2" charset="-122"/>
            </a:endParaRPr>
          </a:p>
        </p:txBody>
      </p:sp>
      <p:sp>
        <p:nvSpPr>
          <p:cNvPr id="9" name="文本框 1"/>
          <p:cNvSpPr txBox="1"/>
          <p:nvPr/>
        </p:nvSpPr>
        <p:spPr>
          <a:xfrm>
            <a:off x="1" y="-52"/>
            <a:ext cx="3436620" cy="553085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9525">
            <a:noFill/>
          </a:ln>
        </p:spPr>
        <p:txBody>
          <a:bodyPr wrap="none">
            <a:spAutoFit/>
          </a:bodyPr>
          <a:lstStyle/>
          <a:p>
            <a:pPr algn="ctr" eaLnBrk="1" hangingPunct="1"/>
            <a:r>
              <a:rPr lang="zh-CN" altLang="en-US" sz="3000" b="1">
                <a:solidFill>
                  <a:srgbClr val="C00000"/>
                </a:solidFill>
                <a:latin typeface="Times New Roman" panose="02020603050405020304" pitchFamily="18" charset="0"/>
                <a:sym typeface="+mn-ea"/>
              </a:rPr>
              <a:t>初读诗歌  理解诗义</a:t>
            </a:r>
            <a:r>
              <a:rPr lang="zh-CN" altLang="en-US" sz="3000" b="1">
                <a:solidFill>
                  <a:srgbClr val="C00000"/>
                </a:solidFill>
                <a:latin typeface="Times New Roman" panose="02020603050405020304" pitchFamily="18" charset="0"/>
              </a:rPr>
              <a:t> </a:t>
            </a:r>
            <a:endParaRPr lang="zh-CN" altLang="en-US" sz="3000" b="1">
              <a:solidFill>
                <a:srgbClr val="C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0" name="椭圆形标注 9"/>
          <p:cNvSpPr/>
          <p:nvPr/>
        </p:nvSpPr>
        <p:spPr>
          <a:xfrm>
            <a:off x="4927600" y="2548255"/>
            <a:ext cx="2394585" cy="1148715"/>
          </a:xfrm>
          <a:prstGeom prst="wedgeEllipseCallout">
            <a:avLst>
              <a:gd name="adj1" fmla="val -26690"/>
              <a:gd name="adj2" fmla="val -62714"/>
            </a:avLst>
          </a:prstGeom>
          <a:solidFill>
            <a:srgbClr val="FFFFCC"/>
          </a:solidFill>
          <a:ln w="38100" cap="flat" cmpd="sng">
            <a:solidFill>
              <a:schemeClr val="hlink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noAutofit/>
          </a:bodyPr>
          <a:lstStyle/>
          <a:p>
            <a:pPr lvl="0" algn="ctr">
              <a:buClrTx/>
              <a:buSzTx/>
              <a:buFontTx/>
            </a:pPr>
            <a:r>
              <a:rPr lang="zh-CN" altLang="zh-CN" sz="3200" b="1">
                <a:solidFill>
                  <a:srgbClr val="CC0066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指低垂的云</a:t>
            </a:r>
            <a:endParaRPr lang="zh-CN" altLang="zh-CN" sz="3200" b="1">
              <a:solidFill>
                <a:srgbClr val="CC0066"/>
              </a:solidFill>
              <a:latin typeface="Arial" panose="020b0604020202020204" pitchFamily="34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11" name="Text Box 6"/>
          <p:cNvSpPr txBox="1"/>
          <p:nvPr/>
        </p:nvSpPr>
        <p:spPr>
          <a:xfrm>
            <a:off x="0" y="4382135"/>
            <a:ext cx="9144000" cy="1370965"/>
          </a:xfrm>
          <a:prstGeom prst="rect">
            <a:avLst/>
          </a:prstGeom>
          <a:solidFill>
            <a:srgbClr val="FFFFCC">
              <a:alpha val="90000"/>
            </a:srgbClr>
          </a:solidFill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ct val="50000"/>
              </a:spcBef>
            </a:pPr>
            <a:r>
              <a:rPr lang="zh-CN" altLang="en-US" sz="3200" b="1">
                <a:solidFill>
                  <a:srgbClr val="00B050"/>
                </a:solidFill>
                <a:latin typeface="Arial" panose="020b0604020202020204" pitchFamily="34" charset="0"/>
              </a:rPr>
              <a:t>从孤山寺的北面到贾亭的西面，湖面春水刚与堤平，白云重重叠叠，同湖面上的波澜连成一片。</a:t>
            </a:r>
            <a:endParaRPr lang="zh-CN" altLang="en-US" sz="3200" b="1">
              <a:solidFill>
                <a:srgbClr val="00B05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3" dur="5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8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 uiExpand="1" build="allAtOnce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9458" name="Picture 2" descr="1242011224Iefex0fp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6920" y="0"/>
            <a:ext cx="3971925" cy="2726055"/>
          </a:xfrm>
          <a:prstGeom prst="ellipse">
            <a:avLst/>
          </a:prstGeom>
          <a:noFill/>
          <a:ln w="9525" cap="flat" cmpd="sng">
            <a:solidFill>
              <a:schemeClr val="bg1"/>
            </a:solidFill>
            <a:prstDash val="solid"/>
            <a:miter/>
            <a:headEnd type="none" w="med" len="med"/>
            <a:tailEnd type="none" w="med" len="med"/>
          </a:ln>
        </p:spPr>
      </p:pic>
      <p:pic>
        <p:nvPicPr>
          <p:cNvPr id="2130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55590" y="728980"/>
            <a:ext cx="3657600" cy="366268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3555" name="Rectangle 3"/>
          <p:cNvSpPr/>
          <p:nvPr/>
        </p:nvSpPr>
        <p:spPr>
          <a:xfrm>
            <a:off x="415449" y="2716424"/>
            <a:ext cx="5679440" cy="175323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5400" b="1">
                <a:solidFill>
                  <a:srgbClr val="363AD6"/>
                </a:solidFill>
                <a:latin typeface="Arial" panose="020b0604020202020204" pitchFamily="34" charset="0"/>
                <a:ea typeface="华文行楷" panose="02010800040101010101" pitchFamily="2" charset="-122"/>
              </a:rPr>
              <a:t>几处早莺争</a:t>
            </a:r>
            <a:r>
              <a:rPr lang="zh-CN" altLang="en-US" sz="5400" b="1">
                <a:solidFill>
                  <a:srgbClr val="FF0000"/>
                </a:solidFill>
                <a:latin typeface="Arial" panose="020b0604020202020204" pitchFamily="34" charset="0"/>
                <a:ea typeface="华文行楷" panose="02010800040101010101" pitchFamily="2" charset="-122"/>
              </a:rPr>
              <a:t>暖树</a:t>
            </a:r>
            <a:r>
              <a:rPr lang="zh-CN" altLang="en-US" sz="5400" b="1">
                <a:solidFill>
                  <a:srgbClr val="363AD6"/>
                </a:solidFill>
                <a:latin typeface="Arial" panose="020b0604020202020204" pitchFamily="34" charset="0"/>
                <a:ea typeface="华文行楷" panose="02010800040101010101" pitchFamily="2" charset="-122"/>
              </a:rPr>
              <a:t>，</a:t>
            </a:r>
            <a:endParaRPr lang="zh-CN" altLang="en-US" sz="5000" b="1">
              <a:latin typeface="Arial" panose="020b0604020202020204" pitchFamily="34" charset="0"/>
              <a:ea typeface="华文行楷" panose="02010800040101010101" pitchFamily="2" charset="-122"/>
            </a:endParaRPr>
          </a:p>
          <a:p>
            <a:r>
              <a:rPr lang="zh-CN" altLang="en-US" sz="5400" b="1">
                <a:solidFill>
                  <a:srgbClr val="363AD6"/>
                </a:solidFill>
                <a:latin typeface="Arial" panose="020b0604020202020204" pitchFamily="34" charset="0"/>
                <a:ea typeface="华文行楷" panose="02010800040101010101" pitchFamily="2" charset="-122"/>
              </a:rPr>
              <a:t>谁家新燕啄春泥。</a:t>
            </a:r>
            <a:endParaRPr lang="zh-CN" altLang="en-US" sz="5400" b="1">
              <a:solidFill>
                <a:srgbClr val="363AD6"/>
              </a:solidFill>
              <a:latin typeface="Arial" panose="020b0604020202020204" pitchFamily="34" charset="0"/>
              <a:ea typeface="华文行楷" panose="02010800040101010101" pitchFamily="2" charset="-122"/>
            </a:endParaRPr>
          </a:p>
        </p:txBody>
      </p:sp>
      <p:sp>
        <p:nvSpPr>
          <p:cNvPr id="24581" name="椭圆形标注 24580"/>
          <p:cNvSpPr/>
          <p:nvPr/>
        </p:nvSpPr>
        <p:spPr>
          <a:xfrm>
            <a:off x="4924425" y="1589405"/>
            <a:ext cx="2637155" cy="928370"/>
          </a:xfrm>
          <a:prstGeom prst="wedgeEllipseCallout">
            <a:avLst>
              <a:gd name="adj1" fmla="val -46797"/>
              <a:gd name="adj2" fmla="val 79890"/>
            </a:avLst>
          </a:prstGeom>
          <a:solidFill>
            <a:srgbClr val="FFFFCC"/>
          </a:solidFill>
          <a:ln w="38100" cap="flat" cmpd="sng">
            <a:solidFill>
              <a:schemeClr val="hlink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 eaLnBrk="1" hangingPunct="1"/>
            <a:r>
              <a:rPr lang="zh-CN" altLang="en-US" sz="3200" b="1">
                <a:solidFill>
                  <a:srgbClr val="CC0066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向阳的树</a:t>
            </a:r>
            <a:endParaRPr lang="zh-CN" altLang="en-US" sz="3200" b="1">
              <a:solidFill>
                <a:srgbClr val="CC0066"/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23559" name="Text Box 7"/>
          <p:cNvSpPr txBox="1"/>
          <p:nvPr/>
        </p:nvSpPr>
        <p:spPr>
          <a:xfrm>
            <a:off x="0" y="4614545"/>
            <a:ext cx="9144635" cy="1087755"/>
          </a:xfrm>
          <a:prstGeom prst="rect">
            <a:avLst/>
          </a:prstGeom>
          <a:solidFill>
            <a:srgbClr val="92D050">
              <a:alpha val="69000"/>
            </a:srgbClr>
          </a:solidFill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r>
              <a:rPr lang="zh-CN" altLang="en-US" sz="3600" b="1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几处早出的黄莺争着飞向向阳的树木，谁家新来的燕子衔着春泥在筑巢。</a:t>
            </a:r>
            <a:endParaRPr lang="zh-CN" altLang="en-US" sz="3600" b="1">
              <a:solidFill>
                <a:srgbClr val="FFFF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 additive="base">
                                        <p:cTn id="12" dur="1000"/>
                                        <p:tgtEl>
                                          <p:spTgt spid="2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C -0.37517 0.88508 -0.02552 0.75279 0.0908 0.66613 C 0.20747 0.57948 0.21649 0.50394 0.23177 0.40825 C 0.24705 0.31256 0.22118 0.15964 0.18264 0.09152 C 0.1441 0.02341 0.03802 0 0 0" pathEditMode="relative" ptsTypes="">
                                      <p:cBhvr>
                                        <p:cTn id="1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3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C -0.37517 0.88508 -0.02552 0.75279 0.0908 0.66613 C 0.20747 0.57948 0.21649 0.50394 0.23177 0.40825 C 0.24705 0.31256 0.22118 0.15964 0.18264 0.09152 C 0.1441 0.02341 0.03802 0 0 0" pathEditMode="relative" ptsTypes="">
                                      <p:cBhvr>
                                        <p:cTn id="2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35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45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45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35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35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35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1" grpId="0"/>
      <p:bldP spid="2355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0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rcRect b="24483"/>
          <a:stretch>
            <a:fillRect/>
          </a:stretch>
        </p:blipFill>
        <p:spPr>
          <a:xfrm>
            <a:off x="0" y="0"/>
            <a:ext cx="9164320" cy="5715635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49953" y="1901878"/>
            <a:ext cx="5267960" cy="163004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5000" b="1">
                <a:solidFill>
                  <a:srgbClr val="FF0000"/>
                </a:solidFill>
                <a:latin typeface="Arial" panose="020b0604020202020204" pitchFamily="34" charset="0"/>
                <a:ea typeface="华文行楷" panose="02010800040101010101" pitchFamily="2" charset="-122"/>
              </a:rPr>
              <a:t>乱花</a:t>
            </a:r>
            <a:r>
              <a:rPr lang="zh-CN" altLang="en-US" sz="5000" b="1">
                <a:solidFill>
                  <a:srgbClr val="FFFF00"/>
                </a:solidFill>
                <a:latin typeface="Arial" panose="020b0604020202020204" pitchFamily="34" charset="0"/>
                <a:ea typeface="华文行楷" panose="02010800040101010101" pitchFamily="2" charset="-122"/>
              </a:rPr>
              <a:t>渐欲迷人眼，</a:t>
            </a:r>
            <a:endParaRPr lang="zh-CN" altLang="en-US" sz="5000" b="1">
              <a:solidFill>
                <a:srgbClr val="FFFF00"/>
              </a:solidFill>
              <a:latin typeface="Arial" panose="020b0604020202020204" pitchFamily="34" charset="0"/>
              <a:ea typeface="华文行楷" panose="02010800040101010101" pitchFamily="2" charset="-122"/>
            </a:endParaRPr>
          </a:p>
          <a:p>
            <a:r>
              <a:rPr lang="zh-CN" altLang="en-US" sz="5000" b="1">
                <a:solidFill>
                  <a:srgbClr val="FFFF00"/>
                </a:solidFill>
                <a:latin typeface="Arial" panose="020b0604020202020204" pitchFamily="34" charset="0"/>
                <a:ea typeface="华文行楷" panose="02010800040101010101" pitchFamily="2" charset="-122"/>
              </a:rPr>
              <a:t>浅草才能没马蹄。</a:t>
            </a:r>
            <a:endParaRPr lang="zh-CN" altLang="en-US" sz="5000" b="1">
              <a:solidFill>
                <a:srgbClr val="FFFF00"/>
              </a:solidFill>
              <a:latin typeface="Arial" panose="020b0604020202020204" pitchFamily="34" charset="0"/>
              <a:ea typeface="华文行楷" panose="02010800040101010101" pitchFamily="2" charset="-122"/>
            </a:endParaRPr>
          </a:p>
        </p:txBody>
      </p:sp>
      <p:sp>
        <p:nvSpPr>
          <p:cNvPr id="5" name="Text Box 8"/>
          <p:cNvSpPr txBox="1"/>
          <p:nvPr/>
        </p:nvSpPr>
        <p:spPr>
          <a:xfrm>
            <a:off x="-1270" y="4417060"/>
            <a:ext cx="9170670" cy="1272540"/>
          </a:xfrm>
          <a:prstGeom prst="rect">
            <a:avLst/>
          </a:prstGeom>
          <a:solidFill>
            <a:srgbClr val="FFFFCC">
              <a:alpha val="84000"/>
            </a:srgbClr>
          </a:solidFill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zh-CN" altLang="en-US" sz="3200" b="1">
                <a:solidFill>
                  <a:srgbClr val="C00000"/>
                </a:solidFill>
                <a:latin typeface="Arial" panose="020b0604020202020204" pitchFamily="34" charset="0"/>
              </a:rPr>
              <a:t>繁多而多彩缤纷的春花渐渐要迷住人的眼睛，浅浅的春草刚刚能够遮没马蹄。</a:t>
            </a:r>
            <a:r>
              <a:rPr lang="zh-CN" altLang="en-US" sz="2335" b="1">
                <a:solidFill>
                  <a:srgbClr val="C00000"/>
                </a:solidFill>
                <a:latin typeface="Arial" panose="020b0604020202020204" pitchFamily="34" charset="0"/>
              </a:rPr>
              <a:t> </a:t>
            </a:r>
            <a:endParaRPr lang="zh-CN" altLang="en-US" sz="2335" b="1">
              <a:solidFill>
                <a:srgbClr val="C00000"/>
              </a:solidFill>
              <a:latin typeface="Arial" panose="020b0604020202020204" pitchFamily="34" charset="0"/>
            </a:endParaRPr>
          </a:p>
        </p:txBody>
      </p:sp>
      <p:sp>
        <p:nvSpPr>
          <p:cNvPr id="6" name="椭圆形标注 5"/>
          <p:cNvSpPr/>
          <p:nvPr/>
        </p:nvSpPr>
        <p:spPr>
          <a:xfrm>
            <a:off x="167640" y="265430"/>
            <a:ext cx="3300095" cy="1373505"/>
          </a:xfrm>
          <a:prstGeom prst="wedgeEllipseCallout">
            <a:avLst>
              <a:gd name="adj1" fmla="val -27660"/>
              <a:gd name="adj2" fmla="val 67845"/>
            </a:avLst>
          </a:prstGeom>
          <a:solidFill>
            <a:srgbClr val="FFFFCC"/>
          </a:solidFill>
          <a:ln w="38100" cap="flat" cmpd="sng">
            <a:solidFill>
              <a:schemeClr val="hlink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 eaLnBrk="1" hangingPunct="1"/>
            <a:r>
              <a:rPr lang="zh-CN" altLang="en-US" sz="3200" b="1">
                <a:solidFill>
                  <a:srgbClr val="CC0066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纷繁开放的春花</a:t>
            </a:r>
            <a:endParaRPr lang="zh-CN" altLang="en-US" sz="3200" b="1">
              <a:solidFill>
                <a:srgbClr val="CC0066"/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0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6" name="图片 5" descr="微信图片_2020082121312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635" cy="5715000"/>
          </a:xfrm>
          <a:prstGeom prst="rect">
            <a:avLst/>
          </a:prstGeom>
        </p:spPr>
      </p:pic>
      <p:sp>
        <p:nvSpPr>
          <p:cNvPr id="7" name="Text Box 2"/>
          <p:cNvSpPr txBox="1"/>
          <p:nvPr/>
        </p:nvSpPr>
        <p:spPr>
          <a:xfrm>
            <a:off x="5419355" y="4417219"/>
            <a:ext cx="413385" cy="541073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endParaRPr lang="zh-CN" altLang="en-US" sz="1500">
              <a:latin typeface="Arial" panose="020b0604020202020204" pitchFamily="34" charset="0"/>
            </a:endParaRPr>
          </a:p>
        </p:txBody>
      </p:sp>
      <p:sp>
        <p:nvSpPr>
          <p:cNvPr id="8" name="Text Box 6"/>
          <p:cNvSpPr txBox="1"/>
          <p:nvPr/>
        </p:nvSpPr>
        <p:spPr>
          <a:xfrm>
            <a:off x="0" y="4392295"/>
            <a:ext cx="9144000" cy="132207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008000"/>
                </a:solidFill>
                <a:latin typeface="Arial" panose="020b0604020202020204" pitchFamily="34" charset="0"/>
              </a:rPr>
              <a:t>我最喜爱西湖东边的美景，游览不够，尤其是绿色杨柳荫下的白沙堤。</a:t>
            </a:r>
            <a:r>
              <a:rPr lang="zh-CN" altLang="en-US" sz="4000" b="1">
                <a:latin typeface="Arial" panose="020b0604020202020204" pitchFamily="34" charset="0"/>
              </a:rPr>
              <a:t> </a:t>
            </a:r>
            <a:endParaRPr lang="zh-CN" altLang="en-US" sz="4000" b="1">
              <a:latin typeface="Arial" panose="020b0604020202020204" pitchFamily="34" charset="0"/>
            </a:endParaRPr>
          </a:p>
        </p:txBody>
      </p:sp>
      <p:sp>
        <p:nvSpPr>
          <p:cNvPr id="9" name="Text Box 4"/>
          <p:cNvSpPr txBox="1"/>
          <p:nvPr/>
        </p:nvSpPr>
        <p:spPr>
          <a:xfrm>
            <a:off x="6601143" y="-53"/>
            <a:ext cx="1536700" cy="5279760"/>
          </a:xfrm>
          <a:prstGeom prst="rect">
            <a:avLst/>
          </a:prstGeom>
          <a:noFill/>
          <a:ln w="9525">
            <a:noFill/>
          </a:ln>
        </p:spPr>
        <p:txBody>
          <a:bodyPr vert="eaVert" wrap="square">
            <a:spAutoFit/>
          </a:bodyPr>
          <a:lstStyle/>
          <a:p>
            <a:r>
              <a:rPr lang="zh-CN" altLang="en-US" sz="4400" b="1">
                <a:solidFill>
                  <a:srgbClr val="363AD6"/>
                </a:solidFill>
                <a:latin typeface="Arial" panose="020b0604020202020204" pitchFamily="34" charset="0"/>
                <a:ea typeface="华文行楷" panose="02010800040101010101" pitchFamily="2" charset="-122"/>
              </a:rPr>
              <a:t>最爱湖东行不足，</a:t>
            </a:r>
            <a:endParaRPr lang="zh-CN" altLang="en-US" sz="4400" b="1">
              <a:solidFill>
                <a:srgbClr val="363AD6"/>
              </a:solidFill>
              <a:latin typeface="Arial" panose="020b0604020202020204" pitchFamily="34" charset="0"/>
              <a:ea typeface="华文行楷" panose="02010800040101010101" pitchFamily="2" charset="-122"/>
            </a:endParaRPr>
          </a:p>
          <a:p>
            <a:r>
              <a:rPr lang="zh-CN" altLang="en-US" sz="4400" b="1">
                <a:solidFill>
                  <a:srgbClr val="363AD6"/>
                </a:solidFill>
                <a:latin typeface="Arial" panose="020b0604020202020204" pitchFamily="34" charset="0"/>
                <a:ea typeface="华文行楷" panose="02010800040101010101" pitchFamily="2" charset="-122"/>
              </a:rPr>
              <a:t>绿杨阴里</a:t>
            </a:r>
            <a:r>
              <a:rPr lang="zh-CN" altLang="en-US" sz="4400" b="1">
                <a:solidFill>
                  <a:srgbClr val="FF0000"/>
                </a:solidFill>
                <a:latin typeface="Arial" panose="020b0604020202020204" pitchFamily="34" charset="0"/>
                <a:ea typeface="华文行楷" panose="02010800040101010101" pitchFamily="2" charset="-122"/>
              </a:rPr>
              <a:t>白沙堤</a:t>
            </a:r>
            <a:r>
              <a:rPr lang="zh-CN" altLang="en-US" sz="4400" b="1">
                <a:solidFill>
                  <a:srgbClr val="363AD6"/>
                </a:solidFill>
                <a:latin typeface="Arial" panose="020b0604020202020204" pitchFamily="34" charset="0"/>
                <a:ea typeface="华文行楷" panose="02010800040101010101" pitchFamily="2" charset="-122"/>
              </a:rPr>
              <a:t>。</a:t>
            </a:r>
            <a:endParaRPr lang="zh-CN" altLang="en-US" sz="4400" b="1">
              <a:solidFill>
                <a:srgbClr val="363AD6"/>
              </a:solidFill>
              <a:latin typeface="Arial" panose="020b0604020202020204" pitchFamily="34" charset="0"/>
              <a:ea typeface="华文行楷" panose="02010800040101010101" pitchFamily="2" charset="-122"/>
            </a:endParaRPr>
          </a:p>
        </p:txBody>
      </p:sp>
      <p:sp>
        <p:nvSpPr>
          <p:cNvPr id="10" name="椭圆形标注 9"/>
          <p:cNvSpPr/>
          <p:nvPr/>
        </p:nvSpPr>
        <p:spPr>
          <a:xfrm>
            <a:off x="4411980" y="2383155"/>
            <a:ext cx="2026285" cy="1451610"/>
          </a:xfrm>
          <a:prstGeom prst="wedgeEllipseCallout">
            <a:avLst>
              <a:gd name="adj1" fmla="val 68238"/>
              <a:gd name="adj2" fmla="val 20428"/>
            </a:avLst>
          </a:prstGeom>
          <a:solidFill>
            <a:srgbClr val="FFFFCC"/>
          </a:solidFill>
          <a:ln w="38100" cap="flat" cmpd="sng">
            <a:solidFill>
              <a:schemeClr val="hlink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 eaLnBrk="1" hangingPunct="1"/>
            <a:r>
              <a:rPr lang="zh-CN" altLang="en-US" sz="3200" b="1">
                <a:solidFill>
                  <a:srgbClr val="CC0066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西湖的白堤</a:t>
            </a:r>
            <a:endParaRPr lang="zh-CN" altLang="en-US" sz="3200" b="1">
              <a:solidFill>
                <a:srgbClr val="CC0066"/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文本框 3"/>
          <p:cNvSpPr txBox="1"/>
          <p:nvPr/>
        </p:nvSpPr>
        <p:spPr>
          <a:xfrm>
            <a:off x="701040" y="1980565"/>
            <a:ext cx="7551420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</a:pPr>
            <a:r>
              <a:rPr lang="zh-CN" sz="3600" b="1">
                <a:solidFill>
                  <a:srgbClr val="1E1E1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有人说，这首诗描绘了西湖早春景象。你同意这种看法吗？说说理由。</a:t>
            </a:r>
            <a:endParaRPr lang="zh-CN" altLang="en-US" sz="3600" b="1">
              <a:solidFill>
                <a:srgbClr val="1E1E1E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" y="-52"/>
            <a:ext cx="3436620" cy="553085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9525">
            <a:noFill/>
          </a:ln>
        </p:spPr>
        <p:txBody>
          <a:bodyPr wrap="none">
            <a:spAutoFit/>
          </a:bodyPr>
          <a:lstStyle/>
          <a:p>
            <a:pPr algn="ctr" eaLnBrk="1" hangingPunct="1"/>
            <a:r>
              <a:rPr lang="zh-CN" altLang="en-US" sz="3000" b="1">
                <a:solidFill>
                  <a:srgbClr val="C00000"/>
                </a:solidFill>
                <a:latin typeface="Times New Roman" panose="02020603050405020304" pitchFamily="18" charset="0"/>
                <a:sym typeface="+mn-ea"/>
              </a:rPr>
              <a:t>品味语言  感悟意境</a:t>
            </a:r>
            <a:r>
              <a:rPr lang="zh-CN" altLang="en-US" sz="3000" b="1">
                <a:solidFill>
                  <a:srgbClr val="C00000"/>
                </a:solidFill>
                <a:latin typeface="Times New Roman" panose="02020603050405020304" pitchFamily="18" charset="0"/>
              </a:rPr>
              <a:t> </a:t>
            </a:r>
            <a:endParaRPr lang="zh-CN" altLang="en-US" sz="3000" b="1">
              <a:solidFill>
                <a:srgbClr val="C0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098" name="图片 1" descr="7888563_1.jpg"/>
          <p:cNvPicPr>
            <a:picLocks noChangeAspect="1"/>
          </p:cNvPicPr>
          <p:nvPr/>
        </p:nvPicPr>
        <p:blipFill>
          <a:blip r:embed="rId2">
            <a:lum bright="17999"/>
          </a:blip>
          <a:stretch>
            <a:fillRect/>
          </a:stretch>
        </p:blipFill>
        <p:spPr>
          <a:xfrm>
            <a:off x="0" y="0"/>
            <a:ext cx="9144635" cy="5715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wedge/>
    <p:sndAc>
      <p:stSnd>
        <p:snd r:embed="rId3" name="camera.wav"/>
      </p:stSnd>
    </p:sndAc>
  </p:transition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5364" name="Picture 4" descr="早莺1_副本"/>
          <p:cNvPicPr>
            <a:picLocks noChangeAspect="1"/>
          </p:cNvPicPr>
          <p:nvPr/>
        </p:nvPicPr>
        <p:blipFill>
          <a:blip r:embed="rId2"/>
          <a:srcRect l="6250" t="7911" r="6507" b="12089"/>
          <a:stretch>
            <a:fillRect/>
          </a:stretch>
        </p:blipFill>
        <p:spPr>
          <a:xfrm>
            <a:off x="0" y="0"/>
            <a:ext cx="4693920" cy="276098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268" name="Picture 4" descr="新燕2_副本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95190" y="0"/>
            <a:ext cx="4448810" cy="27622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2" descr="tim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2761615"/>
            <a:ext cx="4693920" cy="2954020"/>
          </a:xfrm>
          <a:prstGeom prst="rect">
            <a:avLst/>
          </a:prstGeom>
        </p:spPr>
      </p:pic>
      <p:pic>
        <p:nvPicPr>
          <p:cNvPr id="18434" name="Picture 2" descr="IMG_0148"/>
          <p:cNvPicPr>
            <a:picLocks noChangeAspect="1"/>
          </p:cNvPicPr>
          <p:nvPr/>
        </p:nvPicPr>
        <p:blipFill>
          <a:blip r:embed="rId5"/>
          <a:srcRect t="19298"/>
          <a:stretch>
            <a:fillRect/>
          </a:stretch>
        </p:blipFill>
        <p:spPr>
          <a:xfrm>
            <a:off x="4695190" y="2760980"/>
            <a:ext cx="4448810" cy="295465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45" name="Text Box 5"/>
          <p:cNvSpPr txBox="1"/>
          <p:nvPr/>
        </p:nvSpPr>
        <p:spPr>
          <a:xfrm>
            <a:off x="53" y="147003"/>
            <a:ext cx="1118870" cy="65532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3665" b="1">
                <a:solidFill>
                  <a:srgbClr val="FFFF00"/>
                </a:solidFill>
                <a:latin typeface="Arial" panose="020b0604020202020204" pitchFamily="34" charset="0"/>
              </a:rPr>
              <a:t>早莺</a:t>
            </a:r>
            <a:endParaRPr lang="zh-CN" altLang="en-US" sz="3665" b="1">
              <a:solidFill>
                <a:srgbClr val="FFFF00"/>
              </a:solidFill>
              <a:latin typeface="Arial" panose="020b0604020202020204" pitchFamily="34" charset="0"/>
            </a:endParaRPr>
          </a:p>
        </p:txBody>
      </p:sp>
      <p:sp>
        <p:nvSpPr>
          <p:cNvPr id="5" name="Text Box 5"/>
          <p:cNvSpPr txBox="1"/>
          <p:nvPr/>
        </p:nvSpPr>
        <p:spPr>
          <a:xfrm>
            <a:off x="252518" y="3064140"/>
            <a:ext cx="693420" cy="13220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4000" b="1">
                <a:solidFill>
                  <a:srgbClr val="FFFF00"/>
                </a:solidFill>
                <a:latin typeface="Arial" panose="020b0604020202020204" pitchFamily="34" charset="0"/>
              </a:rPr>
              <a:t>乱</a:t>
            </a:r>
            <a:endParaRPr lang="zh-CN" altLang="en-US" sz="4000" b="1">
              <a:solidFill>
                <a:srgbClr val="FFFF00"/>
              </a:solidFill>
              <a:latin typeface="Arial" panose="020b0604020202020204" pitchFamily="34" charset="0"/>
            </a:endParaRPr>
          </a:p>
          <a:p>
            <a:r>
              <a:rPr lang="zh-CN" altLang="en-US" sz="4000" b="1">
                <a:solidFill>
                  <a:srgbClr val="FFFF00"/>
                </a:solidFill>
                <a:latin typeface="Arial" panose="020b0604020202020204" pitchFamily="34" charset="0"/>
              </a:rPr>
              <a:t>花</a:t>
            </a:r>
            <a:endParaRPr lang="zh-CN" altLang="en-US" sz="4000" b="1">
              <a:solidFill>
                <a:srgbClr val="FFFF00"/>
              </a:solidFill>
              <a:latin typeface="Arial" panose="020b0604020202020204" pitchFamily="34" charset="0"/>
            </a:endParaRPr>
          </a:p>
        </p:txBody>
      </p:sp>
      <p:sp>
        <p:nvSpPr>
          <p:cNvPr id="8" name="Text Box 5"/>
          <p:cNvSpPr txBox="1"/>
          <p:nvPr/>
        </p:nvSpPr>
        <p:spPr>
          <a:xfrm>
            <a:off x="4863042" y="147267"/>
            <a:ext cx="746760" cy="1027430"/>
          </a:xfrm>
          <a:prstGeom prst="rect">
            <a:avLst/>
          </a:prstGeom>
          <a:noFill/>
          <a:ln w="9525">
            <a:noFill/>
          </a:ln>
        </p:spPr>
        <p:txBody>
          <a:bodyPr vert="eaVert" wrap="none">
            <a:spAutoFit/>
          </a:bodyPr>
          <a:lstStyle/>
          <a:p>
            <a:r>
              <a:rPr lang="zh-CN" altLang="en-US" sz="3665" b="1">
                <a:solidFill>
                  <a:srgbClr val="FFFF00"/>
                </a:solidFill>
                <a:latin typeface="Arial" panose="020b0604020202020204" pitchFamily="34" charset="0"/>
              </a:rPr>
              <a:t>新燕</a:t>
            </a:r>
            <a:endParaRPr lang="zh-CN" altLang="en-US" sz="3665" b="1">
              <a:solidFill>
                <a:srgbClr val="FFFF00"/>
              </a:solidFill>
              <a:latin typeface="Arial" panose="020b0604020202020204" pitchFamily="34" charset="0"/>
            </a:endParaRPr>
          </a:p>
        </p:txBody>
      </p:sp>
      <p:sp>
        <p:nvSpPr>
          <p:cNvPr id="9" name="Text Box 5"/>
          <p:cNvSpPr txBox="1"/>
          <p:nvPr/>
        </p:nvSpPr>
        <p:spPr>
          <a:xfrm>
            <a:off x="7947660" y="2951480"/>
            <a:ext cx="1255395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4000" b="1" i="1">
                <a:solidFill>
                  <a:srgbClr val="FFFF00"/>
                </a:solidFill>
                <a:latin typeface="Arial" panose="020b0604020202020204" pitchFamily="34" charset="0"/>
              </a:rPr>
              <a:t>浅草</a:t>
            </a:r>
            <a:endParaRPr lang="zh-CN" altLang="en-US" sz="4000" b="1" i="1">
              <a:solidFill>
                <a:srgbClr val="FFFF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10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10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3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8" dur="20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5" grpId="0"/>
      <p:bldP spid="5" grpId="0"/>
      <p:bldP spid="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2"/>
          <p:cNvSpPr txBox="1"/>
          <p:nvPr/>
        </p:nvSpPr>
        <p:spPr>
          <a:xfrm>
            <a:off x="2809875" y="2581275"/>
            <a:ext cx="3904615" cy="1753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 fontAlgn="auto">
              <a:lnSpc>
                <a:spcPct val="150000"/>
              </a:lnSpc>
            </a:pPr>
            <a:r>
              <a:rPr lang="zh-CN" altLang="en-US" sz="3600" b="1">
                <a:solidFill>
                  <a:srgbClr val="6600CC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早莺  新燕  </a:t>
            </a:r>
            <a:endParaRPr lang="zh-CN" altLang="en-US" sz="3600" b="1">
              <a:solidFill>
                <a:srgbClr val="6600CC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indent="457200" fontAlgn="auto">
              <a:lnSpc>
                <a:spcPct val="150000"/>
              </a:lnSpc>
            </a:pPr>
            <a:r>
              <a:rPr lang="zh-CN" altLang="en-US" sz="3600" b="1">
                <a:solidFill>
                  <a:srgbClr val="6600CC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乱花  浅草 </a:t>
            </a:r>
            <a:endParaRPr lang="zh-CN" altLang="en-US" sz="3600" b="1">
              <a:solidFill>
                <a:srgbClr val="6600CC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517775" y="1120140"/>
            <a:ext cx="4069715" cy="1337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dist" fontAlgn="auto">
              <a:lnSpc>
                <a:spcPct val="150000"/>
              </a:lnSpc>
            </a:pPr>
            <a:r>
              <a:rPr lang="zh-CN" altLang="en-US" sz="5400" b="1">
                <a:solidFill>
                  <a:srgbClr val="4D9E12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早春意境</a:t>
            </a:r>
            <a:endParaRPr lang="zh-CN" altLang="en-US" sz="5400" b="1">
              <a:solidFill>
                <a:srgbClr val="4D9E12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ransition/>
  <p:timing/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文本框 3"/>
          <p:cNvSpPr txBox="1"/>
          <p:nvPr/>
        </p:nvSpPr>
        <p:spPr>
          <a:xfrm>
            <a:off x="498475" y="744855"/>
            <a:ext cx="7551420" cy="10763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3200" b="1">
                <a:solidFill>
                  <a:srgbClr val="1E1E1E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诗中“几处”与“谁家”能否换成“处处”与“家家”？为什么？</a:t>
            </a:r>
            <a:endParaRPr lang="zh-CN" sz="3200" b="1">
              <a:solidFill>
                <a:srgbClr val="1E1E1E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81940" y="1921510"/>
            <a:ext cx="8580755" cy="3322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indent="457200" algn="l" fontAlgn="auto">
              <a:lnSpc>
                <a:spcPct val="150000"/>
              </a:lnSpc>
              <a:buClrTx/>
              <a:buSzTx/>
              <a:buFontTx/>
            </a:pPr>
            <a:r>
              <a:rPr lang="zh-CN" sz="28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不能。莺不多，如多当为处处，</a:t>
            </a:r>
            <a:r>
              <a:rPr lang="en-US" altLang="zh-CN" sz="28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“</a:t>
            </a:r>
            <a:r>
              <a:rPr lang="zh-CN" altLang="en-US" sz="28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谁家</a:t>
            </a:r>
            <a:r>
              <a:rPr lang="en-US" altLang="zh-CN" sz="28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”</a:t>
            </a:r>
            <a:r>
              <a:rPr lang="zh-CN" altLang="en-US" sz="28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犹言某家，</a:t>
            </a:r>
            <a:r>
              <a:rPr lang="en-US" altLang="zh-CN" sz="28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“</a:t>
            </a:r>
            <a:r>
              <a:rPr lang="zh-CN" altLang="en-US" sz="28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衔新泥</a:t>
            </a:r>
            <a:r>
              <a:rPr lang="en-US" altLang="zh-CN" sz="28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”</a:t>
            </a:r>
            <a:r>
              <a:rPr lang="zh-CN" altLang="en-US" sz="28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有始筑巢也。可见也不多，</a:t>
            </a:r>
            <a:r>
              <a:rPr lang="en-US" altLang="zh-CN" sz="28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“</a:t>
            </a:r>
            <a:r>
              <a:rPr lang="zh-CN" altLang="en-US" sz="28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几处</a:t>
            </a:r>
            <a:r>
              <a:rPr lang="en-US" altLang="zh-CN" sz="28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”</a:t>
            </a:r>
            <a:r>
              <a:rPr lang="zh-CN" altLang="en-US" sz="28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勾画出莺歌的此呼彼应和诗人左右寻声的情态，</a:t>
            </a:r>
            <a:r>
              <a:rPr lang="en-US" altLang="zh-CN" sz="28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“</a:t>
            </a:r>
            <a:r>
              <a:rPr lang="zh-CN" altLang="en-US" sz="28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谁家</a:t>
            </a:r>
            <a:r>
              <a:rPr lang="en-US" altLang="zh-CN" sz="28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”</a:t>
            </a:r>
            <a:r>
              <a:rPr lang="zh-CN" altLang="en-US" sz="28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的疑问表现出诗人细腻的心理活动，使作者产生丰富联想。</a:t>
            </a:r>
            <a:endParaRPr lang="zh-CN" altLang="en-US" sz="2800" b="1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-47624" y="-52"/>
            <a:ext cx="3531870" cy="553085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9525">
            <a:noFill/>
          </a:ln>
        </p:spPr>
        <p:txBody>
          <a:bodyPr wrap="none">
            <a:spAutoFit/>
          </a:bodyPr>
          <a:lstStyle/>
          <a:p>
            <a:pPr algn="ctr" eaLnBrk="1" hangingPunct="1"/>
            <a:r>
              <a:rPr lang="zh-CN" altLang="en-US" sz="3000" b="1">
                <a:solidFill>
                  <a:srgbClr val="C00000"/>
                </a:solidFill>
                <a:latin typeface="Times New Roman" panose="02020603050405020304" pitchFamily="18" charset="0"/>
                <a:sym typeface="+mn-ea"/>
              </a:rPr>
              <a:t>品味语言   感悟意境</a:t>
            </a:r>
            <a:r>
              <a:rPr lang="zh-CN" altLang="en-US" sz="3000" b="1">
                <a:solidFill>
                  <a:srgbClr val="C00000"/>
                </a:solidFill>
                <a:latin typeface="Times New Roman" panose="02020603050405020304" pitchFamily="18" charset="0"/>
              </a:rPr>
              <a:t> </a:t>
            </a:r>
            <a:endParaRPr lang="zh-CN" altLang="en-US" sz="3000" b="1">
              <a:solidFill>
                <a:srgbClr val="C0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/>
          <a:srcRect r="28" b="7067"/>
          <a:stretch>
            <a:fillRect/>
          </a:stretch>
        </p:blipFill>
        <p:spPr>
          <a:xfrm>
            <a:off x="-635" y="0"/>
            <a:ext cx="9142095" cy="531050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42875" y="2657475"/>
            <a:ext cx="4267200" cy="14452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40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最爱湖东行不足，</a:t>
            </a:r>
            <a:endParaRPr lang="zh-CN" altLang="en-US" sz="4000" b="1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40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绿杨阴里白沙堤。</a:t>
            </a:r>
            <a:endParaRPr lang="zh-CN" altLang="en-US" sz="4000" b="1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836545" y="4451985"/>
            <a:ext cx="630745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3200" b="1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你能描绘出诗人最爱的白沙堤吗？</a:t>
            </a:r>
            <a:endParaRPr lang="zh-CN" altLang="en-US" sz="3200" b="1">
              <a:solidFill>
                <a:srgbClr val="FFFF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7" name="文本框 1"/>
          <p:cNvSpPr txBox="1"/>
          <p:nvPr/>
        </p:nvSpPr>
        <p:spPr>
          <a:xfrm>
            <a:off x="-48894" y="-52"/>
            <a:ext cx="3531870" cy="553085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9525">
            <a:noFill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3000" b="1">
                <a:solidFill>
                  <a:srgbClr val="C00000"/>
                </a:solidFill>
                <a:latin typeface="Times New Roman" panose="02020603050405020304" pitchFamily="18" charset="0"/>
                <a:sym typeface="+mn-ea"/>
              </a:rPr>
              <a:t>展开想象   妙笔绘堤</a:t>
            </a:r>
            <a:r>
              <a:rPr lang="zh-CN" altLang="en-US" sz="3000" b="1">
                <a:solidFill>
                  <a:srgbClr val="C00000"/>
                </a:solidFill>
                <a:latin typeface="Times New Roman" panose="02020603050405020304" pitchFamily="18" charset="0"/>
              </a:rPr>
              <a:t> </a:t>
            </a:r>
            <a:endParaRPr lang="zh-CN" altLang="en-US" sz="3000" b="1">
              <a:solidFill>
                <a:srgbClr val="C0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8437" name="Text Box 2"/>
          <p:cNvSpPr txBox="1"/>
          <p:nvPr/>
        </p:nvSpPr>
        <p:spPr>
          <a:xfrm>
            <a:off x="762000" y="541655"/>
            <a:ext cx="7620000" cy="4892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zh-CN" altLang="en-US" sz="4800" b="1">
                <a:solidFill>
                  <a:srgbClr val="6600CC"/>
                </a:solidFill>
                <a:latin typeface="Times New Roman" panose="02020603050405020304" pitchFamily="18" charset="0"/>
              </a:rPr>
              <a:t>钱塘湖春行</a:t>
            </a:r>
            <a:endParaRPr lang="zh-CN" altLang="en-US" sz="4800" b="1">
              <a:solidFill>
                <a:srgbClr val="6600CC"/>
              </a:solidFill>
              <a:latin typeface="Times New Roman" panose="02020603050405020304" pitchFamily="18" charset="0"/>
            </a:endParaRPr>
          </a:p>
          <a:p>
            <a:pPr algn="ctr"/>
            <a:endParaRPr lang="zh-CN" altLang="zh-CN" b="1">
              <a:latin typeface="Times New Roman" panose="02020603050405020304" pitchFamily="18" charset="0"/>
            </a:endParaRPr>
          </a:p>
          <a:p>
            <a:pPr algn="ctr"/>
            <a:r>
              <a:rPr lang="zh-CN" altLang="en-US" b="1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</a:rPr>
              <a:t>白居易</a:t>
            </a:r>
            <a:endParaRPr lang="zh-CN" altLang="en-US" b="1">
              <a:solidFill>
                <a:schemeClr val="tx1">
                  <a:lumMod val="50000"/>
                </a:schemeClr>
              </a:solidFill>
              <a:latin typeface="Times New Roman" panose="02020603050405020304" pitchFamily="18" charset="0"/>
            </a:endParaRPr>
          </a:p>
          <a:p>
            <a:pPr algn="ctr"/>
            <a:endParaRPr lang="zh-CN" altLang="zh-CN" b="1">
              <a:latin typeface="Times New Roman" panose="02020603050405020304" pitchFamily="18" charset="0"/>
            </a:endParaRPr>
          </a:p>
          <a:p>
            <a:pPr algn="ctr"/>
            <a:r>
              <a:rPr lang="zh-CN" altLang="en-US" sz="3200" b="1">
                <a:solidFill>
                  <a:srgbClr val="210D0E"/>
                </a:solidFill>
                <a:latin typeface="Times New Roman" panose="02020603050405020304" pitchFamily="18" charset="0"/>
              </a:rPr>
              <a:t>孤山</a:t>
            </a:r>
            <a:r>
              <a:rPr lang="zh-CN" altLang="zh-CN" sz="3200" b="1">
                <a:solidFill>
                  <a:srgbClr val="FF0000"/>
                </a:solidFill>
                <a:latin typeface="Times New Roman" panose="02020603050405020304" pitchFamily="18" charset="0"/>
              </a:rPr>
              <a:t>/</a:t>
            </a:r>
            <a:r>
              <a:rPr lang="zh-CN" altLang="en-US" sz="3200" b="1">
                <a:solidFill>
                  <a:srgbClr val="210D0E"/>
                </a:solidFill>
                <a:latin typeface="Times New Roman" panose="02020603050405020304" pitchFamily="18" charset="0"/>
              </a:rPr>
              <a:t>寺北</a:t>
            </a:r>
            <a:r>
              <a:rPr lang="zh-CN" altLang="zh-CN" sz="3200" b="1">
                <a:solidFill>
                  <a:srgbClr val="FF0000"/>
                </a:solidFill>
                <a:latin typeface="Times New Roman" panose="02020603050405020304" pitchFamily="18" charset="0"/>
              </a:rPr>
              <a:t>/</a:t>
            </a:r>
            <a:r>
              <a:rPr lang="zh-CN" altLang="en-US" sz="3200" b="1">
                <a:solidFill>
                  <a:srgbClr val="210D0E"/>
                </a:solidFill>
                <a:latin typeface="Times New Roman" panose="02020603050405020304" pitchFamily="18" charset="0"/>
              </a:rPr>
              <a:t>贾亭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</a:rPr>
              <a:t>西</a:t>
            </a:r>
            <a:r>
              <a:rPr lang="zh-CN" altLang="en-US" sz="3200" b="1">
                <a:solidFill>
                  <a:srgbClr val="210D0E"/>
                </a:solidFill>
                <a:latin typeface="Times New Roman" panose="02020603050405020304" pitchFamily="18" charset="0"/>
              </a:rPr>
              <a:t>，水面</a:t>
            </a:r>
            <a:r>
              <a:rPr lang="zh-CN" altLang="zh-CN" sz="3200" b="1">
                <a:solidFill>
                  <a:srgbClr val="FF0000"/>
                </a:solidFill>
                <a:latin typeface="Times New Roman" panose="02020603050405020304" pitchFamily="18" charset="0"/>
              </a:rPr>
              <a:t>/</a:t>
            </a:r>
            <a:r>
              <a:rPr lang="zh-CN" altLang="en-US" sz="3200" b="1">
                <a:solidFill>
                  <a:srgbClr val="210D0E"/>
                </a:solidFill>
                <a:latin typeface="Times New Roman" panose="02020603050405020304" pitchFamily="18" charset="0"/>
              </a:rPr>
              <a:t>初平</a:t>
            </a:r>
            <a:r>
              <a:rPr lang="zh-CN" altLang="zh-CN" sz="3200" b="1">
                <a:solidFill>
                  <a:srgbClr val="FF0000"/>
                </a:solidFill>
                <a:latin typeface="Times New Roman" panose="02020603050405020304" pitchFamily="18" charset="0"/>
              </a:rPr>
              <a:t>/</a:t>
            </a:r>
            <a:r>
              <a:rPr lang="zh-CN" altLang="en-US" sz="3200" b="1">
                <a:solidFill>
                  <a:srgbClr val="210D0E"/>
                </a:solidFill>
                <a:latin typeface="Times New Roman" panose="02020603050405020304" pitchFamily="18" charset="0"/>
              </a:rPr>
              <a:t>云脚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</a:rPr>
              <a:t>低</a:t>
            </a:r>
            <a:r>
              <a:rPr lang="zh-CN" altLang="en-US" sz="3200" b="1">
                <a:solidFill>
                  <a:srgbClr val="210D0E"/>
                </a:solidFill>
                <a:latin typeface="Times New Roman" panose="02020603050405020304" pitchFamily="18" charset="0"/>
              </a:rPr>
              <a:t>。</a:t>
            </a:r>
            <a:endParaRPr lang="zh-CN" altLang="en-US" sz="3200" b="1">
              <a:solidFill>
                <a:srgbClr val="210D0E"/>
              </a:solidFill>
              <a:latin typeface="Times New Roman" panose="02020603050405020304" pitchFamily="18" charset="0"/>
            </a:endParaRPr>
          </a:p>
          <a:p>
            <a:pPr algn="ctr"/>
            <a:endParaRPr lang="zh-CN" altLang="zh-CN" b="1">
              <a:solidFill>
                <a:srgbClr val="210D0E"/>
              </a:solidFill>
              <a:latin typeface="Times New Roman" panose="02020603050405020304" pitchFamily="18" charset="0"/>
            </a:endParaRPr>
          </a:p>
          <a:p>
            <a:pPr algn="ctr"/>
            <a:r>
              <a:rPr lang="zh-CN" altLang="en-US" sz="3200" b="1">
                <a:solidFill>
                  <a:srgbClr val="210D0E"/>
                </a:solidFill>
                <a:latin typeface="Times New Roman" panose="02020603050405020304" pitchFamily="18" charset="0"/>
              </a:rPr>
              <a:t>几处</a:t>
            </a:r>
            <a:r>
              <a:rPr lang="zh-CN" altLang="zh-CN" sz="3200" b="1">
                <a:solidFill>
                  <a:srgbClr val="FF0000"/>
                </a:solidFill>
                <a:latin typeface="Times New Roman" panose="02020603050405020304" pitchFamily="18" charset="0"/>
              </a:rPr>
              <a:t>/</a:t>
            </a:r>
            <a:r>
              <a:rPr lang="zh-CN" altLang="en-US" sz="3200" b="1">
                <a:solidFill>
                  <a:srgbClr val="210D0E"/>
                </a:solidFill>
                <a:latin typeface="Times New Roman" panose="02020603050405020304" pitchFamily="18" charset="0"/>
              </a:rPr>
              <a:t>早莺</a:t>
            </a:r>
            <a:r>
              <a:rPr lang="zh-CN" altLang="zh-CN" sz="3200" b="1">
                <a:solidFill>
                  <a:srgbClr val="FF0000"/>
                </a:solidFill>
                <a:latin typeface="Times New Roman" panose="02020603050405020304" pitchFamily="18" charset="0"/>
              </a:rPr>
              <a:t>/</a:t>
            </a:r>
            <a:r>
              <a:rPr lang="zh-CN" altLang="en-US" sz="3200" b="1">
                <a:solidFill>
                  <a:srgbClr val="210D0E"/>
                </a:solidFill>
                <a:latin typeface="Times New Roman" panose="02020603050405020304" pitchFamily="18" charset="0"/>
              </a:rPr>
              <a:t>争暖树，谁家</a:t>
            </a:r>
            <a:r>
              <a:rPr lang="zh-CN" altLang="zh-CN" sz="3200" b="1">
                <a:solidFill>
                  <a:srgbClr val="FF0000"/>
                </a:solidFill>
                <a:latin typeface="Times New Roman" panose="02020603050405020304" pitchFamily="18" charset="0"/>
              </a:rPr>
              <a:t>/</a:t>
            </a:r>
            <a:r>
              <a:rPr lang="zh-CN" altLang="en-US" sz="3200" b="1">
                <a:solidFill>
                  <a:srgbClr val="210D0E"/>
                </a:solidFill>
                <a:latin typeface="Times New Roman" panose="02020603050405020304" pitchFamily="18" charset="0"/>
              </a:rPr>
              <a:t>新燕</a:t>
            </a:r>
            <a:r>
              <a:rPr lang="zh-CN" altLang="zh-CN" sz="3200" b="1">
                <a:solidFill>
                  <a:srgbClr val="FF0000"/>
                </a:solidFill>
                <a:latin typeface="Times New Roman" panose="02020603050405020304" pitchFamily="18" charset="0"/>
              </a:rPr>
              <a:t>/</a:t>
            </a:r>
            <a:r>
              <a:rPr lang="zh-CN" altLang="en-US" sz="3200" b="1">
                <a:solidFill>
                  <a:srgbClr val="210D0E"/>
                </a:solidFill>
                <a:latin typeface="Times New Roman" panose="02020603050405020304" pitchFamily="18" charset="0"/>
              </a:rPr>
              <a:t>啄春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</a:rPr>
              <a:t>泥</a:t>
            </a:r>
            <a:r>
              <a:rPr lang="zh-CN" altLang="en-US" sz="3200" b="1">
                <a:solidFill>
                  <a:srgbClr val="210D0E"/>
                </a:solidFill>
                <a:latin typeface="Times New Roman" panose="02020603050405020304" pitchFamily="18" charset="0"/>
              </a:rPr>
              <a:t>。</a:t>
            </a:r>
            <a:endParaRPr lang="zh-CN" altLang="en-US" sz="3200" b="1">
              <a:solidFill>
                <a:srgbClr val="210D0E"/>
              </a:solidFill>
              <a:latin typeface="Times New Roman" panose="02020603050405020304" pitchFamily="18" charset="0"/>
            </a:endParaRPr>
          </a:p>
          <a:p>
            <a:pPr algn="ctr"/>
            <a:endParaRPr lang="zh-CN" altLang="zh-CN" sz="3200" b="1">
              <a:solidFill>
                <a:srgbClr val="210D0E"/>
              </a:solidFill>
              <a:latin typeface="Times New Roman" panose="02020603050405020304" pitchFamily="18" charset="0"/>
            </a:endParaRPr>
          </a:p>
          <a:p>
            <a:pPr algn="ctr"/>
            <a:r>
              <a:rPr lang="zh-CN" altLang="en-US" sz="3200" b="1">
                <a:solidFill>
                  <a:srgbClr val="210D0E"/>
                </a:solidFill>
                <a:latin typeface="Times New Roman" panose="02020603050405020304" pitchFamily="18" charset="0"/>
              </a:rPr>
              <a:t>乱花</a:t>
            </a:r>
            <a:r>
              <a:rPr lang="zh-CN" altLang="zh-CN" sz="3200" b="1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/</a:t>
            </a:r>
            <a:r>
              <a:rPr lang="zh-CN" altLang="en-US" sz="3200" b="1">
                <a:solidFill>
                  <a:srgbClr val="210D0E"/>
                </a:solidFill>
                <a:latin typeface="Times New Roman" panose="02020603050405020304" pitchFamily="18" charset="0"/>
              </a:rPr>
              <a:t>渐欲</a:t>
            </a:r>
            <a:r>
              <a:rPr lang="zh-CN" altLang="zh-CN" sz="3200" b="1">
                <a:solidFill>
                  <a:srgbClr val="FF0000"/>
                </a:solidFill>
                <a:latin typeface="Times New Roman" panose="02020603050405020304" pitchFamily="18" charset="0"/>
              </a:rPr>
              <a:t>/</a:t>
            </a:r>
            <a:r>
              <a:rPr lang="zh-CN" altLang="en-US" sz="3200" b="1">
                <a:solidFill>
                  <a:srgbClr val="210D0E"/>
                </a:solidFill>
                <a:latin typeface="Times New Roman" panose="02020603050405020304" pitchFamily="18" charset="0"/>
              </a:rPr>
              <a:t>迷人眼，浅草</a:t>
            </a:r>
            <a:r>
              <a:rPr lang="zh-CN" altLang="zh-CN" sz="3200" b="1">
                <a:solidFill>
                  <a:srgbClr val="FF0000"/>
                </a:solidFill>
                <a:latin typeface="Times New Roman" panose="02020603050405020304" pitchFamily="18" charset="0"/>
              </a:rPr>
              <a:t>/</a:t>
            </a:r>
            <a:r>
              <a:rPr lang="zh-CN" altLang="en-US" sz="3200" b="1">
                <a:solidFill>
                  <a:srgbClr val="210D0E"/>
                </a:solidFill>
                <a:latin typeface="Times New Roman" panose="02020603050405020304" pitchFamily="18" charset="0"/>
              </a:rPr>
              <a:t>才能</a:t>
            </a:r>
            <a:r>
              <a:rPr lang="zh-CN" altLang="zh-CN" sz="3200" b="1">
                <a:solidFill>
                  <a:srgbClr val="FF0000"/>
                </a:solidFill>
                <a:latin typeface="Times New Roman" panose="02020603050405020304" pitchFamily="18" charset="0"/>
              </a:rPr>
              <a:t>/</a:t>
            </a:r>
            <a:r>
              <a:rPr lang="zh-CN" altLang="en-US" sz="3200" b="1">
                <a:solidFill>
                  <a:srgbClr val="210D0E"/>
                </a:solidFill>
                <a:latin typeface="Times New Roman" panose="02020603050405020304" pitchFamily="18" charset="0"/>
              </a:rPr>
              <a:t>没马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</a:rPr>
              <a:t>蹄</a:t>
            </a:r>
            <a:r>
              <a:rPr lang="zh-CN" altLang="en-US" sz="3200" b="1">
                <a:solidFill>
                  <a:srgbClr val="210D0E"/>
                </a:solidFill>
                <a:latin typeface="Times New Roman" panose="02020603050405020304" pitchFamily="18" charset="0"/>
              </a:rPr>
              <a:t>。</a:t>
            </a:r>
            <a:endParaRPr lang="zh-CN" altLang="en-US" sz="3200" b="1">
              <a:solidFill>
                <a:srgbClr val="210D0E"/>
              </a:solidFill>
              <a:latin typeface="Times New Roman" panose="02020603050405020304" pitchFamily="18" charset="0"/>
            </a:endParaRPr>
          </a:p>
          <a:p>
            <a:pPr algn="ctr"/>
            <a:endParaRPr lang="zh-CN" altLang="zh-CN" sz="3200" b="1">
              <a:solidFill>
                <a:srgbClr val="210D0E"/>
              </a:solidFill>
              <a:latin typeface="Times New Roman" panose="02020603050405020304" pitchFamily="18" charset="0"/>
            </a:endParaRPr>
          </a:p>
          <a:p>
            <a:pPr algn="ctr"/>
            <a:r>
              <a:rPr lang="zh-CN" altLang="en-US" sz="3200" b="1">
                <a:solidFill>
                  <a:srgbClr val="210D0E"/>
                </a:solidFill>
                <a:latin typeface="Times New Roman" panose="02020603050405020304" pitchFamily="18" charset="0"/>
              </a:rPr>
              <a:t>最爱</a:t>
            </a:r>
            <a:r>
              <a:rPr lang="zh-CN" altLang="zh-CN" sz="3200" b="1">
                <a:solidFill>
                  <a:srgbClr val="FF0000"/>
                </a:solidFill>
                <a:latin typeface="Times New Roman" panose="02020603050405020304" pitchFamily="18" charset="0"/>
              </a:rPr>
              <a:t>/</a:t>
            </a:r>
            <a:r>
              <a:rPr lang="zh-CN" altLang="en-US" sz="3200" b="1">
                <a:solidFill>
                  <a:srgbClr val="210D0E"/>
                </a:solidFill>
                <a:latin typeface="Times New Roman" panose="02020603050405020304" pitchFamily="18" charset="0"/>
              </a:rPr>
              <a:t>湖东</a:t>
            </a:r>
            <a:r>
              <a:rPr lang="zh-CN" altLang="zh-CN" sz="3200" b="1">
                <a:solidFill>
                  <a:srgbClr val="FF0000"/>
                </a:solidFill>
                <a:latin typeface="Times New Roman" panose="02020603050405020304" pitchFamily="18" charset="0"/>
              </a:rPr>
              <a:t>/</a:t>
            </a:r>
            <a:r>
              <a:rPr lang="zh-CN" altLang="en-US" sz="3200" b="1">
                <a:solidFill>
                  <a:srgbClr val="210D0E"/>
                </a:solidFill>
                <a:latin typeface="Times New Roman" panose="02020603050405020304" pitchFamily="18" charset="0"/>
              </a:rPr>
              <a:t>行不足，绿杨</a:t>
            </a:r>
            <a:r>
              <a:rPr lang="zh-CN" altLang="zh-CN" sz="3200" b="1">
                <a:solidFill>
                  <a:srgbClr val="FF0000"/>
                </a:solidFill>
                <a:latin typeface="Times New Roman" panose="02020603050405020304" pitchFamily="18" charset="0"/>
              </a:rPr>
              <a:t>/</a:t>
            </a:r>
            <a:r>
              <a:rPr lang="zh-CN" altLang="en-US" sz="3200" b="1">
                <a:solidFill>
                  <a:srgbClr val="210D0E"/>
                </a:solidFill>
                <a:latin typeface="Times New Roman" panose="02020603050405020304" pitchFamily="18" charset="0"/>
              </a:rPr>
              <a:t>阴里</a:t>
            </a:r>
            <a:r>
              <a:rPr lang="zh-CN" altLang="zh-CN" sz="3200" b="1">
                <a:solidFill>
                  <a:srgbClr val="FF0000"/>
                </a:solidFill>
                <a:latin typeface="Times New Roman" panose="02020603050405020304" pitchFamily="18" charset="0"/>
              </a:rPr>
              <a:t>/</a:t>
            </a:r>
            <a:r>
              <a:rPr lang="zh-CN" altLang="en-US" sz="3200" b="1">
                <a:solidFill>
                  <a:srgbClr val="210D0E"/>
                </a:solidFill>
                <a:latin typeface="Times New Roman" panose="02020603050405020304" pitchFamily="18" charset="0"/>
              </a:rPr>
              <a:t>白沙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</a:rPr>
              <a:t>堤</a:t>
            </a:r>
            <a:r>
              <a:rPr lang="zh-CN" altLang="en-US" sz="3200" b="1">
                <a:solidFill>
                  <a:srgbClr val="210D0E"/>
                </a:solidFill>
                <a:latin typeface="Times New Roman" panose="02020603050405020304" pitchFamily="18" charset="0"/>
              </a:rPr>
              <a:t>。</a:t>
            </a:r>
            <a:endParaRPr lang="zh-CN" altLang="en-US" sz="3200" b="1">
              <a:solidFill>
                <a:srgbClr val="210D0E"/>
              </a:solidFill>
              <a:latin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-47624" y="-52"/>
            <a:ext cx="3531870" cy="553085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9525">
            <a:noFill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3000" b="1">
                <a:solidFill>
                  <a:srgbClr val="C00000"/>
                </a:solidFill>
                <a:latin typeface="Times New Roman" panose="02020603050405020304" pitchFamily="18" charset="0"/>
                <a:sym typeface="+mn-ea"/>
              </a:rPr>
              <a:t>情景朗诵   诗我交融</a:t>
            </a:r>
            <a:r>
              <a:rPr lang="zh-CN" altLang="en-US" sz="3000" b="1">
                <a:solidFill>
                  <a:srgbClr val="C00000"/>
                </a:solidFill>
                <a:latin typeface="Times New Roman" panose="02020603050405020304" pitchFamily="18" charset="0"/>
              </a:rPr>
              <a:t> </a:t>
            </a:r>
            <a:endParaRPr lang="zh-CN" altLang="en-US" sz="3000" b="1">
              <a:solidFill>
                <a:srgbClr val="C00000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3" name="12、唐诗五首（钱塘湖春行）">
            <a:hlinkClick action="ppaction://media"/>
          </p:cNvPr>
          <p:cNvPicPr>
            <a:picLocks noRot="1"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2"/>
          <a:stretch>
            <a:fillRect/>
          </a:stretch>
        </p:blipFill>
        <p:spPr>
          <a:xfrm>
            <a:off x="272415" y="4938395"/>
            <a:ext cx="619125" cy="619125"/>
          </a:xfrm>
          <a:prstGeom prst="rect">
            <a:avLst/>
          </a:prstGeom>
        </p:spPr>
      </p:pic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6" dur="48029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6630" name="Rectangle 11"/>
          <p:cNvSpPr>
            <a:spLocks noChangeArrowheads="1"/>
          </p:cNvSpPr>
          <p:nvPr/>
        </p:nvSpPr>
        <p:spPr bwMode="auto">
          <a:xfrm>
            <a:off x="250825" y="454660"/>
            <a:ext cx="8642350" cy="39693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 eaLnBrk="1">
              <a:lnSpc>
                <a:spcPct val="150000"/>
              </a:lnSpc>
            </a:pPr>
            <a:r>
              <a:rPr lang="zh-CN" altLang="en-US" sz="4000" b="1">
                <a:solidFill>
                  <a:srgbClr val="C00000"/>
                </a:solidFill>
                <a:latin typeface="Times New Roman" panose="02020603050405020304" pitchFamily="18" charset="0"/>
                <a:sym typeface="+mn-ea"/>
              </a:rPr>
              <a:t>主题归纳</a:t>
            </a:r>
            <a:endParaRPr lang="zh-CN" altLang="en-US" sz="4000" b="1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indent="457200" fontAlgn="auto">
              <a:lnSpc>
                <a:spcPct val="150000"/>
              </a:lnSpc>
            </a:pPr>
            <a:r>
              <a:rPr lang="zh-CN" altLang="en-US" sz="32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这首七言律诗通过对湖水、云脚、早莺、乱花、浅草等的描写，展现了一幅景色明丽、春意盎然、充满生机的西湖早春图，抒发了诗人喜悦的心情和对湖光山色的无比热爱之情。</a:t>
            </a:r>
            <a:endParaRPr lang="zh-CN" altLang="en-US" sz="3200" b="1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66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30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221" name="文本框 9220"/>
          <p:cNvSpPr txBox="1"/>
          <p:nvPr/>
        </p:nvSpPr>
        <p:spPr>
          <a:xfrm>
            <a:off x="1438275" y="1990090"/>
            <a:ext cx="6096000" cy="101473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6000" b="1">
                <a:solidFill>
                  <a:srgbClr val="F30BA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谢谢观赏，再见</a:t>
            </a:r>
            <a:endParaRPr lang="zh-CN" altLang="en-US" sz="6000" b="1">
              <a:solidFill>
                <a:srgbClr val="F30BA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9222" name="New picture"/>
          <p:cNvPicPr/>
          <p:nvPr/>
        </p:nvPicPr>
        <p:blipFill>
          <a:blip r:embed="rId2"/>
          <a:stretch>
            <a:fillRect/>
          </a:stretch>
        </p:blipFill>
        <p:spPr>
          <a:xfrm>
            <a:off x="11023600" y="12382500"/>
            <a:ext cx="355600" cy="266700"/>
          </a:xfrm>
          <a:prstGeom prst="cube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" fill="hold"/>
                                        <p:tgtEl>
                                          <p:spTgt spid="9221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715000"/>
          </a:xfrm>
          <a:prstGeom prst="rect">
            <a:avLst/>
          </a:prstGeom>
        </p:spPr>
      </p:pic>
    </p:spTree>
  </p:cSld>
  <p:clrMapOvr>
    <a:masterClrMapping/>
  </p:clrMapOvr>
  <p:transition spd="slow">
    <p:wipe/>
    <p:sndAc>
      <p:stSnd>
        <p:snd r:embed="rId3" name="camera.wav"/>
      </p:stSnd>
    </p:sndAc>
  </p:transition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90500" y="-309245"/>
            <a:ext cx="9525000" cy="6334125"/>
          </a:xfrm>
          <a:prstGeom prst="rect">
            <a:avLst/>
          </a:prstGeom>
        </p:spPr>
      </p:pic>
    </p:spTree>
  </p:cSld>
  <p:clrMapOvr>
    <a:masterClrMapping/>
  </p:clrMapOvr>
  <p:transition>
    <p:newsflash/>
  </p:transition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715000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r="56" b="6469"/>
          <a:stretch>
            <a:fillRect/>
          </a:stretch>
        </p:blipFill>
        <p:spPr>
          <a:xfrm>
            <a:off x="0" y="0"/>
            <a:ext cx="9143365" cy="5508625"/>
          </a:xfrm>
          <a:prstGeom prst="rect">
            <a:avLst/>
          </a:prstGeom>
        </p:spPr>
      </p:pic>
    </p:spTree>
  </p:cSld>
  <p:clrMapOvr>
    <a:masterClrMapping/>
  </p:clrMapOvr>
  <p:transition>
    <p:wedge/>
  </p:transition>
  <p:timing/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8914" name="标题 38913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endParaRPr/>
          </a:p>
        </p:txBody>
      </p:sp>
      <p:sp>
        <p:nvSpPr>
          <p:cNvPr id="38915" name="文本占位符 3891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/>
          </a:p>
        </p:txBody>
      </p:sp>
      <p:pic>
        <p:nvPicPr>
          <p:cNvPr id="38916" name="图片 38915" descr="841f9a3d2cf9dce5-745c7e53713bc853-1ccfaf0024dbee120ee918c43fbb9355"/>
          <p:cNvPicPr>
            <a:picLocks noChangeAspect="1"/>
          </p:cNvPicPr>
          <p:nvPr/>
        </p:nvPicPr>
        <p:blipFill>
          <a:blip r:embed="rId2">
            <a:lum contrast="12000"/>
          </a:blip>
          <a:stretch>
            <a:fillRect/>
          </a:stretch>
        </p:blipFill>
        <p:spPr>
          <a:xfrm>
            <a:off x="635" y="0"/>
            <a:ext cx="9144000" cy="5715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3877310" y="518160"/>
            <a:ext cx="3262630" cy="1861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zh-CN" sz="11500" b="1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西湖</a:t>
            </a:r>
            <a:endParaRPr lang="zh-CN" altLang="zh-CN" sz="11500" b="1">
              <a:solidFill>
                <a:srgbClr val="00B05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  <p:sndAc>
      <p:stSnd>
        <p:snd r:embed="rId3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073" name="标题 83969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endParaRPr lang="zh-CN"/>
          </a:p>
        </p:txBody>
      </p:sp>
      <p:sp>
        <p:nvSpPr>
          <p:cNvPr id="3074" name="文本占位符 83970"/>
          <p:cNvSpPr>
            <a:spLocks noGrp="1"/>
          </p:cNvSpPr>
          <p:nvPr>
            <p:ph idx="1"/>
          </p:nvPr>
        </p:nvSpPr>
        <p:spPr/>
        <p:txBody>
          <a:bodyPr anchor="t"/>
          <a:lstStyle/>
          <a:p>
            <a:endParaRPr lang="zh-CN"/>
          </a:p>
        </p:txBody>
      </p:sp>
      <p:pic>
        <p:nvPicPr>
          <p:cNvPr id="3075" name="图片 83971" descr="钱塘湖春行封面"/>
          <p:cNvPicPr>
            <a:picLocks noChangeAspect="1"/>
          </p:cNvPicPr>
          <p:nvPr/>
        </p:nvPicPr>
        <p:blipFill>
          <a:blip r:embed="rId2"/>
          <a:srcRect l="-507" b="11271"/>
          <a:stretch>
            <a:fillRect/>
          </a:stretch>
        </p:blipFill>
        <p:spPr>
          <a:xfrm>
            <a:off x="-46355" y="0"/>
            <a:ext cx="9190355" cy="571436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3973" name="文本框 83972"/>
          <p:cNvSpPr txBox="1"/>
          <p:nvPr/>
        </p:nvSpPr>
        <p:spPr>
          <a:xfrm>
            <a:off x="1288892" y="1161521"/>
            <a:ext cx="6146800" cy="196342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6665" b="1" noProof="1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钱 塘 湖 春 行</a:t>
            </a:r>
            <a:endParaRPr lang="zh-CN" altLang="en-US" sz="6665" b="1" noProof="1">
              <a:solidFill>
                <a:srgbClr val="000000"/>
              </a:solidFill>
              <a:effectLst>
                <a:outerShdw blurRad="38100" dist="38100" dir="2700000">
                  <a:srgbClr val="C0C0C0"/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r>
              <a:rPr lang="zh-CN" altLang="en-US" sz="5500" b="1" noProof="1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隶书" panose="02010509060101010101" pitchFamily="49" charset="-122"/>
                <a:cs typeface="+mn-cs"/>
              </a:rPr>
              <a:t>            白居易</a:t>
            </a:r>
            <a:endParaRPr lang="zh-CN" altLang="en-US" sz="5500" b="1" noProof="1">
              <a:solidFill>
                <a:srgbClr val="000000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  <p:pic>
        <p:nvPicPr>
          <p:cNvPr id="2" name="图片 1" descr="钱塘湖春行_240" hidden="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78667" y="1587500"/>
            <a:ext cx="3386667" cy="2540000"/>
          </a:xfrm>
          <a:prstGeom prst="rect">
            <a:avLst/>
          </a:prstGeom>
        </p:spPr>
      </p:pic>
      <p:pic>
        <p:nvPicPr>
          <p:cNvPr id="3" name="图片 2" descr="loading_nolog_icon" hidden="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21000" y="1206500"/>
            <a:ext cx="3302000" cy="3302000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0418" name="标题 60417"/>
          <p:cNvSpPr>
            <a:spLocks noGrp="1"/>
          </p:cNvSpPr>
          <p:nvPr>
            <p:ph type="title"/>
          </p:nvPr>
        </p:nvSpPr>
        <p:spPr>
          <a:xfrm>
            <a:off x="1152261" y="216958"/>
            <a:ext cx="6858000" cy="1153583"/>
          </a:xfrm>
        </p:spPr>
        <p:txBody>
          <a:bodyPr anchor="ctr"/>
          <a:lstStyle/>
          <a:p>
            <a:r>
              <a:rPr lang="zh-CN" altLang="en-US" sz="4500" b="1">
                <a:solidFill>
                  <a:schemeClr val="tx1"/>
                </a:solidFill>
                <a:ea typeface="楷体" panose="02010609060101010101" pitchFamily="49" charset="-122"/>
              </a:rPr>
              <a:t>题解：</a:t>
            </a:r>
            <a:endParaRPr lang="zh-CN" altLang="en-US" sz="4500" b="1">
              <a:solidFill>
                <a:schemeClr val="tx1"/>
              </a:solidFill>
              <a:ea typeface="楷体" panose="02010609060101010101" pitchFamily="49" charset="-122"/>
            </a:endParaRPr>
          </a:p>
        </p:txBody>
      </p:sp>
      <p:sp>
        <p:nvSpPr>
          <p:cNvPr id="60419" name="文本占位符 60418"/>
          <p:cNvSpPr>
            <a:spLocks noGrp="1"/>
          </p:cNvSpPr>
          <p:nvPr>
            <p:ph type="body" idx="1"/>
          </p:nvPr>
        </p:nvSpPr>
        <p:spPr>
          <a:xfrm>
            <a:off x="762000" y="1370965"/>
            <a:ext cx="7248525" cy="3429000"/>
          </a:xfrm>
        </p:spPr>
        <p:txBody>
          <a:bodyPr>
            <a:normAutofit lnSpcReduction="10000"/>
          </a:bodyPr>
          <a:lstStyle/>
          <a:p>
            <a:r>
              <a:rPr lang="zh-CN" altLang="en-US" sz="3335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335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钱塘湖</a:t>
            </a:r>
            <a:r>
              <a:rPr lang="zh-CN" altLang="en-US" sz="3335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”，即现在的杭州西湖</a:t>
            </a:r>
            <a:endParaRPr lang="zh-CN" altLang="en-US" sz="3335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335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335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春行</a:t>
            </a:r>
            <a:r>
              <a:rPr lang="zh-CN" altLang="en-US" sz="3335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”，即春天出游。</a:t>
            </a:r>
            <a:endParaRPr lang="zh-CN" altLang="en-US" sz="3335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 sz="3335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335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题目点名了地点、季节、内容。</a:t>
            </a:r>
            <a:endParaRPr lang="zh-CN" altLang="en-US" sz="3335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 sz="3335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/>
</p:sld>
</file>

<file path=ppt/tags/tag1.xml><?xml version="1.0" encoding="utf-8"?>
<p:tagLst xmlns:p="http://schemas.openxmlformats.org/presentationml/2006/main">
  <p:tag name="KSO_WM_UNIT_PLACING_PICTURE_USER_VIEWPORT" val="{&quot;height&quot;:4920,&quot;width&quot;:7500}"/>
</p:tagLst>
</file>

<file path=ppt/tags/tag2.xml><?xml version="1.0" encoding="utf-8"?>
<p:tagLst xmlns:p="http://schemas.openxmlformats.org/presentationml/2006/main">
  <p:tag name="[KNOWLEDGECARD]" val="[KNOWLEDGECARD]"/>
  <p:tag name="AS_OS" val="Unix 3.10 unknown"/>
  <p:tag name="AS_RELEASE_DATE" val="2020.11.30"/>
  <p:tag name="AS_TITLE" val="Aspose.Slides for Java"/>
  <p:tag name="AS_VERSION" val="20.11"/>
</p:tagLst>
</file>

<file path=ppt/theme/theme1.xml><?xml version="1.0" encoding="utf-8"?>
<a:theme xmlns:r="http://schemas.openxmlformats.org/officeDocument/2006/relationships" xmlns:a="http://schemas.openxmlformats.org/drawingml/2006/main" name="1_9d2f3e03-c9f9-4e46-ab54-1d2ada0296f3">
  <a:themeElements>
    <a:clrScheme name="自定义 2">
      <a:dk1>
        <a:srgbClr val="375623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Calibri Light"/>
        <a:ea typeface="幼圆"/>
        <a:cs typeface="Arial"/>
      </a:majorFont>
      <a:minorFont>
        <a:latin typeface="Calibri"/>
        <a:ea typeface="幼圆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resentationFormat>On-screen Show (16:10)</PresentationFormat>
  <Paragraphs>104</Paragraphs>
  <Slides>26</Slides>
  <Notes>1</Notes>
  <TotalTime>0</TotalTime>
  <HiddenSlides>0</HiddenSlides>
  <MMClips>2</MMClips>
  <ScaleCrop>0</ScaleCrop>
  <HeadingPairs>
    <vt:vector baseType="variant" size="6">
      <vt:variant>
        <vt:lpstr>Fonts used</vt:lpstr>
      </vt:variant>
      <vt:variant>
        <vt:i4>11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baseType="lpstr" size="38">
      <vt:lpstr>Arial</vt:lpstr>
      <vt:lpstr>Calibri Light</vt:lpstr>
      <vt:lpstr>幼圆</vt:lpstr>
      <vt:lpstr>Calibri</vt:lpstr>
      <vt:lpstr>隶书</vt:lpstr>
      <vt:lpstr>Times New Roman</vt:lpstr>
      <vt:lpstr>华文行楷</vt:lpstr>
      <vt:lpstr>楷体</vt:lpstr>
      <vt:lpstr>楷体_GB2312</vt:lpstr>
      <vt:lpstr>微软雅黑</vt:lpstr>
      <vt:lpstr>宋体</vt:lpstr>
      <vt:lpstr>1_9d2f3e03-c9f9-4e46-ab54-1d2ada0296f3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题解：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2021-01-27T21:32:38.760</cp:lastPrinted>
  <dcterms:created xsi:type="dcterms:W3CDTF">2021-01-27T21:32:38Z</dcterms:created>
  <dcterms:modified xsi:type="dcterms:W3CDTF">2021-01-27T13:32:41Z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