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
  </p:handoutMasterIdLst>
  <p:sldIdLst>
    <p:sldId id="260" r:id="rId2"/>
    <p:sldId id="261" r:id="rId3"/>
    <p:sldId id="494" r:id="rId4"/>
    <p:sldId id="533" r:id="rId5"/>
    <p:sldId id="534" r:id="rId6"/>
    <p:sldId id="535" r:id="rId7"/>
    <p:sldId id="725" r:id="rId8"/>
    <p:sldId id="537" r:id="rId9"/>
    <p:sldId id="538" r:id="rId10"/>
    <p:sldId id="539" r:id="rId11"/>
    <p:sldId id="540" r:id="rId12"/>
    <p:sldId id="259" r:id="rId1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FFF2F4B-C3A3-4AB1-A77C-A9037ADF12E0}"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F2240B0-6041-4AA4-BB28-CCAE274872B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88C42A89-B8BD-40E7-9BF5-F76ED039D26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773D2EF6-EF6D-4F6F-88C3-F5E7F43ECA8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73F26583-6EEE-4760-9536-EBAC3D2CD4B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75218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287F9359-07B6-4F8B-A5A0-0B987DCF5E16}"/>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10610EAA-63A5-47C1-B5BF-D9DFAD725455}"/>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31DC4736-8540-49D6-8EEE-FE7E9F88DFC8}"/>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082D0B18-C558-4D80-A37A-C2FEB413C157}"/>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1A50441B-4FCA-442A-896D-0A517955A81C}"/>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93CD3286-FCA3-44C1-A262-1996BE06AF61}"/>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9B4FB6C7-9863-41E7-9DCC-C864513A7F64}"/>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A5105217-C0A6-4FE5-9605-1395B54E0B50}"/>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CB6C0A56-15BE-4027-AC40-E31442773908}"/>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84FB8FED-57BC-43B1-9831-61DA618F7512}"/>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9E50680C-7595-4695-9AE8-887F5CBE20E4}"/>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81E6ECAF-E53B-44B4-8AEE-3890D502DC60}"/>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331EC372-85DD-4463-A85C-8BBF92702308}"/>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57336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41AA071-8924-4D97-8421-1E87648BB506}"/>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B0F4290F-BAE4-4510-9B34-CEB4CF061F2B}"/>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C27FD068-CF6B-4FD6-941B-895339A5BFE9}"/>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EE505CB7-2981-4E37-9875-DBF25E24BC56}"/>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F10251B9-4977-4436-8225-C3DCD8E5FEB5}"/>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340AD460-9E03-4621-9BB2-82284C38D705}"/>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598CE5DD-08F8-40C5-B2C1-747C32B82F6D}"/>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4D2B2B2B-9CCA-4D4B-89C4-FD06E1613902}"/>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57729DF7-998D-4F44-91E5-BCBA418E6552}"/>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9099C4A5-FB91-4C35-B1FE-7AE43C9AAE0E}"/>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55D871F2-F5FA-4301-9321-FD2655556871}"/>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BAFE45AB-E735-4B06-882D-F95ABE618B98}"/>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4D6B6359-1C46-411D-9C51-7011D790DFCE}"/>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4FD01B1E-FF39-46F9-9310-6830039481E5}"/>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491C87F8-E78D-46E6-980A-FC1949A7794B}"/>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D0A5BD81-ACB9-4D42-8E2A-4CCD5CFAFC0E}"/>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78468A39-B159-4C61-9249-70D5B189B8FA}"/>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27A79D54-A68B-4C13-BC1A-15C28A7C2C0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98ED6E59-9A96-46DC-87A6-1604709E0DAC}"/>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FB4D79BA-040D-4802-91E4-47ED29B0AF35}"/>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D481ACF2-3FA2-4B6C-8E86-6882BF57625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42D9CCE8-1668-45D5-B607-31A09876A262}"/>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BCF19E40-54AE-4707-986B-9436F57BAA9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2736D25D-DB0A-4404-A1F2-85776B9FD77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0D5D503B-9C7D-459C-8AAE-A57E9C5CD1F5}"/>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14557338-A1A1-480F-85D5-797A2D17DA94}"/>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A4E4836C-F1F2-46B2-96E1-88D4C6F4A58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233049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020D0CE8-F4B6-4EDA-9C4A-CE60DDAE908F}"/>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A6EAC6EF-4386-4441-9ABA-185F5DFB3E48}"/>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B0F78C2D-38C9-4803-9853-1B7057932F5F}"/>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C8F53F87-06DF-4DAE-AA71-0D6AE274C90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69A8D131-99F9-4028-9F8A-21641E230136}"/>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9501CD7-FAAF-42A6-B187-EB9B38C085AD}"/>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54EF0B41-3692-4A0E-9905-7541E1D13061}"/>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00BF6213-91F7-4A91-A5EC-45AED654E06B}"/>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A4F6D484-8BD2-48D0-918F-1ADD6972A2DD}"/>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23C488FD-288A-493E-820A-96C243F219B3}"/>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236DABB8-8159-4F51-8238-5C499BFB9E1C}"/>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52DCCEAF-0989-48FF-A971-3E045C25551A}"/>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503CB1B9-EFBD-4D64-A327-FC06BFA0E25E}"/>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BDC91425-A8B2-47F6-9D08-B820CF06DDEA}"/>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1604AB2E-C30D-48D7-B6A4-C202A611C1E7}"/>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63E0E976-E7B8-496C-9834-8F1472DE1F0A}"/>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0DE339F4-8C54-4305-91D1-B7A6FF70D502}"/>
              </a:ext>
            </a:extLst>
          </p:cNvPr>
          <p:cNvSpPr>
            <a:spLocks noGrp="1"/>
          </p:cNvSpPr>
          <p:nvPr>
            <p:ph type="sldNum" sz="quarter" idx="10"/>
          </p:nvPr>
        </p:nvSpPr>
        <p:spPr>
          <a:xfrm>
            <a:off x="488950" y="6430963"/>
            <a:ext cx="373063" cy="365125"/>
          </a:xfrm>
        </p:spPr>
        <p:txBody>
          <a:bodyPr/>
          <a:lstStyle>
            <a:lvl1pPr>
              <a:defRPr/>
            </a:lvl1pPr>
          </a:lstStyle>
          <a:p>
            <a:pPr>
              <a:defRPr/>
            </a:pPr>
            <a:fld id="{178E551B-28C5-4243-90F8-B748B03E2B6C}" type="slidenum">
              <a:rPr lang="zh-CN" altLang="en-US"/>
              <a:pPr>
                <a:defRPr/>
              </a:pPr>
              <a:t>‹#›</a:t>
            </a:fld>
            <a:endParaRPr lang="zh-CN" altLang="en-US"/>
          </a:p>
        </p:txBody>
      </p:sp>
    </p:spTree>
    <p:extLst>
      <p:ext uri="{BB962C8B-B14F-4D97-AF65-F5344CB8AC3E}">
        <p14:creationId xmlns:p14="http://schemas.microsoft.com/office/powerpoint/2010/main" val="2280354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3B06F7DB-7159-4215-8110-6667477D2E5C}"/>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991841B1-BA64-47DC-A670-A938C8DCAB15}"/>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6926D785-69FE-46A4-AC42-99C7D9FA340B}"/>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DD1F5B9F-B6B1-4B0B-AA09-BE26DCE26CA8}"/>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2925993A-482A-44FB-9874-703A1E9B84B4}"/>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460BBB2F-1CDC-4EE0-A896-724422CEB7AD}"/>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442893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95861AEE-6F4E-41F7-854A-BB666A61C1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BCB740F6-53E6-417E-87BC-6D91EBEE43A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D4D53D09-7BC2-46BF-9EDA-3C4FBF57F845}"/>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373554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F86E8761-2563-400B-8D18-FDCD1062F2B7}"/>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D27D072D-ADE0-4119-83D2-6471885FB16F}"/>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517CF353-3974-45FC-A8F1-51CF49F2BA1D}"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5D5FAD23-D136-4A71-AC6E-2319714E702F}" type="slidenum">
              <a:rPr lang="zh-CN" altLang="en-US"/>
              <a:pPr>
                <a:defRPr/>
              </a:pPr>
              <a:t>‹#›</a:t>
            </a:fld>
            <a:endParaRPr lang="zh-CN" altLang="en-US"/>
          </a:p>
        </p:txBody>
      </p:sp>
      <p:pic>
        <p:nvPicPr>
          <p:cNvPr id="1031" name="图片 6">
            <a:extLst>
              <a:ext uri="{FF2B5EF4-FFF2-40B4-BE49-F238E27FC236}">
                <a16:creationId xmlns:a16="http://schemas.microsoft.com/office/drawing/2014/main" id="{0DBFF06B-F729-4B17-B793-746BE75638A4}"/>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729C43B-9BBF-45E5-9E17-323B4BAB706F}"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5854" y="2168839"/>
            <a:ext cx="6670416" cy="1217834"/>
          </a:xfrm>
          <a:prstGeom prst="rect">
            <a:avLst/>
          </a:prstGeom>
        </p:spPr>
        <p:txBody>
          <a:bodyPr wrap="none">
            <a:spAutoFit/>
          </a:bodyPr>
          <a:lstStyle/>
          <a:p>
            <a:pPr algn="ctr">
              <a:lnSpc>
                <a:spcPct val="240000"/>
              </a:lnSpc>
              <a:spcBef>
                <a:spcPts val="1700"/>
              </a:spcBef>
              <a:spcAft>
                <a:spcPts val="1650"/>
              </a:spcAft>
              <a:tabLst>
                <a:tab pos="1260475" algn="l"/>
                <a:tab pos="2610485" algn="l"/>
                <a:tab pos="3870960" algn="l"/>
              </a:tabLst>
            </a:pPr>
            <a:r>
              <a:rPr lang="zh-CN" altLang="zh-CN" sz="3600" b="1" kern="2200" dirty="0">
                <a:latin typeface="Times New Roman"/>
                <a:ea typeface="方正小标宋_GBK"/>
              </a:rPr>
              <a:t>第二节　家乡文化生活现状调查</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1310160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556977"/>
            <a:ext cx="11881405"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2</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黑体"/>
                <a:cs typeface="Times New Roman"/>
              </a:rPr>
              <a:t>除夕</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除夕又称大年三十、除夜、岁除。除夕是一年中最后一天，含有旧岁到次夕而除、明日即另换新岁的意思，一般指农历二十九或三十。这天，一早起床，男子准备贴对联、福字等。也叫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门对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春贴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对联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对子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家中女子便开始忙碌年夜饭，年夜饭又称团圆饭，我们年夜饭中一般都有鸡、鱼、肉、汤圆这四道菜，鱼的意思是年年有余，汤圆的意思是团团圆圆。吃年夜饭的时候是春节家家户户最愉快最热闹的时候，一桌丰盛的菜，阖家团聚，围坐桌旁，共吃团圆饭。我的家乡每家每户吃年夜饭时会先放挂鞭炮，然后关上门一家人坐一起和和美美吃团圆饭。年夜饭过后，孩子们会得到长辈给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压岁钱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，压岁钱又称守岁钱等。因为是用红色的袋装着，故又称红包。在大年三十傍晚时分，在祖宗像前点上香烛，倒上美酒，摆上菜肴，全家人举行隆重的祭祀仪式，表达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慎终追远</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的感情。等各位先人用过年夜饭之后，人们才开始享用。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55590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1452864"/>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3</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黑体"/>
                <a:cs typeface="Times New Roman"/>
              </a:rPr>
              <a:t>拜年</a:t>
            </a:r>
            <a:endParaRPr lang="zh-CN" altLang="zh-CN" sz="1050" kern="100" dirty="0">
              <a:solidFill>
                <a:srgbClr val="FF0000"/>
              </a:solidFill>
              <a:latin typeface="宋体"/>
              <a:cs typeface="Courier New"/>
            </a:endParaRPr>
          </a:p>
          <a:p>
            <a:pPr indent="612140">
              <a:lnSpc>
                <a:spcPct val="1500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拜年是中国民间的传统习俗，是人们辞旧迎新、相互表达美好祝愿的一种方式。正月初一早上每家每户放鞭炮迎接新的一年。初一的早晨家家都会准备好果盒，里面盛放糖果和各种各样的食品。初二，父母会带我们到外婆家拜新年，那天一早父母会带上很多礼物，比如烟酒饮料等，去外婆家，外婆则准备一桌丰盛的饭菜招待我们。接下来的几天，便到亲戚朋友家拜访，同样主人家会准备一桌美味佳肴招待客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19579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06411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777548"/>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如何开展调查研究</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调查研究是一项复杂而又艰巨的工作，逻辑性条理性很强。调查研究的过程是了解问题、分析问题和解决问题的过程，这一过程也就形成了调查研究应该遵循的基本程序：准备工作、了解情况、分析研究和综合提炼。</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准备工作和了解情况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首先是调查目的准备。</a:t>
            </a:r>
            <a:r>
              <a:rPr lang="zh-CN" altLang="zh-CN" sz="2400" b="1" kern="100" dirty="0">
                <a:latin typeface="Times New Roman"/>
                <a:cs typeface="Times New Roman"/>
              </a:rPr>
              <a:t>每次调查研究之前，必须吃透调查研究的目的，搞清下去调查什么、研究什么，当然，目的准备不是让调查者钻领导的框框，目的准备只能是下去调查研究的一个方向，不应成为调查研究的结论要求。</a:t>
            </a:r>
            <a:endParaRPr lang="zh-CN" altLang="zh-CN" sz="1050" kern="100" dirty="0">
              <a:effectLst/>
              <a:latin typeface="宋体"/>
              <a:cs typeface="Courier New"/>
            </a:endParaRPr>
          </a:p>
        </p:txBody>
      </p:sp>
    </p:spTree>
    <p:extLst>
      <p:ext uri="{BB962C8B-B14F-4D97-AF65-F5344CB8AC3E}">
        <p14:creationId xmlns:p14="http://schemas.microsoft.com/office/powerpoint/2010/main" val="1508040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682749"/>
            <a:ext cx="11881405"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其次是调查对象的准备。</a:t>
            </a:r>
            <a:r>
              <a:rPr lang="zh-CN" altLang="zh-CN" sz="2400" b="1" kern="100" dirty="0">
                <a:latin typeface="Times New Roman"/>
                <a:cs typeface="Times New Roman"/>
              </a:rPr>
              <a:t>在确定调查研究的任务之后，就要对调查对象所处的不同发展阶段，提出不同的成果和目标要求。如萌芽期，就是事物发展初期，调查的目标要求是讲清其性质和发展方向，指出应肯定还是否定即可，不应确定总结经验的目标。生长期，就是事物的性质和发展方向已经清楚，应当讲如何使它进一步发展，即主要讲思路，讲措施，讲完善提高。只有目标明确具体，才能事半功倍，避免无效劳动。</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第三是知识准备。</a:t>
            </a:r>
            <a:r>
              <a:rPr lang="zh-CN" altLang="zh-CN" sz="2400" b="1" kern="100" dirty="0">
                <a:latin typeface="Times New Roman"/>
                <a:cs typeface="Times New Roman"/>
              </a:rPr>
              <a:t>调查研究是一项专业性很强的工作，如果调查研究者本身对某一问题没有充足的知识，就不可能做好对这个问题的调查研究。知识的准备一般从三个方面来做：一是学习和掌握与调查研究的内容有关的上级规定、制度等文件，二是查阅有关研究成果和报刊资料，三是学习和掌握与调查研究有关的自然科学和社会科学方面的知识。</a:t>
            </a:r>
            <a:endParaRPr lang="zh-CN" altLang="zh-CN" sz="1050" kern="100" dirty="0">
              <a:effectLst/>
              <a:latin typeface="宋体"/>
              <a:cs typeface="Courier New"/>
            </a:endParaRPr>
          </a:p>
        </p:txBody>
      </p:sp>
    </p:spTree>
    <p:extLst>
      <p:ext uri="{BB962C8B-B14F-4D97-AF65-F5344CB8AC3E}">
        <p14:creationId xmlns:p14="http://schemas.microsoft.com/office/powerpoint/2010/main" val="2120306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7638"/>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第四是组织准备。</a:t>
            </a:r>
            <a:r>
              <a:rPr lang="zh-CN" altLang="zh-CN" sz="2400" b="1" kern="100" dirty="0">
                <a:latin typeface="Times New Roman"/>
                <a:cs typeface="Times New Roman"/>
              </a:rPr>
              <a:t>调查研究是一种开放型工作，除一些极单纯的问题接触人少以外，一般的调查研究涉及的人员都比较多。因此，必须做好组织准备工作。一方面是调查研究人员的组织准备工作。另一方面是调查对象的组织准备工作。一般的调查研究都是上级对下级的，因此调查者可以提前向被调查单位提出调查提纲要求，以便调查对象有充分准备。被调查单位一般应根据调查提纲和要求，对调查对象进行安排组织，比如什么时间、什么人参加座谈会，什么时间现场参观等。</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准备工作完成之后，就可进入调查阶段了。了解情况是整个调查研究工作的基础，情况吃得透，问题摸得准，就为整个调查研究工作打好了基础。在这个阶段，应该尽可能多地接触有关人员，尽可能多地掌握一些第一手资料。掌握的情况越多，对下一步的分析研究就越有利。</a:t>
            </a:r>
            <a:endParaRPr lang="zh-CN" altLang="zh-CN" sz="1050" kern="100" dirty="0">
              <a:effectLst/>
              <a:latin typeface="宋体"/>
              <a:cs typeface="Courier New"/>
            </a:endParaRPr>
          </a:p>
        </p:txBody>
      </p:sp>
    </p:spTree>
    <p:extLst>
      <p:ext uri="{BB962C8B-B14F-4D97-AF65-F5344CB8AC3E}">
        <p14:creationId xmlns:p14="http://schemas.microsoft.com/office/powerpoint/2010/main" val="3169626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分析研究和综合提炼</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其实，这在调查了解情况的阶段就开始了，在收集情况时，不应该像录音机一样不过脑子，而应该一边听情况，一边开始分析研究。分析研究是了解情况阶段的升华。了解情况阶段的工作，只有通过分析研究才能成为成果。这一阶段包括两个要点：一是调查报告提纲的准备，二是调查报告的写作。</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经过分析研究阶段之后，对问题的认识就更清楚了，但这并不是调查研究的结束，还要经过一个综合提炼阶段，即对存在问题提出解决的办法。这是调查研究的关键，因为调查研究的目的就是解决问题。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996365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任务一　</a:t>
            </a:r>
            <a:r>
              <a:rPr lang="zh-CN" altLang="zh-CN" sz="2400" b="1" kern="100" dirty="0">
                <a:latin typeface="Times New Roman"/>
                <a:cs typeface="Times New Roman"/>
              </a:rPr>
              <a:t>关于传统节日，你了解哪些？请填写下表。</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3393138301"/>
              </p:ext>
            </p:extLst>
          </p:nvPr>
        </p:nvGraphicFramePr>
        <p:xfrm>
          <a:off x="515286" y="2159023"/>
          <a:ext cx="10801381" cy="3430253"/>
        </p:xfrm>
        <a:graphic>
          <a:graphicData uri="http://schemas.openxmlformats.org/drawingml/2006/table">
            <a:tbl>
              <a:tblPr firstRow="1" firstCol="1" bandRow="1"/>
              <a:tblGrid>
                <a:gridCol w="2623873">
                  <a:extLst>
                    <a:ext uri="{9D8B030D-6E8A-4147-A177-3AD203B41FA5}">
                      <a16:colId xmlns:a16="http://schemas.microsoft.com/office/drawing/2014/main" val="20000"/>
                    </a:ext>
                  </a:extLst>
                </a:gridCol>
                <a:gridCol w="4797689">
                  <a:extLst>
                    <a:ext uri="{9D8B030D-6E8A-4147-A177-3AD203B41FA5}">
                      <a16:colId xmlns:a16="http://schemas.microsoft.com/office/drawing/2014/main" val="20001"/>
                    </a:ext>
                  </a:extLst>
                </a:gridCol>
                <a:gridCol w="3379819">
                  <a:extLst>
                    <a:ext uri="{9D8B030D-6E8A-4147-A177-3AD203B41FA5}">
                      <a16:colId xmlns:a16="http://schemas.microsoft.com/office/drawing/2014/main" val="20002"/>
                    </a:ext>
                  </a:extLst>
                </a:gridCol>
              </a:tblGrid>
              <a:tr h="687053">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传统习俗或节日</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时间</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习俗</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9018">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春节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农历正月初一</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熬年守岁</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7053">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元宵节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农历正月十五</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zh-CN" sz="2400" b="1" kern="100">
                          <a:effectLst/>
                          <a:latin typeface="Times New Roman"/>
                          <a:cs typeface="Times New Roman"/>
                        </a:rPr>
                        <a:t>看灯、吃元宵、踩高跷、猜灯谜</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16071">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清明节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zh-CN" sz="2400" b="1" kern="100">
                          <a:effectLst/>
                          <a:latin typeface="Times New Roman"/>
                          <a:cs typeface="Times New Roman"/>
                        </a:rPr>
                        <a:t>农历二十四节气中的</a:t>
                      </a:r>
                      <a:r>
                        <a:rPr lang="en-US" sz="2400" b="1" kern="100">
                          <a:effectLst/>
                          <a:latin typeface="宋体"/>
                          <a:cs typeface="Times New Roman"/>
                        </a:rPr>
                        <a:t>“</a:t>
                      </a:r>
                      <a:r>
                        <a:rPr lang="zh-CN" sz="2400" b="1" kern="100">
                          <a:effectLst/>
                          <a:latin typeface="Times New Roman"/>
                          <a:cs typeface="Times New Roman"/>
                        </a:rPr>
                        <a:t>清明</a:t>
                      </a:r>
                      <a:r>
                        <a:rPr lang="en-US" sz="2400" b="1" kern="100">
                          <a:effectLst/>
                          <a:latin typeface="宋体"/>
                          <a:cs typeface="Times New Roman"/>
                        </a:rPr>
                        <a:t>”</a:t>
                      </a:r>
                      <a:r>
                        <a:rPr lang="zh-CN" sz="2400" b="1" kern="100">
                          <a:effectLst/>
                          <a:latin typeface="Times New Roman"/>
                          <a:cs typeface="Times New Roman"/>
                        </a:rPr>
                        <a:t>那一天，公历</a:t>
                      </a:r>
                      <a:r>
                        <a:rPr lang="en-US" sz="2400" b="1" kern="100">
                          <a:effectLst/>
                          <a:latin typeface="Times New Roman"/>
                          <a:cs typeface="Courier New"/>
                        </a:rPr>
                        <a:t>4</a:t>
                      </a:r>
                      <a:r>
                        <a:rPr lang="zh-CN" sz="2400" b="1" kern="100">
                          <a:effectLst/>
                          <a:latin typeface="Times New Roman"/>
                          <a:cs typeface="Times New Roman"/>
                        </a:rPr>
                        <a:t>月</a:t>
                      </a:r>
                      <a:r>
                        <a:rPr lang="en-US" sz="2400" b="1" kern="100">
                          <a:effectLst/>
                          <a:latin typeface="Times New Roman"/>
                          <a:cs typeface="Courier New"/>
                        </a:rPr>
                        <a:t>5</a:t>
                      </a:r>
                      <a:r>
                        <a:rPr lang="zh-CN" sz="2400" b="1" kern="100">
                          <a:effectLst/>
                          <a:latin typeface="Times New Roman"/>
                          <a:cs typeface="Times New Roman"/>
                        </a:rPr>
                        <a:t>日左右</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dirty="0">
                          <a:effectLst/>
                          <a:latin typeface="Times New Roman"/>
                          <a:cs typeface="Times New Roman"/>
                        </a:rPr>
                        <a:t>扫墓、踏青</a:t>
                      </a:r>
                      <a:endParaRPr lang="zh-CN" sz="2400" kern="100" dirty="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06725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299523417"/>
              </p:ext>
            </p:extLst>
          </p:nvPr>
        </p:nvGraphicFramePr>
        <p:xfrm>
          <a:off x="1415401" y="1945961"/>
          <a:ext cx="9541220" cy="2743200"/>
        </p:xfrm>
        <a:graphic>
          <a:graphicData uri="http://schemas.openxmlformats.org/drawingml/2006/table">
            <a:tbl>
              <a:tblPr firstRow="1" firstCol="1" bandRow="1"/>
              <a:tblGrid>
                <a:gridCol w="2317754">
                  <a:extLst>
                    <a:ext uri="{9D8B030D-6E8A-4147-A177-3AD203B41FA5}">
                      <a16:colId xmlns:a16="http://schemas.microsoft.com/office/drawing/2014/main" val="20000"/>
                    </a:ext>
                  </a:extLst>
                </a:gridCol>
                <a:gridCol w="4237959">
                  <a:extLst>
                    <a:ext uri="{9D8B030D-6E8A-4147-A177-3AD203B41FA5}">
                      <a16:colId xmlns:a16="http://schemas.microsoft.com/office/drawing/2014/main" val="20001"/>
                    </a:ext>
                  </a:extLst>
                </a:gridCol>
                <a:gridCol w="2985507">
                  <a:extLst>
                    <a:ext uri="{9D8B030D-6E8A-4147-A177-3AD203B41FA5}">
                      <a16:colId xmlns:a16="http://schemas.microsoft.com/office/drawing/2014/main" val="20002"/>
                    </a:ext>
                  </a:extLst>
                </a:gridCol>
              </a:tblGrid>
              <a:tr h="458036">
                <a:tc>
                  <a:txBody>
                    <a:bodyPr/>
                    <a:lstStyle/>
                    <a:p>
                      <a:pPr algn="ctr">
                        <a:lnSpc>
                          <a:spcPct val="150000"/>
                        </a:lnSpc>
                        <a:spcAft>
                          <a:spcPts val="0"/>
                        </a:spcAft>
                        <a:tabLst>
                          <a:tab pos="1260475" algn="l"/>
                          <a:tab pos="2610485" algn="l"/>
                          <a:tab pos="3870960" algn="l"/>
                        </a:tabLst>
                      </a:pPr>
                      <a:r>
                        <a:rPr lang="zh-CN" sz="2400" b="1" kern="100" dirty="0">
                          <a:effectLst/>
                          <a:latin typeface="Times New Roman"/>
                          <a:cs typeface="Times New Roman"/>
                        </a:rPr>
                        <a:t>端午节</a:t>
                      </a:r>
                      <a:endParaRPr lang="zh-CN" sz="2400" kern="100" dirty="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农历五月初五</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吃粽子、赛龙舟</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9018">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七夕节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农历七月初七</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穿针乞巧</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8036">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中秋节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农历八月十五</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赏月、吃月饼</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8036">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重阳节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农历九月初九</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登高、插茱萸</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29018">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腊八节</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effectLst/>
                          <a:latin typeface="Times New Roman"/>
                          <a:cs typeface="Times New Roman"/>
                        </a:rPr>
                        <a:t>农历腊月初八</a:t>
                      </a:r>
                      <a:endParaRPr lang="zh-CN" sz="2400" kern="10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dirty="0">
                          <a:effectLst/>
                          <a:latin typeface="Times New Roman"/>
                          <a:cs typeface="Times New Roman"/>
                        </a:rPr>
                        <a:t>喝腊八粥</a:t>
                      </a:r>
                      <a:endParaRPr lang="zh-CN" sz="2400" kern="100" dirty="0">
                        <a:effectLst/>
                        <a:latin typeface="宋体"/>
                        <a:cs typeface="Courier New"/>
                      </a:endParaRPr>
                    </a:p>
                  </a:txBody>
                  <a:tcPr marL="28627" marR="28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64709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12909"/>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zh-CN" altLang="zh-CN" sz="2400" b="1" kern="100" dirty="0">
                <a:latin typeface="Times New Roman"/>
                <a:ea typeface="黑体"/>
                <a:cs typeface="Times New Roman"/>
              </a:rPr>
              <a:t>任务二　</a:t>
            </a:r>
            <a:r>
              <a:rPr lang="zh-CN" altLang="zh-CN" sz="2400" b="1" kern="100" dirty="0">
                <a:latin typeface="Times New Roman"/>
                <a:cs typeface="Times New Roman"/>
              </a:rPr>
              <a:t>查阅资料或者询问长辈，针对家乡某个传统民俗或节日活动，撰写一个调查报告。</a:t>
            </a:r>
            <a:endParaRPr lang="zh-CN" altLang="zh-CN" sz="1050" kern="100" dirty="0">
              <a:latin typeface="宋体"/>
              <a:cs typeface="Courier New"/>
            </a:endParaRPr>
          </a:p>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示例</a:t>
            </a:r>
            <a:r>
              <a:rPr lang="en-US" altLang="zh-CN" sz="2400" b="1" kern="100" dirty="0">
                <a:solidFill>
                  <a:srgbClr val="FF0000"/>
                </a:solidFill>
                <a:latin typeface="Times New Roman"/>
                <a:ea typeface="黑体"/>
                <a:cs typeface="Courier New"/>
              </a:rPr>
              <a:t>]</a:t>
            </a:r>
            <a:endParaRPr lang="zh-CN" altLang="zh-CN" sz="1050" kern="100" dirty="0">
              <a:solidFill>
                <a:srgbClr val="FF0000"/>
              </a:solidFill>
              <a:latin typeface="宋体"/>
              <a:cs typeface="Courier New"/>
            </a:endParaRPr>
          </a:p>
          <a:p>
            <a:pPr indent="612140" algn="ctr">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春节习俗调查报告</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调查时间：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日</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调查人：</a:t>
            </a:r>
            <a:r>
              <a:rPr lang="en-US"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调查方式：查资料，询问长辈</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调查目的：了解春节习俗</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调查背景：春节是我国传统节日，也是我国人民最重视的节日。春节期间我国各地方人民都会举行各种活动来庆祝，这些活动有很多是从历史的长河中遗留下来的，并形成了地方风俗。</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7711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linds(horizontal)">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56593"/>
            <a:ext cx="1164729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调查内容：春节是一年的第一天，又叫阴历年，俗称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过年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。但在民间，传统意义上的春节是指从腊月初八的腊祭或腊月二十三或二十四的祭灶，一直到正月十五，其中以除夕和正月初一为高潮春节。春节的前奏要数小年了。</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1</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黑体"/>
                <a:cs typeface="Times New Roman"/>
              </a:rPr>
              <a:t>小年</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小年是我国汉族传统节日，也被称为谢灶、祭灶节、灶王节、祭灶，在不同的地方日期不同，在农历腊月二十三或二十四或二十五。小年是民间祭灶的日子。据说这一天，灶王爷都要上天向玉皇大帝报告这一家人的善恶，让玉皇大帝赏罚。祭灶时，还要把关东糖用火融化，涂在灶王爷的嘴上，这样他就不能在玉帝面前说坏话。民间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男不拜月，女不祭灶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的习俗，因此祭灶王爷，只限于男子。过了二十三，离春节只剩下六七天了，过年的准备工作显得更加热烈了。要彻底打扫室内，俗称扫尘，扫尘为的是除旧迎新，祓除不祥。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0858708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1340</Words>
  <Application>Microsoft Office PowerPoint</Application>
  <PresentationFormat>宽屏</PresentationFormat>
  <Paragraphs>57</Paragraphs>
  <Slides>12</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12</vt:i4>
      </vt:variant>
    </vt:vector>
  </HeadingPairs>
  <TitlesOfParts>
    <vt:vector size="30"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