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18.fntdata" ContentType="application/x-fontdata"/>
  <Override PartName="/ppt/fonts/font19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2" r:id="rId3"/>
    <p:sldMasterId id="2147483674" r:id="rId4"/>
  </p:sldMasterIdLst>
  <p:notesMasterIdLst>
    <p:notesMasterId r:id="rId6"/>
  </p:notesMasterIdLst>
  <p:handoutMasterIdLst>
    <p:handoutMasterId r:id="rId44"/>
  </p:handoutMasterIdLst>
  <p:sldIdLst>
    <p:sldId id="256" r:id="rId5"/>
    <p:sldId id="448" r:id="rId7"/>
    <p:sldId id="262" r:id="rId8"/>
    <p:sldId id="490" r:id="rId9"/>
    <p:sldId id="407" r:id="rId10"/>
    <p:sldId id="283" r:id="rId11"/>
    <p:sldId id="282" r:id="rId12"/>
    <p:sldId id="266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382" r:id="rId22"/>
    <p:sldId id="297" r:id="rId23"/>
    <p:sldId id="298" r:id="rId24"/>
    <p:sldId id="299" r:id="rId25"/>
    <p:sldId id="294" r:id="rId26"/>
    <p:sldId id="491" r:id="rId27"/>
    <p:sldId id="492" r:id="rId28"/>
    <p:sldId id="343" r:id="rId29"/>
    <p:sldId id="547" r:id="rId30"/>
    <p:sldId id="347" r:id="rId31"/>
    <p:sldId id="363" r:id="rId32"/>
    <p:sldId id="375" r:id="rId33"/>
    <p:sldId id="348" r:id="rId34"/>
    <p:sldId id="352" r:id="rId35"/>
    <p:sldId id="354" r:id="rId36"/>
    <p:sldId id="495" r:id="rId37"/>
    <p:sldId id="444" r:id="rId38"/>
    <p:sldId id="546" r:id="rId39"/>
    <p:sldId id="350" r:id="rId40"/>
    <p:sldId id="548" r:id="rId41"/>
    <p:sldId id="559" r:id="rId42"/>
    <p:sldId id="560" r:id="rId43"/>
  </p:sldIdLst>
  <p:sldSz cx="12192000" cy="6858000"/>
  <p:notesSz cx="6858000" cy="9144000"/>
  <p:embeddedFontLst>
    <p:embeddedFont>
      <p:font typeface="楷体" panose="02010609060101010101" charset="-122"/>
      <p:regular r:id="rId49"/>
    </p:embeddedFont>
    <p:embeddedFont>
      <p:font typeface="SimSun-ExtB" panose="02010609060101010101" charset="-122"/>
      <p:regular r:id="rId50"/>
    </p:embeddedFont>
    <p:embeddedFont>
      <p:font typeface="Calibri" panose="020F0502020204030204" charset="0"/>
      <p:regular r:id="rId51"/>
      <p:bold r:id="rId52"/>
      <p:italic r:id="rId53"/>
      <p:boldItalic r:id="rId54"/>
    </p:embeddedFont>
    <p:embeddedFont>
      <p:font typeface="字魂36号-正文宋楷" panose="00000500000000000000" charset="-122"/>
      <p:regular r:id="rId55"/>
    </p:embeddedFont>
    <p:embeddedFont>
      <p:font typeface="华文楷体" panose="02010600040101010101" pitchFamily="2" charset="-122"/>
      <p:regular r:id="rId56"/>
    </p:embeddedFont>
    <p:embeddedFont>
      <p:font typeface="字魂206号-江汉手书" panose="00000500000000000000" charset="-122"/>
      <p:regular r:id="rId57"/>
    </p:embeddedFont>
    <p:embeddedFont>
      <p:font typeface="微软雅黑" panose="020B0503020204020204" charset="-122"/>
      <p:regular r:id="rId58"/>
    </p:embeddedFont>
    <p:embeddedFont>
      <p:font typeface="Calibri" panose="020F0502020204030204"/>
      <p:regular r:id="rId59"/>
      <p:bold r:id="rId60"/>
      <p:italic r:id="rId61"/>
      <p:boldItalic r:id="rId62"/>
    </p:embeddedFont>
    <p:embeddedFont>
      <p:font typeface="黑体" panose="02010609060101010101" pitchFamily="49" charset="-122"/>
      <p:regular r:id="rId63"/>
    </p:embeddedFont>
    <p:embeddedFont>
      <p:font typeface="新宋体" panose="02010609030101010101" pitchFamily="49" charset="-122"/>
      <p:regular r:id="rId64"/>
    </p:embeddedFont>
    <p:embeddedFont>
      <p:font typeface="华文行楷" panose="02010800040101010101" charset="-122"/>
      <p:regular r:id="rId65"/>
    </p:embeddedFont>
    <p:embeddedFont>
      <p:font typeface="等线 Light" panose="02010600030101010101" charset="-122"/>
      <p:regular r:id="rId66"/>
    </p:embeddedFont>
    <p:embeddedFont>
      <p:font typeface="等线" panose="02010600030101010101" charset="-122"/>
      <p:regular r:id="rId67"/>
    </p:embeddedFont>
  </p:embeddedFontLst>
  <p:custDataLst>
    <p:tags r:id="rId6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初中语文匠" initials="初" lastIdx="1" clrIdx="0"/>
  <p:cmAuthor id="2" name="Administrator" initials="A" lastIdx="1" clrIdx="0"/>
  <p:cmAuthor id="3" name="dell" initials="d" lastIdx="1" clrIdx="2"/>
  <p:cmAuthor id="0" name="www.xkb1.com" initials="" lastIdx="0" clrIdx="0"/>
  <p:cmAuthor id="75" name="作者" initials="A" lastIdx="0" clrIdx="2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1218F6"/>
    <a:srgbClr val="5E4700"/>
    <a:srgbClr val="9C754B"/>
    <a:srgbClr val="F2DE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41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558" y="60"/>
      </p:cViewPr>
      <p:guideLst>
        <p:guide orient="horz" pos="231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8" Type="http://schemas.openxmlformats.org/officeDocument/2006/relationships/tags" Target="tags/tag140.xml"/><Relationship Id="rId67" Type="http://schemas.openxmlformats.org/officeDocument/2006/relationships/font" Target="fonts/font19.fntdata"/><Relationship Id="rId66" Type="http://schemas.openxmlformats.org/officeDocument/2006/relationships/font" Target="fonts/font18.fntdata"/><Relationship Id="rId65" Type="http://schemas.openxmlformats.org/officeDocument/2006/relationships/font" Target="fonts/font17.fntdata"/><Relationship Id="rId64" Type="http://schemas.openxmlformats.org/officeDocument/2006/relationships/font" Target="fonts/font16.fntdata"/><Relationship Id="rId63" Type="http://schemas.openxmlformats.org/officeDocument/2006/relationships/font" Target="fonts/font15.fntdata"/><Relationship Id="rId62" Type="http://schemas.openxmlformats.org/officeDocument/2006/relationships/font" Target="fonts/font14.fntdata"/><Relationship Id="rId61" Type="http://schemas.openxmlformats.org/officeDocument/2006/relationships/font" Target="fonts/font13.fntdata"/><Relationship Id="rId60" Type="http://schemas.openxmlformats.org/officeDocument/2006/relationships/font" Target="fonts/font12.fntdata"/><Relationship Id="rId6" Type="http://schemas.openxmlformats.org/officeDocument/2006/relationships/notesMaster" Target="notesMasters/notesMaster1.xml"/><Relationship Id="rId59" Type="http://schemas.openxmlformats.org/officeDocument/2006/relationships/font" Target="fonts/font11.fntdata"/><Relationship Id="rId58" Type="http://schemas.openxmlformats.org/officeDocument/2006/relationships/font" Target="fonts/font10.fntdata"/><Relationship Id="rId57" Type="http://schemas.openxmlformats.org/officeDocument/2006/relationships/font" Target="fonts/font9.fntdata"/><Relationship Id="rId56" Type="http://schemas.openxmlformats.org/officeDocument/2006/relationships/font" Target="fonts/font8.fntdata"/><Relationship Id="rId55" Type="http://schemas.openxmlformats.org/officeDocument/2006/relationships/font" Target="fonts/font7.fntdata"/><Relationship Id="rId54" Type="http://schemas.openxmlformats.org/officeDocument/2006/relationships/font" Target="fonts/font6.fntdata"/><Relationship Id="rId53" Type="http://schemas.openxmlformats.org/officeDocument/2006/relationships/font" Target="fonts/font5.fntdata"/><Relationship Id="rId52" Type="http://schemas.openxmlformats.org/officeDocument/2006/relationships/font" Target="fonts/font4.fntdata"/><Relationship Id="rId51" Type="http://schemas.openxmlformats.org/officeDocument/2006/relationships/font" Target="fonts/font3.fntdata"/><Relationship Id="rId50" Type="http://schemas.openxmlformats.org/officeDocument/2006/relationships/font" Target="fonts/font2.fntdata"/><Relationship Id="rId5" Type="http://schemas.openxmlformats.org/officeDocument/2006/relationships/slide" Target="slides/slide1.xml"/><Relationship Id="rId49" Type="http://schemas.openxmlformats.org/officeDocument/2006/relationships/font" Target="fonts/font1.fntdata"/><Relationship Id="rId48" Type="http://schemas.openxmlformats.org/officeDocument/2006/relationships/commentAuthors" Target="commentAuthors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微信公众号：初中语文匠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0000" y="1585595"/>
            <a:ext cx="4572000" cy="46482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375285" y="804545"/>
            <a:ext cx="117208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微信扫码关注公众号：初中语文匠</a:t>
            </a:r>
            <a:r>
              <a:rPr lang="en-US" altLang="zh-CN" sz="3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 </a:t>
            </a:r>
            <a:r>
              <a:rPr lang="zh-CN" altLang="en-US" sz="3200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获取更多原创优质课件资源！</a:t>
            </a:r>
            <a:endParaRPr lang="zh-CN" altLang="en-US" sz="3200"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8" Type="http://schemas.openxmlformats.org/officeDocument/2006/relationships/theme" Target="../theme/theme3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DDF65-B1C4-442A-81F4-1973390D72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A2D58-6741-4D5E-A918-3FC6BD747B6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8455" algn="l"/>
          <a:tab pos="1608455" algn="l"/>
          <a:tab pos="1608455" algn="l"/>
          <a:tab pos="160845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8455" algn="l"/>
          <a:tab pos="1608455" algn="l"/>
          <a:tab pos="1608455" algn="l"/>
          <a:tab pos="160845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2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3629025" y="2336800"/>
            <a:ext cx="493458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8800" dirty="0" smtClean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25</a:t>
            </a:r>
            <a:r>
              <a:rPr lang="en-US" altLang="zh-CN" sz="8800" b="1" dirty="0" smtClean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8800" b="1" dirty="0" smtClean="0">
                <a:latin typeface="楷体" panose="02010609060101010101" charset="-122"/>
                <a:ea typeface="楷体" panose="02010609060101010101" charset="-122"/>
              </a:rPr>
              <a:t>活板</a:t>
            </a:r>
            <a:endParaRPr lang="zh-CN" altLang="en-US" sz="88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微信公众号：初中语文匠"/>
          <p:cNvSpPr txBox="1"/>
          <p:nvPr/>
        </p:nvSpPr>
        <p:spPr>
          <a:xfrm>
            <a:off x="563880" y="823595"/>
            <a:ext cx="11064875" cy="52108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</a:t>
            </a:r>
            <a:r>
              <a:rPr lang="en-US" altLang="zh-CN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译文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】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宋朝庆历年间，有个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平民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叫毕昇，又发明了活字（印刷）。它的方法：用胶泥刻字印，薄得像铜钱的边缘，每个字刻一个字印，用火烧使它坚硬。先设置一块铁板，用松脂、蜡混合纸灰这类东西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在上面覆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盖。想要印刷时，就把一个铁模子放在铁板上，然后密密地排上字印，排满了就成为一版，拿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它靠近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火烘烤；松脂和蜡等混合物稍稍熔化，就用一块平板按压在字模版面，于是（所有排在铁板上的）活字平得像磨刀石。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" name="微信公众号：初中语文匠"/>
          <p:cNvSpPr txBox="1"/>
          <p:nvPr/>
        </p:nvSpPr>
        <p:spPr>
          <a:xfrm>
            <a:off x="612140" y="618490"/>
            <a:ext cx="11123295" cy="5352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90000"/>
              </a:lnSpc>
            </a:pPr>
            <a:r>
              <a:rPr lang="zh-CN" altLang="en-US" sz="3600" u="sng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若</a:t>
            </a:r>
            <a:r>
              <a:rPr lang="en-US" altLang="zh-CN" sz="36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止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印三二本，未</a:t>
            </a:r>
            <a:r>
              <a:rPr lang="zh-CN" altLang="en-US" sz="3600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简易；若印数十百千本，则</a:t>
            </a:r>
            <a:r>
              <a:rPr lang="en-US" altLang="zh-CN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极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神速。常作二铁板，一板印刷，一板已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自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布字，此印者才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毕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，则第二板已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具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，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更互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用之，瞬息可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就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。每一字皆有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数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印，如“之”“也”等字，每字有二十余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，</a:t>
            </a:r>
            <a:r>
              <a:rPr lang="zh-CN" altLang="en-US" sz="36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以</a:t>
            </a:r>
            <a:r>
              <a:rPr lang="zh-CN" altLang="en-US" sz="36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备一板内有重复者</a:t>
            </a:r>
            <a:r>
              <a:rPr lang="zh-CN" altLang="en-US" sz="36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。</a:t>
            </a:r>
            <a:endParaRPr lang="zh-CN" altLang="en-US" sz="3600" dirty="0" smtClean="0">
              <a:solidFill>
                <a:schemeClr val="tx1"/>
              </a:solidFill>
              <a:effectLst/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13" name="微信公众号：初中语文匠"/>
          <p:cNvSpPr/>
          <p:nvPr/>
        </p:nvSpPr>
        <p:spPr>
          <a:xfrm>
            <a:off x="612140" y="713740"/>
            <a:ext cx="1021080" cy="44831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如果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4" name="微信公众号：初中语文匠"/>
          <p:cNvSpPr/>
          <p:nvPr/>
        </p:nvSpPr>
        <p:spPr>
          <a:xfrm>
            <a:off x="8891905" y="1673225"/>
            <a:ext cx="1962785" cy="61722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另自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另外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5" name="微信公众号：初中语文匠"/>
          <p:cNvSpPr/>
          <p:nvPr/>
        </p:nvSpPr>
        <p:spPr>
          <a:xfrm>
            <a:off x="5330190" y="2721610"/>
            <a:ext cx="1012825" cy="48196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准备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0" name="微信公众号：初中语文匠"/>
          <p:cNvSpPr/>
          <p:nvPr/>
        </p:nvSpPr>
        <p:spPr>
          <a:xfrm>
            <a:off x="6556375" y="2720975"/>
            <a:ext cx="1960245" cy="48196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交替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轮流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1" name="微信公众号：初中语文匠"/>
          <p:cNvSpPr/>
          <p:nvPr/>
        </p:nvSpPr>
        <p:spPr>
          <a:xfrm>
            <a:off x="9975215" y="2738120"/>
            <a:ext cx="1040765" cy="49403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完成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2" name="微信公众号：初中语文匠"/>
          <p:cNvSpPr/>
          <p:nvPr/>
        </p:nvSpPr>
        <p:spPr>
          <a:xfrm>
            <a:off x="721995" y="4762500"/>
            <a:ext cx="1020445" cy="63944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ctr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字印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" name="微信公众号：初中语文匠"/>
          <p:cNvSpPr/>
          <p:nvPr/>
        </p:nvSpPr>
        <p:spPr>
          <a:xfrm>
            <a:off x="1742440" y="713740"/>
            <a:ext cx="1793875" cy="44831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同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只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”,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仅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" name="微信公众号：初中语文匠"/>
          <p:cNvSpPr/>
          <p:nvPr/>
        </p:nvSpPr>
        <p:spPr>
          <a:xfrm>
            <a:off x="4892675" y="713740"/>
            <a:ext cx="1021080" cy="44831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算是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" name="微信公众号：初中语文匠"/>
          <p:cNvSpPr/>
          <p:nvPr/>
        </p:nvSpPr>
        <p:spPr>
          <a:xfrm>
            <a:off x="1059815" y="1757680"/>
            <a:ext cx="572770" cy="44831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是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" name="微信公众号：初中语文匠"/>
          <p:cNvSpPr/>
          <p:nvPr/>
        </p:nvSpPr>
        <p:spPr>
          <a:xfrm>
            <a:off x="1742440" y="2738120"/>
            <a:ext cx="1614170" cy="44831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完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完毕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7" name="微信公众号：初中语文匠"/>
          <p:cNvSpPr/>
          <p:nvPr/>
        </p:nvSpPr>
        <p:spPr>
          <a:xfrm>
            <a:off x="2881630" y="3836670"/>
            <a:ext cx="654685" cy="49403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几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8" name="微信公众号：初中语文匠"/>
          <p:cNvSpPr/>
          <p:nvPr/>
        </p:nvSpPr>
        <p:spPr>
          <a:xfrm>
            <a:off x="2038985" y="4791710"/>
            <a:ext cx="1020445" cy="63944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ctr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用来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0" grpId="0" bldLvl="0" animBg="1"/>
      <p:bldP spid="11" grpId="0" bldLvl="0" animBg="1"/>
      <p:bldP spid="1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微信公众号：初中语文匠"/>
          <p:cNvSpPr txBox="1"/>
          <p:nvPr/>
        </p:nvSpPr>
        <p:spPr>
          <a:xfrm>
            <a:off x="611505" y="833755"/>
            <a:ext cx="1092136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译文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】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如果只印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两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三本，不能算是简便；如果印几十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几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百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甚至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上千本，那就极其快速了。通常是做两块铁板，一块印刷，一块已另外在排字了，这块印刷才完，第二块已经准备好了。两块交替使用，很短的时间就能完成。每一个字都有好几个字印，像“之”“也”等字，每个字有二十多个字印，用来准备一板内有重复的字。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" name="微信公众号：初中语文匠"/>
          <p:cNvSpPr txBox="1"/>
          <p:nvPr/>
        </p:nvSpPr>
        <p:spPr>
          <a:xfrm>
            <a:off x="541655" y="699770"/>
            <a:ext cx="10981690" cy="5352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90000"/>
              </a:lnSpc>
            </a:pP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不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用，则以纸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帖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之，每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韵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为一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帖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，</a:t>
            </a:r>
            <a:r>
              <a:rPr lang="en-US" altLang="zh-CN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木格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贮之。有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奇字素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无备者，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旋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刻之，以草火烧，瞬息可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成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。不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以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木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之者，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木理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有疏密，沾水则高下不平，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兼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与药相粘，不可取；不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若</a:t>
            </a:r>
            <a:r>
              <a:rPr lang="en-US" altLang="zh-CN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燔</a:t>
            </a:r>
            <a:r>
              <a:rPr lang="zh-CN" altLang="en-US" sz="3600" b="1" dirty="0">
                <a:solidFill>
                  <a:srgbClr val="5E47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土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，用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讫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再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火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令药镕，以手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拂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之，其印自落，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殊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不沾污。 </a:t>
            </a:r>
            <a:endParaRPr lang="zh-CN" altLang="en-US" sz="3600" b="1" dirty="0">
              <a:solidFill>
                <a:schemeClr val="tx1"/>
              </a:solidFill>
              <a:effectLst/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2" name="微信公众号：初中语文匠"/>
          <p:cNvSpPr/>
          <p:nvPr/>
        </p:nvSpPr>
        <p:spPr>
          <a:xfrm>
            <a:off x="1816100" y="285115"/>
            <a:ext cx="2792095" cy="89281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名词用作动词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用标签标出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7" name="微信公众号：初中语文匠"/>
          <p:cNvSpPr/>
          <p:nvPr/>
        </p:nvSpPr>
        <p:spPr>
          <a:xfrm>
            <a:off x="4856480" y="699770"/>
            <a:ext cx="1473835" cy="53467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指韵部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8" name="微信公众号：初中语文匠"/>
          <p:cNvSpPr/>
          <p:nvPr/>
        </p:nvSpPr>
        <p:spPr>
          <a:xfrm>
            <a:off x="6510655" y="706120"/>
            <a:ext cx="1021080" cy="52832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标签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9" name="微信公众号：初中语文匠"/>
          <p:cNvSpPr/>
          <p:nvPr/>
        </p:nvSpPr>
        <p:spPr>
          <a:xfrm>
            <a:off x="10163810" y="715010"/>
            <a:ext cx="1459230" cy="51054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生僻字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0" name="微信公众号：初中语文匠"/>
          <p:cNvSpPr/>
          <p:nvPr/>
        </p:nvSpPr>
        <p:spPr>
          <a:xfrm>
            <a:off x="1331595" y="2783840"/>
            <a:ext cx="2298065" cy="48514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木头的纹理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1" name="微信公众号：初中语文匠"/>
          <p:cNvSpPr/>
          <p:nvPr/>
        </p:nvSpPr>
        <p:spPr>
          <a:xfrm>
            <a:off x="3780790" y="3784600"/>
            <a:ext cx="650240" cy="55880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烧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3" name="微信公众号：初中语文匠"/>
          <p:cNvSpPr/>
          <p:nvPr/>
        </p:nvSpPr>
        <p:spPr>
          <a:xfrm>
            <a:off x="9183370" y="3850640"/>
            <a:ext cx="1932305" cy="55880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擦拭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掸去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4" name="微信公众号：初中语文匠"/>
          <p:cNvSpPr/>
          <p:nvPr/>
        </p:nvSpPr>
        <p:spPr>
          <a:xfrm>
            <a:off x="8393430" y="2835910"/>
            <a:ext cx="539115" cy="46291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又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5" name="微信公众号：初中语文匠"/>
          <p:cNvSpPr/>
          <p:nvPr/>
        </p:nvSpPr>
        <p:spPr>
          <a:xfrm>
            <a:off x="541655" y="1762125"/>
            <a:ext cx="1029970" cy="48196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平时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6" name="微信公众号：初中语文匠"/>
          <p:cNvSpPr/>
          <p:nvPr/>
        </p:nvSpPr>
        <p:spPr>
          <a:xfrm>
            <a:off x="2176145" y="1762125"/>
            <a:ext cx="1940560" cy="50546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随即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马上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7" name="微信公众号：初中语文匠"/>
          <p:cNvSpPr/>
          <p:nvPr/>
        </p:nvSpPr>
        <p:spPr>
          <a:xfrm>
            <a:off x="5318125" y="3876040"/>
            <a:ext cx="1041400" cy="46736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完毕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" name="微信公众号：初中语文匠"/>
          <p:cNvSpPr/>
          <p:nvPr/>
        </p:nvSpPr>
        <p:spPr>
          <a:xfrm>
            <a:off x="7775575" y="706120"/>
            <a:ext cx="1438275" cy="52832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用木格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1" name="微信公众号：初中语文匠"/>
          <p:cNvSpPr/>
          <p:nvPr/>
        </p:nvSpPr>
        <p:spPr>
          <a:xfrm>
            <a:off x="8142605" y="1788160"/>
            <a:ext cx="1040765" cy="49403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完成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" name="微信公众号：初中语文匠"/>
          <p:cNvSpPr/>
          <p:nvPr/>
        </p:nvSpPr>
        <p:spPr>
          <a:xfrm>
            <a:off x="9689465" y="1788160"/>
            <a:ext cx="612775" cy="49403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用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" name="微信公众号：初中语文匠"/>
          <p:cNvSpPr/>
          <p:nvPr/>
        </p:nvSpPr>
        <p:spPr>
          <a:xfrm>
            <a:off x="10648950" y="1773555"/>
            <a:ext cx="634365" cy="49403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刻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7" name="微信公众号：初中语文匠"/>
          <p:cNvSpPr/>
          <p:nvPr/>
        </p:nvSpPr>
        <p:spPr>
          <a:xfrm>
            <a:off x="2821305" y="3784600"/>
            <a:ext cx="650240" cy="55880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像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3" name="微信公众号：初中语文匠"/>
          <p:cNvSpPr/>
          <p:nvPr/>
        </p:nvSpPr>
        <p:spPr>
          <a:xfrm>
            <a:off x="6510655" y="3850640"/>
            <a:ext cx="1463040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用火烤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8" name="微信公众号：初中语文匠"/>
          <p:cNvSpPr/>
          <p:nvPr/>
        </p:nvSpPr>
        <p:spPr>
          <a:xfrm>
            <a:off x="2712720" y="4985385"/>
            <a:ext cx="99885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根本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4" grpId="0" bldLvl="0" animBg="1"/>
      <p:bldP spid="11" grpId="0" bldLvl="0" animBg="1"/>
      <p:bldP spid="5" grpId="0" bldLvl="0" animBg="1"/>
      <p:bldP spid="6" grpId="0" bldLvl="0" animBg="1"/>
      <p:bldP spid="7" grpId="0" bldLvl="0" animBg="1"/>
      <p:bldP spid="53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微信公众号：初中语文匠"/>
          <p:cNvSpPr txBox="1"/>
          <p:nvPr/>
        </p:nvSpPr>
        <p:spPr>
          <a:xfrm>
            <a:off x="567055" y="520700"/>
            <a:ext cx="10922635" cy="5605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</a:t>
            </a:r>
            <a:r>
              <a:rPr lang="en-US" altLang="zh-CN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【</a:t>
            </a:r>
            <a:r>
              <a:rPr lang="zh-CN" altLang="en-US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译文</a:t>
            </a:r>
            <a:r>
              <a:rPr lang="en-US" altLang="zh-CN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】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不用时，就用纸来标记字印，每个韵部做一个标签，用木格（分别）贮存这些活字。有些生僻字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平时没有准备的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，随即刻制，用草火烘烤，很快就能制成。不用木头刻活字的原因，是木头的纹理有疏有密，沾水就会变得高低不平，再加上和松脂等粘在一起，（拆板时）不容易拿下来；不像用胶泥烧制，印完后再用火烘烤使松脂和蜡等混合物熔化，用手一擦，字印就会自己掉落下来，根本不会被药物弄脏。</a:t>
            </a:r>
            <a:endParaRPr lang="zh-CN" altLang="en-US" sz="3200" b="1" dirty="0" smtClean="0">
              <a:solidFill>
                <a:schemeClr val="tx1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" name="微信公众号：初中语文匠"/>
          <p:cNvSpPr txBox="1"/>
          <p:nvPr/>
        </p:nvSpPr>
        <p:spPr>
          <a:xfrm>
            <a:off x="511235" y="821968"/>
            <a:ext cx="8542020" cy="10267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9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昇</a:t>
            </a: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死，其印</a:t>
            </a:r>
            <a:r>
              <a:rPr lang="zh-CN" altLang="en-US" sz="32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余</a:t>
            </a:r>
            <a:r>
              <a:rPr lang="zh-CN" altLang="en-US" sz="32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群从</a:t>
            </a: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所得，至今</a:t>
            </a:r>
            <a:r>
              <a:rPr lang="zh-CN" altLang="en-US" sz="32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宝藏</a:t>
            </a: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17" name="微信公众号：初中语文匠"/>
          <p:cNvSpPr/>
          <p:nvPr/>
        </p:nvSpPr>
        <p:spPr>
          <a:xfrm>
            <a:off x="3728085" y="1733550"/>
            <a:ext cx="2107565" cy="8743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ctr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指堂兄弟及诸子侄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4" name="微信公众号：初中语文匠"/>
          <p:cNvSpPr/>
          <p:nvPr/>
        </p:nvSpPr>
        <p:spPr>
          <a:xfrm>
            <a:off x="6789420" y="1733550"/>
            <a:ext cx="1239520" cy="55054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ctr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珍藏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5" name="微信公众号：初中语文匠"/>
          <p:cNvSpPr txBox="1"/>
          <p:nvPr/>
        </p:nvSpPr>
        <p:spPr>
          <a:xfrm>
            <a:off x="1033145" y="3273425"/>
            <a:ext cx="10488295" cy="15684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</a:t>
            </a:r>
            <a:r>
              <a:rPr lang="en-US" altLang="zh-CN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【</a:t>
            </a:r>
            <a:r>
              <a:rPr lang="zh-CN" altLang="en-US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译文</a:t>
            </a:r>
            <a:r>
              <a:rPr lang="en-US" altLang="zh-CN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】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毕昇死后，他的字印被我的堂兄弟和子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侄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们得到，直到今天还被珍藏。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2" name="微信公众号：初中语文匠"/>
          <p:cNvSpPr/>
          <p:nvPr/>
        </p:nvSpPr>
        <p:spPr>
          <a:xfrm>
            <a:off x="3044190" y="758825"/>
            <a:ext cx="593090" cy="55054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algn="l"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被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4" grpId="0" bldLvl="0" animBg="1"/>
      <p:bldP spid="15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微信公众号：初中语文匠" descr="图片包含 游戏机, 伞&#10;&#10;描述已自动生成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315" y="960755"/>
            <a:ext cx="693420" cy="693420"/>
          </a:xfrm>
          <a:prstGeom prst="rect">
            <a:avLst/>
          </a:prstGeom>
        </p:spPr>
      </p:pic>
      <p:sp>
        <p:nvSpPr>
          <p:cNvPr id="2" name="微信公众号：初中语文匠"/>
          <p:cNvSpPr txBox="1"/>
          <p:nvPr/>
        </p:nvSpPr>
        <p:spPr>
          <a:xfrm>
            <a:off x="1584960" y="984885"/>
            <a:ext cx="1619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通假字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1" name="微信公众号：初中语文匠"/>
          <p:cNvSpPr/>
          <p:nvPr/>
        </p:nvSpPr>
        <p:spPr>
          <a:xfrm>
            <a:off x="1217295" y="1721485"/>
            <a:ext cx="107683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活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板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（     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）</a:t>
            </a:r>
            <a:endParaRPr lang="zh-CN" altLang="en-US" sz="36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已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后典籍皆为板本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（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   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）</a:t>
            </a:r>
            <a:endParaRPr lang="en-US" altLang="zh-CN" sz="36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若</a:t>
            </a:r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止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印三二本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（     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                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）</a:t>
            </a:r>
            <a:endParaRPr lang="zh-CN" altLang="en-US" sz="36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药稍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字魂36号-正文宋楷" panose="00000500000000000000" charset="-122"/>
                <a:sym typeface="+mn-ea"/>
              </a:rPr>
              <a:t>镕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（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                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）</a:t>
            </a:r>
            <a:endParaRPr lang="zh-CN" altLang="en-US" sz="36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4" name="微信公众号：初中语文匠"/>
          <p:cNvSpPr/>
          <p:nvPr/>
        </p:nvSpPr>
        <p:spPr>
          <a:xfrm>
            <a:off x="5492115" y="2825115"/>
            <a:ext cx="2942590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已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同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以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6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15" name="微信公众号：初中语文匠"/>
          <p:cNvSpPr/>
          <p:nvPr/>
        </p:nvSpPr>
        <p:spPr>
          <a:xfrm>
            <a:off x="3095625" y="4507865"/>
            <a:ext cx="8616315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字魂36号-正文宋楷" panose="00000500000000000000" charset="-122"/>
              </a:rPr>
              <a:t>镕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同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熔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,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用高温使固态物质转变为液态</a:t>
            </a:r>
            <a:endParaRPr lang="zh-CN" altLang="en-US" sz="36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6" name="微信公众号：初中语文匠"/>
          <p:cNvSpPr/>
          <p:nvPr/>
        </p:nvSpPr>
        <p:spPr>
          <a:xfrm>
            <a:off x="2947035" y="2054860"/>
            <a:ext cx="2952750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板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同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版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6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7" name="微信公众号：初中语文匠"/>
          <p:cNvSpPr/>
          <p:nvPr/>
        </p:nvSpPr>
        <p:spPr>
          <a:xfrm>
            <a:off x="5024120" y="3735070"/>
            <a:ext cx="2973705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止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同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只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6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grpSp>
        <p:nvGrpSpPr>
          <p:cNvPr id="12291" name="组合 3"/>
          <p:cNvGrpSpPr/>
          <p:nvPr/>
        </p:nvGrpSpPr>
        <p:grpSpPr>
          <a:xfrm>
            <a:off x="284798" y="307975"/>
            <a:ext cx="2324100" cy="586420"/>
            <a:chOff x="2371" y="690"/>
            <a:chExt cx="3471" cy="1228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文言积累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15" grpId="0" bldLvl="0"/>
      <p:bldP spid="6" grpId="0" bldLvl="0"/>
      <p:bldP spid="7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微信公众号：初中语文匠" descr="图片包含 游戏机, 伞&#10;&#10;描述已自动生成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55" y="490220"/>
            <a:ext cx="693420" cy="693420"/>
          </a:xfrm>
          <a:prstGeom prst="rect">
            <a:avLst/>
          </a:prstGeom>
        </p:spPr>
      </p:pic>
      <p:sp>
        <p:nvSpPr>
          <p:cNvPr id="2" name="微信公众号：初中语文匠"/>
          <p:cNvSpPr txBox="1"/>
          <p:nvPr/>
        </p:nvSpPr>
        <p:spPr>
          <a:xfrm>
            <a:off x="1615440" y="573405"/>
            <a:ext cx="20250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古今异义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1" name="微信公众号：初中语文匠"/>
          <p:cNvSpPr/>
          <p:nvPr/>
        </p:nvSpPr>
        <p:spPr>
          <a:xfrm>
            <a:off x="1187450" y="1418273"/>
            <a:ext cx="1076833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庆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历中</a:t>
            </a:r>
            <a:r>
              <a:rPr lang="zh-CN" altLang="en-US" sz="3600" b="1" dirty="0" smtClean="0">
                <a:solidFill>
                  <a:schemeClr val="tx1"/>
                </a:solidFill>
                <a:latin typeface="Arial" panose="020B0604020202020204" pitchFamily="34" charset="0"/>
                <a:ea typeface="字魂36号-正文宋楷" panose="00000500000000000000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有</a:t>
            </a:r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布衣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毕昇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（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   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）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字魂36号-正文宋楷" panose="00000500000000000000" charset="-122"/>
              <a:ea typeface="字魂36号-正文宋楷" panose="00000500000000000000" charset="-122"/>
              <a:cs typeface="宋体" panose="02010600030101010101" pitchFamily="2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薄如钱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唇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（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   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）</a:t>
            </a:r>
            <a:endParaRPr lang="zh-CN" altLang="en-US" sz="36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其上以松脂、蜡和纸灰之类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冒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之（     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）</a:t>
            </a:r>
            <a:endParaRPr lang="zh-CN" altLang="en-US" sz="36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则以一铁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范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置铁板上（     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）</a:t>
            </a:r>
            <a:endParaRPr lang="zh-CN" altLang="en-US" sz="36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旋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刻之（</a:t>
            </a:r>
            <a:r>
              <a:rPr lang="en-US" altLang="zh-CN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  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）</a:t>
            </a:r>
            <a:endParaRPr lang="zh-CN" altLang="en-US" sz="36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6" name="微信公众号：初中语文匠"/>
          <p:cNvSpPr/>
          <p:nvPr/>
        </p:nvSpPr>
        <p:spPr>
          <a:xfrm>
            <a:off x="3761740" y="2622550"/>
            <a:ext cx="1197610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边缘</a:t>
            </a:r>
            <a:endParaRPr lang="zh-CN" altLang="en-US" sz="3600" b="1" dirty="0" smtClean="0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微信公众号：初中语文匠"/>
          <p:cNvSpPr/>
          <p:nvPr/>
        </p:nvSpPr>
        <p:spPr>
          <a:xfrm>
            <a:off x="5761990" y="1751330"/>
            <a:ext cx="1269365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平民</a:t>
            </a:r>
            <a:endParaRPr lang="zh-CN" altLang="en-US" sz="3600" b="1" dirty="0" smtClean="0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微信公众号：初中语文匠"/>
          <p:cNvSpPr/>
          <p:nvPr/>
        </p:nvSpPr>
        <p:spPr>
          <a:xfrm>
            <a:off x="8297545" y="3408680"/>
            <a:ext cx="1269365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覆盖</a:t>
            </a:r>
            <a:endParaRPr lang="zh-CN" altLang="en-US" sz="3600" b="1" dirty="0" smtClean="0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微信公众号：初中语文匠"/>
          <p:cNvSpPr/>
          <p:nvPr/>
        </p:nvSpPr>
        <p:spPr>
          <a:xfrm>
            <a:off x="6040755" y="4211955"/>
            <a:ext cx="1269365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模子</a:t>
            </a:r>
            <a:endParaRPr lang="zh-CN" altLang="en-US" sz="3600" b="1" dirty="0" smtClean="0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微信公众号：初中语文匠"/>
          <p:cNvSpPr/>
          <p:nvPr/>
        </p:nvSpPr>
        <p:spPr>
          <a:xfrm>
            <a:off x="3028315" y="5125085"/>
            <a:ext cx="2384425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立即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字魂36号-正文宋楷" panose="00000500000000000000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 smtClean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马上</a:t>
            </a:r>
            <a:endParaRPr lang="zh-CN" altLang="en-US" sz="3600" b="1" dirty="0" smtClean="0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3" grpId="0" bldLvl="0"/>
      <p:bldP spid="5" grpId="0" bldLvl="0"/>
      <p:bldP spid="8" grpId="0" bldLvl="0"/>
      <p:bldP spid="4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微信公众号：初中语文匠" descr="图片包含 游戏机, 伞&#10;&#10;描述已自动生成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55" y="490220"/>
            <a:ext cx="693420" cy="693420"/>
          </a:xfrm>
          <a:prstGeom prst="rect">
            <a:avLst/>
          </a:prstGeom>
        </p:spPr>
      </p:pic>
      <p:sp>
        <p:nvSpPr>
          <p:cNvPr id="2" name="微信公众号：初中语文匠"/>
          <p:cNvSpPr txBox="1"/>
          <p:nvPr/>
        </p:nvSpPr>
        <p:spPr>
          <a:xfrm>
            <a:off x="1615440" y="573405"/>
            <a:ext cx="2037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一词多义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677" name="微信公众号：初中语文匠"/>
          <p:cNvSpPr txBox="1"/>
          <p:nvPr/>
        </p:nvSpPr>
        <p:spPr>
          <a:xfrm>
            <a:off x="518795" y="3239135"/>
            <a:ext cx="742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为</a:t>
            </a:r>
            <a:endParaRPr lang="zh-CN" altLang="en-US" sz="3200" b="1" dirty="0">
              <a:solidFill>
                <a:schemeClr val="tx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8678" name="微信公众号：初中语文匠"/>
          <p:cNvSpPr/>
          <p:nvPr/>
        </p:nvSpPr>
        <p:spPr>
          <a:xfrm>
            <a:off x="1073785" y="1772285"/>
            <a:ext cx="191770" cy="3678555"/>
          </a:xfrm>
          <a:prstGeom prst="leftBrace">
            <a:avLst>
              <a:gd name="adj1" fmla="val 2821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8679" name="微信公众号：初中语文匠"/>
          <p:cNvSpPr txBox="1"/>
          <p:nvPr/>
        </p:nvSpPr>
        <p:spPr>
          <a:xfrm>
            <a:off x="1265555" y="1556385"/>
            <a:ext cx="45904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唐人尚未盛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为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之（         ）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28680" name="微信公众号：初中语文匠"/>
          <p:cNvSpPr txBox="1"/>
          <p:nvPr/>
        </p:nvSpPr>
        <p:spPr>
          <a:xfrm>
            <a:off x="1243965" y="2064385"/>
            <a:ext cx="5121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已后典籍皆</a:t>
            </a:r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板本（    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）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28683" name="微信公众号：初中语文匠"/>
          <p:cNvSpPr txBox="1"/>
          <p:nvPr/>
        </p:nvSpPr>
        <p:spPr>
          <a:xfrm>
            <a:off x="1181100" y="5175885"/>
            <a:ext cx="49136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其印</a:t>
            </a:r>
            <a:r>
              <a:rPr lang="zh-CN" altLang="en-US" sz="3200" b="1" dirty="0">
                <a:solidFill>
                  <a:srgbClr val="0000FF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余群从所得（     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）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28684" name="微信公众号：初中语文匠"/>
          <p:cNvSpPr txBox="1"/>
          <p:nvPr/>
        </p:nvSpPr>
        <p:spPr>
          <a:xfrm>
            <a:off x="1243965" y="3594100"/>
            <a:ext cx="5121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满铁范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一板（         ）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40973" name="微信公众号：初中语文匠"/>
          <p:cNvSpPr/>
          <p:nvPr/>
        </p:nvSpPr>
        <p:spPr>
          <a:xfrm>
            <a:off x="4892675" y="1595755"/>
            <a:ext cx="736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做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0974" name="微信公众号：初中语文匠"/>
          <p:cNvSpPr/>
          <p:nvPr/>
        </p:nvSpPr>
        <p:spPr>
          <a:xfrm>
            <a:off x="5080000" y="2117725"/>
            <a:ext cx="8616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是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0975" name="微信公众号：初中语文匠"/>
          <p:cNvSpPr/>
          <p:nvPr/>
        </p:nvSpPr>
        <p:spPr>
          <a:xfrm>
            <a:off x="4235340" y="3667363"/>
            <a:ext cx="13427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成为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0976" name="微信公众号：初中语文匠"/>
          <p:cNvSpPr/>
          <p:nvPr/>
        </p:nvSpPr>
        <p:spPr>
          <a:xfrm>
            <a:off x="4970740" y="5175855"/>
            <a:ext cx="71719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被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" name="微信公众号：初中语文匠"/>
          <p:cNvSpPr txBox="1"/>
          <p:nvPr/>
        </p:nvSpPr>
        <p:spPr>
          <a:xfrm>
            <a:off x="1265555" y="3084830"/>
            <a:ext cx="43637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每字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一印（          ）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5" name="微信公众号：初中语文匠"/>
          <p:cNvSpPr txBox="1"/>
          <p:nvPr/>
        </p:nvSpPr>
        <p:spPr>
          <a:xfrm>
            <a:off x="1265719" y="2547895"/>
            <a:ext cx="37052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又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活板（         ）</a:t>
            </a:r>
            <a:endParaRPr kumimoji="0" lang="zh-CN" altLang="en-US" sz="3200" b="1" i="0" u="none" strike="noStrike" kern="1200" cap="none" spc="0" normalizeH="0" baseline="0" dirty="0">
              <a:solidFill>
                <a:schemeClr val="tx1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6" name="微信公众号：初中语文匠"/>
          <p:cNvSpPr/>
          <p:nvPr/>
        </p:nvSpPr>
        <p:spPr>
          <a:xfrm>
            <a:off x="3388360" y="2597150"/>
            <a:ext cx="1042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发明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1" name="微信公众号：初中语文匠"/>
          <p:cNvSpPr/>
          <p:nvPr/>
        </p:nvSpPr>
        <p:spPr>
          <a:xfrm>
            <a:off x="4033589" y="3131304"/>
            <a:ext cx="859334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刻</a:t>
            </a:r>
            <a:endParaRPr lang="zh-CN" altLang="en-US" sz="3200" b="1" dirty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>
            <a:off x="6365240" y="2064385"/>
            <a:ext cx="5537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以</a:t>
            </a:r>
            <a:endParaRPr lang="zh-CN" altLang="en-US" sz="3200" b="1" dirty="0" smtClean="0">
              <a:solidFill>
                <a:schemeClr val="tx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7" name="微信公众号：初中语文匠"/>
          <p:cNvSpPr/>
          <p:nvPr/>
        </p:nvSpPr>
        <p:spPr>
          <a:xfrm>
            <a:off x="6877685" y="1772285"/>
            <a:ext cx="253365" cy="1237615"/>
          </a:xfrm>
          <a:prstGeom prst="leftBrace">
            <a:avLst>
              <a:gd name="adj1" fmla="val 2821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8" name="微信公众号：初中语文匠"/>
          <p:cNvSpPr txBox="1"/>
          <p:nvPr/>
        </p:nvSpPr>
        <p:spPr>
          <a:xfrm>
            <a:off x="7068820" y="1556385"/>
            <a:ext cx="44354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不</a:t>
            </a:r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以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木为之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者（       ）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28681" name="微信公众号：初中语文匠"/>
          <p:cNvSpPr txBox="1"/>
          <p:nvPr/>
        </p:nvSpPr>
        <p:spPr>
          <a:xfrm>
            <a:off x="6547485" y="3714750"/>
            <a:ext cx="5842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就</a:t>
            </a:r>
            <a:endParaRPr lang="zh-CN" altLang="en-US" sz="3200" b="1" dirty="0" smtClean="0">
              <a:solidFill>
                <a:schemeClr val="tx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8682" name="微信公众号：初中语文匠"/>
          <p:cNvSpPr/>
          <p:nvPr/>
        </p:nvSpPr>
        <p:spPr>
          <a:xfrm>
            <a:off x="7131685" y="3618865"/>
            <a:ext cx="226060" cy="784860"/>
          </a:xfrm>
          <a:prstGeom prst="leftBrace">
            <a:avLst>
              <a:gd name="adj1" fmla="val 3823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9" name="微信公众号：初中语文匠"/>
          <p:cNvSpPr txBox="1"/>
          <p:nvPr/>
        </p:nvSpPr>
        <p:spPr>
          <a:xfrm>
            <a:off x="7266305" y="3448685"/>
            <a:ext cx="39039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持</a:t>
            </a:r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就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火炀之（       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）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10" name="微信公众号：初中语文匠"/>
          <p:cNvSpPr/>
          <p:nvPr/>
        </p:nvSpPr>
        <p:spPr>
          <a:xfrm>
            <a:off x="10135359" y="1613596"/>
            <a:ext cx="52603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用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2" name="微信公众号：初中语文匠"/>
          <p:cNvSpPr/>
          <p:nvPr/>
        </p:nvSpPr>
        <p:spPr>
          <a:xfrm>
            <a:off x="9688830" y="3448685"/>
            <a:ext cx="11817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靠近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3" name="微信公众号：初中语文匠"/>
          <p:cNvSpPr txBox="1"/>
          <p:nvPr/>
        </p:nvSpPr>
        <p:spPr>
          <a:xfrm>
            <a:off x="7266305" y="4032250"/>
            <a:ext cx="36823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瞬息可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就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（       ）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14" name="微信公众号：初中语文匠"/>
          <p:cNvSpPr/>
          <p:nvPr/>
        </p:nvSpPr>
        <p:spPr>
          <a:xfrm>
            <a:off x="9321800" y="4032250"/>
            <a:ext cx="11023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完成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5" name="微信公众号：初中语文匠"/>
          <p:cNvSpPr txBox="1"/>
          <p:nvPr/>
        </p:nvSpPr>
        <p:spPr>
          <a:xfrm>
            <a:off x="7054215" y="2547620"/>
            <a:ext cx="506984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以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备一板内有重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复（       ）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16" name="微信公众号：初中语文匠"/>
          <p:cNvSpPr/>
          <p:nvPr/>
        </p:nvSpPr>
        <p:spPr>
          <a:xfrm>
            <a:off x="10716111" y="2597429"/>
            <a:ext cx="1081152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用来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 rot="1020000">
            <a:off x="307975" y="155892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9" name="文本框 28"/>
          <p:cNvSpPr txBox="1"/>
          <p:nvPr/>
        </p:nvSpPr>
        <p:spPr>
          <a:xfrm rot="5400000">
            <a:off x="4996180" y="3125470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446010" y="139890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9" name="文本框 38"/>
          <p:cNvSpPr txBox="1"/>
          <p:nvPr/>
        </p:nvSpPr>
        <p:spPr>
          <a:xfrm rot="5400000">
            <a:off x="8374380" y="280606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446010" y="339280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559040" y="517588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5" name="文本框 44"/>
          <p:cNvSpPr txBox="1"/>
          <p:nvPr/>
        </p:nvSpPr>
        <p:spPr>
          <a:xfrm rot="1020000">
            <a:off x="10297795" y="77787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815195" y="139382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893935" y="3821430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50" name="文本框 49"/>
          <p:cNvSpPr txBox="1"/>
          <p:nvPr/>
        </p:nvSpPr>
        <p:spPr>
          <a:xfrm rot="5400000">
            <a:off x="9043035" y="4936490"/>
            <a:ext cx="19767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899015" y="592010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52" name="文本框 51"/>
          <p:cNvSpPr txBox="1"/>
          <p:nvPr/>
        </p:nvSpPr>
        <p:spPr>
          <a:xfrm rot="19500000">
            <a:off x="10282555" y="432435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53" name="文本框 52"/>
          <p:cNvSpPr txBox="1"/>
          <p:nvPr/>
        </p:nvSpPr>
        <p:spPr>
          <a:xfrm rot="5400000">
            <a:off x="9903460" y="526161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0598785" y="4778375"/>
            <a:ext cx="1174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55" name="文本框 54"/>
          <p:cNvSpPr txBox="1"/>
          <p:nvPr/>
        </p:nvSpPr>
        <p:spPr>
          <a:xfrm rot="5400000">
            <a:off x="10519410" y="545846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57" name="微信公众号：初中语文匠"/>
          <p:cNvSpPr txBox="1"/>
          <p:nvPr/>
        </p:nvSpPr>
        <p:spPr>
          <a:xfrm>
            <a:off x="7022465" y="2064385"/>
            <a:ext cx="52197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以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一铁范置铁板上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（</a:t>
            </a:r>
            <a:r>
              <a:rPr lang="en-US" altLang="zh-CN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）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58" name="微信公众号：初中语文匠"/>
          <p:cNvSpPr/>
          <p:nvPr/>
        </p:nvSpPr>
        <p:spPr>
          <a:xfrm>
            <a:off x="10870689" y="2064446"/>
            <a:ext cx="52603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把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1" name="微信公众号：初中语文匠"/>
          <p:cNvSpPr txBox="1"/>
          <p:nvPr/>
        </p:nvSpPr>
        <p:spPr>
          <a:xfrm>
            <a:off x="1265555" y="4113530"/>
            <a:ext cx="43637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未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简易（          ）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62" name="微信公众号：初中语文匠"/>
          <p:cNvSpPr/>
          <p:nvPr/>
        </p:nvSpPr>
        <p:spPr>
          <a:xfrm>
            <a:off x="3479165" y="4113530"/>
            <a:ext cx="11328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算是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3" name="微信公众号：初中语文匠"/>
          <p:cNvSpPr txBox="1"/>
          <p:nvPr/>
        </p:nvSpPr>
        <p:spPr>
          <a:xfrm>
            <a:off x="1265555" y="4655185"/>
            <a:ext cx="43637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不以木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之者（          ）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64" name="微信公众号：初中语文匠"/>
          <p:cNvSpPr/>
          <p:nvPr/>
        </p:nvSpPr>
        <p:spPr>
          <a:xfrm>
            <a:off x="4363045" y="4655155"/>
            <a:ext cx="71719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刻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8" name="微信公众号：初中语文匠"/>
          <p:cNvSpPr txBox="1"/>
          <p:nvPr/>
        </p:nvSpPr>
        <p:spPr>
          <a:xfrm>
            <a:off x="6547485" y="5021580"/>
            <a:ext cx="5842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者</a:t>
            </a:r>
            <a:endParaRPr lang="zh-CN" altLang="en-US" sz="3200" b="1" dirty="0" smtClean="0">
              <a:solidFill>
                <a:schemeClr val="tx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9" name="微信公众号：初中语文匠"/>
          <p:cNvSpPr/>
          <p:nvPr/>
        </p:nvSpPr>
        <p:spPr>
          <a:xfrm>
            <a:off x="7131050" y="4921250"/>
            <a:ext cx="226060" cy="784860"/>
          </a:xfrm>
          <a:prstGeom prst="leftBrace">
            <a:avLst>
              <a:gd name="adj1" fmla="val 3823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0" name="微信公众号：初中语文匠"/>
          <p:cNvSpPr txBox="1"/>
          <p:nvPr/>
        </p:nvSpPr>
        <p:spPr>
          <a:xfrm>
            <a:off x="7266305" y="4716780"/>
            <a:ext cx="48583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以备一板内有重复</a:t>
            </a:r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者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（     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）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21" name="微信公众号：初中语文匠"/>
          <p:cNvSpPr/>
          <p:nvPr/>
        </p:nvSpPr>
        <p:spPr>
          <a:xfrm>
            <a:off x="11240770" y="4716780"/>
            <a:ext cx="11023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的字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3" name="微信公众号：初中语文匠"/>
          <p:cNvSpPr txBox="1"/>
          <p:nvPr/>
        </p:nvSpPr>
        <p:spPr>
          <a:xfrm>
            <a:off x="7266305" y="5238750"/>
            <a:ext cx="47631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不以木为之</a:t>
            </a:r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者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（</a:t>
            </a:r>
            <a:r>
              <a:rPr lang="en-US" altLang="zh-CN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 ）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24" name="微信公众号：初中语文匠"/>
          <p:cNvSpPr/>
          <p:nvPr/>
        </p:nvSpPr>
        <p:spPr>
          <a:xfrm>
            <a:off x="10088245" y="5238750"/>
            <a:ext cx="15525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的原因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3" grpId="0"/>
      <p:bldP spid="40974" grpId="0"/>
      <p:bldP spid="40975" grpId="0"/>
      <p:bldP spid="40976" grpId="0"/>
      <p:bldP spid="6" grpId="0"/>
      <p:bldP spid="31" grpId="1"/>
      <p:bldP spid="10" grpId="0"/>
      <p:bldP spid="12" grpId="0"/>
      <p:bldP spid="14" grpId="0"/>
      <p:bldP spid="16" grpId="1"/>
      <p:bldP spid="58" grpId="0"/>
      <p:bldP spid="62" grpId="0"/>
      <p:bldP spid="64" grpId="0"/>
      <p:bldP spid="21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微信公众号：初中语文匠" descr="图片包含 游戏机, 伞&#10;&#10;描述已自动生成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55" y="490220"/>
            <a:ext cx="693420" cy="693420"/>
          </a:xfrm>
          <a:prstGeom prst="rect">
            <a:avLst/>
          </a:prstGeom>
        </p:spPr>
      </p:pic>
      <p:sp>
        <p:nvSpPr>
          <p:cNvPr id="2" name="微信公众号：初中语文匠"/>
          <p:cNvSpPr txBox="1"/>
          <p:nvPr/>
        </p:nvSpPr>
        <p:spPr>
          <a:xfrm>
            <a:off x="1615440" y="573405"/>
            <a:ext cx="2037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一词多义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677" name="微信公众号：初中语文匠"/>
          <p:cNvSpPr txBox="1"/>
          <p:nvPr/>
        </p:nvSpPr>
        <p:spPr>
          <a:xfrm>
            <a:off x="631825" y="2026285"/>
            <a:ext cx="6121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火</a:t>
            </a:r>
            <a:endParaRPr lang="zh-CN" altLang="en-US" sz="3200" b="1" dirty="0" smtClean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8678" name="微信公众号：初中语文匠"/>
          <p:cNvSpPr/>
          <p:nvPr/>
        </p:nvSpPr>
        <p:spPr>
          <a:xfrm>
            <a:off x="1144905" y="1847850"/>
            <a:ext cx="255270" cy="854075"/>
          </a:xfrm>
          <a:prstGeom prst="leftBrace">
            <a:avLst>
              <a:gd name="adj1" fmla="val 2821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8679" name="微信公众号：初中语文匠"/>
          <p:cNvSpPr txBox="1"/>
          <p:nvPr/>
        </p:nvSpPr>
        <p:spPr>
          <a:xfrm>
            <a:off x="6922770" y="1534160"/>
            <a:ext cx="4581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以纸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帖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之（</a:t>
            </a:r>
            <a:r>
              <a:rPr lang="en-US" altLang="zh-CN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         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        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8681" name="微信公众号：初中语文匠"/>
          <p:cNvSpPr txBox="1"/>
          <p:nvPr/>
        </p:nvSpPr>
        <p:spPr>
          <a:xfrm>
            <a:off x="632128" y="3313529"/>
            <a:ext cx="8270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印</a:t>
            </a:r>
            <a:endParaRPr lang="zh-CN" altLang="en-US" sz="3200" b="1" dirty="0" smtClean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8684" name="微信公众号：初中语文匠"/>
          <p:cNvSpPr txBox="1"/>
          <p:nvPr/>
        </p:nvSpPr>
        <p:spPr>
          <a:xfrm>
            <a:off x="1217295" y="3037840"/>
            <a:ext cx="58635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自冯瀛王始</a:t>
            </a:r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印</a:t>
            </a: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五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经（       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0973" name="微信公众号：初中语文匠"/>
          <p:cNvSpPr/>
          <p:nvPr/>
        </p:nvSpPr>
        <p:spPr>
          <a:xfrm>
            <a:off x="3343275" y="1604010"/>
            <a:ext cx="12217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用火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>
            <a:off x="1217295" y="3667125"/>
            <a:ext cx="41090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其</a:t>
            </a:r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印</a:t>
            </a: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自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落（       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" name="微信公众号：初中语文匠"/>
          <p:cNvSpPr/>
          <p:nvPr/>
        </p:nvSpPr>
        <p:spPr>
          <a:xfrm>
            <a:off x="3207385" y="3667125"/>
            <a:ext cx="1127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字印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" name="微信公众号：初中语文匠"/>
          <p:cNvSpPr txBox="1"/>
          <p:nvPr/>
        </p:nvSpPr>
        <p:spPr>
          <a:xfrm>
            <a:off x="1330960" y="2157730"/>
            <a:ext cx="487934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再</a:t>
            </a:r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火</a:t>
            </a: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令药熔（</a:t>
            </a:r>
            <a:r>
              <a:rPr lang="en-US" altLang="zh-CN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 </a:t>
            </a: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         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1" name="微信公众号：初中语文匠"/>
          <p:cNvSpPr/>
          <p:nvPr/>
        </p:nvSpPr>
        <p:spPr>
          <a:xfrm>
            <a:off x="3765550" y="2207260"/>
            <a:ext cx="15900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用火烤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  <p:sp>
        <p:nvSpPr>
          <p:cNvPr id="40975" name="矩形 37902"/>
          <p:cNvSpPr/>
          <p:nvPr/>
        </p:nvSpPr>
        <p:spPr>
          <a:xfrm>
            <a:off x="4962525" y="3037840"/>
            <a:ext cx="12338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印刷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2" name="微信公众号：初中语文匠"/>
          <p:cNvSpPr txBox="1"/>
          <p:nvPr/>
        </p:nvSpPr>
        <p:spPr>
          <a:xfrm>
            <a:off x="1874520" y="2179320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7" name="微信公众号：初中语文匠"/>
          <p:cNvSpPr txBox="1"/>
          <p:nvPr/>
        </p:nvSpPr>
        <p:spPr>
          <a:xfrm>
            <a:off x="4235450" y="2272030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9" name="微信公众号：初中语文匠"/>
          <p:cNvSpPr txBox="1"/>
          <p:nvPr/>
        </p:nvSpPr>
        <p:spPr>
          <a:xfrm rot="5400000">
            <a:off x="4996180" y="3125470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1" name="微信公众号：初中语文匠"/>
          <p:cNvSpPr txBox="1"/>
          <p:nvPr/>
        </p:nvSpPr>
        <p:spPr>
          <a:xfrm rot="3240000">
            <a:off x="6245860" y="161798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2" name="微信公众号：初中语文匠"/>
          <p:cNvSpPr txBox="1"/>
          <p:nvPr/>
        </p:nvSpPr>
        <p:spPr>
          <a:xfrm>
            <a:off x="6313805" y="2187575"/>
            <a:ext cx="1270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3" name="微信公众号：初中语文匠"/>
          <p:cNvSpPr txBox="1"/>
          <p:nvPr/>
        </p:nvSpPr>
        <p:spPr>
          <a:xfrm rot="5400000">
            <a:off x="6142355" y="3291205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4" name="微信公众号：初中语文匠"/>
          <p:cNvSpPr txBox="1"/>
          <p:nvPr/>
        </p:nvSpPr>
        <p:spPr>
          <a:xfrm rot="19500000">
            <a:off x="6791325" y="411353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5" name="微信公众号：初中语文匠"/>
          <p:cNvSpPr txBox="1"/>
          <p:nvPr/>
        </p:nvSpPr>
        <p:spPr>
          <a:xfrm>
            <a:off x="7446010" y="139890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8" name="微信公众号：初中语文匠"/>
          <p:cNvSpPr txBox="1"/>
          <p:nvPr/>
        </p:nvSpPr>
        <p:spPr>
          <a:xfrm rot="5400000">
            <a:off x="8374380" y="280606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9" name="微信公众号：初中语文匠"/>
          <p:cNvSpPr txBox="1"/>
          <p:nvPr/>
        </p:nvSpPr>
        <p:spPr>
          <a:xfrm>
            <a:off x="7446010" y="339280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0" name="微信公众号：初中语文匠"/>
          <p:cNvSpPr txBox="1"/>
          <p:nvPr/>
        </p:nvSpPr>
        <p:spPr>
          <a:xfrm rot="5400000">
            <a:off x="6544310" y="4518660"/>
            <a:ext cx="19767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2" name="微信公众号：初中语文匠"/>
          <p:cNvSpPr txBox="1"/>
          <p:nvPr/>
        </p:nvSpPr>
        <p:spPr>
          <a:xfrm>
            <a:off x="7600950" y="3752850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3" name="微信公众号：初中语文匠"/>
          <p:cNvSpPr txBox="1"/>
          <p:nvPr/>
        </p:nvSpPr>
        <p:spPr>
          <a:xfrm>
            <a:off x="7559040" y="517588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4" name="微信公众号：初中语文匠"/>
          <p:cNvSpPr txBox="1"/>
          <p:nvPr/>
        </p:nvSpPr>
        <p:spPr>
          <a:xfrm rot="5400000">
            <a:off x="8361680" y="4606290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5" name="微信公众号：初中语文匠"/>
          <p:cNvSpPr txBox="1"/>
          <p:nvPr/>
        </p:nvSpPr>
        <p:spPr>
          <a:xfrm rot="1020000">
            <a:off x="10297795" y="77787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6" name="微信公众号：初中语文匠"/>
          <p:cNvSpPr txBox="1"/>
          <p:nvPr/>
        </p:nvSpPr>
        <p:spPr>
          <a:xfrm>
            <a:off x="9815195" y="139382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7" name="微信公众号：初中语文匠"/>
          <p:cNvSpPr txBox="1"/>
          <p:nvPr/>
        </p:nvSpPr>
        <p:spPr>
          <a:xfrm rot="2580000">
            <a:off x="9963785" y="2376170"/>
            <a:ext cx="19996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noFill/>
              </a:rPr>
              <a:t>微信公众号：初中语文匠</a:t>
            </a:r>
            <a:endParaRPr lang="zh-CN" altLang="en-US" sz="1000">
              <a:noFill/>
            </a:endParaRPr>
          </a:p>
        </p:txBody>
      </p:sp>
      <p:sp>
        <p:nvSpPr>
          <p:cNvPr id="38" name="微信公众号：初中语文匠"/>
          <p:cNvSpPr txBox="1"/>
          <p:nvPr/>
        </p:nvSpPr>
        <p:spPr>
          <a:xfrm rot="19020000">
            <a:off x="9716770" y="2179955"/>
            <a:ext cx="20186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9" name="微信公众号：初中语文匠"/>
          <p:cNvSpPr txBox="1"/>
          <p:nvPr/>
        </p:nvSpPr>
        <p:spPr>
          <a:xfrm>
            <a:off x="9893935" y="3821430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0" name="微信公众号：初中语文匠"/>
          <p:cNvSpPr txBox="1"/>
          <p:nvPr/>
        </p:nvSpPr>
        <p:spPr>
          <a:xfrm rot="5400000">
            <a:off x="9043035" y="4936490"/>
            <a:ext cx="19767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1" name="微信公众号：初中语文匠"/>
          <p:cNvSpPr txBox="1"/>
          <p:nvPr/>
        </p:nvSpPr>
        <p:spPr>
          <a:xfrm>
            <a:off x="9899015" y="592010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2" name="微信公众号：初中语文匠"/>
          <p:cNvSpPr txBox="1"/>
          <p:nvPr/>
        </p:nvSpPr>
        <p:spPr>
          <a:xfrm rot="19500000">
            <a:off x="10282555" y="432435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3" name="微信公众号：初中语文匠"/>
          <p:cNvSpPr txBox="1"/>
          <p:nvPr/>
        </p:nvSpPr>
        <p:spPr>
          <a:xfrm rot="5400000">
            <a:off x="9903460" y="526161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4" name="微信公众号：初中语文匠"/>
          <p:cNvSpPr txBox="1"/>
          <p:nvPr/>
        </p:nvSpPr>
        <p:spPr>
          <a:xfrm>
            <a:off x="10598785" y="4778375"/>
            <a:ext cx="1174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5" name="微信公众号：初中语文匠"/>
          <p:cNvSpPr txBox="1"/>
          <p:nvPr/>
        </p:nvSpPr>
        <p:spPr>
          <a:xfrm rot="5400000">
            <a:off x="10519410" y="545846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8" name="微信公众号：初中语文匠"/>
          <p:cNvSpPr txBox="1"/>
          <p:nvPr/>
        </p:nvSpPr>
        <p:spPr>
          <a:xfrm>
            <a:off x="6210603" y="1871623"/>
            <a:ext cx="8270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帖</a:t>
            </a:r>
            <a:endParaRPr lang="zh-CN" altLang="en-US" sz="3200" b="1" dirty="0" smtClean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0" name="微信公众号：初中语文匠"/>
          <p:cNvSpPr txBox="1"/>
          <p:nvPr/>
        </p:nvSpPr>
        <p:spPr>
          <a:xfrm>
            <a:off x="1287780" y="1595755"/>
            <a:ext cx="4581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火</a:t>
            </a:r>
            <a:r>
              <a:rPr lang="zh-CN" altLang="en-US" sz="3200" b="1" dirty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烧令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坚（        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1" name="微信公众号：初中语文匠"/>
          <p:cNvSpPr txBox="1"/>
          <p:nvPr/>
        </p:nvSpPr>
        <p:spPr>
          <a:xfrm>
            <a:off x="6922770" y="2272030"/>
            <a:ext cx="4581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每韵为一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帖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（        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2" name="微信公众号：初中语文匠"/>
          <p:cNvSpPr/>
          <p:nvPr/>
        </p:nvSpPr>
        <p:spPr>
          <a:xfrm>
            <a:off x="8954135" y="1528445"/>
            <a:ext cx="23780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用标签标出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  <p:sp>
        <p:nvSpPr>
          <p:cNvPr id="53" name="微信公众号：初中语文匠"/>
          <p:cNvSpPr/>
          <p:nvPr/>
        </p:nvSpPr>
        <p:spPr>
          <a:xfrm>
            <a:off x="9398635" y="2256155"/>
            <a:ext cx="10229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标签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  <p:sp>
        <p:nvSpPr>
          <p:cNvPr id="54" name="微信公众号：初中语文匠"/>
          <p:cNvSpPr/>
          <p:nvPr/>
        </p:nvSpPr>
        <p:spPr>
          <a:xfrm>
            <a:off x="6764655" y="1793875"/>
            <a:ext cx="255270" cy="854075"/>
          </a:xfrm>
          <a:prstGeom prst="leftBrace">
            <a:avLst>
              <a:gd name="adj1" fmla="val 2821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5" name="微信公众号：初中语文匠"/>
          <p:cNvSpPr/>
          <p:nvPr/>
        </p:nvSpPr>
        <p:spPr>
          <a:xfrm>
            <a:off x="1075690" y="3178175"/>
            <a:ext cx="255270" cy="854075"/>
          </a:xfrm>
          <a:prstGeom prst="leftBrace">
            <a:avLst>
              <a:gd name="adj1" fmla="val 2821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6" name="微信公众号：初中语文匠"/>
          <p:cNvSpPr txBox="1"/>
          <p:nvPr/>
        </p:nvSpPr>
        <p:spPr>
          <a:xfrm>
            <a:off x="632128" y="4716879"/>
            <a:ext cx="8270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若</a:t>
            </a:r>
            <a:endParaRPr lang="zh-CN" altLang="en-US" sz="3200" b="1" dirty="0" smtClean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7" name="微信公众号：初中语文匠"/>
          <p:cNvSpPr/>
          <p:nvPr/>
        </p:nvSpPr>
        <p:spPr>
          <a:xfrm>
            <a:off x="1203960" y="4655185"/>
            <a:ext cx="255270" cy="854075"/>
          </a:xfrm>
          <a:prstGeom prst="leftBrace">
            <a:avLst>
              <a:gd name="adj1" fmla="val 2821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8" name="微信公众号：初中语文匠"/>
          <p:cNvSpPr txBox="1"/>
          <p:nvPr/>
        </p:nvSpPr>
        <p:spPr>
          <a:xfrm>
            <a:off x="1330960" y="4523105"/>
            <a:ext cx="58635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若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止印三二本 （       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9" name="微信公众号：初中语文匠"/>
          <p:cNvSpPr txBox="1"/>
          <p:nvPr/>
        </p:nvSpPr>
        <p:spPr>
          <a:xfrm>
            <a:off x="1330960" y="5106670"/>
            <a:ext cx="41090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5E47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不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若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燔土（       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1" name="矩形 37902"/>
          <p:cNvSpPr/>
          <p:nvPr/>
        </p:nvSpPr>
        <p:spPr>
          <a:xfrm>
            <a:off x="4334510" y="4592320"/>
            <a:ext cx="12338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如果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2" name="矩形 37902"/>
          <p:cNvSpPr/>
          <p:nvPr/>
        </p:nvSpPr>
        <p:spPr>
          <a:xfrm>
            <a:off x="3531235" y="5076825"/>
            <a:ext cx="803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像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3" name="微信公众号：初中语文匠"/>
          <p:cNvSpPr txBox="1"/>
          <p:nvPr/>
        </p:nvSpPr>
        <p:spPr>
          <a:xfrm>
            <a:off x="6095668" y="3393083"/>
            <a:ext cx="8270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已</a:t>
            </a:r>
            <a:endParaRPr lang="zh-CN" altLang="en-US" sz="3200" b="1" dirty="0" smtClean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4" name="微信公众号：初中语文匠"/>
          <p:cNvSpPr txBox="1"/>
          <p:nvPr/>
        </p:nvSpPr>
        <p:spPr>
          <a:xfrm>
            <a:off x="6367448" y="4655463"/>
            <a:ext cx="8270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自</a:t>
            </a:r>
            <a:endParaRPr lang="zh-CN" altLang="en-US" sz="3200" b="1" dirty="0" smtClean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5" name="微信公众号：初中语文匠"/>
          <p:cNvSpPr/>
          <p:nvPr/>
        </p:nvSpPr>
        <p:spPr>
          <a:xfrm>
            <a:off x="6609080" y="3313430"/>
            <a:ext cx="155575" cy="854075"/>
          </a:xfrm>
          <a:prstGeom prst="leftBrace">
            <a:avLst>
              <a:gd name="adj1" fmla="val 2821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6" name="微信公众号：初中语文匠"/>
          <p:cNvSpPr/>
          <p:nvPr/>
        </p:nvSpPr>
        <p:spPr>
          <a:xfrm>
            <a:off x="6821805" y="4581525"/>
            <a:ext cx="255270" cy="854075"/>
          </a:xfrm>
          <a:prstGeom prst="leftBrace">
            <a:avLst>
              <a:gd name="adj1" fmla="val 2821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3200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7" name="微信公众号：初中语文匠"/>
          <p:cNvSpPr txBox="1"/>
          <p:nvPr/>
        </p:nvSpPr>
        <p:spPr>
          <a:xfrm>
            <a:off x="6696075" y="3035300"/>
            <a:ext cx="58635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已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后典籍皆为板本（</a:t>
            </a:r>
            <a:r>
              <a:rPr lang="en-US" altLang="zh-CN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       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8" name="微信公众号：初中语文匠"/>
          <p:cNvSpPr/>
          <p:nvPr/>
        </p:nvSpPr>
        <p:spPr>
          <a:xfrm>
            <a:off x="10255885" y="3107055"/>
            <a:ext cx="1527175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同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以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69" name="微信公众号：初中语文匠"/>
          <p:cNvSpPr txBox="1"/>
          <p:nvPr/>
        </p:nvSpPr>
        <p:spPr>
          <a:xfrm>
            <a:off x="6750685" y="3668395"/>
            <a:ext cx="4581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5E47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则第二板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已</a:t>
            </a:r>
            <a:r>
              <a:rPr lang="zh-CN" altLang="en-US" sz="3200" b="1" dirty="0" smtClean="0">
                <a:solidFill>
                  <a:srgbClr val="5E47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具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（        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70" name="微信公众号：初中语文匠"/>
          <p:cNvSpPr/>
          <p:nvPr/>
        </p:nvSpPr>
        <p:spPr>
          <a:xfrm>
            <a:off x="9688830" y="3668395"/>
            <a:ext cx="10229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已经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  <p:sp>
        <p:nvSpPr>
          <p:cNvPr id="71" name="微信公众号：初中语文匠"/>
          <p:cNvSpPr txBox="1"/>
          <p:nvPr/>
        </p:nvSpPr>
        <p:spPr>
          <a:xfrm>
            <a:off x="6978015" y="4452620"/>
            <a:ext cx="58635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一板已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自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布字 （       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72" name="微信公众号：初中语文匠"/>
          <p:cNvSpPr txBox="1"/>
          <p:nvPr/>
        </p:nvSpPr>
        <p:spPr>
          <a:xfrm>
            <a:off x="6978015" y="5021580"/>
            <a:ext cx="58635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其印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自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落</a:t>
            </a:r>
            <a:r>
              <a:rPr lang="zh-CN" altLang="en-US" sz="3200" b="1" dirty="0" smtClean="0">
                <a:solidFill>
                  <a:prstClr val="black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 （       ）</a:t>
            </a:r>
            <a:endParaRPr lang="zh-CN" altLang="en-US" sz="3200" b="1" dirty="0">
              <a:solidFill>
                <a:prstClr val="black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74" name="微信公众号：初中语文匠"/>
          <p:cNvSpPr/>
          <p:nvPr/>
        </p:nvSpPr>
        <p:spPr>
          <a:xfrm>
            <a:off x="9974580" y="4505325"/>
            <a:ext cx="10229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另外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  <p:sp>
        <p:nvSpPr>
          <p:cNvPr id="75" name="微信公众号：初中语文匠"/>
          <p:cNvSpPr/>
          <p:nvPr/>
        </p:nvSpPr>
        <p:spPr>
          <a:xfrm>
            <a:off x="9146540" y="5061585"/>
            <a:ext cx="10229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自己</a:t>
            </a:r>
            <a:endParaRPr lang="zh-CN" altLang="en-US" sz="32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3" grpId="0"/>
      <p:bldP spid="4" grpId="0"/>
      <p:bldP spid="31" grpId="1"/>
      <p:bldP spid="40975" grpId="0"/>
      <p:bldP spid="52" grpId="1"/>
      <p:bldP spid="53" grpId="1"/>
      <p:bldP spid="61" grpId="0"/>
      <p:bldP spid="62" grpId="0"/>
      <p:bldP spid="68" grpId="0" bldLvl="0"/>
      <p:bldP spid="70" grpId="1"/>
      <p:bldP spid="74" grpId="1"/>
      <p:bldP spid="7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5121"/>
          <p:cNvSpPr txBox="1">
            <a:spLocks noRot="1" noChangeArrowheads="1"/>
          </p:cNvSpPr>
          <p:nvPr/>
        </p:nvSpPr>
        <p:spPr>
          <a:xfrm>
            <a:off x="680720" y="1647190"/>
            <a:ext cx="11000105" cy="2508250"/>
          </a:xfrm>
          <a:prstGeom prst="rect">
            <a:avLst/>
          </a:prstGeo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借助注释疏通文意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把握文章内容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积累文言词汇。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理清文章结构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了解活字印刷术及其主要特点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学习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程序说明。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了解活字印刷术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感受我国古代劳动人民的高超智慧和创造才能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03869" y="541581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微信公众号：初中语文匠" descr="图片包含 游戏机, 伞&#10;&#10;描述已自动生成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55" y="490220"/>
            <a:ext cx="693420" cy="693420"/>
          </a:xfrm>
          <a:prstGeom prst="rect">
            <a:avLst/>
          </a:prstGeom>
        </p:spPr>
      </p:pic>
      <p:sp>
        <p:nvSpPr>
          <p:cNvPr id="2" name="微信公众号：初中语文匠"/>
          <p:cNvSpPr txBox="1"/>
          <p:nvPr/>
        </p:nvSpPr>
        <p:spPr>
          <a:xfrm>
            <a:off x="1615440" y="573405"/>
            <a:ext cx="2037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词类活用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679" name="微信公众号：初中语文匠"/>
          <p:cNvSpPr/>
          <p:nvPr/>
        </p:nvSpPr>
        <p:spPr>
          <a:xfrm>
            <a:off x="802005" y="1565910"/>
            <a:ext cx="9787255" cy="38614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板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印书籍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（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   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）</a:t>
            </a:r>
            <a:endParaRPr lang="en-US" altLang="zh-CN" sz="36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pPr eaLnBrk="1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火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烧令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坚（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     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）</a:t>
            </a:r>
            <a:endParaRPr lang="en-US" altLang="zh-CN" sz="36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pPr eaLnBrk="1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用讫再</a:t>
            </a:r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火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令药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镕（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 ）</a:t>
            </a:r>
            <a:endParaRPr lang="zh-CN" altLang="en-US" sz="36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pPr eaLnBrk="1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以纸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帖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（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                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          ）</a:t>
            </a:r>
            <a:endParaRPr lang="zh-CN" altLang="en-US" sz="36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pPr eaLnBrk="1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木格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贮之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（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      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</a:t>
            </a:r>
            <a:r>
              <a:rPr lang="en-US" altLang="zh-CN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</a:t>
            </a:r>
            <a:r>
              <a:rPr lang="zh-CN" altLang="en-US" sz="36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       ）</a:t>
            </a:r>
            <a:endParaRPr lang="zh-CN" altLang="en-US" sz="36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9" name="微信公众号：初中语文匠"/>
          <p:cNvSpPr txBox="1"/>
          <p:nvPr/>
        </p:nvSpPr>
        <p:spPr>
          <a:xfrm>
            <a:off x="3207385" y="1729105"/>
            <a:ext cx="49764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名词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作状语，用雕版</a:t>
            </a:r>
            <a:endParaRPr lang="zh-CN" altLang="en-US" sz="3600" b="1" dirty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7" name="微信公众号：初中语文匠"/>
          <p:cNvSpPr txBox="1"/>
          <p:nvPr/>
        </p:nvSpPr>
        <p:spPr>
          <a:xfrm>
            <a:off x="3352800" y="2486025"/>
            <a:ext cx="46856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名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词作状语，用火</a:t>
            </a:r>
            <a:endParaRPr lang="zh-CN" altLang="en-US" sz="3600" b="1" dirty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15" name="微信公众号：初中语文匠"/>
          <p:cNvSpPr txBox="1"/>
          <p:nvPr/>
        </p:nvSpPr>
        <p:spPr>
          <a:xfrm>
            <a:off x="4547870" y="3242945"/>
            <a:ext cx="50723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名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词用作动词，用火烤</a:t>
            </a:r>
            <a:endParaRPr lang="zh-CN" altLang="en-US" sz="3600" b="1" dirty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>
            <a:off x="3207385" y="3999865"/>
            <a:ext cx="60223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名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词用作动词，用标签标出</a:t>
            </a:r>
            <a:endParaRPr lang="zh-CN" altLang="en-US" sz="36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" name="微信公众号：初中语文匠"/>
          <p:cNvSpPr txBox="1"/>
          <p:nvPr/>
        </p:nvSpPr>
        <p:spPr>
          <a:xfrm>
            <a:off x="3352800" y="4756785"/>
            <a:ext cx="46856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名</a:t>
            </a:r>
            <a:r>
              <a:rPr lang="zh-CN" altLang="en-US" sz="36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词作状语，用木格</a:t>
            </a:r>
            <a:endParaRPr lang="zh-CN" altLang="en-US" sz="3600" b="1" dirty="0" smtClean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7" grpId="0" bldLvl="0"/>
      <p:bldP spid="15" grpId="0" bldLvl="0"/>
      <p:bldP spid="3" grpId="0" bldLvl="0"/>
      <p:bldP spid="4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微信公众号：初中语文匠" descr="图片包含 游戏机, 伞&#10;&#10;描述已自动生成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55" y="490220"/>
            <a:ext cx="693420" cy="693420"/>
          </a:xfrm>
          <a:prstGeom prst="rect">
            <a:avLst/>
          </a:prstGeom>
        </p:spPr>
      </p:pic>
      <p:sp>
        <p:nvSpPr>
          <p:cNvPr id="2" name="微信公众号：初中语文匠"/>
          <p:cNvSpPr txBox="1"/>
          <p:nvPr/>
        </p:nvSpPr>
        <p:spPr>
          <a:xfrm>
            <a:off x="1615440" y="573405"/>
            <a:ext cx="2037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文言句式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>
            <a:off x="1256665" y="4724777"/>
            <a:ext cx="2777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被动句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微信公众号：初中语文匠"/>
          <p:cNvSpPr txBox="1"/>
          <p:nvPr/>
        </p:nvSpPr>
        <p:spPr>
          <a:xfrm>
            <a:off x="1256665" y="2291080"/>
            <a:ext cx="100895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用胶泥刻字</a:t>
            </a:r>
            <a:r>
              <a:rPr lang="zh-CN" altLang="en-US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字魂36号-正文宋楷" panose="00000500000000000000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薄如钱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唇</a:t>
            </a:r>
            <a:r>
              <a:rPr lang="zh-CN" altLang="en-US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（</a:t>
            </a:r>
            <a:r>
              <a:rPr lang="en-US" altLang="zh-CN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</a:t>
            </a:r>
            <a:r>
              <a:rPr lang="zh-CN" altLang="en-US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</a:t>
            </a:r>
            <a:r>
              <a:rPr lang="en-US" altLang="zh-CN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                  </a:t>
            </a:r>
            <a:r>
              <a:rPr lang="zh-CN" altLang="en-US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</a:t>
            </a:r>
            <a:r>
              <a:rPr lang="en-US" altLang="zh-CN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</a:t>
            </a:r>
            <a:r>
              <a:rPr lang="zh-CN" altLang="en-US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）</a:t>
            </a:r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9" name="微信公众号：初中语文匠"/>
          <p:cNvSpPr txBox="1"/>
          <p:nvPr/>
        </p:nvSpPr>
        <p:spPr>
          <a:xfrm>
            <a:off x="5354955" y="2291080"/>
            <a:ext cx="66376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薄</a:t>
            </a:r>
            <a:r>
              <a:rPr lang="zh-CN" altLang="en-US" sz="3200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如钱</a:t>
            </a:r>
            <a:r>
              <a:rPr lang="zh-CN" altLang="en-US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唇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前省略主语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字印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en-US" altLang="zh-CN" sz="3200" dirty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10" name="微信公众号：初中语文匠"/>
          <p:cNvSpPr txBox="1"/>
          <p:nvPr/>
        </p:nvSpPr>
        <p:spPr>
          <a:xfrm>
            <a:off x="1256665" y="1586597"/>
            <a:ext cx="2777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省略句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微信公众号：初中语文匠"/>
          <p:cNvSpPr txBox="1"/>
          <p:nvPr/>
        </p:nvSpPr>
        <p:spPr>
          <a:xfrm>
            <a:off x="1256665" y="5337175"/>
            <a:ext cx="9805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其印为余群从所得</a:t>
            </a:r>
            <a:r>
              <a:rPr lang="zh-CN" altLang="en-US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（</a:t>
            </a:r>
            <a:r>
              <a:rPr lang="en-US" altLang="zh-CN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</a:t>
            </a:r>
            <a:r>
              <a:rPr lang="zh-CN" altLang="en-US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</a:t>
            </a:r>
            <a:r>
              <a:rPr lang="en-US" altLang="zh-CN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    </a:t>
            </a:r>
            <a:r>
              <a:rPr lang="zh-CN" altLang="en-US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         ）</a:t>
            </a:r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14" name="微信公众号：初中语文匠"/>
          <p:cNvSpPr txBox="1"/>
          <p:nvPr/>
        </p:nvSpPr>
        <p:spPr>
          <a:xfrm>
            <a:off x="4931078" y="5337026"/>
            <a:ext cx="55276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为</a:t>
            </a:r>
            <a:r>
              <a:rPr lang="en-US" altLang="zh-CN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……</a:t>
            </a:r>
            <a:r>
              <a:rPr lang="zh-CN" altLang="en-US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所</a:t>
            </a:r>
            <a:r>
              <a:rPr lang="en-US" altLang="zh-CN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……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字魂36号-正文宋楷" panose="00000500000000000000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表被动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字魂36号-正文宋楷" panose="00000500000000000000" charset="-122"/>
                <a:cs typeface="Arial" panose="020B0604020202020204" pitchFamily="34" charset="0"/>
                <a:sym typeface="+mn-ea"/>
              </a:rPr>
              <a:t>,译为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被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en-US" altLang="zh-CN" sz="3200" dirty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5" name="微信公众号：初中语文匠"/>
          <p:cNvSpPr txBox="1"/>
          <p:nvPr/>
        </p:nvSpPr>
        <p:spPr>
          <a:xfrm>
            <a:off x="1256665" y="2874645"/>
            <a:ext cx="100895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此印者才毕</a:t>
            </a:r>
            <a:r>
              <a:rPr lang="zh-CN" altLang="en-US" sz="3200" b="1" dirty="0" smtClean="0">
                <a:latin typeface="Arial" panose="020B0604020202020204" pitchFamily="34" charset="0"/>
                <a:ea typeface="字魂36号-正文宋楷" panose="00000500000000000000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则第二板已具</a:t>
            </a:r>
            <a:r>
              <a:rPr lang="zh-CN" altLang="en-US" sz="3200" b="1" dirty="0" smtClean="0">
                <a:latin typeface="Arial" panose="020B0604020202020204" pitchFamily="34" charset="0"/>
                <a:ea typeface="字魂36号-正文宋楷" panose="00000500000000000000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更互用之</a:t>
            </a:r>
            <a:r>
              <a:rPr lang="zh-CN" altLang="en-US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（ </a:t>
            </a:r>
            <a:r>
              <a:rPr lang="en-US" altLang="zh-CN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                                        </a:t>
            </a:r>
            <a:r>
              <a:rPr lang="zh-CN" altLang="en-US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</a:t>
            </a:r>
            <a:r>
              <a:rPr lang="en-US" altLang="zh-CN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</a:t>
            </a:r>
            <a:r>
              <a:rPr lang="zh-CN" altLang="en-US" sz="3200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）</a:t>
            </a:r>
            <a:endParaRPr lang="zh-CN" altLang="en-US" sz="3200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6" name="微信公众号：初中语文匠"/>
          <p:cNvSpPr txBox="1"/>
          <p:nvPr/>
        </p:nvSpPr>
        <p:spPr>
          <a:xfrm>
            <a:off x="1739900" y="3462020"/>
            <a:ext cx="60394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更互用之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前省略主语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两块板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endParaRPr lang="en-US" altLang="zh-CN" sz="3200" dirty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  <p:bldP spid="14" grpId="0"/>
      <p:bldP spid="5" grpId="0"/>
      <p:bldP spid="6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760095" y="2153285"/>
            <a:ext cx="1002411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6000" b="1" dirty="0" smtClean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第二课</a:t>
            </a:r>
            <a:r>
              <a:rPr lang="zh-CN" sz="6000" b="1" dirty="0" smtClean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时</a:t>
            </a:r>
            <a:endParaRPr lang="zh-CN" sz="6000" b="1" dirty="0" smtClean="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19402" y="594744"/>
            <a:ext cx="2792615" cy="713740"/>
            <a:chOff x="2371" y="69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文体知识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31165" y="1508760"/>
            <a:ext cx="11334750" cy="1476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0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知识卡片</a:t>
            </a:r>
            <a:endParaRPr lang="zh-CN" altLang="en-US" sz="30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0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说明文</a:t>
            </a:r>
            <a:r>
              <a:rPr lang="en-US" altLang="zh-CN" sz="3000" b="1"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说明</a:t>
            </a:r>
            <a:r>
              <a:rPr lang="zh-CN" altLang="en-US" sz="3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为主要表达方式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解说事物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阐明事理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而给人知识的文章体裁</a:t>
            </a:r>
            <a:r>
              <a:rPr lang="zh-CN" altLang="en-US" sz="3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476" name="文本框 7261"/>
          <p:cNvSpPr txBox="1"/>
          <p:nvPr>
            <p:custDataLst>
              <p:tags r:id="rId2"/>
            </p:custDataLst>
          </p:nvPr>
        </p:nvSpPr>
        <p:spPr>
          <a:xfrm>
            <a:off x="719667" y="3365077"/>
            <a:ext cx="346286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说明顺序：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507" name="文本框 7292"/>
          <p:cNvSpPr txBox="1"/>
          <p:nvPr>
            <p:custDataLst>
              <p:tags r:id="rId3"/>
            </p:custDataLst>
          </p:nvPr>
        </p:nvSpPr>
        <p:spPr>
          <a:xfrm>
            <a:off x="2745740" y="3348355"/>
            <a:ext cx="86779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思源黑体 CN Bold" panose="02010600030101010101" charset="-122"/>
                <a:ea typeface="思源黑体 CN Bold" panose="02010600030101010101" charset="-122"/>
              </a:rPr>
              <a:t>时间顺序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程序顺序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思源黑体 CN Bold" panose="02010600030101010101" charset="-122"/>
                <a:ea typeface="思源黑体 CN Bold" panose="02010600030101010101" charset="-122"/>
              </a:rPr>
              <a:t>、空间顺序、逻辑顺序</a:t>
            </a:r>
            <a:endParaRPr lang="zh-CN" altLang="en-US" sz="3200" b="1">
              <a:solidFill>
                <a:srgbClr val="FF0000"/>
              </a:solidFill>
              <a:latin typeface="思源黑体 CN Bold" panose="02010600030101010101" charset="-122"/>
              <a:ea typeface="思源黑体 CN Bold" panose="02010600030101010101" charset="-122"/>
            </a:endParaRPr>
          </a:p>
        </p:txBody>
      </p:sp>
      <p:sp>
        <p:nvSpPr>
          <p:cNvPr id="16483" name="文本框 7268"/>
          <p:cNvSpPr txBox="1"/>
          <p:nvPr>
            <p:custDataLst>
              <p:tags r:id="rId4"/>
            </p:custDataLst>
          </p:nvPr>
        </p:nvSpPr>
        <p:spPr>
          <a:xfrm>
            <a:off x="719455" y="5323840"/>
            <a:ext cx="25488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说明文语言：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510" name="文本框 7295"/>
          <p:cNvSpPr txBox="1"/>
          <p:nvPr>
            <p:custDataLst>
              <p:tags r:id="rId5"/>
            </p:custDataLst>
          </p:nvPr>
        </p:nvSpPr>
        <p:spPr>
          <a:xfrm>
            <a:off x="3014980" y="5323840"/>
            <a:ext cx="69907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>
                <a:solidFill>
                  <a:srgbClr val="582AEE"/>
                </a:solidFill>
                <a:latin typeface="思源黑体 CN Bold" panose="02010600030101010101" charset="-122"/>
                <a:ea typeface="思源黑体 CN Bold" panose="02010600030101010101" charset="-122"/>
              </a:rPr>
              <a:t>准确性、科学性、严密性、趣味性</a:t>
            </a:r>
            <a:endParaRPr lang="zh-CN" altLang="en-US" sz="3200" b="1">
              <a:solidFill>
                <a:srgbClr val="582AEE"/>
              </a:solidFill>
              <a:latin typeface="思源黑体 CN Bold" panose="02010600030101010101" charset="-122"/>
              <a:ea typeface="思源黑体 CN Bold" panose="02010600030101010101" charset="-122"/>
            </a:endParaRPr>
          </a:p>
        </p:txBody>
      </p:sp>
      <p:sp>
        <p:nvSpPr>
          <p:cNvPr id="16488" name="文本框 7273"/>
          <p:cNvSpPr txBox="1"/>
          <p:nvPr>
            <p:custDataLst>
              <p:tags r:id="rId6"/>
            </p:custDataLst>
          </p:nvPr>
        </p:nvSpPr>
        <p:spPr>
          <a:xfrm>
            <a:off x="659130" y="4038600"/>
            <a:ext cx="30994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常用说明方法：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512" name="文本框 7297"/>
          <p:cNvSpPr txBox="1"/>
          <p:nvPr>
            <p:custDataLst>
              <p:tags r:id="rId7"/>
            </p:custDataLst>
          </p:nvPr>
        </p:nvSpPr>
        <p:spPr>
          <a:xfrm>
            <a:off x="3509010" y="4038600"/>
            <a:ext cx="7975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思源黑体 CN Bold" panose="02010600030101010101" charset="-122"/>
                <a:ea typeface="思源黑体 CN Bold" panose="02010600030101010101" charset="-122"/>
              </a:rPr>
              <a:t>举例子、</a:t>
            </a:r>
            <a:r>
              <a:rPr lang="zh-CN" altLang="en-US" sz="3200" b="1">
                <a:solidFill>
                  <a:srgbClr val="FF0000"/>
                </a:solidFill>
                <a:latin typeface="思源黑体 CN Bold" panose="02010600030101010101" charset="-122"/>
                <a:ea typeface="思源黑体 CN Bold" panose="02010600030101010101" charset="-122"/>
                <a:sym typeface="+mn-ea"/>
              </a:rPr>
              <a:t>列数字、打比方、作比较、分类别</a:t>
            </a:r>
            <a:endParaRPr lang="zh-CN" altLang="en-US" sz="3200" b="1">
              <a:solidFill>
                <a:srgbClr val="FF0000"/>
              </a:solidFill>
              <a:latin typeface="思源黑体 CN Bold" panose="02010600030101010101" charset="-122"/>
              <a:ea typeface="思源黑体 CN Bold" panose="02010600030101010101" charset="-122"/>
              <a:sym typeface="+mn-ea"/>
            </a:endParaRPr>
          </a:p>
        </p:txBody>
      </p:sp>
      <p:sp>
        <p:nvSpPr>
          <p:cNvPr id="16515" name="文本框 7300"/>
          <p:cNvSpPr txBox="1"/>
          <p:nvPr>
            <p:custDataLst>
              <p:tags r:id="rId8"/>
            </p:custDataLst>
          </p:nvPr>
        </p:nvSpPr>
        <p:spPr>
          <a:xfrm>
            <a:off x="3512185" y="4622165"/>
            <a:ext cx="7972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思源黑体 CN Bold" panose="02010600030101010101" charset="-122"/>
                <a:ea typeface="思源黑体 CN Bold" panose="02010600030101010101" charset="-122"/>
                <a:sym typeface="+mn-ea"/>
              </a:rPr>
              <a:t>下定义</a:t>
            </a:r>
            <a:r>
              <a:rPr lang="zh-CN" altLang="en-US" sz="3200" b="1">
                <a:solidFill>
                  <a:srgbClr val="FF0000"/>
                </a:solidFill>
                <a:latin typeface="思源黑体 CN Bold" panose="02010600030101010101" charset="-122"/>
                <a:ea typeface="思源黑体 CN Bold" panose="02010600030101010101" charset="-122"/>
                <a:sym typeface="+mn-ea"/>
              </a:rPr>
              <a:t>、画图表、作诠释、摹状貌、引资料</a:t>
            </a:r>
            <a:endParaRPr lang="zh-CN" altLang="en-US" sz="3200" b="1">
              <a:solidFill>
                <a:srgbClr val="FF0000"/>
              </a:solidFill>
              <a:latin typeface="思源黑体 CN Bold" panose="02010600030101010101" charset="-122"/>
              <a:ea typeface="思源黑体 CN Bold" panose="02010600030101010101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07" grpId="0"/>
      <p:bldP spid="16510" grpId="0"/>
      <p:bldP spid="16512" grpId="0"/>
      <p:bldP spid="165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微信公众号：初中语文匠"/>
          <p:cNvSpPr txBox="1"/>
          <p:nvPr/>
        </p:nvSpPr>
        <p:spPr>
          <a:xfrm>
            <a:off x="880745" y="1965960"/>
            <a:ext cx="1074293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>
                <a:latin typeface="字魂206号-江汉手书" panose="00000500000000000000" charset="-122"/>
                <a:ea typeface="字魂206号-江汉手书" panose="00000500000000000000" charset="-122"/>
                <a:cs typeface="字魂206号-江汉手书" panose="00000500000000000000" charset="-122"/>
              </a:rPr>
              <a:t>  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字魂206号-江汉手书" panose="00000500000000000000" charset="-122"/>
              </a:rPr>
              <a:t>概括各段的主要内容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分析各段之间的逻辑联系。在此基础上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根据提示填写下面的表格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理解课文是怎样逐层说明由制字到印刷的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字魂206号-江汉手书" panose="00000500000000000000" charset="-122"/>
              </a:rPr>
              <a:t>程序的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思考探究一或任务三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字魂206号-江汉手书" panose="00000500000000000000" charset="-122"/>
              </a:rPr>
              <a:t>并说说这部分采用什么说明顺序。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字魂206号-江汉手书" panose="00000500000000000000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18597" y="594744"/>
            <a:ext cx="3128115" cy="713740"/>
            <a:chOff x="2370" y="690"/>
            <a:chExt cx="3888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887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370" y="741"/>
              <a:ext cx="3888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说明内容和顺序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810260" y="320040"/>
          <a:ext cx="10510520" cy="6315075"/>
        </p:xfrm>
        <a:graphic>
          <a:graphicData uri="http://schemas.openxmlformats.org/drawingml/2006/table">
            <a:tbl>
              <a:tblPr/>
              <a:tblGrid>
                <a:gridCol w="836930"/>
                <a:gridCol w="1135380"/>
                <a:gridCol w="7663180"/>
                <a:gridCol w="875030"/>
              </a:tblGrid>
              <a:tr h="518160">
                <a:tc rowSpan="12"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从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制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字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到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印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刷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的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序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2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制字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en-US" altLang="zh-CN" sz="2800" b="0">
                          <a:cs typeface="Calibri" panose="020F0502020204030204" charset="0"/>
                          <a:sym typeface="+mn-ea"/>
                        </a:rPr>
                        <a:t>1.</a:t>
                      </a:r>
                      <a:r>
                        <a:rPr lang="en-US" altLang="zh-CN" sz="28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活字原料</a:t>
                      </a:r>
                      <a:r>
                        <a:rPr lang="en-US" altLang="zh-CN" sz="28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)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胶泥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2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dirty="0">
                          <a:cs typeface="Calibri" panose="020F0502020204030204" charset="0"/>
                        </a:rPr>
                        <a:t>2.</a:t>
                      </a:r>
                      <a:r>
                        <a:rPr lang="en-US" altLang="zh-CN" sz="28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en-US" altLang="zh-CN" b="1" dirty="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活字厚度</a:t>
                      </a:r>
                      <a:r>
                        <a:rPr lang="en-US" altLang="zh-CN" sz="28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)</a:t>
                      </a:r>
                      <a:endParaRPr lang="en-US" altLang="zh-CN" b="1" dirty="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2800" dirty="0">
                          <a:solidFill>
                            <a:schemeClr val="tx1"/>
                          </a:solidFill>
                          <a:uFillTx/>
                          <a:latin typeface="Calibri" panose="020F0502020204030204" charset="0"/>
                          <a:cs typeface="Calibri" panose="020F0502020204030204" charset="0"/>
                        </a:rPr>
                        <a:t>3.</a:t>
                      </a:r>
                      <a:r>
                        <a:rPr lang="en-US" altLang="zh-CN" sz="28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与雕版不同之处</a:t>
                      </a:r>
                      <a:r>
                        <a:rPr lang="en-US" altLang="zh-CN" sz="28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)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2800" dirty="0">
                          <a:solidFill>
                            <a:schemeClr val="tx1"/>
                          </a:solidFill>
                          <a:uFillTx/>
                          <a:latin typeface="Calibri" panose="020F0502020204030204" charset="0"/>
                          <a:cs typeface="Calibri" panose="020F0502020204030204" charset="0"/>
                        </a:rPr>
                        <a:t>4.</a:t>
                      </a:r>
                      <a:r>
                        <a:rPr lang="en-US" altLang="zh-CN" sz="28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活字如何成型</a:t>
                      </a:r>
                      <a:r>
                        <a:rPr lang="en-US" altLang="zh-CN" sz="28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)</a:t>
                      </a:r>
                      <a:endParaRPr lang="en-US" altLang="zh-CN" sz="2800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排版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zh-CN" sz="2800" b="0">
                          <a:latin typeface="Calibri" panose="020F0502020204030204" charset="0"/>
                          <a:cs typeface="Calibri" panose="020F0502020204030204" charset="0"/>
                          <a:sym typeface="+mn-ea"/>
                        </a:rPr>
                        <a:t>1.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+mj-cs"/>
                          <a:sym typeface="+mn-ea"/>
                        </a:rPr>
                        <a:t>先设一铁板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+mj-cs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276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2800" dirty="0">
                          <a:latin typeface="Calibri" panose="020F0502020204030204" charset="0"/>
                          <a:cs typeface="Calibri" panose="020F0502020204030204" charset="0"/>
                        </a:rPr>
                        <a:t>2.</a:t>
                      </a:r>
                      <a:endParaRPr lang="en-US" altLang="zh-CN" sz="2800" dirty="0">
                        <a:latin typeface="Calibri" panose="020F0502020204030204" charset="0"/>
                        <a:cs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149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2800" dirty="0">
                          <a:solidFill>
                            <a:schemeClr val="tx1"/>
                          </a:solidFill>
                          <a:uFillTx/>
                          <a:latin typeface="Calibri" panose="020F0502020204030204" charset="0"/>
                          <a:cs typeface="Calibri" panose="020F0502020204030204" charset="0"/>
                        </a:rPr>
                        <a:t>3.</a:t>
                      </a:r>
                      <a:endParaRPr lang="en-US" altLang="zh-CN" sz="2800" dirty="0">
                        <a:solidFill>
                          <a:schemeClr val="tx1"/>
                        </a:solidFill>
                        <a:uFillTx/>
                        <a:latin typeface="Calibri" panose="020F0502020204030204" charset="0"/>
                        <a:cs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213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2800" dirty="0">
                          <a:solidFill>
                            <a:schemeClr val="tx1"/>
                          </a:solidFill>
                          <a:uFillTx/>
                          <a:latin typeface="Calibri" panose="020F0502020204030204" charset="0"/>
                          <a:cs typeface="Calibri" panose="020F0502020204030204" charset="0"/>
                        </a:rPr>
                        <a:t>4.</a:t>
                      </a:r>
                      <a:endParaRPr lang="en-US" altLang="zh-CN" sz="2800" dirty="0">
                        <a:solidFill>
                          <a:schemeClr val="tx1"/>
                        </a:solidFill>
                        <a:uFillTx/>
                        <a:latin typeface="Calibri" panose="020F0502020204030204" charset="0"/>
                        <a:cs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149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2800" dirty="0">
                          <a:latin typeface="Calibri" panose="020F0502020204030204" charset="0"/>
                          <a:cs typeface="Calibri" panose="020F0502020204030204" charset="0"/>
                        </a:rPr>
                        <a:t>5.</a:t>
                      </a:r>
                      <a:endParaRPr lang="en-US" altLang="zh-CN" sz="28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276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印刷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zh-CN" sz="2800" b="0">
                          <a:latin typeface="Calibri" panose="020F0502020204030204" charset="0"/>
                          <a:cs typeface="Calibri" panose="020F0502020204030204" charset="0"/>
                          <a:sym typeface="+mn-ea"/>
                        </a:rPr>
                        <a:t>1.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+mj-cs"/>
                          <a:sym typeface="+mn-ea"/>
                        </a:rPr>
                        <a:t>一板印刷</a:t>
                      </a:r>
                      <a:endParaRPr lang="zh-CN" altLang="en-US" sz="28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149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2800" dirty="0">
                          <a:latin typeface="Calibri" panose="020F0502020204030204" charset="0"/>
                          <a:cs typeface="Calibri" panose="020F0502020204030204" charset="0"/>
                        </a:rPr>
                        <a:t>2.</a:t>
                      </a:r>
                      <a:endParaRPr lang="en-US" altLang="zh-CN" sz="2800" dirty="0">
                        <a:latin typeface="Calibri" panose="020F0502020204030204" charset="0"/>
                        <a:cs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213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2800" dirty="0">
                          <a:solidFill>
                            <a:schemeClr val="tx1"/>
                          </a:solidFill>
                          <a:uFillTx/>
                          <a:latin typeface="Calibri" panose="020F0502020204030204" charset="0"/>
                          <a:cs typeface="Calibri" panose="020F0502020204030204" charset="0"/>
                        </a:rPr>
                        <a:t>3.</a:t>
                      </a:r>
                      <a:endParaRPr lang="en-US" altLang="zh-CN" sz="2800" dirty="0">
                        <a:solidFill>
                          <a:schemeClr val="tx1"/>
                        </a:solidFill>
                        <a:uFillTx/>
                        <a:latin typeface="Calibri" panose="020F0502020204030204" charset="0"/>
                        <a:cs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800600" y="833755"/>
            <a:ext cx="222631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薄如钱唇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67400" y="1327150"/>
            <a:ext cx="311467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每字为一印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09260" y="1880235"/>
            <a:ext cx="222631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火烧令坚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20" name="Text Box 148"/>
          <p:cNvSpPr txBox="1"/>
          <p:nvPr/>
        </p:nvSpPr>
        <p:spPr>
          <a:xfrm>
            <a:off x="3054985" y="2926715"/>
            <a:ext cx="59270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其上以松脂、蜡和纸灰之类冒之</a:t>
            </a:r>
            <a:endParaRPr lang="zh-CN" altLang="en-US" sz="30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 Box 149"/>
          <p:cNvSpPr txBox="1"/>
          <p:nvPr/>
        </p:nvSpPr>
        <p:spPr>
          <a:xfrm>
            <a:off x="3054985" y="3389630"/>
            <a:ext cx="73348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以一铁范置铁板上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乃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密布字印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满铁范为一板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000">
                <a:latin typeface="Calibri" panose="020F0502020204030204"/>
                <a:ea typeface="黑体" panose="02010609060101010101" pitchFamily="49" charset="-122"/>
              </a:rPr>
              <a:t>                                    </a:t>
            </a:r>
            <a:endParaRPr lang="zh-CN" altLang="en-US" sz="2000">
              <a:latin typeface="Calibri" panose="020F0502020204030204"/>
              <a:ea typeface="黑体" panose="02010609060101010101" pitchFamily="49" charset="-122"/>
            </a:endParaRPr>
          </a:p>
        </p:txBody>
      </p:sp>
      <p:sp>
        <p:nvSpPr>
          <p:cNvPr id="7" name="Text Box 149"/>
          <p:cNvSpPr txBox="1"/>
          <p:nvPr/>
        </p:nvSpPr>
        <p:spPr>
          <a:xfrm>
            <a:off x="3054985" y="3973195"/>
            <a:ext cx="2286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持就火炀之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 Box 289"/>
          <p:cNvSpPr txBox="1"/>
          <p:nvPr/>
        </p:nvSpPr>
        <p:spPr>
          <a:xfrm>
            <a:off x="3093720" y="5567680"/>
            <a:ext cx="35052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一板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已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自布字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 Box 378"/>
          <p:cNvSpPr txBox="1"/>
          <p:nvPr/>
        </p:nvSpPr>
        <p:spPr>
          <a:xfrm>
            <a:off x="3093720" y="6061075"/>
            <a:ext cx="36048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更互用之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瞬息可就</a:t>
            </a:r>
            <a:endParaRPr lang="zh-CN" altLang="en-US" sz="3000" b="1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561955" y="2065020"/>
            <a:ext cx="51181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时间顺序</a:t>
            </a:r>
            <a:endParaRPr lang="zh-CN" altLang="en-US" sz="3600" b="1" dirty="0">
              <a:solidFill>
                <a:srgbClr val="FF0000"/>
              </a:solidFill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  <p:sp>
        <p:nvSpPr>
          <p:cNvPr id="2" name="Text Box 149"/>
          <p:cNvSpPr txBox="1"/>
          <p:nvPr/>
        </p:nvSpPr>
        <p:spPr>
          <a:xfrm>
            <a:off x="3054985" y="4478655"/>
            <a:ext cx="6575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药稍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镕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则以一平板按其面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则字平如砥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000">
                <a:latin typeface="Calibri" panose="020F0502020204030204"/>
                <a:ea typeface="黑体" panose="02010609060101010101" pitchFamily="49" charset="-122"/>
              </a:rPr>
              <a:t>                                    </a:t>
            </a:r>
            <a:endParaRPr lang="zh-CN" altLang="en-US" sz="2000">
              <a:latin typeface="Calibri" panose="020F0502020204030204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3220" grpId="0"/>
      <p:bldP spid="6" grpId="0"/>
      <p:bldP spid="7" grpId="0"/>
      <p:bldP spid="11" grpId="0"/>
      <p:bldP spid="13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微信公众号：初中语文匠"/>
          <p:cNvSpPr>
            <a:spLocks noGrp="1"/>
          </p:cNvSpPr>
          <p:nvPr>
            <p:ph type="title"/>
          </p:nvPr>
        </p:nvSpPr>
        <p:spPr>
          <a:xfrm>
            <a:off x="1184275" y="396240"/>
            <a:ext cx="9610725" cy="1143000"/>
          </a:xfrm>
        </p:spPr>
        <p:txBody>
          <a:bodyPr anchor="ctr" anchorCtr="0">
            <a:normAutofit/>
          </a:bodyPr>
          <a:p>
            <a:pPr algn="l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第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二段介绍活板印刷术的整个流程</a:t>
            </a:r>
            <a:r>
              <a:rPr lang="en-US" altLang="zh-CN" sz="36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突出了哪个特征？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课文是如何体现这一特点的？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3" name="微信公众号：初中语文匠"/>
          <p:cNvSpPr txBox="1"/>
          <p:nvPr/>
        </p:nvSpPr>
        <p:spPr>
          <a:xfrm>
            <a:off x="922655" y="3067685"/>
            <a:ext cx="1198245" cy="102806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活</a:t>
            </a:r>
            <a:endParaRPr lang="zh-CN" altLang="en-US" sz="6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015" name="微信公众号：初中语文匠"/>
          <p:cNvSpPr/>
          <p:nvPr/>
        </p:nvSpPr>
        <p:spPr>
          <a:xfrm>
            <a:off x="3370580" y="5102860"/>
            <a:ext cx="1008063" cy="360363"/>
          </a:xfrm>
          <a:prstGeom prst="plus">
            <a:avLst>
              <a:gd name="adj" fmla="val 25000"/>
            </a:avLst>
          </a:prstGeom>
          <a:noFill/>
          <a:ln w="9525">
            <a:noFill/>
          </a:ln>
        </p:spPr>
        <p:txBody>
          <a:bodyPr/>
          <a:p>
            <a:endParaRPr lang="zh-CN" altLang="en-US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3016" name="微信公众号：初中语文匠"/>
          <p:cNvSpPr/>
          <p:nvPr/>
        </p:nvSpPr>
        <p:spPr>
          <a:xfrm>
            <a:off x="2306320" y="1644015"/>
            <a:ext cx="400685" cy="4082415"/>
          </a:xfrm>
          <a:prstGeom prst="leftBrace">
            <a:avLst>
              <a:gd name="adj1" fmla="val 12174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3017" name="微信公众号：初中语文匠"/>
          <p:cNvSpPr txBox="1"/>
          <p:nvPr/>
        </p:nvSpPr>
        <p:spPr>
          <a:xfrm>
            <a:off x="2707005" y="1588770"/>
            <a:ext cx="23034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字印活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：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3018" name="微信公众号：初中语文匠"/>
          <p:cNvSpPr txBox="1"/>
          <p:nvPr/>
        </p:nvSpPr>
        <p:spPr>
          <a:xfrm>
            <a:off x="4250690" y="1588770"/>
            <a:ext cx="23977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每字为一印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3019" name="微信公众号：初中语文匠"/>
          <p:cNvSpPr txBox="1"/>
          <p:nvPr/>
        </p:nvSpPr>
        <p:spPr>
          <a:xfrm>
            <a:off x="2635885" y="2128520"/>
            <a:ext cx="28162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排板活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：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3020" name="微信公众号：初中语文匠"/>
          <p:cNvSpPr txBox="1"/>
          <p:nvPr/>
        </p:nvSpPr>
        <p:spPr>
          <a:xfrm>
            <a:off x="4320540" y="2128520"/>
            <a:ext cx="35509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密布字印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3021" name="微信公众号：初中语文匠"/>
          <p:cNvSpPr txBox="1"/>
          <p:nvPr/>
        </p:nvSpPr>
        <p:spPr>
          <a:xfrm>
            <a:off x="2635885" y="2712085"/>
            <a:ext cx="17710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印刷活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：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3023" name="微信公众号：初中语文匠"/>
          <p:cNvSpPr txBox="1"/>
          <p:nvPr/>
        </p:nvSpPr>
        <p:spPr>
          <a:xfrm>
            <a:off x="2707005" y="5014595"/>
            <a:ext cx="21075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拆板活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：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3024" name="微信公众号：初中语文匠"/>
          <p:cNvSpPr txBox="1"/>
          <p:nvPr/>
        </p:nvSpPr>
        <p:spPr>
          <a:xfrm>
            <a:off x="4250690" y="5044440"/>
            <a:ext cx="66408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用讫再火令药镕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,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以手拂之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,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其印自落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  <a:sym typeface="+mn-ea"/>
            </a:endParaRPr>
          </a:p>
        </p:txBody>
      </p:sp>
      <p:sp>
        <p:nvSpPr>
          <p:cNvPr id="43025" name="微信公众号：初中语文匠"/>
          <p:cNvSpPr txBox="1"/>
          <p:nvPr/>
        </p:nvSpPr>
        <p:spPr>
          <a:xfrm>
            <a:off x="2707005" y="4439920"/>
            <a:ext cx="17970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贮存活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：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3026" name="微信公众号：初中语文匠"/>
          <p:cNvSpPr txBox="1"/>
          <p:nvPr/>
        </p:nvSpPr>
        <p:spPr>
          <a:xfrm>
            <a:off x="4250690" y="4427855"/>
            <a:ext cx="69145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不用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,则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以纸帖之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,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每韵一帖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,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木格贮之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3022" name="微信公众号：初中语文匠"/>
          <p:cNvSpPr txBox="1"/>
          <p:nvPr/>
        </p:nvSpPr>
        <p:spPr>
          <a:xfrm>
            <a:off x="4250690" y="2682875"/>
            <a:ext cx="64287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一板印刷,一板已自布字,更互用之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" name="微信公众号：初中语文匠"/>
          <p:cNvSpPr txBox="1"/>
          <p:nvPr/>
        </p:nvSpPr>
        <p:spPr>
          <a:xfrm>
            <a:off x="4921885" y="3269615"/>
            <a:ext cx="64287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每一字皆有数印,每字有二十余印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>
            <a:off x="2635885" y="3230880"/>
            <a:ext cx="23755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字印数量活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：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" name="微信公众号：初中语文匠"/>
          <p:cNvSpPr txBox="1"/>
          <p:nvPr/>
        </p:nvSpPr>
        <p:spPr>
          <a:xfrm>
            <a:off x="4110355" y="3856355"/>
            <a:ext cx="7602855" cy="568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100" b="1">
                <a:latin typeface="字魂36号-正文宋楷" panose="00000500000000000000" charset="-122"/>
                <a:ea typeface="字魂36号-正文宋楷" panose="00000500000000000000" charset="-122"/>
              </a:rPr>
              <a:t>有奇字素无备者</a:t>
            </a:r>
            <a:r>
              <a:rPr lang="zh-CN" altLang="en-US" sz="3100" b="1">
                <a:latin typeface="字魂36号-正文宋楷" panose="00000500000000000000" charset="-122"/>
                <a:ea typeface="字魂36号-正文宋楷" panose="00000500000000000000" charset="-122"/>
                <a:sym typeface="+mn-ea"/>
              </a:rPr>
              <a:t>,</a:t>
            </a:r>
            <a:r>
              <a:rPr lang="zh-CN" altLang="en-US" sz="3100" b="1">
                <a:latin typeface="字魂36号-正文宋楷" panose="00000500000000000000" charset="-122"/>
                <a:ea typeface="字魂36号-正文宋楷" panose="00000500000000000000" charset="-122"/>
              </a:rPr>
              <a:t>旋刻之,以草火烧,瞬息可成</a:t>
            </a:r>
            <a:endParaRPr lang="zh-CN" altLang="en-US" sz="31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" name="微信公众号：初中语文匠"/>
          <p:cNvSpPr txBox="1"/>
          <p:nvPr/>
        </p:nvSpPr>
        <p:spPr>
          <a:xfrm>
            <a:off x="2635250" y="3835400"/>
            <a:ext cx="17951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做法活</a:t>
            </a:r>
            <a:r>
              <a:rPr lang="zh-CN" altLang="en-US" sz="3200" b="1">
                <a:latin typeface="字魂36号-正文宋楷" panose="00000500000000000000" charset="-122"/>
                <a:ea typeface="字魂36号-正文宋楷" panose="00000500000000000000" charset="-122"/>
              </a:rPr>
              <a:t>：</a:t>
            </a:r>
            <a:endParaRPr lang="zh-CN" altLang="en-US" sz="3200" b="1"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7" grpId="0"/>
      <p:bldP spid="43018" grpId="0"/>
      <p:bldP spid="43019" grpId="0"/>
      <p:bldP spid="43020" grpId="0"/>
      <p:bldP spid="43021" grpId="0"/>
      <p:bldP spid="43023" grpId="0"/>
      <p:bldP spid="43024" grpId="0"/>
      <p:bldP spid="43025" grpId="0"/>
      <p:bldP spid="43026" grpId="0"/>
      <p:bldP spid="43022" grpId="0"/>
      <p:bldP spid="2" grpId="0"/>
      <p:bldP spid="3" grpId="0"/>
      <p:bldP spid="4" grpId="0"/>
      <p:bldP spid="5" grpId="0"/>
      <p:bldP spid="430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60425" y="720090"/>
            <a:ext cx="10176510" cy="583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请你根据上下文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在横线上将对话补充完整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任务四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7975" y="1518285"/>
            <a:ext cx="11605895" cy="45231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/>
              <a:t>字里行间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无不在说明“活”。“每字为一印”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en-US" altLang="zh-CN" sz="3000" b="1">
                <a:sym typeface="宋体" panose="02010600030101010101" pitchFamily="2" charset="-122"/>
              </a:rPr>
              <a:t> 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endParaRPr lang="zh-CN" altLang="zh-CN" sz="3000" b="1"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3000" b="1"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/>
              <a:t>可见字印是灵活的</a:t>
            </a:r>
            <a:r>
              <a:rPr sz="3000" b="1">
                <a:sym typeface="+mn-ea"/>
              </a:rPr>
              <a:t>;</a:t>
            </a:r>
            <a:r>
              <a:rPr sz="3000" b="1"/>
              <a:t>“密布字印”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可见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</a:t>
            </a:r>
            <a:r>
              <a:rPr sz="3000" b="1"/>
              <a:t>灵活的</a:t>
            </a:r>
            <a:r>
              <a:rPr sz="3000" b="1">
                <a:sym typeface="+mn-ea"/>
              </a:rPr>
              <a:t>;</a:t>
            </a:r>
            <a:r>
              <a:rPr sz="3000" b="1"/>
              <a:t>“一板印刷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一板已自布字”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“更互用之”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可见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sz="3000" b="1"/>
              <a:t>是灵活的</a:t>
            </a:r>
            <a:r>
              <a:rPr sz="3000" b="1">
                <a:sym typeface="+mn-ea"/>
              </a:rPr>
              <a:t>;</a:t>
            </a:r>
            <a:r>
              <a:rPr sz="3000" b="1"/>
              <a:t>“每一字皆有数印”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“每字有二十余印”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可见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</a:t>
            </a:r>
            <a:r>
              <a:rPr sz="3000" b="1"/>
              <a:t>是灵活的</a:t>
            </a:r>
            <a:r>
              <a:rPr sz="3000" b="1">
                <a:sym typeface="+mn-ea"/>
              </a:rPr>
              <a:t>;</a:t>
            </a:r>
            <a:r>
              <a:rPr sz="3000" b="1"/>
              <a:t>同时“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</a:t>
            </a:r>
            <a:r>
              <a:rPr lang="en-US" sz="3000" b="1">
                <a:sym typeface="+mn-ea"/>
              </a:rPr>
              <a:t>”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                 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</a:t>
            </a:r>
            <a:endParaRPr lang="en-US" sz="3000" b="1" u="sng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3000" b="1" u="sng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/>
              <a:t>制字取材容易简便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可见做法是灵活的。一个“活”字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贯穿了活字印刷的全过程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真是妙笔生花啊！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 Box 41"/>
          <p:cNvSpPr txBox="1"/>
          <p:nvPr/>
        </p:nvSpPr>
        <p:spPr>
          <a:xfrm>
            <a:off x="2966720" y="1518285"/>
            <a:ext cx="84677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r">
              <a:spcBef>
                <a:spcPct val="50000"/>
              </a:spcBef>
            </a:pPr>
            <a:r>
              <a:rPr lang="en-US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                                       </a:t>
            </a:r>
            <a:r>
              <a:rPr lang="zh-CN" altLang="zh-CN" sz="3000" b="1">
                <a:solidFill>
                  <a:srgbClr val="FF0000"/>
                </a:solidFill>
                <a:sym typeface="宋体" panose="02010600030101010101" pitchFamily="2" charset="-122"/>
              </a:rPr>
              <a:t>字印独立,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不像雕版那样所有的字都固定雕在一块板上</a:t>
            </a:r>
            <a:endParaRPr lang="zh-CN" altLang="zh-CN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9111" name="Text Box 41"/>
          <p:cNvSpPr txBox="1"/>
          <p:nvPr/>
        </p:nvSpPr>
        <p:spPr>
          <a:xfrm>
            <a:off x="6278880" y="2599055"/>
            <a:ext cx="9829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排版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Text Box 41"/>
          <p:cNvSpPr txBox="1"/>
          <p:nvPr/>
        </p:nvSpPr>
        <p:spPr>
          <a:xfrm>
            <a:off x="4493895" y="3152140"/>
            <a:ext cx="9829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印刷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 Box 41"/>
          <p:cNvSpPr txBox="1"/>
          <p:nvPr/>
        </p:nvSpPr>
        <p:spPr>
          <a:xfrm>
            <a:off x="2966720" y="3705225"/>
            <a:ext cx="211518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字印的数量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 Box 41"/>
          <p:cNvSpPr txBox="1"/>
          <p:nvPr/>
        </p:nvSpPr>
        <p:spPr>
          <a:xfrm>
            <a:off x="7588885" y="3771900"/>
            <a:ext cx="39624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有奇字素无备者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旋刻之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以草火烧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瞬息可成</a:t>
            </a:r>
            <a:endParaRPr lang="zh-CN" altLang="en-US" sz="3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9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9111" grpId="0"/>
      <p:bldP spid="2" grpId="0"/>
      <p:bldP spid="4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72465" y="1508125"/>
            <a:ext cx="10847070" cy="25533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sz="3000" b="1"/>
              <a:t>       </a:t>
            </a:r>
            <a:r>
              <a:rPr sz="3200" b="1"/>
              <a:t>这样说来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sz="3200" b="1"/>
              <a:t>拆版时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sz="3200" b="1"/>
              <a:t>“用讫再火令药镕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sz="3200" b="1"/>
              <a:t>以手拂之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sz="3200" b="1"/>
              <a:t>其印自落”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zh-CN" sz="3200" b="1" u="sng">
                <a:sym typeface="宋体" panose="02010600030101010101" pitchFamily="2" charset="-122"/>
              </a:rPr>
              <a:t> </a:t>
            </a:r>
            <a:r>
              <a:rPr lang="en-US" altLang="zh-CN" sz="3200" b="1" u="sng">
                <a:sym typeface="宋体" panose="02010600030101010101" pitchFamily="2" charset="-122"/>
              </a:rPr>
              <a:t>  </a:t>
            </a:r>
            <a:r>
              <a:rPr lang="en-US" altLang="zh-CN" sz="3200" b="1">
                <a:sym typeface="宋体" panose="02010600030101010101" pitchFamily="2" charset="-122"/>
              </a:rPr>
              <a:t>  </a:t>
            </a:r>
            <a:endParaRPr sz="3200" b="1"/>
          </a:p>
          <a:p>
            <a:r>
              <a:rPr lang="zh-CN" altLang="zh-CN" sz="3200" b="1" u="sng">
                <a:sym typeface="宋体" panose="02010600030101010101" pitchFamily="2" charset="-122"/>
              </a:rPr>
              <a:t> </a:t>
            </a:r>
            <a:r>
              <a:rPr lang="en-US" altLang="zh-CN" sz="3200" b="1" u="sng">
                <a:sym typeface="宋体" panose="02010600030101010101" pitchFamily="2" charset="-122"/>
              </a:rPr>
              <a:t>                                                             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sz="3200" b="1"/>
              <a:t>这也进一步说明了活板的灵活性。我还发现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ym typeface="宋体" panose="02010600030101010101" pitchFamily="2" charset="-122"/>
              </a:rPr>
              <a:t> </a:t>
            </a:r>
            <a:r>
              <a:rPr sz="3200" b="1"/>
              <a:t>课文开头提及雕版印刷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sz="3200" b="1"/>
              <a:t>实际上是</a:t>
            </a:r>
            <a:r>
              <a:rPr sz="3200" b="1" u="sng"/>
              <a:t> </a:t>
            </a:r>
            <a:r>
              <a:rPr lang="en-US" sz="3200" b="1" u="sng"/>
              <a:t>                                         </a:t>
            </a:r>
            <a:r>
              <a:rPr lang="zh-CN" altLang="zh-CN" sz="3200" b="1" u="sng">
                <a:sym typeface="宋体" panose="02010600030101010101" pitchFamily="2" charset="-122"/>
              </a:rPr>
              <a:t> </a:t>
            </a:r>
            <a:r>
              <a:rPr lang="en-US" altLang="zh-CN" sz="3200" b="1" u="sng">
                <a:sym typeface="宋体" panose="02010600030101010101" pitchFamily="2" charset="-122"/>
              </a:rPr>
              <a:t>                                                                                                 </a:t>
            </a:r>
            <a:endParaRPr lang="en-US" altLang="zh-CN" sz="3200" b="1" u="sng">
              <a:sym typeface="宋体" panose="02010600030101010101" pitchFamily="2" charset="-122"/>
            </a:endParaRPr>
          </a:p>
          <a:p>
            <a:r>
              <a:rPr lang="en-US" altLang="zh-CN" sz="3200" b="1" u="sng">
                <a:sym typeface="宋体" panose="02010600030101010101" pitchFamily="2" charset="-122"/>
              </a:rPr>
              <a:t>                                                                                 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从而突</a:t>
            </a:r>
            <a:r>
              <a:rPr sz="3200" b="1"/>
              <a:t>出活字印刷术的“活”的优越性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sz="3200" b="1"/>
              <a:t>这也是别具匠心的。</a:t>
            </a:r>
            <a:endParaRPr sz="3200" b="1"/>
          </a:p>
        </p:txBody>
      </p:sp>
      <p:sp>
        <p:nvSpPr>
          <p:cNvPr id="6" name="Text Box 41"/>
          <p:cNvSpPr txBox="1"/>
          <p:nvPr/>
        </p:nvSpPr>
        <p:spPr>
          <a:xfrm>
            <a:off x="752475" y="1997075"/>
            <a:ext cx="105346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200" b="1">
                <a:solidFill>
                  <a:srgbClr val="FF0000"/>
                </a:solidFill>
                <a:sym typeface="宋体" panose="02010600030101010101" pitchFamily="2" charset="-122"/>
              </a:rPr>
              <a:t>用完拆下字印,便于下次重新排版印刷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Text Box 41"/>
          <p:cNvSpPr txBox="1"/>
          <p:nvPr/>
        </p:nvSpPr>
        <p:spPr>
          <a:xfrm>
            <a:off x="752475" y="2966085"/>
            <a:ext cx="105346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200" b="1">
                <a:solidFill>
                  <a:srgbClr val="FF0000"/>
                </a:solidFill>
                <a:sym typeface="宋体" panose="02010600030101010101" pitchFamily="2" charset="-122"/>
              </a:rPr>
              <a:t>将雕版印刷的死板同活字印刷的灵活做鲜明的对比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1106805" y="1577340"/>
            <a:ext cx="1021143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>
                <a:latin typeface="字魂206号-江汉手书" panose="00000500000000000000" charset="-122"/>
                <a:ea typeface="字魂206号-江汉手书" panose="00000500000000000000" charset="-122"/>
                <a:cs typeface="字魂206号-江汉手书" panose="00000500000000000000" charset="-122"/>
              </a:rPr>
              <a:t>   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作者为了凸显活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板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的活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又用了哪些说明方法？请大家快速浏览全文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找出相关句子圈点批注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并说说这一说明方法有什么好处。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19402" y="594744"/>
            <a:ext cx="2792615" cy="713740"/>
            <a:chOff x="2371" y="69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说明方法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微信公众号：初中语文匠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9325" y="1565910"/>
            <a:ext cx="3060700" cy="3905250"/>
          </a:xfrm>
          <a:prstGeom prst="rect">
            <a:avLst/>
          </a:prstGeom>
          <a:effectLst>
            <a:outerShdw blurRad="177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4935" name="微信公众号：初中语文匠"/>
          <p:cNvSpPr txBox="1"/>
          <p:nvPr/>
        </p:nvSpPr>
        <p:spPr>
          <a:xfrm>
            <a:off x="4450080" y="1332230"/>
            <a:ext cx="7258050" cy="3930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  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沈括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字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存中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u="sng" dirty="0" smtClean="0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北宋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科学家、政治家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钱塘人。晚年居润州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举平生见闻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撰</a:t>
            </a:r>
            <a:r>
              <a:rPr lang="en-US" altLang="zh-CN" sz="3200" b="1" u="sng" dirty="0" smtClean="0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《</a:t>
            </a:r>
            <a:r>
              <a:rPr lang="zh-CN" altLang="en-US" sz="3200" b="1" u="sng" dirty="0" smtClean="0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梦溪笔谈</a:t>
            </a:r>
            <a:r>
              <a:rPr lang="en-US" altLang="zh-CN" sz="3200" b="1" u="sng" dirty="0" smtClean="0">
                <a:solidFill>
                  <a:srgbClr val="C0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》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。他博学多闻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于天文、地理、典制、律历、音乐、医药等都有研究。对当时科学发展和生产技术的情况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凡有所见详为记录。</a:t>
            </a:r>
            <a:endParaRPr lang="zh-CN" altLang="en-US" sz="3200" b="1" dirty="0" smtClean="0">
              <a:solidFill>
                <a:srgbClr val="1C1C1C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03869" y="541581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作者简介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微信公众号：初中语文匠"/>
          <p:cNvSpPr txBox="1"/>
          <p:nvPr/>
        </p:nvSpPr>
        <p:spPr>
          <a:xfrm>
            <a:off x="897255" y="875030"/>
            <a:ext cx="10328910" cy="1076325"/>
          </a:xfrm>
          <a:prstGeom prst="rect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·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每一字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皆有数印，如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“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”“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也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等字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每字有二十余印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以备一板内有重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复者。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4" name="微信公众号：初中语文匠"/>
          <p:cNvSpPr txBox="1"/>
          <p:nvPr/>
        </p:nvSpPr>
        <p:spPr>
          <a:xfrm>
            <a:off x="897255" y="3702685"/>
            <a:ext cx="10328910" cy="583565"/>
          </a:xfrm>
          <a:prstGeom prst="rect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p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·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若止印三二本,未为简易;若印数十百千本，则极为神速。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6" name="微信公众号：初中语文匠"/>
          <p:cNvSpPr txBox="1"/>
          <p:nvPr/>
        </p:nvSpPr>
        <p:spPr>
          <a:xfrm>
            <a:off x="897255" y="2084705"/>
            <a:ext cx="76492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字魂36号-正文宋楷" panose="00000500000000000000" charset="-122"/>
                <a:sym typeface="+mn-ea"/>
              </a:rPr>
              <a:t>举例子，介绍使用率比较高的字。</a:t>
            </a:r>
            <a:endParaRPr lang="zh-CN" altLang="en-US" sz="32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7" name="微信公众号：初中语文匠"/>
          <p:cNvSpPr txBox="1"/>
          <p:nvPr/>
        </p:nvSpPr>
        <p:spPr>
          <a:xfrm>
            <a:off x="1085850" y="4417695"/>
            <a:ext cx="91655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字魂36号-正文宋楷" panose="00000500000000000000" charset="-122"/>
                <a:sym typeface="+mn-ea"/>
              </a:rPr>
              <a:t>列数字、作比较，准确说明了活版印刷快的特点。</a:t>
            </a:r>
            <a:endParaRPr lang="zh-CN" altLang="en-US" sz="32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字魂36号-正文宋楷" panose="00000500000000000000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微信公众号：初中语文匠"/>
          <p:cNvSpPr txBox="1"/>
          <p:nvPr/>
        </p:nvSpPr>
        <p:spPr>
          <a:xfrm>
            <a:off x="897255" y="833755"/>
            <a:ext cx="5397500" cy="583565"/>
          </a:xfrm>
          <a:prstGeom prst="rect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·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用胶泥刻字，薄如钱唇。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5" name="微信公众号：初中语文匠"/>
          <p:cNvSpPr txBox="1"/>
          <p:nvPr/>
        </p:nvSpPr>
        <p:spPr>
          <a:xfrm>
            <a:off x="897255" y="3148330"/>
            <a:ext cx="10328910" cy="1568450"/>
          </a:xfrm>
          <a:prstGeom prst="rect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·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不以木为之者,木理有疏密,沾水则高下不平,兼与药相粘,不可取;不若燔土,用讫再火令药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镕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，以手拂之,其印自落,殊不沾污。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6" name="微信公众号：初中语文匠"/>
          <p:cNvSpPr txBox="1"/>
          <p:nvPr/>
        </p:nvSpPr>
        <p:spPr>
          <a:xfrm>
            <a:off x="897255" y="1522730"/>
            <a:ext cx="76492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字魂36号-正文宋楷" panose="00000500000000000000" charset="-122"/>
                <a:sym typeface="+mn-ea"/>
              </a:rPr>
              <a:t>打比方，形象地写出了字模的厚度。</a:t>
            </a:r>
            <a:endParaRPr lang="zh-CN" altLang="en-US" sz="32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7" name="微信公众号：初中语文匠"/>
          <p:cNvSpPr txBox="1"/>
          <p:nvPr/>
        </p:nvSpPr>
        <p:spPr>
          <a:xfrm>
            <a:off x="897255" y="4791710"/>
            <a:ext cx="103289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作比较、作诠释，指出用木料的缺点,明确了不用木料而用胶泥的原因。</a:t>
            </a:r>
            <a:endParaRPr lang="zh-CN" altLang="en-US" sz="32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71971" y="499051"/>
            <a:ext cx="2792615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33660" y="3002359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活板</a:t>
            </a:r>
            <a:endParaRPr lang="zh-CN" altLang="en-US" sz="3200" b="1" dirty="0" smtClean="0">
              <a:solidFill>
                <a:schemeClr val="accent1">
                  <a:lumMod val="75000"/>
                </a:schemeClr>
              </a:solidFill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37847" y="5175595"/>
            <a:ext cx="687340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“活”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制作灵活，印刷灵活，拆版灵活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823405" y="3263941"/>
            <a:ext cx="997585" cy="583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“活”</a:t>
            </a:r>
            <a:endParaRPr lang="zh-CN" altLang="en-US" sz="3200" b="1" dirty="0" smtClean="0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2648605" y="1564975"/>
            <a:ext cx="126033" cy="3458873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大括号 21"/>
          <p:cNvSpPr/>
          <p:nvPr/>
        </p:nvSpPr>
        <p:spPr>
          <a:xfrm>
            <a:off x="9449887" y="1787254"/>
            <a:ext cx="266528" cy="3537536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00182" y="1400175"/>
            <a:ext cx="411543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发明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（时间、人、身份）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3904914" y="2000339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制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（刻字</a:t>
            </a:r>
            <a:r>
              <a:rPr lang="en-US" altLang="zh-CN" sz="2800" b="1" dirty="0" smtClean="0">
                <a:latin typeface="华文行楷" panose="02010800040101010101" charset="-122"/>
                <a:ea typeface="华文行楷" panose="02010800040101010101" charset="-122"/>
              </a:rPr>
              <a:t>——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烧模）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3904914" y="2587079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制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版（铺底）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3904914" y="3048325"/>
            <a:ext cx="523412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排版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（布字</a:t>
            </a:r>
            <a:r>
              <a:rPr lang="en-US" altLang="zh-CN" sz="2800" b="1" dirty="0" smtClean="0">
                <a:latin typeface="华文行楷" panose="02010800040101010101" charset="-122"/>
                <a:ea typeface="华文行楷" panose="02010800040101010101" charset="-122"/>
              </a:rPr>
              <a:t>——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炀药</a:t>
            </a:r>
            <a:r>
              <a:rPr lang="en-US" altLang="zh-CN" sz="2800" b="1" dirty="0" smtClean="0">
                <a:latin typeface="华文行楷" panose="02010800040101010101" charset="-122"/>
                <a:ea typeface="华文行楷" panose="02010800040101010101" charset="-122"/>
              </a:rPr>
              <a:t>——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按面）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19971" y="2656635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制作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2900182" y="3912853"/>
            <a:ext cx="26854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印刷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特点：提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效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2890477" y="4597438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补充说明选材的原因。</a:t>
            </a:r>
            <a:endParaRPr lang="zh-CN" altLang="en-US" sz="2800" dirty="0"/>
          </a:p>
        </p:txBody>
      </p:sp>
      <p:sp>
        <p:nvSpPr>
          <p:cNvPr id="15" name="左大括号 14"/>
          <p:cNvSpPr/>
          <p:nvPr/>
        </p:nvSpPr>
        <p:spPr>
          <a:xfrm>
            <a:off x="3811607" y="2075436"/>
            <a:ext cx="186614" cy="1657261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微信公众号：初中语文匠"/>
          <p:cNvSpPr txBox="1"/>
          <p:nvPr/>
        </p:nvSpPr>
        <p:spPr>
          <a:xfrm>
            <a:off x="1281430" y="1565275"/>
            <a:ext cx="107429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中国古代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四大发明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都是真实的吗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课后拓展⑴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微信公众号：初中语文匠"/>
          <p:cNvSpPr txBox="1"/>
          <p:nvPr/>
        </p:nvSpPr>
        <p:spPr>
          <a:xfrm>
            <a:off x="394970" y="2230120"/>
            <a:ext cx="1140206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【示例】《活板》中真实地记录</a:t>
            </a:r>
            <a:r>
              <a:rPr 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了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胶泥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2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“松脂、蜡和纸灰”</a:t>
            </a:r>
            <a:r>
              <a:rPr lang="zh-CN" altLang="en-US" sz="32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等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实际使用的原材料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并举例常用字如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之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2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也</a:t>
            </a:r>
            <a:r>
              <a:rPr lang="en-US" altLang="zh-CN" sz="32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等可达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二十余印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的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准确数量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还在结尾处提到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“为余群从所得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至今宝藏”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表明亲见毕昇之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印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这些内容体现了作品的真实性</a:t>
            </a:r>
            <a:r>
              <a:rPr lang="zh-CN" altLang="en-US" sz="3200" b="1">
                <a:solidFill>
                  <a:srgbClr val="1218F6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1218F6"/>
              </a:solidFill>
              <a:uFillTx/>
              <a:latin typeface="楷体" panose="02010609060101010101" charset="-122"/>
              <a:ea typeface="楷体" panose="02010609060101010101" charset="-122"/>
              <a:cs typeface="+mj-cs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19402" y="594744"/>
            <a:ext cx="2792615" cy="713740"/>
            <a:chOff x="2371" y="69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课后拓展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3" name="微信公众号：初中语文匠"/>
          <p:cNvSpPr txBox="1"/>
          <p:nvPr/>
        </p:nvSpPr>
        <p:spPr>
          <a:xfrm>
            <a:off x="394970" y="4372610"/>
            <a:ext cx="114020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材料一</a:t>
            </a:r>
            <a:r>
              <a:rPr lang="zh-CN"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提到了</a:t>
            </a:r>
            <a:r>
              <a:rPr lang="en-US" altLang="zh-CN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新纩中独茧缕</a:t>
            </a:r>
            <a:r>
              <a:rPr lang="en-US" altLang="zh-CN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制作指南针的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实际使用的原材料</a:t>
            </a:r>
            <a:r>
              <a:rPr lang="en-US" altLang="zh-CN" sz="32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还</a:t>
            </a:r>
            <a:r>
              <a:rPr lang="zh-CN"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提到</a:t>
            </a:r>
            <a:r>
              <a:rPr lang="zh-CN" altLang="en-US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指南针</a:t>
            </a:r>
            <a:r>
              <a:rPr lang="en-US" altLang="zh-CN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无风处</a:t>
            </a:r>
            <a:r>
              <a:rPr lang="en-US" altLang="zh-CN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的条件</a:t>
            </a:r>
            <a:r>
              <a:rPr lang="zh-CN"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及</a:t>
            </a:r>
            <a:r>
              <a:rPr lang="en-US" altLang="zh-CN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余家指南、北者皆有之</a:t>
            </a:r>
            <a:r>
              <a:rPr lang="en-US" altLang="zh-CN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2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表明为作者亲历亲为之事</a:t>
            </a:r>
            <a:r>
              <a:rPr lang="zh-CN" altLang="en-US" sz="3200" b="1">
                <a:solidFill>
                  <a:srgbClr val="1218F6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这些内容体现了作品的真实性</a:t>
            </a:r>
            <a:r>
              <a:rPr lang="zh-CN" altLang="en-US" sz="3200" b="1">
                <a:solidFill>
                  <a:srgbClr val="1218F6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1218F6"/>
              </a:solidFill>
              <a:uFillTx/>
              <a:latin typeface="楷体" panose="02010609060101010101" charset="-122"/>
              <a:ea typeface="楷体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微信公众号：初中语文匠"/>
          <p:cNvSpPr txBox="1"/>
          <p:nvPr/>
        </p:nvSpPr>
        <p:spPr>
          <a:xfrm>
            <a:off x="567055" y="1740535"/>
            <a:ext cx="112706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材料二</a:t>
            </a:r>
            <a:r>
              <a:rPr lang="zh-CN"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提到了</a:t>
            </a:r>
            <a:r>
              <a:rPr lang="en-US" altLang="zh-CN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树肤、麻头及敝布</a:t>
            </a:r>
            <a:r>
              <a:rPr lang="zh-CN" altLang="en-US"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、</a:t>
            </a:r>
            <a:r>
              <a:rPr lang="en-US" altLang="zh-CN"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鱼网</a:t>
            </a:r>
            <a:r>
              <a:rPr lang="en-US" altLang="zh-CN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制作纸的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实际使用的原材料</a:t>
            </a:r>
            <a:r>
              <a:rPr lang="en-US" altLang="zh-CN" sz="32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这体现了作品的真实性</a:t>
            </a:r>
            <a:r>
              <a:rPr lang="zh-CN" altLang="en-US" sz="3200" b="1">
                <a:solidFill>
                  <a:srgbClr val="1218F6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1218F6"/>
              </a:solidFill>
              <a:uFillTx/>
              <a:latin typeface="楷体" panose="02010609060101010101" charset="-122"/>
              <a:ea typeface="楷体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" name="微信公众号：初中语文匠"/>
          <p:cNvSpPr txBox="1"/>
          <p:nvPr/>
        </p:nvSpPr>
        <p:spPr>
          <a:xfrm>
            <a:off x="567055" y="2945765"/>
            <a:ext cx="1140206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材料三</a:t>
            </a:r>
            <a:r>
              <a:rPr lang="zh-CN"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提到了</a:t>
            </a:r>
            <a:r>
              <a:rPr lang="en-US" altLang="zh-CN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以硝石、硫磺为主</a:t>
            </a:r>
            <a:r>
              <a:rPr lang="en-US" altLang="zh-CN" sz="32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草木灰为辅</a:t>
            </a:r>
            <a:r>
              <a:rPr lang="en-US" altLang="zh-CN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制作火药的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实际使用的原材料</a:t>
            </a:r>
            <a:r>
              <a:rPr lang="en-US" altLang="zh-CN" sz="32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还</a:t>
            </a:r>
            <a:r>
              <a:rPr lang="zh-CN"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提到</a:t>
            </a:r>
            <a:r>
              <a:rPr lang="zh-CN" altLang="en-US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火药</a:t>
            </a:r>
            <a:r>
              <a:rPr lang="en-US" altLang="zh-CN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硝九而硫一</a:t>
            </a:r>
            <a:r>
              <a:rPr lang="en-US" altLang="zh-CN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硝七而硫三</a:t>
            </a:r>
            <a:r>
              <a:rPr lang="en-US" altLang="zh-CN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solidFill>
                  <a:srgbClr val="1218F6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的配料成分和比例</a:t>
            </a:r>
            <a:r>
              <a:rPr lang="en-US" altLang="zh-CN" sz="32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表明为作者亲历亲为之事</a:t>
            </a:r>
            <a:r>
              <a:rPr lang="zh-CN" altLang="en-US" sz="3200" b="1">
                <a:solidFill>
                  <a:srgbClr val="1218F6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这些内容体现了作品的真实性</a:t>
            </a:r>
            <a:r>
              <a:rPr lang="zh-CN" altLang="en-US" sz="3200" b="1">
                <a:solidFill>
                  <a:srgbClr val="1218F6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1218F6"/>
              </a:solidFill>
              <a:uFillTx/>
              <a:latin typeface="楷体" panose="02010609060101010101" charset="-122"/>
              <a:ea typeface="楷体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460375" y="1294765"/>
            <a:ext cx="112331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小文和小语对《梦溪笔谈》和《天工开物》这类科学著作产生了兴趣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但又怕太枯燥。请你仿照示例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结合材料一与材料三的具体内容打消他们的顾虑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课后拓展⑵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)。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5285" y="266700"/>
            <a:ext cx="3489960" cy="713740"/>
            <a:chOff x="1059" y="955"/>
            <a:chExt cx="296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1059" y="955"/>
              <a:ext cx="296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1118" y="1024"/>
              <a:ext cx="2842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说明语言趣味性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8" name="微信公众号：初中语文匠"/>
          <p:cNvSpPr txBox="1"/>
          <p:nvPr/>
        </p:nvSpPr>
        <p:spPr>
          <a:xfrm>
            <a:off x="460375" y="3308985"/>
            <a:ext cx="1133538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【示例】这些作品都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融科学性与文学性为一体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比如《活板》运用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比喻</a:t>
            </a:r>
            <a:r>
              <a:rPr lang="zh-CN" altLang="en-US" sz="3200" b="1"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的手法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形容胶泥刻字的厚度</a:t>
            </a:r>
            <a:r>
              <a:rPr lang="en-US" altLang="zh-CN" sz="32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薄如钱唇</a:t>
            </a:r>
            <a:r>
              <a:rPr lang="en-US" altLang="zh-CN" sz="32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直观形象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字平如砥</a:t>
            </a:r>
            <a:r>
              <a:rPr lang="en-US" altLang="zh-CN" sz="32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把压板之后的字平面比作磨刀石以示其平滑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还使用</a:t>
            </a:r>
            <a:r>
              <a:rPr lang="en-US" altLang="zh-CN" sz="32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神速</a:t>
            </a:r>
            <a:r>
              <a:rPr lang="en-US" altLang="zh-CN" sz="32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”“</a:t>
            </a:r>
            <a:r>
              <a:rPr lang="zh-CN" altLang="en-US" sz="3200" b="1"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瞬息</a:t>
            </a:r>
            <a:r>
              <a:rPr lang="en-US" altLang="zh-CN" sz="32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等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夸张</a:t>
            </a:r>
            <a:r>
              <a:rPr lang="zh-CN" altLang="en-US" sz="3200" b="1"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的词语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来表现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活字印刷的简便和高效</a:t>
            </a:r>
            <a:r>
              <a:rPr lang="zh-CN" altLang="en-US" sz="3200" b="1"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200" b="1">
              <a:uFillTx/>
              <a:latin typeface="楷体" panose="02010609060101010101" charset="-122"/>
              <a:ea typeface="楷体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微信公众号：初中语文匠"/>
          <p:cNvSpPr txBox="1"/>
          <p:nvPr/>
        </p:nvSpPr>
        <p:spPr>
          <a:xfrm>
            <a:off x="460375" y="1564005"/>
            <a:ext cx="114020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这些作品都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融科学性与文学性为一体</a:t>
            </a:r>
            <a:r>
              <a:rPr lang="en-US" altLang="zh-CN" sz="32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比如材料一</a:t>
            </a:r>
            <a:r>
              <a:rPr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</a:rPr>
              <a:t>中形容指南针原理时</a:t>
            </a:r>
            <a:r>
              <a:rPr lang="en-US" altLang="zh-CN" sz="32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1218F6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运</a:t>
            </a:r>
            <a:r>
              <a:rPr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</a:rPr>
              <a:t>用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比喻和类比</a:t>
            </a:r>
            <a:r>
              <a:rPr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</a:rPr>
              <a:t>的手法</a:t>
            </a:r>
            <a:r>
              <a:rPr lang="en-US" altLang="zh-CN" sz="32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</a:rPr>
              <a:t>将其与自然界的松柏指示西方来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作比较</a:t>
            </a:r>
            <a:r>
              <a:rPr lang="en-US" altLang="zh-CN" sz="32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</a:rPr>
              <a:t>表明其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神奇莫测的特点</a:t>
            </a:r>
            <a:r>
              <a:rPr lang="zh-CN" altLang="en-US" sz="3200" b="1">
                <a:solidFill>
                  <a:srgbClr val="1218F6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1218F6"/>
              </a:solidFill>
              <a:uFillTx/>
              <a:latin typeface="楷体" panose="02010609060101010101" charset="-122"/>
              <a:ea typeface="楷体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微信公众号：初中语文匠"/>
          <p:cNvSpPr txBox="1"/>
          <p:nvPr/>
        </p:nvSpPr>
        <p:spPr>
          <a:xfrm>
            <a:off x="460375" y="3211830"/>
            <a:ext cx="114020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在</a:t>
            </a:r>
            <a:r>
              <a:rPr lang="zh-CN"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材料三</a:t>
            </a:r>
            <a:r>
              <a:rPr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</a:rPr>
              <a:t>中</a:t>
            </a:r>
            <a:r>
              <a:rPr sz="3200" b="1">
                <a:solidFill>
                  <a:srgbClr val="1218F6"/>
                </a:solidFill>
              </a:rPr>
              <a:t>“</a:t>
            </a:r>
            <a:r>
              <a:rPr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</a:rPr>
              <a:t>其出也</a:t>
            </a:r>
            <a:r>
              <a:rPr lang="en-US" altLang="zh-CN" sz="32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</a:rPr>
              <a:t>人物膺之</a:t>
            </a:r>
            <a:r>
              <a:rPr lang="en-US" altLang="zh-CN" sz="32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</a:rPr>
              <a:t>魂散惊而魄齑粉</a:t>
            </a:r>
            <a:r>
              <a:rPr sz="3200" b="1">
                <a:solidFill>
                  <a:srgbClr val="1218F6"/>
                </a:solidFill>
              </a:rPr>
              <a:t>”</a:t>
            </a:r>
            <a:r>
              <a:rPr lang="en-US" altLang="zh-CN" sz="32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</a:rPr>
              <a:t>描述人与火药接触即魂飞魄散、粉身碎骨</a:t>
            </a:r>
            <a:r>
              <a:rPr lang="en-US" altLang="zh-CN" sz="32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</a:rPr>
              <a:t>运用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夸张</a:t>
            </a:r>
            <a:r>
              <a:rPr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</a:rPr>
              <a:t>的手法</a:t>
            </a:r>
            <a:r>
              <a:rPr lang="en-US" altLang="zh-CN" sz="32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</a:rPr>
              <a:t>来表现火药的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巨大威力和神奇效果</a:t>
            </a:r>
            <a:r>
              <a:rPr lang="zh-CN" altLang="en-US" sz="3200" b="1">
                <a:solidFill>
                  <a:srgbClr val="1218F6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1218F6"/>
              </a:solidFill>
              <a:uFillTx/>
              <a:latin typeface="楷体" panose="02010609060101010101" charset="-122"/>
              <a:ea typeface="楷体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318135" y="1873250"/>
            <a:ext cx="1123315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沈括与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《天工开物》的作者宋应星都是我国古代伟大的科学家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但是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小文和小语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材料一和材料三中却发现了一些表示不确定的句子。</a:t>
            </a: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如</a:t>
            </a:r>
            <a:r>
              <a:rPr lang="en-US" altLang="zh-CN" sz="32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莫可原其理</a:t>
            </a:r>
            <a:r>
              <a:rPr lang="en-US" altLang="zh-CN" sz="32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”“</a:t>
            </a: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此其大略</a:t>
            </a:r>
            <a:r>
              <a:rPr lang="en-US" altLang="zh-CN" sz="32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”“</a:t>
            </a: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皆须试见而后详之</a:t>
            </a:r>
            <a:r>
              <a:rPr lang="en-US" altLang="zh-CN" sz="3200" b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他们不禁产生疑问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：作者为什么要这样写？请结合阅读经验和材料内容谈谈你的理解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课后拓展⑶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)。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MH_Entry_1"/>
          <p:cNvSpPr>
            <a:spLocks noChangeArrowheads="1"/>
          </p:cNvSpPr>
          <p:nvPr/>
        </p:nvSpPr>
        <p:spPr bwMode="auto">
          <a:xfrm flipH="1">
            <a:off x="318135" y="753745"/>
            <a:ext cx="348996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2900">
              <a:sym typeface="Calibri" panose="020F0502020204030204" charset="0"/>
            </a:endParaRPr>
          </a:p>
        </p:txBody>
      </p:sp>
      <p:sp>
        <p:nvSpPr>
          <p:cNvPr id="5" name="TextBox 18"/>
          <p:cNvSpPr txBox="1"/>
          <p:nvPr/>
        </p:nvSpPr>
        <p:spPr>
          <a:xfrm>
            <a:off x="317825" y="817880"/>
            <a:ext cx="3349702" cy="586105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rPr>
              <a:t>说明语言严密性</a:t>
            </a:r>
            <a:endParaRPr lang="zh-CN" altLang="en-US" sz="3200" b="1" dirty="0">
              <a:solidFill>
                <a:schemeClr val="bg1"/>
              </a:solidFill>
              <a:latin typeface="思源宋体 CN SemiBold" charset="-122"/>
              <a:ea typeface="思源宋体 CN SemiBold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微信公众号：初中语文匠"/>
          <p:cNvSpPr txBox="1"/>
          <p:nvPr/>
        </p:nvSpPr>
        <p:spPr>
          <a:xfrm>
            <a:off x="394970" y="1369695"/>
            <a:ext cx="1140206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材料一中沈括</a:t>
            </a:r>
            <a:r>
              <a:rPr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</a:rPr>
              <a:t>如实地描述了指南针的制作和工作状态</a:t>
            </a:r>
            <a:r>
              <a:rPr lang="en-US" altLang="zh-CN" sz="32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材料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中宋应星</a:t>
            </a:r>
            <a:r>
              <a:rPr sz="3200" b="1">
                <a:solidFill>
                  <a:srgbClr val="1218F6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详细地介绍了各种火药的配制方法和效用</a:t>
            </a:r>
            <a:r>
              <a:rPr lang="zh-CN" altLang="en-US" sz="32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rgbClr val="1218F6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这些都</a:t>
            </a:r>
            <a:r>
              <a:rPr lang="zh-CN" altLang="en-US" sz="3200" b="1">
                <a:solidFill>
                  <a:srgbClr val="1218F6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是科学家通过查阅资料、反复观察和实验得出的结论</a:t>
            </a:r>
            <a:r>
              <a:rPr lang="en-US" altLang="zh-CN" sz="32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1218F6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是客观事实</a:t>
            </a:r>
            <a:r>
              <a:rPr lang="en-US" altLang="zh-CN" sz="32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1218F6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因此他们写得真实、明晰、确定。但是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对于指南针的原理</a:t>
            </a:r>
            <a:r>
              <a:rPr lang="en-US" altLang="zh-CN" sz="32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各种不同火攻的区别及场景</a:t>
            </a:r>
            <a:r>
              <a:rPr lang="en-US" altLang="zh-CN" sz="3200" b="1">
                <a:solidFill>
                  <a:srgbClr val="1218F6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作者或者不知道或者没实验过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所以他们用了不确定的语句来表述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这更加体现了科学作品的真实性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宋体" panose="02010600030101010101" pitchFamily="2" charset="-122"/>
              </a:rPr>
              <a:t>表现出科学家严谨认真的态度和不懈探索的精神。</a:t>
            </a:r>
            <a:endParaRPr lang="zh-CN" altLang="en-US" sz="3200" b="1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760095" y="2153285"/>
            <a:ext cx="1002411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6000" b="1" dirty="0" smtClean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第一课</a:t>
            </a:r>
            <a:r>
              <a:rPr lang="zh-CN" sz="6000" b="1" dirty="0" smtClean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时</a:t>
            </a:r>
            <a:endParaRPr lang="zh-CN" sz="6000" b="1" dirty="0" smtClean="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54273"/>
          <p:cNvSpPr/>
          <p:nvPr/>
        </p:nvSpPr>
        <p:spPr>
          <a:xfrm>
            <a:off x="3581400" y="50641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en-US" sz="3200" b="1">
              <a:solidFill>
                <a:srgbClr val="99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5" name="矩形 54274"/>
          <p:cNvSpPr/>
          <p:nvPr/>
        </p:nvSpPr>
        <p:spPr>
          <a:xfrm>
            <a:off x="-324485" y="299656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54277" name="文本框 54276"/>
          <p:cNvSpPr txBox="1"/>
          <p:nvPr/>
        </p:nvSpPr>
        <p:spPr>
          <a:xfrm>
            <a:off x="1691005" y="1592580"/>
            <a:ext cx="93160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yíng    shēn</a:t>
            </a: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g</a:t>
            </a:r>
            <a:r>
              <a:rPr lang="en-US" altLang="zh-CN" sz="3200" b="1" err="1">
                <a:solidFill>
                  <a:srgbClr val="990000"/>
                </a:solidFill>
                <a:latin typeface="Times New Roman" panose="02020603050405020304" pitchFamily="18" charset="0"/>
              </a:rPr>
              <a:t>     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altLang="zh-CN" sz="32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g</a:t>
            </a:r>
            <a:r>
              <a:rPr lang="en-US" altLang="zh-CN" sz="3200" b="1" err="1">
                <a:solidFill>
                  <a:srgbClr val="990000"/>
                </a:solidFill>
                <a:latin typeface="Times New Roman" panose="02020603050405020304" pitchFamily="18" charset="0"/>
              </a:rPr>
              <a:t>      </a:t>
            </a:r>
            <a:r>
              <a:rPr lang="en-US" altLang="zh-CN" sz="3200" err="1">
                <a:solidFill>
                  <a:srgbClr val="FF0000"/>
                </a:solidFill>
                <a:latin typeface="+mj-cs"/>
                <a:cs typeface="+mj-cs"/>
              </a:rPr>
              <a:t>dǐ       f</a:t>
            </a:r>
            <a:r>
              <a:rPr lang="en-US" altLang="zh-CN" sz="32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á</a:t>
            </a:r>
            <a:r>
              <a:rPr lang="en-US" altLang="zh-CN" sz="3200" err="1">
                <a:solidFill>
                  <a:srgbClr val="FF0000"/>
                </a:solidFill>
                <a:latin typeface="+mj-cs"/>
                <a:cs typeface="+mj-cs"/>
              </a:rPr>
              <a:t>n     qì              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fú</a:t>
            </a:r>
            <a:endParaRPr lang="en-US" altLang="zh-CN" sz="3200" err="1">
              <a:solidFill>
                <a:srgbClr val="FF0000"/>
              </a:solidFill>
              <a:latin typeface="+mj-cs"/>
              <a:cs typeface="+mj-cs"/>
            </a:endParaRPr>
          </a:p>
        </p:txBody>
      </p:sp>
      <p:sp>
        <p:nvSpPr>
          <p:cNvPr id="54278" name="文本框 54277"/>
          <p:cNvSpPr txBox="1"/>
          <p:nvPr/>
        </p:nvSpPr>
        <p:spPr>
          <a:xfrm>
            <a:off x="1625600" y="2094230"/>
            <a:ext cx="98082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瀛</a:t>
            </a:r>
            <a:r>
              <a:rPr lang="en-US" altLang="zh-CN" sz="3200" b="1">
                <a:latin typeface="Times New Roman" panose="02020603050405020304" pitchFamily="18" charset="0"/>
              </a:rPr>
              <a:t>       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昇     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炀     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砥     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  燔  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 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讫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3200" b="1">
                <a:latin typeface="Times New Roman" panose="02020603050405020304" pitchFamily="18" charset="0"/>
                <a:sym typeface="+mn-ea"/>
              </a:rPr>
              <a:t>以手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拂</a:t>
            </a:r>
            <a:r>
              <a:rPr lang="zh-CN" altLang="en-US" sz="3200" b="1">
                <a:latin typeface="Times New Roman" panose="02020603050405020304" pitchFamily="18" charset="0"/>
                <a:sym typeface="+mn-ea"/>
              </a:rPr>
              <a:t>之</a:t>
            </a:r>
            <a:r>
              <a:rPr lang="zh-CN" altLang="en-US" sz="3200" b="1">
                <a:latin typeface="Times New Roman" panose="02020603050405020304" pitchFamily="18" charset="0"/>
              </a:rPr>
              <a:t> 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54279" name="文本框 54278"/>
          <p:cNvSpPr txBox="1"/>
          <p:nvPr/>
        </p:nvSpPr>
        <p:spPr>
          <a:xfrm>
            <a:off x="77788" y="2902268"/>
            <a:ext cx="1402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多音字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54280" name="文本框 54279"/>
          <p:cNvSpPr txBox="1"/>
          <p:nvPr/>
        </p:nvSpPr>
        <p:spPr>
          <a:xfrm>
            <a:off x="1480185" y="3526790"/>
            <a:ext cx="105009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 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薄</a:t>
            </a:r>
            <a:r>
              <a:rPr lang="zh-CN" altLang="en-US" sz="3200" b="1">
                <a:latin typeface="Times New Roman" panose="02020603050405020304" pitchFamily="18" charset="0"/>
              </a:rPr>
              <a:t>如钱唇     蜡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和</a:t>
            </a:r>
            <a:r>
              <a:rPr lang="zh-CN" altLang="en-US" sz="3200" b="1">
                <a:latin typeface="Times New Roman" panose="02020603050405020304" pitchFamily="18" charset="0"/>
              </a:rPr>
              <a:t>纸灰    </a:t>
            </a:r>
            <a:r>
              <a:rPr lang="en-US" altLang="zh-CN" sz="3200" b="1">
                <a:latin typeface="Times New Roman" panose="02020603050405020304" pitchFamily="18" charset="0"/>
              </a:rPr>
              <a:t> </a:t>
            </a:r>
            <a:r>
              <a:rPr lang="zh-CN" altLang="en-US" sz="3200" b="1">
                <a:latin typeface="Times New Roman" panose="02020603050405020304" pitchFamily="18" charset="0"/>
              </a:rPr>
              <a:t>药稍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镕</a:t>
            </a:r>
            <a:r>
              <a:rPr lang="en-US" altLang="zh-CN" sz="3200" b="1">
                <a:latin typeface="Times New Roman" panose="02020603050405020304" pitchFamily="18" charset="0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数</a:t>
            </a:r>
            <a:r>
              <a:rPr lang="zh-CN" altLang="en-US" sz="3200" b="1">
                <a:latin typeface="Times New Roman" panose="02020603050405020304" pitchFamily="18" charset="0"/>
              </a:rPr>
              <a:t>十百千本</a:t>
            </a:r>
            <a:r>
              <a:rPr lang="en-US" altLang="zh-CN" sz="3200" b="1">
                <a:latin typeface="Times New Roman" panose="02020603050405020304" pitchFamily="18" charset="0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更</a:t>
            </a:r>
            <a:r>
              <a:rPr lang="zh-CN" altLang="en-US" sz="3200" b="1">
                <a:latin typeface="Times New Roman" panose="02020603050405020304" pitchFamily="18" charset="0"/>
                <a:sym typeface="+mn-ea"/>
              </a:rPr>
              <a:t>互用之</a:t>
            </a:r>
            <a:r>
              <a:rPr lang="en-US" altLang="zh-CN" sz="3200" b="1">
                <a:latin typeface="Times New Roman" panose="02020603050405020304" pitchFamily="18" charset="0"/>
              </a:rPr>
              <a:t>     </a:t>
            </a:r>
            <a:r>
              <a:rPr lang="zh-CN" altLang="en-US" sz="3200" b="1">
                <a:latin typeface="Times New Roman" panose="02020603050405020304" pitchFamily="18" charset="0"/>
              </a:rPr>
              <a:t> 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54281" name="文本框 54280"/>
          <p:cNvSpPr txBox="1"/>
          <p:nvPr/>
        </p:nvSpPr>
        <p:spPr>
          <a:xfrm>
            <a:off x="1480185" y="3049270"/>
            <a:ext cx="98882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                 huò               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róng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shù              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gēng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283" name="文本框 54282"/>
          <p:cNvSpPr txBox="1"/>
          <p:nvPr/>
        </p:nvSpPr>
        <p:spPr>
          <a:xfrm>
            <a:off x="1480185" y="4959350"/>
            <a:ext cx="110553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以纸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帖</a:t>
            </a:r>
            <a:r>
              <a:rPr lang="zh-CN" altLang="en-US" sz="3200" b="1">
                <a:latin typeface="Times New Roman" panose="02020603050405020304" pitchFamily="18" charset="0"/>
              </a:rPr>
              <a:t>之</a:t>
            </a:r>
            <a:r>
              <a:rPr lang="en-US" altLang="zh-CN" sz="3200" b="1">
                <a:latin typeface="Times New Roman" panose="02020603050405020304" pitchFamily="18" charset="0"/>
              </a:rPr>
              <a:t>     </a:t>
            </a:r>
            <a:r>
              <a:rPr lang="zh-CN" altLang="en-US" sz="3200" b="1">
                <a:latin typeface="Times New Roman" panose="02020603050405020304" pitchFamily="18" charset="0"/>
              </a:rPr>
              <a:t>兼与药相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粘</a:t>
            </a:r>
            <a:r>
              <a:rPr lang="zh-CN" altLang="en-US" sz="3200" b="1">
                <a:latin typeface="Times New Roman" panose="02020603050405020304" pitchFamily="18" charset="0"/>
              </a:rPr>
              <a:t> </a:t>
            </a:r>
            <a:r>
              <a:rPr lang="en-US" altLang="zh-CN" sz="3200" b="1">
                <a:latin typeface="Times New Roman" panose="02020603050405020304" pitchFamily="18" charset="0"/>
              </a:rPr>
              <a:t>              </a:t>
            </a:r>
            <a:r>
              <a:rPr lang="zh-CN" altLang="en-US" sz="3200" b="1">
                <a:latin typeface="Times New Roman" panose="02020603050405020304" pitchFamily="18" charset="0"/>
              </a:rPr>
              <a:t>群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从</a:t>
            </a:r>
            <a:r>
              <a:rPr lang="en-US" altLang="zh-CN" sz="3200" b="1">
                <a:latin typeface="Times New Roman" panose="02020603050405020304" pitchFamily="18" charset="0"/>
              </a:rPr>
              <a:t>        </a:t>
            </a:r>
            <a:r>
              <a:rPr lang="zh-CN" altLang="en-US" sz="3200" b="1">
                <a:latin typeface="Times New Roman" panose="02020603050405020304" pitchFamily="18" charset="0"/>
              </a:rPr>
              <a:t>宝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藏</a:t>
            </a:r>
            <a:r>
              <a:rPr lang="en-US" altLang="zh-CN" sz="3200" b="1">
                <a:latin typeface="Times New Roman" panose="02020603050405020304" pitchFamily="18" charset="0"/>
              </a:rPr>
              <a:t>   </a:t>
            </a:r>
            <a:r>
              <a:rPr lang="zh-CN" altLang="en-US" sz="3200" b="1">
                <a:latin typeface="Times New Roman" panose="02020603050405020304" pitchFamily="18" charset="0"/>
              </a:rPr>
              <a:t>       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788" y="1723073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>
                <a:latin typeface="Times New Roman" panose="02020603050405020304" pitchFamily="18" charset="0"/>
              </a:rPr>
              <a:t>生字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29815" y="4505960"/>
            <a:ext cx="79343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tiè                    zh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           cóng       c</a:t>
            </a:r>
            <a:r>
              <a:rPr lang="en-US" altLang="zh-CN" sz="32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</a:t>
            </a:r>
            <a:endParaRPr lang="zh-CN" altLang="en-US" sz="3200" err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5699" y="531421"/>
            <a:ext cx="279261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预学检测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  <p:bldP spid="54281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微信公众号：初中语文匠"/>
          <p:cNvSpPr txBox="1"/>
          <p:nvPr/>
        </p:nvSpPr>
        <p:spPr>
          <a:xfrm>
            <a:off x="3750945" y="207645"/>
            <a:ext cx="49409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</a:rPr>
              <a:t>读出节奏</a:t>
            </a:r>
            <a:endParaRPr lang="zh-CN" altLang="en-US" sz="40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9876" name="微信公众号：初中语文匠"/>
          <p:cNvSpPr/>
          <p:nvPr/>
        </p:nvSpPr>
        <p:spPr>
          <a:xfrm>
            <a:off x="379095" y="619125"/>
            <a:ext cx="11433810" cy="599821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ctr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 </a:t>
            </a:r>
            <a:r>
              <a:rPr lang="en-US" altLang="zh-CN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板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印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书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籍，唐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人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尚未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盛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为之。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自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冯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瀛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王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始印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五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经，已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后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典籍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皆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为板本。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　</a:t>
            </a:r>
            <a:r>
              <a:rPr lang="en-US" altLang="zh-CN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庆历中，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有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布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衣毕昇，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又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为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活板。其法：用胶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泥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刻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字，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薄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如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钱唇，每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字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为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一印，火烧令坚。先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设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一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铁板，其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上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以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松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脂、蜡和纸灰之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类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冒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之。欲印，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则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以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一铁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范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置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铁板上，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乃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密布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字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印，满铁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范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为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一板，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持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就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火炀之；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药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稍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镕，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则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以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一平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板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按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其面，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则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字平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如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砥。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若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止印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三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二本，未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为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简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易；若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印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数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十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百千本，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则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极为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神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速。常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作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二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铁板，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一板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印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刷，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一板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已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自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布字，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此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印者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才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毕，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则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第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板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已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具，更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互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用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之，瞬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息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可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就。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微信公众号：初中语文匠"/>
          <p:cNvSpPr/>
          <p:nvPr/>
        </p:nvSpPr>
        <p:spPr>
          <a:xfrm>
            <a:off x="604520" y="850583"/>
            <a:ext cx="10982960" cy="491744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ctr">
            <a:spAutoFit/>
          </a:bodyPr>
          <a:p>
            <a:pPr indent="186055">
              <a:lnSpc>
                <a:spcPct val="140000"/>
              </a:lnSpc>
            </a:pP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每一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字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皆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有数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印，如“之”“也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”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等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字，每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字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有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二十余印，以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备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一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板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内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有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重复者。不用，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则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以纸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帖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之，每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韵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一帖，木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格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贮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之。有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奇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字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素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无备者，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旋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刻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之，以草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火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烧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，瞬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息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可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成。不以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木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之者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，木理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有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疏密，沾水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则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高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下不平，兼与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药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相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粘，不可取；不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若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燔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土，用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讫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再火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令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药镕，以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手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拂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之，其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自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落，殊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不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沾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污。 </a:t>
            </a:r>
            <a:endParaRPr lang="zh-CN" altLang="en-US" sz="3200" b="1" dirty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  <a:p>
            <a:pPr indent="186055">
              <a:lnSpc>
                <a:spcPct val="140000"/>
              </a:lnSpc>
            </a:pP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</a:t>
            </a:r>
            <a:r>
              <a:rPr lang="en-US" altLang="zh-CN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昇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死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，其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余群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从</a:t>
            </a:r>
            <a:r>
              <a:rPr lang="en-US" altLang="zh-CN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所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得，至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今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/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宝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藏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。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" name="微信公众号：初中语文匠"/>
          <p:cNvSpPr txBox="1"/>
          <p:nvPr/>
        </p:nvSpPr>
        <p:spPr>
          <a:xfrm>
            <a:off x="1094740" y="398780"/>
            <a:ext cx="9946640" cy="3027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1" hangingPunct="1">
              <a:lnSpc>
                <a:spcPct val="130000"/>
              </a:lnSpc>
            </a:pPr>
            <a:endParaRPr lang="zh-CN" altLang="en-US" sz="3600" b="1" dirty="0">
              <a:solidFill>
                <a:schemeClr val="tx1"/>
              </a:solidFill>
              <a:latin typeface="字魂36号-正文宋楷" panose="00000500000000000000" charset="-122"/>
              <a:ea typeface="字魂36号-正文宋楷" panose="00000500000000000000" charset="-122"/>
              <a:cs typeface="宋体" panose="02010600030101010101" pitchFamily="2" charset="-122"/>
            </a:endParaRPr>
          </a:p>
          <a:p>
            <a:pPr indent="186055">
              <a:lnSpc>
                <a:spcPct val="20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</a:rPr>
              <a:t>　</a:t>
            </a:r>
            <a:r>
              <a:rPr lang="zh-CN" altLang="en-US" sz="3600" b="1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　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板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书籍，唐人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尚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未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盛</a:t>
            </a:r>
            <a:r>
              <a:rPr lang="en-US" altLang="zh-CN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    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为</a:t>
            </a:r>
            <a:r>
              <a:rPr lang="en-US" altLang="zh-CN" sz="36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      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之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。自冯瀛王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始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印五经，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已</a:t>
            </a:r>
            <a:r>
              <a:rPr lang="zh-CN" altLang="en-US" sz="3600" b="1" dirty="0">
                <a:solidFill>
                  <a:srgbClr val="5E47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后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典籍皆为</a:t>
            </a:r>
            <a:r>
              <a:rPr lang="zh-CN" altLang="en-US" sz="36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板本</a:t>
            </a:r>
            <a:r>
              <a:rPr lang="zh-CN" altLang="en-US" sz="36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。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  <a:sym typeface="+mn-ea"/>
              </a:rPr>
              <a:t> </a:t>
            </a:r>
            <a:endParaRPr lang="zh-CN" altLang="en-US" sz="3600" b="1" dirty="0">
              <a:solidFill>
                <a:schemeClr val="tx1"/>
              </a:solidFill>
              <a:effectLst/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  <a:sym typeface="+mn-ea"/>
            </a:endParaRPr>
          </a:p>
        </p:txBody>
      </p:sp>
      <p:sp>
        <p:nvSpPr>
          <p:cNvPr id="24" name="微信公众号：初中语文匠"/>
          <p:cNvSpPr/>
          <p:nvPr/>
        </p:nvSpPr>
        <p:spPr>
          <a:xfrm>
            <a:off x="1764665" y="1044575"/>
            <a:ext cx="2289810" cy="61595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>
              <a:lnSpc>
                <a:spcPct val="10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指雕版印刷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5" name="微信公众号：初中语文匠"/>
          <p:cNvSpPr/>
          <p:nvPr/>
        </p:nvSpPr>
        <p:spPr>
          <a:xfrm>
            <a:off x="5333365" y="1137920"/>
            <a:ext cx="676910" cy="52197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还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7" name="微信公众号：初中语文匠"/>
          <p:cNvSpPr/>
          <p:nvPr/>
        </p:nvSpPr>
        <p:spPr>
          <a:xfrm>
            <a:off x="4530090" y="3263900"/>
            <a:ext cx="1334135" cy="52260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同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以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28" name="微信公众号：初中语文匠"/>
          <p:cNvSpPr/>
          <p:nvPr/>
        </p:nvSpPr>
        <p:spPr>
          <a:xfrm>
            <a:off x="6878955" y="3270250"/>
            <a:ext cx="1899920" cy="51625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版印书籍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3" name="微信公众号：初中语文匠"/>
          <p:cNvSpPr txBox="1"/>
          <p:nvPr/>
        </p:nvSpPr>
        <p:spPr>
          <a:xfrm>
            <a:off x="560705" y="4301490"/>
            <a:ext cx="11069955" cy="201104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译文</a:t>
            </a:r>
            <a:r>
              <a:rPr lang="en-US" altLang="zh-CN" sz="3200" b="1" dirty="0" smtClean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】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雕版印刷书籍，唐朝人还没有大规模地做这件事</a:t>
            </a:r>
            <a:r>
              <a:rPr lang="zh-CN" altLang="en-US" sz="3200" b="1" dirty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。从冯瀛</a:t>
            </a:r>
            <a:r>
              <a:rPr lang="zh-CN" altLang="en-US" sz="3200" b="1" dirty="0" smtClean="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王时才开始（用雕版）印刷五经，以后的经典文献都是版印书籍。</a:t>
            </a:r>
            <a:endParaRPr lang="zh-CN" altLang="en-US" sz="3200" b="1" dirty="0" smtClean="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2" name="微信公众号：初中语文匠"/>
          <p:cNvSpPr/>
          <p:nvPr/>
        </p:nvSpPr>
        <p:spPr>
          <a:xfrm>
            <a:off x="6314440" y="1137920"/>
            <a:ext cx="1428750" cy="52197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大规模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" name="微信公众号：初中语文匠"/>
          <p:cNvSpPr/>
          <p:nvPr/>
        </p:nvSpPr>
        <p:spPr>
          <a:xfrm>
            <a:off x="8133080" y="1137920"/>
            <a:ext cx="645795" cy="54610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做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4" name="微信公众号：初中语文匠"/>
          <p:cNvSpPr/>
          <p:nvPr/>
        </p:nvSpPr>
        <p:spPr>
          <a:xfrm>
            <a:off x="8938895" y="1137285"/>
            <a:ext cx="2232660" cy="52324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指板印书籍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" name="微信公众号：初中语文匠"/>
          <p:cNvSpPr/>
          <p:nvPr/>
        </p:nvSpPr>
        <p:spPr>
          <a:xfrm>
            <a:off x="2571115" y="3263900"/>
            <a:ext cx="572770" cy="52197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才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grpSp>
        <p:nvGrpSpPr>
          <p:cNvPr id="12291" name="组合 3"/>
          <p:cNvGrpSpPr/>
          <p:nvPr/>
        </p:nvGrpSpPr>
        <p:grpSpPr>
          <a:xfrm>
            <a:off x="284798" y="307975"/>
            <a:ext cx="2324100" cy="586420"/>
            <a:chOff x="2371" y="690"/>
            <a:chExt cx="3471" cy="1228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疏通文意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7" grpId="0" bldLvl="0" animBg="1"/>
      <p:bldP spid="28" grpId="0" bldLvl="0" animBg="1"/>
      <p:bldP spid="2" grpId="0" bldLvl="0" animBg="1"/>
      <p:bldP spid="3" grpId="0" bldLvl="0" animBg="1"/>
      <p:bldP spid="4" grpId="0" bldLvl="0" animBg="1"/>
      <p:bldP spid="5" grpId="0" bldLvl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" name="微信公众号：初中语文匠"/>
          <p:cNvSpPr txBox="1"/>
          <p:nvPr/>
        </p:nvSpPr>
        <p:spPr>
          <a:xfrm>
            <a:off x="524510" y="375920"/>
            <a:ext cx="10867390" cy="4768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9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</a:rPr>
              <a:t>　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庆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历中，有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布衣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毕昇，又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为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活板。其法：用胶泥刻字，薄如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钱唇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，每字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为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一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印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火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烧令坚。先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设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一铁板，其上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以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松脂、蜡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纸灰之类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冒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之。欲印，则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以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一铁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范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置铁板上，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乃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密布字印，满铁范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为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一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板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持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就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火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炀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之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药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稍</a:t>
            </a:r>
            <a:r>
              <a:rPr lang="zh-CN" altLang="en-US" sz="3200" b="1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镕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，则以一平板按其面，则</a:t>
            </a:r>
            <a:r>
              <a:rPr lang="zh-CN" altLang="en-US" sz="3200" dirty="0">
                <a:solidFill>
                  <a:schemeClr val="tx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字平如</a:t>
            </a:r>
            <a:r>
              <a:rPr lang="zh-CN" altLang="en-US" sz="3200" u="sng" dirty="0">
                <a:solidFill>
                  <a:srgbClr val="FF0000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砥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字魂36号-正文宋楷" panose="00000500000000000000" charset="-122"/>
                <a:ea typeface="字魂36号-正文宋楷" panose="00000500000000000000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字魂36号-正文宋楷" panose="00000500000000000000" charset="-122"/>
              <a:ea typeface="字魂36号-正文宋楷" panose="00000500000000000000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" name="微信公众号：初中语文匠"/>
          <p:cNvSpPr/>
          <p:nvPr/>
        </p:nvSpPr>
        <p:spPr>
          <a:xfrm>
            <a:off x="3203575" y="375920"/>
            <a:ext cx="110172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平民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18" name="微信公众号：初中语文匠"/>
          <p:cNvSpPr/>
          <p:nvPr/>
        </p:nvSpPr>
        <p:spPr>
          <a:xfrm>
            <a:off x="860425" y="1300480"/>
            <a:ext cx="2343150" cy="46164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铜钱的边缘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1" name="微信公众号：初中语文匠"/>
          <p:cNvSpPr/>
          <p:nvPr/>
        </p:nvSpPr>
        <p:spPr>
          <a:xfrm>
            <a:off x="1934210" y="2228850"/>
            <a:ext cx="1014095" cy="50863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混合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2" name="微信公众号：初中语文匠"/>
          <p:cNvSpPr/>
          <p:nvPr/>
        </p:nvSpPr>
        <p:spPr>
          <a:xfrm>
            <a:off x="3937635" y="2228850"/>
            <a:ext cx="1017270" cy="47625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覆盖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6" name="微信公众号：初中语文匠"/>
          <p:cNvSpPr/>
          <p:nvPr/>
        </p:nvSpPr>
        <p:spPr>
          <a:xfrm>
            <a:off x="7998460" y="2239010"/>
            <a:ext cx="1025525" cy="52006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模子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27" name="微信公众号：初中语文匠"/>
          <p:cNvSpPr/>
          <p:nvPr/>
        </p:nvSpPr>
        <p:spPr>
          <a:xfrm>
            <a:off x="5438140" y="3185795"/>
            <a:ext cx="1039495" cy="48704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靠近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31" name="微信公众号：初中语文匠"/>
          <p:cNvSpPr/>
          <p:nvPr/>
        </p:nvSpPr>
        <p:spPr>
          <a:xfrm>
            <a:off x="7961630" y="4080510"/>
            <a:ext cx="3512185" cy="109474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同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熔</a:t>
            </a:r>
            <a:r>
              <a:rPr lang="zh-CN" altLang="en-US" sz="3200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”,</a:t>
            </a:r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用高温使固态物质转变为液态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  <p:sp>
        <p:nvSpPr>
          <p:cNvPr id="32" name="微信公众号：初中语文匠"/>
          <p:cNvSpPr/>
          <p:nvPr/>
        </p:nvSpPr>
        <p:spPr>
          <a:xfrm>
            <a:off x="3668395" y="5008245"/>
            <a:ext cx="1556385" cy="63690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磨刀石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2580000">
            <a:off x="1129665" y="3212465"/>
            <a:ext cx="15494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noFill/>
              </a:rPr>
              <a:t>微信公众号：初中语文匠</a:t>
            </a:r>
            <a:endParaRPr lang="zh-CN" altLang="en-US" sz="1000">
              <a:noFill/>
            </a:endParaRPr>
          </a:p>
        </p:txBody>
      </p:sp>
      <p:sp>
        <p:nvSpPr>
          <p:cNvPr id="8" name="文本框 7"/>
          <p:cNvSpPr txBox="1"/>
          <p:nvPr/>
        </p:nvSpPr>
        <p:spPr>
          <a:xfrm rot="5400000">
            <a:off x="263525" y="4033520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0" name="文本框 9"/>
          <p:cNvSpPr txBox="1"/>
          <p:nvPr/>
        </p:nvSpPr>
        <p:spPr>
          <a:xfrm rot="1020000">
            <a:off x="2797810" y="424624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 rot="5400000">
            <a:off x="2538095" y="3392805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3" name="文本框 12"/>
          <p:cNvSpPr txBox="1"/>
          <p:nvPr/>
        </p:nvSpPr>
        <p:spPr>
          <a:xfrm rot="5400000">
            <a:off x="3178810" y="3037840"/>
            <a:ext cx="19767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6" name="文本框 15"/>
          <p:cNvSpPr txBox="1"/>
          <p:nvPr/>
        </p:nvSpPr>
        <p:spPr>
          <a:xfrm rot="5400000">
            <a:off x="4996180" y="3125470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 rot="3240000">
            <a:off x="6245860" y="161798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13805" y="2187575"/>
            <a:ext cx="1270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3" name="文本框 22"/>
          <p:cNvSpPr txBox="1"/>
          <p:nvPr/>
        </p:nvSpPr>
        <p:spPr>
          <a:xfrm rot="19500000">
            <a:off x="6791325" y="411353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46010" y="139890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0" name="文本框 29"/>
          <p:cNvSpPr txBox="1"/>
          <p:nvPr/>
        </p:nvSpPr>
        <p:spPr>
          <a:xfrm rot="5400000">
            <a:off x="8374380" y="280606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4" name="文本框 33"/>
          <p:cNvSpPr txBox="1"/>
          <p:nvPr/>
        </p:nvSpPr>
        <p:spPr>
          <a:xfrm rot="5400000">
            <a:off x="6544310" y="4518660"/>
            <a:ext cx="19767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559040" y="517588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7" name="文本框 36"/>
          <p:cNvSpPr txBox="1"/>
          <p:nvPr/>
        </p:nvSpPr>
        <p:spPr>
          <a:xfrm rot="5400000">
            <a:off x="8361680" y="4606290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8" name="文本框 37"/>
          <p:cNvSpPr txBox="1"/>
          <p:nvPr/>
        </p:nvSpPr>
        <p:spPr>
          <a:xfrm rot="1020000">
            <a:off x="10297795" y="77787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815195" y="139382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0" name="文本框 39"/>
          <p:cNvSpPr txBox="1"/>
          <p:nvPr/>
        </p:nvSpPr>
        <p:spPr>
          <a:xfrm rot="2580000">
            <a:off x="9963785" y="2376170"/>
            <a:ext cx="19996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noFill/>
              </a:rPr>
              <a:t>微信公众号：初中语文匠</a:t>
            </a:r>
            <a:endParaRPr lang="zh-CN" altLang="en-US" sz="1000">
              <a:noFill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893935" y="3821430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3" name="文本框 42"/>
          <p:cNvSpPr txBox="1"/>
          <p:nvPr/>
        </p:nvSpPr>
        <p:spPr>
          <a:xfrm rot="5400000">
            <a:off x="9043035" y="4936490"/>
            <a:ext cx="19767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899015" y="592010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5" name="文本框 44"/>
          <p:cNvSpPr txBox="1"/>
          <p:nvPr/>
        </p:nvSpPr>
        <p:spPr>
          <a:xfrm rot="19500000">
            <a:off x="10282555" y="432435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6" name="文本框 45"/>
          <p:cNvSpPr txBox="1"/>
          <p:nvPr/>
        </p:nvSpPr>
        <p:spPr>
          <a:xfrm rot="5400000">
            <a:off x="9903460" y="526161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8" name="文本框 47"/>
          <p:cNvSpPr txBox="1"/>
          <p:nvPr/>
        </p:nvSpPr>
        <p:spPr>
          <a:xfrm rot="5400000">
            <a:off x="10519410" y="545846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9" name="微信公众号：初中语文匠"/>
          <p:cNvSpPr/>
          <p:nvPr/>
        </p:nvSpPr>
        <p:spPr>
          <a:xfrm>
            <a:off x="5715000" y="375920"/>
            <a:ext cx="1049020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发明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50" name="微信公众号：初中语文匠"/>
          <p:cNvSpPr/>
          <p:nvPr/>
        </p:nvSpPr>
        <p:spPr>
          <a:xfrm>
            <a:off x="3368040" y="1271905"/>
            <a:ext cx="56959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刻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51" name="微信公众号：初中语文匠"/>
          <p:cNvSpPr/>
          <p:nvPr/>
        </p:nvSpPr>
        <p:spPr>
          <a:xfrm>
            <a:off x="4099560" y="1277620"/>
            <a:ext cx="1008380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字印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53" name="微信公众号：初中语文匠"/>
          <p:cNvSpPr/>
          <p:nvPr/>
        </p:nvSpPr>
        <p:spPr>
          <a:xfrm>
            <a:off x="5212080" y="1277620"/>
            <a:ext cx="99885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用火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54" name="微信公众号：初中语文匠"/>
          <p:cNvSpPr/>
          <p:nvPr/>
        </p:nvSpPr>
        <p:spPr>
          <a:xfrm>
            <a:off x="10584180" y="1300480"/>
            <a:ext cx="59245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用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55" name="微信公众号：初中语文匠"/>
          <p:cNvSpPr/>
          <p:nvPr/>
        </p:nvSpPr>
        <p:spPr>
          <a:xfrm>
            <a:off x="7600950" y="1300480"/>
            <a:ext cx="99885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设置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57" name="微信公众号：初中语文匠"/>
          <p:cNvSpPr/>
          <p:nvPr/>
        </p:nvSpPr>
        <p:spPr>
          <a:xfrm>
            <a:off x="10367645" y="2239010"/>
            <a:ext cx="1025525" cy="52006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于是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58" name="微信公众号：初中语文匠"/>
          <p:cNvSpPr/>
          <p:nvPr/>
        </p:nvSpPr>
        <p:spPr>
          <a:xfrm>
            <a:off x="3601085" y="3169285"/>
            <a:ext cx="1049020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成为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  <p:sp>
        <p:nvSpPr>
          <p:cNvPr id="59" name="微信公众号：初中语文匠"/>
          <p:cNvSpPr/>
          <p:nvPr/>
        </p:nvSpPr>
        <p:spPr>
          <a:xfrm>
            <a:off x="6670675" y="3168015"/>
            <a:ext cx="1000125" cy="48704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</a:rPr>
              <a:t>烘烤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</a:endParaRPr>
          </a:p>
        </p:txBody>
      </p:sp>
      <p:sp>
        <p:nvSpPr>
          <p:cNvPr id="60" name="微信公众号：初中语文匠"/>
          <p:cNvSpPr/>
          <p:nvPr/>
        </p:nvSpPr>
        <p:spPr>
          <a:xfrm>
            <a:off x="7008495" y="2207895"/>
            <a:ext cx="592455" cy="51879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>
            <a:noFill/>
          </a:ln>
        </p:spPr>
        <p:txBody>
          <a:bodyPr anchor="ctr"/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字魂36号-正文宋楷" panose="00000500000000000000" charset="-122"/>
                <a:ea typeface="字魂36号-正文宋楷" panose="00000500000000000000" charset="-122"/>
                <a:cs typeface="字魂206号-江汉手书" panose="00000500000000000000" charset="-122"/>
              </a:rPr>
              <a:t>把</a:t>
            </a:r>
            <a:endParaRPr lang="zh-CN" altLang="en-US" sz="3200" dirty="0" smtClean="0">
              <a:solidFill>
                <a:schemeClr val="bg1"/>
              </a:solidFill>
              <a:latin typeface="字魂36号-正文宋楷" panose="00000500000000000000" charset="-122"/>
              <a:ea typeface="字魂36号-正文宋楷" panose="00000500000000000000" charset="-122"/>
              <a:cs typeface="字魂206号-江汉手书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21" grpId="0" bldLvl="0" animBg="1"/>
      <p:bldP spid="22" grpId="0" bldLvl="0" animBg="1"/>
      <p:bldP spid="26" grpId="0" bldLvl="0" animBg="1"/>
      <p:bldP spid="27" grpId="0" bldLvl="0" animBg="1"/>
      <p:bldP spid="31" grpId="0" bldLvl="0" animBg="1"/>
      <p:bldP spid="32" grpId="0" bldLvl="0" animBg="1"/>
      <p:bldP spid="49" grpId="0" bldLvl="0" animBg="1"/>
      <p:bldP spid="50" grpId="0" bldLvl="0" animBg="1"/>
      <p:bldP spid="51" grpId="0" bldLvl="0" animBg="1"/>
      <p:bldP spid="53" grpId="0" bldLvl="0" animBg="1"/>
      <p:bldP spid="54" grpId="0" bldLvl="0" animBg="1"/>
      <p:bldP spid="55" grpId="0" bldLvl="0" animBg="1"/>
      <p:bldP spid="57" grpId="0" bldLvl="0" animBg="1"/>
      <p:bldP spid="58" grpId="0" bldLvl="0" animBg="1"/>
      <p:bldP spid="59" grpId="0" bldLvl="0" animBg="1"/>
      <p:bldP spid="60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5.xml><?xml version="1.0" encoding="utf-8"?>
<p:tagLst xmlns:p="http://schemas.openxmlformats.org/presentationml/2006/main">
  <p:tag name="KSO_WM_SPECIAL_SOURCE" val="bdnull"/>
</p:tagLst>
</file>

<file path=ppt/tags/tag126.xml><?xml version="1.0" encoding="utf-8"?>
<p:tagLst xmlns:p="http://schemas.openxmlformats.org/presentationml/2006/main">
  <p:tag name="KSO_WM_SPECIAL_SOURCE" val="bdnull"/>
</p:tagLst>
</file>

<file path=ppt/tags/tag127.xml><?xml version="1.0" encoding="utf-8"?>
<p:tagLst xmlns:p="http://schemas.openxmlformats.org/presentationml/2006/main">
  <p:tag name="KSO_WM_FULL_TEXT_BEAUTIFY_COPY_ID" val="2"/>
</p:tagLst>
</file>

<file path=ppt/tags/tag128.xml><?xml version="1.0" encoding="utf-8"?>
<p:tagLst xmlns:p="http://schemas.openxmlformats.org/presentationml/2006/main">
  <p:tag name="KSO_WM_FULL_TEXT_BEAUTIFY_COPY_ID" val="16476"/>
</p:tagLst>
</file>

<file path=ppt/tags/tag129.xml><?xml version="1.0" encoding="utf-8"?>
<p:tagLst xmlns:p="http://schemas.openxmlformats.org/presentationml/2006/main">
  <p:tag name="KSO_WM_FULL_TEXT_BEAUTIFY_COPY_ID" val="16507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FULL_TEXT_BEAUTIFY_COPY_ID" val="16483"/>
</p:tagLst>
</file>

<file path=ppt/tags/tag131.xml><?xml version="1.0" encoding="utf-8"?>
<p:tagLst xmlns:p="http://schemas.openxmlformats.org/presentationml/2006/main">
  <p:tag name="KSO_WM_FULL_TEXT_BEAUTIFY_COPY_ID" val="16510"/>
</p:tagLst>
</file>

<file path=ppt/tags/tag132.xml><?xml version="1.0" encoding="utf-8"?>
<p:tagLst xmlns:p="http://schemas.openxmlformats.org/presentationml/2006/main">
  <p:tag name="KSO_WM_FULL_TEXT_BEAUTIFY_COPY_ID" val="16488"/>
</p:tagLst>
</file>

<file path=ppt/tags/tag133.xml><?xml version="1.0" encoding="utf-8"?>
<p:tagLst xmlns:p="http://schemas.openxmlformats.org/presentationml/2006/main">
  <p:tag name="KSO_WM_FULL_TEXT_BEAUTIFY_COPY_ID" val="16512"/>
</p:tagLst>
</file>

<file path=ppt/tags/tag134.xml><?xml version="1.0" encoding="utf-8"?>
<p:tagLst xmlns:p="http://schemas.openxmlformats.org/presentationml/2006/main">
  <p:tag name="KSO_WM_FULL_TEXT_BEAUTIFY_COPY_ID" val="16515"/>
</p:tagLst>
</file>

<file path=ppt/tags/tag135.xml><?xml version="1.0" encoding="utf-8"?>
<p:tagLst xmlns:p="http://schemas.openxmlformats.org/presentationml/2006/main">
  <p:tag name="KSO_WM_SPECIAL_SOURCE" val="bdnull"/>
</p:tagLst>
</file>

<file path=ppt/tags/tag136.xml><?xml version="1.0" encoding="utf-8"?>
<p:tagLst xmlns:p="http://schemas.openxmlformats.org/presentationml/2006/main">
  <p:tag name="KSO_WM_UNIT_TABLE_BEAUTIFY" val="smartTable{276dbea5-279d-40dc-acdf-c20ce0c2f556}"/>
  <p:tag name="TABLE_ENDDRAG_ORIGIN_RECT" val="827*497"/>
  <p:tag name="TABLE_ENDDRAG_RECT" val="63*25*827*497"/>
</p:tagLst>
</file>

<file path=ppt/tags/tag137.xml><?xml version="1.0" encoding="utf-8"?>
<p:tagLst xmlns:p="http://schemas.openxmlformats.org/presentationml/2006/main">
  <p:tag name="KSO_WM_SPECIAL_SOURCE" val="bdnull"/>
</p:tagLst>
</file>

<file path=ppt/tags/tag138.xml><?xml version="1.0" encoding="utf-8"?>
<p:tagLst xmlns:p="http://schemas.openxmlformats.org/presentationml/2006/main">
  <p:tag name="KSO_WM_SPECIAL_SOURCE" val="bdnull"/>
</p:tagLst>
</file>

<file path=ppt/tags/tag139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COMMONDATA" val="eyJjb3VudCI6MTcsImhkaWQiOiJmMzUwNTcyNGQwYjM2OWI0NGE2ZmFkMWU0MWRiZjkyZSIsInVzZXJDb3VudCI6MTd9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微信公众号：初中语文匠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微信公众号：初中语文匠  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微信公众号：初中语文匠     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7312</Words>
  <Application>WPS 演示</Application>
  <PresentationFormat>宽屏</PresentationFormat>
  <Paragraphs>871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38</vt:i4>
      </vt:variant>
    </vt:vector>
  </HeadingPairs>
  <TitlesOfParts>
    <vt:vector size="67" baseType="lpstr">
      <vt:lpstr>Arial</vt:lpstr>
      <vt:lpstr>宋体</vt:lpstr>
      <vt:lpstr>Wingdings</vt:lpstr>
      <vt:lpstr>柳公权楷书</vt:lpstr>
      <vt:lpstr>Wingdings</vt:lpstr>
      <vt:lpstr>楷体</vt:lpstr>
      <vt:lpstr>SimSun-ExtB</vt:lpstr>
      <vt:lpstr>Calibri</vt:lpstr>
      <vt:lpstr>思源宋体 CN SemiBold</vt:lpstr>
      <vt:lpstr>字魂36号-正文宋楷</vt:lpstr>
      <vt:lpstr>Times New Roman</vt:lpstr>
      <vt:lpstr>华文楷体</vt:lpstr>
      <vt:lpstr>字魂206号-江汉手书</vt:lpstr>
      <vt:lpstr>微软雅黑</vt:lpstr>
      <vt:lpstr>Arial Unicode MS</vt:lpstr>
      <vt:lpstr>思源黑体 CN Bold</vt:lpstr>
      <vt:lpstr>方正楷体_GBK</vt:lpstr>
      <vt:lpstr>Calibri</vt:lpstr>
      <vt:lpstr>黑体</vt:lpstr>
      <vt:lpstr>新宋体</vt:lpstr>
      <vt:lpstr>华文行楷</vt:lpstr>
      <vt:lpstr>等线 Light</vt:lpstr>
      <vt:lpstr>等线</vt:lpstr>
      <vt:lpstr>PMingLiU-ExtB</vt:lpstr>
      <vt:lpstr>MS UI Gothic</vt:lpstr>
      <vt:lpstr>MS Gothic</vt:lpstr>
      <vt:lpstr>微信公众号：初中语文匠</vt:lpstr>
      <vt:lpstr>微信公众号：初中语文匠  </vt:lpstr>
      <vt:lpstr>微信公众号：初中语文匠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第二段介绍活板印刷术的整个流程,突出了哪个特征？课文是如何体现这一特点的？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dell</cp:lastModifiedBy>
  <cp:revision>58</cp:revision>
  <dcterms:created xsi:type="dcterms:W3CDTF">2019-04-08T02:25:00Z</dcterms:created>
  <dcterms:modified xsi:type="dcterms:W3CDTF">2022-05-18T03:13:56Z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2052-11.1.0.11636</vt:lpwstr>
  </property>
  <property fmtid="{D5CDD505-2E9C-101B-9397-08002B2CF9AE}" pid="3" name="KSOTemplateUUID">
    <vt:lpwstr>v1.0_mb_gYbNy6xpNlSC7OzYzGejqA==</vt:lpwstr>
  </property>
  <property fmtid="{D5CDD505-2E9C-101B-9397-08002B2CF9AE}" pid="4" name="ICV">
    <vt:lpwstr>7542B49F08C4490F804F1DD7D48286FD</vt:lpwstr>
  </property>
</Properties>
</file>