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559" r:id="rId3"/>
    <p:sldId id="589" r:id="rId4"/>
    <p:sldId id="617" r:id="rId5"/>
    <p:sldId id="621" r:id="rId6"/>
    <p:sldId id="622" r:id="rId7"/>
    <p:sldId id="618" r:id="rId8"/>
    <p:sldId id="623" r:id="rId9"/>
    <p:sldId id="624" r:id="rId10"/>
    <p:sldId id="638" r:id="rId11"/>
    <p:sldId id="639" r:id="rId12"/>
    <p:sldId id="641" r:id="rId13"/>
    <p:sldId id="640" r:id="rId14"/>
    <p:sldId id="642" r:id="rId15"/>
    <p:sldId id="590" r:id="rId16"/>
    <p:sldId id="628" r:id="rId17"/>
    <p:sldId id="629" r:id="rId18"/>
    <p:sldId id="630" r:id="rId19"/>
    <p:sldId id="631" r:id="rId20"/>
    <p:sldId id="632" r:id="rId21"/>
    <p:sldId id="633" r:id="rId22"/>
    <p:sldId id="634" r:id="rId23"/>
    <p:sldId id="635" r:id="rId24"/>
    <p:sldId id="636" r:id="rId25"/>
    <p:sldId id="562" r:id="rId26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FF"/>
    <a:srgbClr val="0000FF"/>
    <a:srgbClr val="6600FF"/>
    <a:srgbClr val="FFFFCC"/>
    <a:srgbClr val="080005"/>
    <a:srgbClr val="3399FF"/>
    <a:srgbClr val="FFFF00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38" y="-102"/>
      </p:cViewPr>
      <p:guideLst>
        <p:guide orient="horz" pos="2160"/>
        <p:guide pos="2880"/>
      </p:guideLst>
    </p:cSldViewPr>
  </p:slide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8" name="标题 4097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dirty="0"/>
          </a:p>
        </p:txBody>
      </p:sp>
      <p:sp>
        <p:nvSpPr>
          <p:cNvPr id="4099" name="文本占位符 4098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dirty="0"/>
          </a:p>
        </p:txBody>
      </p:sp>
      <p:sp>
        <p:nvSpPr>
          <p:cNvPr id="4101" name="矩形 4100"/>
          <p:cNvSpPr>
            <a:spLocks noChangeAspect="1"/>
          </p:cNvSpPr>
          <p:nvPr/>
        </p:nvSpPr>
        <p:spPr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4103" name="矩形 4102"/>
          <p:cNvSpPr>
            <a:spLocks noChangeAspect="1"/>
          </p:cNvSpPr>
          <p:nvPr/>
        </p:nvSpPr>
        <p:spPr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4105" name="矩形 4104"/>
          <p:cNvSpPr>
            <a:spLocks noChangeAspect="1"/>
          </p:cNvSpPr>
          <p:nvPr/>
        </p:nvSpPr>
        <p:spPr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4107" name="矩形 4106"/>
          <p:cNvSpPr>
            <a:spLocks noChangeAspect="1"/>
          </p:cNvSpPr>
          <p:nvPr/>
        </p:nvSpPr>
        <p:spPr>
          <a:xfrm>
            <a:off x="155575" y="46038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4111" name="矩形 4110"/>
          <p:cNvSpPr>
            <a:spLocks noChangeAspect="1"/>
          </p:cNvSpPr>
          <p:nvPr/>
        </p:nvSpPr>
        <p:spPr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4113" name="矩形 4112"/>
          <p:cNvSpPr>
            <a:spLocks noChangeAspect="1"/>
          </p:cNvSpPr>
          <p:nvPr/>
        </p:nvSpPr>
        <p:spPr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4115" name="矩形 4114"/>
          <p:cNvSpPr>
            <a:spLocks noChangeAspect="1"/>
          </p:cNvSpPr>
          <p:nvPr/>
        </p:nvSpPr>
        <p:spPr>
          <a:xfrm>
            <a:off x="155575" y="46038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/>
          </a:p>
        </p:txBody>
      </p:sp>
      <p:pic>
        <p:nvPicPr>
          <p:cNvPr id="4117" name="图片 4116" descr="timg?image&amp;quality=80&amp;size=b9999_10000&amp;sec=1586321066871&amp;di=57a72247e75f5f83e1004efca0d42137&amp;imgtype=0&amp;src=http%3A%2F%2Fbbs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18" name="文本框 4117"/>
          <p:cNvSpPr txBox="1"/>
          <p:nvPr/>
        </p:nvSpPr>
        <p:spPr>
          <a:xfrm>
            <a:off x="1116013" y="2205038"/>
            <a:ext cx="7416800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dirty="0">
              <a:latin typeface="Arial" panose="020B0604020202020204" pitchFamily="34" charset="0"/>
            </a:endParaRPr>
          </a:p>
        </p:txBody>
      </p:sp>
      <p:sp>
        <p:nvSpPr>
          <p:cNvPr id="4119" name="文本框 4118"/>
          <p:cNvSpPr txBox="1"/>
          <p:nvPr/>
        </p:nvSpPr>
        <p:spPr>
          <a:xfrm>
            <a:off x="323850" y="2133600"/>
            <a:ext cx="8496300" cy="2168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5400" b="1" dirty="0">
                <a:solidFill>
                  <a:srgbClr val="FF00FF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中考语文语法知识专题复习</a:t>
            </a:r>
            <a:endParaRPr lang="zh-CN" altLang="en-US" sz="5400" b="1" dirty="0">
              <a:solidFill>
                <a:srgbClr val="FF00FF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  <a:p>
            <a:pPr algn="ctr">
              <a:spcBef>
                <a:spcPct val="50000"/>
              </a:spcBef>
            </a:pPr>
            <a:r>
              <a:rPr lang="zh-CN" altLang="zh-CN" sz="5400" b="1" dirty="0">
                <a:solidFill>
                  <a:srgbClr val="FF00FF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（二、短语）</a:t>
            </a:r>
            <a:endParaRPr lang="zh-CN" altLang="zh-CN" sz="5400" b="1" dirty="0">
              <a:solidFill>
                <a:srgbClr val="FF00FF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41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1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标题 8193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dirty="0"/>
          </a:p>
        </p:txBody>
      </p:sp>
      <p:sp>
        <p:nvSpPr>
          <p:cNvPr id="8195" name="文本占位符 8194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dirty="0"/>
          </a:p>
        </p:txBody>
      </p:sp>
      <p:pic>
        <p:nvPicPr>
          <p:cNvPr id="8197" name="图片 8196" descr="u=1013194796,1830417939&amp;fm=26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247650" y="138430"/>
            <a:ext cx="1405890" cy="583565"/>
          </a:xfrm>
          <a:prstGeom prst="rect">
            <a:avLst/>
          </a:prstGeom>
          <a:solidFill>
            <a:srgbClr val="FFFF00"/>
          </a:solidFill>
          <a:ln w="38100">
            <a:prstDash val="sys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p>
            <a:pPr algn="ctr"/>
            <a:r>
              <a:rPr lang="zh-CN" altLang="zh-CN" sz="3200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短语</a:t>
            </a:r>
            <a:endParaRPr lang="zh-CN" altLang="zh-CN" sz="3200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FF0000"/>
              </a:solidFill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28040" y="1066800"/>
            <a:ext cx="8136890" cy="95313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p>
            <a:r>
              <a:rPr lang="zh-CN" altLang="en-US" sz="2800"/>
              <a:t>动宾短语：动词后边带上一个受动词支配的词，组成一个短语，这种短语叫做动宾短语</a:t>
            </a:r>
            <a:endParaRPr lang="zh-CN" altLang="en-US" sz="2800"/>
          </a:p>
        </p:txBody>
      </p:sp>
      <p:sp>
        <p:nvSpPr>
          <p:cNvPr id="4" name="文本框 3"/>
          <p:cNvSpPr txBox="1"/>
          <p:nvPr/>
        </p:nvSpPr>
        <p:spPr>
          <a:xfrm>
            <a:off x="751840" y="2847975"/>
            <a:ext cx="7640320" cy="2030095"/>
          </a:xfrm>
          <a:prstGeom prst="rect">
            <a:avLst/>
          </a:prstGeom>
          <a:noFill/>
          <a:ln w="76200">
            <a:solidFill>
              <a:srgbClr val="00B050"/>
            </a:solidFill>
            <a:prstDash val="sysDash"/>
          </a:ln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rgbClr val="3333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基本结构：动</a:t>
            </a:r>
            <a:r>
              <a:rPr lang="en-US" altLang="zh-CN" sz="2800">
                <a:solidFill>
                  <a:srgbClr val="3333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+</a:t>
            </a:r>
            <a:r>
              <a:rPr lang="zh-CN" altLang="en-US" sz="2800">
                <a:solidFill>
                  <a:srgbClr val="3333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名 如：眨言情、看电影、喷出火焰、看到长城、出现故障、热爱祖国、安排任务；动</a:t>
            </a:r>
            <a:r>
              <a:rPr lang="en-US" altLang="zh-CN" sz="2800">
                <a:solidFill>
                  <a:srgbClr val="3333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+</a:t>
            </a:r>
            <a:r>
              <a:rPr lang="zh-CN" altLang="en-US" sz="2800">
                <a:solidFill>
                  <a:srgbClr val="3333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代 如：夸奖我、拜访他、丢下它。</a:t>
            </a:r>
            <a:endParaRPr lang="zh-CN" altLang="en-US" sz="2800">
              <a:solidFill>
                <a:srgbClr val="3333FF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标题 8193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dirty="0"/>
          </a:p>
        </p:txBody>
      </p:sp>
      <p:sp>
        <p:nvSpPr>
          <p:cNvPr id="8195" name="文本占位符 8194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dirty="0"/>
          </a:p>
        </p:txBody>
      </p:sp>
      <p:pic>
        <p:nvPicPr>
          <p:cNvPr id="8197" name="图片 8196" descr="u=1013194796,1830417939&amp;fm=26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247650" y="138430"/>
            <a:ext cx="1405890" cy="583565"/>
          </a:xfrm>
          <a:prstGeom prst="rect">
            <a:avLst/>
          </a:prstGeom>
          <a:solidFill>
            <a:srgbClr val="FFFF00"/>
          </a:solidFill>
          <a:ln w="38100">
            <a:prstDash val="sys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p>
            <a:pPr algn="ctr"/>
            <a:r>
              <a:rPr lang="zh-CN" altLang="zh-CN" sz="3200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短语</a:t>
            </a:r>
            <a:endParaRPr lang="zh-CN" altLang="zh-CN" sz="3200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FF0000"/>
              </a:solidFill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9085" y="1282065"/>
            <a:ext cx="8546465" cy="4615815"/>
          </a:xfrm>
          <a:prstGeom prst="rect">
            <a:avLst/>
          </a:prstGeom>
          <a:solidFill>
            <a:srgbClr val="92D050"/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3333FF"/>
                </a:solidFill>
                <a:latin typeface="BatangChe" panose="02030609000101010101" charset="-127"/>
                <a:ea typeface="BatangChe" panose="02030609000101010101" charset="-127"/>
                <a:cs typeface="BatangChe" panose="02030609000101010101" charset="-127"/>
              </a:rPr>
              <a:t>特点：①动宾短语前边的动词直接支配后边的名词、代词，后边的名词、代词受前边的动词的支配，它们之间是支配和被支配的关系</a:t>
            </a:r>
            <a:endParaRPr lang="zh-CN" altLang="en-US" sz="2800" b="1">
              <a:solidFill>
                <a:srgbClr val="3333FF"/>
              </a:solidFill>
              <a:latin typeface="BatangChe" panose="02030609000101010101" charset="-127"/>
              <a:ea typeface="BatangChe" panose="02030609000101010101" charset="-127"/>
              <a:cs typeface="BatangChe" panose="02030609000101010101" charset="-127"/>
            </a:endParaRPr>
          </a:p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3333FF"/>
                </a:solidFill>
                <a:latin typeface="BatangChe" panose="02030609000101010101" charset="-127"/>
                <a:ea typeface="BatangChe" panose="02030609000101010101" charset="-127"/>
                <a:cs typeface="BatangChe" panose="02030609000101010101" charset="-127"/>
              </a:rPr>
              <a:t>②动宾短语中受动词支配的名词、代词，是宾语</a:t>
            </a:r>
            <a:endParaRPr lang="zh-CN" altLang="en-US" sz="2800" b="1">
              <a:solidFill>
                <a:srgbClr val="3333FF"/>
              </a:solidFill>
              <a:latin typeface="BatangChe" panose="02030609000101010101" charset="-127"/>
              <a:ea typeface="BatangChe" panose="02030609000101010101" charset="-127"/>
              <a:cs typeface="BatangChe" panose="02030609000101010101" charset="-127"/>
            </a:endParaRPr>
          </a:p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3333FF"/>
                </a:solidFill>
                <a:latin typeface="BatangChe" panose="02030609000101010101" charset="-127"/>
                <a:ea typeface="BatangChe" panose="02030609000101010101" charset="-127"/>
                <a:cs typeface="BatangChe" panose="02030609000101010101" charset="-127"/>
              </a:rPr>
              <a:t>③宾语一般在动词后面回答“谁”、“什么”的问题</a:t>
            </a:r>
            <a:endParaRPr lang="zh-CN" altLang="en-US" sz="2800" b="1">
              <a:solidFill>
                <a:srgbClr val="3333FF"/>
              </a:solidFill>
              <a:latin typeface="BatangChe" panose="02030609000101010101" charset="-127"/>
              <a:ea typeface="BatangChe" panose="02030609000101010101" charset="-127"/>
              <a:cs typeface="BatangChe" panose="02030609000101010101" charset="-127"/>
            </a:endParaRPr>
          </a:p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3333FF"/>
                </a:solidFill>
                <a:latin typeface="BatangChe" panose="02030609000101010101" charset="-127"/>
                <a:ea typeface="BatangChe" panose="02030609000101010101" charset="-127"/>
                <a:cs typeface="BatangChe" panose="02030609000101010101" charset="-127"/>
              </a:rPr>
              <a:t>④使用动词短语时，要注意动词和宾语意义上的配合，否则造成动宾不搭配</a:t>
            </a:r>
            <a:endParaRPr lang="zh-CN" altLang="en-US" sz="2800" b="1">
              <a:solidFill>
                <a:srgbClr val="3333FF"/>
              </a:solidFill>
              <a:latin typeface="BatangChe" panose="02030609000101010101" charset="-127"/>
              <a:ea typeface="BatangChe" panose="02030609000101010101" charset="-127"/>
              <a:cs typeface="BatangChe" panose="02030609000101010101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标题 8193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dirty="0"/>
          </a:p>
        </p:txBody>
      </p:sp>
      <p:sp>
        <p:nvSpPr>
          <p:cNvPr id="8195" name="文本占位符 8194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dirty="0"/>
          </a:p>
        </p:txBody>
      </p:sp>
      <p:pic>
        <p:nvPicPr>
          <p:cNvPr id="8197" name="图片 8196" descr="u=1013194796,1830417939&amp;fm=26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247650" y="138430"/>
            <a:ext cx="1405890" cy="583565"/>
          </a:xfrm>
          <a:prstGeom prst="rect">
            <a:avLst/>
          </a:prstGeom>
          <a:solidFill>
            <a:srgbClr val="FFFF00"/>
          </a:solidFill>
          <a:ln w="38100">
            <a:prstDash val="sys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p>
            <a:pPr algn="ctr"/>
            <a:r>
              <a:rPr lang="zh-CN" altLang="zh-CN" sz="3200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短语</a:t>
            </a:r>
            <a:endParaRPr lang="zh-CN" altLang="zh-CN" sz="3200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FF0000"/>
              </a:solidFill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974850" y="274955"/>
            <a:ext cx="6988810" cy="521970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p>
            <a:r>
              <a:rPr lang="zh-CN" altLang="en-US" sz="2800"/>
              <a:t>补充短语：包括动补短语和形补短语两大类</a:t>
            </a:r>
            <a:endParaRPr lang="zh-CN" altLang="en-US" sz="2800"/>
          </a:p>
        </p:txBody>
      </p:sp>
      <p:sp>
        <p:nvSpPr>
          <p:cNvPr id="4" name="文本框 3"/>
          <p:cNvSpPr txBox="1"/>
          <p:nvPr/>
        </p:nvSpPr>
        <p:spPr>
          <a:xfrm>
            <a:off x="144145" y="1031875"/>
            <a:ext cx="8247380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/>
              <a:t>A、动+补</a:t>
            </a:r>
            <a:endParaRPr lang="zh-CN" altLang="en-US" sz="2800"/>
          </a:p>
          <a:p>
            <a:r>
              <a:rPr lang="zh-CN" altLang="en-US" sz="2800"/>
              <a:t>动补短语中的补语不能回答动词“谁”、“什么么”“哪儿”。</a:t>
            </a:r>
            <a:endParaRPr lang="zh-CN" altLang="en-US" sz="2800"/>
          </a:p>
          <a:p>
            <a:r>
              <a:rPr lang="zh-CN" altLang="en-US" sz="2800"/>
              <a:t>例如：</a:t>
            </a:r>
            <a:endParaRPr lang="zh-CN" altLang="en-US" sz="2800"/>
          </a:p>
          <a:p>
            <a:r>
              <a:rPr lang="zh-CN" altLang="en-US" sz="2800"/>
              <a:t>看清楚、去一趟、拿起来、印在脑子里 、跑得快 、走的急</a:t>
            </a:r>
            <a:endParaRPr lang="zh-CN" altLang="en-US" sz="2800"/>
          </a:p>
          <a:p>
            <a:r>
              <a:rPr lang="zh-CN" altLang="en-US" sz="2800"/>
              <a:t>B、形+补</a:t>
            </a:r>
            <a:endParaRPr lang="zh-CN" altLang="en-US" sz="2800"/>
          </a:p>
          <a:p>
            <a:r>
              <a:rPr lang="zh-CN" altLang="en-US" sz="2800"/>
              <a:t>以形容词为中心时它的后面只有补语，因为形容词不能带宾语。</a:t>
            </a:r>
            <a:endParaRPr lang="zh-CN" altLang="en-US" sz="2800"/>
          </a:p>
          <a:p>
            <a:r>
              <a:rPr lang="zh-CN" altLang="en-US" sz="2800"/>
              <a:t>结构助词“得”是补语的标志。</a:t>
            </a:r>
            <a:endParaRPr lang="zh-CN" altLang="en-US" sz="2800"/>
          </a:p>
          <a:p>
            <a:r>
              <a:rPr lang="zh-CN" altLang="en-US" sz="2800"/>
              <a:t>例如：</a:t>
            </a:r>
            <a:endParaRPr lang="zh-CN" altLang="en-US" sz="2800"/>
          </a:p>
          <a:p>
            <a:r>
              <a:rPr lang="zh-CN" altLang="en-US" sz="2800"/>
              <a:t>机灵得很　密得不透气 漂亮极了</a:t>
            </a:r>
            <a:endParaRPr lang="zh-CN" altLang="en-US" sz="28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标题 8193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dirty="0"/>
          </a:p>
        </p:txBody>
      </p:sp>
      <p:sp>
        <p:nvSpPr>
          <p:cNvPr id="8195" name="文本占位符 8194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dirty="0"/>
          </a:p>
        </p:txBody>
      </p:sp>
      <p:pic>
        <p:nvPicPr>
          <p:cNvPr id="8197" name="图片 8196" descr="u=1013194796,1830417939&amp;fm=26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247650" y="138430"/>
            <a:ext cx="1405890" cy="583565"/>
          </a:xfrm>
          <a:prstGeom prst="rect">
            <a:avLst/>
          </a:prstGeom>
          <a:solidFill>
            <a:srgbClr val="FFFF00"/>
          </a:solidFill>
          <a:ln w="38100">
            <a:prstDash val="sys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p>
            <a:pPr algn="ctr"/>
            <a:r>
              <a:rPr lang="zh-CN" altLang="zh-CN" sz="3200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短语</a:t>
            </a:r>
            <a:endParaRPr lang="zh-CN" altLang="zh-CN" sz="3200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FF0000"/>
              </a:solidFill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29565" y="909320"/>
            <a:ext cx="8652510" cy="59080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2800">
                <a:solidFill>
                  <a:srgbClr val="3333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语法特点：①在动词、形容词后面起补充、说明作用的成分是补语，用＜＞表示</a:t>
            </a:r>
            <a:endParaRPr lang="zh-CN" altLang="en-US" sz="2800">
              <a:solidFill>
                <a:srgbClr val="3333FF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lv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2800">
                <a:solidFill>
                  <a:srgbClr val="3333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②这类短语的中心语在前，前后两部分是被补充和补充的关系</a:t>
            </a:r>
            <a:endParaRPr lang="zh-CN" altLang="en-US" sz="2800">
              <a:solidFill>
                <a:srgbClr val="3333FF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lv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2800">
                <a:solidFill>
                  <a:srgbClr val="3333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③补语在动词或形容词后边补充说明怎么样、多久、多少等问题</a:t>
            </a:r>
            <a:endParaRPr lang="zh-CN" altLang="en-US" sz="2800">
              <a:solidFill>
                <a:srgbClr val="3333FF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lv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2800">
                <a:solidFill>
                  <a:srgbClr val="3333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④有的补充短语没有</a:t>
            </a:r>
            <a:r>
              <a:rPr lang="zh-CN" altLang="en-US" sz="2800">
                <a:solidFill>
                  <a:srgbClr val="3333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”</a:t>
            </a:r>
            <a:r>
              <a:rPr lang="zh-CN" altLang="en-US" sz="2800">
                <a:solidFill>
                  <a:srgbClr val="3333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得</a:t>
            </a:r>
            <a:r>
              <a:rPr lang="zh-CN" altLang="en-US" sz="2800">
                <a:solidFill>
                  <a:srgbClr val="3333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“</a:t>
            </a:r>
            <a:r>
              <a:rPr lang="zh-CN" altLang="en-US" sz="2800">
                <a:solidFill>
                  <a:srgbClr val="3333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字做标志，阅读时需要仔细辨别。例如：吓跑了、升起来了、放松下来、热死了、湿透了、漂亮极了。</a:t>
            </a:r>
            <a:endParaRPr lang="zh-CN" altLang="en-US" sz="2800">
              <a:solidFill>
                <a:srgbClr val="3333FF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标题 8193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dirty="0"/>
          </a:p>
        </p:txBody>
      </p:sp>
      <p:sp>
        <p:nvSpPr>
          <p:cNvPr id="8195" name="文本占位符 8194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dirty="0"/>
          </a:p>
        </p:txBody>
      </p:sp>
      <p:pic>
        <p:nvPicPr>
          <p:cNvPr id="8197" name="图片 8196" descr="u=1013194796,1830417939&amp;fm=26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247650" y="138430"/>
            <a:ext cx="1405890" cy="1076325"/>
          </a:xfrm>
          <a:prstGeom prst="rect">
            <a:avLst/>
          </a:prstGeom>
          <a:solidFill>
            <a:srgbClr val="FFFF00"/>
          </a:solidFill>
          <a:ln w="38100">
            <a:prstDash val="sys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p>
            <a:pPr algn="ctr"/>
            <a:r>
              <a:rPr lang="zh-CN" altLang="zh-CN" sz="3200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实战演练</a:t>
            </a:r>
            <a:endParaRPr lang="zh-CN" altLang="zh-CN" sz="3200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FF0000"/>
              </a:solidFill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56565" y="1884045"/>
            <a:ext cx="7902575" cy="2861310"/>
          </a:xfrm>
          <a:prstGeom prst="rect">
            <a:avLst/>
          </a:prstGeom>
          <a:ln w="76200">
            <a:prstDash val="sysDash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en-US" altLang="zh-CN" sz="2400">
                <a:latin typeface="BatangChe" panose="02030609000101010101" charset="-127"/>
                <a:ea typeface="BatangChe" panose="02030609000101010101" charset="-127"/>
                <a:cs typeface="BatangChe" panose="02030609000101010101" charset="-127"/>
              </a:rPr>
              <a:t>1</a:t>
            </a:r>
            <a:r>
              <a:rPr lang="zh-CN" altLang="en-US" sz="2400">
                <a:latin typeface="BatangChe" panose="02030609000101010101" charset="-127"/>
                <a:ea typeface="宋体" panose="02010600030101010101" pitchFamily="2" charset="-122"/>
                <a:cs typeface="BatangChe" panose="02030609000101010101" charset="-127"/>
              </a:rPr>
              <a:t>、</a:t>
            </a:r>
            <a:r>
              <a:rPr lang="zh-CN" altLang="en-US" sz="2400">
                <a:latin typeface="BatangChe" panose="02030609000101010101" charset="-127"/>
                <a:ea typeface="BatangChe" panose="02030609000101010101" charset="-127"/>
                <a:cs typeface="BatangChe" panose="02030609000101010101" charset="-127"/>
              </a:rPr>
              <a:t>选出下列说法正确的一项：</a:t>
            </a:r>
            <a:r>
              <a:rPr lang="en-US" altLang="zh-CN" sz="2400">
                <a:latin typeface="BatangChe" panose="02030609000101010101" charset="-127"/>
                <a:ea typeface="BatangChe" panose="02030609000101010101" charset="-127"/>
                <a:cs typeface="BatangChe" panose="02030609000101010101" charset="-127"/>
              </a:rPr>
              <a:t>(       )</a:t>
            </a:r>
            <a:endParaRPr lang="zh-CN" altLang="en-US" sz="2400">
              <a:latin typeface="BatangChe" panose="02030609000101010101" charset="-127"/>
              <a:ea typeface="BatangChe" panose="02030609000101010101" charset="-127"/>
              <a:cs typeface="BatangChe" panose="02030609000101010101" charset="-127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BatangChe" panose="02030609000101010101" charset="-127"/>
                <a:ea typeface="BatangChe" panose="02030609000101010101" charset="-127"/>
                <a:cs typeface="BatangChe" panose="02030609000101010101" charset="-127"/>
              </a:rPr>
              <a:t>A 清醒过来 推辞一番 卧倒在地 工作数月 (动补短语)</a:t>
            </a:r>
            <a:endParaRPr lang="zh-CN" altLang="en-US" sz="2400">
              <a:latin typeface="BatangChe" panose="02030609000101010101" charset="-127"/>
              <a:ea typeface="BatangChe" panose="02030609000101010101" charset="-127"/>
              <a:cs typeface="BatangChe" panose="02030609000101010101" charset="-127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BatangChe" panose="02030609000101010101" charset="-127"/>
                <a:ea typeface="BatangChe" panose="02030609000101010101" charset="-127"/>
                <a:cs typeface="BatangChe" panose="02030609000101010101" charset="-127"/>
              </a:rPr>
              <a:t>B 边走边谈 穷凶极恶 居安思危 朝夕相处 (并列短语)</a:t>
            </a:r>
            <a:endParaRPr lang="zh-CN" altLang="en-US" sz="2400">
              <a:latin typeface="BatangChe" panose="02030609000101010101" charset="-127"/>
              <a:ea typeface="BatangChe" panose="02030609000101010101" charset="-127"/>
              <a:cs typeface="BatangChe" panose="02030609000101010101" charset="-127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BatangChe" panose="02030609000101010101" charset="-127"/>
                <a:ea typeface="BatangChe" panose="02030609000101010101" charset="-127"/>
                <a:cs typeface="BatangChe" panose="02030609000101010101" charset="-127"/>
              </a:rPr>
              <a:t>C 内心激动 增长很快 态度诚恳 精力充沛 (主谓短语)</a:t>
            </a:r>
            <a:endParaRPr lang="zh-CN" altLang="en-US" sz="2400">
              <a:latin typeface="BatangChe" panose="02030609000101010101" charset="-127"/>
              <a:ea typeface="BatangChe" panose="02030609000101010101" charset="-127"/>
              <a:cs typeface="BatangChe" panose="02030609000101010101" charset="-127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BatangChe" panose="02030609000101010101" charset="-127"/>
                <a:ea typeface="BatangChe" panose="02030609000101010101" charset="-127"/>
                <a:cs typeface="BatangChe" panose="02030609000101010101" charset="-127"/>
              </a:rPr>
              <a:t>D 久经风霜 进驻营地 深入研究 学习技术 (动宾短语)</a:t>
            </a:r>
            <a:endParaRPr lang="zh-CN" altLang="en-US" sz="2400">
              <a:latin typeface="BatangChe" panose="02030609000101010101" charset="-127"/>
              <a:ea typeface="BatangChe" panose="02030609000101010101" charset="-127"/>
              <a:cs typeface="BatangChe" panose="02030609000101010101" charset="-127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779645" y="2020570"/>
            <a:ext cx="8724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solidFill>
                  <a:srgbClr val="FF0000"/>
                </a:solidFill>
              </a:rPr>
              <a:t>A</a:t>
            </a:r>
            <a:endParaRPr lang="en-US" altLang="zh-CN" sz="28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" grpId="0" animBg="1"/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标题 8193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dirty="0"/>
          </a:p>
        </p:txBody>
      </p:sp>
      <p:sp>
        <p:nvSpPr>
          <p:cNvPr id="8195" name="文本占位符 8194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dirty="0"/>
          </a:p>
        </p:txBody>
      </p:sp>
      <p:pic>
        <p:nvPicPr>
          <p:cNvPr id="8197" name="图片 8196" descr="u=1013194796,1830417939&amp;fm=26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247650" y="138430"/>
            <a:ext cx="1405890" cy="1076325"/>
          </a:xfrm>
          <a:prstGeom prst="rect">
            <a:avLst/>
          </a:prstGeom>
          <a:solidFill>
            <a:srgbClr val="FFFF00"/>
          </a:solidFill>
          <a:ln w="38100">
            <a:prstDash val="sys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p>
            <a:pPr algn="ctr"/>
            <a:r>
              <a:rPr lang="zh-CN" altLang="zh-CN" sz="3200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实战演练</a:t>
            </a:r>
            <a:endParaRPr lang="zh-CN" altLang="zh-CN" sz="3200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FF0000"/>
              </a:solidFill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85445" y="1510665"/>
            <a:ext cx="8543925" cy="4615815"/>
          </a:xfrm>
          <a:prstGeom prst="rect">
            <a:avLst/>
          </a:prstGeom>
          <a:ln w="76200">
            <a:prstDash val="lgDashDotDot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en-US" altLang="zh-CN" sz="2800" b="1">
                <a:solidFill>
                  <a:srgbClr val="3333FF"/>
                </a:solidFill>
                <a:latin typeface="Batang" panose="02030600000101010101" charset="-127"/>
                <a:ea typeface="Batang" panose="02030600000101010101" charset="-127"/>
                <a:cs typeface="Batang" panose="02030600000101010101" charset="-127"/>
              </a:rPr>
              <a:t>2</a:t>
            </a:r>
            <a:r>
              <a:rPr lang="zh-CN" altLang="en-US" sz="2800" b="1">
                <a:solidFill>
                  <a:srgbClr val="3333FF"/>
                </a:solidFill>
                <a:latin typeface="Batang" panose="02030600000101010101" charset="-127"/>
                <a:ea typeface="Batang" panose="02030600000101010101" charset="-127"/>
                <a:cs typeface="Batang" panose="02030600000101010101" charset="-127"/>
              </a:rPr>
              <a:t>、下列课文标题按短语结构分类，不含偏正结构的一组是：(             )</a:t>
            </a:r>
            <a:endParaRPr lang="zh-CN" altLang="en-US" sz="2800" b="1">
              <a:solidFill>
                <a:srgbClr val="3333FF"/>
              </a:solidFill>
              <a:latin typeface="Batang" panose="02030600000101010101" charset="-127"/>
              <a:ea typeface="Batang" panose="02030600000101010101" charset="-127"/>
              <a:cs typeface="Batang" panose="02030600000101010101" charset="-127"/>
            </a:endParaRPr>
          </a:p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3333FF"/>
                </a:solidFill>
                <a:latin typeface="Batang" panose="02030600000101010101" charset="-127"/>
                <a:ea typeface="Batang" panose="02030600000101010101" charset="-127"/>
                <a:cs typeface="Batang" panose="02030600000101010101" charset="-127"/>
              </a:rPr>
              <a:t>①《最后一课》②《同志的信任》③《回忆我的母亲》④《人民英难永垂不朽》⑤《中国石拱桥》⑥《竞选州长》⑦《范进中举》⑧《济南的冬天》</a:t>
            </a:r>
            <a:endParaRPr lang="zh-CN" altLang="en-US" sz="2800" b="1">
              <a:solidFill>
                <a:srgbClr val="3333FF"/>
              </a:solidFill>
              <a:latin typeface="Batang" panose="02030600000101010101" charset="-127"/>
              <a:ea typeface="Batang" panose="02030600000101010101" charset="-127"/>
              <a:cs typeface="Batang" panose="02030600000101010101" charset="-127"/>
            </a:endParaRPr>
          </a:p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3333FF"/>
                </a:solidFill>
                <a:latin typeface="Batang" panose="02030600000101010101" charset="-127"/>
                <a:ea typeface="Batang" panose="02030600000101010101" charset="-127"/>
                <a:cs typeface="Batang" panose="02030600000101010101" charset="-127"/>
              </a:rPr>
              <a:t>A ③④⑥⑦              B①③⑥⑦ </a:t>
            </a:r>
            <a:endParaRPr lang="zh-CN" altLang="en-US" sz="2800" b="1">
              <a:solidFill>
                <a:srgbClr val="3333FF"/>
              </a:solidFill>
              <a:latin typeface="Batang" panose="02030600000101010101" charset="-127"/>
              <a:ea typeface="Batang" panose="02030600000101010101" charset="-127"/>
              <a:cs typeface="Batang" panose="02030600000101010101" charset="-127"/>
            </a:endParaRPr>
          </a:p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3333FF"/>
                </a:solidFill>
                <a:latin typeface="Batang" panose="02030600000101010101" charset="-127"/>
                <a:ea typeface="Batang" panose="02030600000101010101" charset="-127"/>
                <a:cs typeface="Batang" panose="02030600000101010101" charset="-127"/>
              </a:rPr>
              <a:t>C①④⑥⑦⑧            D②⑦⑥⑧</a:t>
            </a:r>
            <a:endParaRPr lang="zh-CN" altLang="en-US" sz="2800" b="1">
              <a:solidFill>
                <a:srgbClr val="3333FF"/>
              </a:solidFill>
              <a:latin typeface="Batang" panose="02030600000101010101" charset="-127"/>
              <a:ea typeface="Batang" panose="02030600000101010101" charset="-127"/>
              <a:cs typeface="Batang" panose="02030600000101010101" charset="-127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383790" y="2326640"/>
            <a:ext cx="9645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solidFill>
                  <a:srgbClr val="FF0000"/>
                </a:solidFill>
              </a:rPr>
              <a:t>A</a:t>
            </a:r>
            <a:endParaRPr lang="en-US" altLang="zh-CN" sz="28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" grpId="0" animBg="1"/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标题 8193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dirty="0"/>
          </a:p>
        </p:txBody>
      </p:sp>
      <p:sp>
        <p:nvSpPr>
          <p:cNvPr id="8195" name="文本占位符 8194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dirty="0"/>
          </a:p>
        </p:txBody>
      </p:sp>
      <p:pic>
        <p:nvPicPr>
          <p:cNvPr id="8197" name="图片 8196" descr="u=1013194796,1830417939&amp;fm=26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247650" y="138430"/>
            <a:ext cx="1405890" cy="1076325"/>
          </a:xfrm>
          <a:prstGeom prst="rect">
            <a:avLst/>
          </a:prstGeom>
          <a:solidFill>
            <a:srgbClr val="FFFF00"/>
          </a:solidFill>
          <a:ln w="38100">
            <a:prstDash val="sys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p>
            <a:pPr algn="ctr"/>
            <a:r>
              <a:rPr lang="zh-CN" altLang="zh-CN" sz="3200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实战演练</a:t>
            </a:r>
            <a:endParaRPr lang="zh-CN" altLang="zh-CN" sz="3200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FF0000"/>
              </a:solidFill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21335" y="1884045"/>
            <a:ext cx="8155305" cy="3969385"/>
          </a:xfrm>
          <a:prstGeom prst="rect">
            <a:avLst/>
          </a:prstGeom>
          <a:ln w="76200">
            <a:solidFill>
              <a:srgbClr val="FF3300"/>
            </a:solidFill>
            <a:prstDash val="lgDashDotDot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en-US" altLang="zh-CN" sz="2800">
                <a:solidFill>
                  <a:srgbClr val="3333FF"/>
                </a:solidFill>
                <a:latin typeface="BatangChe" panose="02030609000101010101" charset="-127"/>
                <a:ea typeface="BatangChe" panose="02030609000101010101" charset="-127"/>
                <a:cs typeface="BatangChe" panose="02030609000101010101" charset="-127"/>
              </a:rPr>
              <a:t>3</a:t>
            </a:r>
            <a:r>
              <a:rPr lang="zh-CN" altLang="en-US" sz="2800">
                <a:solidFill>
                  <a:srgbClr val="3333FF"/>
                </a:solidFill>
                <a:latin typeface="BatangChe" panose="02030609000101010101" charset="-127"/>
                <a:ea typeface="BatangChe" panose="02030609000101010101" charset="-127"/>
                <a:cs typeface="BatangChe" panose="02030609000101010101" charset="-127"/>
              </a:rPr>
              <a:t>、下面各组短语的结构方式全是并列关系的一组是： (             )</a:t>
            </a:r>
            <a:endParaRPr lang="zh-CN" altLang="en-US" sz="2800">
              <a:solidFill>
                <a:srgbClr val="3333FF"/>
              </a:solidFill>
              <a:latin typeface="BatangChe" panose="02030609000101010101" charset="-127"/>
              <a:ea typeface="BatangChe" panose="02030609000101010101" charset="-127"/>
              <a:cs typeface="BatangChe" panose="02030609000101010101" charset="-127"/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rgbClr val="3333FF"/>
                </a:solidFill>
                <a:latin typeface="BatangChe" panose="02030609000101010101" charset="-127"/>
                <a:ea typeface="BatangChe" panose="02030609000101010101" charset="-127"/>
                <a:cs typeface="BatangChe" panose="02030609000101010101" charset="-127"/>
              </a:rPr>
              <a:t>A 音容笑貌 舆论鼎沸 变化无穷 虚张声势</a:t>
            </a:r>
            <a:endParaRPr lang="zh-CN" altLang="en-US" sz="2800">
              <a:solidFill>
                <a:srgbClr val="3333FF"/>
              </a:solidFill>
              <a:latin typeface="BatangChe" panose="02030609000101010101" charset="-127"/>
              <a:ea typeface="BatangChe" panose="02030609000101010101" charset="-127"/>
              <a:cs typeface="BatangChe" panose="02030609000101010101" charset="-127"/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rgbClr val="3333FF"/>
                </a:solidFill>
                <a:latin typeface="BatangChe" panose="02030609000101010101" charset="-127"/>
                <a:ea typeface="BatangChe" panose="02030609000101010101" charset="-127"/>
                <a:cs typeface="BatangChe" panose="02030609000101010101" charset="-127"/>
              </a:rPr>
              <a:t>B 晴天霹雳 节衣缩食 前程万里 襟怀坦白</a:t>
            </a:r>
            <a:endParaRPr lang="zh-CN" altLang="en-US" sz="2800">
              <a:solidFill>
                <a:srgbClr val="3333FF"/>
              </a:solidFill>
              <a:latin typeface="BatangChe" panose="02030609000101010101" charset="-127"/>
              <a:ea typeface="BatangChe" panose="02030609000101010101" charset="-127"/>
              <a:cs typeface="BatangChe" panose="02030609000101010101" charset="-127"/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rgbClr val="3333FF"/>
                </a:solidFill>
                <a:latin typeface="BatangChe" panose="02030609000101010101" charset="-127"/>
                <a:ea typeface="BatangChe" panose="02030609000101010101" charset="-127"/>
                <a:cs typeface="BatangChe" panose="02030609000101010101" charset="-127"/>
              </a:rPr>
              <a:t>C 张灯结彩 十全十美 轻描淡写 姹紫嫣红</a:t>
            </a:r>
            <a:endParaRPr lang="zh-CN" altLang="en-US" sz="2800">
              <a:solidFill>
                <a:srgbClr val="3333FF"/>
              </a:solidFill>
              <a:latin typeface="BatangChe" panose="02030609000101010101" charset="-127"/>
              <a:ea typeface="BatangChe" panose="02030609000101010101" charset="-127"/>
              <a:cs typeface="BatangChe" panose="02030609000101010101" charset="-127"/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rgbClr val="3333FF"/>
                </a:solidFill>
                <a:latin typeface="BatangChe" panose="02030609000101010101" charset="-127"/>
                <a:ea typeface="BatangChe" panose="02030609000101010101" charset="-127"/>
                <a:cs typeface="BatangChe" panose="02030609000101010101" charset="-127"/>
              </a:rPr>
              <a:t>D 五彩斑斓 任劳任怨 不屑置辩 好意难却</a:t>
            </a:r>
            <a:endParaRPr lang="zh-CN" altLang="en-US" sz="2800">
              <a:solidFill>
                <a:srgbClr val="3333FF"/>
              </a:solidFill>
              <a:latin typeface="BatangChe" panose="02030609000101010101" charset="-127"/>
              <a:ea typeface="BatangChe" panose="02030609000101010101" charset="-127"/>
              <a:cs typeface="BatangChe" panose="02030609000101010101" charset="-127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213610" y="2724150"/>
            <a:ext cx="12782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solidFill>
                  <a:srgbClr val="FF0000"/>
                </a:solidFill>
              </a:rPr>
              <a:t>C</a:t>
            </a:r>
            <a:endParaRPr lang="en-US" altLang="zh-CN" sz="28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" grpId="0" animBg="1"/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标题 8193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dirty="0"/>
          </a:p>
        </p:txBody>
      </p:sp>
      <p:sp>
        <p:nvSpPr>
          <p:cNvPr id="8195" name="文本占位符 8194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dirty="0"/>
          </a:p>
        </p:txBody>
      </p:sp>
      <p:pic>
        <p:nvPicPr>
          <p:cNvPr id="8197" name="图片 8196" descr="u=1013194796,1830417939&amp;fm=26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247650" y="138430"/>
            <a:ext cx="1405890" cy="1076325"/>
          </a:xfrm>
          <a:prstGeom prst="rect">
            <a:avLst/>
          </a:prstGeom>
          <a:solidFill>
            <a:srgbClr val="FFFF00"/>
          </a:solidFill>
          <a:ln w="38100">
            <a:prstDash val="sys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p>
            <a:pPr algn="ctr"/>
            <a:r>
              <a:rPr lang="zh-CN" altLang="zh-CN" sz="3200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实战演练</a:t>
            </a:r>
            <a:endParaRPr lang="zh-CN" altLang="zh-CN" sz="3200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FF0000"/>
              </a:solidFill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25805" y="1668145"/>
            <a:ext cx="7511415" cy="3969385"/>
          </a:xfrm>
          <a:prstGeom prst="rect">
            <a:avLst/>
          </a:prstGeom>
          <a:ln w="76200">
            <a:solidFill>
              <a:srgbClr val="0000FF"/>
            </a:solidFill>
            <a:prstDash val="sysDash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en-US" altLang="zh-CN" sz="2800"/>
              <a:t>4</a:t>
            </a:r>
            <a:r>
              <a:rPr lang="zh-CN" altLang="en-US" sz="2800"/>
              <a:t>、下面的课文题目都是短语，从结构上看完全相同的一项是： (            )</a:t>
            </a:r>
            <a:endParaRPr lang="zh-CN" altLang="en-US" sz="2800"/>
          </a:p>
          <a:p>
            <a:pPr>
              <a:lnSpc>
                <a:spcPct val="150000"/>
              </a:lnSpc>
            </a:pPr>
            <a:r>
              <a:rPr lang="zh-CN" altLang="en-US" sz="2800"/>
              <a:t>A 出师表 木兰诗 忆江南 　　　</a:t>
            </a:r>
            <a:endParaRPr lang="zh-CN" altLang="en-US" sz="2800"/>
          </a:p>
          <a:p>
            <a:pPr>
              <a:lnSpc>
                <a:spcPct val="150000"/>
              </a:lnSpc>
            </a:pPr>
            <a:r>
              <a:rPr lang="zh-CN" altLang="en-US" sz="2800"/>
              <a:t>B 愚公移山 曹刿论战 望天门山</a:t>
            </a:r>
            <a:endParaRPr lang="zh-CN" altLang="en-US" sz="2800"/>
          </a:p>
          <a:p>
            <a:pPr>
              <a:lnSpc>
                <a:spcPct val="150000"/>
              </a:lnSpc>
            </a:pPr>
            <a:r>
              <a:rPr lang="zh-CN" altLang="en-US" sz="2800"/>
              <a:t>C 七根火柴 苏州园林 驿路梨花 </a:t>
            </a:r>
            <a:endParaRPr lang="zh-CN" altLang="en-US" sz="2800"/>
          </a:p>
          <a:p>
            <a:pPr>
              <a:lnSpc>
                <a:spcPct val="150000"/>
              </a:lnSpc>
            </a:pPr>
            <a:r>
              <a:rPr lang="zh-CN" altLang="en-US" sz="2800"/>
              <a:t>D 从三到万 想和做 纪念白求恩</a:t>
            </a:r>
            <a:endParaRPr lang="zh-CN" altLang="en-US" sz="2800"/>
          </a:p>
        </p:txBody>
      </p:sp>
      <p:sp>
        <p:nvSpPr>
          <p:cNvPr id="4" name="文本框 3"/>
          <p:cNvSpPr txBox="1"/>
          <p:nvPr/>
        </p:nvSpPr>
        <p:spPr>
          <a:xfrm>
            <a:off x="3905250" y="2497455"/>
            <a:ext cx="8223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solidFill>
                  <a:srgbClr val="FF0000"/>
                </a:solidFill>
              </a:rPr>
              <a:t>C</a:t>
            </a:r>
            <a:endParaRPr lang="en-US" altLang="zh-CN" sz="28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" grpId="0" animBg="1"/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标题 8193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dirty="0"/>
          </a:p>
        </p:txBody>
      </p:sp>
      <p:sp>
        <p:nvSpPr>
          <p:cNvPr id="8195" name="文本占位符 8194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dirty="0"/>
          </a:p>
        </p:txBody>
      </p:sp>
      <p:pic>
        <p:nvPicPr>
          <p:cNvPr id="8197" name="图片 8196" descr="u=1013194796,1830417939&amp;fm=26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247650" y="138430"/>
            <a:ext cx="1405890" cy="1076325"/>
          </a:xfrm>
          <a:prstGeom prst="rect">
            <a:avLst/>
          </a:prstGeom>
          <a:solidFill>
            <a:srgbClr val="FFFF00"/>
          </a:solidFill>
          <a:ln w="38100">
            <a:prstDash val="sys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p>
            <a:pPr algn="ctr"/>
            <a:r>
              <a:rPr lang="zh-CN" altLang="zh-CN" sz="3200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实战演练</a:t>
            </a:r>
            <a:endParaRPr lang="zh-CN" altLang="zh-CN" sz="3200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FF0000"/>
              </a:solidFill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49300" y="1884045"/>
            <a:ext cx="7423150" cy="3322955"/>
          </a:xfrm>
          <a:prstGeom prst="rect">
            <a:avLst/>
          </a:prstGeom>
          <a:ln w="76200">
            <a:prstDash val="sysDot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en-US" altLang="zh-CN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5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、下列短语结构方式相同的一组是： (  　)</a:t>
            </a:r>
            <a:endParaRPr lang="zh-CN" altLang="en-US" sz="28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A 舒活筋骨 扫得干净 歌咏春天 磨炼意志</a:t>
            </a:r>
            <a:endParaRPr lang="zh-CN" altLang="en-US" sz="28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B 高尚情操 长江源头 一粒种子 灵魂深处</a:t>
            </a:r>
            <a:endParaRPr lang="zh-CN" altLang="en-US" sz="28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C 性格和蔼 灯火辉煌 白云飘飘 积累经验</a:t>
            </a:r>
            <a:endParaRPr lang="zh-CN" altLang="en-US" sz="28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D 狂风暴雨 光明正大 仔细观察 手舞足蹈</a:t>
            </a:r>
            <a:endParaRPr lang="zh-CN" altLang="en-US" sz="28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175500" y="2054860"/>
            <a:ext cx="4248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solidFill>
                  <a:srgbClr val="3333FF"/>
                </a:solidFill>
              </a:rPr>
              <a:t>B</a:t>
            </a:r>
            <a:endParaRPr lang="en-US" altLang="zh-CN" sz="2800" b="1">
              <a:solidFill>
                <a:srgbClr val="3333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" grpId="0" animBg="1"/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标题 8193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dirty="0"/>
          </a:p>
        </p:txBody>
      </p:sp>
      <p:sp>
        <p:nvSpPr>
          <p:cNvPr id="8195" name="文本占位符 8194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dirty="0"/>
          </a:p>
        </p:txBody>
      </p:sp>
      <p:pic>
        <p:nvPicPr>
          <p:cNvPr id="8197" name="图片 8196" descr="u=1013194796,1830417939&amp;fm=26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247650" y="138430"/>
            <a:ext cx="1405890" cy="1076325"/>
          </a:xfrm>
          <a:prstGeom prst="rect">
            <a:avLst/>
          </a:prstGeom>
          <a:solidFill>
            <a:srgbClr val="FFFF00"/>
          </a:solidFill>
          <a:ln w="38100">
            <a:prstDash val="sys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p>
            <a:pPr algn="ctr"/>
            <a:r>
              <a:rPr lang="zh-CN" altLang="zh-CN" sz="3200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实战演练</a:t>
            </a:r>
            <a:endParaRPr lang="zh-CN" altLang="zh-CN" sz="3200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FF0000"/>
              </a:solidFill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64515" y="1555750"/>
            <a:ext cx="8014970" cy="4615815"/>
          </a:xfrm>
          <a:prstGeom prst="rect">
            <a:avLst/>
          </a:prstGeom>
          <a:ln w="76200">
            <a:solidFill>
              <a:srgbClr val="FF3300"/>
            </a:solidFill>
            <a:prstDash val="lgDashDot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en-US" altLang="zh-CN" sz="2800">
                <a:solidFill>
                  <a:srgbClr val="3333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6</a:t>
            </a:r>
            <a:r>
              <a:rPr lang="zh-CN" altLang="en-US" sz="2800">
                <a:solidFill>
                  <a:srgbClr val="3333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、从A--D组中选出来依次与短语"秘密通道、深入研究、庄严肃穆、腰肌扭伤"结构相同的一组： (　     )</a:t>
            </a:r>
            <a:endParaRPr lang="zh-CN" altLang="en-US" sz="2800">
              <a:solidFill>
                <a:srgbClr val="3333FF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rgbClr val="3333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A 战斗里程 慈祥目光 红得耀眼 前途无量</a:t>
            </a:r>
            <a:endParaRPr lang="zh-CN" altLang="en-US" sz="2800">
              <a:solidFill>
                <a:srgbClr val="3333FF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rgbClr val="3333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B 蔚蓝天空 相差很远 巍然高大 红日东升</a:t>
            </a:r>
            <a:endParaRPr lang="zh-CN" altLang="en-US" sz="2800">
              <a:solidFill>
                <a:srgbClr val="3333FF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rgbClr val="3333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C 最后一课 美丽温柔 比他胖点 战果辉煌</a:t>
            </a:r>
            <a:endParaRPr lang="zh-CN" altLang="en-US" sz="2800">
              <a:solidFill>
                <a:srgbClr val="3333FF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rgbClr val="3333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D 光辉业绩 纷纷议论 美观大方 路途遥远</a:t>
            </a:r>
            <a:endParaRPr lang="zh-CN" altLang="en-US" sz="2800">
              <a:solidFill>
                <a:srgbClr val="3333FF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271270" y="2996565"/>
            <a:ext cx="8642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solidFill>
                  <a:srgbClr val="6600FF"/>
                </a:solidFill>
              </a:rPr>
              <a:t>D</a:t>
            </a:r>
            <a:endParaRPr lang="en-US" altLang="zh-CN" sz="2800" b="1">
              <a:solidFill>
                <a:srgbClr val="66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" grpId="0" animBg="1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标题 8193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dirty="0"/>
          </a:p>
        </p:txBody>
      </p:sp>
      <p:sp>
        <p:nvSpPr>
          <p:cNvPr id="8195" name="文本占位符 8194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dirty="0"/>
          </a:p>
        </p:txBody>
      </p:sp>
      <p:pic>
        <p:nvPicPr>
          <p:cNvPr id="8197" name="图片 8196" descr="u=1013194796,1830417939&amp;fm=26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247650" y="138430"/>
            <a:ext cx="1405890" cy="583565"/>
          </a:xfrm>
          <a:prstGeom prst="rect">
            <a:avLst/>
          </a:prstGeom>
          <a:solidFill>
            <a:srgbClr val="FFFF00"/>
          </a:solidFill>
          <a:ln w="38100">
            <a:prstDash val="sys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p>
            <a:pPr algn="ctr"/>
            <a:r>
              <a:rPr lang="zh-CN" altLang="zh-CN" sz="3200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短语</a:t>
            </a:r>
            <a:endParaRPr lang="zh-CN" altLang="zh-CN" sz="3200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FF0000"/>
              </a:solidFill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62330" y="1055370"/>
            <a:ext cx="7165975" cy="52197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p>
            <a:r>
              <a:rPr lang="zh-CN" altLang="en-US" sz="2800">
                <a:latin typeface="黑体" panose="02010609060101010101" charset="-122"/>
                <a:ea typeface="黑体" panose="02010609060101010101" charset="-122"/>
              </a:rPr>
              <a:t>短语：是由词和词组合而成的语言单位</a:t>
            </a:r>
            <a:endParaRPr lang="zh-CN" altLang="en-US" sz="28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21665" y="2521585"/>
            <a:ext cx="7647305" cy="1814830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p>
            <a:r>
              <a:rPr lang="zh-CN" altLang="en-US" sz="2800">
                <a:solidFill>
                  <a:srgbClr val="0000FF"/>
                </a:solidFill>
                <a:latin typeface="BatangChe" panose="02030609000101010101" charset="-127"/>
                <a:ea typeface="BatangChe" panose="02030609000101010101" charset="-127"/>
                <a:cs typeface="BatangChe" panose="02030609000101010101" charset="-127"/>
              </a:rPr>
              <a:t>一、并列短语：由两个或由两个以上的名词、动词或形容词等并列组成的短语，词和词之间是并列关系，一般没有轻重主次之分。有的直接组合，有的则靠连词组合在一起。</a:t>
            </a:r>
            <a:endParaRPr lang="en-US" altLang="zh-CN" sz="2800">
              <a:solidFill>
                <a:srgbClr val="0000FF"/>
              </a:solidFill>
              <a:latin typeface="BatangChe" panose="02030609000101010101" charset="-127"/>
              <a:ea typeface="BatangChe" panose="02030609000101010101" charset="-127"/>
              <a:cs typeface="BatangChe" panose="02030609000101010101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标题 8193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dirty="0"/>
          </a:p>
        </p:txBody>
      </p:sp>
      <p:sp>
        <p:nvSpPr>
          <p:cNvPr id="8195" name="文本占位符 8194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dirty="0"/>
          </a:p>
        </p:txBody>
      </p:sp>
      <p:pic>
        <p:nvPicPr>
          <p:cNvPr id="8197" name="图片 8196" descr="u=1013194796,1830417939&amp;fm=26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247650" y="138430"/>
            <a:ext cx="1405890" cy="1076325"/>
          </a:xfrm>
          <a:prstGeom prst="rect">
            <a:avLst/>
          </a:prstGeom>
          <a:solidFill>
            <a:srgbClr val="FFFF00"/>
          </a:solidFill>
          <a:ln w="38100">
            <a:prstDash val="sys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p>
            <a:pPr algn="ctr"/>
            <a:r>
              <a:rPr lang="zh-CN" altLang="zh-CN" sz="3200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实战演练</a:t>
            </a:r>
            <a:endParaRPr lang="zh-CN" altLang="zh-CN" sz="3200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FF0000"/>
              </a:solidFill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63905" y="1600200"/>
            <a:ext cx="7616825" cy="3322955"/>
          </a:xfrm>
          <a:prstGeom prst="rect">
            <a:avLst/>
          </a:prstGeom>
          <a:noFill/>
          <a:ln w="76200">
            <a:solidFill>
              <a:srgbClr val="FF3300"/>
            </a:solidFill>
            <a:prstDash val="lgDashDotDot"/>
          </a:ln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7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、选出短语结构相同的一组： (       )</a:t>
            </a:r>
            <a:endParaRPr lang="zh-CN" altLang="en-US" sz="28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A 马上出发 渐渐消散 一片漆黑 香山红叶</a:t>
            </a:r>
            <a:endParaRPr lang="zh-CN" altLang="en-US" sz="28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B 工作紧张 精神抖擞 风俗习惯 理想崇高</a:t>
            </a:r>
            <a:endParaRPr lang="zh-CN" altLang="en-US" sz="28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C 倒在地下 连升三级 变化无穷 前程万里</a:t>
            </a:r>
            <a:endParaRPr lang="zh-CN" altLang="en-US" sz="28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D 震撼人心 发挥作用 易受阻碍 得心应手</a:t>
            </a:r>
            <a:endParaRPr lang="zh-CN" altLang="en-US" sz="28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357620" y="1805305"/>
            <a:ext cx="9582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solidFill>
                  <a:srgbClr val="0000FF"/>
                </a:solidFill>
              </a:rPr>
              <a:t>A</a:t>
            </a:r>
            <a:endParaRPr lang="en-US" altLang="zh-CN" sz="2800" b="1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animBg="1"/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标题 8193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dirty="0"/>
          </a:p>
        </p:txBody>
      </p:sp>
      <p:sp>
        <p:nvSpPr>
          <p:cNvPr id="8195" name="文本占位符 8194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dirty="0"/>
          </a:p>
        </p:txBody>
      </p:sp>
      <p:pic>
        <p:nvPicPr>
          <p:cNvPr id="8197" name="图片 8196" descr="u=1013194796,1830417939&amp;fm=26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247650" y="138430"/>
            <a:ext cx="1405890" cy="1076325"/>
          </a:xfrm>
          <a:prstGeom prst="rect">
            <a:avLst/>
          </a:prstGeom>
          <a:solidFill>
            <a:srgbClr val="FFFF00"/>
          </a:solidFill>
          <a:ln w="38100">
            <a:prstDash val="sys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p>
            <a:pPr algn="ctr"/>
            <a:r>
              <a:rPr lang="zh-CN" altLang="zh-CN" sz="3200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实战演练</a:t>
            </a:r>
            <a:endParaRPr lang="zh-CN" altLang="zh-CN" sz="3200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FF0000"/>
              </a:solidFill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64820" y="1793240"/>
            <a:ext cx="8355965" cy="3969385"/>
          </a:xfrm>
          <a:prstGeom prst="rect">
            <a:avLst/>
          </a:prstGeom>
          <a:ln w="76200">
            <a:prstDash val="sysDash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en-US" altLang="zh-CN" sz="2800">
                <a:solidFill>
                  <a:srgbClr val="FF0000"/>
                </a:solidFill>
              </a:rPr>
              <a:t>8</a:t>
            </a:r>
            <a:r>
              <a:rPr lang="zh-CN" altLang="en-US" sz="2800">
                <a:solidFill>
                  <a:srgbClr val="FF0000"/>
                </a:solidFill>
              </a:rPr>
              <a:t>、下列成语，与"惩前毖后"结构完全相同的一组是： (             )</a:t>
            </a:r>
            <a:endParaRPr lang="zh-CN" altLang="en-US" sz="280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rgbClr val="FF0000"/>
                </a:solidFill>
              </a:rPr>
              <a:t>A 谦虚谨慎 寂然无声</a:t>
            </a:r>
            <a:endParaRPr lang="zh-CN" altLang="en-US" sz="280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rgbClr val="FF0000"/>
                </a:solidFill>
              </a:rPr>
              <a:t>B 扬眉吐气 姹紫嫣红</a:t>
            </a:r>
            <a:endParaRPr lang="zh-CN" altLang="en-US" sz="280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rgbClr val="FF0000"/>
                </a:solidFill>
              </a:rPr>
              <a:t>C 生气勃勃 天寒地冻</a:t>
            </a:r>
            <a:endParaRPr lang="zh-CN" altLang="en-US" sz="280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rgbClr val="FF0000"/>
                </a:solidFill>
              </a:rPr>
              <a:t>D 莺歌燕舞 精力充沛</a:t>
            </a:r>
            <a:endParaRPr lang="zh-CN" altLang="en-US" sz="2800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89660" y="2576830"/>
            <a:ext cx="8940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/>
              <a:t>B</a:t>
            </a:r>
            <a:endParaRPr lang="en-US" altLang="zh-CN" sz="28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" grpId="0" animBg="1"/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标题 8193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dirty="0"/>
          </a:p>
        </p:txBody>
      </p:sp>
      <p:sp>
        <p:nvSpPr>
          <p:cNvPr id="8195" name="文本占位符 8194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dirty="0"/>
          </a:p>
        </p:txBody>
      </p:sp>
      <p:pic>
        <p:nvPicPr>
          <p:cNvPr id="8197" name="图片 8196" descr="u=1013194796,1830417939&amp;fm=26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247650" y="138430"/>
            <a:ext cx="1405890" cy="1076325"/>
          </a:xfrm>
          <a:prstGeom prst="rect">
            <a:avLst/>
          </a:prstGeom>
          <a:solidFill>
            <a:srgbClr val="FFFF00"/>
          </a:solidFill>
          <a:ln w="38100">
            <a:prstDash val="sys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p>
            <a:pPr algn="ctr"/>
            <a:r>
              <a:rPr lang="zh-CN" altLang="zh-CN" sz="3200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实战演练</a:t>
            </a:r>
            <a:endParaRPr lang="zh-CN" altLang="zh-CN" sz="3200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FF0000"/>
              </a:solidFill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46175" y="1884045"/>
            <a:ext cx="7170420" cy="3322955"/>
          </a:xfrm>
          <a:prstGeom prst="rect">
            <a:avLst/>
          </a:prstGeom>
          <a:ln w="57150">
            <a:solidFill>
              <a:srgbClr val="FF3300"/>
            </a:solidFill>
            <a:prstDash val="sysDash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en-US" altLang="zh-CN" sz="2800">
                <a:solidFill>
                  <a:srgbClr val="3333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9</a:t>
            </a:r>
            <a:r>
              <a:rPr lang="zh-CN" altLang="en-US" sz="2800">
                <a:solidFill>
                  <a:srgbClr val="3333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、选出全是主谓短语的一组： (     )</a:t>
            </a:r>
            <a:endParaRPr lang="zh-CN" altLang="en-US" sz="2800">
              <a:solidFill>
                <a:srgbClr val="3333FF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rgbClr val="3333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A 资源丰富 调查研究 　</a:t>
            </a:r>
            <a:endParaRPr lang="zh-CN" altLang="en-US" sz="2800">
              <a:solidFill>
                <a:srgbClr val="3333FF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rgbClr val="3333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B 心胸宽广 勇敢坚强</a:t>
            </a:r>
            <a:endParaRPr lang="zh-CN" altLang="en-US" sz="2800">
              <a:solidFill>
                <a:srgbClr val="3333FF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rgbClr val="3333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C 品质高尚 实现理想 　</a:t>
            </a:r>
            <a:endParaRPr lang="zh-CN" altLang="en-US" sz="2800">
              <a:solidFill>
                <a:srgbClr val="3333FF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rgbClr val="3333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D 感情强烈 精力充沛</a:t>
            </a:r>
            <a:endParaRPr lang="zh-CN" altLang="en-US" sz="2800">
              <a:solidFill>
                <a:srgbClr val="3333FF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584950" y="2054225"/>
            <a:ext cx="5073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/>
              <a:t>D</a:t>
            </a:r>
            <a:endParaRPr lang="en-US" altLang="zh-CN" sz="28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" grpId="0" animBg="1"/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标题 8193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dirty="0"/>
          </a:p>
        </p:txBody>
      </p:sp>
      <p:sp>
        <p:nvSpPr>
          <p:cNvPr id="8195" name="文本占位符 8194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dirty="0"/>
          </a:p>
        </p:txBody>
      </p:sp>
      <p:pic>
        <p:nvPicPr>
          <p:cNvPr id="8197" name="图片 8196" descr="u=1013194796,1830417939&amp;fm=26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247650" y="138430"/>
            <a:ext cx="1405890" cy="1076325"/>
          </a:xfrm>
          <a:prstGeom prst="rect">
            <a:avLst/>
          </a:prstGeom>
          <a:solidFill>
            <a:srgbClr val="FFFF00"/>
          </a:solidFill>
          <a:ln w="38100">
            <a:prstDash val="sys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p>
            <a:pPr algn="ctr"/>
            <a:r>
              <a:rPr lang="zh-CN" altLang="zh-CN" sz="3200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实战演练</a:t>
            </a:r>
            <a:endParaRPr lang="zh-CN" altLang="zh-CN" sz="3200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FF0000"/>
              </a:solidFill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47650" y="1316355"/>
            <a:ext cx="8748395" cy="341503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p>
            <a:r>
              <a:rPr lang="en-US" altLang="zh-CN" sz="2400"/>
              <a:t>10</a:t>
            </a:r>
            <a:r>
              <a:rPr lang="zh-CN" altLang="en-US" sz="2400"/>
              <a:t>、指出下列短语的结构</a:t>
            </a:r>
            <a:endParaRPr lang="zh-CN" altLang="en-US" sz="2400"/>
          </a:p>
          <a:p>
            <a:r>
              <a:rPr lang="zh-CN" altLang="en-US" sz="2400"/>
              <a:t>1 风俗习惯（    ） 2、变化规律（    ） 3、历史悠久（   ） </a:t>
            </a:r>
            <a:endParaRPr lang="zh-CN" altLang="en-US" sz="2400"/>
          </a:p>
          <a:p>
            <a:r>
              <a:rPr lang="zh-CN" altLang="en-US" sz="2400"/>
              <a:t>4、整修一新（   ）5、 交头接耳（    ） 6、思维敏捷（    ） </a:t>
            </a:r>
            <a:endParaRPr lang="zh-CN" altLang="en-US" sz="2400"/>
          </a:p>
          <a:p>
            <a:r>
              <a:rPr lang="zh-CN" altLang="en-US" sz="2400"/>
              <a:t>7、废寝忘食（   ） 8、前程远大（   ）9、 全神贯注（     ） </a:t>
            </a:r>
            <a:endParaRPr lang="zh-CN" altLang="en-US" sz="2400"/>
          </a:p>
          <a:p>
            <a:r>
              <a:rPr lang="zh-CN" altLang="en-US" sz="2400"/>
              <a:t>10、襟怀坦白（    ） 11、挥手之间（   ） 12、愚公移山（   ）</a:t>
            </a:r>
            <a:endParaRPr lang="zh-CN" altLang="en-US" sz="2400"/>
          </a:p>
          <a:p>
            <a:r>
              <a:rPr lang="zh-CN" altLang="en-US" sz="2400"/>
              <a:t>13、竞选州长（    ） 14、销售计划（    ） 15、色彩缤纷（   ） 16、交通规则（   ）17、风和日丽（    ） 18、激动不已（   ） 19、禁止吸烟（    ） 20、辛勤耕耘（   ）21、巍峨挺立（    ） 22、不断发生（   ） 23、气氛热烈（    ） 24、继往开来（    ）</a:t>
            </a:r>
            <a:endParaRPr lang="zh-CN" altLang="en-US" sz="2400"/>
          </a:p>
        </p:txBody>
      </p:sp>
      <p:sp>
        <p:nvSpPr>
          <p:cNvPr id="4" name="文本框 3"/>
          <p:cNvSpPr txBox="1"/>
          <p:nvPr/>
        </p:nvSpPr>
        <p:spPr>
          <a:xfrm>
            <a:off x="2088515" y="1691005"/>
            <a:ext cx="5397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rgbClr val="FF0000"/>
                </a:solidFill>
              </a:rPr>
              <a:t>并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776470" y="1656715"/>
            <a:ext cx="5010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rgbClr val="FF0000"/>
                </a:solidFill>
              </a:rPr>
              <a:t>偏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425055" y="1656715"/>
            <a:ext cx="5314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rgbClr val="FF0000"/>
                </a:solidFill>
              </a:rPr>
              <a:t>主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196465" y="2042795"/>
            <a:ext cx="3238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rgbClr val="FF0000"/>
                </a:solidFill>
              </a:rPr>
              <a:t>补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949825" y="2042795"/>
            <a:ext cx="4749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rgbClr val="FF0000"/>
                </a:solidFill>
              </a:rPr>
              <a:t>并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663815" y="2042795"/>
            <a:ext cx="3689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rgbClr val="FF0000"/>
                </a:solidFill>
              </a:rPr>
              <a:t>主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196465" y="2372360"/>
            <a:ext cx="4641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rgbClr val="FF0000"/>
                </a:solidFill>
              </a:rPr>
              <a:t>并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949825" y="2372360"/>
            <a:ext cx="3422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rgbClr val="FF0000"/>
                </a:solidFill>
              </a:rPr>
              <a:t>主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663815" y="2372360"/>
            <a:ext cx="3689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rgbClr val="FF0000"/>
                </a:solidFill>
              </a:rPr>
              <a:t>主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428875" y="2793365"/>
            <a:ext cx="3848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rgbClr val="FF0000"/>
                </a:solidFill>
              </a:rPr>
              <a:t>主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277485" y="2793365"/>
            <a:ext cx="2711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rgbClr val="FF0000"/>
                </a:solidFill>
              </a:rPr>
              <a:t>偏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032750" y="2793365"/>
            <a:ext cx="4648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rgbClr val="FF0000"/>
                </a:solidFill>
              </a:rPr>
              <a:t>主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475865" y="3130550"/>
            <a:ext cx="2901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rgbClr val="FF0000"/>
                </a:solidFill>
              </a:rPr>
              <a:t>动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292090" y="3130550"/>
            <a:ext cx="4267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rgbClr val="FF0000"/>
                </a:solidFill>
              </a:rPr>
              <a:t>偏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8169275" y="3130550"/>
            <a:ext cx="3282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 b="1">
                <a:solidFill>
                  <a:srgbClr val="FF0000"/>
                </a:solidFill>
              </a:rPr>
              <a:t>主</a:t>
            </a:r>
            <a:endParaRPr lang="zh-CN" altLang="zh-CN" sz="2400" b="1">
              <a:solidFill>
                <a:srgbClr val="FF0000"/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2414905" y="3500120"/>
            <a:ext cx="2457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rgbClr val="FF0000"/>
                </a:solidFill>
              </a:rPr>
              <a:t>偏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115560" y="3500120"/>
            <a:ext cx="3092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rgbClr val="FF0000"/>
                </a:solidFill>
              </a:rPr>
              <a:t>并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8032750" y="3500120"/>
            <a:ext cx="2933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rgbClr val="FF0000"/>
                </a:solidFill>
              </a:rPr>
              <a:t>补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2440305" y="3882390"/>
            <a:ext cx="3733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rgbClr val="FF0000"/>
                </a:solidFill>
              </a:rPr>
              <a:t>动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5292090" y="3882390"/>
            <a:ext cx="5022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rgbClr val="FF0000"/>
                </a:solidFill>
              </a:rPr>
              <a:t>偏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8032750" y="3882390"/>
            <a:ext cx="3206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rgbClr val="FF0000"/>
                </a:solidFill>
              </a:rPr>
              <a:t>偏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2440305" y="4202430"/>
            <a:ext cx="3244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rgbClr val="FF0000"/>
                </a:solidFill>
              </a:rPr>
              <a:t>偏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5220970" y="4271010"/>
            <a:ext cx="3841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rgbClr val="FF0000"/>
                </a:solidFill>
              </a:rPr>
              <a:t>主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8089900" y="4271010"/>
            <a:ext cx="3511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rgbClr val="FF0000"/>
                </a:solidFill>
              </a:rPr>
              <a:t>并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" grpId="0" animBg="1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标题 7169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dirty="0"/>
          </a:p>
        </p:txBody>
      </p:sp>
      <p:sp>
        <p:nvSpPr>
          <p:cNvPr id="7171" name="文本占位符 7170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dirty="0"/>
          </a:p>
        </p:txBody>
      </p:sp>
      <p:pic>
        <p:nvPicPr>
          <p:cNvPr id="7173" name="图片 7172" descr="u=975641077,1976452026&amp;fm=26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1"/>
          <p:cNvSpPr/>
          <p:nvPr/>
        </p:nvSpPr>
        <p:spPr>
          <a:xfrm>
            <a:off x="2644140" y="2500630"/>
            <a:ext cx="385572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7200" b="1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感谢聆听</a:t>
            </a:r>
            <a:endParaRPr lang="zh-CN" altLang="en-US" sz="7200" b="1">
              <a:ln w="12700">
                <a:solidFill>
                  <a:schemeClr val="accent1"/>
                </a:solidFill>
                <a:prstDash val="solid"/>
              </a:ln>
              <a:solidFill>
                <a:srgbClr val="FF0000"/>
              </a:solid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标题 8193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dirty="0"/>
          </a:p>
        </p:txBody>
      </p:sp>
      <p:sp>
        <p:nvSpPr>
          <p:cNvPr id="8195" name="文本占位符 8194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dirty="0"/>
          </a:p>
        </p:txBody>
      </p:sp>
      <p:pic>
        <p:nvPicPr>
          <p:cNvPr id="8197" name="图片 8196" descr="u=1013194796,1830417939&amp;fm=26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247650" y="138430"/>
            <a:ext cx="1405890" cy="583565"/>
          </a:xfrm>
          <a:prstGeom prst="rect">
            <a:avLst/>
          </a:prstGeom>
          <a:solidFill>
            <a:srgbClr val="FFFF00"/>
          </a:solidFill>
          <a:ln w="38100">
            <a:prstDash val="sys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p>
            <a:pPr algn="ctr"/>
            <a:r>
              <a:rPr lang="zh-CN" altLang="zh-CN" sz="3200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短语</a:t>
            </a:r>
            <a:endParaRPr lang="zh-CN" altLang="zh-CN" sz="3200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FF0000"/>
              </a:solidFill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35635" y="1395730"/>
            <a:ext cx="7752715" cy="3969385"/>
          </a:xfrm>
          <a:prstGeom prst="rect">
            <a:avLst/>
          </a:prstGeom>
          <a:ln w="76200">
            <a:solidFill>
              <a:srgbClr val="6600FF">
                <a:alpha val="53000"/>
              </a:srgbClr>
            </a:solidFill>
            <a:prstDash val="sysDash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r>
              <a:rPr lang="zh-CN" altLang="en-US" sz="280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１、类型</a:t>
            </a:r>
            <a:endParaRPr lang="zh-CN" altLang="en-US" sz="280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r>
              <a:rPr lang="zh-CN" altLang="en-US" sz="280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　 ⑴ 名＋名 文化教育 今天和明天　报纸杂志  油盐酱醋  土地和杂草</a:t>
            </a:r>
            <a:endParaRPr lang="zh-CN" altLang="en-US" sz="280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r>
              <a:rPr lang="zh-CN" altLang="en-US" sz="280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　 ⑵ 动＋动 调查研究 改革开放  听取并讨论  表扬与鼓励</a:t>
            </a:r>
            <a:endParaRPr lang="zh-CN" altLang="en-US" sz="280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r>
              <a:rPr lang="zh-CN" altLang="en-US" sz="280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　 ⑶ 形＋形 光辉灿烂 庄严肃穆　坚强勇敢  热烈而粗犷</a:t>
            </a:r>
            <a:endParaRPr lang="zh-CN" altLang="en-US" sz="280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r>
              <a:rPr lang="zh-CN" altLang="en-US" sz="280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　 ⑷ 代＋代 我和他 这样那样</a:t>
            </a:r>
            <a:endParaRPr lang="zh-CN" altLang="en-US" sz="280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r>
              <a:rPr lang="zh-CN" altLang="en-US" sz="280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　 ⑸ 数量＋数量 四面八方 千秋万代 三斤五两</a:t>
            </a:r>
            <a:endParaRPr lang="zh-CN" altLang="en-US" sz="280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标题 8193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dirty="0"/>
          </a:p>
        </p:txBody>
      </p:sp>
      <p:sp>
        <p:nvSpPr>
          <p:cNvPr id="8195" name="文本占位符 8194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dirty="0"/>
          </a:p>
        </p:txBody>
      </p:sp>
      <p:pic>
        <p:nvPicPr>
          <p:cNvPr id="8197" name="图片 8196" descr="u=1013194796,1830417939&amp;fm=26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247650" y="138430"/>
            <a:ext cx="1405890" cy="583565"/>
          </a:xfrm>
          <a:prstGeom prst="rect">
            <a:avLst/>
          </a:prstGeom>
          <a:solidFill>
            <a:srgbClr val="FFFF00"/>
          </a:solidFill>
          <a:ln w="38100">
            <a:prstDash val="sys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p>
            <a:pPr algn="ctr"/>
            <a:r>
              <a:rPr lang="zh-CN" altLang="zh-CN" sz="3200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短语</a:t>
            </a:r>
            <a:endParaRPr lang="zh-CN" altLang="zh-CN" sz="3200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FF0000"/>
              </a:solidFill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441450" y="1475105"/>
            <a:ext cx="6443345" cy="396938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p>
            <a:r>
              <a:rPr lang="en-US" altLang="zh-CN" sz="2800">
                <a:solidFill>
                  <a:srgbClr val="FF0000"/>
                </a:solidFill>
                <a:latin typeface="DFKai-SB" panose="03000509000000000000" charset="-120"/>
                <a:ea typeface="DFKai-SB" panose="03000509000000000000" charset="-120"/>
                <a:cs typeface="DFKai-SB" panose="03000509000000000000" charset="-120"/>
              </a:rPr>
              <a:t>2</a:t>
            </a:r>
            <a:r>
              <a:rPr lang="zh-CN" altLang="en-US" sz="2800">
                <a:solidFill>
                  <a:srgbClr val="FF0000"/>
                </a:solidFill>
                <a:latin typeface="DFKai-SB" panose="03000509000000000000" charset="-120"/>
                <a:ea typeface="DFKai-SB" panose="03000509000000000000" charset="-120"/>
                <a:cs typeface="DFKai-SB" panose="03000509000000000000" charset="-120"/>
              </a:rPr>
              <a:t>、特点：</a:t>
            </a:r>
            <a:endParaRPr lang="zh-CN" altLang="en-US" sz="2800">
              <a:solidFill>
                <a:srgbClr val="FF0000"/>
              </a:solidFill>
              <a:latin typeface="DFKai-SB" panose="03000509000000000000" charset="-120"/>
              <a:ea typeface="DFKai-SB" panose="03000509000000000000" charset="-120"/>
              <a:cs typeface="DFKai-SB" panose="03000509000000000000" charset="-120"/>
            </a:endParaRPr>
          </a:p>
          <a:p>
            <a:r>
              <a:rPr lang="zh-CN" altLang="en-US" sz="2800">
                <a:solidFill>
                  <a:srgbClr val="FF0000"/>
                </a:solidFill>
                <a:latin typeface="DFKai-SB" panose="03000509000000000000" charset="-120"/>
                <a:ea typeface="DFKai-SB" panose="03000509000000000000" charset="-120"/>
                <a:cs typeface="DFKai-SB" panose="03000509000000000000" charset="-120"/>
              </a:rPr>
              <a:t>①并列短语前后的词性一致（名词和代词除外）</a:t>
            </a:r>
            <a:endParaRPr lang="zh-CN" altLang="en-US" sz="2800">
              <a:solidFill>
                <a:srgbClr val="FF0000"/>
              </a:solidFill>
              <a:latin typeface="DFKai-SB" panose="03000509000000000000" charset="-120"/>
              <a:ea typeface="DFKai-SB" panose="03000509000000000000" charset="-120"/>
              <a:cs typeface="DFKai-SB" panose="03000509000000000000" charset="-120"/>
            </a:endParaRPr>
          </a:p>
          <a:p>
            <a:r>
              <a:rPr lang="zh-CN" altLang="en-US" sz="2800">
                <a:solidFill>
                  <a:srgbClr val="FF0000"/>
                </a:solidFill>
                <a:latin typeface="DFKai-SB" panose="03000509000000000000" charset="-120"/>
                <a:ea typeface="DFKai-SB" panose="03000509000000000000" charset="-120"/>
                <a:cs typeface="DFKai-SB" panose="03000509000000000000" charset="-120"/>
              </a:rPr>
              <a:t>②并列短语两部分之间是平等关系，没有修饰、限制关系</a:t>
            </a:r>
            <a:endParaRPr lang="zh-CN" altLang="en-US" sz="2800">
              <a:solidFill>
                <a:srgbClr val="FF0000"/>
              </a:solidFill>
              <a:latin typeface="DFKai-SB" panose="03000509000000000000" charset="-120"/>
              <a:ea typeface="DFKai-SB" panose="03000509000000000000" charset="-120"/>
              <a:cs typeface="DFKai-SB" panose="03000509000000000000" charset="-120"/>
            </a:endParaRPr>
          </a:p>
          <a:p>
            <a:r>
              <a:rPr lang="zh-CN" altLang="en-US" sz="2800">
                <a:solidFill>
                  <a:srgbClr val="FF0000"/>
                </a:solidFill>
                <a:latin typeface="DFKai-SB" panose="03000509000000000000" charset="-120"/>
                <a:ea typeface="DFKai-SB" panose="03000509000000000000" charset="-120"/>
                <a:cs typeface="DFKai-SB" panose="03000509000000000000" charset="-120"/>
              </a:rPr>
              <a:t>③并列短语中的词一般颠倒过来意思不变</a:t>
            </a:r>
            <a:endParaRPr lang="zh-CN" altLang="en-US" sz="2800">
              <a:solidFill>
                <a:srgbClr val="FF0000"/>
              </a:solidFill>
              <a:latin typeface="DFKai-SB" panose="03000509000000000000" charset="-120"/>
              <a:ea typeface="DFKai-SB" panose="03000509000000000000" charset="-120"/>
              <a:cs typeface="DFKai-SB" panose="03000509000000000000" charset="-120"/>
            </a:endParaRPr>
          </a:p>
          <a:p>
            <a:r>
              <a:rPr lang="zh-CN" altLang="en-US" sz="2800">
                <a:solidFill>
                  <a:srgbClr val="FF0000"/>
                </a:solidFill>
                <a:latin typeface="DFKai-SB" panose="03000509000000000000" charset="-120"/>
                <a:ea typeface="DFKai-SB" panose="03000509000000000000" charset="-120"/>
                <a:cs typeface="DFKai-SB" panose="03000509000000000000" charset="-120"/>
              </a:rPr>
              <a:t>④并列短语中词和词之间可以直接组合，也可以借用虚词组合</a:t>
            </a:r>
            <a:endParaRPr lang="zh-CN" altLang="en-US" sz="2800">
              <a:solidFill>
                <a:srgbClr val="FF0000"/>
              </a:solidFill>
              <a:latin typeface="DFKai-SB" panose="03000509000000000000" charset="-120"/>
              <a:ea typeface="DFKai-SB" panose="03000509000000000000" charset="-120"/>
              <a:cs typeface="DFKai-SB" panose="03000509000000000000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标题 8193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dirty="0"/>
          </a:p>
        </p:txBody>
      </p:sp>
      <p:sp>
        <p:nvSpPr>
          <p:cNvPr id="8195" name="文本占位符 8194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dirty="0"/>
          </a:p>
        </p:txBody>
      </p:sp>
      <p:pic>
        <p:nvPicPr>
          <p:cNvPr id="8197" name="图片 8196" descr="u=1013194796,1830417939&amp;fm=26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247650" y="138430"/>
            <a:ext cx="1405890" cy="583565"/>
          </a:xfrm>
          <a:prstGeom prst="rect">
            <a:avLst/>
          </a:prstGeom>
          <a:solidFill>
            <a:srgbClr val="FFFF00"/>
          </a:solidFill>
          <a:ln w="38100">
            <a:prstDash val="sys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p>
            <a:pPr algn="ctr"/>
            <a:r>
              <a:rPr lang="zh-CN" altLang="zh-CN" sz="3200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短语</a:t>
            </a:r>
            <a:endParaRPr lang="zh-CN" altLang="zh-CN" sz="3200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FF0000"/>
              </a:solidFill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04215" y="1316355"/>
            <a:ext cx="8096250" cy="4615815"/>
          </a:xfrm>
          <a:prstGeom prst="rect">
            <a:avLst/>
          </a:prstGeom>
          <a:ln w="76200">
            <a:solidFill>
              <a:srgbClr val="00B050">
                <a:alpha val="22000"/>
              </a:srgbClr>
            </a:solidFill>
            <a:prstDash val="lgDashDotDot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en-US" altLang="zh-CN" sz="2800" b="1">
                <a:solidFill>
                  <a:srgbClr val="0000FF"/>
                </a:solidFill>
                <a:latin typeface="Batang" panose="02030600000101010101" charset="-127"/>
                <a:ea typeface="Batang" panose="02030600000101010101" charset="-127"/>
                <a:cs typeface="Batang" panose="02030600000101010101" charset="-127"/>
              </a:rPr>
              <a:t>3</a:t>
            </a:r>
            <a:r>
              <a:rPr lang="zh-CN" altLang="en-US" sz="2800" b="1">
                <a:solidFill>
                  <a:srgbClr val="0000FF"/>
                </a:solidFill>
                <a:latin typeface="Batang" panose="02030600000101010101" charset="-127"/>
                <a:ea typeface="Batang" panose="02030600000101010101" charset="-127"/>
                <a:cs typeface="Batang" panose="02030600000101010101" charset="-127"/>
              </a:rPr>
              <a:t>、有些并列短语是不能前后颠倒位置的，因为它有一定次序。</a:t>
            </a:r>
            <a:endParaRPr lang="zh-CN" altLang="en-US" sz="2800" b="1">
              <a:solidFill>
                <a:srgbClr val="0000FF"/>
              </a:solidFill>
              <a:latin typeface="Batang" panose="02030600000101010101" charset="-127"/>
              <a:ea typeface="Batang" panose="02030600000101010101" charset="-127"/>
              <a:cs typeface="Batang" panose="02030600000101010101" charset="-127"/>
            </a:endParaRPr>
          </a:p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0000FF"/>
                </a:solidFill>
                <a:latin typeface="Batang" panose="02030600000101010101" charset="-127"/>
                <a:ea typeface="Batang" panose="02030600000101010101" charset="-127"/>
                <a:cs typeface="Batang" panose="02030600000101010101" charset="-127"/>
              </a:rPr>
              <a:t>　 ⑴ 时间顺序：春、夏、秋、冬　</a:t>
            </a:r>
            <a:endParaRPr lang="zh-CN" altLang="en-US" sz="2800" b="1">
              <a:solidFill>
                <a:srgbClr val="0000FF"/>
              </a:solidFill>
              <a:latin typeface="Batang" panose="02030600000101010101" charset="-127"/>
              <a:ea typeface="Batang" panose="02030600000101010101" charset="-127"/>
              <a:cs typeface="Batang" panose="02030600000101010101" charset="-127"/>
            </a:endParaRPr>
          </a:p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0000FF"/>
                </a:solidFill>
                <a:latin typeface="Batang" panose="02030600000101010101" charset="-127"/>
                <a:ea typeface="Batang" panose="02030600000101010101" charset="-127"/>
                <a:cs typeface="Batang" panose="02030600000101010101" charset="-127"/>
              </a:rPr>
              <a:t>　 ⑵ 大小顺序：省、市、县　</a:t>
            </a:r>
            <a:endParaRPr lang="zh-CN" altLang="en-US" sz="2800" b="1">
              <a:solidFill>
                <a:srgbClr val="0000FF"/>
              </a:solidFill>
              <a:latin typeface="Batang" panose="02030600000101010101" charset="-127"/>
              <a:ea typeface="Batang" panose="02030600000101010101" charset="-127"/>
              <a:cs typeface="Batang" panose="02030600000101010101" charset="-127"/>
            </a:endParaRPr>
          </a:p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0000FF"/>
                </a:solidFill>
                <a:latin typeface="Batang" panose="02030600000101010101" charset="-127"/>
                <a:ea typeface="Batang" panose="02030600000101010101" charset="-127"/>
                <a:cs typeface="Batang" panose="02030600000101010101" charset="-127"/>
              </a:rPr>
              <a:t>　 ⑶ 年龄顺序：老、中、青　</a:t>
            </a:r>
            <a:endParaRPr lang="zh-CN" altLang="en-US" sz="2800" b="1">
              <a:solidFill>
                <a:srgbClr val="0000FF"/>
              </a:solidFill>
              <a:latin typeface="Batang" panose="02030600000101010101" charset="-127"/>
              <a:ea typeface="Batang" panose="02030600000101010101" charset="-127"/>
              <a:cs typeface="Batang" panose="02030600000101010101" charset="-127"/>
            </a:endParaRPr>
          </a:p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0000FF"/>
                </a:solidFill>
                <a:latin typeface="Batang" panose="02030600000101010101" charset="-127"/>
                <a:ea typeface="Batang" panose="02030600000101010101" charset="-127"/>
                <a:cs typeface="Batang" panose="02030600000101010101" charset="-127"/>
              </a:rPr>
              <a:t>　 ⑷ 逻辑顺序：继承和发展 接近文学和爱好文学　</a:t>
            </a:r>
            <a:endParaRPr lang="zh-CN" altLang="en-US" sz="2800" b="1">
              <a:solidFill>
                <a:srgbClr val="0000FF"/>
              </a:solidFill>
              <a:latin typeface="Batang" panose="02030600000101010101" charset="-127"/>
              <a:ea typeface="Batang" panose="02030600000101010101" charset="-127"/>
              <a:cs typeface="Batang" panose="02030600000101010101" charset="-127"/>
            </a:endParaRPr>
          </a:p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0000FF"/>
                </a:solidFill>
                <a:latin typeface="Batang" panose="02030600000101010101" charset="-127"/>
                <a:ea typeface="Batang" panose="02030600000101010101" charset="-127"/>
                <a:cs typeface="Batang" panose="02030600000101010101" charset="-127"/>
              </a:rPr>
              <a:t>　 ⑸ 语言习惯：男女老少 金银铜铁 油盐酱醋</a:t>
            </a:r>
            <a:endParaRPr lang="zh-CN" altLang="en-US" sz="2800" b="1">
              <a:solidFill>
                <a:srgbClr val="0000FF"/>
              </a:solidFill>
              <a:latin typeface="Batang" panose="02030600000101010101" charset="-127"/>
              <a:ea typeface="Batang" panose="02030600000101010101" charset="-127"/>
              <a:cs typeface="Batang" panose="02030600000101010101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标题 8193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dirty="0"/>
          </a:p>
        </p:txBody>
      </p:sp>
      <p:sp>
        <p:nvSpPr>
          <p:cNvPr id="8195" name="文本占位符 8194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dirty="0"/>
          </a:p>
        </p:txBody>
      </p:sp>
      <p:pic>
        <p:nvPicPr>
          <p:cNvPr id="8197" name="图片 8196" descr="u=1013194796,1830417939&amp;fm=26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247650" y="138430"/>
            <a:ext cx="1405890" cy="583565"/>
          </a:xfrm>
          <a:prstGeom prst="rect">
            <a:avLst/>
          </a:prstGeom>
          <a:solidFill>
            <a:srgbClr val="FFFF00"/>
          </a:solidFill>
          <a:ln w="38100">
            <a:prstDash val="sys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p>
            <a:pPr algn="ctr"/>
            <a:r>
              <a:rPr lang="zh-CN" altLang="zh-CN" sz="3200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短语</a:t>
            </a:r>
            <a:endParaRPr lang="zh-CN" altLang="zh-CN" sz="3200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FF0000"/>
              </a:solidFill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17500" y="2167890"/>
            <a:ext cx="8369300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800">
                <a:latin typeface="黑体" panose="02010609060101010101" charset="-122"/>
                <a:ea typeface="黑体" panose="02010609060101010101" charset="-122"/>
              </a:rPr>
              <a:t>基本结构：</a:t>
            </a:r>
            <a:endParaRPr lang="zh-CN" altLang="en-US" sz="280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latin typeface="黑体" panose="02010609060101010101" charset="-122"/>
                <a:ea typeface="黑体" panose="02010609060101010101" charset="-122"/>
              </a:rPr>
              <a:t>①中心语是名词时，修饰限制成分是定语，用（）表示，有如下结构：形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</a:rPr>
              <a:t>+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</a:rPr>
              <a:t>名 如：诚实的孩子、宁静的港湾；数量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</a:rPr>
              <a:t>+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</a:rPr>
              <a:t>名 如一泓泉水、一座高山；名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</a:rPr>
              <a:t>+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</a:rPr>
              <a:t>名  如：外国朋友、大师的弟子、代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</a:rPr>
              <a:t>+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</a:rPr>
              <a:t>名 如：它的声音、这样的地方。</a:t>
            </a:r>
            <a:endParaRPr lang="zh-CN" altLang="en-US" sz="280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endParaRPr lang="zh-CN" altLang="en-US" sz="28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57605" y="1100455"/>
            <a:ext cx="7155180" cy="95313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p>
            <a:r>
              <a:rPr lang="zh-CN" altLang="en-US" sz="2800"/>
              <a:t>二、偏正短语  由名词、动词或形容词和在它们前头起修饰限制作用的词组成。</a:t>
            </a:r>
            <a:endParaRPr lang="zh-CN" altLang="en-US" sz="28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animBg="1"/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标题 8193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dirty="0"/>
          </a:p>
        </p:txBody>
      </p:sp>
      <p:sp>
        <p:nvSpPr>
          <p:cNvPr id="8195" name="文本占位符 8194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dirty="0"/>
          </a:p>
        </p:txBody>
      </p:sp>
      <p:pic>
        <p:nvPicPr>
          <p:cNvPr id="8197" name="图片 8196" descr="u=1013194796,1830417939&amp;fm=26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247650" y="138430"/>
            <a:ext cx="1405890" cy="583565"/>
          </a:xfrm>
          <a:prstGeom prst="rect">
            <a:avLst/>
          </a:prstGeom>
          <a:solidFill>
            <a:srgbClr val="FFFF00"/>
          </a:solidFill>
          <a:ln w="38100">
            <a:prstDash val="sys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p>
            <a:pPr algn="ctr"/>
            <a:r>
              <a:rPr lang="zh-CN" altLang="zh-CN" sz="3200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短语</a:t>
            </a:r>
            <a:endParaRPr lang="zh-CN" altLang="zh-CN" sz="3200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FF0000"/>
              </a:solidFill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41705" y="1679575"/>
            <a:ext cx="7436485" cy="3322955"/>
          </a:xfrm>
          <a:prstGeom prst="rect">
            <a:avLst/>
          </a:prstGeom>
          <a:noFill/>
          <a:ln w="76200">
            <a:solidFill>
              <a:srgbClr val="6600FF"/>
            </a:solidFill>
            <a:prstDash val="sysDash"/>
          </a:ln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800">
                <a:latin typeface="黑体" panose="02010609060101010101" charset="-122"/>
                <a:ea typeface="黑体" panose="02010609060101010101" charset="-122"/>
                <a:sym typeface="+mn-ea"/>
              </a:rPr>
              <a:t>②中心语是动词或形容词时，修饰语是状语，用〔〕表示，有如下结构：形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  <a:sym typeface="+mn-ea"/>
              </a:rPr>
              <a:t>+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sym typeface="+mn-ea"/>
              </a:rPr>
              <a:t>动 如：热烈欢迎、勇敢地搏斗；副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  <a:sym typeface="+mn-ea"/>
              </a:rPr>
              <a:t>+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sym typeface="+mn-ea"/>
              </a:rPr>
              <a:t>动 如：完全相信、不断地流着；数量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  <a:sym typeface="+mn-ea"/>
              </a:rPr>
              <a:t>+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sym typeface="+mn-ea"/>
              </a:rPr>
              <a:t>动 如：千百次挣扎；副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  <a:sym typeface="+mn-ea"/>
              </a:rPr>
              <a:t>+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sym typeface="+mn-ea"/>
              </a:rPr>
              <a:t>形 如：更加坚强 很委屈</a:t>
            </a:r>
            <a:endParaRPr lang="zh-CN" altLang="en-US" sz="2800"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标题 8193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dirty="0"/>
          </a:p>
        </p:txBody>
      </p:sp>
      <p:sp>
        <p:nvSpPr>
          <p:cNvPr id="8195" name="文本占位符 8194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dirty="0"/>
          </a:p>
        </p:txBody>
      </p:sp>
      <p:pic>
        <p:nvPicPr>
          <p:cNvPr id="8197" name="图片 8196" descr="u=1013194796,1830417939&amp;fm=26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875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247650" y="138430"/>
            <a:ext cx="1405890" cy="583565"/>
          </a:xfrm>
          <a:prstGeom prst="rect">
            <a:avLst/>
          </a:prstGeom>
          <a:solidFill>
            <a:srgbClr val="FFFF00"/>
          </a:solidFill>
          <a:ln w="38100">
            <a:prstDash val="sys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p>
            <a:pPr algn="ctr"/>
            <a:r>
              <a:rPr lang="zh-CN" altLang="zh-CN" sz="3200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短语</a:t>
            </a:r>
            <a:endParaRPr lang="zh-CN" altLang="zh-CN" sz="3200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FF0000"/>
              </a:solidFill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64565" y="1009650"/>
            <a:ext cx="6847840" cy="138366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FF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r>
              <a:rPr lang="zh-CN" altLang="en-US" sz="2800"/>
              <a:t>三、主谓短语：由主语和谓语组成。主语在前，表示陈述的对象；谓语在后，表示这个对象的动作行为、性质特征等。</a:t>
            </a:r>
            <a:endParaRPr lang="zh-CN" altLang="en-US" sz="2800"/>
          </a:p>
        </p:txBody>
      </p:sp>
      <p:sp>
        <p:nvSpPr>
          <p:cNvPr id="4" name="文本框 3"/>
          <p:cNvSpPr txBox="1"/>
          <p:nvPr/>
        </p:nvSpPr>
        <p:spPr>
          <a:xfrm>
            <a:off x="714375" y="2872105"/>
            <a:ext cx="7746365" cy="2676525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p>
            <a:r>
              <a:rPr lang="zh-CN" altLang="en-US" sz="2800">
                <a:solidFill>
                  <a:srgbClr val="3333FF"/>
                </a:solidFill>
                <a:latin typeface="BatangChe" panose="02030609000101010101" charset="-127"/>
                <a:ea typeface="BatangChe" panose="02030609000101010101" charset="-127"/>
                <a:cs typeface="BatangChe" panose="02030609000101010101" charset="-127"/>
              </a:rPr>
              <a:t>特点：</a:t>
            </a:r>
            <a:endParaRPr lang="zh-CN" altLang="en-US" sz="2800">
              <a:solidFill>
                <a:srgbClr val="3333FF"/>
              </a:solidFill>
              <a:latin typeface="BatangChe" panose="02030609000101010101" charset="-127"/>
              <a:ea typeface="BatangChe" panose="02030609000101010101" charset="-127"/>
              <a:cs typeface="BatangChe" panose="02030609000101010101" charset="-127"/>
            </a:endParaRPr>
          </a:p>
          <a:p>
            <a:r>
              <a:rPr lang="zh-CN" altLang="en-US" sz="2800">
                <a:solidFill>
                  <a:srgbClr val="3333FF"/>
                </a:solidFill>
                <a:latin typeface="BatangChe" panose="02030609000101010101" charset="-127"/>
                <a:ea typeface="BatangChe" panose="02030609000101010101" charset="-127"/>
                <a:cs typeface="BatangChe" panose="02030609000101010101" charset="-127"/>
              </a:rPr>
              <a:t>①主谓短语前边的词表示“谁”或“什么”，后面的词说明前边的词“怎么样”“干什么”或“是什么”前后两部分是被陈述和陈述的关系。</a:t>
            </a:r>
            <a:endParaRPr lang="zh-CN" altLang="en-US" sz="2800">
              <a:solidFill>
                <a:srgbClr val="3333FF"/>
              </a:solidFill>
              <a:latin typeface="BatangChe" panose="02030609000101010101" charset="-127"/>
              <a:ea typeface="BatangChe" panose="02030609000101010101" charset="-127"/>
              <a:cs typeface="BatangChe" panose="02030609000101010101" charset="-127"/>
            </a:endParaRPr>
          </a:p>
          <a:p>
            <a:r>
              <a:rPr lang="zh-CN" altLang="en-US" sz="2800">
                <a:solidFill>
                  <a:srgbClr val="3333FF"/>
                </a:solidFill>
                <a:latin typeface="BatangChe" panose="02030609000101010101" charset="-127"/>
                <a:ea typeface="BatangChe" panose="02030609000101010101" charset="-127"/>
                <a:cs typeface="BatangChe" panose="02030609000101010101" charset="-127"/>
              </a:rPr>
              <a:t>②使用主谓短语加上语气，书面上加上标点就是一个单句，表达的意思是完整的。</a:t>
            </a:r>
            <a:endParaRPr lang="zh-CN" altLang="en-US" sz="2800">
              <a:solidFill>
                <a:srgbClr val="3333FF"/>
              </a:solidFill>
              <a:latin typeface="BatangChe" panose="02030609000101010101" charset="-127"/>
              <a:ea typeface="BatangChe" panose="02030609000101010101" charset="-127"/>
              <a:cs typeface="BatangChe" panose="02030609000101010101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标题 8193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dirty="0"/>
          </a:p>
        </p:txBody>
      </p:sp>
      <p:sp>
        <p:nvSpPr>
          <p:cNvPr id="8195" name="文本占位符 8194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dirty="0"/>
          </a:p>
        </p:txBody>
      </p:sp>
      <p:pic>
        <p:nvPicPr>
          <p:cNvPr id="8197" name="图片 8196" descr="u=1013194796,1830417939&amp;fm=26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247650" y="138430"/>
            <a:ext cx="1405890" cy="583565"/>
          </a:xfrm>
          <a:prstGeom prst="rect">
            <a:avLst/>
          </a:prstGeom>
          <a:solidFill>
            <a:srgbClr val="FFFF00"/>
          </a:solidFill>
          <a:ln w="38100">
            <a:prstDash val="sys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p>
            <a:pPr algn="ctr"/>
            <a:r>
              <a:rPr lang="zh-CN" altLang="zh-CN" sz="3200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短语</a:t>
            </a:r>
            <a:endParaRPr lang="zh-CN" altLang="zh-CN" sz="3200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FF0000"/>
              </a:solidFill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36345" y="1678940"/>
            <a:ext cx="6670675" cy="3322955"/>
          </a:xfrm>
          <a:prstGeom prst="rect">
            <a:avLst/>
          </a:prstGeom>
          <a:noFill/>
          <a:ln w="76200">
            <a:solidFill>
              <a:srgbClr val="6600FF"/>
            </a:solidFill>
            <a:prstDash val="lgDashDotDot"/>
          </a:ln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rgbClr val="3333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基本结构：名（代）</a:t>
            </a:r>
            <a:r>
              <a:rPr lang="en-US" altLang="zh-CN" sz="2800">
                <a:solidFill>
                  <a:srgbClr val="3333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+</a:t>
            </a:r>
            <a:r>
              <a:rPr lang="zh-CN" altLang="en-US" sz="2800">
                <a:solidFill>
                  <a:srgbClr val="3333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动  如：老师讲课、大家唱歌、小明进门；名（代）</a:t>
            </a:r>
            <a:r>
              <a:rPr lang="en-US" altLang="zh-CN" sz="2800">
                <a:solidFill>
                  <a:srgbClr val="3333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+</a:t>
            </a:r>
            <a:r>
              <a:rPr lang="zh-CN" altLang="en-US" sz="2800">
                <a:solidFill>
                  <a:srgbClr val="3333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形  如：桃花红、性情好、她聪明、我们高兴。特殊的有：名</a:t>
            </a:r>
            <a:r>
              <a:rPr lang="en-US" altLang="zh-CN" sz="2800">
                <a:solidFill>
                  <a:srgbClr val="3333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+</a:t>
            </a:r>
            <a:r>
              <a:rPr lang="zh-CN" altLang="en-US" sz="2800">
                <a:solidFill>
                  <a:srgbClr val="3333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名，如今天星期一、明天国庆节；名</a:t>
            </a:r>
            <a:r>
              <a:rPr lang="en-US" altLang="zh-CN" sz="2800">
                <a:solidFill>
                  <a:srgbClr val="3333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+</a:t>
            </a:r>
            <a:r>
              <a:rPr lang="zh-CN" altLang="en-US" sz="2800">
                <a:solidFill>
                  <a:srgbClr val="3333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数量，如：纸三张。</a:t>
            </a:r>
            <a:endParaRPr lang="zh-CN" altLang="en-US" sz="2800">
              <a:solidFill>
                <a:srgbClr val="3333FF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" grpId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CDESIGNJ</Template>
  <TotalTime>0</TotalTime>
  <Words>2935</Words>
  <Application>WPS 演示</Application>
  <PresentationFormat>在屏幕上显示</PresentationFormat>
  <Paragraphs>241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6" baseType="lpstr">
      <vt:lpstr>Arial</vt:lpstr>
      <vt:lpstr>宋体</vt:lpstr>
      <vt:lpstr>Wingdings</vt:lpstr>
      <vt:lpstr>楷体</vt:lpstr>
      <vt:lpstr>黑体</vt:lpstr>
      <vt:lpstr>BatangChe</vt:lpstr>
      <vt:lpstr>DFKai-SB</vt:lpstr>
      <vt:lpstr>Batang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ttnet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xudehua</dc:creator>
  <cp:lastModifiedBy>借我一生</cp:lastModifiedBy>
  <cp:revision>276</cp:revision>
  <dcterms:created xsi:type="dcterms:W3CDTF">2004-04-26T06:03:00Z</dcterms:created>
  <dcterms:modified xsi:type="dcterms:W3CDTF">2020-04-21T02:22:00Z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2052-11.1.0.9513</vt:lpwstr>
  </property>
</Properties>
</file>