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2"/>
    <p:sldId id="330" r:id="rId3"/>
    <p:sldId id="338" r:id="rId4"/>
    <p:sldId id="331" r:id="rId5"/>
    <p:sldId id="258" r:id="rId6"/>
    <p:sldId id="262" r:id="rId7"/>
    <p:sldId id="313" r:id="rId8"/>
    <p:sldId id="314" r:id="rId9"/>
    <p:sldId id="337" r:id="rId10"/>
    <p:sldId id="333" r:id="rId11"/>
    <p:sldId id="334" r:id="rId12"/>
    <p:sldId id="291" r:id="rId13"/>
    <p:sldId id="327" r:id="rId14"/>
    <p:sldId id="335" r:id="rId15"/>
    <p:sldId id="263" r:id="rId16"/>
    <p:sldId id="336" r:id="rId17"/>
    <p:sldId id="309" r:id="rId18"/>
    <p:sldId id="259" r:id="rId19"/>
  </p:sldIdLst>
  <p:sldSz cx="24385588" cy="13717588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1219200" lvl="1" indent="-762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2438400" lvl="2" indent="-1524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3657600" lvl="3" indent="-2286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4876800" lvl="4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lvl="5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lvl="6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lvl="7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lvl="8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321">
          <p15:clr>
            <a:srgbClr val="A4A3A4"/>
          </p15:clr>
        </p15:guide>
        <p15:guide id="2" pos="76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20000"/>
    <a:srgbClr val="990000"/>
    <a:srgbClr val="3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81074" autoAdjust="0"/>
  </p:normalViewPr>
  <p:slideViewPr>
    <p:cSldViewPr showGuides="1">
      <p:cViewPr>
        <p:scale>
          <a:sx n="50" d="100"/>
          <a:sy n="50" d="100"/>
        </p:scale>
        <p:origin x="-72" y="-72"/>
      </p:cViewPr>
      <p:guideLst>
        <p:guide orient="horz" pos="4321"/>
        <p:guide pos="7681"/>
      </p:guideLst>
    </p:cSldViewPr>
  </p:slideViewPr>
  <p:notesTextViewPr>
    <p:cViewPr>
      <p:scale>
        <a:sx n="150" d="100"/>
        <a:sy n="15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D851DA-9114-416E-9AC0-1196CB7CBE21}" type="datetimeFigureOut">
              <a:rPr lang="zh-CN" altLang="en-US" smtClean="0"/>
              <a:t>2020-12-14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ED01C5-D8B9-4183-A069-54671784A0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326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1219200" y="12492038"/>
            <a:ext cx="5689600" cy="9525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8331200" y="12492038"/>
            <a:ext cx="7723188" cy="9525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17476788" y="12492038"/>
            <a:ext cx="5689600" cy="9525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/>
          <a:p>
            <a:pPr algn="r">
              <a:buNone/>
            </a:pPr>
            <a:fld id="{9A0DB2DC-4C9A-4742-B13C-FB6460FD3503}" type="slidenum">
              <a:rPr lang="zh-CN" altLang="zh-CN"/>
              <a:t>‹#›</a:t>
            </a:fld>
            <a:endParaRPr lang="zh-CN" altLang="zh-CN"/>
          </a:p>
        </p:txBody>
      </p:sp>
      <p:pic>
        <p:nvPicPr>
          <p:cNvPr id="6" name="图片 4" descr="语文选择性必修-封面0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7175" cy="137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88" y="1588"/>
            <a:ext cx="24384000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50"/>
            <a:ext cx="24383890" cy="1371593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6" descr="语文选择性必修-内页小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7175" cy="137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50"/>
            <a:ext cx="24383890" cy="1371593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语文选择性必修-内页中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5588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50"/>
            <a:ext cx="24383890" cy="1371593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4" descr="语文选择性必修-内页大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5588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50"/>
            <a:ext cx="24383890" cy="1371593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4" descr="语文选择性必修-内页大全屏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7175" cy="137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50"/>
            <a:ext cx="24383890" cy="1371593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zh-CN">
                <a:latin typeface="Arial" pitchFamily="34" charset="0"/>
              </a:rPr>
              <a:t>‹#›</a:t>
            </a:fld>
            <a:endParaRPr lang="zh-CN" altLang="zh-CN">
              <a:latin typeface="Arial" pitchFamily="34" charset="0"/>
            </a:endParaRPr>
          </a:p>
        </p:txBody>
      </p:sp>
      <p:pic>
        <p:nvPicPr>
          <p:cNvPr id="7" name="图片 4" descr="语文选择性必修-尾页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5588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50"/>
            <a:ext cx="24383890" cy="1371593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7188" cy="2286000"/>
          </a:xfrm>
          <a:prstGeom prst="rect">
            <a:avLst/>
          </a:prstGeom>
          <a:noFill/>
          <a:ln w="9525">
            <a:noFill/>
          </a:ln>
        </p:spPr>
        <p:txBody>
          <a:bodyPr lIns="243852" tIns="121926" rIns="243852" bIns="121926" anchor="ctr"/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1219200" y="3200400"/>
            <a:ext cx="21947188" cy="9053513"/>
          </a:xfrm>
          <a:prstGeom prst="rect">
            <a:avLst/>
          </a:prstGeom>
          <a:noFill/>
          <a:ln w="9525">
            <a:noFill/>
          </a:ln>
        </p:spPr>
        <p:txBody>
          <a:bodyPr lIns="243852" tIns="121926" rIns="243852" bIns="121926"/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19200" y="12492038"/>
            <a:ext cx="568960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>
              <a:defRPr sz="3700">
                <a:latin typeface="Arial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331200" y="12492038"/>
            <a:ext cx="7723188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 algn="ctr">
              <a:defRPr sz="3700">
                <a:latin typeface="Arial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7476788" y="12492038"/>
            <a:ext cx="568960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 algn="r">
              <a:defRPr sz="37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zh-CN">
                <a:latin typeface="Arial" pitchFamily="34" charset="0"/>
              </a:rPr>
              <a:t>‹#›</a:t>
            </a:fld>
            <a:endParaRPr lang="zh-CN" altLang="zh-CN"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1219200"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2438400"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3657600"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4876800"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914400" indent="-914400" algn="l" rtl="0" eaLnBrk="1" fontAlgn="base" hangingPunct="1">
        <a:spcBef>
          <a:spcPct val="20000"/>
        </a:spcBef>
        <a:spcAft>
          <a:spcPct val="0"/>
        </a:spcAft>
        <a:buChar char="•"/>
        <a:defRPr sz="8500">
          <a:solidFill>
            <a:schemeClr val="tx1"/>
          </a:solidFill>
          <a:latin typeface="+mn-lt"/>
          <a:ea typeface="+mn-ea"/>
          <a:cs typeface="+mn-cs"/>
        </a:defRPr>
      </a:lvl1pPr>
      <a:lvl2pPr marL="1981200" indent="-762000" algn="l" rtl="0" eaLnBrk="1" fontAlgn="base" hangingPunct="1">
        <a:spcBef>
          <a:spcPct val="20000"/>
        </a:spcBef>
        <a:spcAft>
          <a:spcPct val="0"/>
        </a:spcAft>
        <a:buChar char="–"/>
        <a:defRPr sz="7500">
          <a:solidFill>
            <a:schemeClr val="tx1"/>
          </a:solidFill>
          <a:latin typeface="+mn-lt"/>
          <a:ea typeface="+mn-ea"/>
        </a:defRPr>
      </a:lvl2pPr>
      <a:lvl3pPr marL="3048000" indent="-609600" algn="l" rtl="0" eaLnBrk="1" fontAlgn="base" hangingPunct="1">
        <a:spcBef>
          <a:spcPct val="20000"/>
        </a:spcBef>
        <a:spcAft>
          <a:spcPct val="0"/>
        </a:spcAft>
        <a:buChar char="•"/>
        <a:defRPr sz="6400">
          <a:solidFill>
            <a:schemeClr val="tx1"/>
          </a:solidFill>
          <a:latin typeface="+mn-lt"/>
          <a:ea typeface="+mn-ea"/>
        </a:defRPr>
      </a:lvl3pPr>
      <a:lvl4pPr marL="4267200" indent="-609600" algn="l" rtl="0" eaLnBrk="1" fontAlgn="base" hangingPunct="1">
        <a:spcBef>
          <a:spcPct val="20000"/>
        </a:spcBef>
        <a:spcAft>
          <a:spcPct val="0"/>
        </a:spcAft>
        <a:buChar char="–"/>
        <a:defRPr sz="5300">
          <a:solidFill>
            <a:schemeClr val="tx1"/>
          </a:solidFill>
          <a:latin typeface="+mn-lt"/>
          <a:ea typeface="+mn-ea"/>
        </a:defRPr>
      </a:lvl4pPr>
      <a:lvl5pPr marL="5486400" indent="-609600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5pPr>
      <a:lvl6pPr marL="6706235" indent="-609600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6pPr>
      <a:lvl7pPr marL="7925435" indent="-609600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7pPr>
      <a:lvl8pPr marL="9144635" indent="-609600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8pPr>
      <a:lvl9pPr marL="10363835" indent="-609600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192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384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576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768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0960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15835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535035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754235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4" Type="http://schemas.microsoft.com/office/2007/relationships/hdphoto" Target="../media/hdphoto6.wdp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5" Type="http://schemas.microsoft.com/office/2007/relationships/hdphoto" Target="../media/hdphoto8.wdp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5" Type="http://schemas.microsoft.com/office/2007/relationships/hdphoto" Target="../media/hdphoto2.wdp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5"/>
          <p:cNvSpPr txBox="1"/>
          <p:nvPr/>
        </p:nvSpPr>
        <p:spPr>
          <a:xfrm>
            <a:off x="9289235" y="5730473"/>
            <a:ext cx="6647975" cy="120032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7200" b="1">
                <a:solidFill>
                  <a:srgbClr val="360000"/>
                </a:solidFill>
                <a:latin typeface="黑体" pitchFamily="49" charset="-122"/>
                <a:ea typeface="黑体" pitchFamily="49" charset="-122"/>
              </a:rPr>
              <a:t>屈原列传（下）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xmlns:p15="http://schemas.microsoft.com/office/powerpoint/2012/main" xmlns:p14="http://schemas.microsoft.com/office/powerpoint/2010/main" id="{6C5EC359-CBD9-4564-B6A2-BC825DE6E9F1}"/>
              </a:ext>
            </a:extLst>
          </p:cNvPr>
          <p:cNvSpPr txBox="1"/>
          <p:nvPr/>
        </p:nvSpPr>
        <p:spPr>
          <a:xfrm>
            <a:off x="3407818" y="4801334"/>
            <a:ext cx="1332148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    屈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平疾王听之不聪也，谗谄之蔽明也，邪曲之害公也，方正之不容也，故忧愁幽思而作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离骚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。“离骚”者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，犹离忧也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。</a:t>
            </a:r>
            <a:r>
              <a:rPr lang="en-US" altLang="zh-CN" sz="4000" smtClean="0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屈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平正道直行，竭忠尽智以事其君，谗人间之，可谓穷矣。信而见疑，忠而被谤，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能无怨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乎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？</a:t>
            </a:r>
            <a:endParaRPr lang="zh-CN" altLang="en-US" sz="40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2074" y="8975042"/>
            <a:ext cx="3809524" cy="138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912594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xmlns:p15="http://schemas.microsoft.com/office/powerpoint/2012/main" xmlns:p14="http://schemas.microsoft.com/office/powerpoint/2010/main" id="{6C5EC359-CBD9-4564-B6A2-BC825DE6E9F1}"/>
              </a:ext>
            </a:extLst>
          </p:cNvPr>
          <p:cNvSpPr txBox="1"/>
          <p:nvPr/>
        </p:nvSpPr>
        <p:spPr>
          <a:xfrm>
            <a:off x="3047778" y="4439260"/>
            <a:ext cx="8784976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420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4200" smtClean="0">
                <a:latin typeface="黑体" pitchFamily="49" charset="-122"/>
                <a:ea typeface="黑体" pitchFamily="49" charset="-122"/>
              </a:rPr>
              <a:t>其</a:t>
            </a:r>
            <a:r>
              <a:rPr lang="zh-CN" altLang="en-US" sz="4200">
                <a:latin typeface="黑体" pitchFamily="49" charset="-122"/>
                <a:ea typeface="黑体" pitchFamily="49" charset="-122"/>
              </a:rPr>
              <a:t>志洁，故</a:t>
            </a:r>
            <a:r>
              <a:rPr lang="zh-CN" altLang="en-US" sz="4200" spc="150">
                <a:latin typeface="黑体" pitchFamily="49" charset="-122"/>
                <a:ea typeface="黑体" pitchFamily="49" charset="-122"/>
              </a:rPr>
              <a:t>其称物</a:t>
            </a:r>
            <a:r>
              <a:rPr lang="zh-CN" altLang="en-US" sz="4200" spc="150" smtClean="0">
                <a:latin typeface="黑体" pitchFamily="49" charset="-122"/>
                <a:ea typeface="黑体" pitchFamily="49" charset="-122"/>
              </a:rPr>
              <a:t>芳；</a:t>
            </a:r>
            <a:r>
              <a:rPr lang="zh-CN" altLang="en-US" sz="4200" smtClean="0">
                <a:latin typeface="黑体" pitchFamily="49" charset="-122"/>
                <a:ea typeface="黑体" pitchFamily="49" charset="-122"/>
              </a:rPr>
              <a:t>其</a:t>
            </a:r>
            <a:r>
              <a:rPr lang="zh-CN" altLang="en-US" sz="4200">
                <a:latin typeface="黑体" pitchFamily="49" charset="-122"/>
                <a:ea typeface="黑体" pitchFamily="49" charset="-122"/>
              </a:rPr>
              <a:t>行廉，</a:t>
            </a:r>
            <a:r>
              <a:rPr lang="zh-CN" altLang="en-US" sz="4200" smtClean="0">
                <a:latin typeface="黑体" pitchFamily="49" charset="-122"/>
                <a:ea typeface="黑体" pitchFamily="49" charset="-122"/>
              </a:rPr>
              <a:t>故死</a:t>
            </a:r>
            <a:r>
              <a:rPr lang="zh-CN" altLang="en-US" sz="4200">
                <a:latin typeface="黑体" pitchFamily="49" charset="-122"/>
                <a:ea typeface="黑体" pitchFamily="49" charset="-122"/>
              </a:rPr>
              <a:t>而不容。自疏濯淖污泥之中，蝉蜕于浊秽，以浮游尘埃之外，不获世之滋垢，皭然泥而不滓者也。推此志也，虽与日月争光可</a:t>
            </a:r>
            <a:r>
              <a:rPr lang="zh-CN" altLang="en-US" sz="4200" smtClean="0">
                <a:latin typeface="黑体" pitchFamily="49" charset="-122"/>
                <a:ea typeface="黑体" pitchFamily="49" charset="-122"/>
              </a:rPr>
              <a:t>也。</a:t>
            </a:r>
            <a:endParaRPr lang="en-US" altLang="zh-CN" sz="420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056890" y="4770562"/>
            <a:ext cx="3456384" cy="37960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1506744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="" xmlns:a16="http://schemas.microsoft.com/office/drawing/2014/main" xmlns:p15="http://schemas.microsoft.com/office/powerpoint/2012/main" xmlns:p14="http://schemas.microsoft.com/office/powerpoint/2010/main" id="{69C31F79-E35B-49C8-B33D-1939291838D0}"/>
              </a:ext>
            </a:extLst>
          </p:cNvPr>
          <p:cNvSpPr txBox="1"/>
          <p:nvPr/>
        </p:nvSpPr>
        <p:spPr>
          <a:xfrm>
            <a:off x="3695850" y="6243820"/>
            <a:ext cx="12817424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教学内容</a:t>
            </a:r>
            <a:r>
              <a:rPr lang="zh-CN" altLang="en-US" sz="4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二</a:t>
            </a:r>
            <a:r>
              <a:rPr lang="zh-CN" altLang="en-US" sz="440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4800" smtClean="0">
                <a:latin typeface="黑体" pitchFamily="49" charset="-122"/>
                <a:ea typeface="黑体" pitchFamily="49" charset="-122"/>
              </a:rPr>
              <a:t>品味</a:t>
            </a:r>
            <a:r>
              <a:rPr lang="en-US" altLang="zh-CN" sz="480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800" smtClean="0">
                <a:latin typeface="黑体" pitchFamily="49" charset="-122"/>
                <a:ea typeface="黑体" pitchFamily="49" charset="-122"/>
              </a:rPr>
              <a:t>史记</a:t>
            </a:r>
            <a:r>
              <a:rPr lang="en-US" altLang="zh-CN" sz="480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800" smtClean="0">
                <a:latin typeface="黑体" pitchFamily="49" charset="-122"/>
                <a:ea typeface="黑体" pitchFamily="49" charset="-122"/>
              </a:rPr>
              <a:t>与</a:t>
            </a:r>
            <a:r>
              <a:rPr lang="en-US" altLang="zh-CN" sz="480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800" smtClean="0">
                <a:latin typeface="黑体" pitchFamily="49" charset="-122"/>
                <a:ea typeface="黑体" pitchFamily="49" charset="-122"/>
              </a:rPr>
              <a:t>离骚</a:t>
            </a:r>
            <a:r>
              <a:rPr lang="en-US" altLang="zh-CN" sz="480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800" smtClean="0"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en-US" sz="4800">
                <a:latin typeface="黑体" pitchFamily="49" charset="-122"/>
                <a:ea typeface="黑体" pitchFamily="49" charset="-122"/>
              </a:rPr>
              <a:t>关联</a:t>
            </a:r>
            <a:endParaRPr lang="zh-CN" altLang="en-US"/>
          </a:p>
        </p:txBody>
      </p:sp>
      <p:sp>
        <p:nvSpPr>
          <p:cNvPr id="4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6680096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xmlns:p15="http://schemas.microsoft.com/office/powerpoint/2012/main" xmlns:p14="http://schemas.microsoft.com/office/powerpoint/2010/main" id="{6C5EC359-CBD9-4564-B6A2-BC825DE6E9F1}"/>
              </a:ext>
            </a:extLst>
          </p:cNvPr>
          <p:cNvSpPr txBox="1"/>
          <p:nvPr/>
        </p:nvSpPr>
        <p:spPr>
          <a:xfrm>
            <a:off x="3581174" y="4050482"/>
            <a:ext cx="118813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40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400">
                <a:latin typeface="黑体" pitchFamily="49" charset="-122"/>
                <a:ea typeface="黑体" pitchFamily="49" charset="-122"/>
              </a:rPr>
              <a:t>史记</a:t>
            </a:r>
            <a:r>
              <a:rPr lang="en-US" altLang="zh-CN" sz="440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400">
                <a:latin typeface="黑体" pitchFamily="49" charset="-122"/>
                <a:ea typeface="黑体" pitchFamily="49" charset="-122"/>
              </a:rPr>
              <a:t>为何被称为“无韵之</a:t>
            </a:r>
            <a:r>
              <a:rPr lang="en-US" altLang="zh-CN" sz="440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400">
                <a:latin typeface="黑体" pitchFamily="49" charset="-122"/>
                <a:ea typeface="黑体" pitchFamily="49" charset="-122"/>
              </a:rPr>
              <a:t>离骚</a:t>
            </a:r>
            <a:r>
              <a:rPr lang="en-US" altLang="zh-CN" sz="4400">
                <a:latin typeface="黑体" pitchFamily="49" charset="-122"/>
                <a:ea typeface="黑体" pitchFamily="49" charset="-122"/>
              </a:rPr>
              <a:t>》”</a:t>
            </a:r>
            <a:r>
              <a:rPr lang="zh-CN" altLang="en-US" sz="4400" smtClean="0">
                <a:latin typeface="黑体" pitchFamily="49" charset="-122"/>
                <a:ea typeface="黑体" pitchFamily="49" charset="-122"/>
              </a:rPr>
              <a:t>？</a:t>
            </a:r>
            <a:endParaRPr lang="en-US" altLang="zh-CN" sz="440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10429" y="5860901"/>
            <a:ext cx="2792455" cy="423825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1688738" y="6391320"/>
            <a:ext cx="4698722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zh-CN" sz="4400" smtClean="0">
                <a:latin typeface="黑体" pitchFamily="49" charset="-122"/>
                <a:ea typeface="黑体" pitchFamily="49" charset="-122"/>
              </a:rPr>
              <a:t>史家</a:t>
            </a:r>
            <a:r>
              <a:rPr lang="zh-CN" altLang="zh-CN" sz="4400">
                <a:latin typeface="黑体" pitchFamily="49" charset="-122"/>
                <a:ea typeface="黑体" pitchFamily="49" charset="-122"/>
              </a:rPr>
              <a:t>之绝唱</a:t>
            </a:r>
            <a:r>
              <a:rPr lang="zh-CN" altLang="zh-CN" sz="4400" smtClean="0">
                <a:latin typeface="黑体" pitchFamily="49" charset="-122"/>
                <a:ea typeface="黑体" pitchFamily="49" charset="-122"/>
              </a:rPr>
              <a:t>，</a:t>
            </a:r>
            <a:endParaRPr lang="en-US" altLang="zh-CN" sz="440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4400" smtClean="0">
                <a:latin typeface="黑体" pitchFamily="49" charset="-122"/>
                <a:ea typeface="黑体" pitchFamily="49" charset="-122"/>
              </a:rPr>
              <a:t>无</a:t>
            </a:r>
            <a:r>
              <a:rPr lang="zh-CN" altLang="zh-CN" sz="4400">
                <a:latin typeface="黑体" pitchFamily="49" charset="-122"/>
                <a:ea typeface="黑体" pitchFamily="49" charset="-122"/>
              </a:rPr>
              <a:t>韵之</a:t>
            </a:r>
            <a:r>
              <a:rPr lang="zh-CN" altLang="zh-CN" sz="4400" smtClean="0">
                <a:latin typeface="黑体" pitchFamily="49" charset="-122"/>
                <a:ea typeface="黑体" pitchFamily="49" charset="-122"/>
              </a:rPr>
              <a:t>《离骚》</a:t>
            </a:r>
            <a:r>
              <a:rPr lang="zh-CN" altLang="en-US" sz="440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440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25077" y="5778674"/>
            <a:ext cx="3762375" cy="447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8095878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xmlns:p15="http://schemas.microsoft.com/office/powerpoint/2012/main" xmlns:p14="http://schemas.microsoft.com/office/powerpoint/2010/main" id="{6C5EC359-CBD9-4564-B6A2-BC825DE6E9F1}"/>
              </a:ext>
            </a:extLst>
          </p:cNvPr>
          <p:cNvSpPr txBox="1"/>
          <p:nvPr/>
        </p:nvSpPr>
        <p:spPr>
          <a:xfrm>
            <a:off x="2831754" y="3258394"/>
            <a:ext cx="14257584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80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司马迁崇拜屈原，作</a:t>
            </a:r>
            <a:r>
              <a:rPr lang="en-US" altLang="zh-CN" sz="380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屈原列传</a:t>
            </a:r>
            <a:r>
              <a:rPr lang="en-US" altLang="zh-CN" sz="380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800" smtClean="0">
                <a:latin typeface="黑体" pitchFamily="49" charset="-122"/>
                <a:ea typeface="黑体" pitchFamily="49" charset="-122"/>
              </a:rPr>
              <a:t>。他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写</a:t>
            </a:r>
            <a:r>
              <a:rPr lang="en-US" altLang="zh-CN" sz="380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史记</a:t>
            </a:r>
            <a:r>
              <a:rPr lang="en-US" altLang="zh-CN" sz="380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800" smtClean="0">
                <a:latin typeface="黑体" pitchFamily="49" charset="-122"/>
                <a:ea typeface="黑体" pitchFamily="49" charset="-122"/>
              </a:rPr>
              <a:t>不只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在指导思想</a:t>
            </a:r>
            <a:r>
              <a:rPr lang="zh-CN" altLang="en-US" sz="3800" smtClean="0">
                <a:latin typeface="黑体" pitchFamily="49" charset="-122"/>
                <a:ea typeface="黑体" pitchFamily="49" charset="-122"/>
              </a:rPr>
              <a:t>上师法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孔子的</a:t>
            </a:r>
            <a:r>
              <a:rPr lang="en-US" altLang="zh-CN" sz="380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春秋</a:t>
            </a:r>
            <a:r>
              <a:rPr lang="en-US" altLang="zh-CN" sz="380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800" smtClean="0">
                <a:latin typeface="黑体" pitchFamily="49" charset="-122"/>
                <a:ea typeface="黑体" pitchFamily="49" charset="-122"/>
              </a:rPr>
              <a:t>，在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思想感情上、美学创作意义上，也是师法屈原的</a:t>
            </a:r>
            <a:r>
              <a:rPr lang="en-US" altLang="zh-CN" sz="380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离骚</a:t>
            </a:r>
            <a:r>
              <a:rPr lang="en-US" altLang="zh-CN" sz="380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800" smtClean="0">
                <a:latin typeface="黑体" pitchFamily="49" charset="-122"/>
                <a:ea typeface="黑体" pitchFamily="49" charset="-122"/>
              </a:rPr>
              <a:t>的。在</a:t>
            </a:r>
            <a:r>
              <a:rPr lang="en-US" altLang="zh-CN" sz="380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屈原列传</a:t>
            </a:r>
            <a:r>
              <a:rPr lang="en-US" altLang="zh-CN" sz="380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中，司马迁紧扣屈原的升降荣辱和楚国的安危兴亡来抒发情怀，</a:t>
            </a:r>
            <a:r>
              <a:rPr lang="zh-CN" altLang="en-US" sz="3800" spc="-110">
                <a:latin typeface="黑体" pitchFamily="49" charset="-122"/>
                <a:ea typeface="黑体" pitchFamily="49" charset="-122"/>
              </a:rPr>
              <a:t>叙事要而不烦，抒情真切感人</a:t>
            </a:r>
            <a:r>
              <a:rPr lang="zh-CN" altLang="en-US" sz="3800" spc="-110" smtClean="0">
                <a:latin typeface="黑体" pitchFamily="49" charset="-122"/>
                <a:ea typeface="黑体" pitchFamily="49" charset="-122"/>
              </a:rPr>
              <a:t>。屈原</a:t>
            </a:r>
            <a:r>
              <a:rPr lang="zh-CN" altLang="en-US" sz="3800" spc="-110">
                <a:latin typeface="黑体" pitchFamily="49" charset="-122"/>
                <a:ea typeface="黑体" pitchFamily="49" charset="-122"/>
              </a:rPr>
              <a:t>的</a:t>
            </a:r>
            <a:r>
              <a:rPr lang="en-US" altLang="zh-CN" sz="3800" spc="-11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800" spc="-110">
                <a:latin typeface="黑体" pitchFamily="49" charset="-122"/>
                <a:ea typeface="黑体" pitchFamily="49" charset="-122"/>
              </a:rPr>
              <a:t>离骚</a:t>
            </a:r>
            <a:r>
              <a:rPr lang="en-US" altLang="zh-CN" sz="380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不仅是屈原思想的光辉结晶，而且是我国文学宝库中的珍奇瑰玉。</a:t>
            </a:r>
            <a:r>
              <a:rPr lang="en-US" altLang="zh-CN" sz="380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屈原列传</a:t>
            </a:r>
            <a:r>
              <a:rPr lang="en-US" altLang="zh-CN" sz="380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也和</a:t>
            </a:r>
            <a:r>
              <a:rPr lang="en-US" altLang="zh-CN" sz="380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离骚</a:t>
            </a:r>
            <a:r>
              <a:rPr lang="en-US" altLang="zh-CN" sz="380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800" smtClean="0">
                <a:latin typeface="黑体" pitchFamily="49" charset="-122"/>
                <a:ea typeface="黑体" pitchFamily="49" charset="-122"/>
              </a:rPr>
              <a:t>一样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，不仅寓有丰富的</a:t>
            </a:r>
            <a:r>
              <a:rPr lang="zh-CN" altLang="en-US" sz="3800" smtClean="0">
                <a:latin typeface="黑体" pitchFamily="49" charset="-122"/>
                <a:ea typeface="黑体" pitchFamily="49" charset="-122"/>
              </a:rPr>
              <a:t>思想内容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，而且抑扬顿挫</a:t>
            </a:r>
            <a:r>
              <a:rPr lang="zh-CN" altLang="en-US" sz="3800" smtClean="0">
                <a:latin typeface="黑体" pitchFamily="49" charset="-122"/>
                <a:ea typeface="黑体" pitchFamily="49" charset="-122"/>
              </a:rPr>
              <a:t>，跌宕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有致，富有强烈</a:t>
            </a:r>
            <a:r>
              <a:rPr lang="zh-CN" altLang="en-US" sz="3800" smtClean="0">
                <a:latin typeface="黑体" pitchFamily="49" charset="-122"/>
                <a:ea typeface="黑体" pitchFamily="49" charset="-122"/>
              </a:rPr>
              <a:t>的艺术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感染力</a:t>
            </a:r>
            <a:r>
              <a:rPr lang="zh-CN" altLang="en-US" sz="3800" smtClean="0">
                <a:latin typeface="黑体" pitchFamily="49" charset="-122"/>
                <a:ea typeface="黑体" pitchFamily="49" charset="-122"/>
              </a:rPr>
              <a:t>，是名副其实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的“无韵之</a:t>
            </a:r>
            <a:r>
              <a:rPr lang="en-US" altLang="zh-CN" sz="380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离骚</a:t>
            </a:r>
            <a:r>
              <a:rPr lang="en-US" altLang="zh-CN" sz="3800">
                <a:latin typeface="黑体" pitchFamily="49" charset="-122"/>
                <a:ea typeface="黑体" pitchFamily="49" charset="-122"/>
              </a:rPr>
              <a:t>》”</a:t>
            </a:r>
            <a:r>
              <a:rPr lang="zh-CN" altLang="en-US" sz="380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38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0406687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8"/>
          <p:cNvSpPr txBox="1"/>
          <p:nvPr/>
        </p:nvSpPr>
        <p:spPr>
          <a:xfrm>
            <a:off x="1098550" y="522288"/>
            <a:ext cx="23082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素养提升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xmlns:p15="http://schemas.microsoft.com/office/powerpoint/2012/main" xmlns:p14="http://schemas.microsoft.com/office/powerpoint/2010/main" id="{E802C012-3CEE-4C65-B113-3C9D620D7B2B}"/>
              </a:ext>
            </a:extLst>
          </p:cNvPr>
          <p:cNvSpPr txBox="1"/>
          <p:nvPr/>
        </p:nvSpPr>
        <p:spPr>
          <a:xfrm>
            <a:off x="4343922" y="4288582"/>
            <a:ext cx="110892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4800" smtClean="0">
                <a:latin typeface="黑体" pitchFamily="49" charset="-122"/>
                <a:ea typeface="黑体" pitchFamily="49" charset="-122"/>
              </a:rPr>
              <a:t>尝试</a:t>
            </a:r>
            <a:r>
              <a:rPr lang="zh-CN" altLang="en-US" sz="4800">
                <a:latin typeface="黑体" pitchFamily="49" charset="-122"/>
                <a:ea typeface="黑体" pitchFamily="49" charset="-122"/>
              </a:rPr>
              <a:t>品评一下</a:t>
            </a:r>
            <a:r>
              <a:rPr lang="zh-CN" altLang="en-US" sz="4800" smtClean="0">
                <a:latin typeface="黑体" pitchFamily="49" charset="-122"/>
                <a:ea typeface="黑体" pitchFamily="49" charset="-122"/>
              </a:rPr>
              <a:t>司马迁论</a:t>
            </a:r>
            <a:r>
              <a:rPr lang="en-US" altLang="zh-CN" sz="480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800">
                <a:latin typeface="黑体" pitchFamily="49" charset="-122"/>
                <a:ea typeface="黑体" pitchFamily="49" charset="-122"/>
              </a:rPr>
              <a:t>离骚</a:t>
            </a:r>
            <a:r>
              <a:rPr lang="en-US" altLang="zh-CN" sz="480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800" smtClean="0">
                <a:latin typeface="黑体" pitchFamily="49" charset="-122"/>
                <a:ea typeface="黑体" pitchFamily="49" charset="-122"/>
              </a:rPr>
              <a:t>的文字。</a:t>
            </a:r>
            <a:endParaRPr lang="zh-CN" altLang="en-US" sz="440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xmlns:p15="http://schemas.microsoft.com/office/powerpoint/2012/main" xmlns:p14="http://schemas.microsoft.com/office/powerpoint/2010/main" id="{400A56FE-28F7-4358-BD49-363CD8D549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6570" y="6028046"/>
            <a:ext cx="5112568" cy="34688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43922" y="6050122"/>
            <a:ext cx="5040560" cy="34950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xmlns:p15="http://schemas.microsoft.com/office/powerpoint/2012/main" xmlns:p14="http://schemas.microsoft.com/office/powerpoint/2010/main" id="{6C5EC359-CBD9-4564-B6A2-BC825DE6E9F1}"/>
              </a:ext>
            </a:extLst>
          </p:cNvPr>
          <p:cNvSpPr txBox="1"/>
          <p:nvPr/>
        </p:nvSpPr>
        <p:spPr>
          <a:xfrm>
            <a:off x="2794026" y="3746763"/>
            <a:ext cx="1418557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    司马迁的论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骚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文字，运用自己独有的所谓“龙门笔法”写成了一篇富有抒情意味的传记文学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。这是中国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文学史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上第一篇关于</a:t>
            </a:r>
            <a:r>
              <a:rPr lang="en-US" altLang="zh-CN" sz="400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离骚</a:t>
            </a:r>
            <a:r>
              <a:rPr lang="en-US" altLang="zh-CN" sz="400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的评论，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后世纵有数百十家论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骚</a:t>
            </a:r>
            <a:r>
              <a:rPr lang="en-US" altLang="zh-CN" sz="400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之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作，他们只是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结合社会现实、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个人的身世、政治的需要等进行的一番新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探讨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至于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对屈原其人的评议，对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离骚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其文的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思想内容、艺术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成就、美学价值的研究评价的深度，从未有出其右者。 </a:t>
            </a:r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1098550" y="522288"/>
            <a:ext cx="23082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素养提升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9968561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 txBox="1"/>
          <p:nvPr/>
        </p:nvSpPr>
        <p:spPr>
          <a:xfrm>
            <a:off x="1098550" y="522288"/>
            <a:ext cx="23082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素养提升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3334" y="4842983"/>
            <a:ext cx="10058400" cy="3499103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51834" y="4360286"/>
            <a:ext cx="12850929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1161026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8"/>
          <p:cNvSpPr txBox="1"/>
          <p:nvPr/>
        </p:nvSpPr>
        <p:spPr>
          <a:xfrm>
            <a:off x="1098550" y="522288"/>
            <a:ext cx="23082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链接拓展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xmlns:p15="http://schemas.microsoft.com/office/powerpoint/2012/main" xmlns:p14="http://schemas.microsoft.com/office/powerpoint/2010/main" id="{E985555F-9C10-40EC-9066-C7575675B8DC}"/>
              </a:ext>
            </a:extLst>
          </p:cNvPr>
          <p:cNvSpPr txBox="1"/>
          <p:nvPr/>
        </p:nvSpPr>
        <p:spPr>
          <a:xfrm>
            <a:off x="3399185" y="3719538"/>
            <a:ext cx="1368152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4400">
                <a:latin typeface="黑体" pitchFamily="49" charset="-122"/>
                <a:ea typeface="黑体" pitchFamily="49" charset="-122"/>
              </a:rPr>
              <a:t>自主阅读</a:t>
            </a:r>
            <a:r>
              <a:rPr lang="en-US" altLang="zh-CN" sz="440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400">
                <a:latin typeface="黑体" pitchFamily="49" charset="-122"/>
                <a:ea typeface="黑体" pitchFamily="49" charset="-122"/>
              </a:rPr>
              <a:t>报任安书</a:t>
            </a:r>
            <a:r>
              <a:rPr lang="en-US" altLang="zh-CN" sz="440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400">
                <a:latin typeface="黑体" pitchFamily="49" charset="-122"/>
                <a:ea typeface="黑体" pitchFamily="49" charset="-122"/>
              </a:rPr>
              <a:t>，进一步理解司马迁的精神</a:t>
            </a:r>
            <a:r>
              <a:rPr lang="zh-CN" altLang="en-US" sz="4400" smtClean="0">
                <a:latin typeface="黑体" pitchFamily="49" charset="-122"/>
                <a:ea typeface="黑体" pitchFamily="49" charset="-122"/>
              </a:rPr>
              <a:t>思想。</a:t>
            </a:r>
            <a:endParaRPr lang="zh-CN" altLang="en-US" sz="200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12269" y="5015682"/>
            <a:ext cx="12164324" cy="52994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激趣导入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12474" y="4664078"/>
            <a:ext cx="6264696" cy="42109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43922" y="4502025"/>
            <a:ext cx="4042620" cy="45170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3805994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激趣导入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36009" y="5330651"/>
            <a:ext cx="10089073" cy="2536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093113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xmlns:p15="http://schemas.microsoft.com/office/powerpoint/2012/main" xmlns:p14="http://schemas.microsoft.com/office/powerpoint/2010/main" id="{6C5EC359-CBD9-4564-B6A2-BC825DE6E9F1}"/>
              </a:ext>
            </a:extLst>
          </p:cNvPr>
          <p:cNvSpPr txBox="1"/>
          <p:nvPr/>
        </p:nvSpPr>
        <p:spPr>
          <a:xfrm>
            <a:off x="2903762" y="4427210"/>
            <a:ext cx="9793088" cy="5239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>
                <a:latin typeface="黑体" pitchFamily="49" charset="-122"/>
                <a:ea typeface="黑体" pitchFamily="49" charset="-122"/>
              </a:rPr>
              <a:t>    在长沙岳麓山的三闾大夫祠中，悼念屈原的一副楹联，情感更浓烈，意境更深刻，在纪念屈原的对联中堪称上品：</a:t>
            </a:r>
          </a:p>
          <a:p>
            <a:pPr>
              <a:lnSpc>
                <a:spcPct val="150000"/>
              </a:lnSpc>
            </a:pP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何处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招魂，香草还生三户地；</a:t>
            </a:r>
          </a:p>
          <a:p>
            <a:pPr>
              <a:lnSpc>
                <a:spcPct val="150000"/>
              </a:lnSpc>
            </a:pP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当年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呵壁，湘流应识九歌心。</a:t>
            </a:r>
          </a:p>
          <a:p>
            <a:pPr>
              <a:lnSpc>
                <a:spcPct val="125000"/>
              </a:lnSpc>
            </a:pPr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045083" y="4859258"/>
            <a:ext cx="3036143" cy="40562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激趣导入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0961814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课程定位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xmlns:p15="http://schemas.microsoft.com/office/powerpoint/2012/main" xmlns:p14="http://schemas.microsoft.com/office/powerpoint/2010/main" id="{52169AAC-FE17-4AA8-8732-F1D24E1187D5}"/>
              </a:ext>
            </a:extLst>
          </p:cNvPr>
          <p:cNvSpPr txBox="1"/>
          <p:nvPr/>
        </p:nvSpPr>
        <p:spPr>
          <a:xfrm>
            <a:off x="2903762" y="3471505"/>
            <a:ext cx="13465496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4000">
                <a:latin typeface="黑体" pitchFamily="49" charset="-122"/>
                <a:ea typeface="黑体" pitchFamily="49" charset="-122"/>
              </a:rPr>
              <a:t>    “学习提示”中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提到，前人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评论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说：</a:t>
            </a:r>
            <a:r>
              <a:rPr lang="en-US" altLang="zh-CN" sz="4000" smtClean="0"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史公与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屈子，实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有同心。”与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史记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中的其他许多传记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不同，</a:t>
            </a:r>
            <a:r>
              <a:rPr lang="en-US" altLang="zh-CN" sz="4000" spc="12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000" spc="120">
                <a:latin typeface="黑体" pitchFamily="49" charset="-122"/>
                <a:ea typeface="黑体" pitchFamily="49" charset="-122"/>
              </a:rPr>
              <a:t>屈原列传</a:t>
            </a:r>
            <a:r>
              <a:rPr lang="en-US" altLang="zh-CN" sz="4000" spc="12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000" spc="120">
                <a:latin typeface="黑体" pitchFamily="49" charset="-122"/>
                <a:ea typeface="黑体" pitchFamily="49" charset="-122"/>
              </a:rPr>
              <a:t>在叙事中融入大段的</a:t>
            </a:r>
            <a:r>
              <a:rPr lang="zh-CN" altLang="en-US" sz="4000" spc="120" smtClean="0">
                <a:latin typeface="黑体" pitchFamily="49" charset="-122"/>
                <a:ea typeface="黑体" pitchFamily="49" charset="-122"/>
              </a:rPr>
              <a:t>议论，论</a:t>
            </a:r>
            <a:r>
              <a:rPr lang="zh-CN" altLang="en-US" sz="4000" spc="120">
                <a:latin typeface="黑体" pitchFamily="49" charset="-122"/>
                <a:ea typeface="黑体" pitchFamily="49" charset="-122"/>
              </a:rPr>
              <a:t>中</a:t>
            </a:r>
            <a:r>
              <a:rPr lang="zh-CN" altLang="en-US" sz="4000" spc="120" smtClean="0">
                <a:latin typeface="黑体" pitchFamily="49" charset="-122"/>
                <a:ea typeface="黑体" pitchFamily="49" charset="-122"/>
              </a:rPr>
              <a:t>有情，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直抒胸臆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。</a:t>
            </a:r>
          </a:p>
          <a:p>
            <a:pPr algn="just">
              <a:lnSpc>
                <a:spcPct val="150000"/>
              </a:lnSpc>
            </a:pPr>
            <a:r>
              <a:rPr lang="zh-CN" altLang="en-US" sz="4000">
                <a:latin typeface="黑体" pitchFamily="49" charset="-122"/>
                <a:ea typeface="黑体" pitchFamily="49" charset="-122"/>
              </a:rPr>
              <a:t>    根据课程标准、单元说明、学习提示，本节课我们设计的教学内容有这样几个方面：</a:t>
            </a:r>
          </a:p>
          <a:p>
            <a:pPr algn="just">
              <a:lnSpc>
                <a:spcPct val="150000"/>
              </a:lnSpc>
            </a:pP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4000" smtClean="0"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品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读司马迁与屈原的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“同心”。</a:t>
            </a:r>
            <a:endParaRPr lang="zh-CN" altLang="en-US" sz="4000">
              <a:latin typeface="黑体" pitchFamily="49" charset="-122"/>
              <a:ea typeface="黑体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4000"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品味</a:t>
            </a:r>
            <a:r>
              <a:rPr lang="en-US" altLang="zh-CN" sz="400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史记</a:t>
            </a:r>
            <a:r>
              <a:rPr lang="en-US" altLang="zh-CN" sz="400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与</a:t>
            </a:r>
            <a:r>
              <a:rPr lang="en-US" altLang="zh-CN" sz="400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离骚</a:t>
            </a:r>
            <a:r>
              <a:rPr lang="en-US" altLang="zh-CN" sz="400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的关联。</a:t>
            </a:r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xmlns:p15="http://schemas.microsoft.com/office/powerpoint/2012/main" xmlns:p14="http://schemas.microsoft.com/office/powerpoint/2010/main" id="{69C31F79-E35B-49C8-B33D-1939291838D0}"/>
              </a:ext>
            </a:extLst>
          </p:cNvPr>
          <p:cNvSpPr txBox="1"/>
          <p:nvPr/>
        </p:nvSpPr>
        <p:spPr>
          <a:xfrm>
            <a:off x="4127898" y="5850682"/>
            <a:ext cx="11809312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教学内容</a:t>
            </a:r>
            <a:r>
              <a:rPr lang="zh-CN" altLang="en-US" sz="4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一：</a:t>
            </a:r>
            <a:r>
              <a:rPr lang="zh-CN" altLang="en-US" sz="4800" smtClean="0">
                <a:latin typeface="黑体" pitchFamily="49" charset="-122"/>
                <a:ea typeface="黑体" pitchFamily="49" charset="-122"/>
              </a:rPr>
              <a:t>品</a:t>
            </a:r>
            <a:r>
              <a:rPr lang="zh-CN" altLang="en-US" sz="4800">
                <a:latin typeface="黑体" pitchFamily="49" charset="-122"/>
                <a:ea typeface="黑体" pitchFamily="49" charset="-122"/>
              </a:rPr>
              <a:t>读司马迁与屈原的“同心”</a:t>
            </a:r>
            <a:endParaRPr lang="zh-CN" altLang="en-US" sz="480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xmlns:p15="http://schemas.microsoft.com/office/powerpoint/2012/main" xmlns:p14="http://schemas.microsoft.com/office/powerpoint/2010/main" id="{7A52E3C7-2931-4169-AB29-4D697278504E}"/>
              </a:ext>
            </a:extLst>
          </p:cNvPr>
          <p:cNvSpPr txBox="1"/>
          <p:nvPr/>
        </p:nvSpPr>
        <p:spPr>
          <a:xfrm>
            <a:off x="2687738" y="2900665"/>
            <a:ext cx="14329592" cy="7571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为什么将屈原与贾谊合传？</a:t>
            </a:r>
          </a:p>
          <a:p>
            <a:pPr>
              <a:lnSpc>
                <a:spcPct val="150000"/>
              </a:lnSpc>
            </a:pPr>
            <a:r>
              <a:rPr lang="en-US" altLang="zh-CN" sz="400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4000" smtClean="0"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 1</a:t>
            </a:r>
            <a:r>
              <a:rPr lang="en-US" altLang="zh-CN" sz="4000"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屈原和贾谊一生都致力于地主阶级的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改革，他们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在政治上都有宏伟的抱负和深远的预见，两人在政治思想上息息相通。</a:t>
            </a:r>
          </a:p>
          <a:p>
            <a:pPr>
              <a:lnSpc>
                <a:spcPct val="150000"/>
              </a:lnSpc>
            </a:pPr>
            <a:r>
              <a:rPr lang="en-US" altLang="zh-CN" sz="400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4000"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屈原受谗被疏，既而又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被放逐；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贾谊也受害，天子疏之，不用其议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。两人都怀才不遇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，坎坷终生，郁郁不得志而死的命运相同。</a:t>
            </a:r>
          </a:p>
          <a:p>
            <a:pPr>
              <a:lnSpc>
                <a:spcPct val="150000"/>
              </a:lnSpc>
            </a:pPr>
            <a:r>
              <a:rPr lang="en-US" altLang="zh-CN" sz="400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4000"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4000" spc="250">
                <a:latin typeface="黑体" pitchFamily="49" charset="-122"/>
                <a:ea typeface="黑体" pitchFamily="49" charset="-122"/>
              </a:rPr>
              <a:t>贾谊敬仰屈原</a:t>
            </a:r>
            <a:r>
              <a:rPr lang="zh-CN" altLang="en-US" sz="4000" spc="190">
                <a:latin typeface="黑体" pitchFamily="49" charset="-122"/>
                <a:ea typeface="黑体" pitchFamily="49" charset="-122"/>
              </a:rPr>
              <a:t>，为长沙王太傅时，写有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吊屈原赋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，抒发无限的感慨之情。 </a:t>
            </a:r>
            <a:endParaRPr lang="zh-CN" altLang="en-US" sz="4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15806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xmlns:p15="http://schemas.microsoft.com/office/powerpoint/2012/main" xmlns:p14="http://schemas.microsoft.com/office/powerpoint/2010/main" id="{6C5EC359-CBD9-4564-B6A2-BC825DE6E9F1}"/>
              </a:ext>
            </a:extLst>
          </p:cNvPr>
          <p:cNvSpPr txBox="1"/>
          <p:nvPr/>
        </p:nvSpPr>
        <p:spPr>
          <a:xfrm>
            <a:off x="2975770" y="3687529"/>
            <a:ext cx="13753528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4000"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司马迁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说，读屈原的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离骚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等作品，</a:t>
            </a:r>
            <a:r>
              <a:rPr lang="zh-CN" altLang="en-US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“悲其志”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！可以说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“悲其志”一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语贯穿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屈原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列传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的全文。“悲”的是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什么？</a:t>
            </a:r>
            <a:endParaRPr lang="zh-CN" altLang="en-US" sz="4000">
              <a:latin typeface="黑体" pitchFamily="49" charset="-122"/>
              <a:ea typeface="黑体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    一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悲屈原受谗被疏，怀才不遇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；二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悲屈原心怀怨愤而作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离骚</a:t>
            </a:r>
            <a:r>
              <a:rPr lang="en-US" altLang="zh-CN" sz="400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；三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悲屈原的忠言未被釆纳，以致怀王客死于秦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；四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悲屈原不为楚国所容，流放江南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；五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悲屈原蒙世温蠖，以死殉国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；六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悲屈原死后，“楚日以削”竟至亡国。</a:t>
            </a:r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9339014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xmlns:p15="http://schemas.microsoft.com/office/powerpoint/2012/main" xmlns:p14="http://schemas.microsoft.com/office/powerpoint/2010/main" id="{2D5D83CC-5DC7-44C7-A2A1-F93FE2A46E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0426" y="4760671"/>
            <a:ext cx="7547250" cy="42465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93416" y="4489390"/>
            <a:ext cx="3820666" cy="47890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9708058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xmlns:r="http://schemas.openxmlformats.org/officeDocument/2006/relationships" name="202008学科网选择性必修（中）微课模板" id="{A357DCC0-94EB-4510-A022-5661C66EA418}" vid="{A5756936-2217-4B77-B81D-FDFA2367364D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906</Words>
  <Application>Microsoft Office PowerPoint</Application>
  <PresentationFormat>自定义</PresentationFormat>
  <Paragraphs>42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2020-12-08T13:52:46Z</cp:lastPrinted>
  <dcterms:created xsi:type="dcterms:W3CDTF">2020-12-08T13:52:46Z</dcterms:created>
  <dcterms:modified xsi:type="dcterms:W3CDTF">2020-12-14T08:10:41Z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