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84" r:id="rId3"/>
    <p:sldId id="411" r:id="rId4"/>
    <p:sldId id="412" r:id="rId5"/>
    <p:sldId id="413" r:id="rId6"/>
    <p:sldId id="415" r:id="rId7"/>
    <p:sldId id="418" r:id="rId8"/>
    <p:sldId id="420" r:id="rId9"/>
    <p:sldId id="422" r:id="rId10"/>
    <p:sldId id="424" r:id="rId11"/>
    <p:sldId id="426" r:id="rId12"/>
    <p:sldId id="428" r:id="rId13"/>
    <p:sldId id="430" r:id="rId14"/>
    <p:sldId id="432" r:id="rId15"/>
    <p:sldId id="434" r:id="rId16"/>
    <p:sldId id="436" r:id="rId17"/>
    <p:sldId id="439" r:id="rId18"/>
    <p:sldId id="441" r:id="rId19"/>
    <p:sldId id="443" r:id="rId20"/>
    <p:sldId id="445" r:id="rId21"/>
    <p:sldId id="447" r:id="rId22"/>
    <p:sldId id="449" r:id="rId23"/>
    <p:sldId id="451" r:id="rId24"/>
    <p:sldId id="453" r:id="rId25"/>
    <p:sldId id="455" r:id="rId26"/>
    <p:sldId id="457" r:id="rId27"/>
    <p:sldId id="459" r:id="rId28"/>
    <p:sldId id="462" r:id="rId29"/>
    <p:sldId id="477" r:id="rId30"/>
    <p:sldId id="466" r:id="rId31"/>
    <p:sldId id="468" r:id="rId32"/>
    <p:sldId id="470" r:id="rId33"/>
    <p:sldId id="472" r:id="rId34"/>
    <p:sldId id="474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0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60390" y="3244850"/>
            <a:ext cx="3239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80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—</a:t>
            </a:r>
            <a:r>
              <a:rPr lang="zh-CN" altLang="en-US" sz="80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孟子</a:t>
            </a:r>
            <a:endParaRPr lang="zh-CN" altLang="en-US" sz="8000"/>
          </a:p>
        </p:txBody>
      </p:sp>
      <p:sp>
        <p:nvSpPr>
          <p:cNvPr id="3" name="文本框 2"/>
          <p:cNvSpPr txBox="1"/>
          <p:nvPr/>
        </p:nvSpPr>
        <p:spPr>
          <a:xfrm>
            <a:off x="1905635" y="1160145"/>
            <a:ext cx="84855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96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  </a:t>
            </a:r>
            <a:r>
              <a:rPr lang="zh-CN" altLang="en-US" sz="96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鱼我所欲也</a:t>
            </a:r>
            <a:endParaRPr lang="zh-CN" altLang="en-US" sz="9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背景图\005.jpg00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  <p:sp>
        <p:nvSpPr>
          <p:cNvPr id="31746" name="矩形 31745"/>
          <p:cNvSpPr/>
          <p:nvPr/>
        </p:nvSpPr>
        <p:spPr>
          <a:xfrm>
            <a:off x="1524000" y="1142365"/>
            <a:ext cx="9144000" cy="47999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lnSpc>
                <a:spcPct val="150000"/>
              </a:lnSpc>
            </a:pPr>
            <a:r>
              <a:rPr lang="en-US" altLang="zh-CN" sz="6000" b="1">
                <a:latin typeface="Times New Roman" panose="02020603050405020304" pitchFamily="18" charset="0"/>
              </a:rPr>
              <a:t>4</a:t>
            </a:r>
            <a:r>
              <a:rPr lang="zh-CN" altLang="en-US" sz="6000" b="1">
                <a:latin typeface="Times New Roman" panose="02020603050405020304" pitchFamily="18" charset="0"/>
              </a:rPr>
              <a:t>、与：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①所识穷乏者得我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与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②呼尔而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与</a:t>
            </a:r>
            <a:r>
              <a:rPr lang="zh-CN" altLang="en-US" sz="3600" b="1">
                <a:latin typeface="Times New Roman" panose="02020603050405020304" pitchFamily="18" charset="0"/>
              </a:rPr>
              <a:t>之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③未复有能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与</a:t>
            </a:r>
            <a:r>
              <a:rPr lang="zh-CN" altLang="en-US" sz="3600" b="1">
                <a:latin typeface="Times New Roman" panose="02020603050405020304" pitchFamily="18" charset="0"/>
              </a:rPr>
              <a:t>其奇者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④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与</a:t>
            </a:r>
            <a:r>
              <a:rPr lang="zh-CN" altLang="en-US" sz="3600" b="1">
                <a:latin typeface="Times New Roman" panose="02020603050405020304" pitchFamily="18" charset="0"/>
              </a:rPr>
              <a:t>余舟一芥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6240780" y="2898775"/>
            <a:ext cx="44278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（通“欤”，语气词）</a:t>
            </a:r>
            <a:r>
              <a:rPr lang="zh-CN" altLang="en-US" sz="3600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6240780" y="3751898"/>
            <a:ext cx="3744913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（给</a:t>
            </a:r>
            <a:r>
              <a:rPr lang="zh-CN" altLang="en-US" sz="3600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6240780" y="4525010"/>
            <a:ext cx="46977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（参与，这里指欣赏</a:t>
            </a:r>
            <a:r>
              <a:rPr lang="zh-CN" altLang="en-US" sz="2400">
                <a:latin typeface="Times New Roman" panose="02020603050405020304" pitchFamily="18" charset="0"/>
              </a:rPr>
              <a:t> 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6402070" y="5296853"/>
            <a:ext cx="1944688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（和 ）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50" grpId="0"/>
      <p:bldP spid="317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背景图\005.jpg00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  <p:sp>
        <p:nvSpPr>
          <p:cNvPr id="32770" name="矩形 32769"/>
          <p:cNvSpPr/>
          <p:nvPr/>
        </p:nvSpPr>
        <p:spPr>
          <a:xfrm>
            <a:off x="1524000" y="461645"/>
            <a:ext cx="9144000" cy="561213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lnSpc>
                <a:spcPct val="130000"/>
              </a:lnSpc>
            </a:pPr>
            <a:r>
              <a:rPr lang="en-US" altLang="zh-CN" sz="6000" b="1">
                <a:latin typeface="Times New Roman" panose="02020603050405020304" pitchFamily="18" charset="0"/>
              </a:rPr>
              <a:t>5</a:t>
            </a:r>
            <a:r>
              <a:rPr lang="zh-CN" altLang="en-US" sz="6000" b="1">
                <a:latin typeface="Times New Roman" panose="02020603050405020304" pitchFamily="18" charset="0"/>
              </a:rPr>
              <a:t>、得：</a:t>
            </a:r>
            <a:endParaRPr lang="zh-CN" altLang="en-US" sz="60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①故不为苟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也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②所识穷乏者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我与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③吾穿井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一人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④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一人之使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⑤非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一人于井中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⑥既出，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得</a:t>
            </a:r>
            <a:r>
              <a:rPr lang="zh-CN" altLang="en-US" sz="3600" b="1">
                <a:latin typeface="Times New Roman" panose="02020603050405020304" pitchFamily="18" charset="0"/>
              </a:rPr>
              <a:t>其船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6311583" y="1927225"/>
            <a:ext cx="2160587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（获得）</a:t>
            </a:r>
            <a:endParaRPr lang="zh-CN" altLang="en-US" sz="3200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6311900" y="2632710"/>
            <a:ext cx="3744913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（通“德”，感激）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6311900" y="3489008"/>
            <a:ext cx="1943100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3200" b="1">
                <a:solidFill>
                  <a:schemeClr val="accent4"/>
                </a:solidFill>
                <a:latin typeface="Times New Roman" panose="02020603050405020304" pitchFamily="18" charset="0"/>
              </a:rPr>
              <a:t>（得到</a:t>
            </a:r>
            <a:r>
              <a:rPr lang="zh-CN" altLang="en-US" sz="2400">
                <a:solidFill>
                  <a:schemeClr val="accent4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chemeClr val="accent4"/>
                </a:solidFill>
                <a:effectLst/>
                <a:latin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accent4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6311900" y="4072573"/>
            <a:ext cx="1944688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（节省） 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6311583" y="4792663"/>
            <a:ext cx="2376487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（发现） 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6311900" y="5490210"/>
            <a:ext cx="1944688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（找到 ）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4" grpId="0"/>
      <p:bldP spid="32775" grpId="0"/>
      <p:bldP spid="32776" grpId="0"/>
      <p:bldP spid="327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背景图\005.jpg00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  <p:sp>
        <p:nvSpPr>
          <p:cNvPr id="33794" name="矩形 33793"/>
          <p:cNvSpPr/>
          <p:nvPr/>
        </p:nvSpPr>
        <p:spPr>
          <a:xfrm>
            <a:off x="1524000" y="17780"/>
            <a:ext cx="9144000" cy="646239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lnSpc>
                <a:spcPct val="150000"/>
              </a:lnSpc>
            </a:pPr>
            <a:r>
              <a:rPr lang="en-US" altLang="zh-CN" sz="6000" b="1">
                <a:latin typeface="Times New Roman" panose="02020603050405020304" pitchFamily="18" charset="0"/>
              </a:rPr>
              <a:t>6</a:t>
            </a:r>
            <a:r>
              <a:rPr lang="zh-CN" altLang="en-US" sz="6000" b="1">
                <a:latin typeface="Times New Roman" panose="02020603050405020304" pitchFamily="18" charset="0"/>
              </a:rPr>
              <a:t>、之：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①呼尔而与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之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②为宫室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之</a:t>
            </a:r>
            <a:r>
              <a:rPr lang="zh-CN" altLang="en-US" sz="3600" b="1">
                <a:latin typeface="Times New Roman" panose="02020603050405020304" pitchFamily="18" charset="0"/>
              </a:rPr>
              <a:t>美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③皆有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之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④此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之</a:t>
            </a:r>
            <a:r>
              <a:rPr lang="zh-CN" altLang="en-US" sz="3600" b="1">
                <a:latin typeface="Times New Roman" panose="02020603050405020304" pitchFamily="18" charset="0"/>
              </a:rPr>
              <a:t>谓失其本心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⑤如使人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之</a:t>
            </a:r>
            <a:r>
              <a:rPr lang="zh-CN" altLang="en-US" sz="3600" b="1">
                <a:latin typeface="Times New Roman" panose="02020603050405020304" pitchFamily="18" charset="0"/>
              </a:rPr>
              <a:t>所欲莫甚于生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⑥得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之</a:t>
            </a:r>
            <a:r>
              <a:rPr lang="zh-CN" altLang="en-US" sz="3600" b="1">
                <a:latin typeface="Times New Roman" panose="02020603050405020304" pitchFamily="18" charset="0"/>
              </a:rPr>
              <a:t>则生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5016500" y="1769745"/>
            <a:ext cx="2592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（代词，他）</a:t>
            </a:r>
            <a:r>
              <a:rPr lang="zh-CN" altLang="en-US" sz="3600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5016500" y="2488565"/>
            <a:ext cx="3744913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（助词，的） 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5016500" y="3353435"/>
            <a:ext cx="42665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（代词，这种思想） 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5250815" y="4231958"/>
            <a:ext cx="4032250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（取消句子独立性） 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6647180" y="5017135"/>
            <a:ext cx="41167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（取消句子独立性</a:t>
            </a:r>
            <a:r>
              <a:rPr lang="zh-CN" altLang="en-US" sz="2400">
                <a:latin typeface="Times New Roman" panose="02020603050405020304" pitchFamily="18" charset="0"/>
              </a:rPr>
              <a:t> 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4975225" y="5835015"/>
            <a:ext cx="3827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</a:rPr>
              <a:t>（代词，食物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FFCC00"/>
                </a:solidFill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8" grpId="0"/>
      <p:bldP spid="33799" grpId="0"/>
      <p:bldP spid="33800" grpId="0"/>
      <p:bldP spid="338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背景图\005.jpg00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  <p:sp>
        <p:nvSpPr>
          <p:cNvPr id="34818" name="矩形 34817"/>
          <p:cNvSpPr/>
          <p:nvPr/>
        </p:nvSpPr>
        <p:spPr>
          <a:xfrm>
            <a:off x="1524000" y="130175"/>
            <a:ext cx="9144000" cy="609219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lnSpc>
                <a:spcPct val="130000"/>
              </a:lnSpc>
            </a:pPr>
            <a:r>
              <a:rPr lang="en-US" altLang="zh-CN" sz="6000" b="1">
                <a:latin typeface="Times New Roman" panose="02020603050405020304" pitchFamily="18" charset="0"/>
              </a:rPr>
              <a:t>7</a:t>
            </a:r>
            <a:r>
              <a:rPr lang="zh-CN" altLang="en-US" sz="6000" b="1">
                <a:latin typeface="Times New Roman" panose="02020603050405020304" pitchFamily="18" charset="0"/>
              </a:rPr>
              <a:t>、</a:t>
            </a:r>
            <a:r>
              <a:rPr lang="zh-CN" altLang="en-US" sz="6000" b="1">
                <a:solidFill>
                  <a:srgbClr val="C00000"/>
                </a:solidFill>
                <a:latin typeface="Times New Roman" panose="02020603050405020304" pitchFamily="18" charset="0"/>
              </a:rPr>
              <a:t>于</a:t>
            </a:r>
            <a:r>
              <a:rPr lang="zh-CN" altLang="en-US" sz="6000" b="1">
                <a:latin typeface="Times New Roman" panose="02020603050405020304" pitchFamily="18" charset="0"/>
              </a:rPr>
              <a:t>：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①所欲有甚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于</a:t>
            </a:r>
            <a:r>
              <a:rPr lang="zh-CN" altLang="en-US" sz="3600" b="1">
                <a:latin typeface="Times New Roman" panose="02020603050405020304" pitchFamily="18" charset="0"/>
              </a:rPr>
              <a:t>生者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②万钟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于</a:t>
            </a:r>
            <a:r>
              <a:rPr lang="zh-CN" altLang="en-US" sz="3600" b="1">
                <a:latin typeface="Times New Roman" panose="02020603050405020304" pitchFamily="18" charset="0"/>
              </a:rPr>
              <a:t>我何加焉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6000" b="1">
                <a:latin typeface="Times New Roman" panose="02020603050405020304" pitchFamily="18" charset="0"/>
              </a:rPr>
              <a:t>8</a:t>
            </a:r>
            <a:r>
              <a:rPr lang="zh-CN" altLang="en-US" sz="6000" b="1">
                <a:latin typeface="Times New Roman" panose="02020603050405020304" pitchFamily="18" charset="0"/>
              </a:rPr>
              <a:t>、</a:t>
            </a:r>
            <a:r>
              <a:rPr lang="zh-CN" altLang="en-US" sz="6000" b="1">
                <a:solidFill>
                  <a:srgbClr val="C0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6000" b="1">
                <a:latin typeface="Times New Roman" panose="02020603050405020304" pitchFamily="18" charset="0"/>
              </a:rPr>
              <a:t>：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①乡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为</a:t>
            </a:r>
            <a:r>
              <a:rPr lang="zh-CN" altLang="en-US" sz="3600" b="1">
                <a:latin typeface="Times New Roman" panose="02020603050405020304" pitchFamily="18" charset="0"/>
              </a:rPr>
              <a:t>身死而不受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②今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为</a:t>
            </a:r>
            <a:r>
              <a:rPr lang="zh-CN" altLang="en-US" sz="3600" b="1">
                <a:latin typeface="Times New Roman" panose="02020603050405020304" pitchFamily="18" charset="0"/>
              </a:rPr>
              <a:t>宫室之美而</a:t>
            </a:r>
            <a:r>
              <a:rPr lang="zh-CN" altLang="en-US" sz="3600" b="1">
                <a:solidFill>
                  <a:srgbClr val="00B05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600" b="1">
                <a:latin typeface="Times New Roman" panose="02020603050405020304" pitchFamily="18" charset="0"/>
              </a:rPr>
              <a:t>之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</a:rPr>
              <a:t>③由是则可以辟患而有不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为</a:t>
            </a:r>
            <a:r>
              <a:rPr lang="zh-CN" altLang="en-US" sz="3600" b="1">
                <a:latin typeface="Times New Roman" panose="02020603050405020304" pitchFamily="18" charset="0"/>
              </a:rPr>
              <a:t>也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5951538" y="1568450"/>
            <a:ext cx="2735262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（表比较，比）</a:t>
            </a:r>
            <a:r>
              <a:rPr lang="zh-CN" altLang="en-US" sz="3200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5951855" y="2258695"/>
            <a:ext cx="3173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（表对象，对） 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5951538" y="4235768"/>
            <a:ext cx="1439862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（为了）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8068628" y="4937760"/>
            <a:ext cx="1944687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（接受）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4824" name="文本框 34823"/>
          <p:cNvSpPr txBox="1"/>
          <p:nvPr/>
        </p:nvSpPr>
        <p:spPr>
          <a:xfrm>
            <a:off x="7913370" y="5638483"/>
            <a:ext cx="2592388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（做）</a:t>
            </a:r>
            <a:r>
              <a:rPr lang="zh-CN" altLang="en-US" sz="3200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6247130" y="4937760"/>
            <a:ext cx="1666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（为了 ）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2" grpId="0"/>
      <p:bldP spid="34823" grpId="0"/>
      <p:bldP spid="34824" grpId="0"/>
      <p:bldP spid="348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  <p:sp>
        <p:nvSpPr>
          <p:cNvPr id="36866" name="文本框 36865"/>
          <p:cNvSpPr txBox="1"/>
          <p:nvPr/>
        </p:nvSpPr>
        <p:spPr>
          <a:xfrm>
            <a:off x="1009968" y="232410"/>
            <a:ext cx="4033837" cy="92202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、特殊句式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1010285" y="1277620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4000" b="1">
                <a:latin typeface="Times New Roman" panose="02020603050405020304" pitchFamily="18" charset="0"/>
              </a:rPr>
              <a:t>（</a:t>
            </a:r>
            <a:r>
              <a:rPr lang="en-US" altLang="zh-CN" sz="4000" b="1">
                <a:latin typeface="Times New Roman" panose="02020603050405020304" pitchFamily="18" charset="0"/>
              </a:rPr>
              <a:t>1</a:t>
            </a:r>
            <a:r>
              <a:rPr lang="zh-CN" altLang="en-US" sz="4000" b="1">
                <a:latin typeface="Times New Roman" panose="02020603050405020304" pitchFamily="18" charset="0"/>
              </a:rPr>
              <a:t>）判断句：鱼，我所欲也。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（</a:t>
            </a:r>
            <a:r>
              <a:rPr lang="en-US" altLang="zh-CN" sz="4000" b="1">
                <a:latin typeface="Times New Roman" panose="02020603050405020304" pitchFamily="18" charset="0"/>
              </a:rPr>
              <a:t>2</a:t>
            </a:r>
            <a:r>
              <a:rPr lang="zh-CN" altLang="en-US" sz="4000" b="1">
                <a:latin typeface="Times New Roman" panose="02020603050405020304" pitchFamily="18" charset="0"/>
              </a:rPr>
              <a:t>）倒装句：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        ①万钟于我何加焉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        ②是故所欲有甚于生者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（</a:t>
            </a:r>
            <a:r>
              <a:rPr lang="en-US" altLang="zh-CN" sz="4000" b="1">
                <a:latin typeface="Times New Roman" panose="02020603050405020304" pitchFamily="18" charset="0"/>
              </a:rPr>
              <a:t>3</a:t>
            </a:r>
            <a:r>
              <a:rPr lang="zh-CN" altLang="en-US" sz="4000" b="1">
                <a:latin typeface="Times New Roman" panose="02020603050405020304" pitchFamily="18" charset="0"/>
              </a:rPr>
              <a:t>）省略句：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       ①（</a:t>
            </a: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</a:rPr>
              <a:t>我</a:t>
            </a:r>
            <a:r>
              <a:rPr lang="zh-CN" altLang="en-US" sz="4000" b="1">
                <a:latin typeface="Times New Roman" panose="02020603050405020304" pitchFamily="18" charset="0"/>
              </a:rPr>
              <a:t>）乡为（</a:t>
            </a: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</a:rPr>
              <a:t>礼义</a:t>
            </a:r>
            <a:r>
              <a:rPr lang="zh-CN" altLang="en-US" sz="4000" b="1">
                <a:latin typeface="Times New Roman" panose="02020603050405020304" pitchFamily="18" charset="0"/>
              </a:rPr>
              <a:t>）身死而不受 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       （施舍）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r>
              <a:rPr lang="zh-CN" altLang="en-US" sz="4000" b="1">
                <a:latin typeface="Times New Roman" panose="02020603050405020304" pitchFamily="18" charset="0"/>
              </a:rPr>
              <a:t>      ②（</a:t>
            </a:r>
            <a:r>
              <a:rPr lang="zh-CN" altLang="en-US" sz="4000" b="1">
                <a:solidFill>
                  <a:srgbClr val="FFCC00"/>
                </a:solidFill>
                <a:latin typeface="Times New Roman" panose="02020603050405020304" pitchFamily="18" charset="0"/>
              </a:rPr>
              <a:t>我</a:t>
            </a:r>
            <a:r>
              <a:rPr lang="zh-CN" altLang="en-US" sz="4000" b="1">
                <a:latin typeface="Times New Roman" panose="02020603050405020304" pitchFamily="18" charset="0"/>
              </a:rPr>
              <a:t>）舍生而取义者也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背景图\002.jpg0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0"/>
            <a:ext cx="12192000" cy="6858000"/>
          </a:xfrm>
          <a:prstGeom prst="rect">
            <a:avLst/>
          </a:prstGeom>
        </p:spPr>
      </p:pic>
      <p:sp>
        <p:nvSpPr>
          <p:cNvPr id="37890" name="矩形 37889"/>
          <p:cNvSpPr/>
          <p:nvPr/>
        </p:nvSpPr>
        <p:spPr>
          <a:xfrm>
            <a:off x="1242060" y="843280"/>
            <a:ext cx="942594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）则凡</a:t>
            </a: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可以</a:t>
            </a:r>
            <a:r>
              <a:rPr lang="zh-CN" altLang="en-US" sz="3200" b="1">
                <a:latin typeface="Times New Roman" panose="02020603050405020304" pitchFamily="18" charset="0"/>
              </a:rPr>
              <a:t>得生者何不用也 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</a:rPr>
              <a:t>）一箪食，一</a:t>
            </a: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豆</a:t>
            </a:r>
            <a:r>
              <a:rPr lang="zh-CN" altLang="en-US" sz="3200" b="1">
                <a:latin typeface="Times New Roman" panose="02020603050405020304" pitchFamily="18" charset="0"/>
              </a:rPr>
              <a:t>羮  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</a:rPr>
              <a:t>）万</a:t>
            </a: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钟</a:t>
            </a:r>
            <a:r>
              <a:rPr lang="zh-CN" altLang="en-US" sz="3200" b="1">
                <a:latin typeface="Times New Roman" panose="02020603050405020304" pitchFamily="18" charset="0"/>
              </a:rPr>
              <a:t>则不辩礼义而受之 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FFCC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</a:rPr>
              <a:t>）万钟于我何</a:t>
            </a: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加</a:t>
            </a:r>
            <a:r>
              <a:rPr lang="zh-CN" altLang="en-US" sz="3200" b="1">
                <a:latin typeface="Times New Roman" panose="02020603050405020304" pitchFamily="18" charset="0"/>
              </a:rPr>
              <a:t>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2171383" y="1554163"/>
            <a:ext cx="2736850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CC00"/>
                </a:solidFill>
                <a:latin typeface="Times New Roman" panose="02020603050405020304" pitchFamily="18" charset="0"/>
              </a:rPr>
              <a:t>古：能够用来；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5519738" y="1554480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今：能够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 。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1242060" y="74930"/>
            <a:ext cx="40836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、古今异义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847850" y="3134678"/>
            <a:ext cx="3744913" cy="95313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en-US" altLang="zh-CN" sz="2800" b="1">
                <a:solidFill>
                  <a:srgbClr val="FFCC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FFCC00"/>
                </a:solidFill>
                <a:latin typeface="Times New Roman" panose="02020603050405020304" pitchFamily="18" charset="0"/>
              </a:rPr>
              <a:t>古：盛羹汤或其他</a:t>
            </a:r>
            <a:endParaRPr lang="zh-CN" altLang="en-US" sz="2800" b="1">
              <a:solidFill>
                <a:srgbClr val="FFCC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FFCC00"/>
                </a:solidFill>
                <a:latin typeface="Times New Roman" panose="02020603050405020304" pitchFamily="18" charset="0"/>
              </a:rPr>
              <a:t>       食物的器具；</a:t>
            </a:r>
            <a:endParaRPr lang="zh-CN" altLang="en-US" sz="28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524000" y="4861878"/>
            <a:ext cx="4032250" cy="95313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en-US" altLang="zh-CN" sz="2800" b="1">
                <a:solidFill>
                  <a:srgbClr val="FFCC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b="1">
                <a:solidFill>
                  <a:srgbClr val="FFCC00"/>
                </a:solidFill>
                <a:latin typeface="Times New Roman" panose="02020603050405020304" pitchFamily="18" charset="0"/>
              </a:rPr>
              <a:t>古：古代的量器；</a:t>
            </a:r>
            <a:endParaRPr lang="zh-CN" altLang="en-US" sz="2800" b="1">
              <a:solidFill>
                <a:srgbClr val="FFCC00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5556250" y="5696585"/>
            <a:ext cx="4032250" cy="95313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今：两个或两个以上的东西或数目合在一起。</a:t>
            </a:r>
            <a:r>
              <a:rPr lang="zh-CN" altLang="en-US" sz="2800" b="1">
                <a:solidFill>
                  <a:schemeClr val="accent1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1847533" y="6289675"/>
            <a:ext cx="3313112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CC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>
                <a:solidFill>
                  <a:srgbClr val="FFCC00"/>
                </a:solidFill>
                <a:latin typeface="Times New Roman" panose="02020603050405020304" pitchFamily="18" charset="0"/>
              </a:rPr>
              <a:t>古：益处，好处；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5555933" y="3134678"/>
            <a:ext cx="4176712" cy="95313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今：豆子（一种粮食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       类作物）。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4583430" y="4861878"/>
            <a:ext cx="4032250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</a:rPr>
              <a:t>今：计时器具。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4" grpId="0"/>
      <p:bldP spid="37895" grpId="0"/>
      <p:bldP spid="37896" grpId="0"/>
      <p:bldP spid="37897" grpId="0"/>
      <p:bldP spid="37898" grpId="0"/>
      <p:bldP spid="378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1365" cy="6858000"/>
          </a:xfrm>
          <a:prstGeom prst="rect">
            <a:avLst/>
          </a:prstGeom>
        </p:spPr>
      </p:pic>
      <p:sp>
        <p:nvSpPr>
          <p:cNvPr id="38914" name="矩形 38913"/>
          <p:cNvSpPr/>
          <p:nvPr/>
        </p:nvSpPr>
        <p:spPr>
          <a:xfrm>
            <a:off x="1618933" y="1737043"/>
            <a:ext cx="5903912" cy="113728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endParaRPr lang="zh-CN" altLang="en-US" sz="2400" b="1">
              <a:latin typeface="Times New Roman" panose="02020603050405020304" pitchFamily="18" charset="0"/>
            </a:endParaRPr>
          </a:p>
          <a:p>
            <a:r>
              <a:rPr lang="zh-CN" altLang="en-US" sz="4400" b="1">
                <a:latin typeface="Times New Roman" panose="02020603050405020304" pitchFamily="18" charset="0"/>
              </a:rPr>
              <a:t>所识穷乏者</a:t>
            </a:r>
            <a:r>
              <a:rPr lang="zh-CN" altLang="en-US" sz="4400" b="1">
                <a:solidFill>
                  <a:srgbClr val="FFCC00"/>
                </a:solidFill>
                <a:latin typeface="Times New Roman" panose="02020603050405020304" pitchFamily="18" charset="0"/>
              </a:rPr>
              <a:t>得</a:t>
            </a:r>
            <a:r>
              <a:rPr lang="zh-CN" altLang="en-US" sz="4400" b="1">
                <a:latin typeface="Times New Roman" panose="02020603050405020304" pitchFamily="18" charset="0"/>
              </a:rPr>
              <a:t>我与</a:t>
            </a:r>
            <a:endParaRPr lang="zh-CN" altLang="en-US" sz="4400" b="1">
              <a:latin typeface="Times New Roman" panose="02020603050405020304" pitchFamily="18" charset="0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1618933" y="648653"/>
            <a:ext cx="4033837" cy="92202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</a:rPr>
              <a:t>、词类活用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1619250" y="3324225"/>
            <a:ext cx="8728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CC00"/>
                </a:solidFill>
                <a:latin typeface="Times New Roman" panose="02020603050405020304" pitchFamily="18" charset="0"/>
              </a:rPr>
              <a:t>得，恩惠，这里是名词作动词，感激。</a:t>
            </a:r>
            <a:endParaRPr lang="zh-CN" altLang="en-US" sz="48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  <p:sp>
        <p:nvSpPr>
          <p:cNvPr id="14338" name="Text Box 2"/>
          <p:cNvSpPr txBox="1"/>
          <p:nvPr/>
        </p:nvSpPr>
        <p:spPr>
          <a:xfrm>
            <a:off x="739140" y="532765"/>
            <a:ext cx="9624060" cy="261493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深读课文，理解感知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4400" b="1" dirty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本文论证的中心是什么？怎样提出来的？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719705" y="4603115"/>
            <a:ext cx="762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所欲→鱼、熊掌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Oval 7"/>
          <p:cNvSpPr/>
          <p:nvPr/>
        </p:nvSpPr>
        <p:spPr>
          <a:xfrm>
            <a:off x="5029200" y="3339540"/>
            <a:ext cx="2209800" cy="636120"/>
          </a:xfrm>
          <a:prstGeom prst="ellipse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294" name="Oval 8"/>
          <p:cNvSpPr/>
          <p:nvPr/>
        </p:nvSpPr>
        <p:spPr>
          <a:xfrm>
            <a:off x="5181600" y="3209458"/>
            <a:ext cx="912478" cy="591484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295" name="Text Box 9"/>
          <p:cNvSpPr txBox="1"/>
          <p:nvPr/>
        </p:nvSpPr>
        <p:spPr>
          <a:xfrm>
            <a:off x="5029200" y="4697730"/>
            <a:ext cx="3429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5910580" y="4602798"/>
            <a:ext cx="2292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取熊掌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968375" y="3136900"/>
            <a:ext cx="9137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</a:rPr>
              <a:t>         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生，亦我所欲也，义，亦我所欲也；二者不可得兼，舍生而取义者也。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1424305" y="4603115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设喻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4349" name="Text Box 13"/>
          <p:cNvSpPr txBox="1"/>
          <p:nvPr/>
        </p:nvSpPr>
        <p:spPr>
          <a:xfrm>
            <a:off x="1424305" y="5436235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引出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4350" name="Text Box 14"/>
          <p:cNvSpPr txBox="1"/>
          <p:nvPr/>
        </p:nvSpPr>
        <p:spPr>
          <a:xfrm>
            <a:off x="4548505" y="5497830"/>
            <a:ext cx="2927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→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舍生取义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1" name="Text Box 15"/>
          <p:cNvSpPr txBox="1"/>
          <p:nvPr/>
        </p:nvSpPr>
        <p:spPr>
          <a:xfrm>
            <a:off x="2719388" y="5497830"/>
            <a:ext cx="182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生、义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2" name="Text Box 16"/>
          <p:cNvSpPr txBox="1"/>
          <p:nvPr/>
        </p:nvSpPr>
        <p:spPr>
          <a:xfrm>
            <a:off x="1424305" y="3136583"/>
            <a:ext cx="1143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论点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/>
      <p:bldP spid="14346" grpId="0"/>
      <p:bldP spid="14347" grpId="0"/>
      <p:bldP spid="14348" grpId="0"/>
      <p:bldP spid="14349" grpId="0"/>
      <p:bldP spid="14350" grpId="0"/>
      <p:bldP spid="14351" grpId="0"/>
      <p:bldP spid="143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1365" cy="6856730"/>
          </a:xfrm>
          <a:prstGeom prst="rect">
            <a:avLst/>
          </a:prstGeom>
        </p:spPr>
      </p:pic>
      <p:sp>
        <p:nvSpPr>
          <p:cNvPr id="14338" name="Rectangle 2"/>
          <p:cNvSpPr/>
          <p:nvPr/>
        </p:nvSpPr>
        <p:spPr>
          <a:xfrm>
            <a:off x="2882900" y="1223645"/>
            <a:ext cx="818134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4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第一层（从开头至“舍生而取义者也”）</a:t>
            </a:r>
            <a:endParaRPr lang="zh-CN" altLang="en-US" sz="3200" b="1" dirty="0">
              <a:solidFill>
                <a:schemeClr val="accent4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4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chemeClr val="accent4"/>
                </a:solidFill>
                <a:effectLst/>
                <a:latin typeface="Times New Roman" panose="02020603050405020304" pitchFamily="18" charset="0"/>
              </a:rPr>
              <a:t>以鱼与熊掌不可得兼而取熊掌为喻，引出生与义不可得兼则“舍生取义”的论点。</a:t>
            </a:r>
            <a:endParaRPr lang="zh-CN" altLang="en-US" sz="3200" b="1" dirty="0">
              <a:solidFill>
                <a:schemeClr val="accent4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4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第二层（从“生亦我所欲”至“是故所欲有甚于生者，所恶有甚于死者。”）</a:t>
            </a:r>
            <a:endParaRPr lang="zh-CN" altLang="en-US" sz="3200" b="1" dirty="0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chemeClr val="accent4"/>
                </a:solidFill>
                <a:effectLst/>
                <a:latin typeface="Times New Roman" panose="02020603050405020304" pitchFamily="18" charset="0"/>
              </a:rPr>
              <a:t>对自己的论点“舍生取义”是人的</a:t>
            </a:r>
            <a:r>
              <a:rPr lang="zh-CN" altLang="en-US" sz="32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chemeClr val="accent4"/>
                </a:solidFill>
                <a:latin typeface="Times New Roman" panose="02020603050405020304" pitchFamily="18" charset="0"/>
              </a:rPr>
              <a:t>本心”的进一步论证。先正面再反面分析阐发自己的观点。</a:t>
            </a:r>
            <a:endParaRPr lang="zh-CN" altLang="en-US" sz="3200" b="1" dirty="0">
              <a:solidFill>
                <a:schemeClr val="accent4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3"/>
          <p:cNvSpPr txBox="1"/>
          <p:nvPr/>
        </p:nvSpPr>
        <p:spPr>
          <a:xfrm rot="20760000">
            <a:off x="1180465" y="770890"/>
            <a:ext cx="921385" cy="49860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分析第一部分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8000"/>
          </a:xfrm>
          <a:prstGeom prst="rect">
            <a:avLst/>
          </a:prstGeom>
        </p:spPr>
      </p:pic>
      <p:sp>
        <p:nvSpPr>
          <p:cNvPr id="15362" name="Rectangle 2"/>
          <p:cNvSpPr/>
          <p:nvPr/>
        </p:nvSpPr>
        <p:spPr>
          <a:xfrm>
            <a:off x="1364615" y="1516380"/>
            <a:ext cx="946213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第三层（本段最后一句）作者得出结论：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4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其实人都有向善之心，之所以贤者才能做到“舍生取义”是因为贤者能够保持“本心”而已。</a:t>
            </a:r>
            <a:endParaRPr lang="zh-CN" altLang="en-US" sz="48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078970" cy="6857365"/>
          </a:xfrm>
          <a:prstGeom prst="rect">
            <a:avLst/>
          </a:prstGeom>
        </p:spPr>
      </p:pic>
      <p:sp>
        <p:nvSpPr>
          <p:cNvPr id="5122" name="Text Box 2"/>
          <p:cNvSpPr txBox="1"/>
          <p:nvPr/>
        </p:nvSpPr>
        <p:spPr>
          <a:xfrm>
            <a:off x="753110" y="273050"/>
            <a:ext cx="362585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学习目标</a:t>
            </a:r>
            <a:endParaRPr lang="zh-CN" altLang="en-US" sz="6600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3200400" y="2510790"/>
            <a:ext cx="6248400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970915" y="1626235"/>
            <a:ext cx="99707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itchFamily="2" charset="-122"/>
              </a:rPr>
              <a:t>1、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掌握“欲、舍、甚、恶”等文言词语的意义和用法。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970280" y="3289300"/>
            <a:ext cx="99707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itchFamily="2" charset="-122"/>
              </a:rPr>
              <a:t>2、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正确分析并理解文章的论证思路和论证方法。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1110615" y="4932045"/>
            <a:ext cx="99714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itchFamily="2" charset="-122"/>
              </a:rPr>
              <a:t>3、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了解孟子“舍生取义”的道德主张。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/>
      <p:bldP spid="5125" grpId="0"/>
      <p:bldP spid="5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7410" name="Rectangle 2"/>
          <p:cNvSpPr/>
          <p:nvPr/>
        </p:nvSpPr>
        <p:spPr>
          <a:xfrm>
            <a:off x="825183" y="534035"/>
            <a:ext cx="7423150" cy="60312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第二部分：举例论证论点，人应该保有“本心”。</a:t>
            </a:r>
            <a:endParaRPr lang="zh-CN" altLang="en-US" sz="4000" b="1" dirty="0">
              <a:solidFill>
                <a:schemeClr val="accent4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4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600" b="1" dirty="0">
                <a:solidFill>
                  <a:schemeClr val="accent4"/>
                </a:solidFill>
                <a:effectLst/>
                <a:latin typeface="Times New Roman" panose="02020603050405020304" pitchFamily="18" charset="0"/>
              </a:rPr>
              <a:t>第一层（从“一箪食”至“乞人不屑也”）          从正面举例论证不能见  利忘义。“一箪食”、“一豆羹”关系到人的生死，但若用无礼的方式施舍，就是路人、乞丐也不接受。这一事例充分证明，最普通的人也有羞恶之心，宁愿饿死而不失义。</a:t>
            </a:r>
            <a:endParaRPr lang="zh-CN" altLang="en-US" sz="3600" b="1" dirty="0">
              <a:solidFill>
                <a:schemeClr val="accent4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 rot="1320000">
            <a:off x="9131300" y="1268730"/>
            <a:ext cx="921385" cy="48901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分析第二部分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sp>
        <p:nvSpPr>
          <p:cNvPr id="18434" name="Rectangle 2"/>
          <p:cNvSpPr/>
          <p:nvPr/>
        </p:nvSpPr>
        <p:spPr>
          <a:xfrm>
            <a:off x="666750" y="305435"/>
            <a:ext cx="1096391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第二层（从“万钟则不辨礼义而受之”至“是亦不可以已乎”）从反面举例论证不能见利忘义。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首先指出一些显贵的人“不辨礼义”就接受优厚俸禄。紧接着以一个反问句，说明他们接受的原因是利欲熏心，为私利所蔽。然后用三个排比今昔对比，批判他们重利轻义、见利忘义的行为。“是亦不可以已乎”是一句反问，更增加了批判的力量。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第三层（最后一句）与第一部分结束相呼应，人应该保有本心。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“本心”就是人原来固有的“羞恶之心”，也就是“义”、“善”的本性。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8000"/>
          </a:xfrm>
          <a:prstGeom prst="rect">
            <a:avLst/>
          </a:prstGeom>
        </p:spPr>
      </p:pic>
      <p:sp>
        <p:nvSpPr>
          <p:cNvPr id="86020" name="文本框 86019"/>
          <p:cNvSpPr txBox="1"/>
          <p:nvPr/>
        </p:nvSpPr>
        <p:spPr>
          <a:xfrm>
            <a:off x="1029653" y="468313"/>
            <a:ext cx="909193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b="1" dirty="0"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、第二段运用了哪些论证方法？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4" name="矩形 86023"/>
          <p:cNvSpPr/>
          <p:nvPr/>
        </p:nvSpPr>
        <p:spPr>
          <a:xfrm>
            <a:off x="1030605" y="2205355"/>
            <a:ext cx="99682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162050" indent="-116205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）为了尊严宁死不受施舍的例子。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1162050" indent="-116205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）为“宫室之美，妻妾之奉，所识穷乏者得我”而受“万钟”的例子。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6" name="矩形 86025"/>
          <p:cNvSpPr/>
          <p:nvPr/>
        </p:nvSpPr>
        <p:spPr>
          <a:xfrm>
            <a:off x="1919288" y="1420495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举例论证：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7" name="矩形 86026"/>
          <p:cNvSpPr/>
          <p:nvPr/>
        </p:nvSpPr>
        <p:spPr>
          <a:xfrm>
            <a:off x="1919288" y="3748088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对比论证：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8" name="矩形 86027"/>
          <p:cNvSpPr/>
          <p:nvPr/>
        </p:nvSpPr>
        <p:spPr>
          <a:xfrm>
            <a:off x="1030605" y="4365625"/>
            <a:ext cx="99688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162050" indent="-116205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）将“一箪食，一豆羹”与“万钟”作对比。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1162050" indent="-1162050"/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）“乡”和“今”的不同做法进行对比，指出“今”的做法为“失其本心”。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charRg st="1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 uiExpand="1" build="allAtOnce"/>
      <p:bldP spid="86026" grpId="0"/>
      <p:bldP spid="86027" grpId="0"/>
      <p:bldP spid="86028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8000"/>
          </a:xfrm>
          <a:prstGeom prst="rect">
            <a:avLst/>
          </a:prstGeom>
        </p:spPr>
      </p:pic>
      <p:sp>
        <p:nvSpPr>
          <p:cNvPr id="22530" name="Text Box 2"/>
          <p:cNvSpPr txBox="1"/>
          <p:nvPr/>
        </p:nvSpPr>
        <p:spPr>
          <a:xfrm>
            <a:off x="884555" y="609600"/>
            <a:ext cx="1659890" cy="54876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48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、文章主要运用了哪些修辞方法？</a:t>
            </a:r>
            <a:endParaRPr lang="zh-CN" altLang="en-US" sz="48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2659380" y="4920615"/>
            <a:ext cx="8373745" cy="8299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：通篇皆是。既有助于逐层深入分析，又能增强文章的气势和论辩力量。 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2659380" y="609600"/>
            <a:ext cx="8373745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舍鱼而取熊掌”是一个巧妙而贴切的比喻，它恰当地说明了在人们所喜爱的两件事物不能同时兼得的情况下，就必须择优而取。“一箪食，一豆羹”也是比喻，说明饮食对饥饿者虽然重要，但不合乎礼义也宁死不食，从而证明了“义”重于“生”，突出了主题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971800" y="609600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比喻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2658745" y="2667000"/>
            <a:ext cx="8374380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： 生和义比，义比生更可贵；死与不义比，不义比死更可恶。又用假设方式与事实作对比，赞扬了舍生取义的人。最后用“不食嗟来之食”与“不辩礼义而受万钟”作对比，赞扬了舍生取义的精神，批判了那些只贪图荣华富贵而不顾礼义廉耻的权贵们。这就起到了突出中心思想的作用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2843530" y="2667000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对比 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6" name="Text Box 8"/>
          <p:cNvSpPr txBox="1"/>
          <p:nvPr/>
        </p:nvSpPr>
        <p:spPr>
          <a:xfrm>
            <a:off x="2843530" y="4920615"/>
            <a:ext cx="826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排比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ldLvl="0" animBg="1"/>
      <p:bldP spid="22532" grpId="0" bldLvl="0" animBg="1"/>
      <p:bldP spid="22533" grpId="0"/>
      <p:bldP spid="22534" grpId="0" bldLvl="0" animBg="1"/>
      <p:bldP spid="22535" grpId="0"/>
      <p:bldP spid="225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  <p:sp>
        <p:nvSpPr>
          <p:cNvPr id="43010" name="文本框 43009"/>
          <p:cNvSpPr txBox="1"/>
          <p:nvPr/>
        </p:nvSpPr>
        <p:spPr>
          <a:xfrm>
            <a:off x="788670" y="857250"/>
            <a:ext cx="98742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>
                <a:solidFill>
                  <a:srgbClr val="FFCC00"/>
                </a:solidFill>
                <a:latin typeface="Times New Roman" panose="02020603050405020304" pitchFamily="18" charset="0"/>
              </a:rPr>
              <a:t>合作探讨</a:t>
            </a:r>
            <a:endParaRPr lang="en-US" altLang="zh-CN" sz="4000" b="1">
              <a:solidFill>
                <a:srgbClr val="FFCC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000" b="1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b="1">
                <a:solidFill>
                  <a:srgbClr val="FFCC00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4800" b="1">
                <a:solidFill>
                  <a:srgbClr val="7030A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800" b="1">
                <a:solidFill>
                  <a:srgbClr val="7030A0"/>
                </a:solidFill>
                <a:latin typeface="Times New Roman" panose="02020603050405020304" pitchFamily="18" charset="0"/>
              </a:rPr>
              <a:t>、孟子是怎样论述观点的？</a:t>
            </a:r>
            <a:endParaRPr lang="zh-CN" altLang="en-US" sz="48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1687830" y="2741295"/>
            <a:ext cx="918146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400" b="1">
                <a:latin typeface="Times New Roman" panose="02020603050405020304" pitchFamily="18" charset="0"/>
              </a:rPr>
              <a:t>        </a:t>
            </a:r>
            <a:r>
              <a:rPr lang="zh-CN" altLang="en-US" sz="4400" b="1">
                <a:latin typeface="Times New Roman" panose="02020603050405020304" pitchFamily="18" charset="0"/>
              </a:rPr>
              <a:t>先用鱼和熊掌设喻引出观点，再正反对比论述，最后用事例进一步论述观点。</a:t>
            </a:r>
            <a:endParaRPr lang="zh-CN" altLang="en-US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8000"/>
          </a:xfrm>
          <a:prstGeom prst="rect">
            <a:avLst/>
          </a:prstGeom>
        </p:spPr>
      </p:pic>
      <p:sp>
        <p:nvSpPr>
          <p:cNvPr id="114692" name="文本框 114691"/>
          <p:cNvSpPr txBox="1"/>
          <p:nvPr/>
        </p:nvSpPr>
        <p:spPr>
          <a:xfrm>
            <a:off x="856615" y="1445895"/>
            <a:ext cx="107664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为什么“行道之人弗受”“乞人不屑”？结果会怎样？这说明了什么？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4693" name="文本框 114692"/>
          <p:cNvSpPr txBox="1"/>
          <p:nvPr/>
        </p:nvSpPr>
        <p:spPr>
          <a:xfrm>
            <a:off x="856615" y="2767965"/>
            <a:ext cx="103066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因为施舍的人没有尊重他们。结果是“行道之人”“乞人”会饿死。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4695" name="矩形 114694"/>
          <p:cNvSpPr/>
          <p:nvPr/>
        </p:nvSpPr>
        <p:spPr>
          <a:xfrm>
            <a:off x="856615" y="4311015"/>
            <a:ext cx="106127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说明在“行道之人”和“乞人”心里，个人的人格尊严比生命重要。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4697" name="文本框 114696"/>
          <p:cNvSpPr txBox="1"/>
          <p:nvPr/>
        </p:nvSpPr>
        <p:spPr>
          <a:xfrm>
            <a:off x="651510" y="414655"/>
            <a:ext cx="112350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“不受嗟来之食”</a:t>
            </a: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是一个著名的</a:t>
            </a: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典故。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/>
      <p:bldP spid="1146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6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3545" y="996950"/>
            <a:ext cx="1134554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en-US" altLang="zh-CN" sz="66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       </a:t>
            </a:r>
            <a:r>
              <a:rPr lang="en-US" altLang="zh-CN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3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、文中</a:t>
            </a:r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  <a:sym typeface="+mn-ea"/>
              </a:rPr>
              <a:t>“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所欲有甚于生者</a:t>
            </a:r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  <a:sym typeface="+mn-ea"/>
              </a:rPr>
              <a:t>”，“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所欲</a:t>
            </a:r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  <a:sym typeface="+mn-ea"/>
              </a:rPr>
              <a:t>”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可以指哪些事情？ </a:t>
            </a:r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  <a:sym typeface="+mn-ea"/>
              </a:rPr>
              <a:t>“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所恶有甚于死者</a:t>
            </a:r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  <a:sym typeface="+mn-ea"/>
              </a:rPr>
              <a:t>”，“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所恶</a:t>
            </a:r>
            <a:r>
              <a:rPr lang="zh-CN" altLang="en-US" sz="6600" b="1" dirty="0">
                <a:solidFill>
                  <a:srgbClr val="000000"/>
                </a:solidFill>
                <a:ea typeface="隶书" pitchFamily="49" charset="-122"/>
                <a:sym typeface="+mn-ea"/>
              </a:rPr>
              <a:t>”</a:t>
            </a:r>
            <a:r>
              <a:rPr lang="zh-CN" altLang="en-US" sz="66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可以指哪些事情？谈谈你的理解。</a:t>
            </a:r>
            <a:endParaRPr lang="zh-CN" altLang="en-US" sz="6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8000"/>
          </a:xfrm>
          <a:prstGeom prst="rect">
            <a:avLst/>
          </a:prstGeom>
        </p:spPr>
      </p:pic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943610" y="576580"/>
            <a:ext cx="10573385" cy="553974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1800" b="0" dirty="0">
                <a:solidFill>
                  <a:schemeClr val="tx1"/>
                </a:solidFill>
              </a:rPr>
              <a:t>            </a:t>
            </a:r>
            <a:r>
              <a:rPr lang="zh-CN" altLang="en-US" sz="4800" b="0" dirty="0">
                <a:solidFill>
                  <a:srgbClr val="000000"/>
                </a:solidFill>
              </a:rPr>
              <a:t> </a:t>
            </a:r>
            <a:br>
              <a:rPr lang="zh-CN" altLang="en-US" sz="4800" b="0" dirty="0">
                <a:solidFill>
                  <a:srgbClr val="000000"/>
                </a:solidFill>
              </a:rPr>
            </a:br>
            <a:r>
              <a:rPr lang="zh-CN" altLang="en-US" sz="4800" b="0" dirty="0">
                <a:solidFill>
                  <a:srgbClr val="000000"/>
                </a:solidFill>
              </a:rPr>
              <a:t>     </a:t>
            </a:r>
            <a:r>
              <a:rPr lang="zh-CN" altLang="en-US" sz="4800" dirty="0">
                <a:solidFill>
                  <a:srgbClr val="000000"/>
                </a:solidFill>
              </a:rPr>
              <a:t>  这里的“</a:t>
            </a:r>
            <a:r>
              <a:rPr lang="zh-CN" altLang="en-US" sz="4800" dirty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所欲</a:t>
            </a:r>
            <a:r>
              <a:rPr lang="zh-CN" altLang="en-US" sz="4800" dirty="0">
                <a:solidFill>
                  <a:srgbClr val="000000"/>
                </a:solidFill>
              </a:rPr>
              <a:t>”应指正义的事业，如为人民大众作有利之事，为国家建设做事，为了别人安危挺身而出等。</a:t>
            </a:r>
            <a:br>
              <a:rPr lang="zh-CN" altLang="en-US" sz="4800" dirty="0">
                <a:solidFill>
                  <a:srgbClr val="000000"/>
                </a:solidFill>
              </a:rPr>
            </a:br>
            <a:r>
              <a:rPr lang="zh-CN" altLang="en-US" sz="4800" dirty="0">
                <a:solidFill>
                  <a:srgbClr val="000000"/>
                </a:solidFill>
              </a:rPr>
              <a:t>       </a:t>
            </a:r>
            <a:br>
              <a:rPr lang="zh-CN" altLang="en-US" sz="4800" dirty="0">
                <a:solidFill>
                  <a:srgbClr val="000000"/>
                </a:solidFill>
              </a:rPr>
            </a:br>
            <a:r>
              <a:rPr lang="zh-CN" altLang="en-US" sz="4800" dirty="0">
                <a:solidFill>
                  <a:srgbClr val="000000"/>
                </a:solidFill>
              </a:rPr>
              <a:t>      这里的“</a:t>
            </a:r>
            <a:r>
              <a:rPr lang="zh-CN" altLang="en-US" sz="4800" dirty="0">
                <a:solidFill>
                  <a:srgbClr val="C00000"/>
                </a:solidFill>
              </a:rPr>
              <a:t>所恶</a:t>
            </a:r>
            <a:r>
              <a:rPr lang="zh-CN" altLang="en-US" sz="4800" dirty="0">
                <a:solidFill>
                  <a:srgbClr val="000000"/>
                </a:solidFill>
              </a:rPr>
              <a:t>”应指不义的事。不合法不道德的事情，如叛变国家，贪污受贿，滥用职权，杀人放火等危害国家危害人民的事。</a:t>
            </a:r>
            <a:br>
              <a:rPr lang="zh-CN" altLang="en-US" sz="4800" dirty="0">
                <a:solidFill>
                  <a:srgbClr val="000000"/>
                </a:solidFill>
              </a:rPr>
            </a:br>
            <a:endParaRPr lang="zh-CN" altLang="en-US" sz="4800" dirty="0">
              <a:solidFill>
                <a:srgbClr val="000000"/>
              </a:solidFill>
            </a:endParaRPr>
          </a:p>
        </p:txBody>
      </p:sp>
      <p:sp>
        <p:nvSpPr>
          <p:cNvPr id="22532" name="Text Box 4">
            <a:hlinkClick r:id="rId2" action="ppaction://hlinksldjump"/>
          </p:cNvPr>
          <p:cNvSpPr/>
          <p:nvPr>
            <p:ph idx="1"/>
          </p:nvPr>
        </p:nvSpPr>
        <p:spPr>
          <a:xfrm>
            <a:off x="8991600" y="5867400"/>
            <a:ext cx="838200" cy="457200"/>
          </a:xfrm>
        </p:spPr>
        <p:txBody>
          <a:bodyPr vert="horz" wrap="square" lIns="91440" tIns="45720" rIns="91440" bIns="45720" anchor="t">
            <a:normAutofit fontScale="70000"/>
          </a:bodyPr>
          <a:p>
            <a:pPr eaLnBrk="1" hangingPunct="1">
              <a:spcBef>
                <a:spcPct val="50000"/>
              </a:spcBef>
              <a:buNone/>
            </a:pPr>
            <a:r>
              <a:rPr lang="zh-CN" altLang="en-US" sz="2400" dirty="0">
                <a:solidFill>
                  <a:srgbClr val="FFFF66"/>
                </a:solidFill>
              </a:rPr>
              <a:t>返回</a:t>
            </a:r>
            <a:endParaRPr lang="zh-CN" altLang="en-US" sz="2400" dirty="0">
              <a:solidFill>
                <a:srgbClr val="FFFF66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0715" y="238760"/>
            <a:ext cx="554799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600" b="1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总结课文   </a:t>
            </a:r>
            <a:endParaRPr lang="zh-CN" altLang="en-US" sz="6600"/>
          </a:p>
        </p:txBody>
      </p:sp>
      <p:sp>
        <p:nvSpPr>
          <p:cNvPr id="3" name="文本框 2"/>
          <p:cNvSpPr txBox="1"/>
          <p:nvPr/>
        </p:nvSpPr>
        <p:spPr>
          <a:xfrm>
            <a:off x="1722755" y="1345565"/>
            <a:ext cx="39547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5400" b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5400" b="1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、主要内容</a:t>
            </a:r>
            <a:endParaRPr lang="zh-CN" altLang="en-US" sz="5400"/>
          </a:p>
        </p:txBody>
      </p:sp>
      <p:sp>
        <p:nvSpPr>
          <p:cNvPr id="4" name="文本框 3"/>
          <p:cNvSpPr txBox="1"/>
          <p:nvPr/>
        </p:nvSpPr>
        <p:spPr>
          <a:xfrm>
            <a:off x="502920" y="2175510"/>
            <a:ext cx="113823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chemeClr val="accent4"/>
                </a:solidFill>
                <a:latin typeface="Times New Roman" panose="02020603050405020304" pitchFamily="18" charset="0"/>
                <a:sym typeface="+mn-ea"/>
              </a:rPr>
              <a:t>     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本文阐明了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义重于生</a:t>
            </a: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义重于利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和</a:t>
            </a:r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不义可耻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的道理，提出了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舍生取义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的中心论点。作者对比了两种人生观，赞扬了那些重义轻生、舍生取义的人，斥责了那些苟且偷生、见利忘义的人，告诫人们不辨礼义而贪求富贵的行为是不可取的（要辨别“义”和“利”，不要失去“本心”）。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7365"/>
          </a:xfrm>
          <a:prstGeom prst="rect">
            <a:avLst/>
          </a:prstGeom>
        </p:spPr>
      </p:pic>
      <p:sp>
        <p:nvSpPr>
          <p:cNvPr id="51202" name="文本框 51201"/>
          <p:cNvSpPr txBox="1"/>
          <p:nvPr/>
        </p:nvSpPr>
        <p:spPr>
          <a:xfrm>
            <a:off x="1098550" y="434975"/>
            <a:ext cx="38760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800" b="1">
                <a:solidFill>
                  <a:srgbClr val="00B05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800" b="1">
                <a:solidFill>
                  <a:srgbClr val="00B050"/>
                </a:solidFill>
                <a:latin typeface="Times New Roman" panose="02020603050405020304" pitchFamily="18" charset="0"/>
              </a:rPr>
              <a:t>、写作特色</a:t>
            </a:r>
            <a:r>
              <a:rPr lang="zh-CN" altLang="en-US" sz="240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文本框 51202"/>
          <p:cNvSpPr txBox="1"/>
          <p:nvPr/>
        </p:nvSpPr>
        <p:spPr>
          <a:xfrm>
            <a:off x="1524635" y="1519873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①逻辑严密，具有雄辩力量。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1524635" y="2421255"/>
            <a:ext cx="9143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②善用比喻和举例论证的手法，颇富说服力。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1524000" y="3213100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③正反论证，层次清晰。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1524000" y="4221163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④语句流畅，气势充沛。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1207" name="文本框 51206"/>
          <p:cNvSpPr txBox="1"/>
          <p:nvPr/>
        </p:nvSpPr>
        <p:spPr>
          <a:xfrm>
            <a:off x="1524000" y="5300663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⑤运用了比喻、对比、排比等修辞。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6" grpId="0"/>
      <p:bldP spid="512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  <p:sp>
        <p:nvSpPr>
          <p:cNvPr id="8194" name="矩形 8193"/>
          <p:cNvSpPr/>
          <p:nvPr/>
        </p:nvSpPr>
        <p:spPr>
          <a:xfrm>
            <a:off x="729615" y="1509395"/>
            <a:ext cx="10738485" cy="4577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rgbClr val="CCECFF"/>
              </a:buClr>
              <a:buSzPct val="115000"/>
            </a:pPr>
            <a:r>
              <a:rPr lang="zh-CN" altLang="en-US" sz="36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      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 孟子，名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轲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，字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子舆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，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战国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时邹人。他受业于孔子的孙子子思的弟子，是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儒家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继孔子之后又一位重要的代表人物，后称为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“亚圣”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。孟子生于战国诸侯混战最激烈的时期，他提出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“民贵君轻”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、对人民作一定的让步、反对掠夺性战争等主张。为此，他到各国去游说诸侯，反对“霸道”，提倡以“仁”“义”为中心的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“仁政”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、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“王道”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。他继承和发扬了孔子的思想，希望能够在诸侯中选出一位王天下的君主。由于他的这些主张与当时激烈混战的社会状况不符，所以均未被统治者所采纳。孟子退而与弟子著书，遂成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孟子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3200" b="1">
                <a:solidFill>
                  <a:srgbClr val="4E4A3E"/>
                </a:solidFill>
                <a:latin typeface="Times New Roman" panose="02020603050405020304" pitchFamily="18" charset="0"/>
                <a:ea typeface="隶书" pitchFamily="49" charset="-122"/>
              </a:rPr>
              <a:t>。</a:t>
            </a:r>
            <a:endParaRPr lang="zh-CN" altLang="en-US" sz="3200" b="1">
              <a:solidFill>
                <a:srgbClr val="4E4A3E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004570" y="296545"/>
            <a:ext cx="33829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作者简介</a:t>
            </a:r>
            <a:endParaRPr lang="zh-CN" altLang="en-US" sz="6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2000" cy="6856730"/>
          </a:xfrm>
          <a:prstGeom prst="rect">
            <a:avLst/>
          </a:prstGeom>
        </p:spPr>
      </p:pic>
      <p:sp>
        <p:nvSpPr>
          <p:cNvPr id="99330" name="标题 99329"/>
          <p:cNvSpPr>
            <a:spLocks noGrp="1"/>
          </p:cNvSpPr>
          <p:nvPr>
            <p:ph type="title"/>
          </p:nvPr>
        </p:nvSpPr>
        <p:spPr>
          <a:xfrm>
            <a:off x="608330" y="400050"/>
            <a:ext cx="4279900" cy="913765"/>
          </a:xfrm>
        </p:spPr>
        <p:txBody>
          <a:bodyPr anchor="ctr"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9060101010101" pitchFamily="49" charset="-122"/>
              </a:rPr>
              <a:t>拓展练习</a:t>
            </a:r>
            <a:endParaRPr lang="zh-CN" alt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99331" name="文本占位符 99330"/>
          <p:cNvSpPr>
            <a:spLocks noGrp="1"/>
          </p:cNvSpPr>
          <p:nvPr>
            <p:ph type="body" idx="1"/>
          </p:nvPr>
        </p:nvSpPr>
        <p:spPr>
          <a:xfrm>
            <a:off x="1264285" y="1801495"/>
            <a:ext cx="10429240" cy="3255645"/>
          </a:xfrm>
        </p:spPr>
        <p:txBody>
          <a:bodyPr>
            <a:noAutofit/>
          </a:bodyPr>
          <a:p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从现实或历史举出能论证“舍 生取义”的事实论据（用一句话概括）和道理论据。</a:t>
            </a:r>
            <a:endParaRPr lang="zh-CN" altLang="en-US" sz="5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xfrm>
            <a:off x="549910" y="95885"/>
            <a:ext cx="10654030" cy="1143000"/>
          </a:xfrm>
        </p:spPr>
        <p:txBody>
          <a:bodyPr anchor="ctr">
            <a:noAutofit/>
          </a:bodyPr>
          <a:p>
            <a:r>
              <a:rPr lang="en-US" altLang="zh-CN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舍生取义”的</a:t>
            </a:r>
            <a:r>
              <a:rPr lang="zh-CN" altLang="en-US" sz="6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事实论据</a:t>
            </a:r>
            <a:endParaRPr lang="zh-CN" altLang="en-US" sz="6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xfrm>
            <a:off x="311150" y="1238885"/>
            <a:ext cx="11570335" cy="5344160"/>
          </a:xfrm>
        </p:spPr>
        <p:txBody>
          <a:bodyPr>
            <a:noAutofit/>
          </a:bodyPr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董存瑞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舍身炸碉堡。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邱少云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宁愿火烧也不愿暴露目标。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朱自清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宁死不吃美国救济粮。（解放前，由于国民党腐败无能，经济趋于崩溃，洋货充斥市场。著名作家朱自清宁肯饿死也不买美国救济粉，被称为“表现我们民族英雄气概的爱国知识分子”。）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白求恩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同志为了挽救受伤的红军战士，在手术台上日夜工作，最后自己也倒在了手术台前。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抗洪英雄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李向群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为保一方群众生命财产安全誓斗洪魔，以生身殉国。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南宋末年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文天祥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抵抗外侵，失败被捕后，面对元朝威逼利诱，竟毫不动摇，视死如归，最终牺牲。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2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1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54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85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7365"/>
          </a:xfrm>
          <a:prstGeom prst="rect">
            <a:avLst/>
          </a:prstGeom>
        </p:spPr>
      </p:pic>
      <p:sp>
        <p:nvSpPr>
          <p:cNvPr id="96259" name="文本占位符 96258"/>
          <p:cNvSpPr>
            <a:spLocks noGrp="1"/>
          </p:cNvSpPr>
          <p:nvPr>
            <p:ph type="body" idx="1"/>
          </p:nvPr>
        </p:nvSpPr>
        <p:spPr>
          <a:xfrm>
            <a:off x="300990" y="1768475"/>
            <a:ext cx="11518265" cy="4759325"/>
          </a:xfrm>
        </p:spPr>
        <p:txBody>
          <a:bodyPr>
            <a:noAutofit/>
          </a:bodyPr>
          <a:p>
            <a:pPr>
              <a:spcBef>
                <a:spcPct val="4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生命诚可贵，爱情价更高。若为自由故，二者皆可抛。 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匈牙利</a:t>
            </a:r>
            <a:r>
              <a:rPr lang="en-US" altLang="zh-CN" sz="27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裴多菲</a:t>
            </a:r>
            <a:r>
              <a:rPr lang="en-US" altLang="zh-CN"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人生自古谁无死，留取丹心照汗青。 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文天祥</a:t>
            </a:r>
            <a:r>
              <a:rPr lang="en-US" altLang="zh-CN"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砍头不要紧，只要主义真。杀了夏明翰，还有后来人。 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夏明翰</a:t>
            </a:r>
            <a:r>
              <a:rPr lang="en-US" altLang="zh-CN"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27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7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取义成仁今日事，人间遍种自由花。 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（陈毅）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富贵不能淫，贫贱不能移，威武不能屈，此之谓大丈夫。</a:t>
            </a:r>
            <a:r>
              <a:rPr lang="en-US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7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40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苟利国家生死以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岂因祸福避趋之。</a:t>
            </a: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（林则徐）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60" name="矩形 96259"/>
          <p:cNvSpPr/>
          <p:nvPr/>
        </p:nvSpPr>
        <p:spPr>
          <a:xfrm>
            <a:off x="551815" y="498475"/>
            <a:ext cx="109093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舍生取义”的</a:t>
            </a:r>
            <a:r>
              <a:rPr lang="zh-CN" altLang="en-US" sz="6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道理论据</a:t>
            </a:r>
            <a:endParaRPr lang="zh-CN" altLang="en-US" sz="6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3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58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9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112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14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12192000" cy="6858635"/>
          </a:xfrm>
          <a:prstGeom prst="rect">
            <a:avLst/>
          </a:prstGeom>
        </p:spPr>
      </p:pic>
      <p:sp>
        <p:nvSpPr>
          <p:cNvPr id="58373" name="矩形 58372"/>
          <p:cNvSpPr/>
          <p:nvPr/>
        </p:nvSpPr>
        <p:spPr>
          <a:xfrm>
            <a:off x="5965825" y="3200400"/>
            <a:ext cx="23399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8374" name="矩形 58373"/>
          <p:cNvSpPr/>
          <p:nvPr/>
        </p:nvSpPr>
        <p:spPr>
          <a:xfrm>
            <a:off x="585788" y="499428"/>
            <a:ext cx="3816350" cy="9366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600" b="1">
                <a:solidFill>
                  <a:srgbClr val="FF0000"/>
                </a:solidFill>
                <a:ea typeface="华文隶书" pitchFamily="2" charset="-122"/>
              </a:rPr>
              <a:t>布置作业</a:t>
            </a:r>
            <a:endParaRPr lang="zh-CN" altLang="en-US" sz="66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2192000" cy="60623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endParaRPr lang="en-US" altLang="zh-CN" sz="4000" b="1">
              <a:solidFill>
                <a:schemeClr val="accent4"/>
              </a:solidFill>
              <a:ea typeface="华文隶书" pitchFamily="2" charset="-122"/>
              <a:sym typeface="+mn-ea"/>
            </a:endParaRPr>
          </a:p>
          <a:p>
            <a:endParaRPr lang="en-US" altLang="zh-CN" sz="4000" b="1">
              <a:solidFill>
                <a:schemeClr val="accent4"/>
              </a:solidFill>
              <a:ea typeface="华文隶书" pitchFamily="2" charset="-122"/>
              <a:sym typeface="+mn-ea"/>
            </a:endParaRPr>
          </a:p>
          <a:p>
            <a:r>
              <a:rPr lang="en-US" altLang="zh-CN" sz="4000" b="1">
                <a:solidFill>
                  <a:schemeClr val="accent4"/>
                </a:solidFill>
                <a:ea typeface="华文隶书" pitchFamily="2" charset="-122"/>
                <a:sym typeface="+mn-ea"/>
              </a:rPr>
              <a:t>   </a:t>
            </a:r>
            <a:r>
              <a:rPr lang="en-US" altLang="zh-CN" sz="4400" b="1">
                <a:solidFill>
                  <a:schemeClr val="accent4"/>
                </a:solidFill>
                <a:effectLst/>
                <a:ea typeface="华文隶书" pitchFamily="2" charset="-122"/>
                <a:sym typeface="+mn-ea"/>
              </a:rPr>
              <a:t>1</a:t>
            </a:r>
            <a:r>
              <a:rPr lang="zh-CN" altLang="en-US" sz="4400" b="1">
                <a:solidFill>
                  <a:schemeClr val="accent4"/>
                </a:solidFill>
                <a:effectLst/>
                <a:ea typeface="华文隶书" pitchFamily="2" charset="-122"/>
                <a:sym typeface="+mn-ea"/>
              </a:rPr>
              <a:t>、整理课文翻译；</a:t>
            </a:r>
            <a:endParaRPr lang="zh-CN" altLang="en-US" sz="4400" b="1">
              <a:solidFill>
                <a:schemeClr val="accent4"/>
              </a:solidFill>
              <a:effectLst/>
              <a:ea typeface="华文隶书" pitchFamily="2" charset="-122"/>
              <a:sym typeface="+mn-ea"/>
            </a:endParaRPr>
          </a:p>
          <a:p>
            <a:r>
              <a:rPr lang="en-US" altLang="zh-CN" sz="4400" b="1">
                <a:solidFill>
                  <a:schemeClr val="accent4"/>
                </a:solidFill>
                <a:effectLst/>
                <a:ea typeface="华文隶书" pitchFamily="2" charset="-122"/>
                <a:sym typeface="+mn-ea"/>
              </a:rPr>
              <a:t>   2</a:t>
            </a:r>
            <a:r>
              <a:rPr lang="zh-CN" altLang="en-US" sz="4400" b="1">
                <a:solidFill>
                  <a:schemeClr val="accent4"/>
                </a:solidFill>
                <a:effectLst/>
                <a:ea typeface="华文隶书" pitchFamily="2" charset="-122"/>
                <a:sym typeface="+mn-ea"/>
              </a:rPr>
              <a:t>、熟读、背诵课文；</a:t>
            </a:r>
            <a:endParaRPr lang="zh-CN" altLang="en-US" sz="4400" b="1">
              <a:solidFill>
                <a:schemeClr val="accent4"/>
              </a:solidFill>
              <a:effectLst/>
              <a:ea typeface="华文隶书" pitchFamily="2" charset="-122"/>
              <a:sym typeface="+mn-ea"/>
            </a:endParaRPr>
          </a:p>
          <a:p>
            <a:r>
              <a:rPr lang="en-US" altLang="zh-CN" sz="4400" b="1">
                <a:solidFill>
                  <a:schemeClr val="accent4"/>
                </a:solidFill>
                <a:effectLst/>
                <a:ea typeface="华文隶书" pitchFamily="2" charset="-122"/>
                <a:sym typeface="+mn-ea"/>
              </a:rPr>
              <a:t>   3</a:t>
            </a:r>
            <a:r>
              <a:rPr lang="zh-CN" altLang="en-US" sz="4400" b="1">
                <a:solidFill>
                  <a:schemeClr val="accent4"/>
                </a:solidFill>
                <a:effectLst/>
                <a:ea typeface="华文隶书" pitchFamily="2" charset="-122"/>
                <a:sym typeface="+mn-ea"/>
              </a:rPr>
              <a:t>、</a:t>
            </a:r>
            <a:r>
              <a:rPr lang="zh-CN" altLang="en-US" sz="4400" b="1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在几千年前，孟子就提出了“鱼和熊掌不可得兼”的问题和应当“舍生取义”的观点，那么在我们现代社会，面对愈来愈多的诱惑，面对人生的各种考验，我们应当做出怎样的选择呢</a:t>
            </a:r>
            <a:r>
              <a:rPr lang="en-US" altLang="zh-CN" sz="4400" b="1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 </a:t>
            </a:r>
            <a:r>
              <a:rPr lang="zh-CN" altLang="en-US" sz="4400" b="1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（练习写一段话）</a:t>
            </a:r>
            <a:endParaRPr lang="zh-CN" altLang="en-US" sz="4400" b="1">
              <a:solidFill>
                <a:schemeClr val="accent4"/>
              </a:solidFill>
              <a:ea typeface="华文隶书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6730"/>
          </a:xfrm>
          <a:prstGeom prst="rect">
            <a:avLst/>
          </a:prstGeom>
        </p:spPr>
      </p:pic>
      <p:sp>
        <p:nvSpPr>
          <p:cNvPr id="9218" name="矩形 9217"/>
          <p:cNvSpPr/>
          <p:nvPr/>
        </p:nvSpPr>
        <p:spPr>
          <a:xfrm>
            <a:off x="522605" y="1529080"/>
            <a:ext cx="1114679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《孟子》是先秦诸子杰出的散文著作，内容包括孟子的政治学说、政治活动、哲学思想和个性修养。《孟子》与《论语》同是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语录体散文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，但与《论语》相比，它篇幅较长，内容也更具体，描绘也更细致。《孟子》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比喻准确形象，语言犀利酣畅，感情洋溢饱满，说理深刻透彻。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 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《孟子》分为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七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篇，每篇又分上下两部分。各篇分若干章，以首章中标于篇首的开头文字为题，标题只起区别作用，并不概括全篇内容，这与《论语》类似。全书共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261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章。它是先秦诸子中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文学性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较高的著作。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9219" name="椭圆 9218"/>
          <p:cNvSpPr/>
          <p:nvPr/>
        </p:nvSpPr>
        <p:spPr>
          <a:xfrm>
            <a:off x="4367213" y="0"/>
            <a:ext cx="3779837" cy="1268413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0" name="文本框 9219"/>
          <p:cNvSpPr txBox="1"/>
          <p:nvPr/>
        </p:nvSpPr>
        <p:spPr>
          <a:xfrm>
            <a:off x="522605" y="438785"/>
            <a:ext cx="44697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孟子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简介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  <p:sp>
        <p:nvSpPr>
          <p:cNvPr id="59394" name="标题 59393"/>
          <p:cNvSpPr>
            <a:spLocks noGrp="1" noRot="1"/>
          </p:cNvSpPr>
          <p:nvPr>
            <p:ph type="title"/>
          </p:nvPr>
        </p:nvSpPr>
        <p:spPr>
          <a:xfrm>
            <a:off x="390525" y="307340"/>
            <a:ext cx="11043920" cy="2146935"/>
          </a:xfrm>
        </p:spPr>
        <p:txBody>
          <a:bodyPr anchor="ctr">
            <a:normAutofit fontScale="90000"/>
          </a:bodyPr>
          <a:p>
            <a:pPr algn="l"/>
            <a:br>
              <a:rPr lang="en-US" altLang="zh-CN" sz="3600" b="1">
                <a:solidFill>
                  <a:srgbClr val="000066"/>
                </a:solidFill>
                <a:ea typeface="黑体" panose="02010609060101010101" pitchFamily="49" charset="-122"/>
              </a:rPr>
            </a:br>
            <a:br>
              <a:rPr lang="en-US" altLang="zh-CN" sz="3600" b="1">
                <a:solidFill>
                  <a:srgbClr val="000066"/>
                </a:solidFill>
                <a:ea typeface="黑体" panose="02010609060101010101" pitchFamily="49" charset="-122"/>
              </a:rPr>
            </a:br>
            <a:br>
              <a:rPr lang="en-US" altLang="zh-CN" sz="3600" b="1">
                <a:solidFill>
                  <a:srgbClr val="000066"/>
                </a:solidFill>
                <a:ea typeface="黑体" panose="02010609060101010101" pitchFamily="49" charset="-122"/>
              </a:rPr>
            </a:br>
            <a:r>
              <a:rPr lang="en-US" altLang="zh-CN" sz="3600" b="1">
                <a:solidFill>
                  <a:srgbClr val="000066"/>
                </a:solidFill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000066"/>
                </a:solidFill>
                <a:ea typeface="黑体" panose="02010609060101010101" pitchFamily="49" charset="-122"/>
              </a:rPr>
              <a:t>     </a:t>
            </a:r>
            <a:endParaRPr lang="zh-CN" altLang="en-US" sz="5335" b="1">
              <a:solidFill>
                <a:srgbClr val="000066"/>
              </a:solidFill>
              <a:ea typeface="黑体" panose="02010609060101010101" pitchFamily="49" charset="-122"/>
            </a:endParaRPr>
          </a:p>
        </p:txBody>
      </p:sp>
      <p:sp>
        <p:nvSpPr>
          <p:cNvPr id="59396" name="文本框 59395"/>
          <p:cNvSpPr txBox="1"/>
          <p:nvPr/>
        </p:nvSpPr>
        <p:spPr>
          <a:xfrm>
            <a:off x="2637790" y="2551430"/>
            <a:ext cx="623252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恻隐之心，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羞恶之心，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恭敬之心，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是非之心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280035" y="-1017905"/>
            <a:ext cx="11630660" cy="3569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66"/>
                </a:solidFill>
                <a:ea typeface="黑体" panose="02010609060101010101" pitchFamily="49" charset="-122"/>
                <a:sym typeface="+mn-ea"/>
              </a:rPr>
              <a:t>          </a:t>
            </a:r>
            <a:endParaRPr lang="en-US" altLang="zh-CN">
              <a:solidFill>
                <a:srgbClr val="000066"/>
              </a:solidFill>
              <a:ea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000066"/>
              </a:solidFill>
              <a:ea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4400" b="1">
                <a:solidFill>
                  <a:srgbClr val="000066"/>
                </a:solidFill>
                <a:ea typeface="黑体" panose="02010609060101010101" pitchFamily="49" charset="-122"/>
                <a:sym typeface="+mn-ea"/>
              </a:rPr>
              <a:t>孟子主张</a:t>
            </a:r>
            <a:r>
              <a:rPr lang="zh-CN" altLang="en-US" sz="44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“性善论”</a:t>
            </a:r>
            <a:r>
              <a:rPr lang="zh-CN" altLang="en-US" sz="4400" b="1">
                <a:solidFill>
                  <a:srgbClr val="000066"/>
                </a:solidFill>
                <a:ea typeface="黑体" panose="02010609060101010101" pitchFamily="49" charset="-122"/>
                <a:sym typeface="+mn-ea"/>
              </a:rPr>
              <a:t>，他认为人的本心是美好的，是善良的。</a:t>
            </a:r>
            <a:r>
              <a:rPr sz="4400" b="1">
                <a:solidFill>
                  <a:srgbClr val="000066"/>
                </a:solidFill>
                <a:ea typeface="黑体" panose="02010609060101010101" pitchFamily="49" charset="-122"/>
                <a:sym typeface="+mn-ea"/>
              </a:rPr>
              <a:t>它包括四种</a:t>
            </a:r>
            <a:r>
              <a:rPr sz="44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“本心”</a:t>
            </a:r>
            <a:r>
              <a:rPr lang="en-US" sz="4400" b="1">
                <a:solidFill>
                  <a:srgbClr val="00B050"/>
                </a:solidFill>
                <a:ea typeface="黑体" panose="02010609060101010101" pitchFamily="49" charset="-122"/>
                <a:sym typeface="+mn-ea"/>
              </a:rPr>
              <a:t>:</a:t>
            </a:r>
            <a:br>
              <a:rPr lang="zh-CN" altLang="en-US" sz="4400" b="1">
                <a:solidFill>
                  <a:srgbClr val="000066"/>
                </a:solidFill>
                <a:ea typeface="黑体" panose="02010609060101010101" pitchFamily="49" charset="-122"/>
                <a:sym typeface="+mn-ea"/>
              </a:rPr>
            </a:br>
            <a:endParaRPr lang="zh-CN" altLang="en-US" sz="4400" b="1" dirty="0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5836285" y="2551430"/>
            <a:ext cx="18002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仁也；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399" name="文本框 59398"/>
          <p:cNvSpPr txBox="1"/>
          <p:nvPr/>
        </p:nvSpPr>
        <p:spPr>
          <a:xfrm>
            <a:off x="5951538" y="3789363"/>
            <a:ext cx="1368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0" name="文本框 59399"/>
          <p:cNvSpPr txBox="1"/>
          <p:nvPr/>
        </p:nvSpPr>
        <p:spPr>
          <a:xfrm>
            <a:off x="5835968" y="3663633"/>
            <a:ext cx="24479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义也；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401" name="文本框 59400"/>
          <p:cNvSpPr txBox="1"/>
          <p:nvPr/>
        </p:nvSpPr>
        <p:spPr>
          <a:xfrm>
            <a:off x="5880100" y="4775518"/>
            <a:ext cx="17129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礼也；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402" name="文本框 59401"/>
          <p:cNvSpPr txBox="1"/>
          <p:nvPr/>
        </p:nvSpPr>
        <p:spPr>
          <a:xfrm>
            <a:off x="5836285" y="5731193"/>
            <a:ext cx="22320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智也。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035155" cy="6858635"/>
          </a:xfrm>
          <a:prstGeom prst="rect">
            <a:avLst/>
          </a:prstGeom>
        </p:spPr>
      </p:pic>
      <p:sp>
        <p:nvSpPr>
          <p:cNvPr id="6146" name="Rectangle 2"/>
          <p:cNvSpPr/>
          <p:nvPr/>
        </p:nvSpPr>
        <p:spPr>
          <a:xfrm>
            <a:off x="3481705" y="228600"/>
            <a:ext cx="7856220" cy="640080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                </a:t>
            </a:r>
            <a:r>
              <a:rPr lang="en-US" altLang="zh-CN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w ù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死亦我所</a:t>
            </a:r>
            <a:r>
              <a:rPr lang="zh-CN" altLang="en-US" sz="3200" b="1" u="heavy" dirty="0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恶</a:t>
            </a:r>
            <a:endParaRPr lang="zh-CN" altLang="en-US" sz="3200" b="1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恶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è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200" b="1" u="heavy" dirty="0">
                <a:solidFill>
                  <a:srgbClr val="003300"/>
                </a:solidFill>
                <a:uFillTx/>
                <a:latin typeface="Times New Roman" panose="02020603050405020304" pitchFamily="18" charset="0"/>
              </a:rPr>
              <a:t>恶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劣</a:t>
            </a:r>
            <a:endParaRPr lang="zh-CN" altLang="en-US" sz="3200" b="1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36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wéi  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凡可以避患者何不</a:t>
            </a:r>
            <a:r>
              <a:rPr lang="zh-CN" altLang="en-US" sz="3200" b="1" u="heavy" dirty="0">
                <a:solidFill>
                  <a:srgbClr val="003300"/>
                </a:solidFill>
                <a:uFillTx/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也</a:t>
            </a:r>
            <a:endParaRPr lang="zh-CN" altLang="en-US" sz="3600" b="1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为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wèi 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向</a:t>
            </a:r>
            <a:r>
              <a:rPr lang="zh-CN" altLang="en-US" sz="3200" b="1" u="heavy" dirty="0">
                <a:solidFill>
                  <a:srgbClr val="003300"/>
                </a:solidFill>
                <a:uFillTx/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身死而不受</a:t>
            </a:r>
            <a:endParaRPr lang="zh-CN" altLang="en-US" sz="3200" b="1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sāng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奔</a:t>
            </a:r>
            <a:r>
              <a:rPr lang="zh-CN" altLang="en-US" sz="3200" b="1" u="heavy" dirty="0">
                <a:solidFill>
                  <a:srgbClr val="003300"/>
                </a:solidFill>
                <a:uFillTx/>
                <a:latin typeface="Times New Roman" panose="02020603050405020304" pitchFamily="18" charset="0"/>
              </a:rPr>
              <a:t>丧</a:t>
            </a:r>
            <a:endParaRPr lang="zh-CN" altLang="en-US" sz="3200" b="1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丧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sàng    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贤者能勿</a:t>
            </a:r>
            <a:r>
              <a:rPr lang="zh-CN" altLang="en-US" sz="3200" b="1" u="heavy" dirty="0">
                <a:solidFill>
                  <a:srgbClr val="003300"/>
                </a:solidFill>
                <a:uFillTx/>
                <a:latin typeface="Times New Roman" panose="02020603050405020304" pitchFamily="18" charset="0"/>
              </a:rPr>
              <a:t>丧</a:t>
            </a: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</a:rPr>
              <a:t>耳</a:t>
            </a:r>
            <a:endParaRPr lang="zh-CN" altLang="en-US" sz="3200" b="1" dirty="0">
              <a:solidFill>
                <a:srgbClr val="00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AutoShape 3"/>
          <p:cNvSpPr/>
          <p:nvPr/>
        </p:nvSpPr>
        <p:spPr>
          <a:xfrm>
            <a:off x="4517390" y="453390"/>
            <a:ext cx="76200" cy="1475105"/>
          </a:xfrm>
          <a:prstGeom prst="leftBrace">
            <a:avLst>
              <a:gd name="adj1" fmla="val 15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48" name="AutoShape 4"/>
          <p:cNvSpPr/>
          <p:nvPr/>
        </p:nvSpPr>
        <p:spPr>
          <a:xfrm>
            <a:off x="4364990" y="2684780"/>
            <a:ext cx="152400" cy="1488440"/>
          </a:xfrm>
          <a:prstGeom prst="leftBrace">
            <a:avLst>
              <a:gd name="adj1" fmla="val 14166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5"/>
          <p:cNvSpPr/>
          <p:nvPr/>
        </p:nvSpPr>
        <p:spPr>
          <a:xfrm>
            <a:off x="4472940" y="4866640"/>
            <a:ext cx="165100" cy="1384935"/>
          </a:xfrm>
          <a:prstGeom prst="leftBrace">
            <a:avLst>
              <a:gd name="adj1" fmla="val 1416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rot="18840000">
            <a:off x="31750" y="2043430"/>
            <a:ext cx="345884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5400" b="1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隶书" pitchFamily="49" charset="-122"/>
                <a:sym typeface="+mn-ea"/>
              </a:rPr>
              <a:t>你会读吗？</a:t>
            </a:r>
            <a:endParaRPr lang="zh-CN" altLang="en-US" sz="5400" b="1">
              <a:solidFill>
                <a:schemeClr val="accent4"/>
              </a:solidFill>
              <a:effectLst/>
              <a:latin typeface="Times New Roman" panose="02020603050405020304" pitchFamily="18" charset="0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2000" cy="6858000"/>
          </a:xfrm>
          <a:prstGeom prst="rect">
            <a:avLst/>
          </a:prstGeom>
        </p:spPr>
      </p:pic>
      <p:sp>
        <p:nvSpPr>
          <p:cNvPr id="12290" name="文本占位符 12289"/>
          <p:cNvSpPr txBox="1"/>
          <p:nvPr>
            <p:ph type="body" idx="1"/>
          </p:nvPr>
        </p:nvSpPr>
        <p:spPr>
          <a:xfrm>
            <a:off x="556895" y="1232535"/>
            <a:ext cx="11078845" cy="4393565"/>
          </a:xfrm>
        </p:spPr>
        <p:txBody>
          <a:bodyPr vert="horz" wrap="square" anchor="t">
            <a:noAutofit/>
          </a:bodyPr>
          <a:p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如 使 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人 之 所 欲 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莫 甚 于 生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呼 尔 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而 与 之，行 道 之 人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弗 受。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万 钟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则 不 辨 礼 义 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而 受 之。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今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为 所 识 穷 乏 者 得 我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 而 为 之。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2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charRg st="2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charRg st="2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0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9698" name="矩形 29697"/>
          <p:cNvSpPr/>
          <p:nvPr/>
        </p:nvSpPr>
        <p:spPr>
          <a:xfrm>
            <a:off x="1200150" y="1578293"/>
            <a:ext cx="9144000" cy="452310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、</a:t>
            </a:r>
            <a:r>
              <a:rPr lang="zh-CN" altLang="en-US" sz="3200" b="1">
                <a:latin typeface="Times New Roman" panose="02020603050405020304" pitchFamily="18" charset="0"/>
              </a:rPr>
              <a:t>故患有所不辟也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</a:rPr>
              <a:t>、</a:t>
            </a:r>
            <a:r>
              <a:rPr lang="zh-CN" altLang="en-US" sz="3200" b="1">
                <a:latin typeface="Times New Roman" panose="02020603050405020304" pitchFamily="18" charset="0"/>
              </a:rPr>
              <a:t>万钟则不辩礼义而受之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en-US" altLang="zh-CN" sz="3200" b="1">
              <a:latin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</a:rPr>
              <a:t>、</a:t>
            </a:r>
            <a:r>
              <a:rPr lang="zh-CN" altLang="en-US" sz="3200" b="1">
                <a:latin typeface="Times New Roman" panose="02020603050405020304" pitchFamily="18" charset="0"/>
              </a:rPr>
              <a:t>所识穷乏者得我与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</a:rPr>
              <a:t>、</a:t>
            </a:r>
            <a:r>
              <a:rPr lang="zh-CN" altLang="en-US" sz="3200" b="1">
                <a:latin typeface="Times New Roman" panose="02020603050405020304" pitchFamily="18" charset="0"/>
              </a:rPr>
              <a:t>乡为身死而不受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5336540" y="1578610"/>
            <a:ext cx="5007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辟”通“避”，躲避。</a:t>
            </a:r>
            <a:endParaRPr lang="en-US" altLang="zh-CN" sz="32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6153785" y="2607945"/>
            <a:ext cx="4547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</a:rPr>
              <a:t>“辩”通“辨”，辨别。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5806123" y="5518150"/>
            <a:ext cx="4067175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</a:rPr>
              <a:t>乡”通“向”，从前。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1200150" y="318135"/>
            <a:ext cx="28035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通假字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1775778" y="4204970"/>
            <a:ext cx="7993062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</a:rPr>
              <a:t>①“得”通“德”，恩惠，这里是感激之意。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1775778" y="4788218"/>
            <a:ext cx="5545137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</a:rPr>
              <a:t>②“与”通“欤”，语气词。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3" grpId="0"/>
      <p:bldP spid="297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背景图\004.jpg00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30722" name="矩形 30721"/>
          <p:cNvSpPr/>
          <p:nvPr/>
        </p:nvSpPr>
        <p:spPr>
          <a:xfrm>
            <a:off x="912495" y="1002665"/>
            <a:ext cx="1008189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、是：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①非独贤者有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心也                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②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亦不可以已乎</a:t>
            </a:r>
            <a:endParaRPr lang="zh-CN" altLang="en-US" sz="32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、甚：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①如使人之所欲莫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甚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于生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②渔人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甚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异之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chemeClr val="accent4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、舍：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①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舍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生而取义者也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②屋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舍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俨然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5951855" y="1480185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（此、这种）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5951855" y="2063750"/>
            <a:ext cx="28905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（这种做法）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912495" y="280035"/>
            <a:ext cx="36791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</a:rPr>
              <a:t>、一词多义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6095683" y="3465195"/>
            <a:ext cx="4033837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（厉害、严重、超过）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6096000" y="4175760"/>
            <a:ext cx="2331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（十分，很）</a:t>
            </a:r>
            <a:endParaRPr lang="zh-CN" altLang="en-US" sz="32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6060440" y="5512435"/>
            <a:ext cx="2673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（舍弃，放弃）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6095683" y="6096000"/>
            <a:ext cx="1944687" cy="5835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00"/>
                </a:solidFill>
                <a:latin typeface="Times New Roman" panose="02020603050405020304" pitchFamily="18" charset="0"/>
              </a:rPr>
              <a:t>（房屋）</a:t>
            </a:r>
            <a:r>
              <a:rPr lang="zh-CN" altLang="en-US" sz="3200">
                <a:solidFill>
                  <a:srgbClr val="FFCC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6" grpId="0"/>
      <p:bldP spid="30727" grpId="0"/>
      <p:bldP spid="30728" grpId="0"/>
      <p:bldP spid="3072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4225</Words>
  <Application>WPS 演示</Application>
  <PresentationFormat>宽屏</PresentationFormat>
  <Paragraphs>367</Paragraphs>
  <Slides>33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Times New Roman</vt:lpstr>
      <vt:lpstr>华文新魏</vt:lpstr>
      <vt:lpstr>隶书</vt:lpstr>
      <vt:lpstr>黑体</vt:lpstr>
      <vt:lpstr>Arial Unicode MS</vt:lpstr>
      <vt:lpstr>楷体_GB2312</vt:lpstr>
      <vt:lpstr>新宋体</vt:lpstr>
      <vt:lpstr>方正粗黑宋简体</vt:lpstr>
      <vt:lpstr>华文隶书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这里的“所欲”应指正义的事业，如为人民大众作有利之事，为国家建设做事，为了别人安危挺身而出等。               这里的“所恶”应指不义的事。不合法不道德的事情，如叛变国家，贪污受贿，滥用职权，杀人放火等危害国家危害人民的事。 </vt:lpstr>
      <vt:lpstr>PowerPoint 演示文稿</vt:lpstr>
      <vt:lpstr>PowerPoint 演示文稿</vt:lpstr>
      <vt:lpstr>拓展练习</vt:lpstr>
      <vt:lpstr>1、“舍生取义”的事实论据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甲哥</cp:lastModifiedBy>
  <cp:revision>115</cp:revision>
  <dcterms:created xsi:type="dcterms:W3CDTF">2019-06-19T02:08:00Z</dcterms:created>
  <dcterms:modified xsi:type="dcterms:W3CDTF">2020-02-10T05:01:21Z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