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sldIdLst>
    <p:sldId id="410" r:id="rId3"/>
    <p:sldId id="413" r:id="rId4"/>
    <p:sldId id="445" r:id="rId5"/>
    <p:sldId id="415" r:id="rId6"/>
    <p:sldId id="414" r:id="rId7"/>
    <p:sldId id="448" r:id="rId8"/>
    <p:sldId id="449" r:id="rId9"/>
    <p:sldId id="450" r:id="rId10"/>
    <p:sldId id="451" r:id="rId11"/>
    <p:sldId id="452" r:id="rId12"/>
    <p:sldId id="453" r:id="rId13"/>
    <p:sldId id="416" r:id="rId14"/>
    <p:sldId id="417" r:id="rId15"/>
    <p:sldId id="457" r:id="rId16"/>
    <p:sldId id="458" r:id="rId17"/>
    <p:sldId id="459" r:id="rId18"/>
    <p:sldId id="418" r:id="rId19"/>
    <p:sldId id="455" r:id="rId20"/>
    <p:sldId id="421" r:id="rId21"/>
    <p:sldId id="422" r:id="rId22"/>
    <p:sldId id="423" r:id="rId23"/>
    <p:sldId id="424" r:id="rId24"/>
    <p:sldId id="425" r:id="rId25"/>
    <p:sldId id="426" r:id="rId26"/>
    <p:sldId id="456" r:id="rId27"/>
    <p:sldId id="427" r:id="rId28"/>
    <p:sldId id="428" r:id="rId29"/>
    <p:sldId id="431" r:id="rId30"/>
    <p:sldId id="432" r:id="rId31"/>
    <p:sldId id="434" r:id="rId32"/>
    <p:sldId id="429" r:id="rId33"/>
    <p:sldId id="430" r:id="rId34"/>
    <p:sldId id="460" r:id="rId35"/>
    <p:sldId id="435" r:id="rId36"/>
    <p:sldId id="436" r:id="rId37"/>
    <p:sldId id="437" r:id="rId38"/>
    <p:sldId id="438" r:id="rId39"/>
    <p:sldId id="439" r:id="rId40"/>
    <p:sldId id="440" r:id="rId41"/>
    <p:sldId id="441" r:id="rId42"/>
    <p:sldId id="442" r:id="rId43"/>
    <p:sldId id="443" r:id="rId44"/>
    <p:sldId id="411" r:id="rId45"/>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tags" Target="tags/tag189.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3.xml" /><Relationship Id="rId50"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9.emf"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tags" Target="../tags/tag12.xml" /><Relationship Id="rId14"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78.xml" /><Relationship Id="rId10" Type="http://schemas.openxmlformats.org/officeDocument/2006/relationships/tags" Target="../tags/tag86.xml" /><Relationship Id="rId11" Type="http://schemas.openxmlformats.org/officeDocument/2006/relationships/tags" Target="../tags/tag87.xml" /><Relationship Id="rId12" Type="http://schemas.openxmlformats.org/officeDocument/2006/relationships/tags" Target="../tags/tag88.xml" /><Relationship Id="rId13" Type="http://schemas.openxmlformats.org/officeDocument/2006/relationships/tags" Target="../tags/tag89.xml" /><Relationship Id="rId14" Type="http://schemas.openxmlformats.org/officeDocument/2006/relationships/tags" Target="../tags/tag90.xml" /><Relationship Id="rId15" Type="http://schemas.openxmlformats.org/officeDocument/2006/relationships/slideMaster" Target="../slideMasters/slideMaster1.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image" Target="../media/image1.png" /><Relationship Id="rId9" Type="http://schemas.openxmlformats.org/officeDocument/2006/relationships/tags" Target="../tags/tag85.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96.xml" /><Relationship Id="rId10" Type="http://schemas.openxmlformats.org/officeDocument/2006/relationships/tags" Target="../tags/tag103.xml" /><Relationship Id="rId11"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97.xml" /><Relationship Id="rId4" Type="http://schemas.openxmlformats.org/officeDocument/2006/relationships/image" Target="../media/image4.png"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slideMaster" Target="../slideMasters/slideMaster1.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tags" Target="../tags/tag110.xml" /><Relationship Id="rId9" Type="http://schemas.openxmlformats.org/officeDocument/2006/relationships/tags" Target="../tags/tag11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12.xml" /><Relationship Id="rId10" Type="http://schemas.openxmlformats.org/officeDocument/2006/relationships/slideMaster" Target="../slideMasters/slideMaster1.xml" /><Relationship Id="rId2" Type="http://schemas.openxmlformats.org/officeDocument/2006/relationships/image" Target="../media/image5.png"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136.xml" /><Relationship Id="rId11" Type="http://schemas.openxmlformats.org/officeDocument/2006/relationships/tags" Target="../tags/tag137.xml" /><Relationship Id="rId12" Type="http://schemas.openxmlformats.org/officeDocument/2006/relationships/slideMaster" Target="../slideMasters/slideMaster1.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tags" Target="../tags/tag135.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38.xml" /><Relationship Id="rId10" Type="http://schemas.openxmlformats.org/officeDocument/2006/relationships/tags" Target="../tags/tag145.xml" /><Relationship Id="rId11" Type="http://schemas.openxmlformats.org/officeDocument/2006/relationships/slideMaster" Target="../slideMasters/slideMaster1.xml" /><Relationship Id="rId2" Type="http://schemas.openxmlformats.org/officeDocument/2006/relationships/image" Target="../media/image6.png" /><Relationship Id="rId3" Type="http://schemas.openxmlformats.org/officeDocument/2006/relationships/tags" Target="../tags/tag139.xml" /><Relationship Id="rId4" Type="http://schemas.openxmlformats.org/officeDocument/2006/relationships/image" Target="../media/image7.png"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tags" Target="../tags/tag142.xml" /><Relationship Id="rId8" Type="http://schemas.openxmlformats.org/officeDocument/2006/relationships/tags" Target="../tags/tag143.xml" /><Relationship Id="rId9" Type="http://schemas.openxmlformats.org/officeDocument/2006/relationships/tags" Target="../tags/tag144.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tags" Target="../tags/tag16.xml" /><Relationship Id="rId6" Type="http://schemas.openxmlformats.org/officeDocument/2006/relationships/tags" Target="../tags/tag17.xml" /><Relationship Id="rId7" Type="http://schemas.openxmlformats.org/officeDocument/2006/relationships/tags" Target="../tags/tag18.xml" /><Relationship Id="rId8"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9.xml" /><Relationship Id="rId10" Type="http://schemas.openxmlformats.org/officeDocument/2006/relationships/tags" Target="../tags/tag27.xml" /><Relationship Id="rId11" Type="http://schemas.openxmlformats.org/officeDocument/2006/relationships/tags" Target="../tags/tag28.xml" /><Relationship Id="rId12" Type="http://schemas.openxmlformats.org/officeDocument/2006/relationships/tags" Target="../tags/tag29.xml" /><Relationship Id="rId13" Type="http://schemas.openxmlformats.org/officeDocument/2006/relationships/tags" Target="../tags/tag30.xml" /><Relationship Id="rId14" Type="http://schemas.openxmlformats.org/officeDocument/2006/relationships/tags" Target="../tags/tag31.xml" /><Relationship Id="rId15" Type="http://schemas.openxmlformats.org/officeDocument/2006/relationships/tags" Target="../tags/tag32.xml" /><Relationship Id="rId16" Type="http://schemas.openxmlformats.org/officeDocument/2006/relationships/slideMaster" Target="../slideMasters/slideMaster1.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image" Target="../media/image1.png" /><Relationship Id="rId9" Type="http://schemas.openxmlformats.org/officeDocument/2006/relationships/tags" Target="../tags/tag26.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tags" Target="../tags/tag38.xml" /><Relationship Id="rId8" Type="http://schemas.openxmlformats.org/officeDocument/2006/relationships/tags" Target="../tags/tag39.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48.xml" /><Relationship Id="rId11" Type="http://schemas.openxmlformats.org/officeDocument/2006/relationships/slideMaster" Target="../slideMasters/slideMaster1.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tags" Target="../tags/tag45.xml" /><Relationship Id="rId8" Type="http://schemas.openxmlformats.org/officeDocument/2006/relationships/tags" Target="../tags/tag46.xml" /><Relationship Id="rId9" Type="http://schemas.openxmlformats.org/officeDocument/2006/relationships/tags" Target="../tags/tag47.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49.xml" /><Relationship Id="rId10" Type="http://schemas.openxmlformats.org/officeDocument/2006/relationships/slideMaster" Target="../slideMasters/slideMaster1.xml" /><Relationship Id="rId2" Type="http://schemas.openxmlformats.org/officeDocument/2006/relationships/tags" Target="../tags/tag50.xml" /><Relationship Id="rId3" Type="http://schemas.openxmlformats.org/officeDocument/2006/relationships/image" Target="../media/image1.png"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tags" Target="../tags/tag55.xml" /><Relationship Id="rId9" Type="http://schemas.openxmlformats.org/officeDocument/2006/relationships/tags" Target="../tags/tag56.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tags" Target="../tags/tag65.xml" /><Relationship Id="rId8" Type="http://schemas.openxmlformats.org/officeDocument/2006/relationships/tags" Target="../tags/tag66.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8" name="图文框 7"/>
          <p:cNvSpPr/>
          <p:nvPr userDrawn="1">
            <p:custDataLst>
              <p:tags r:id="rId1"/>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3"/>
            </p:custDataLst>
          </p:nvPr>
        </p:nvPicPr>
        <p:blipFill>
          <a:blip r:embed="rId2"/>
          <a:stretch>
            <a:fillRect/>
          </a:stretch>
        </p:blipFill>
        <p:spPr>
          <a:xfrm>
            <a:off x="635" y="1270"/>
            <a:ext cx="2932430" cy="4913630"/>
          </a:xfrm>
          <a:prstGeom prst="rect">
            <a:avLst/>
          </a:prstGeom>
        </p:spPr>
      </p:pic>
      <p:pic>
        <p:nvPicPr>
          <p:cNvPr id="10" name="图片 9"/>
          <p:cNvPicPr>
            <a:picLocks noChangeAspect="1"/>
          </p:cNvPicPr>
          <p:nvPr userDrawn="1">
            <p:custDataLst>
              <p:tags r:id="rId4"/>
            </p:custDataLst>
          </p:nvPr>
        </p:nvPicPr>
        <p:blipFill>
          <a:blip r:embed="rId2"/>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5"/>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6"/>
            </p:custDataLst>
          </p:nvPr>
        </p:nvCxnSpPr>
        <p:spPr>
          <a:xfrm flipH="1">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7"/>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8"/>
            </p:custDataLst>
          </p:nvPr>
        </p:nvCxnSpPr>
        <p:spPr>
          <a:xfrm rot="10800000" flipH="1">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ctrTitle" hasCustomPrompt="1"/>
            <p:custDataLst>
              <p:tags r:id="rId12"/>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13"/>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243984" y="2031816"/>
            <a:ext cx="7704033" cy="3172499"/>
            <a:chOff x="2243984" y="2031816"/>
            <a:chExt cx="7704033" cy="3172499"/>
          </a:xfrm>
        </p:grpSpPr>
        <p:cxnSp>
          <p:nvCxnSpPr>
            <p:cNvPr id="11" name="稻壳儿搜索【幻雨工作室】_3"/>
            <p:cNvCxnSpPr/>
            <p:nvPr>
              <p:custDataLst>
                <p:tags r:id="rId2"/>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3"/>
              </p:custDataLst>
            </p:nvPr>
          </p:nvCxnSpPr>
          <p:spPr>
            <a:xfrm flipH="1">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4"/>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5"/>
              </p:custDataLst>
            </p:nvPr>
          </p:nvCxnSpPr>
          <p:spPr>
            <a:xfrm rot="10800000" flipH="1">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6"/>
            </p:custDataLst>
          </p:nvPr>
        </p:nvGrpSpPr>
        <p:grpSpPr>
          <a:xfrm>
            <a:off x="543" y="1087"/>
            <a:ext cx="12190914" cy="6856913"/>
            <a:chOff x="543" y="1087"/>
            <a:chExt cx="12190914" cy="6856913"/>
          </a:xfrm>
        </p:grpSpPr>
        <p:sp>
          <p:nvSpPr>
            <p:cNvPr id="7" name="图文框 6"/>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9"/>
              </p:custDataLst>
            </p:nvPr>
          </p:nvPicPr>
          <p:blipFill>
            <a:blip r:embed="rId8"/>
            <a:stretch>
              <a:fillRect/>
            </a:stretch>
          </p:blipFill>
          <p:spPr>
            <a:xfrm>
              <a:off x="543" y="1087"/>
              <a:ext cx="2932430" cy="4913802"/>
            </a:xfrm>
            <a:prstGeom prst="rect">
              <a:avLst/>
            </a:prstGeom>
          </p:spPr>
        </p:pic>
        <p:pic>
          <p:nvPicPr>
            <p:cNvPr id="9" name="图片 8"/>
            <p:cNvPicPr>
              <a:picLocks noChangeAspect="1"/>
            </p:cNvPicPr>
            <p:nvPr userDrawn="1">
              <p:custDataLst>
                <p:tags r:id="rId10"/>
              </p:custDataLst>
            </p:nvPr>
          </p:nvPicPr>
          <p:blipFill>
            <a:blip r:embed="rId8"/>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4"/>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accent1">
                    <a:lumMod val="50000"/>
                  </a:schemeClr>
                </a:solidFill>
                <a:uFillTx/>
                <a:latin typeface="Arial"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p:custDataLst>
              <p:tags r:id="rId6"/>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6" name="矩形 5"/>
          <p:cNvSpPr/>
          <p:nvPr userDrawn="1">
            <p:custDataLst>
              <p:tags r:id="rId1"/>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userDrawn="1">
            <p:custDataLst>
              <p:tags r:id="rId3"/>
            </p:custDataLst>
          </p:nvPr>
        </p:nvPicPr>
        <p:blipFill>
          <a:blip r:embed="rId2"/>
          <a:stretch>
            <a:fillRect/>
          </a:stretch>
        </p:blipFill>
        <p:spPr>
          <a:xfrm>
            <a:off x="635" y="1270"/>
            <a:ext cx="1578610" cy="2646045"/>
          </a:xfrm>
          <a:prstGeom prst="rect">
            <a:avLst/>
          </a:prstGeom>
        </p:spPr>
      </p:pic>
      <p:pic>
        <p:nvPicPr>
          <p:cNvPr id="10" name="图片 9"/>
          <p:cNvPicPr>
            <a:picLocks noChangeAspect="1"/>
          </p:cNvPicPr>
          <p:nvPr userDrawn="1">
            <p:custDataLst>
              <p:tags r:id="rId5"/>
            </p:custDataLst>
          </p:nvPr>
        </p:nvPicPr>
        <p:blipFill>
          <a:blip r:embed="rId4"/>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normAutofit/>
          </a:bodyPr>
          <a:lstStyle>
            <a:lvl1pPr>
              <a:defRPr sz="3200" baseline="0">
                <a:latin typeface="Arial"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latin typeface="Arial" pitchFamily="34" charset="0"/>
                <a:ea typeface="微软雅黑" panose="020b0503020204020204" pitchFamily="34" charset="-122"/>
              </a:defRPr>
            </a:lvl1pPr>
            <a:lvl2pPr>
              <a:defRPr baseline="0">
                <a:latin typeface="Arial" pitchFamily="34" charset="0"/>
                <a:ea typeface="微软雅黑" panose="020b0503020204020204" pitchFamily="34" charset="-122"/>
              </a:defRPr>
            </a:lvl2pPr>
            <a:lvl3pPr>
              <a:defRPr baseline="0">
                <a:latin typeface="Arial" pitchFamily="34" charset="0"/>
                <a:ea typeface="微软雅黑" panose="020b0503020204020204" pitchFamily="34" charset="-122"/>
              </a:defRPr>
            </a:lvl3pPr>
            <a:lvl4pPr>
              <a:defRPr baseline="0">
                <a:latin typeface="Arial" pitchFamily="34" charset="0"/>
                <a:ea typeface="微软雅黑" panose="020b0503020204020204" pitchFamily="34" charset="-122"/>
              </a:defRPr>
            </a:lvl4pPr>
            <a:lvl5pPr>
              <a:defRPr baseline="0">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rot="10800000">
            <a:off x="10838180" y="4589780"/>
            <a:ext cx="1353185" cy="2268220"/>
          </a:xfrm>
          <a:prstGeom prst="rect">
            <a:avLst/>
          </a:prstGeom>
        </p:spPr>
      </p:pic>
      <p:sp>
        <p:nvSpPr>
          <p:cNvPr id="8" name="矩形 7"/>
          <p:cNvSpPr/>
          <p:nvPr userDrawn="1">
            <p:custDataLst>
              <p:tags r:id="rId3"/>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a:off x="635" y="1270"/>
            <a:ext cx="1219200" cy="204343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3"/>
            </p:custDataLst>
          </p:nvPr>
        </p:nvPicPr>
        <p:blipFill>
          <a:blip r:embed="rId2"/>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stretch>
            <a:fillRect/>
          </a:stretch>
        </p:blipFill>
        <p:spPr>
          <a:xfrm rot="10800000">
            <a:off x="10838180" y="4589780"/>
            <a:ext cx="1353185" cy="2268220"/>
          </a:xfrm>
          <a:prstGeom prst="rect">
            <a:avLst/>
          </a:prstGeom>
        </p:spPr>
      </p:pic>
      <p:sp>
        <p:nvSpPr>
          <p:cNvPr id="10" name="矩形 9"/>
          <p:cNvSpPr/>
          <p:nvPr userDrawn="1">
            <p:custDataLst>
              <p:tags r:id="rId3"/>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a:off x="635" y="1270"/>
            <a:ext cx="1750695" cy="2934970"/>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命题调研">
    <p:spTree>
      <p:nvGrpSpPr>
        <p:cNvPr id="1" name=""/>
        <p:cNvGrpSpPr/>
        <p:nvPr/>
      </p:nvGrpSpPr>
      <p:grpSpPr>
        <a:xfrm>
          <a:off x="0" y="0"/>
          <a:ext cx="0" cy="0"/>
        </a:xfrm>
      </p:grpSpPr>
      <p:sp>
        <p:nvSpPr>
          <p:cNvPr id="7" name="同侧圆角矩形 6"/>
          <p:cNvSpPr/>
          <p:nvPr userDrawn="1"/>
        </p:nvSpPr>
        <p:spPr>
          <a:xfrm>
            <a:off x="8629340" y="538157"/>
            <a:ext cx="2171183" cy="370871"/>
          </a:xfrm>
          <a:prstGeom prst="round2SameRect">
            <a:avLst/>
          </a:prstGeom>
          <a:gradFill flip="none" rotWithShape="1">
            <a:gsLst>
              <a:gs pos="0">
                <a:srgbClr val="FFD85D"/>
              </a:gs>
              <a:gs pos="100000">
                <a:srgbClr val="FFEDA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C00000"/>
                </a:solidFill>
                <a:latin typeface="微软雅黑" panose="020b0503020204020204" pitchFamily="34" charset="-122"/>
                <a:ea typeface="微软雅黑" panose="020b0503020204020204" pitchFamily="34" charset="-122"/>
              </a:rPr>
              <a:t>第二步</a:t>
            </a:r>
          </a:p>
        </p:txBody>
      </p:sp>
      <p:sp>
        <p:nvSpPr>
          <p:cNvPr id="10" name="灯片编号占位符 3"/>
          <p:cNvSpPr>
            <a:spLocks noGrp="1"/>
          </p:cNvSpPr>
          <p:nvPr>
            <p:ph type="sldNum" sz="quarter" idx="4"/>
          </p:nvPr>
        </p:nvSpPr>
        <p:spPr>
          <a:xfrm>
            <a:off x="10896533" y="507713"/>
            <a:ext cx="1295465"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
            </a:fld>
            <a:r>
              <a:rPr lang="en-US" altLang="zh-CN" smtClean="0"/>
              <a:t>-</a:t>
            </a:r>
            <a:endParaRPr lang="zh-CN" altLang="en-US"/>
          </a:p>
        </p:txBody>
      </p:sp>
      <p:cxnSp>
        <p:nvCxnSpPr>
          <p:cNvPr id="6" name="直接连接符 5"/>
          <p:cNvCxnSpPr/>
          <p:nvPr userDrawn="1"/>
        </p:nvCxnSpPr>
        <p:spPr>
          <a:xfrm>
            <a:off x="9236955" y="862564"/>
            <a:ext cx="9996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2"/>
            </p:custDataLst>
          </p:nvPr>
        </p:nvPicPr>
        <p:blipFill>
          <a:blip r:embed="rId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grpSp>
        <p:nvGrpSpPr>
          <p:cNvPr id="11" name="组合 10"/>
          <p:cNvGrpSpPr/>
          <p:nvPr userDrawn="1">
            <p:custDataLst>
              <p:tags r:id="rId1"/>
            </p:custDataLst>
          </p:nvPr>
        </p:nvGrpSpPr>
        <p:grpSpPr>
          <a:xfrm>
            <a:off x="2243984" y="2121355"/>
            <a:ext cx="7704033" cy="3172499"/>
            <a:chOff x="2243984" y="2121355"/>
            <a:chExt cx="7704033" cy="3172499"/>
          </a:xfrm>
        </p:grpSpPr>
        <p:cxnSp>
          <p:nvCxnSpPr>
            <p:cNvPr id="12" name="稻壳儿搜索【幻雨工作室】_4"/>
            <p:cNvCxnSpPr/>
            <p:nvPr>
              <p:custDataLst>
                <p:tags r:id="rId2"/>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3"/>
              </p:custDataLst>
            </p:nvPr>
          </p:nvCxnSpPr>
          <p:spPr>
            <a:xfrm flipH="1">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4"/>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5"/>
              </p:custDataLst>
            </p:nvPr>
          </p:nvCxnSpPr>
          <p:spPr>
            <a:xfrm rot="10800000" flipH="1">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6"/>
            </p:custDataLst>
          </p:nvPr>
        </p:nvGrpSpPr>
        <p:grpSpPr>
          <a:xfrm>
            <a:off x="543" y="1087"/>
            <a:ext cx="12190914" cy="6856913"/>
            <a:chOff x="543" y="1087"/>
            <a:chExt cx="12190914" cy="6856913"/>
          </a:xfrm>
        </p:grpSpPr>
        <p:sp>
          <p:nvSpPr>
            <p:cNvPr id="8" name="图文框 7"/>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8"/>
            <a:stretch>
              <a:fillRect/>
            </a:stretch>
          </p:blipFill>
          <p:spPr>
            <a:xfrm>
              <a:off x="543" y="1087"/>
              <a:ext cx="2932430" cy="4913802"/>
            </a:xfrm>
            <a:prstGeom prst="rect">
              <a:avLst/>
            </a:prstGeom>
          </p:spPr>
        </p:pic>
        <p:pic>
          <p:nvPicPr>
            <p:cNvPr id="10" name="图片 9"/>
            <p:cNvPicPr>
              <a:picLocks noChangeAspect="1"/>
            </p:cNvPicPr>
            <p:nvPr userDrawn="1">
              <p:custDataLst>
                <p:tags r:id="rId10"/>
              </p:custDataLst>
            </p:nvPr>
          </p:nvPicPr>
          <p:blipFill>
            <a:blip r:embed="rId8"/>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4"/>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15"/>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itchFamily="34" charset="0"/>
                <a:ea typeface="微软雅黑" panose="020b0503020204020204" pitchFamily="34" charset="-122"/>
              </a:defRPr>
            </a:lvl1pPr>
            <a:lvl2pPr>
              <a:defRPr sz="1600" baseline="0">
                <a:solidFill>
                  <a:schemeClr val="tx1">
                    <a:lumMod val="85000"/>
                    <a:lumOff val="15000"/>
                  </a:schemeClr>
                </a:solidFill>
                <a:latin typeface="Arial" pitchFamily="34" charset="0"/>
                <a:ea typeface="微软雅黑" panose="020b0503020204020204" pitchFamily="34" charset="-122"/>
              </a:defRPr>
            </a:lvl2pPr>
            <a:lvl3pPr>
              <a:defRPr sz="1600" baseline="0">
                <a:solidFill>
                  <a:schemeClr val="tx1">
                    <a:lumMod val="85000"/>
                    <a:lumOff val="15000"/>
                  </a:schemeClr>
                </a:solidFill>
                <a:latin typeface="Arial" pitchFamily="34" charset="0"/>
                <a:ea typeface="微软雅黑" panose="020b0503020204020204" pitchFamily="34" charset="-122"/>
              </a:defRPr>
            </a:lvl3pPr>
            <a:lvl4pPr>
              <a:defRPr sz="1600" baseline="0">
                <a:solidFill>
                  <a:schemeClr val="tx1">
                    <a:lumMod val="85000"/>
                    <a:lumOff val="15000"/>
                  </a:schemeClr>
                </a:solidFill>
                <a:latin typeface="Arial" pitchFamily="34" charset="0"/>
                <a:ea typeface="微软雅黑" panose="020b0503020204020204" pitchFamily="34" charset="-122"/>
              </a:defRPr>
            </a:lvl4pPr>
            <a:lvl5pPr>
              <a:defRPr sz="1600"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543" y="1087"/>
            <a:ext cx="12190914" cy="6856913"/>
            <a:chOff x="543" y="1087"/>
            <a:chExt cx="12190914" cy="6856913"/>
          </a:xfrm>
        </p:grpSpPr>
        <p:sp>
          <p:nvSpPr>
            <p:cNvPr id="7" name="图文框 6"/>
            <p:cNvSpPr/>
            <p:nvPr userDrawn="1">
              <p:custDataLst>
                <p:tags r:id="rId2"/>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4"/>
              </p:custDataLst>
            </p:nvPr>
          </p:nvPicPr>
          <p:blipFill>
            <a:blip r:embed="rId3"/>
            <a:stretch>
              <a:fillRect/>
            </a:stretch>
          </p:blipFill>
          <p:spPr>
            <a:xfrm>
              <a:off x="543" y="1087"/>
              <a:ext cx="2932430" cy="4913802"/>
            </a:xfrm>
            <a:prstGeom prst="rect">
              <a:avLst/>
            </a:prstGeom>
          </p:spPr>
        </p:pic>
        <p:pic>
          <p:nvPicPr>
            <p:cNvPr id="9" name="图片 8"/>
            <p:cNvPicPr>
              <a:picLocks noChangeAspect="1"/>
            </p:cNvPicPr>
            <p:nvPr userDrawn="1">
              <p:custDataLst>
                <p:tags r:id="rId5"/>
              </p:custDataLst>
            </p:nvPr>
          </p:nvPicPr>
          <p:blipFill>
            <a:blip r:embed="rId3"/>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6"/>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2"/>
            </p:custDataLst>
          </p:nvPr>
        </p:nvPicPr>
        <p:blipFill>
          <a:blip r:embed="rId1"/>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46.xml" /><Relationship Id="rId21" Type="http://schemas.openxmlformats.org/officeDocument/2006/relationships/tags" Target="../tags/tag147.xml" /><Relationship Id="rId22" Type="http://schemas.openxmlformats.org/officeDocument/2006/relationships/tags" Target="../tags/tag148.xml" /><Relationship Id="rId23" Type="http://schemas.openxmlformats.org/officeDocument/2006/relationships/tags" Target="../tags/tag149.xml" /><Relationship Id="rId24" Type="http://schemas.openxmlformats.org/officeDocument/2006/relationships/tags" Target="../tags/tag150.xml" /><Relationship Id="rId25" Type="http://schemas.openxmlformats.org/officeDocument/2006/relationships/tags" Target="../tags/tag151.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1.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1.docx" TargetMode="Internal" /><Relationship Id="rId3" Type="http://schemas.openxmlformats.org/officeDocument/2006/relationships/image" Target="../media/image8.emf" /><Relationship Id="rId4" Type="http://schemas.openxmlformats.org/officeDocument/2006/relationships/tags" Target="../tags/tag181.xml" /><Relationship Id="rId5" Type="http://schemas.openxmlformats.org/officeDocument/2006/relationships/vmlDrawing" Target="../drawings/vmlDrawing1.v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2.docx" TargetMode="Internal" /><Relationship Id="rId3" Type="http://schemas.openxmlformats.org/officeDocument/2006/relationships/image" Target="../media/image9.emf" /><Relationship Id="rId4" Type="http://schemas.openxmlformats.org/officeDocument/2006/relationships/tags" Target="../tags/tag182.xml" /><Relationship Id="rId5" Type="http://schemas.openxmlformats.org/officeDocument/2006/relationships/vmlDrawing" Target="../drawings/vmlDrawing2.v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6.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hemeOverride" Target="../theme/themeOverride2.xml" /><Relationship Id="rId3" Type="http://schemas.openxmlformats.org/officeDocument/2006/relationships/tags" Target="../tags/tag187.xml" /><Relationship Id="rId4" Type="http://schemas.openxmlformats.org/officeDocument/2006/relationships/image" Target="../media/image10.png" /><Relationship Id="rId5" Type="http://schemas.openxmlformats.org/officeDocument/2006/relationships/tags" Target="../tags/tag18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标题 4"/>
          <p:cNvSpPr>
            <a:spLocks noGrp="1"/>
          </p:cNvSpPr>
          <p:nvPr>
            <p:ph type="ctrTitle"/>
            <p:custDataLst>
              <p:tags r:id="rId3"/>
            </p:custDataLst>
          </p:nvPr>
        </p:nvSpPr>
        <p:spPr/>
        <p:txBody>
          <a:bodyPr/>
          <a:lstStyle/>
          <a:p>
            <a:r>
              <a:rPr lang="zh-CN" altLang="en-US"/>
              <a:t>小说七讲</a:t>
            </a:r>
          </a:p>
        </p:txBody>
      </p:sp>
      <p:sp>
        <p:nvSpPr>
          <p:cNvPr id="6" name="副标题 5"/>
          <p:cNvSpPr>
            <a:spLocks noGrp="1"/>
          </p:cNvSpPr>
          <p:nvPr>
            <p:ph type="subTitle" idx="1"/>
            <p:custDataLst>
              <p:tags r:id="rId4"/>
            </p:custDataLst>
          </p:nvPr>
        </p:nvSpPr>
        <p:spPr>
          <a:xfrm>
            <a:off x="2859871" y="3682727"/>
            <a:ext cx="6472258" cy="950984"/>
          </a:xfrm>
        </p:spPr>
        <p:txBody>
          <a:bodyPr/>
          <a:lstStyle/>
          <a:p>
            <a:r>
              <a:rPr lang="zh-CN" altLang="en-US" sz="4000">
                <a:solidFill>
                  <a:srgbClr val="FF0000"/>
                </a:solidFill>
              </a:rPr>
              <a:t>第四讲  环境描写</a:t>
            </a: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36532" y="90805"/>
            <a:ext cx="10852237" cy="441964"/>
          </a:xfrm>
        </p:spPr>
        <p:txBody>
          <a:bodyPr>
            <a:normAutofit fontScale="90000"/>
          </a:bodyPr>
          <a:lstStyle/>
          <a:p>
            <a:r>
              <a:rPr lang="zh-CN" altLang="en-US" sz="3555" spc="150">
                <a:ln>
                  <a:noFill/>
                </a:ln>
                <a:solidFill>
                  <a:srgbClr val="000000"/>
                </a:solidFill>
                <a:effectLst/>
                <a:uLnTx/>
                <a:latin typeface="微软雅黑" panose="020b0503020204020204" pitchFamily="34" charset="-122"/>
                <a:ea typeface="+mn-ea"/>
                <a:cs typeface="+mn-cs"/>
                <a:sym typeface="+mn-ea"/>
              </a:rPr>
              <a:t>孙犁的</a:t>
            </a:r>
            <a:r>
              <a:rPr lang="en-US" altLang="zh-CN" sz="3555" spc="150">
                <a:ln>
                  <a:noFill/>
                </a:ln>
                <a:solidFill>
                  <a:srgbClr val="000000"/>
                </a:solidFill>
                <a:effectLst/>
                <a:uLnTx/>
                <a:latin typeface="微软雅黑" panose="020b0503020204020204" pitchFamily="34" charset="-122"/>
                <a:ea typeface="+mn-ea"/>
                <a:cs typeface="+mn-cs"/>
                <a:sym typeface="+mn-ea"/>
              </a:rPr>
              <a:t>《</a:t>
            </a:r>
            <a:r>
              <a:rPr lang="zh-CN" altLang="en-US" sz="3555" spc="150">
                <a:ln>
                  <a:noFill/>
                </a:ln>
                <a:solidFill>
                  <a:srgbClr val="000000"/>
                </a:solidFill>
                <a:effectLst/>
                <a:uLnTx/>
                <a:latin typeface="微软雅黑" panose="020b0503020204020204" pitchFamily="34" charset="-122"/>
                <a:ea typeface="+mn-ea"/>
                <a:cs typeface="+mn-cs"/>
                <a:sym typeface="+mn-ea"/>
              </a:rPr>
              <a:t>荷花淀</a:t>
            </a:r>
            <a:r>
              <a:rPr lang="en-US" altLang="zh-CN" sz="3555" spc="150">
                <a:ln>
                  <a:noFill/>
                </a:ln>
                <a:solidFill>
                  <a:srgbClr val="000000"/>
                </a:solidFill>
                <a:effectLst/>
                <a:uLnTx/>
                <a:latin typeface="微软雅黑" panose="020b0503020204020204" pitchFamily="34" charset="-122"/>
                <a:ea typeface="+mn-ea"/>
                <a:cs typeface="+mn-cs"/>
                <a:sym typeface="+mn-ea"/>
              </a:rPr>
              <a:t>》</a:t>
            </a:r>
            <a:r>
              <a:rPr lang="zh-CN" altLang="en-US" sz="3555" spc="150">
                <a:ln>
                  <a:noFill/>
                </a:ln>
                <a:solidFill>
                  <a:srgbClr val="000000"/>
                </a:solidFill>
                <a:effectLst/>
                <a:uLnTx/>
                <a:latin typeface="微软雅黑" panose="020b0503020204020204" pitchFamily="34" charset="-122"/>
                <a:ea typeface="+mn-ea"/>
                <a:cs typeface="+mn-cs"/>
                <a:sym typeface="+mn-ea"/>
              </a:rPr>
              <a:t>第一、二段是这样写的：</a:t>
            </a:r>
            <a:br>
              <a:rPr kumimoji="0" lang="zh-CN" altLang="en-US" b="1" i="0" u="none" strike="noStrike" kern="1200" cap="none" spc="150" normalizeH="0" baseline="0" noProof="1">
                <a:ln>
                  <a:noFill/>
                </a:ln>
                <a:solidFill>
                  <a:srgbClr val="000000"/>
                </a:solidFill>
                <a:effectLst/>
                <a:uLnTx/>
                <a:uFillTx/>
                <a:latin typeface="微软雅黑" panose="020b0503020204020204" pitchFamily="34" charset="-122"/>
                <a:ea typeface="+mn-ea"/>
                <a:cs typeface="+mn-cs"/>
              </a:rPr>
            </a:br>
            <a:endParaRPr lang="zh-CN" altLang="en-US"/>
          </a:p>
        </p:txBody>
      </p:sp>
      <p:sp>
        <p:nvSpPr>
          <p:cNvPr id="3" name="文本框 2"/>
          <p:cNvSpPr txBox="1"/>
          <p:nvPr/>
        </p:nvSpPr>
        <p:spPr>
          <a:xfrm>
            <a:off x="340360" y="885190"/>
            <a:ext cx="11670665" cy="4521835"/>
          </a:xfrm>
          <a:prstGeom prst="rect">
            <a:avLst/>
          </a:prstGeom>
          <a:noFill/>
        </p:spPr>
        <p:txBody>
          <a:bodyPr wrap="square" rtlCol="0" anchor="t">
            <a:spAutoFit/>
          </a:bodyPr>
          <a:lstStyle/>
          <a:p>
            <a:pPr marL="342900" marR="0" lvl="0" indent="-342900" algn="l" defTabSz="914400" rtl="0" eaLnBrk="0" fontAlgn="base" latinLnBrk="0" hangingPunct="0">
              <a:lnSpc>
                <a:spcPct val="90000"/>
              </a:lnSpc>
              <a:spcBef>
                <a:spcPct val="20000"/>
              </a:spcBef>
              <a:spcAft>
                <a:spcPct val="0"/>
              </a:spcAft>
              <a:buClrTx/>
              <a:buSzTx/>
              <a:buFontTx/>
              <a:buNone/>
              <a:defRPr/>
            </a:pPr>
            <a:r>
              <a:rPr lang="en-US" altLang="zh-CN" sz="3200" spc="150">
                <a:ln>
                  <a:noFill/>
                </a:ln>
                <a:solidFill>
                  <a:srgbClr val="000000"/>
                </a:solidFill>
                <a:effectLst/>
                <a:uLnTx/>
                <a:uFillTx/>
                <a:latin typeface="宋体" panose="02010600030101010101" pitchFamily="2" charset="-122"/>
                <a:ea typeface="宋体" pitchFamily="2" charset="-122"/>
                <a:cs typeface="宋体" panose="02010600030101010101" pitchFamily="2" charset="-122"/>
                <a:sym typeface="+mn-ea"/>
              </a:rPr>
              <a:t>     </a:t>
            </a:r>
            <a:r>
              <a:rPr lang="zh-CN" altLang="en-US" sz="3200" spc="150">
                <a:ln>
                  <a:noFill/>
                </a:ln>
                <a:solidFill>
                  <a:srgbClr val="000000"/>
                </a:solidFill>
                <a:effectLst/>
                <a:uLnTx/>
                <a:uFillTx/>
                <a:latin typeface="宋体" panose="02010600030101010101" pitchFamily="2" charset="-122"/>
                <a:ea typeface="宋体" pitchFamily="2" charset="-122"/>
                <a:cs typeface="宋体" panose="02010600030101010101" pitchFamily="2" charset="-122"/>
                <a:sym typeface="+mn-ea"/>
              </a:rPr>
              <a:t>月亮升起来，院子里凉得很，干净得很，白天破好的苇眉子潮润润的，正好编席。女人坐在小院当中，手指上缠绞着柔滑修长的苇眉子。苇眉子又薄又细，在她怀里跳跃着。 </a:t>
            </a:r>
            <a:br>
              <a:rPr lang="zh-CN" altLang="en-US" sz="3200" spc="150" noProof="0">
                <a:ln>
                  <a:noFill/>
                </a:ln>
                <a:solidFill>
                  <a:srgbClr val="000000"/>
                </a:solidFill>
                <a:effectLst/>
                <a:uLnTx/>
                <a:uFillTx/>
                <a:latin typeface="宋体" panose="02010600030101010101" pitchFamily="2" charset="-122"/>
                <a:ea typeface="宋体" pitchFamily="2" charset="-122"/>
                <a:cs typeface="宋体" panose="02010600030101010101" pitchFamily="2" charset="-122"/>
                <a:sym typeface="+mn-ea"/>
              </a:rPr>
            </a:br>
            <a:r>
              <a:rPr lang="zh-CN" altLang="en-US" sz="3200" spc="150">
                <a:ln>
                  <a:noFill/>
                </a:ln>
                <a:solidFill>
                  <a:srgbClr val="000000"/>
                </a:solidFill>
                <a:effectLst/>
                <a:uLnTx/>
                <a:uFillTx/>
                <a:latin typeface="宋体" panose="02010600030101010101" pitchFamily="2" charset="-122"/>
                <a:ea typeface="宋体" pitchFamily="2" charset="-122"/>
                <a:cs typeface="宋体" panose="02010600030101010101" pitchFamily="2" charset="-122"/>
                <a:sym typeface="+mn-ea"/>
              </a:rPr>
              <a:t>    要问白洋淀有多少苇地？不知道。每年出多少苇子？不知道。只晓得，每年芦花飘飞苇叶黄的时候，全淀的芦苇收割，垛起垛来，在白洋淀周围的广场上，就成了一条苇子的长城。女人们，在场里院里编着席。编成了多少席？六月里，淀水涨满，有无数的船只，运输银白雪亮的席子出口，不久，各地的城市村庄，就全有了花纹又密、又精致的席子用了。大家争着买：“好席子，白洋淀席！”</a:t>
            </a:r>
            <a:endParaRPr lang="zh-CN" altLang="en-US" sz="32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2486025" y="5649595"/>
            <a:ext cx="6593205" cy="583565"/>
          </a:xfrm>
          <a:prstGeom prst="rect">
            <a:avLst/>
          </a:prstGeom>
          <a:noFill/>
        </p:spPr>
        <p:txBody>
          <a:bodyPr wrap="none" rtlCol="0" anchor="t">
            <a:spAutoFit/>
          </a:bodyPr>
          <a:lstStyle/>
          <a:p>
            <a:r>
              <a:rPr lang="zh-CN" altLang="en-US" sz="3200" b="1" spc="150">
                <a:ln>
                  <a:noFill/>
                </a:ln>
                <a:solidFill>
                  <a:srgbClr val="660033"/>
                </a:solidFill>
                <a:effectLst/>
                <a:uLnTx/>
                <a:uFillTx/>
                <a:latin typeface="黑体" panose="02010609060101010101" charset="-122"/>
                <a:ea typeface="黑体" panose="02010609060101010101" charset="-122"/>
                <a:cs typeface="黑体" panose="02010609060101010101" charset="-122"/>
                <a:sym typeface="+mn-ea"/>
              </a:rPr>
              <a:t>这二段环境描写告诉了我们什么？</a:t>
            </a:r>
            <a:endParaRPr lang="zh-CN" altLang="en-US" sz="3200"/>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144270" y="621030"/>
            <a:ext cx="8934450" cy="3415030"/>
          </a:xfrm>
          <a:prstGeom prst="rect">
            <a:avLst/>
          </a:prstGeom>
          <a:noFill/>
        </p:spPr>
        <p:txBody>
          <a:bodyPr wrap="square" rtlCol="0" anchor="t">
            <a:spAutoFit/>
          </a:bodyPr>
          <a:lstStyle/>
          <a:p>
            <a:pPr marL="342900" marR="0" lvl="0" indent="-342900" algn="l" defTabSz="914400" rtl="0" eaLnBrk="0" fontAlgn="base" latinLnBrk="0" hangingPunct="0">
              <a:lnSpc>
                <a:spcPct val="100000"/>
              </a:lnSpc>
              <a:spcBef>
                <a:spcPct val="20000"/>
              </a:spcBef>
              <a:spcAft>
                <a:spcPct val="0"/>
              </a:spcAft>
              <a:buClrTx/>
              <a:buSzTx/>
              <a:buFontTx/>
              <a:buChar char="•"/>
              <a:defRPr/>
            </a:pPr>
            <a:r>
              <a:rPr lang="en-US" altLang="zh-CN" sz="3600" spc="150">
                <a:ln>
                  <a:noFill/>
                </a:ln>
                <a:solidFill>
                  <a:srgbClr val="000000"/>
                </a:solidFill>
                <a:effectLst/>
                <a:uLnTx/>
                <a:uFillTx/>
                <a:latin typeface="宋体" panose="02010600030101010101" pitchFamily="2" charset="-122"/>
                <a:ea typeface="宋体" pitchFamily="2" charset="-122"/>
                <a:cs typeface="宋体" panose="02010600030101010101" pitchFamily="2" charset="-122"/>
                <a:sym typeface="+mn-ea"/>
              </a:rPr>
              <a:t>    </a:t>
            </a:r>
            <a:r>
              <a:rPr lang="zh-CN" altLang="en-US" sz="3600" spc="150">
                <a:ln>
                  <a:noFill/>
                </a:ln>
                <a:solidFill>
                  <a:srgbClr val="000000"/>
                </a:solidFill>
                <a:effectLst/>
                <a:uLnTx/>
                <a:uFillTx/>
                <a:latin typeface="宋体" panose="02010600030101010101" pitchFamily="2" charset="-122"/>
                <a:ea typeface="宋体" pitchFamily="2" charset="-122"/>
                <a:cs typeface="宋体" panose="02010600030101010101" pitchFamily="2" charset="-122"/>
                <a:sym typeface="+mn-ea"/>
              </a:rPr>
              <a:t>这段明丽淳朴文字的文字，</a:t>
            </a:r>
            <a:r>
              <a:rPr lang="zh-CN" altLang="en-US" sz="3600" spc="150">
                <a:ln>
                  <a:noFill/>
                </a:ln>
                <a:solidFill>
                  <a:srgbClr val="0033CC"/>
                </a:solidFill>
                <a:effectLst/>
                <a:uLnTx/>
                <a:uFillTx/>
                <a:latin typeface="宋体" panose="02010600030101010101" pitchFamily="2" charset="-122"/>
                <a:ea typeface="宋体" pitchFamily="2" charset="-122"/>
                <a:cs typeface="宋体" panose="02010600030101010101" pitchFamily="2" charset="-122"/>
                <a:sym typeface="+mn-ea"/>
              </a:rPr>
              <a:t>交代了本文要刻画的群体形象</a:t>
            </a:r>
            <a:r>
              <a:rPr lang="en-US" altLang="zh-CN" sz="3600" spc="150">
                <a:ln>
                  <a:noFill/>
                </a:ln>
                <a:solidFill>
                  <a:srgbClr val="0033CC"/>
                </a:solidFill>
                <a:effectLst/>
                <a:uLnTx/>
                <a:uFillTx/>
                <a:latin typeface="宋体" panose="02010600030101010101" pitchFamily="2" charset="-122"/>
                <a:ea typeface="宋体" pitchFamily="2" charset="-122"/>
                <a:cs typeface="宋体" panose="02010600030101010101" pitchFamily="2" charset="-122"/>
                <a:sym typeface="+mn-ea"/>
              </a:rPr>
              <a:t>—</a:t>
            </a:r>
            <a:r>
              <a:rPr lang="zh-CN" altLang="en-US" sz="3600" spc="150">
                <a:ln>
                  <a:noFill/>
                </a:ln>
                <a:solidFill>
                  <a:srgbClr val="0033CC"/>
                </a:solidFill>
                <a:effectLst/>
                <a:uLnTx/>
                <a:uFillTx/>
                <a:latin typeface="宋体" panose="02010600030101010101" pitchFamily="2" charset="-122"/>
                <a:ea typeface="宋体" pitchFamily="2" charset="-122"/>
                <a:cs typeface="宋体" panose="02010600030101010101" pitchFamily="2" charset="-122"/>
                <a:sym typeface="+mn-ea"/>
              </a:rPr>
              <a:t>水生嫂们所生活的环境</a:t>
            </a:r>
            <a:r>
              <a:rPr lang="zh-CN" altLang="en-US" sz="3600" spc="150">
                <a:ln>
                  <a:noFill/>
                </a:ln>
                <a:effectLst/>
                <a:uLnTx/>
                <a:uFillTx/>
                <a:latin typeface="宋体" panose="02010600030101010101" pitchFamily="2" charset="-122"/>
                <a:ea typeface="宋体" pitchFamily="2" charset="-122"/>
                <a:cs typeface="宋体" panose="02010600030101010101" pitchFamily="2" charset="-122"/>
                <a:sym typeface="+mn-ea"/>
              </a:rPr>
              <a:t>：</a:t>
            </a:r>
            <a:r>
              <a:rPr lang="zh-CN" altLang="en-US" sz="3600" u="sng" spc="150">
                <a:ln>
                  <a:noFill/>
                </a:ln>
                <a:solidFill>
                  <a:srgbClr val="FF0000"/>
                </a:solidFill>
                <a:effectLst/>
                <a:uLnTx/>
                <a:uFillTx/>
                <a:latin typeface="宋体" panose="02010600030101010101" pitchFamily="2" charset="-122"/>
                <a:ea typeface="宋体" pitchFamily="2" charset="-122"/>
                <a:cs typeface="宋体" panose="02010600030101010101" pitchFamily="2" charset="-122"/>
                <a:sym typeface="+mn-ea"/>
              </a:rPr>
              <a:t>美丽而富饶。美丽富饶的水乡，</a:t>
            </a:r>
            <a:r>
              <a:rPr lang="zh-CN" altLang="en-US" sz="3600" spc="150">
                <a:ln>
                  <a:noFill/>
                </a:ln>
                <a:solidFill>
                  <a:srgbClr val="000000"/>
                </a:solidFill>
                <a:effectLst/>
                <a:uLnTx/>
                <a:uFillTx/>
                <a:latin typeface="宋体" panose="02010600030101010101" pitchFamily="2" charset="-122"/>
                <a:ea typeface="宋体" pitchFamily="2" charset="-122"/>
                <a:cs typeface="宋体" panose="02010600030101010101" pitchFamily="2" charset="-122"/>
                <a:sym typeface="+mn-ea"/>
              </a:rPr>
              <a:t>一群纯洁朴实的妇女。人与自然相互映衬，相得益彰，更加增添了文章的诗情画意。</a:t>
            </a:r>
            <a:endParaRPr lang="zh-CN" altLang="en-US" sz="36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1003935" y="4300855"/>
            <a:ext cx="10184130" cy="645160"/>
          </a:xfrm>
          <a:prstGeom prst="rect">
            <a:avLst/>
          </a:prstGeom>
          <a:noFill/>
        </p:spPr>
        <p:txBody>
          <a:bodyPr wrap="none" rtlCol="0" anchor="t">
            <a:spAutoFit/>
          </a:bodyPr>
          <a:lstStyle/>
          <a:p>
            <a:r>
              <a:rPr lang="zh-CN" altLang="en-US" sz="3600" b="1" spc="150">
                <a:ln>
                  <a:noFill/>
                </a:ln>
                <a:solidFill>
                  <a:srgbClr val="A50021"/>
                </a:solidFill>
                <a:effectLst/>
                <a:uLnTx/>
                <a:uFillTx/>
                <a:latin typeface="微软雅黑" panose="020b0503020204020204" pitchFamily="34" charset="-122"/>
                <a:sym typeface="+mn-ea"/>
              </a:rPr>
              <a:t>环境描写交代了故事发生的时间、地点和场所。</a:t>
            </a:r>
            <a:endParaRPr lang="zh-CN" altLang="en-US" sz="3600" b="1" spc="150">
              <a:ln>
                <a:noFill/>
              </a:ln>
              <a:solidFill>
                <a:srgbClr val="A50021"/>
              </a:solidFill>
              <a:effectLst/>
              <a:uLnTx/>
              <a:uFillTx/>
              <a:latin typeface="微软雅黑" panose="020b0503020204020204" pitchFamily="3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sz="4445">
                <a:solidFill>
                  <a:srgbClr val="FF0000"/>
                </a:solidFill>
                <a:latin typeface="Times New Roman" pitchFamily="18" charset="0"/>
                <a:cs typeface="Times New Roman" panose="02020603050405020304" pitchFamily="18" charset="0"/>
                <a:sym typeface="+mn-ea"/>
              </a:rPr>
              <a:t>[</a:t>
            </a:r>
            <a:r>
              <a:rPr lang="zh-CN" altLang="zh-CN" sz="4445">
                <a:solidFill>
                  <a:srgbClr val="FF0000"/>
                </a:solidFill>
                <a:ea typeface="黑体" panose="02010609060101010101" charset="-122"/>
                <a:cs typeface="Times New Roman" panose="02020603050405020304" pitchFamily="18" charset="0"/>
                <a:sym typeface="+mn-ea"/>
              </a:rPr>
              <a:t>规范审题</a:t>
            </a:r>
            <a:r>
              <a:rPr lang="en-US" altLang="zh-CN" sz="4445">
                <a:solidFill>
                  <a:srgbClr val="FF0000"/>
                </a:solidFill>
                <a:latin typeface="Times New Roman" pitchFamily="18" charset="0"/>
                <a:cs typeface="Times New Roman" panose="02020603050405020304" pitchFamily="18" charset="0"/>
                <a:sym typeface="+mn-ea"/>
              </a:rPr>
              <a:t>]</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920875" y="1350645"/>
            <a:ext cx="8575040" cy="4523105"/>
          </a:xfrm>
          <a:prstGeom prst="rect">
            <a:avLst/>
          </a:prstGeom>
          <a:noFill/>
        </p:spPr>
        <p:txBody>
          <a:bodyPr wrap="square" rtlCol="0" anchor="t">
            <a:spAutoFit/>
          </a:bodyPr>
          <a:lstStyle/>
          <a:p>
            <a:pPr indent="267970">
              <a:lnSpc>
                <a:spcPct val="120000"/>
              </a:lnSpc>
              <a:spcAft>
                <a:spcPct val="0"/>
              </a:spcAft>
              <a:tabLst>
                <a:tab pos="1029335"/>
                <a:tab pos="1850390"/>
                <a:tab pos="2538095"/>
                <a:tab pos="3221990"/>
              </a:tabLst>
            </a:pPr>
            <a:r>
              <a:rPr lang="en-US" altLang="zh-CN" sz="4000" b="1">
                <a:solidFill>
                  <a:srgbClr val="000000"/>
                </a:solidFill>
                <a:latin typeface="宋体" panose="02010600030101010101" pitchFamily="2" charset="-122"/>
                <a:ea typeface="宋体" pitchFamily="2" charset="-122"/>
                <a:cs typeface="宋体" panose="02010600030101010101" pitchFamily="2" charset="-122"/>
                <a:sym typeface="+mn-ea"/>
              </a:rPr>
              <a:t>1</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分清是</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概括特点</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还是</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分析作用</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a:t>
            </a:r>
            <a:endParaRPr lang="zh-CN" altLang="zh-CN" sz="4000">
              <a:solidFill>
                <a:srgbClr val="000000"/>
              </a:solidFill>
              <a:latin typeface="宋体" panose="02010600030101010101" pitchFamily="2" charset="-122"/>
              <a:ea typeface="宋体" pitchFamily="2" charset="-122"/>
              <a:cs typeface="宋体" panose="02010600030101010101" pitchFamily="2" charset="-122"/>
            </a:endParaRPr>
          </a:p>
          <a:p>
            <a:pPr indent="267970">
              <a:lnSpc>
                <a:spcPct val="120000"/>
              </a:lnSpc>
              <a:spcAft>
                <a:spcPct val="0"/>
              </a:spcAft>
              <a:tabLst>
                <a:tab pos="1029335"/>
                <a:tab pos="1850390"/>
                <a:tab pos="2538095"/>
                <a:tab pos="3221990"/>
              </a:tabLst>
            </a:pPr>
            <a:r>
              <a:rPr lang="en-US" altLang="zh-CN" sz="4000" b="1">
                <a:solidFill>
                  <a:srgbClr val="000000"/>
                </a:solidFill>
                <a:latin typeface="宋体" panose="02010600030101010101" pitchFamily="2" charset="-122"/>
                <a:ea typeface="宋体" pitchFamily="2" charset="-122"/>
                <a:cs typeface="宋体" panose="02010600030101010101" pitchFamily="2" charset="-122"/>
                <a:sym typeface="+mn-ea"/>
              </a:rPr>
              <a:t>2</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注意</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景物特点</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与</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景物描写的特点</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的不同</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后者要求答的是</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景物描写的技巧</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手法</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a:t>
            </a:r>
            <a:endParaRPr lang="zh-CN" altLang="zh-CN" sz="4000">
              <a:solidFill>
                <a:srgbClr val="000000"/>
              </a:solidFill>
              <a:latin typeface="宋体" panose="02010600030101010101" pitchFamily="2" charset="-122"/>
              <a:ea typeface="宋体" pitchFamily="2" charset="-122"/>
              <a:cs typeface="宋体" panose="02010600030101010101" pitchFamily="2" charset="-122"/>
            </a:endParaRPr>
          </a:p>
          <a:p>
            <a:pPr indent="267970">
              <a:lnSpc>
                <a:spcPct val="120000"/>
              </a:lnSpc>
              <a:spcAft>
                <a:spcPct val="0"/>
              </a:spcAft>
              <a:tabLst>
                <a:tab pos="1029335"/>
                <a:tab pos="1850390"/>
                <a:tab pos="2538095"/>
                <a:tab pos="3221990"/>
              </a:tabLst>
            </a:pPr>
            <a:r>
              <a:rPr lang="en-US" altLang="zh-CN" sz="4000" b="1">
                <a:solidFill>
                  <a:srgbClr val="000000"/>
                </a:solidFill>
                <a:latin typeface="宋体" panose="02010600030101010101" pitchFamily="2" charset="-122"/>
                <a:ea typeface="宋体" pitchFamily="2" charset="-122"/>
                <a:cs typeface="宋体" panose="02010600030101010101" pitchFamily="2" charset="-122"/>
                <a:sym typeface="+mn-ea"/>
              </a:rPr>
              <a:t>3</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看清环境描写在文中的位置</a:t>
            </a:r>
            <a:r>
              <a:rPr lang="zh-CN" altLang="zh-CN" sz="4000" smtClean="0">
                <a:solidFill>
                  <a:srgbClr val="000000"/>
                </a:solidFill>
                <a:latin typeface="宋体" panose="02010600030101010101" pitchFamily="2" charset="-122"/>
                <a:ea typeface="宋体" pitchFamily="2" charset="-122"/>
                <a:cs typeface="宋体" panose="02010600030101010101" pitchFamily="2" charset="-122"/>
                <a:sym typeface="+mn-ea"/>
              </a:rPr>
              <a:t>。</a:t>
            </a:r>
            <a:endParaRPr lang="zh-CN" altLang="en-US" sz="4000">
              <a:latin typeface="宋体" panose="02010600030101010101" pitchFamily="2" charset="-122"/>
              <a:ea typeface="宋体" pitchFamily="2" charset="-122"/>
              <a:cs typeface="宋体" panose="02010600030101010101" pitchFamily="2" charset="-122"/>
            </a:endParaRP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sz="4000" smtClean="0">
                <a:solidFill>
                  <a:srgbClr val="FF0000"/>
                </a:solidFill>
                <a:latin typeface="Times New Roman" pitchFamily="18" charset="0"/>
                <a:cs typeface="Times New Roman" panose="02020603050405020304" pitchFamily="18" charset="0"/>
                <a:sym typeface="+mn-ea"/>
              </a:rPr>
              <a:t>[</a:t>
            </a:r>
            <a:r>
              <a:rPr lang="zh-CN" altLang="zh-CN" sz="4000">
                <a:solidFill>
                  <a:srgbClr val="FF0000"/>
                </a:solidFill>
                <a:ea typeface="黑体" panose="02010609060101010101" charset="-122"/>
                <a:cs typeface="Times New Roman" panose="02020603050405020304" pitchFamily="18" charset="0"/>
                <a:sym typeface="+mn-ea"/>
              </a:rPr>
              <a:t>规范答题</a:t>
            </a:r>
            <a:r>
              <a:rPr lang="en-US" altLang="zh-CN" sz="4000">
                <a:solidFill>
                  <a:srgbClr val="FF0000"/>
                </a:solidFill>
                <a:latin typeface="Times New Roman" pitchFamily="18" charset="0"/>
                <a:cs typeface="Times New Roman" panose="02020603050405020304" pitchFamily="18" charset="0"/>
                <a:sym typeface="+mn-ea"/>
              </a:rPr>
              <a:t>]</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196340" y="1268095"/>
            <a:ext cx="9982200" cy="481584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回答自然环境描写的作用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可采用如下模式</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模式一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①</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环境本身</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交代了故事发生的时间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背景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营造</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渲染了某种气氛</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②</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情节</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推动了某个情节的发展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③</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人物</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烘托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映衬某个人物的心理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形象</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④</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主题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表达</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暗示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揭示了小说的主题</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模式二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某处具体描写了</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的景色</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营造</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渲染了</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的气氛</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奠定了</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的感情基调</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烘托了</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的情感</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为下文</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情节的展开做铺垫。</a:t>
            </a:r>
            <a:endParaRPr lang="zh-CN" altLang="en-US" sz="3200"/>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6625" name="标题 1"/>
          <p:cNvSpPr>
            <a:spLocks noGrp="1"/>
          </p:cNvSpPr>
          <p:nvPr>
            <p:ph type="title"/>
          </p:nvPr>
        </p:nvSpPr>
        <p:spPr>
          <a:xfrm>
            <a:off x="405130" y="-75882"/>
            <a:ext cx="10515600" cy="1325562"/>
          </a:xfrm>
        </p:spPr>
        <p:txBody>
          <a:bodyPr lIns="91440" tIns="45720" rIns="91440" bIns="45720" anchor="ctr"/>
          <a:lstStyle/>
          <a:p>
            <a:r>
              <a:rPr lang="en-US" altLang="zh-CN" sz="4400" b="1" u="sng">
                <a:solidFill>
                  <a:srgbClr val="0000FF"/>
                </a:solidFill>
                <a:latin typeface="黑体" panose="02010609060101010101" charset="-122"/>
                <a:ea typeface="黑体" panose="02010609060101010101" charset="-122"/>
              </a:rPr>
              <a:t>2015</a:t>
            </a:r>
            <a:r>
              <a:rPr lang="zh-CN" altLang="en-US" sz="4400" b="1" u="sng">
                <a:solidFill>
                  <a:srgbClr val="0000FF"/>
                </a:solidFill>
                <a:latin typeface="黑体" panose="02010609060101010101" charset="-122"/>
                <a:ea typeface="黑体" panose="02010609060101010101" charset="-122"/>
              </a:rPr>
              <a:t>年安徽卷《蓑衣》</a:t>
            </a:r>
          </a:p>
        </p:txBody>
      </p:sp>
      <p:sp>
        <p:nvSpPr>
          <p:cNvPr id="26626" name="内容占位符 2"/>
          <p:cNvSpPr>
            <a:spLocks noGrp="1"/>
          </p:cNvSpPr>
          <p:nvPr>
            <p:ph idx="1"/>
          </p:nvPr>
        </p:nvSpPr>
        <p:spPr>
          <a:xfrm>
            <a:off x="677863" y="1004570"/>
            <a:ext cx="10515600" cy="4351338"/>
          </a:xfrm>
        </p:spPr>
        <p:txBody>
          <a:bodyPr lIns="91440" tIns="45720" rIns="91440" bIns="45720" anchor="t"/>
          <a:lstStyle/>
          <a:p>
            <a:pPr marL="0" indent="0">
              <a:buNone/>
            </a:pPr>
            <a:r>
              <a:rPr lang="en-US" altLang="zh-CN"/>
              <a:t>       </a:t>
            </a:r>
            <a:r>
              <a:rPr lang="en-US" altLang="zh-CN" sz="4000"/>
              <a:t>    </a:t>
            </a:r>
            <a:r>
              <a:rPr lang="zh-CN" altLang="en-US" sz="4000" b="1">
                <a:latin typeface="楷体" panose="02010609060101010101" pitchFamily="49" charset="-122"/>
                <a:ea typeface="楷体" panose="02010609060101010101" pitchFamily="49" charset="-122"/>
              </a:rPr>
              <a:t>月光下，河湾的浅水处一片油绿。那柔软细长的草叶儿像人工整出的一般齐，一般好，茂盛极了。</a:t>
            </a:r>
          </a:p>
          <a:p>
            <a:pPr marL="0" indent="0">
              <a:buNone/>
            </a:pPr>
            <a:r>
              <a:rPr lang="en-US" altLang="zh-CN" sz="4000" b="1">
                <a:latin typeface="楷体" panose="02010609060101010101" pitchFamily="49" charset="-122"/>
                <a:ea typeface="楷体" panose="02010609060101010101" pitchFamily="49" charset="-122"/>
              </a:rPr>
              <a:t>    “</a:t>
            </a:r>
            <a:r>
              <a:rPr lang="zh-CN" altLang="en-US" sz="4000" b="1">
                <a:latin typeface="楷体" panose="02010609060101010101" pitchFamily="49" charset="-122"/>
                <a:ea typeface="楷体" panose="02010609060101010101" pitchFamily="49" charset="-122"/>
              </a:rPr>
              <a:t>啊，蓑衣草……多么好的蓑衣草啊！</a:t>
            </a:r>
            <a:r>
              <a:rPr lang="en-US" altLang="zh-CN" sz="4000" b="1">
                <a:latin typeface="楷体" panose="02010609060101010101" pitchFamily="49" charset="-122"/>
                <a:ea typeface="楷体" panose="02010609060101010101" pitchFamily="49" charset="-122"/>
              </a:rPr>
              <a:t>”</a:t>
            </a:r>
            <a:r>
              <a:rPr lang="zh-CN" altLang="en-US" sz="4000" b="1">
                <a:latin typeface="楷体" panose="02010609060101010101" pitchFamily="49" charset="-122"/>
                <a:ea typeface="楷体" panose="02010609060101010101" pitchFamily="49" charset="-122"/>
              </a:rPr>
              <a:t>她在心里说。</a:t>
            </a:r>
          </a:p>
          <a:p>
            <a:pPr marL="0" indent="0">
              <a:buNone/>
            </a:pPr>
            <a:r>
              <a:rPr lang="en-US" altLang="zh-CN" sz="4000" b="1">
                <a:latin typeface="Arial" pitchFamily="34" charset="0"/>
              </a:rPr>
              <a:t>4</a:t>
            </a:r>
            <a:r>
              <a:rPr lang="zh-CN" altLang="en-US" sz="4000" b="1">
                <a:latin typeface="Arial" pitchFamily="34" charset="0"/>
              </a:rPr>
              <a:t>、小说最后两个自然段颇耐人寻味。请结合全文，从两个不同角度谈谈你的看法。</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7649" name="内容占位符 2"/>
          <p:cNvSpPr>
            <a:spLocks noGrp="1"/>
          </p:cNvSpPr>
          <p:nvPr>
            <p:ph idx="1"/>
          </p:nvPr>
        </p:nvSpPr>
        <p:spPr>
          <a:xfrm>
            <a:off x="128905" y="81915"/>
            <a:ext cx="11874500" cy="5986145"/>
          </a:xfrm>
        </p:spPr>
        <p:txBody>
          <a:bodyPr lIns="91440" tIns="45720" rIns="91440" bIns="45720" anchor="t"/>
          <a:lstStyle/>
          <a:p>
            <a:pPr marL="0" indent="0">
              <a:buNone/>
            </a:pPr>
            <a:r>
              <a:rPr lang="zh-CN" altLang="en-US" sz="3200" b="1">
                <a:solidFill>
                  <a:srgbClr val="FF0000"/>
                </a:solidFill>
                <a:latin typeface="黑体" panose="02010609060101010101" charset="-122"/>
                <a:ea typeface="黑体" panose="02010609060101010101" charset="-122"/>
              </a:rPr>
              <a:t>答：</a:t>
            </a:r>
            <a:r>
              <a:rPr lang="en-US" altLang="zh-CN" sz="3200" b="1">
                <a:solidFill>
                  <a:srgbClr val="FF0000"/>
                </a:solidFill>
                <a:latin typeface="黑体" panose="02010609060101010101" charset="-122"/>
                <a:ea typeface="黑体" panose="02010609060101010101" charset="-122"/>
              </a:rPr>
              <a:t>1</a:t>
            </a:r>
            <a:r>
              <a:rPr lang="zh-CN" altLang="en-US" sz="3200" b="1">
                <a:solidFill>
                  <a:srgbClr val="FF0000"/>
                </a:solidFill>
                <a:latin typeface="黑体" panose="02010609060101010101" charset="-122"/>
                <a:ea typeface="黑体" panose="02010609060101010101" charset="-122"/>
              </a:rPr>
              <a:t>、审美意蕴上，使小说充满诗情画意。</a:t>
            </a:r>
            <a:r>
              <a:rPr lang="zh-CN" altLang="en-US" sz="3200" b="1"/>
              <a:t>油绿、柔软、茂盛的蓑衣草，生机勃勃，使小说更具画面感和意境美，给人留下审美空间和回味的余地。</a:t>
            </a:r>
          </a:p>
          <a:p>
            <a:pPr marL="0" indent="0">
              <a:buNone/>
            </a:pPr>
            <a:r>
              <a:rPr lang="en-US" altLang="zh-CN" sz="3200" b="1">
                <a:solidFill>
                  <a:srgbClr val="FF0000"/>
                </a:solidFill>
                <a:latin typeface="黑体" panose="02010609060101010101" charset="-122"/>
                <a:ea typeface="黑体" panose="02010609060101010101" charset="-122"/>
              </a:rPr>
              <a:t>2</a:t>
            </a:r>
            <a:r>
              <a:rPr lang="zh-CN" altLang="en-US" sz="3200" b="1">
                <a:solidFill>
                  <a:srgbClr val="FF0000"/>
                </a:solidFill>
                <a:latin typeface="黑体" panose="02010609060101010101" charset="-122"/>
                <a:ea typeface="黑体" panose="02010609060101010101" charset="-122"/>
              </a:rPr>
              <a:t>、艺术手法上，所描绘的蓑衣草具有丰富的象征</a:t>
            </a:r>
            <a:r>
              <a:rPr lang="zh-CN" altLang="en-US" sz="3200" b="1"/>
              <a:t>意义。油绿、柔软、茂盛的蓑衣草象征了新时期新农民美好的新生活，象征了小格和达子之间萌发的美好情感，象征了小格和达子身上具有的人性美。</a:t>
            </a:r>
          </a:p>
          <a:p>
            <a:pPr marL="0" indent="0">
              <a:buNone/>
            </a:pPr>
            <a:r>
              <a:rPr lang="en-US" altLang="zh-CN" sz="3200" b="1">
                <a:solidFill>
                  <a:srgbClr val="FF0000"/>
                </a:solidFill>
                <a:latin typeface="黑体" panose="02010609060101010101" charset="-122"/>
                <a:ea typeface="黑体" panose="02010609060101010101" charset="-122"/>
              </a:rPr>
              <a:t>3</a:t>
            </a:r>
            <a:r>
              <a:rPr lang="zh-CN" altLang="en-US" sz="3200" b="1">
                <a:solidFill>
                  <a:srgbClr val="FF0000"/>
                </a:solidFill>
                <a:latin typeface="黑体" panose="02010609060101010101" charset="-122"/>
                <a:ea typeface="黑体" panose="02010609060101010101" charset="-122"/>
              </a:rPr>
              <a:t>、思想内容上，使小说主题更深化。</a:t>
            </a:r>
            <a:r>
              <a:rPr lang="zh-CN" altLang="en-US" sz="3200" b="1"/>
              <a:t>通过对蓑衣草的赞美，体现了人们对传统事物的重新认识，表现了当时农村青年对美好生活的渴望和追求。</a:t>
            </a:r>
          </a:p>
          <a:p>
            <a:pPr marL="0" indent="0">
              <a:buNone/>
            </a:pPr>
            <a:endParaRPr lang="zh-CN" altLang="en-US" sz="3200"/>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8673" name="内容占位符 2"/>
          <p:cNvSpPr>
            <a:spLocks noGrp="1"/>
          </p:cNvSpPr>
          <p:nvPr>
            <p:ph idx="1"/>
          </p:nvPr>
        </p:nvSpPr>
        <p:spPr>
          <a:xfrm>
            <a:off x="510223" y="111760"/>
            <a:ext cx="11171237" cy="5897563"/>
          </a:xfrm>
        </p:spPr>
        <p:txBody>
          <a:bodyPr lIns="91440" tIns="45720" rIns="91440" bIns="45720" anchor="t"/>
          <a:lstStyle/>
          <a:p>
            <a:pPr marL="0" indent="0">
              <a:buNone/>
            </a:pPr>
            <a:r>
              <a:rPr lang="en-US" altLang="zh-CN" sz="3200" b="1">
                <a:solidFill>
                  <a:srgbClr val="FF0000"/>
                </a:solidFill>
                <a:latin typeface="黑体" panose="02010609060101010101" charset="-122"/>
                <a:ea typeface="黑体" panose="02010609060101010101" charset="-122"/>
              </a:rPr>
              <a:t>4</a:t>
            </a:r>
            <a:r>
              <a:rPr lang="zh-CN" altLang="en-US" sz="3200" b="1">
                <a:solidFill>
                  <a:srgbClr val="FF0000"/>
                </a:solidFill>
                <a:latin typeface="黑体" panose="02010609060101010101" charset="-122"/>
                <a:ea typeface="黑体" panose="02010609060101010101" charset="-122"/>
              </a:rPr>
              <a:t>、情感表现上，将小格的情感表现得更充分。</a:t>
            </a:r>
            <a:r>
              <a:rPr lang="zh-CN" altLang="en-US" sz="3200" b="1"/>
              <a:t>通过对蓑衣草的赞美，含蓄地表达了小格对达子的佩服、信赖与朦胧爱意。</a:t>
            </a:r>
          </a:p>
          <a:p>
            <a:pPr marL="0" indent="0">
              <a:buNone/>
            </a:pPr>
            <a:r>
              <a:rPr lang="en-US" altLang="zh-CN" sz="3200" b="1">
                <a:solidFill>
                  <a:srgbClr val="FF0000"/>
                </a:solidFill>
                <a:latin typeface="黑体" panose="02010609060101010101" charset="-122"/>
                <a:ea typeface="黑体" panose="02010609060101010101" charset="-122"/>
              </a:rPr>
              <a:t>5</a:t>
            </a:r>
            <a:r>
              <a:rPr lang="zh-CN" altLang="en-US" sz="3200" b="1">
                <a:solidFill>
                  <a:srgbClr val="FF0000"/>
                </a:solidFill>
                <a:latin typeface="黑体" panose="02010609060101010101" charset="-122"/>
                <a:ea typeface="黑体" panose="02010609060101010101" charset="-122"/>
              </a:rPr>
              <a:t>、人物形象上，使小格的形象更加丰满。</a:t>
            </a:r>
            <a:r>
              <a:rPr lang="zh-CN" altLang="en-US" sz="3200" b="1"/>
              <a:t>小格淳朴勤劳而又自尊敏感，结尾隐含着她对未来美好生活的憧憬，显示出她乐观自信的一面。</a:t>
            </a:r>
          </a:p>
          <a:p>
            <a:pPr marL="0" indent="0">
              <a:buNone/>
            </a:pPr>
            <a:r>
              <a:rPr lang="en-US" altLang="zh-CN" sz="3200" b="1">
                <a:solidFill>
                  <a:srgbClr val="FF0000"/>
                </a:solidFill>
                <a:latin typeface="黑体" panose="02010609060101010101" charset="-122"/>
                <a:ea typeface="黑体" panose="02010609060101010101" charset="-122"/>
              </a:rPr>
              <a:t>6</a:t>
            </a:r>
            <a:r>
              <a:rPr lang="zh-CN" altLang="en-US" sz="3200" b="1">
                <a:solidFill>
                  <a:srgbClr val="FF0000"/>
                </a:solidFill>
                <a:latin typeface="黑体" panose="02010609060101010101" charset="-122"/>
                <a:ea typeface="黑体" panose="02010609060101010101" charset="-122"/>
              </a:rPr>
              <a:t>、艺术结构上，呼应前文且为读者留下想象空间。</a:t>
            </a:r>
            <a:r>
              <a:rPr lang="zh-CN" altLang="en-US" sz="3200" b="1"/>
              <a:t>结尾照应小说标题，并与前文对蓑衣的多处描写和达子的编蓑衣的建议形成呼应，同时使读者心中对小格的未来充满想象。</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87680" y="175895"/>
            <a:ext cx="2182495" cy="636270"/>
          </a:xfrm>
        </p:spPr>
        <p:txBody>
          <a:bodyPr>
            <a:normAutofit fontScale="90000"/>
          </a:bodyPr>
          <a:lstStyle/>
          <a:p>
            <a:r>
              <a:rPr lang="zh-CN" altLang="en-US" sz="3555">
                <a:solidFill>
                  <a:srgbClr val="FF0000"/>
                </a:solidFill>
              </a:rPr>
              <a:t>例文精析：</a:t>
            </a:r>
          </a:p>
        </p:txBody>
      </p:sp>
      <p:sp>
        <p:nvSpPr>
          <p:cNvPr id="3" name="文本框 2"/>
          <p:cNvSpPr txBox="1"/>
          <p:nvPr/>
        </p:nvSpPr>
        <p:spPr>
          <a:xfrm>
            <a:off x="487680" y="730250"/>
            <a:ext cx="11537315" cy="326580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(2018·</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江苏卷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阅读下面的文字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完成后面的题目。</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800" smtClean="0">
                <a:solidFill>
                  <a:srgbClr val="000000"/>
                </a:solidFill>
                <a:latin typeface="NEU-BZ-S92"/>
                <a:ea typeface="方正宋黑_GBK" panose="03000509000000000000" pitchFamily="65" charset="-122"/>
                <a:cs typeface="Times New Roman" panose="02020603050405020304" pitchFamily="18" charset="0"/>
                <a:sym typeface="+mn-ea"/>
              </a:rPr>
              <a:t>小</a:t>
            </a:r>
            <a:r>
              <a:rPr lang="zh-CN" altLang="zh-CN" sz="2800">
                <a:solidFill>
                  <a:srgbClr val="000000"/>
                </a:solidFill>
                <a:latin typeface="NEU-BZ-S92"/>
                <a:ea typeface="方正宋黑_GBK" panose="03000509000000000000" pitchFamily="65" charset="-122"/>
                <a:cs typeface="Times New Roman" panose="02020603050405020304" pitchFamily="18" charset="0"/>
                <a:sym typeface="+mn-ea"/>
              </a:rPr>
              <a:t>哥儿俩</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凌叔华</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     清明那天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不但大乖二乖上的小学校放一天假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连城外七叔叔教的大学堂也不用上课了。这一天早上的太阳也像特别同小孩子们表同情</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不等闹钟催过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它就跳进房里来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暖和和地爬在靠窗挂的小棉袍上</a:t>
            </a:r>
            <a:r>
              <a:rPr lang="zh-CN" altLang="zh-CN" sz="2800"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en-US" sz="2800"/>
          </a:p>
        </p:txBody>
      </p:sp>
      <p:sp>
        <p:nvSpPr>
          <p:cNvPr id="4" name="文本框 3"/>
          <p:cNvSpPr txBox="1"/>
          <p:nvPr/>
        </p:nvSpPr>
        <p:spPr>
          <a:xfrm>
            <a:off x="607695" y="4079240"/>
            <a:ext cx="11417300" cy="215836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前院子一片小孩子的尖脆的嚷声笑声</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七叔叔带来了一只能说话的八哥。</a:t>
            </a:r>
            <a:r>
              <a:rPr lang="zh-CN" altLang="zh-CN" sz="2800">
                <a:solidFill>
                  <a:srgbClr val="000000"/>
                </a:solidFill>
                <a:latin typeface="NEU-BZ-S92"/>
                <a:ea typeface="Times New Roman" panose="02020603050405020304" pitchFamily="18" charset="0"/>
                <a:cs typeface="Times New Roman" panose="02020603050405020304" pitchFamily="18" charset="0"/>
                <a:sym typeface="+mn-ea"/>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笼子放在一张八仙方桌子上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两个孩子跪在椅上张大着嘴望着那里头的鸟</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欢喜得趴在桌上乱摇身子笑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他们的眼</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一息间都不曾离开鸟笼子。二乖的嘴总没有闭上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他的小腮显得更加饱满</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不用圆规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描不出那圆度了。</a:t>
            </a:r>
            <a:endParaRPr lang="zh-CN" altLang="en-US" sz="2800"/>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a:t>
            </a:fld>
            <a:r>
              <a:rPr lang="en-US" altLang="zh-CN" smtClean="0"/>
              <a:t>-</a:t>
            </a:r>
            <a:endParaRPr lang="zh-CN" altLang="en-US"/>
          </a:p>
        </p:txBody>
      </p:sp>
      <p:sp>
        <p:nvSpPr>
          <p:cNvPr id="3" name="矩形 2"/>
          <p:cNvSpPr>
            <a:spLocks noChangeAspect="1"/>
          </p:cNvSpPr>
          <p:nvPr/>
        </p:nvSpPr>
        <p:spPr>
          <a:xfrm>
            <a:off x="210820" y="0"/>
            <a:ext cx="11770360" cy="3709035"/>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    吃饭的时候</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大乖的眼总是望着窗外</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他最爱吃的春卷也忘了怎样放馅</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怎样卷起来吃。二乖因为还小</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都是妈妈替他卷好的</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不过他到底不耐烦坐在背着鸟笼子的地方</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一吃了两包</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他就跑开不吃了。</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    饭后爸爸同叔叔要去听戏</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因为昨天已经答应带孩子们一块去的</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于是就雇了三辆人力车上戏园去了。两个孩子坐在车上还不断地谈起八哥。到了戏园</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他们虽然零零碎碎地想起八哥的事来</a:t>
            </a:r>
            <a:r>
              <a:rPr lang="en-US" altLang="zh-CN" sz="2800">
                <a:solidFill>
                  <a:srgbClr val="000000"/>
                </a:solidFill>
                <a:latin typeface="Times New Roman" pitchFamily="18" charset="0"/>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但台上的锣鼓同花花袍子的戏子把他们的精神占住了。</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文本框 4"/>
          <p:cNvSpPr txBox="1"/>
          <p:nvPr/>
        </p:nvSpPr>
        <p:spPr>
          <a:xfrm>
            <a:off x="210820" y="3709035"/>
            <a:ext cx="11980545" cy="215836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快天黑的时候散了戏</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随着爸爸叔叔回到家里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大乖二乖正是很高兴地跳着跑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忽然想到心爱的八哥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赶紧跑到廊下挂鸟笼的地方</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一望</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只有个空笼子掷在地上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八哥不见了。</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妈</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八哥呢</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两个孩子一同高声急叫起来。</a:t>
            </a:r>
            <a:endParaRPr lang="zh-CN" altLang="en-US" sz="2800"/>
          </a:p>
        </p:txBody>
      </p:sp>
      <p:sp>
        <p:nvSpPr>
          <p:cNvPr id="6" name="文本框 5"/>
          <p:cNvSpPr txBox="1"/>
          <p:nvPr/>
        </p:nvSpPr>
        <p:spPr>
          <a:xfrm>
            <a:off x="575310" y="5795010"/>
            <a:ext cx="6306820" cy="521970"/>
          </a:xfrm>
          <a:prstGeom prst="rect">
            <a:avLst/>
          </a:prstGeom>
          <a:noFill/>
        </p:spPr>
        <p:txBody>
          <a:bodyPr wrap="none" rtlCol="0" anchor="t">
            <a:spAutoFit/>
          </a:bodyPr>
          <a:lstStyle/>
          <a:p>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给野猫吃了</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妈妈的声非常沉重迟缓。</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800">
        <p:cover dir="rd"/>
      </p:transition>
    </mc:Choice>
    <mc:Fallback>
      <p:transition spd="slow">
        <p:cover dir="rd"/>
      </p:transition>
    </mc:Fallback>
  </mc:AlternateConten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62560" y="184150"/>
            <a:ext cx="11842115" cy="112458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给什么野猫吃的呀</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大乖圆睁了眼</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气呼呼的却有些不相信。二乖愣眼望着哥哥。</a:t>
            </a:r>
            <a:endParaRPr lang="zh-CN" altLang="en-US" sz="2800"/>
          </a:p>
        </p:txBody>
      </p:sp>
      <p:sp>
        <p:nvSpPr>
          <p:cNvPr id="4" name="文本框 3"/>
          <p:cNvSpPr txBox="1"/>
          <p:nvPr/>
        </p:nvSpPr>
        <p:spPr>
          <a:xfrm>
            <a:off x="259080" y="1201420"/>
            <a:ext cx="11842750" cy="370903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大乖哭出声来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二乖跟着哭得很伤心。他们也不听妈妈的话</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也不听七叔叔的劝慰</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爸爸早躲进书房去了。忽然大乖收了声</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跳起来四面找棍子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口里嚷道</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打死那野猫</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我要打死那野猫</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二乖爬在妈妈的膝头上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呜呜地抽咽。大乖忽然找到一根拦门的长棍子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提在手里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拉起二乖就跑。妈妈叫住他</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他嚷道</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报仇去</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不报仇不算好汉</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二乖也学着哥哥喊道</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不报仇不算好看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妈妈听了二乖的话倒有些好笑了。王厨子此时正走过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他说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少爷们</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那野猫黑夜不出来的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明儿早上它来了</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我替你们狠狠地打它一顿吧。</a:t>
            </a:r>
            <a:r>
              <a:rPr lang="en-US" altLang="zh-CN" sz="2800">
                <a:solidFill>
                  <a:srgbClr val="000000"/>
                </a:solidFill>
                <a:latin typeface="Times New Roman" pitchFamily="18" charset="0"/>
                <a:cs typeface="Times New Roman" panose="02020603050405020304" pitchFamily="18" charset="0"/>
                <a:sym typeface="+mn-ea"/>
              </a:rPr>
              <a:t>”</a:t>
            </a:r>
            <a:endParaRPr lang="zh-CN" altLang="en-US" sz="2800"/>
          </a:p>
        </p:txBody>
      </p:sp>
      <p:sp>
        <p:nvSpPr>
          <p:cNvPr id="5" name="文本框 4"/>
          <p:cNvSpPr txBox="1"/>
          <p:nvPr/>
        </p:nvSpPr>
        <p:spPr>
          <a:xfrm>
            <a:off x="456565" y="4993640"/>
            <a:ext cx="11700510" cy="521970"/>
          </a:xfrm>
          <a:prstGeom prst="rect">
            <a:avLst/>
          </a:prstGeom>
          <a:noFill/>
        </p:spPr>
        <p:txBody>
          <a:bodyPr wrap="none" rtlCol="0" anchor="t">
            <a:spAutoFit/>
          </a:bodyPr>
          <a:lstStyle/>
          <a:p>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那野猫好像有了身子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不要太打狠了</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吓吓它就算了。</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妈妈低声吩咐厨子。</a:t>
            </a:r>
            <a:endParaRPr lang="zh-CN" altLang="en-US" sz="2800"/>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zh-CN" sz="3600">
                <a:solidFill>
                  <a:srgbClr val="000000"/>
                </a:solidFill>
                <a:ea typeface="黑体" panose="02010609060101010101" charset="-122"/>
                <a:cs typeface="Times New Roman" panose="02020603050405020304" pitchFamily="18" charset="0"/>
                <a:sym typeface="+mn-ea"/>
              </a:rPr>
              <a:t>小说环境的三个考查角度</a:t>
            </a:r>
          </a:p>
        </p:txBody>
      </p:sp>
      <p:sp>
        <p:nvSpPr>
          <p:cNvPr id="3" name="文本框 2"/>
          <p:cNvSpPr txBox="1"/>
          <p:nvPr/>
        </p:nvSpPr>
        <p:spPr>
          <a:xfrm>
            <a:off x="1296035" y="1346835"/>
            <a:ext cx="9746615" cy="526224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环境是小说的三要素之一</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小说的环境包括社会环境和自然环境。社会环境描写对揭示小说的中心有着举足轻重的作用</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自然环境描写的作用也不可忽视。高考对小说环境描写的考查</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一般有三个角度</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分析概括自然环境描写的特点及作用</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分析概括社会环境描写的特点及作用</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鉴赏环境描写的手法。</a:t>
            </a:r>
            <a:endParaRPr lang="zh-CN" altLang="en-US" sz="4000"/>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33350" y="617855"/>
            <a:ext cx="11925935" cy="474281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大乖听见了妈妈的话</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还是气呼呼地说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谁叫它吃了我们的八哥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打死它</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要它偿命。</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打死它才</a:t>
            </a: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二乖也想照哥哥的话喊一下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无奈不清楚底下说什么了。他也挽起袖子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露出肥短的胳臂</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圆睁着泪还未干的小眼。</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第二天</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太阳还没出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大乖就醒了</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想起了打猫的事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就喊弟弟</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快起</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快起</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二乖</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起来打猫去。</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二乖给哥哥着急声调惊醒</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急忙坐起来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拿手揉开眼。然后两个人都提了毛掸子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拉了袍子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嘴里喊着报仇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跳着出去。</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这是刚刚天亮了不久</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后院地上的草还带着露珠儿</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沾湿了这小英雄的鞋袜了。树枝上小麻雀三三五五地吵闹着飞上飞下地玩</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近窗户的一棵丁香满满开了花</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香得透鼻子</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温和的日光铺在西边的白粉墙上。</a:t>
            </a:r>
            <a:endParaRPr lang="zh-CN" altLang="en-US" sz="2800"/>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88595" y="114300"/>
            <a:ext cx="11815445" cy="525907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二乖跷高脚摘了一枝丁香花</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插在右耳朵上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看见地上的小麻雀吱喳叫唤</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跳跃着走</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很是好玩的样子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他就学它们</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嘴里也哼哼着歌唱</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毛掸子也掷掉了。二乖一会儿就忘掉为什么事来后院的了。他溜达到有太阳的墙边</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忽然看见装碎纸的破木箱里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有两个白色的小脑袋一高一低动着</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接着咪噢咪噢地娇声叫唤</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他就赶紧跑近前看去。</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原来箱里藏着一堆小猫儿</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小得同过年时候妈妈捏的面老鼠一样</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小脑袋也是面团一样滚圆得可爱</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小红鼻子同叫唤时一张一闭的小扁嘴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太好玩了。二乖高兴得要叫起来。</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哥哥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你快来看看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这小东西多好玩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二乖忽然想起来叫道</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一回头哥哥正跑进后院来了。</a:t>
            </a:r>
            <a:endParaRPr lang="zh-CN" altLang="en-US" sz="2800"/>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248285" y="163195"/>
            <a:ext cx="11537950" cy="474281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哥哥赶紧过去同弟弟在木箱子前面看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同二乖一样用手摸那小猫</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学它们叫唤</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看大猫喂小猫奶吃</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眼睛转也不转一下。</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它们多么可怜</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连褥子都没有</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躺在破纸的上面</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一定很冷吧。</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大乖说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接着出主意道</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我们一会儿跟妈妈要些棉花同它们垫一个窝儿</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把饭厅的盛酒箱子弄出来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同它做两间房子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让大猫住一间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小猫在一间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像妈妈同我们一样。</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哥哥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你瞧它跟它妈一个样子。这小脑袋多好玩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弟弟说着</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又伸出方才收了的手抱起那只小黑猫。</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有删改</a:t>
            </a:r>
            <a:r>
              <a:rPr lang="en-US" altLang="zh-CN" sz="2800">
                <a:solidFill>
                  <a:srgbClr val="000000"/>
                </a:solidFill>
                <a:latin typeface="Times New Roman" pitchFamily="18" charset="0"/>
                <a:cs typeface="Times New Roman" panose="02020603050405020304" pitchFamily="18" charset="0"/>
                <a:sym typeface="+mn-ea"/>
              </a:rPr>
              <a:t>)</a:t>
            </a:r>
            <a:endParaRPr lang="zh-CN" altLang="en-US" sz="2800"/>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1442" y="103505"/>
            <a:ext cx="10852237" cy="441964"/>
          </a:xfrm>
        </p:spPr>
        <p:txBody>
          <a:bodyPr>
            <a:normAutofit fontScale="90000"/>
          </a:bodyPr>
          <a:lstStyle/>
          <a:p>
            <a:r>
              <a:rPr lang="zh-CN" altLang="zh-CN" sz="3555">
                <a:solidFill>
                  <a:srgbClr val="FF0000"/>
                </a:solidFill>
                <a:ea typeface="黑体" panose="02010609060101010101" charset="-122"/>
                <a:cs typeface="Times New Roman" panose="02020603050405020304" pitchFamily="18" charset="0"/>
                <a:sym typeface="+mn-ea"/>
              </a:rPr>
              <a:t>问题：</a:t>
            </a:r>
            <a:br>
              <a:rPr lang="zh-CN" altLang="zh-CN" sz="3555">
                <a:solidFill>
                  <a:srgbClr val="000000"/>
                </a:solidFill>
                <a:ea typeface="黑体" panose="02010609060101010101" charset="-122"/>
                <a:cs typeface="Times New Roman" panose="02020603050405020304" pitchFamily="18" charset="0"/>
                <a:sym typeface="+mn-ea"/>
              </a:rPr>
            </a:br>
            <a:r>
              <a:rPr lang="zh-CN" altLang="zh-CN" sz="3555">
                <a:solidFill>
                  <a:srgbClr val="000000"/>
                </a:solidFill>
                <a:latin typeface="Times New Roman" pitchFamily="18" charset="0"/>
                <a:cs typeface="Times New Roman" panose="02020603050405020304" pitchFamily="18" charset="0"/>
                <a:sym typeface="+mn-ea"/>
              </a:rPr>
              <a:t>分析小说画线部分的景物描写对情节发展的作用。</a:t>
            </a:r>
            <a:r>
              <a:rPr lang="en-US" altLang="zh-CN" sz="3555">
                <a:solidFill>
                  <a:srgbClr val="000000"/>
                </a:solidFill>
                <a:latin typeface="Times New Roman" pitchFamily="18" charset="0"/>
                <a:cs typeface="Times New Roman" panose="02020603050405020304" pitchFamily="18" charset="0"/>
                <a:sym typeface="+mn-ea"/>
              </a:rPr>
              <a:t>(4</a:t>
            </a:r>
            <a:r>
              <a:rPr lang="zh-CN" altLang="zh-CN" sz="3555">
                <a:solidFill>
                  <a:srgbClr val="000000"/>
                </a:solidFill>
                <a:latin typeface="Times New Roman" pitchFamily="18" charset="0"/>
                <a:cs typeface="Times New Roman" panose="02020603050405020304" pitchFamily="18" charset="0"/>
                <a:sym typeface="+mn-ea"/>
              </a:rPr>
              <a:t>分</a:t>
            </a:r>
            <a:r>
              <a:rPr lang="en-US" altLang="zh-CN" sz="3555">
                <a:solidFill>
                  <a:srgbClr val="000000"/>
                </a:solidFill>
                <a:latin typeface="Times New Roman" pitchFamily="18" charset="0"/>
                <a:cs typeface="Times New Roman" panose="02020603050405020304" pitchFamily="18" charset="0"/>
                <a:sym typeface="+mn-ea"/>
              </a:rPr>
              <a:t>)</a:t>
            </a:r>
            <a:endParaRPr lang="zh-CN" altLang="en-US" sz="3555"/>
          </a:p>
        </p:txBody>
      </p:sp>
      <p:sp>
        <p:nvSpPr>
          <p:cNvPr id="3" name="文本框 2"/>
          <p:cNvSpPr txBox="1"/>
          <p:nvPr/>
        </p:nvSpPr>
        <p:spPr>
          <a:xfrm>
            <a:off x="451485" y="1200150"/>
            <a:ext cx="11377930" cy="3709035"/>
          </a:xfrm>
          <a:prstGeom prst="rect">
            <a:avLst/>
          </a:prstGeom>
          <a:noFill/>
        </p:spPr>
        <p:txBody>
          <a:bodyPr wrap="square" rtlCol="0" anchor="t">
            <a:spAutoFit/>
          </a:bodyPr>
          <a:lstStyle/>
          <a:p>
            <a:pPr indent="266700">
              <a:lnSpc>
                <a:spcPct val="120000"/>
              </a:lnSpc>
              <a:tabLst>
                <a:tab pos="1029335"/>
                <a:tab pos="1850390"/>
                <a:tab pos="2538095"/>
                <a:tab pos="3221990"/>
              </a:tabLst>
            </a:pPr>
            <a:r>
              <a:rPr lang="zh-CN" altLang="zh-CN" sz="2800">
                <a:solidFill>
                  <a:srgbClr val="FF0000"/>
                </a:solidFill>
                <a:latin typeface="Arial" pitchFamily="34" charset="0"/>
                <a:ea typeface="黑体" panose="02010609060101010101" charset="-122"/>
                <a:cs typeface="Times New Roman" panose="02020603050405020304" pitchFamily="18" charset="0"/>
                <a:sym typeface="+mn-ea"/>
              </a:rPr>
              <a:t>解析</a:t>
            </a:r>
            <a:r>
              <a:rPr lang="en-US" altLang="zh-CN" sz="2800">
                <a:solidFill>
                  <a:srgbClr val="FF0000"/>
                </a:solidFill>
                <a:latin typeface="Arial" pitchFamily="34" charset="0"/>
                <a:ea typeface="黑体" panose="02010609060101010101" charset="-122"/>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解答时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要从两个方面进行把握</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要先看清它在文中什么位置</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处在不同位置的段落在结构上的作用各不相同。再联系上下文内容</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分析它与情节的主要关联。画线部分的景物描写是在哥儿俩发现小猫之前。</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刚刚天亮</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小麻雀三三五五地吵闹着飞上飞下地玩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丁香</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香得透鼻子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等景物都展现了一幅生机勃勃、明媚温暖的画面</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同时暗示了人物情绪将由昨夜的愤怒转向惊讶、喜悦。这里提到</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西边的白粉墙</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为后文在墙边发现小猫埋下了伏笔</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pitchFamily="49" charset="-122"/>
                <a:cs typeface="Times New Roman" panose="02020603050405020304" pitchFamily="18" charset="0"/>
                <a:sym typeface="+mn-ea"/>
              </a:rPr>
              <a:t>同时借温暖的阳光营造了一种温馨的氛围</a:t>
            </a:r>
            <a:r>
              <a:rPr lang="zh-CN" altLang="zh-CN" sz="2800" smtClean="0">
                <a:solidFill>
                  <a:srgbClr val="000000"/>
                </a:solidFill>
                <a:latin typeface="Times New Roman" pitchFamily="18" charset="0"/>
                <a:ea typeface="仿宋" panose="02010609060101010101" pitchFamily="49" charset="-122"/>
                <a:cs typeface="Times New Roman" panose="02020603050405020304" pitchFamily="18" charset="0"/>
                <a:sym typeface="+mn-ea"/>
              </a:rPr>
              <a:t>。</a:t>
            </a:r>
            <a:endParaRPr lang="zh-CN" altLang="en-US" sz="2800"/>
          </a:p>
        </p:txBody>
      </p:sp>
      <p:sp>
        <p:nvSpPr>
          <p:cNvPr id="4" name="文本框 3"/>
          <p:cNvSpPr txBox="1"/>
          <p:nvPr/>
        </p:nvSpPr>
        <p:spPr>
          <a:xfrm>
            <a:off x="451485" y="5030470"/>
            <a:ext cx="11377930" cy="1383665"/>
          </a:xfrm>
          <a:prstGeom prst="rect">
            <a:avLst/>
          </a:prstGeom>
          <a:noFill/>
        </p:spPr>
        <p:txBody>
          <a:bodyPr wrap="square" rtlCol="0" anchor="t">
            <a:spAutoFit/>
          </a:bodyPr>
          <a:lstStyle/>
          <a:p>
            <a:r>
              <a:rPr lang="zh-CN" altLang="zh-CN" sz="2800">
                <a:solidFill>
                  <a:srgbClr val="FF0000"/>
                </a:solidFill>
                <a:latin typeface="Arial" pitchFamily="34" charset="0"/>
                <a:ea typeface="黑体" panose="02010609060101010101" charset="-122"/>
                <a:cs typeface="Times New Roman" panose="02020603050405020304" pitchFamily="18" charset="0"/>
                <a:sym typeface="+mn-ea"/>
              </a:rPr>
              <a:t>参考</a:t>
            </a:r>
            <a:r>
              <a:rPr lang="zh-CN" altLang="zh-CN" sz="2800" smtClean="0">
                <a:solidFill>
                  <a:srgbClr val="FF0000"/>
                </a:solidFill>
                <a:latin typeface="Arial" pitchFamily="34" charset="0"/>
                <a:ea typeface="黑体" panose="02010609060101010101" charset="-122"/>
                <a:cs typeface="Times New Roman" panose="02020603050405020304" pitchFamily="18" charset="0"/>
                <a:sym typeface="+mn-ea"/>
              </a:rPr>
              <a:t>答案</a:t>
            </a:r>
            <a:r>
              <a:rPr lang="en-US" altLang="zh-CN" sz="2800" smtClean="0">
                <a:solidFill>
                  <a:srgbClr val="FF0000"/>
                </a:solidFill>
                <a:latin typeface="Arial" pitchFamily="34" charset="0"/>
                <a:ea typeface="黑体" panose="02010609060101010101" charset="-122"/>
                <a:cs typeface="Times New Roman" panose="02020603050405020304" pitchFamily="18" charset="0"/>
                <a:sym typeface="+mn-ea"/>
              </a:rPr>
              <a:t>:</a:t>
            </a:r>
            <a:r>
              <a:rPr lang="zh-CN" altLang="zh-CN" sz="2800" smtClean="0">
                <a:solidFill>
                  <a:srgbClr val="000000"/>
                </a:solidFill>
                <a:latin typeface="Times New Roman" pitchFamily="18" charset="0"/>
                <a:cs typeface="Times New Roman" panose="02020603050405020304" pitchFamily="18" charset="0"/>
                <a:sym typeface="+mn-ea"/>
              </a:rPr>
              <a:t>鸟语花香</a:t>
            </a:r>
            <a:r>
              <a:rPr lang="zh-CN" altLang="zh-CN" sz="2800">
                <a:solidFill>
                  <a:srgbClr val="000000"/>
                </a:solidFill>
                <a:latin typeface="Times New Roman" pitchFamily="18" charset="0"/>
                <a:cs typeface="Times New Roman" panose="02020603050405020304" pitchFamily="18" charset="0"/>
                <a:sym typeface="+mn-ea"/>
              </a:rPr>
              <a:t>与温暖的阳光</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营造了充满生机的氛围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为人物的兴趣转移和情绪变化做铺垫</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日光</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西边的白粉墙</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等描写</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为二乖在墙边发现小猫埋下伏笔</a:t>
            </a:r>
            <a:r>
              <a:rPr lang="zh-CN" altLang="zh-CN" sz="2800" smtClean="0">
                <a:solidFill>
                  <a:srgbClr val="000000"/>
                </a:solidFill>
                <a:latin typeface="Times New Roman" pitchFamily="18" charset="0"/>
                <a:cs typeface="Times New Roman" panose="02020603050405020304" pitchFamily="18" charset="0"/>
                <a:sym typeface="+mn-ea"/>
              </a:rPr>
              <a:t>。</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ox(in)">
                                      <p:cBhvr>
                                        <p:cTn id="13"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zh-CN" sz="4000">
                <a:solidFill>
                  <a:srgbClr val="000000"/>
                </a:solidFill>
                <a:latin typeface="NEU-BZ-S92"/>
                <a:ea typeface="方正正中黑简体"/>
                <a:cs typeface="Times New Roman" panose="02020603050405020304" pitchFamily="18" charset="0"/>
                <a:sym typeface="+mn-ea"/>
              </a:rPr>
              <a:t>分析概括自然环境描写的特点及作用</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629920" y="1446530"/>
            <a:ext cx="10932795" cy="363474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3200">
                <a:solidFill>
                  <a:srgbClr val="000000"/>
                </a:solidFill>
                <a:latin typeface="NEU-BZ-S92"/>
                <a:ea typeface="方正隶变_GBK" panose="03000509000000000000" pitchFamily="65" charset="-122"/>
                <a:cs typeface="Times New Roman" panose="02020603050405020304" pitchFamily="18" charset="0"/>
                <a:sym typeface="+mn-ea"/>
              </a:rPr>
              <a:t>一、高考真题链接</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(2019·</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3200">
                <a:solidFill>
                  <a:srgbClr val="000000"/>
                </a:solidFill>
                <a:latin typeface="NEU-BZ-S92"/>
                <a:cs typeface="宋体" panose="02010600030101010101" pitchFamily="2" charset="-122"/>
                <a:sym typeface="+mn-ea"/>
              </a:rPr>
              <a:t>Ⅲ</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小说中有多处景物描写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请分析其功能。</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(2018·</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江苏卷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分析小说画线部分的景物描写对情节发展的作用。</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(2013·</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山东卷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请简要分析小说最后一段景物描写的作用。</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(2009·</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浙江卷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概括第一段所写景物的特点并简析其作用。</a:t>
            </a:r>
            <a:endParaRPr lang="zh-CN" altLang="en-US" sz="3200"/>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sz="6665">
                <a:solidFill>
                  <a:srgbClr val="FF0000"/>
                </a:solidFill>
                <a:latin typeface="Times New Roman" pitchFamily="18" charset="0"/>
                <a:ea typeface="华文行楷" panose="02010800040101010101" pitchFamily="2" charset="-122"/>
                <a:sym typeface="+mn-ea"/>
              </a:rPr>
              <a:t>二、社会环境</a:t>
            </a:r>
            <a:br>
              <a:rPr lang="en-US" altLang="zh-CN">
                <a:solidFill>
                  <a:srgbClr val="FF0000"/>
                </a:solidFill>
                <a:latin typeface="Times New Roman" pitchFamily="18" charset="0"/>
                <a:ea typeface="华文行楷" panose="02010800040101010101" pitchFamily="2" charset="-122"/>
              </a:rPr>
            </a:br>
            <a:endParaRPr lang="zh-CN" altLang="en-US"/>
          </a:p>
        </p:txBody>
      </p:sp>
      <p:sp>
        <p:nvSpPr>
          <p:cNvPr id="3" name="文本框 2"/>
          <p:cNvSpPr txBox="1"/>
          <p:nvPr/>
        </p:nvSpPr>
        <p:spPr>
          <a:xfrm>
            <a:off x="1539875" y="2087245"/>
            <a:ext cx="8566150" cy="3169285"/>
          </a:xfrm>
          <a:prstGeom prst="rect">
            <a:avLst/>
          </a:prstGeom>
          <a:noFill/>
        </p:spPr>
        <p:txBody>
          <a:bodyPr wrap="square" rtlCol="0" anchor="t">
            <a:spAutoFit/>
          </a:bodyPr>
          <a:lstStyle/>
          <a:p>
            <a:r>
              <a:rPr lang="en-US" altLang="zh-CN" sz="4000" b="1">
                <a:solidFill>
                  <a:srgbClr val="000000"/>
                </a:solidFill>
                <a:latin typeface="宋体" panose="02010600030101010101" pitchFamily="2" charset="-122"/>
                <a:ea typeface="宋体" pitchFamily="2" charset="-122"/>
                <a:sym typeface="+mn-ea"/>
              </a:rPr>
              <a:t>    </a:t>
            </a:r>
            <a:r>
              <a:rPr lang="zh-CN" altLang="en-US" sz="4000" b="1">
                <a:solidFill>
                  <a:srgbClr val="000000"/>
                </a:solidFill>
                <a:latin typeface="宋体" panose="02010600030101010101" pitchFamily="2" charset="-122"/>
                <a:ea typeface="宋体" pitchFamily="2" charset="-122"/>
                <a:sym typeface="+mn-ea"/>
              </a:rPr>
              <a:t>对一定历史时期的社会生活、社会风尚、风土人情的描写；在具体的文章中则指对人物的活动有影响的阶级关系、人际关系、居室陈设等环境因素的描写。</a:t>
            </a:r>
            <a:endParaRPr lang="zh-CN" altLang="en-US" sz="4000"/>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sz="3555">
                <a:solidFill>
                  <a:srgbClr val="000000"/>
                </a:solidFill>
                <a:latin typeface="Times New Roman" pitchFamily="18" charset="0"/>
                <a:cs typeface="Times New Roman" panose="02020603050405020304" pitchFamily="18" charset="0"/>
                <a:sym typeface="+mn-ea"/>
              </a:rPr>
              <a:t>1.</a:t>
            </a:r>
            <a:r>
              <a:rPr lang="zh-CN" altLang="zh-CN" sz="3555">
                <a:solidFill>
                  <a:srgbClr val="000000"/>
                </a:solidFill>
                <a:ea typeface="黑体" panose="02010609060101010101" charset="-122"/>
                <a:cs typeface="Times New Roman" panose="02020603050405020304" pitchFamily="18" charset="0"/>
                <a:sym typeface="+mn-ea"/>
              </a:rPr>
              <a:t>分析社会环境描写的特点要注意三点</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564515" y="1069975"/>
            <a:ext cx="11391265" cy="481584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(1)</a:t>
            </a:r>
            <a:r>
              <a:rPr lang="zh-CN" altLang="zh-CN" sz="3200">
                <a:solidFill>
                  <a:srgbClr val="000000"/>
                </a:solidFill>
                <a:latin typeface="Times New Roman" pitchFamily="18" charset="0"/>
                <a:cs typeface="Times New Roman" panose="02020603050405020304" pitchFamily="18" charset="0"/>
                <a:sym typeface="+mn-ea"/>
              </a:rPr>
              <a:t>注意找寻人物活动的所有场所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看作者是否重在通过这些场所展示社会环境。</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(2)</a:t>
            </a:r>
            <a:r>
              <a:rPr lang="zh-CN" altLang="zh-CN" sz="3200">
                <a:solidFill>
                  <a:srgbClr val="000000"/>
                </a:solidFill>
                <a:latin typeface="Times New Roman" pitchFamily="18" charset="0"/>
                <a:cs typeface="Times New Roman" panose="02020603050405020304" pitchFamily="18" charset="0"/>
                <a:sym typeface="+mn-ea"/>
              </a:rPr>
              <a:t>注意特定场景中的人物的关系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看作者是否通过揭示人物关系展示社会环境。</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(3)</a:t>
            </a:r>
            <a:r>
              <a:rPr lang="zh-CN" altLang="zh-CN" sz="3200">
                <a:solidFill>
                  <a:srgbClr val="000000"/>
                </a:solidFill>
                <a:latin typeface="Times New Roman" pitchFamily="18" charset="0"/>
                <a:cs typeface="Times New Roman" panose="02020603050405020304" pitchFamily="18" charset="0"/>
                <a:sym typeface="+mn-ea"/>
              </a:rPr>
              <a:t>注意对地域特点、风俗习惯等的描写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看作者是否借此展示社会环境。</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cs typeface="Times New Roman" panose="02020603050405020304" pitchFamily="18" charset="0"/>
                <a:sym typeface="+mn-ea"/>
              </a:rPr>
              <a:t>另外</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概括社会环境最好用形容词或形容词性短语</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有时可以从文中直接提取</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有时需要用自己的语言概括。</a:t>
            </a:r>
            <a:endParaRPr lang="zh-CN" altLang="en-US" sz="3200"/>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sz="3555">
                <a:solidFill>
                  <a:srgbClr val="000000"/>
                </a:solidFill>
                <a:latin typeface="Times New Roman" pitchFamily="18" charset="0"/>
                <a:cs typeface="Times New Roman" panose="02020603050405020304" pitchFamily="18" charset="0"/>
                <a:sym typeface="+mn-ea"/>
              </a:rPr>
              <a:t>2.</a:t>
            </a:r>
            <a:r>
              <a:rPr lang="zh-CN" altLang="zh-CN" sz="3555">
                <a:solidFill>
                  <a:srgbClr val="000000"/>
                </a:solidFill>
                <a:ea typeface="黑体" panose="02010609060101010101" charset="-122"/>
                <a:cs typeface="Times New Roman" panose="02020603050405020304" pitchFamily="18" charset="0"/>
                <a:sym typeface="+mn-ea"/>
              </a:rPr>
              <a:t>分析社会环境描写的作用</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321310" y="1012825"/>
            <a:ext cx="11634470" cy="540639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(1)</a:t>
            </a:r>
            <a:r>
              <a:rPr lang="zh-CN" altLang="zh-CN" sz="3200">
                <a:solidFill>
                  <a:srgbClr val="000000"/>
                </a:solidFill>
                <a:latin typeface="Times New Roman" pitchFamily="18" charset="0"/>
                <a:cs typeface="Times New Roman" panose="02020603050405020304" pitchFamily="18" charset="0"/>
                <a:sym typeface="+mn-ea"/>
              </a:rPr>
              <a:t>社会环境的描写除直接展示特定社会现实外</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还可推动情节的发展。如《祝福》中描写的社会环境</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既显示了辛亥革命后农村的社会现实</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又直接揭示了祥林嫂悲剧的必然性。</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(2)</a:t>
            </a:r>
            <a:r>
              <a:rPr lang="zh-CN" altLang="zh-CN" sz="3200">
                <a:solidFill>
                  <a:srgbClr val="000000"/>
                </a:solidFill>
                <a:latin typeface="Times New Roman" pitchFamily="18" charset="0"/>
                <a:cs typeface="Times New Roman" panose="02020603050405020304" pitchFamily="18" charset="0"/>
                <a:sym typeface="+mn-ea"/>
              </a:rPr>
              <a:t>社会环境决定了人物命运及其性格</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暗示了小说的主题。对小说中社会环境的认识越深刻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对社会、历史的认识也越深刻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对小说主题的把握就越准确。</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(3)</a:t>
            </a:r>
            <a:r>
              <a:rPr lang="zh-CN" altLang="zh-CN" sz="3200">
                <a:solidFill>
                  <a:srgbClr val="000000"/>
                </a:solidFill>
                <a:latin typeface="Times New Roman" pitchFamily="18" charset="0"/>
                <a:cs typeface="Times New Roman" panose="02020603050405020304" pitchFamily="18" charset="0"/>
                <a:sym typeface="+mn-ea"/>
              </a:rPr>
              <a:t>社会环境主要体现在人物间的关系上</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而这些人物其实是某种社会力量和某种观念的代表。因此</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社会环境描写也反映着社会的本质。</a:t>
            </a:r>
            <a:endParaRPr lang="zh-CN" altLang="en-US" sz="3200"/>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254635" y="59055"/>
            <a:ext cx="11774170" cy="4523105"/>
          </a:xfrm>
          <a:prstGeom prst="rect">
            <a:avLst/>
          </a:prstGeom>
          <a:noFill/>
        </p:spPr>
        <p:txBody>
          <a:bodyPr wrap="square" rtlCol="0" anchor="t">
            <a:spAutoFit/>
          </a:bodyPr>
          <a:lstStyle/>
          <a:p>
            <a:pPr>
              <a:buNone/>
            </a:pPr>
            <a:r>
              <a:rPr lang="en-US" altLang="zh-CN" sz="2800">
                <a:latin typeface="宋体" panose="02010600030101010101" pitchFamily="2" charset="-122"/>
                <a:sym typeface="+mn-ea"/>
              </a:rPr>
              <a:t>     </a:t>
            </a:r>
            <a:r>
              <a:rPr lang="zh-CN" altLang="en-US" sz="3200">
                <a:latin typeface="宋体" panose="02010600030101010101" pitchFamily="2" charset="-122"/>
                <a:sym typeface="+mn-ea"/>
              </a:rPr>
              <a:t>进入堂屋中，抬头迎面先看见一个赤金九龙青地大匾，匾上写着斗大的三个大字，是</a:t>
            </a:r>
            <a:r>
              <a:rPr lang="en-US" altLang="zh-CN" sz="3200">
                <a:latin typeface="宋体" panose="02010600030101010101" pitchFamily="2" charset="-122"/>
                <a:sym typeface="+mn-ea"/>
              </a:rPr>
              <a:t>“</a:t>
            </a:r>
            <a:r>
              <a:rPr lang="zh-CN" altLang="en-US" sz="3200">
                <a:latin typeface="宋体" panose="02010600030101010101" pitchFamily="2" charset="-122"/>
                <a:sym typeface="+mn-ea"/>
              </a:rPr>
              <a:t>荣禧堂</a:t>
            </a:r>
            <a:r>
              <a:rPr lang="en-US" altLang="zh-CN" sz="3200">
                <a:latin typeface="宋体" panose="02010600030101010101" pitchFamily="2" charset="-122"/>
                <a:sym typeface="+mn-ea"/>
              </a:rPr>
              <a:t>”</a:t>
            </a:r>
            <a:r>
              <a:rPr lang="zh-CN" altLang="en-US" sz="3200">
                <a:latin typeface="宋体" panose="02010600030101010101" pitchFamily="2" charset="-122"/>
                <a:sym typeface="+mn-ea"/>
              </a:rPr>
              <a:t>，后有一行小字：</a:t>
            </a:r>
            <a:r>
              <a:rPr lang="en-US" altLang="zh-CN" sz="3200">
                <a:latin typeface="宋体" panose="02010600030101010101" pitchFamily="2" charset="-122"/>
                <a:sym typeface="+mn-ea"/>
              </a:rPr>
              <a:t>“</a:t>
            </a:r>
            <a:r>
              <a:rPr lang="zh-CN" altLang="en-US" sz="3200">
                <a:latin typeface="宋体" panose="02010600030101010101" pitchFamily="2" charset="-122"/>
                <a:sym typeface="+mn-ea"/>
              </a:rPr>
              <a:t>某年月日</a:t>
            </a:r>
            <a:r>
              <a:rPr lang="en-US" altLang="zh-CN" sz="3200">
                <a:latin typeface="宋体" panose="02010600030101010101" pitchFamily="2" charset="-122"/>
                <a:sym typeface="+mn-ea"/>
              </a:rPr>
              <a:t>,</a:t>
            </a:r>
            <a:r>
              <a:rPr lang="zh-CN" altLang="en-US" sz="3200">
                <a:latin typeface="宋体" panose="02010600030101010101" pitchFamily="2" charset="-122"/>
                <a:sym typeface="+mn-ea"/>
              </a:rPr>
              <a:t>书赐荣国公贾源</a:t>
            </a:r>
            <a:r>
              <a:rPr lang="en-US" altLang="zh-CN" sz="3200">
                <a:latin typeface="宋体" panose="02010600030101010101" pitchFamily="2" charset="-122"/>
                <a:sym typeface="+mn-ea"/>
              </a:rPr>
              <a:t>”</a:t>
            </a:r>
            <a:r>
              <a:rPr lang="zh-CN" altLang="en-US" sz="3200">
                <a:latin typeface="宋体" panose="02010600030101010101" pitchFamily="2" charset="-122"/>
                <a:sym typeface="+mn-ea"/>
              </a:rPr>
              <a:t>，又有</a:t>
            </a:r>
            <a:r>
              <a:rPr lang="en-US" altLang="zh-CN" sz="3200">
                <a:latin typeface="宋体" panose="02010600030101010101" pitchFamily="2" charset="-122"/>
                <a:sym typeface="+mn-ea"/>
              </a:rPr>
              <a:t>“</a:t>
            </a:r>
            <a:r>
              <a:rPr lang="zh-CN" altLang="en-US" sz="3200">
                <a:latin typeface="宋体" panose="02010600030101010101" pitchFamily="2" charset="-122"/>
                <a:sym typeface="+mn-ea"/>
              </a:rPr>
              <a:t>万几宸翰之宝</a:t>
            </a:r>
            <a:r>
              <a:rPr lang="en-US" altLang="zh-CN" sz="3200">
                <a:latin typeface="宋体" panose="02010600030101010101" pitchFamily="2" charset="-122"/>
                <a:sym typeface="+mn-ea"/>
              </a:rPr>
              <a:t>”</a:t>
            </a:r>
            <a:r>
              <a:rPr lang="zh-CN" altLang="en-US" sz="3200">
                <a:latin typeface="宋体" panose="02010600030101010101" pitchFamily="2" charset="-122"/>
                <a:sym typeface="+mn-ea"/>
              </a:rPr>
              <a:t>。大紫檀雕螭案上，设着三尺来高青绿古铜鼎，悬着待漏随朝墨龙大画，一边是金蜼彝，一边是玻璃醢 。地下两溜十六张楠木交椅，又有一副对联，乃乌木联牌，镶着錾银的字迹，道是：座上珠玑昭日月，堂前黼黻焕烟霞。下面一行小字，道是：</a:t>
            </a:r>
            <a:r>
              <a:rPr lang="en-US" altLang="zh-CN" sz="3200">
                <a:latin typeface="宋体" panose="02010600030101010101" pitchFamily="2" charset="-122"/>
                <a:sym typeface="+mn-ea"/>
              </a:rPr>
              <a:t>“</a:t>
            </a:r>
            <a:r>
              <a:rPr lang="zh-CN" altLang="en-US" sz="3200">
                <a:latin typeface="宋体" panose="02010600030101010101" pitchFamily="2" charset="-122"/>
                <a:sym typeface="+mn-ea"/>
              </a:rPr>
              <a:t>同乡世教弟勋袭东安郡王穆莳拜手书</a:t>
            </a:r>
            <a:r>
              <a:rPr lang="en-US" altLang="zh-CN" sz="3200">
                <a:latin typeface="宋体" panose="02010600030101010101" pitchFamily="2" charset="-122"/>
                <a:sym typeface="+mn-ea"/>
              </a:rPr>
              <a:t>”</a:t>
            </a:r>
            <a:r>
              <a:rPr lang="zh-CN" altLang="en-US" sz="3200">
                <a:latin typeface="宋体" panose="02010600030101010101" pitchFamily="2" charset="-122"/>
                <a:sym typeface="+mn-ea"/>
              </a:rPr>
              <a:t>。</a:t>
            </a:r>
            <a:endParaRPr lang="zh-CN" altLang="en-US" sz="3200">
              <a:latin typeface="宋体" panose="02010600030101010101" pitchFamily="2" charset="-122"/>
            </a:endParaRPr>
          </a:p>
          <a:p>
            <a:pPr>
              <a:buNone/>
            </a:pPr>
            <a:r>
              <a:rPr lang="zh-CN" altLang="en-US" sz="3200">
                <a:sym typeface="+mn-ea"/>
              </a:rPr>
              <a:t>　　　　　　　　                            </a:t>
            </a:r>
            <a:r>
              <a:rPr lang="en-US" altLang="zh-CN" sz="3200">
                <a:sym typeface="+mn-ea"/>
              </a:rPr>
              <a:t>——《</a:t>
            </a:r>
            <a:r>
              <a:rPr lang="zh-CN" altLang="en-US" sz="3200">
                <a:sym typeface="+mn-ea"/>
              </a:rPr>
              <a:t>林黛玉进贾府</a:t>
            </a:r>
            <a:r>
              <a:rPr lang="en-US" altLang="zh-CN" sz="3200">
                <a:sym typeface="+mn-ea"/>
              </a:rPr>
              <a:t>》</a:t>
            </a:r>
            <a:endParaRPr lang="zh-CN" altLang="en-US" sz="3200"/>
          </a:p>
        </p:txBody>
      </p:sp>
      <p:sp>
        <p:nvSpPr>
          <p:cNvPr id="4" name="文本框 3"/>
          <p:cNvSpPr txBox="1"/>
          <p:nvPr/>
        </p:nvSpPr>
        <p:spPr>
          <a:xfrm>
            <a:off x="1920240" y="4885055"/>
            <a:ext cx="8351520" cy="706755"/>
          </a:xfrm>
          <a:prstGeom prst="rect">
            <a:avLst/>
          </a:prstGeom>
          <a:noFill/>
        </p:spPr>
        <p:txBody>
          <a:bodyPr wrap="none" rtlCol="0" anchor="t">
            <a:spAutoFit/>
          </a:bodyPr>
          <a:lstStyle/>
          <a:p>
            <a:r>
              <a:rPr lang="en-US" altLang="zh-CN" sz="4000" b="1">
                <a:solidFill>
                  <a:srgbClr val="FF0000"/>
                </a:solidFill>
                <a:latin typeface="黑体" panose="02010609060101010101" charset="-122"/>
                <a:ea typeface="黑体" panose="02010609060101010101" charset="-122"/>
                <a:sym typeface="+mn-ea"/>
              </a:rPr>
              <a:t>——</a:t>
            </a:r>
            <a:r>
              <a:rPr lang="zh-CN" altLang="en-US" sz="4000" b="1">
                <a:solidFill>
                  <a:srgbClr val="FF0000"/>
                </a:solidFill>
                <a:latin typeface="黑体" panose="02010609060101010101" charset="-122"/>
                <a:ea typeface="黑体" panose="02010609060101010101" charset="-122"/>
                <a:sym typeface="+mn-ea"/>
              </a:rPr>
              <a:t>交代人物的生存环境、社会关系</a:t>
            </a:r>
            <a:endParaRPr lang="zh-CN" altLang="en-US" sz="40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075055" y="597535"/>
            <a:ext cx="9496425" cy="1753235"/>
          </a:xfrm>
          <a:prstGeom prst="rect">
            <a:avLst/>
          </a:prstGeom>
          <a:noFill/>
        </p:spPr>
        <p:txBody>
          <a:bodyPr wrap="square" rtlCol="0" anchor="t">
            <a:spAutoFit/>
          </a:bodyPr>
          <a:lstStyle/>
          <a:p>
            <a:r>
              <a:rPr lang="en-US" altLang="zh-CN" sz="3600" cap="all" noProof="0">
                <a:ln>
                  <a:noFill/>
                </a:ln>
                <a:solidFill>
                  <a:srgbClr val="000000"/>
                </a:solidFill>
                <a:effectLst>
                  <a:outerShdw blurRad="38100" dist="38100" dir="2700000" algn="tl">
                    <a:srgbClr val="FFFFFF"/>
                  </a:outerShdw>
                </a:effectLst>
                <a:uLnTx/>
                <a:uFillTx/>
                <a:latin typeface="Arial"/>
                <a:ea typeface="+mj-ea"/>
                <a:cs typeface="+mj-cs"/>
                <a:sym typeface="+mn-ea"/>
              </a:rPr>
              <a:t>    </a:t>
            </a:r>
            <a:r>
              <a:rPr lang="zh-CN" altLang="en-US" sz="3600" cap="all" noProof="0">
                <a:ln>
                  <a:noFill/>
                </a:ln>
                <a:solidFill>
                  <a:srgbClr val="000000"/>
                </a:solidFill>
                <a:effectLst>
                  <a:outerShdw blurRad="38100" dist="38100" dir="2700000" algn="tl">
                    <a:srgbClr val="FFFFFF"/>
                  </a:outerShdw>
                </a:effectLst>
                <a:uLnTx/>
                <a:uFillTx/>
                <a:latin typeface="Arial"/>
                <a:ea typeface="+mj-ea"/>
                <a:cs typeface="+mj-cs"/>
                <a:sym typeface="+mn-ea"/>
              </a:rPr>
              <a:t>“</a:t>
            </a:r>
            <a:r>
              <a:rPr lang="zh-CN" altLang="en-US" sz="3600" cap="all" noProof="0">
                <a:ln>
                  <a:noFill/>
                </a:ln>
                <a:solidFill>
                  <a:srgbClr val="000000"/>
                </a:solidFill>
                <a:effectLst>
                  <a:outerShdw blurRad="38100" dist="38100" dir="2700000" algn="tl">
                    <a:srgbClr val="FFFFFF"/>
                  </a:outerShdw>
                </a:effectLst>
                <a:uLnTx/>
                <a:uFillTx/>
                <a:latin typeface="+mj-lt"/>
                <a:ea typeface="+mj-ea"/>
                <a:cs typeface="+mj-cs"/>
                <a:sym typeface="+mn-ea"/>
              </a:rPr>
              <a:t>我</a:t>
            </a:r>
            <a:r>
              <a:rPr lang="zh-CN" altLang="en-US" sz="3600" cap="all" noProof="0" smtClean="0">
                <a:ln>
                  <a:noFill/>
                </a:ln>
                <a:solidFill>
                  <a:srgbClr val="000000"/>
                </a:solidFill>
                <a:effectLst>
                  <a:outerShdw blurRad="38100" dist="38100" dir="2700000" algn="tl">
                    <a:srgbClr val="FFFFFF"/>
                  </a:outerShdw>
                </a:effectLst>
                <a:uLnTx/>
                <a:uFillTx/>
                <a:latin typeface="+mj-lt"/>
                <a:ea typeface="+mj-ea"/>
                <a:cs typeface="+mj-cs"/>
                <a:sym typeface="+mn-ea"/>
              </a:rPr>
              <a:t>在朦胧中</a:t>
            </a:r>
            <a:r>
              <a:rPr lang="en-US" altLang="zh-CN" sz="3600" cap="all" noProof="0">
                <a:ln>
                  <a:noFill/>
                </a:ln>
                <a:solidFill>
                  <a:srgbClr val="000000"/>
                </a:solidFill>
                <a:effectLst>
                  <a:outerShdw blurRad="38100" dist="38100" dir="2700000" algn="tl">
                    <a:srgbClr val="FFFFFF"/>
                  </a:outerShdw>
                </a:effectLst>
                <a:uLnTx/>
                <a:uFillTx/>
                <a:latin typeface="+mj-lt"/>
                <a:ea typeface="+mj-ea"/>
                <a:cs typeface="+mj-cs"/>
                <a:sym typeface="+mn-ea"/>
              </a:rPr>
              <a:t>,</a:t>
            </a:r>
            <a:r>
              <a:rPr lang="zh-CN" altLang="en-US" sz="3600" cap="all" noProof="0">
                <a:ln>
                  <a:noFill/>
                </a:ln>
                <a:solidFill>
                  <a:srgbClr val="000000"/>
                </a:solidFill>
                <a:effectLst>
                  <a:outerShdw blurRad="38100" dist="38100" dir="2700000" algn="tl">
                    <a:srgbClr val="FFFFFF"/>
                  </a:outerShdw>
                </a:effectLst>
                <a:uLnTx/>
                <a:uFillTx/>
                <a:latin typeface="+mj-lt"/>
                <a:ea typeface="+mj-ea"/>
                <a:cs typeface="+mj-cs"/>
                <a:sym typeface="+mn-ea"/>
              </a:rPr>
              <a:t>又隐约听到远处的爆竹声联绵不断</a:t>
            </a:r>
            <a:r>
              <a:rPr lang="en-US" altLang="zh-CN" sz="3600" cap="all" noProof="0">
                <a:ln>
                  <a:noFill/>
                </a:ln>
                <a:solidFill>
                  <a:srgbClr val="000000"/>
                </a:solidFill>
                <a:effectLst>
                  <a:outerShdw blurRad="38100" dist="38100" dir="2700000" algn="tl">
                    <a:srgbClr val="FFFFFF"/>
                  </a:outerShdw>
                </a:effectLst>
                <a:uLnTx/>
                <a:uFillTx/>
                <a:latin typeface="+mj-lt"/>
                <a:ea typeface="+mj-ea"/>
                <a:cs typeface="+mj-cs"/>
                <a:sym typeface="+mn-ea"/>
              </a:rPr>
              <a:t>,</a:t>
            </a:r>
            <a:r>
              <a:rPr lang="zh-CN" altLang="en-US" sz="3600" cap="all" noProof="0">
                <a:ln>
                  <a:noFill/>
                </a:ln>
                <a:solidFill>
                  <a:srgbClr val="000000"/>
                </a:solidFill>
                <a:effectLst>
                  <a:outerShdw blurRad="38100" dist="38100" dir="2700000" algn="tl">
                    <a:srgbClr val="FFFFFF"/>
                  </a:outerShdw>
                </a:effectLst>
                <a:uLnTx/>
                <a:uFillTx/>
                <a:latin typeface="+mj-lt"/>
                <a:ea typeface="+mj-ea"/>
                <a:cs typeface="+mj-cs"/>
                <a:sym typeface="+mn-ea"/>
              </a:rPr>
              <a:t>似乎合成一天音响的浓云</a:t>
            </a:r>
            <a:r>
              <a:rPr lang="en-US" altLang="zh-CN" sz="3600" cap="all" noProof="0">
                <a:ln>
                  <a:noFill/>
                </a:ln>
                <a:solidFill>
                  <a:srgbClr val="000000"/>
                </a:solidFill>
                <a:effectLst>
                  <a:outerShdw blurRad="38100" dist="38100" dir="2700000" algn="tl">
                    <a:srgbClr val="FFFFFF"/>
                  </a:outerShdw>
                </a:effectLst>
                <a:uLnTx/>
                <a:uFillTx/>
                <a:latin typeface="+mj-lt"/>
                <a:ea typeface="+mj-ea"/>
                <a:cs typeface="+mj-cs"/>
                <a:sym typeface="+mn-ea"/>
              </a:rPr>
              <a:t>,</a:t>
            </a:r>
            <a:r>
              <a:rPr lang="zh-CN" altLang="en-US" sz="3600" cap="all" noProof="0">
                <a:ln>
                  <a:noFill/>
                </a:ln>
                <a:solidFill>
                  <a:srgbClr val="000000"/>
                </a:solidFill>
                <a:effectLst>
                  <a:outerShdw blurRad="38100" dist="38100" dir="2700000" algn="tl">
                    <a:srgbClr val="FFFFFF"/>
                  </a:outerShdw>
                </a:effectLst>
                <a:uLnTx/>
                <a:uFillTx/>
                <a:latin typeface="+mj-lt"/>
                <a:ea typeface="+mj-ea"/>
                <a:cs typeface="+mj-cs"/>
                <a:sym typeface="+mn-ea"/>
              </a:rPr>
              <a:t>夹着团团飞舞的雪花</a:t>
            </a:r>
            <a:r>
              <a:rPr lang="en-US" altLang="zh-CN" sz="3600" cap="all" noProof="0">
                <a:ln>
                  <a:noFill/>
                </a:ln>
                <a:solidFill>
                  <a:srgbClr val="000000"/>
                </a:solidFill>
                <a:effectLst>
                  <a:outerShdw blurRad="38100" dist="38100" dir="2700000" algn="tl">
                    <a:srgbClr val="FFFFFF"/>
                  </a:outerShdw>
                </a:effectLst>
                <a:uLnTx/>
                <a:uFillTx/>
                <a:latin typeface="+mj-lt"/>
                <a:ea typeface="+mj-ea"/>
                <a:cs typeface="+mj-cs"/>
                <a:sym typeface="+mn-ea"/>
              </a:rPr>
              <a:t>,</a:t>
            </a:r>
            <a:r>
              <a:rPr lang="zh-CN" altLang="en-US" sz="3600" cap="all" noProof="0">
                <a:ln>
                  <a:noFill/>
                </a:ln>
                <a:solidFill>
                  <a:srgbClr val="000000"/>
                </a:solidFill>
                <a:effectLst>
                  <a:outerShdw blurRad="38100" dist="38100" dir="2700000" algn="tl">
                    <a:srgbClr val="FFFFFF"/>
                  </a:outerShdw>
                </a:effectLst>
                <a:uLnTx/>
                <a:uFillTx/>
                <a:latin typeface="+mj-lt"/>
                <a:ea typeface="+mj-ea"/>
                <a:cs typeface="+mj-cs"/>
                <a:sym typeface="+mn-ea"/>
              </a:rPr>
              <a:t>拥抱了全市镇。</a:t>
            </a:r>
            <a:r>
              <a:rPr lang="en-US" sz="3600" cap="all" noProof="0">
                <a:ln>
                  <a:noFill/>
                </a:ln>
                <a:solidFill>
                  <a:srgbClr val="000000"/>
                </a:solidFill>
                <a:effectLst>
                  <a:outerShdw blurRad="38100" dist="38100" dir="2700000" algn="tl">
                    <a:srgbClr val="FFFFFF"/>
                  </a:outerShdw>
                </a:effectLst>
                <a:uLnTx/>
                <a:uFillTx/>
                <a:latin typeface="Arial"/>
                <a:ea typeface="+mj-ea"/>
                <a:cs typeface="+mj-cs"/>
                <a:sym typeface="+mn-ea"/>
              </a:rPr>
              <a:t>”  </a:t>
            </a:r>
            <a:endParaRPr lang="zh-CN" altLang="en-US" sz="3600"/>
          </a:p>
        </p:txBody>
      </p:sp>
      <p:sp>
        <p:nvSpPr>
          <p:cNvPr id="4" name="文本框 3"/>
          <p:cNvSpPr txBox="1"/>
          <p:nvPr/>
        </p:nvSpPr>
        <p:spPr>
          <a:xfrm>
            <a:off x="5706110" y="2455545"/>
            <a:ext cx="3370580" cy="645160"/>
          </a:xfrm>
          <a:prstGeom prst="rect">
            <a:avLst/>
          </a:prstGeom>
          <a:noFill/>
        </p:spPr>
        <p:txBody>
          <a:bodyPr wrap="none" rtlCol="0" anchor="t">
            <a:spAutoFit/>
          </a:bodyPr>
          <a:lstStyle/>
          <a:p>
            <a:pPr marR="0" lvl="0" defTabSz="914400" rtl="0" eaLnBrk="1" fontAlgn="auto" latinLnBrk="0" hangingPunct="1">
              <a:lnSpc>
                <a:spcPct val="100000"/>
              </a:lnSpc>
              <a:spcBef>
                <a:spcPct val="0"/>
              </a:spcBef>
              <a:spcAft>
                <a:spcPct val="0"/>
              </a:spcAft>
              <a:defRPr/>
            </a:pPr>
            <a:r>
              <a:rPr lang="zh-CN" altLang="en-US" b="1" cap="all" noProof="0">
                <a:ln>
                  <a:noFill/>
                </a:ln>
                <a:solidFill>
                  <a:srgbClr val="000000"/>
                </a:solidFill>
                <a:effectLst>
                  <a:outerShdw blurRad="38100" dist="38100" dir="2700000" algn="tl">
                    <a:srgbClr val="FFFFFF"/>
                  </a:outerShdw>
                </a:effectLst>
                <a:uLnTx/>
                <a:uFillTx/>
                <a:latin typeface="+mj-lt"/>
                <a:ea typeface="+mj-ea"/>
                <a:cs typeface="+mj-cs"/>
                <a:sym typeface="+mn-ea"/>
              </a:rPr>
              <a:t>   </a:t>
            </a:r>
            <a:r>
              <a:rPr lang="zh-CN" altLang="en-US" sz="3600" b="1" cap="all" noProof="0">
                <a:ln>
                  <a:noFill/>
                </a:ln>
                <a:solidFill>
                  <a:srgbClr val="000000"/>
                </a:solidFill>
                <a:effectLst>
                  <a:outerShdw blurRad="38100" dist="38100" dir="2700000" algn="tl">
                    <a:srgbClr val="FFFFFF"/>
                  </a:outerShdw>
                </a:effectLst>
                <a:uLnTx/>
                <a:uFillTx/>
                <a:latin typeface="+mj-lt"/>
                <a:ea typeface="+mj-ea"/>
                <a:cs typeface="+mj-cs"/>
                <a:sym typeface="+mn-ea"/>
              </a:rPr>
              <a:t>  </a:t>
            </a:r>
            <a:r>
              <a:rPr lang="en-US" altLang="zh-CN" sz="3600" b="1" cap="all" noProof="0">
                <a:ln>
                  <a:noFill/>
                </a:ln>
                <a:solidFill>
                  <a:srgbClr val="000000"/>
                </a:solidFill>
                <a:effectLst>
                  <a:outerShdw blurRad="38100" dist="38100" dir="2700000" algn="tl">
                    <a:srgbClr val="FFFFFF"/>
                  </a:outerShdw>
                </a:effectLst>
                <a:uLnTx/>
                <a:uFillTx/>
                <a:latin typeface="Arial"/>
                <a:ea typeface="+mj-ea"/>
                <a:cs typeface="+mj-cs"/>
                <a:sym typeface="+mn-ea"/>
              </a:rPr>
              <a:t>——</a:t>
            </a:r>
            <a:r>
              <a:rPr lang="en-US" altLang="zh-CN" sz="3600" b="1" cap="all" noProof="0">
                <a:ln>
                  <a:noFill/>
                </a:ln>
                <a:solidFill>
                  <a:srgbClr val="000000"/>
                </a:solidFill>
                <a:effectLst>
                  <a:outerShdw blurRad="38100" dist="38100" dir="2700000" algn="tl">
                    <a:srgbClr val="FFFFFF"/>
                  </a:outerShdw>
                </a:effectLst>
                <a:uLnTx/>
                <a:uFillTx/>
                <a:latin typeface="+mj-lt"/>
                <a:ea typeface="+mj-ea"/>
                <a:cs typeface="+mj-cs"/>
                <a:sym typeface="+mn-ea"/>
              </a:rPr>
              <a:t>《</a:t>
            </a:r>
            <a:r>
              <a:rPr lang="zh-CN" altLang="en-US" sz="3600" b="1" cap="all" noProof="0">
                <a:ln>
                  <a:noFill/>
                </a:ln>
                <a:solidFill>
                  <a:srgbClr val="000000"/>
                </a:solidFill>
                <a:effectLst>
                  <a:outerShdw blurRad="38100" dist="38100" dir="2700000" algn="tl">
                    <a:srgbClr val="FFFFFF"/>
                  </a:outerShdw>
                </a:effectLst>
                <a:uLnTx/>
                <a:uFillTx/>
                <a:latin typeface="+mj-lt"/>
                <a:ea typeface="+mj-ea"/>
                <a:cs typeface="+mj-cs"/>
                <a:sym typeface="+mn-ea"/>
              </a:rPr>
              <a:t>祝福</a:t>
            </a:r>
            <a:r>
              <a:rPr lang="en-US" altLang="zh-CN" sz="3600" b="1" cap="all" noProof="0">
                <a:ln>
                  <a:noFill/>
                </a:ln>
                <a:solidFill>
                  <a:srgbClr val="000000"/>
                </a:solidFill>
                <a:effectLst>
                  <a:outerShdw blurRad="38100" dist="38100" dir="2700000" algn="tl">
                    <a:srgbClr val="FFFFFF"/>
                  </a:outerShdw>
                </a:effectLst>
                <a:uLnTx/>
                <a:uFillTx/>
                <a:latin typeface="+mj-lt"/>
                <a:ea typeface="+mj-ea"/>
                <a:cs typeface="+mj-cs"/>
                <a:sym typeface="+mn-ea"/>
              </a:rPr>
              <a:t>》</a:t>
            </a:r>
            <a:endParaRPr lang="zh-CN" altLang="en-US" sz="3600"/>
          </a:p>
        </p:txBody>
      </p:sp>
      <p:sp>
        <p:nvSpPr>
          <p:cNvPr id="5" name="文本框 4"/>
          <p:cNvSpPr txBox="1"/>
          <p:nvPr/>
        </p:nvSpPr>
        <p:spPr>
          <a:xfrm>
            <a:off x="2977515" y="3573145"/>
            <a:ext cx="5692140" cy="645160"/>
          </a:xfrm>
          <a:prstGeom prst="rect">
            <a:avLst/>
          </a:prstGeom>
          <a:noFill/>
        </p:spPr>
        <p:txBody>
          <a:bodyPr wrap="none" rtlCol="0" anchor="t">
            <a:spAutoFit/>
          </a:bodyPr>
          <a:lstStyle/>
          <a:p>
            <a:r>
              <a:rPr lang="en-US" altLang="zh-CN" sz="3600" b="1">
                <a:solidFill>
                  <a:srgbClr val="0000FF"/>
                </a:solidFill>
                <a:latin typeface="黑体" panose="02010609060101010101" charset="-122"/>
                <a:ea typeface="黑体" panose="02010609060101010101" charset="-122"/>
                <a:sym typeface="+mn-ea"/>
              </a:rPr>
              <a:t>——</a:t>
            </a:r>
            <a:r>
              <a:rPr lang="zh-CN" altLang="en-US" sz="3600" b="1">
                <a:solidFill>
                  <a:srgbClr val="0000FF"/>
                </a:solidFill>
                <a:latin typeface="黑体" panose="02010609060101010101" charset="-122"/>
                <a:ea typeface="黑体" panose="02010609060101010101" charset="-122"/>
                <a:sym typeface="+mn-ea"/>
              </a:rPr>
              <a:t>象征和暗示，深化主旨</a:t>
            </a:r>
            <a:endParaRPr lang="zh-CN" altLang="en-US" sz="3600"/>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145" name="Text Box 6"/>
          <p:cNvSpPr txBox="1"/>
          <p:nvPr/>
        </p:nvSpPr>
        <p:spPr>
          <a:xfrm>
            <a:off x="424815" y="311785"/>
            <a:ext cx="5040313" cy="922020"/>
          </a:xfrm>
          <a:prstGeom prst="rect">
            <a:avLst/>
          </a:prstGeom>
          <a:noFill/>
          <a:ln w="9525">
            <a:noFill/>
          </a:ln>
        </p:spPr>
        <p:txBody>
          <a:bodyPr wrap="square" anchor="t">
            <a:spAutoFit/>
          </a:bodyPr>
          <a:lstStyle/>
          <a:p>
            <a:pPr>
              <a:spcBef>
                <a:spcPct val="50000"/>
              </a:spcBef>
            </a:pPr>
            <a:r>
              <a:rPr lang="zh-CN" altLang="en-US" sz="5400">
                <a:solidFill>
                  <a:srgbClr val="FF0000"/>
                </a:solidFill>
                <a:latin typeface="Times New Roman" pitchFamily="18" charset="0"/>
                <a:ea typeface="华文行楷" panose="02010800040101010101" pitchFamily="2" charset="-122"/>
              </a:rPr>
              <a:t>一、自然环境</a:t>
            </a:r>
          </a:p>
        </p:txBody>
      </p:sp>
      <p:sp>
        <p:nvSpPr>
          <p:cNvPr id="5" name="TextBox 4"/>
          <p:cNvSpPr txBox="1"/>
          <p:nvPr/>
        </p:nvSpPr>
        <p:spPr>
          <a:xfrm>
            <a:off x="611188" y="1455738"/>
            <a:ext cx="11283950" cy="521970"/>
          </a:xfrm>
          <a:prstGeom prst="rect">
            <a:avLst/>
          </a:prstGeom>
          <a:noFill/>
          <a:ln w="9525">
            <a:noFill/>
          </a:ln>
        </p:spPr>
        <p:txBody>
          <a:bodyPr wrap="square" anchor="t">
            <a:spAutoFit/>
          </a:bodyPr>
          <a:lstStyle/>
          <a:p>
            <a:r>
              <a:rPr lang="zh-CN" altLang="en-US" sz="2800" b="1">
                <a:solidFill>
                  <a:schemeClr val="tx2"/>
                </a:solidFill>
                <a:latin typeface="宋体" panose="02010600030101010101" pitchFamily="2" charset="-122"/>
                <a:ea typeface="宋体" pitchFamily="2" charset="-122"/>
              </a:rPr>
              <a:t>　    </a:t>
            </a:r>
            <a:endParaRPr lang="zh-CN" altLang="en-US" sz="4000" b="1">
              <a:solidFill>
                <a:srgbClr val="000000"/>
              </a:solidFill>
              <a:latin typeface="宋体" panose="02010600030101010101" pitchFamily="2" charset="-122"/>
              <a:ea typeface="宋体" pitchFamily="2" charset="-122"/>
            </a:endParaRPr>
          </a:p>
        </p:txBody>
      </p:sp>
      <p:sp>
        <p:nvSpPr>
          <p:cNvPr id="6" name="TextBox 5"/>
          <p:cNvSpPr txBox="1"/>
          <p:nvPr/>
        </p:nvSpPr>
        <p:spPr>
          <a:xfrm>
            <a:off x="424815" y="1381443"/>
            <a:ext cx="10804525" cy="1322070"/>
          </a:xfrm>
          <a:prstGeom prst="rect">
            <a:avLst/>
          </a:prstGeom>
          <a:noFill/>
          <a:ln w="9525">
            <a:noFill/>
          </a:ln>
        </p:spPr>
        <p:txBody>
          <a:bodyPr wrap="square" anchor="t">
            <a:spAutoFit/>
          </a:bodyPr>
          <a:lstStyle/>
          <a:p>
            <a:r>
              <a:rPr lang="zh-CN" altLang="en-US" sz="2800" b="1">
                <a:solidFill>
                  <a:schemeClr val="tx2"/>
                </a:solidFill>
                <a:latin typeface="宋体" panose="02010600030101010101" pitchFamily="2" charset="-122"/>
                <a:ea typeface="宋体" pitchFamily="2" charset="-122"/>
              </a:rPr>
              <a:t>　   </a:t>
            </a:r>
            <a:r>
              <a:rPr lang="zh-CN" altLang="en-US" sz="4000" b="1">
                <a:solidFill>
                  <a:srgbClr val="000000"/>
                </a:solidFill>
                <a:latin typeface="宋体" panose="02010600030101010101" pitchFamily="2" charset="-122"/>
                <a:ea typeface="宋体" pitchFamily="2" charset="-122"/>
              </a:rPr>
              <a:t>对日月星辰、山川河流、花草树木、鸟兽鱼虫、时序节令、风雨雪霜等自然景物的描写。</a:t>
            </a:r>
          </a:p>
        </p:txBody>
      </p:sp>
      <p:sp>
        <p:nvSpPr>
          <p:cNvPr id="3" name="文本框 2"/>
          <p:cNvSpPr txBox="1"/>
          <p:nvPr/>
        </p:nvSpPr>
        <p:spPr>
          <a:xfrm>
            <a:off x="611505" y="2807335"/>
            <a:ext cx="10895330" cy="2527935"/>
          </a:xfrm>
          <a:prstGeom prst="rect">
            <a:avLst/>
          </a:prstGeom>
          <a:noFill/>
        </p:spPr>
        <p:txBody>
          <a:bodyPr wrap="square" rtlCol="0" anchor="t">
            <a:spAutoFit/>
          </a:bodyPr>
          <a:lstStyle/>
          <a:p>
            <a:pPr defTabSz="914400">
              <a:spcBef>
                <a:spcPct val="20000"/>
              </a:spcBef>
              <a:buClr>
                <a:schemeClr val="accent1"/>
              </a:buClr>
              <a:buSzPct val="70000"/>
              <a:buFont typeface="Wingdings 2" panose="05020102010507070707" pitchFamily="18" charset="2"/>
            </a:pPr>
            <a:r>
              <a:rPr lang="zh-CN" altLang="en-US" sz="3600" b="1">
                <a:solidFill>
                  <a:srgbClr val="FF0000"/>
                </a:solidFill>
                <a:latin typeface="宋体" panose="02010600030101010101" pitchFamily="2" charset="-122"/>
                <a:sym typeface="+mn-ea"/>
              </a:rPr>
              <a:t>【例】</a:t>
            </a:r>
            <a:endParaRPr lang="zh-CN" altLang="en-US" sz="3600" b="1" baseline="0">
              <a:solidFill>
                <a:srgbClr val="FF0000"/>
              </a:solidFill>
              <a:latin typeface="宋体" panose="02010600030101010101" pitchFamily="2" charset="-122"/>
            </a:endParaRPr>
          </a:p>
          <a:p>
            <a:pPr defTabSz="914400">
              <a:spcBef>
                <a:spcPct val="20000"/>
              </a:spcBef>
              <a:buClr>
                <a:schemeClr val="accent1"/>
              </a:buClr>
              <a:buSzPct val="70000"/>
              <a:buFont typeface="Wingdings 2" panose="05020102010507070707" pitchFamily="18" charset="2"/>
            </a:pPr>
            <a:r>
              <a:rPr lang="zh-CN" altLang="en-US" b="1">
                <a:solidFill>
                  <a:srgbClr val="FF0000"/>
                </a:solidFill>
                <a:latin typeface="宋体" panose="02010600030101010101" pitchFamily="2" charset="-122"/>
                <a:sym typeface="+mn-ea"/>
              </a:rPr>
              <a:t>      </a:t>
            </a:r>
            <a:r>
              <a:rPr lang="zh-CN" altLang="en-US" sz="3600" b="1">
                <a:latin typeface="楷体" panose="02010609060101010101" pitchFamily="49" charset="-122"/>
                <a:ea typeface="楷体" panose="02010609060101010101" pitchFamily="49" charset="-122"/>
                <a:sym typeface="+mn-ea"/>
              </a:rPr>
              <a:t>“天气那么暖和，那么晴朗！</a:t>
            </a:r>
            <a:r>
              <a:rPr lang="en-US" altLang="en-US" sz="3600" b="1">
                <a:latin typeface="楷体" panose="02010609060101010101" pitchFamily="49" charset="-122"/>
                <a:ea typeface="楷体" panose="02010609060101010101" pitchFamily="49" charset="-122"/>
                <a:sym typeface="+mn-ea"/>
              </a:rPr>
              <a:t>" </a:t>
            </a:r>
            <a:endParaRPr lang="en-US" altLang="en-US" sz="3600" b="1" baseline="0">
              <a:latin typeface="楷体" panose="02010609060101010101" pitchFamily="49" charset="-122"/>
              <a:ea typeface="楷体" panose="02010609060101010101" pitchFamily="49" charset="-122"/>
            </a:endParaRPr>
          </a:p>
          <a:p>
            <a:pPr defTabSz="914400">
              <a:spcBef>
                <a:spcPct val="20000"/>
              </a:spcBef>
              <a:buClr>
                <a:schemeClr val="accent1"/>
              </a:buClr>
              <a:buSzPct val="70000"/>
              <a:buFont typeface="Wingdings 2" panose="05020102010507070707" pitchFamily="18" charset="2"/>
            </a:pPr>
            <a:r>
              <a:rPr lang="zh-CN" altLang="en-US" sz="3600" b="1">
                <a:latin typeface="楷体" panose="02010609060101010101" pitchFamily="49" charset="-122"/>
                <a:ea typeface="楷体" panose="02010609060101010101" pitchFamily="49" charset="-122"/>
                <a:sym typeface="+mn-ea"/>
              </a:rPr>
              <a:t>    画眉在树林边宛转地唱歌，锯木厂后边草地上，普鲁士兵正在操练。 </a:t>
            </a:r>
            <a:endParaRPr lang="zh-CN" altLang="en-US" sz="3600"/>
          </a:p>
        </p:txBody>
      </p:sp>
      <p:sp>
        <p:nvSpPr>
          <p:cNvPr id="4" name="文本框 3"/>
          <p:cNvSpPr txBox="1"/>
          <p:nvPr/>
        </p:nvSpPr>
        <p:spPr>
          <a:xfrm>
            <a:off x="6116955" y="5600700"/>
            <a:ext cx="3617595" cy="645160"/>
          </a:xfrm>
          <a:prstGeom prst="rect">
            <a:avLst/>
          </a:prstGeom>
          <a:noFill/>
        </p:spPr>
        <p:txBody>
          <a:bodyPr wrap="none" rtlCol="0" anchor="t">
            <a:spAutoFit/>
          </a:bodyPr>
          <a:lstStyle/>
          <a:p>
            <a:pPr defTabSz="914400">
              <a:spcBef>
                <a:spcPct val="20000"/>
              </a:spcBef>
              <a:buClr>
                <a:schemeClr val="accent1"/>
              </a:buClr>
              <a:buSzPct val="70000"/>
              <a:buFont typeface="Wingdings 2" panose="05020102010507070707" pitchFamily="18" charset="2"/>
            </a:pPr>
            <a:r>
              <a:rPr lang="en-US" altLang="zh-CN" sz="3600" b="1">
                <a:latin typeface="宋体" panose="02010600030101010101" pitchFamily="2" charset="-122"/>
                <a:sym typeface="宋体" panose="02010600030101010101" pitchFamily="2" charset="-122"/>
              </a:rPr>
              <a:t>---</a:t>
            </a:r>
            <a:r>
              <a:rPr lang="zh-CN" altLang="en-US" sz="3600" b="1">
                <a:latin typeface="宋体" panose="02010600030101010101" pitchFamily="2" charset="-122"/>
                <a:sym typeface="宋体" panose="02010600030101010101" pitchFamily="2" charset="-122"/>
              </a:rPr>
              <a:t>《最后一课》</a:t>
            </a:r>
            <a:endParaRPr lang="zh-CN" altLang="en-US" sz="360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0" presetClass="entr" presetSubtype="0"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212090" y="88265"/>
            <a:ext cx="11404600" cy="4523105"/>
          </a:xfrm>
          <a:prstGeom prst="rect">
            <a:avLst/>
          </a:prstGeom>
          <a:noFill/>
        </p:spPr>
        <p:txBody>
          <a:bodyPr wrap="square" rtlCol="0" anchor="t">
            <a:spAutoFit/>
          </a:bodyPr>
          <a:lstStyle/>
          <a:p>
            <a:pPr marL="342900" marR="0" lvl="0" indent="-342900" algn="l" defTabSz="914400" rtl="0" eaLnBrk="0" fontAlgn="base" latinLnBrk="0" hangingPunct="0">
              <a:lnSpc>
                <a:spcPct val="100000"/>
              </a:lnSpc>
              <a:spcBef>
                <a:spcPct val="20000"/>
              </a:spcBef>
              <a:spcAft>
                <a:spcPct val="0"/>
              </a:spcAft>
              <a:buClrTx/>
              <a:buSzTx/>
              <a:buFontTx/>
              <a:buChar char="•"/>
              <a:defRPr/>
            </a:pPr>
            <a:r>
              <a:rPr lang="zh-CN" altLang="en-US" b="1" spc="150">
                <a:ln>
                  <a:noFill/>
                </a:ln>
                <a:solidFill>
                  <a:schemeClr val="bg1"/>
                </a:solidFill>
                <a:effectLst/>
                <a:uLnTx/>
                <a:uFillTx/>
                <a:latin typeface="黑体" panose="02010609060101010101" charset="-122"/>
                <a:ea typeface="黑体" panose="02010609060101010101" charset="-122"/>
                <a:sym typeface="+mn-ea"/>
              </a:rPr>
              <a:t> </a:t>
            </a:r>
            <a:r>
              <a:rPr lang="zh-CN" altLang="en-US" sz="3200" spc="150">
                <a:ln>
                  <a:noFill/>
                </a:ln>
                <a:effectLst/>
                <a:uLnTx/>
                <a:uFillTx/>
                <a:latin typeface="宋体" panose="02010600030101010101" pitchFamily="2" charset="-122"/>
                <a:ea typeface="宋体" pitchFamily="2" charset="-122"/>
                <a:cs typeface="宋体" panose="02010600030101010101" pitchFamily="2" charset="-122"/>
                <a:sym typeface="+mn-ea"/>
              </a:rPr>
              <a:t>鲁镇的酒店的格局，是和别处不同的：都是当街一个曲尺形的大柜台，柜里面预备着热水，可以随时温酒。做工的人，傍午傍晚散了工，每每花四文铜钱，买一碗酒，</a:t>
            </a:r>
            <a:r>
              <a:rPr lang="en-US" altLang="zh-CN" sz="3200" spc="150">
                <a:ln>
                  <a:noFill/>
                </a:ln>
                <a:effectLst/>
                <a:uLnTx/>
                <a:uFillTx/>
                <a:latin typeface="宋体" panose="02010600030101010101" pitchFamily="2" charset="-122"/>
                <a:ea typeface="宋体" pitchFamily="2" charset="-122"/>
                <a:cs typeface="宋体" panose="02010600030101010101" pitchFamily="2" charset="-122"/>
                <a:sym typeface="+mn-ea"/>
              </a:rPr>
              <a:t>------</a:t>
            </a:r>
            <a:r>
              <a:rPr lang="zh-CN" altLang="en-US" sz="3200" spc="150">
                <a:ln>
                  <a:noFill/>
                </a:ln>
                <a:effectLst/>
                <a:uLnTx/>
                <a:uFillTx/>
                <a:latin typeface="宋体" panose="02010600030101010101" pitchFamily="2" charset="-122"/>
                <a:ea typeface="宋体" pitchFamily="2" charset="-122"/>
                <a:cs typeface="宋体" panose="02010600030101010101" pitchFamily="2" charset="-122"/>
                <a:sym typeface="+mn-ea"/>
              </a:rPr>
              <a:t>这是二十多年前的事，现在每碗要涨到十文，</a:t>
            </a:r>
            <a:r>
              <a:rPr lang="en-US" altLang="zh-CN" sz="3200" spc="150">
                <a:ln>
                  <a:noFill/>
                </a:ln>
                <a:effectLst/>
                <a:uLnTx/>
                <a:uFillTx/>
                <a:latin typeface="宋体" panose="02010600030101010101" pitchFamily="2" charset="-122"/>
                <a:ea typeface="宋体" pitchFamily="2" charset="-122"/>
                <a:cs typeface="宋体" panose="02010600030101010101" pitchFamily="2" charset="-122"/>
                <a:sym typeface="+mn-ea"/>
              </a:rPr>
              <a:t>------</a:t>
            </a:r>
            <a:r>
              <a:rPr lang="zh-CN" altLang="en-US" sz="3200" spc="150">
                <a:ln>
                  <a:noFill/>
                </a:ln>
                <a:effectLst/>
                <a:uLnTx/>
                <a:uFillTx/>
                <a:latin typeface="宋体" panose="02010600030101010101" pitchFamily="2" charset="-122"/>
                <a:ea typeface="宋体" pitchFamily="2" charset="-122"/>
                <a:cs typeface="宋体" panose="02010600030101010101" pitchFamily="2" charset="-122"/>
                <a:sym typeface="+mn-ea"/>
              </a:rPr>
              <a:t>靠柜外站着，热热的喝了休息；倘肯多花一文，便可以买一碟盐煮笋，或者茴香豆，做下酒物了，如果出到十几文，那就能买一样荤菜，但这些顾客，多是短衣帮，大抵没有这样阔绰。只有穿长衫的，才踱进店面隔壁的房子里，要酒要菜，慢慢地坐喝。</a:t>
            </a:r>
            <a:endParaRPr lang="zh-CN" altLang="en-US" sz="32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782320" y="4611370"/>
            <a:ext cx="10663555" cy="2061210"/>
          </a:xfrm>
          <a:prstGeom prst="rect">
            <a:avLst/>
          </a:prstGeom>
          <a:noFill/>
        </p:spPr>
        <p:txBody>
          <a:bodyPr wrap="square" rtlCol="0" anchor="t">
            <a:spAutoFit/>
          </a:bodyPr>
          <a:lstStyle/>
          <a:p>
            <a:pPr marL="342900" marR="0" lvl="0" indent="-342900" algn="l" defTabSz="914400" rtl="0" eaLnBrk="0" fontAlgn="base" latinLnBrk="0" hangingPunct="0">
              <a:lnSpc>
                <a:spcPct val="100000"/>
              </a:lnSpc>
              <a:spcBef>
                <a:spcPct val="20000"/>
              </a:spcBef>
              <a:spcAft>
                <a:spcPct val="0"/>
              </a:spcAft>
              <a:buClrTx/>
              <a:buSzTx/>
              <a:buFontTx/>
              <a:buChar char="•"/>
              <a:defRPr/>
            </a:pPr>
            <a:r>
              <a:rPr lang="en-US" altLang="zh-CN" sz="3200" b="1" spc="150">
                <a:ln>
                  <a:noFill/>
                </a:ln>
                <a:solidFill>
                  <a:srgbClr val="0000FF"/>
                </a:solidFill>
                <a:effectLst/>
                <a:uLnTx/>
                <a:uFillTx/>
                <a:latin typeface="黑体" panose="02010609060101010101" charset="-122"/>
                <a:ea typeface="黑体" panose="02010609060101010101" charset="-122"/>
                <a:cs typeface="黑体" panose="02010609060101010101" charset="-122"/>
                <a:sym typeface="+mn-ea"/>
              </a:rPr>
              <a:t>《</a:t>
            </a:r>
            <a:r>
              <a:rPr lang="zh-CN" altLang="en-US" sz="3200" b="1" spc="150">
                <a:ln>
                  <a:noFill/>
                </a:ln>
                <a:solidFill>
                  <a:srgbClr val="0000FF"/>
                </a:solidFill>
                <a:effectLst/>
                <a:uLnTx/>
                <a:uFillTx/>
                <a:latin typeface="黑体" panose="02010609060101010101" charset="-122"/>
                <a:ea typeface="黑体" panose="02010609060101010101" charset="-122"/>
                <a:cs typeface="黑体" panose="02010609060101010101" charset="-122"/>
                <a:sym typeface="+mn-ea"/>
              </a:rPr>
              <a:t>孔乙己</a:t>
            </a:r>
            <a:r>
              <a:rPr lang="en-US" altLang="zh-CN" sz="3200" b="1" spc="150">
                <a:ln>
                  <a:noFill/>
                </a:ln>
                <a:solidFill>
                  <a:srgbClr val="0000FF"/>
                </a:solidFill>
                <a:effectLst/>
                <a:uLnTx/>
                <a:uFillTx/>
                <a:latin typeface="黑体" panose="02010609060101010101" charset="-122"/>
                <a:ea typeface="黑体" panose="02010609060101010101" charset="-122"/>
                <a:cs typeface="黑体" panose="02010609060101010101" charset="-122"/>
                <a:sym typeface="+mn-ea"/>
              </a:rPr>
              <a:t>》</a:t>
            </a:r>
            <a:r>
              <a:rPr lang="zh-CN" altLang="en-US" sz="3200" b="1" spc="150">
                <a:ln>
                  <a:noFill/>
                </a:ln>
                <a:solidFill>
                  <a:srgbClr val="0000FF"/>
                </a:solidFill>
                <a:effectLst/>
                <a:uLnTx/>
                <a:uFillTx/>
                <a:latin typeface="黑体" panose="02010609060101010101" charset="-122"/>
                <a:ea typeface="黑体" panose="02010609060101010101" charset="-122"/>
                <a:cs typeface="黑体" panose="02010609060101010101" charset="-122"/>
                <a:sym typeface="+mn-ea"/>
              </a:rPr>
              <a:t>开头用了一段文字描写鲁镇酒店的格局，特别是两类顾客的衣着和喝酒方式的差异，揭示了</a:t>
            </a:r>
            <a:r>
              <a:rPr lang="zh-CN" altLang="en-US" sz="3200" b="1" spc="15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清末社会阶级对立、贫富悬殊</a:t>
            </a:r>
            <a:r>
              <a:rPr lang="zh-CN" altLang="en-US" sz="3200" b="1" spc="150">
                <a:ln>
                  <a:noFill/>
                </a:ln>
                <a:solidFill>
                  <a:srgbClr val="0000FF"/>
                </a:solidFill>
                <a:effectLst/>
                <a:uLnTx/>
                <a:uFillTx/>
                <a:latin typeface="黑体" panose="02010609060101010101" charset="-122"/>
                <a:ea typeface="黑体" panose="02010609060101010101" charset="-122"/>
                <a:cs typeface="黑体" panose="02010609060101010101" charset="-122"/>
                <a:sym typeface="+mn-ea"/>
              </a:rPr>
              <a:t>等情况，交代了</a:t>
            </a:r>
            <a:r>
              <a:rPr lang="zh-CN" altLang="en-US" sz="3200" b="1" spc="15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故事发生的社会背景</a:t>
            </a:r>
            <a:r>
              <a:rPr lang="zh-CN" altLang="en-US" sz="3200" b="1" spc="150">
                <a:ln>
                  <a:noFill/>
                </a:ln>
                <a:effectLst/>
                <a:uLnTx/>
                <a:uFillTx/>
                <a:latin typeface="黑体" panose="02010609060101010101" charset="-122"/>
                <a:ea typeface="黑体" panose="02010609060101010101" charset="-122"/>
                <a:cs typeface="黑体" panose="02010609060101010101" charset="-122"/>
                <a:sym typeface="+mn-ea"/>
              </a:rPr>
              <a:t>。</a:t>
            </a: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sz="4445">
                <a:solidFill>
                  <a:srgbClr val="FF0000"/>
                </a:solidFill>
                <a:latin typeface="Times New Roman" pitchFamily="18" charset="0"/>
                <a:cs typeface="Times New Roman" panose="02020603050405020304" pitchFamily="18" charset="0"/>
                <a:sym typeface="+mn-ea"/>
              </a:rPr>
              <a:t>[</a:t>
            </a:r>
            <a:r>
              <a:rPr lang="zh-CN" altLang="zh-CN" sz="4445">
                <a:solidFill>
                  <a:srgbClr val="FF0000"/>
                </a:solidFill>
                <a:ea typeface="黑体" panose="02010609060101010101" charset="-122"/>
                <a:cs typeface="Times New Roman" panose="02020603050405020304" pitchFamily="18" charset="0"/>
                <a:sym typeface="+mn-ea"/>
              </a:rPr>
              <a:t>规范审题</a:t>
            </a:r>
            <a:r>
              <a:rPr lang="en-US" altLang="zh-CN" sz="4445">
                <a:solidFill>
                  <a:srgbClr val="FF0000"/>
                </a:solidFill>
                <a:latin typeface="Times New Roman" pitchFamily="18" charset="0"/>
                <a:cs typeface="Times New Roman" panose="02020603050405020304" pitchFamily="18" charset="0"/>
                <a:sym typeface="+mn-ea"/>
              </a:rPr>
              <a:t>]</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669925" y="1297940"/>
            <a:ext cx="11091545" cy="4076700"/>
          </a:xfrm>
          <a:prstGeom prst="rect">
            <a:avLst/>
          </a:prstGeom>
          <a:noFill/>
        </p:spPr>
        <p:txBody>
          <a:bodyPr wrap="square" rtlCol="0" anchor="t">
            <a:spAutoFit/>
          </a:bodyPr>
          <a:lstStyle/>
          <a:p>
            <a:pPr indent="267970">
              <a:lnSpc>
                <a:spcPct val="120000"/>
              </a:lnSpc>
              <a:spcAft>
                <a:spcPct val="0"/>
              </a:spcAft>
              <a:tabLst>
                <a:tab pos="1029335"/>
                <a:tab pos="1850390"/>
                <a:tab pos="2538095"/>
                <a:tab pos="3221990"/>
              </a:tabLst>
            </a:pPr>
            <a:r>
              <a:rPr lang="en-US" altLang="zh-CN" sz="3600" b="1">
                <a:solidFill>
                  <a:srgbClr val="000000"/>
                </a:solidFill>
                <a:latin typeface="Times New Roman" pitchFamily="18" charset="0"/>
                <a:cs typeface="Times New Roman" panose="02020603050405020304" pitchFamily="18" charset="0"/>
                <a:sym typeface="+mn-ea"/>
              </a:rPr>
              <a:t>1</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审清所给文段是自然环境还是社会环境或者兼而有之</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它决定了答题的基本走向。</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3600" b="1">
                <a:solidFill>
                  <a:srgbClr val="000000"/>
                </a:solidFill>
                <a:latin typeface="Times New Roman" pitchFamily="18" charset="0"/>
                <a:cs typeface="Times New Roman" panose="02020603050405020304" pitchFamily="18" charset="0"/>
                <a:sym typeface="+mn-ea"/>
              </a:rPr>
              <a:t>2</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注意所给文字及其所在位置</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尤其要把散见于文中的有关文字找全。</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3600" b="1">
                <a:solidFill>
                  <a:srgbClr val="000000"/>
                </a:solidFill>
                <a:latin typeface="Times New Roman" pitchFamily="18" charset="0"/>
                <a:cs typeface="Times New Roman" panose="02020603050405020304" pitchFamily="18" charset="0"/>
                <a:sym typeface="+mn-ea"/>
              </a:rPr>
              <a:t>3</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社会环境包括风土人情、生活习惯、人际关系等</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要注意全面理解。</a:t>
            </a:r>
            <a:endParaRPr lang="zh-CN" altLang="en-US" sz="3600"/>
          </a:p>
        </p:txBody>
      </p:sp>
    </p:spTree>
    <p:custDataLst>
      <p:tags r:id="rId2"/>
    </p:custData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sz="4890">
                <a:solidFill>
                  <a:srgbClr val="FF0000"/>
                </a:solidFill>
                <a:latin typeface="Times New Roman" pitchFamily="18" charset="0"/>
                <a:cs typeface="Times New Roman" panose="02020603050405020304" pitchFamily="18" charset="0"/>
                <a:sym typeface="+mn-ea"/>
              </a:rPr>
              <a:t>[</a:t>
            </a:r>
            <a:r>
              <a:rPr lang="zh-CN" altLang="zh-CN" sz="4890">
                <a:solidFill>
                  <a:srgbClr val="FF0000"/>
                </a:solidFill>
                <a:ea typeface="黑体" panose="02010609060101010101" charset="-122"/>
                <a:cs typeface="Times New Roman" panose="02020603050405020304" pitchFamily="18" charset="0"/>
                <a:sym typeface="+mn-ea"/>
              </a:rPr>
              <a:t>规范答题</a:t>
            </a:r>
            <a:r>
              <a:rPr lang="en-US" altLang="zh-CN" sz="4890">
                <a:solidFill>
                  <a:srgbClr val="FF0000"/>
                </a:solidFill>
                <a:latin typeface="Times New Roman" pitchFamily="18" charset="0"/>
                <a:cs typeface="Times New Roman" panose="02020603050405020304" pitchFamily="18" charset="0"/>
                <a:sym typeface="+mn-ea"/>
              </a:rPr>
              <a:t>]</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491490" y="1187450"/>
            <a:ext cx="11513820" cy="481584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做分析概括社会环境描写作用题需要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三步走</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第一步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找语句。找出具体描写社会环境的语句。</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第二步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析作用。具体分析社会环境作用的三个方面。</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第三步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组答案。组织语言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规范答案。</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模式一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烘托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衬托、映衬</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了</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思想品质、精神世界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有助于塑造</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的形象。</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模式二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突出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烘托、描写、交代</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了</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为</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活动提供了背景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与</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情节</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形成对比。</a:t>
            </a:r>
            <a:endParaRPr lang="zh-CN" altLang="en-US" sz="3200"/>
          </a:p>
        </p:txBody>
      </p:sp>
    </p:spTree>
    <p:custDataLst>
      <p:tags r:id="rId2"/>
    </p:custData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87680" y="175895"/>
            <a:ext cx="2182495" cy="636270"/>
          </a:xfrm>
        </p:spPr>
        <p:txBody>
          <a:bodyPr>
            <a:normAutofit fontScale="90000"/>
          </a:bodyPr>
          <a:lstStyle/>
          <a:p>
            <a:r>
              <a:rPr lang="zh-CN" altLang="en-US" sz="3555">
                <a:solidFill>
                  <a:srgbClr val="FF0000"/>
                </a:solidFill>
              </a:rPr>
              <a:t>例文精析：</a:t>
            </a:r>
          </a:p>
        </p:txBody>
      </p:sp>
      <p:sp>
        <p:nvSpPr>
          <p:cNvPr id="3" name="文本框 2"/>
          <p:cNvSpPr txBox="1"/>
          <p:nvPr/>
        </p:nvSpPr>
        <p:spPr>
          <a:xfrm>
            <a:off x="487680" y="730250"/>
            <a:ext cx="11537315" cy="326580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(2018·</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江苏卷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阅读下面的文字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完成后面的题目。</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800" smtClean="0">
                <a:solidFill>
                  <a:srgbClr val="000000"/>
                </a:solidFill>
                <a:latin typeface="NEU-BZ-S92"/>
                <a:ea typeface="方正宋黑_GBK" panose="03000509000000000000" pitchFamily="65" charset="-122"/>
                <a:cs typeface="Times New Roman" panose="02020603050405020304" pitchFamily="18" charset="0"/>
                <a:sym typeface="+mn-ea"/>
              </a:rPr>
              <a:t>小</a:t>
            </a:r>
            <a:r>
              <a:rPr lang="zh-CN" altLang="zh-CN" sz="2800">
                <a:solidFill>
                  <a:srgbClr val="000000"/>
                </a:solidFill>
                <a:latin typeface="NEU-BZ-S92"/>
                <a:ea typeface="方正宋黑_GBK" panose="03000509000000000000" pitchFamily="65" charset="-122"/>
                <a:cs typeface="Times New Roman" panose="02020603050405020304" pitchFamily="18" charset="0"/>
                <a:sym typeface="+mn-ea"/>
              </a:rPr>
              <a:t>哥儿俩</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凌叔华</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     清明那天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不但大乖二乖上的小学校放一天假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连城外七叔叔教的大学堂也不用上课了。这一天早上的太阳也像特别同小孩子们表同情</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不等闹钟催过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它就跳进房里来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暖和和地爬在靠窗挂的小棉袍上</a:t>
            </a:r>
            <a:r>
              <a:rPr lang="zh-CN" altLang="zh-CN" sz="2800"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en-US" sz="2800"/>
          </a:p>
        </p:txBody>
      </p:sp>
      <p:sp>
        <p:nvSpPr>
          <p:cNvPr id="4" name="文本框 3"/>
          <p:cNvSpPr txBox="1"/>
          <p:nvPr/>
        </p:nvSpPr>
        <p:spPr>
          <a:xfrm>
            <a:off x="607695" y="4079240"/>
            <a:ext cx="11417300" cy="215836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前院子一片小孩子的尖脆的嚷声笑声</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七叔叔带来了一只能说话的八哥。</a:t>
            </a:r>
            <a:r>
              <a:rPr lang="zh-CN" altLang="zh-CN" sz="2800">
                <a:solidFill>
                  <a:srgbClr val="000000"/>
                </a:solidFill>
                <a:latin typeface="NEU-BZ-S92"/>
                <a:ea typeface="Times New Roman" panose="02020603050405020304" pitchFamily="18" charset="0"/>
                <a:cs typeface="Times New Roman" panose="02020603050405020304" pitchFamily="18" charset="0"/>
                <a:sym typeface="+mn-ea"/>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笼子放在一张八仙方桌子上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两个孩子跪在椅上张大着嘴望着那里头的鸟</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欢喜得趴在桌上乱摇身子笑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他们的眼</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一息间都不曾离开鸟笼子。二乖的嘴总没有闭上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他的小腮显得更加饱满</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不用圆规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描不出那圆度了。</a:t>
            </a:r>
            <a:endParaRPr lang="zh-CN" altLang="en-US" sz="2800"/>
          </a:p>
        </p:txBody>
      </p:sp>
    </p:spTree>
    <p:custDataLst>
      <p:tags r:id="rId2"/>
    </p:custData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21030" y="0"/>
            <a:ext cx="1367790" cy="648335"/>
          </a:xfrm>
        </p:spPr>
        <p:txBody>
          <a:bodyPr>
            <a:normAutofit fontScale="90000"/>
          </a:bodyPr>
          <a:lstStyle/>
          <a:p>
            <a:r>
              <a:rPr lang="zh-CN" altLang="en-US" sz="4000">
                <a:solidFill>
                  <a:srgbClr val="FF0000"/>
                </a:solidFill>
              </a:rPr>
              <a:t>问题：</a:t>
            </a:r>
          </a:p>
        </p:txBody>
      </p:sp>
      <p:sp>
        <p:nvSpPr>
          <p:cNvPr id="3" name="文本框 2"/>
          <p:cNvSpPr txBox="1"/>
          <p:nvPr/>
        </p:nvSpPr>
        <p:spPr>
          <a:xfrm>
            <a:off x="718820" y="648335"/>
            <a:ext cx="10317480" cy="521970"/>
          </a:xfrm>
          <a:prstGeom prst="rect">
            <a:avLst/>
          </a:prstGeom>
          <a:noFill/>
        </p:spPr>
        <p:txBody>
          <a:bodyPr wrap="none" rtlCol="0" anchor="t">
            <a:spAutoFit/>
          </a:bodyPr>
          <a:lstStyle/>
          <a:p>
            <a:r>
              <a:rPr lang="zh-CN" altLang="zh-CN" sz="2800">
                <a:latin typeface="宋体" panose="02010600030101010101" pitchFamily="2" charset="-122"/>
                <a:ea typeface="宋体" pitchFamily="2" charset="-122"/>
                <a:sym typeface="+mn-ea"/>
              </a:rPr>
              <a:t>小哥儿俩是在什么样的家庭环境中成长的？请简要分析。（6分）</a:t>
            </a:r>
          </a:p>
        </p:txBody>
      </p:sp>
      <p:sp>
        <p:nvSpPr>
          <p:cNvPr id="4" name="文本框 3"/>
          <p:cNvSpPr txBox="1"/>
          <p:nvPr/>
        </p:nvSpPr>
        <p:spPr>
          <a:xfrm>
            <a:off x="222885" y="1165225"/>
            <a:ext cx="11746865" cy="5692775"/>
          </a:xfrm>
          <a:prstGeom prst="rect">
            <a:avLst/>
          </a:prstGeom>
          <a:noFill/>
        </p:spPr>
        <p:txBody>
          <a:bodyPr wrap="square" rtlCol="0" anchor="t">
            <a:spAutoFit/>
          </a:bodyPr>
          <a:lstStyle/>
          <a:p>
            <a:pPr indent="457200"/>
            <a:r>
              <a:rPr lang="zh-CN" altLang="zh-CN" sz="2800">
                <a:solidFill>
                  <a:srgbClr val="FF0000"/>
                </a:solidFill>
                <a:latin typeface="宋体" panose="02010600030101010101" pitchFamily="2" charset="-122"/>
                <a:ea typeface="宋体" pitchFamily="2" charset="-122"/>
                <a:sym typeface="+mn-ea"/>
              </a:rPr>
              <a:t>【解析】</a:t>
            </a:r>
            <a:endParaRPr lang="zh-CN" altLang="zh-CN" sz="2800">
              <a:solidFill>
                <a:srgbClr val="FF0000"/>
              </a:solidFill>
              <a:latin typeface="宋体" panose="02010600030101010101" pitchFamily="2" charset="-122"/>
              <a:ea typeface="宋体" pitchFamily="2" charset="-122"/>
            </a:endParaRPr>
          </a:p>
          <a:p>
            <a:pPr indent="457200"/>
            <a:r>
              <a:rPr lang="zh-CN" altLang="zh-CN" sz="2800">
                <a:solidFill>
                  <a:srgbClr val="FF0000"/>
                </a:solidFill>
                <a:latin typeface="宋体" panose="02010600030101010101" pitchFamily="2" charset="-122"/>
                <a:ea typeface="宋体" pitchFamily="2" charset="-122"/>
                <a:sym typeface="+mn-ea"/>
              </a:rPr>
              <a:t>题干问“小哥儿俩是在什么样的家庭环境中成长的？”要求简要分析。这是考查小说环境中的社会环境，关注的是小哥儿俩成长的家庭环境。作答时可以从文中找出相关信息，如“不但大乖二乖上的小学校放一天假，连城外七叔叔教的大学堂也不用上课了。”小哥俩有学上，“饭后爸爸同叔叔要去听戏，因为昨天已经答应带孩子们一块去的，于是就雇了三辆人力车上戏园去了。”“爸爸早躲进书房去了”，说明家有书房，经常看戏，尊重孩子，注重教育等。“王厨子此时正走过，他说：‘少爷们，那野猫黑夜不出来的，明儿早上它来了，我替你们狠狠地打它一顿吧。’”“后院地上的草还带着露珠儿……”家里有厨子和后院，说明经济状况良好。“‘那野猫好像有了身子，不要太打狠了，吓吓它就算了。’妈低声吩咐厨子。”说明母亲有爱心，主仆关系融治。从文中小哥俩的言行看，小哥俩之间很友爱。</a:t>
            </a:r>
            <a:endParaRPr lang="zh-CN" altLang="en-US" sz="2800"/>
          </a:p>
        </p:txBody>
      </p:sp>
    </p:spTree>
    <p:custDataLst>
      <p:tags r:id="rId2"/>
    </p:custData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2276475" y="1228725"/>
            <a:ext cx="7129780" cy="4399915"/>
          </a:xfrm>
          <a:prstGeom prst="rect">
            <a:avLst/>
          </a:prstGeom>
          <a:noFill/>
        </p:spPr>
        <p:txBody>
          <a:bodyPr wrap="square" rtlCol="0" anchor="t">
            <a:spAutoFit/>
          </a:bodyPr>
          <a:lstStyle/>
          <a:p>
            <a:pPr indent="457200"/>
            <a:r>
              <a:rPr lang="zh-CN" altLang="zh-CN" sz="4000">
                <a:solidFill>
                  <a:srgbClr val="FF0000"/>
                </a:solidFill>
                <a:latin typeface="宋体" panose="02010600030101010101" pitchFamily="2" charset="-122"/>
                <a:ea typeface="宋体" pitchFamily="2" charset="-122"/>
                <a:sym typeface="+mn-ea"/>
              </a:rPr>
              <a:t>【答案】</a:t>
            </a:r>
          </a:p>
          <a:p>
            <a:pPr indent="457200"/>
            <a:endParaRPr lang="zh-CN" altLang="zh-CN" sz="4000">
              <a:solidFill>
                <a:srgbClr val="FF0000"/>
              </a:solidFill>
              <a:latin typeface="宋体" panose="02010600030101010101" pitchFamily="2" charset="-122"/>
              <a:ea typeface="宋体" pitchFamily="2" charset="-122"/>
            </a:endParaRPr>
          </a:p>
          <a:p>
            <a:pPr indent="457200"/>
            <a:r>
              <a:rPr lang="zh-CN" altLang="zh-CN" sz="4000">
                <a:solidFill>
                  <a:srgbClr val="FF0000"/>
                </a:solidFill>
                <a:latin typeface="宋体" panose="02010600030101010101" pitchFamily="2" charset="-122"/>
                <a:ea typeface="宋体" pitchFamily="2" charset="-122"/>
                <a:sym typeface="+mn-ea"/>
              </a:rPr>
              <a:t>  经济状况良好：家有厨子和花园等；文化氛围浓厚：家有书房，经常看戏，注重教育等；人际关系和谐：尊重孩子，兄弟友爱，主仆融洽等。</a:t>
            </a:r>
            <a:endParaRPr lang="zh-CN" altLang="en-US" sz="4000"/>
          </a:p>
        </p:txBody>
      </p:sp>
    </p:spTree>
    <p:custDataLst>
      <p:tags r:id="rId2"/>
    </p:custData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zh-CN" sz="4000">
                <a:solidFill>
                  <a:srgbClr val="000000"/>
                </a:solidFill>
                <a:latin typeface="NEU-BZ-S92"/>
                <a:ea typeface="方正正中黑简体"/>
                <a:cs typeface="Times New Roman" panose="02020603050405020304" pitchFamily="18" charset="0"/>
                <a:sym typeface="+mn-ea"/>
              </a:rPr>
              <a:t>分析概括社会环境描写的特点及作用</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062355" y="1722755"/>
            <a:ext cx="10311130" cy="452310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4000">
                <a:solidFill>
                  <a:srgbClr val="000000"/>
                </a:solidFill>
                <a:latin typeface="NEU-BZ-S92"/>
                <a:ea typeface="方正隶变_GBK" panose="03000509000000000000" pitchFamily="65" charset="-122"/>
                <a:cs typeface="Times New Roman" panose="02020603050405020304" pitchFamily="18" charset="0"/>
                <a:sym typeface="+mn-ea"/>
              </a:rPr>
              <a:t>一、高考真题链接</a:t>
            </a:r>
            <a:endParaRPr lang="zh-CN" altLang="zh-CN" sz="40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4000">
                <a:solidFill>
                  <a:srgbClr val="000000"/>
                </a:solidFill>
                <a:latin typeface="Times New Roman" pitchFamily="18" charset="0"/>
                <a:cs typeface="Times New Roman" panose="02020603050405020304" pitchFamily="18" charset="0"/>
                <a:sym typeface="+mn-ea"/>
              </a:rPr>
              <a:t>(2014·</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重庆卷</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文中第</a:t>
            </a:r>
            <a:r>
              <a:rPr lang="zh-CN" altLang="zh-CN" sz="4000">
                <a:solidFill>
                  <a:srgbClr val="000000"/>
                </a:solidFill>
                <a:latin typeface="NEU-BZ-S92"/>
                <a:cs typeface="宋体" panose="02010600030101010101" pitchFamily="2" charset="-122"/>
                <a:sym typeface="+mn-ea"/>
              </a:rPr>
              <a:t>②</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段的环境描写</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突出了古城怎样的特点</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这对塑造陈皮匠的形象有何作用</a:t>
            </a:r>
            <a:r>
              <a:rPr lang="en-US" altLang="zh-CN" sz="4000">
                <a:solidFill>
                  <a:srgbClr val="000000"/>
                </a:solidFill>
                <a:latin typeface="Times New Roman" pitchFamily="18" charset="0"/>
                <a:cs typeface="Times New Roman" panose="02020603050405020304" pitchFamily="18" charset="0"/>
                <a:sym typeface="+mn-ea"/>
              </a:rPr>
              <a:t>?</a:t>
            </a:r>
            <a:endParaRPr lang="zh-CN" altLang="zh-CN" sz="40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4000">
                <a:solidFill>
                  <a:srgbClr val="000000"/>
                </a:solidFill>
                <a:latin typeface="Times New Roman" pitchFamily="18" charset="0"/>
                <a:cs typeface="Times New Roman" panose="02020603050405020304" pitchFamily="18" charset="0"/>
                <a:sym typeface="+mn-ea"/>
              </a:rPr>
              <a:t>(2012·</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江苏卷</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请简要概括这篇小说中小城生活的特点。</a:t>
            </a:r>
            <a:endParaRPr lang="zh-CN" altLang="en-US" sz="4000"/>
          </a:p>
        </p:txBody>
      </p:sp>
    </p:spTree>
    <p:custDataLst>
      <p:tags r:id="rId2"/>
    </p:custData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27100"/>
          </a:xfrm>
        </p:spPr>
        <p:txBody>
          <a:bodyPr>
            <a:normAutofit fontScale="90000"/>
          </a:bodyPr>
          <a:lstStyle/>
          <a:p>
            <a:r>
              <a:rPr lang="zh-CN" altLang="zh-CN" sz="6000">
                <a:solidFill>
                  <a:srgbClr val="FF0000"/>
                </a:solidFill>
                <a:latin typeface="NEU-BZ-S92"/>
                <a:ea typeface="方正正中黑简体"/>
                <a:cs typeface="Times New Roman" panose="02020603050405020304" pitchFamily="18" charset="0"/>
                <a:sym typeface="+mn-ea"/>
              </a:rPr>
              <a:t>三、鉴赏环境描写的手法</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814070" y="1456055"/>
            <a:ext cx="4006850" cy="681990"/>
          </a:xfrm>
          <a:prstGeom prst="rect">
            <a:avLst/>
          </a:prstGeom>
          <a:noFill/>
        </p:spPr>
        <p:txBody>
          <a:bodyPr wrap="none" rtlCol="0" anchor="t">
            <a:spAutoFit/>
          </a:bodyPr>
          <a:lstStyle/>
          <a:p>
            <a:pPr indent="267970">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1</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环境描写常用手法</a:t>
            </a:r>
            <a:endParaRPr lang="zh-CN" altLang="en-US" sz="3200"/>
          </a:p>
        </p:txBody>
      </p:sp>
      <p:graphicFrame>
        <p:nvGraphicFramePr>
          <p:cNvPr id="4" name="对象 3"/>
          <p:cNvGraphicFramePr>
            <a:graphicFrameLocks noChangeAspect="1"/>
          </p:cNvGraphicFramePr>
          <p:nvPr/>
        </p:nvGraphicFramePr>
        <p:xfrm>
          <a:off x="813435" y="2386330"/>
          <a:ext cx="10708640" cy="4356735"/>
        </p:xfrm>
        <a:graphic>
          <a:graphicData uri="http://schemas.openxmlformats.org/presentationml/2006/ole">
            <mc:AlternateContent xmlns:mc="http://schemas.openxmlformats.org/markup-compatibility/2006">
              <mc:Choice xmlns:v="urn:schemas-microsoft-com:vml" Requires="v">
                <p:oleObj spid="_x0000_s1038"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813435" y="2386330"/>
                        <a:ext cx="10708640" cy="4356735"/>
                      </a:xfrm>
                      <a:prstGeom prst="rect">
                        <a:avLst/>
                      </a:prstGeom>
                    </p:spPr>
                  </p:pic>
                </p:oleObj>
              </mc:Fallback>
            </mc:AlternateContent>
          </a:graphicData>
        </a:graphic>
      </p:graphicFrame>
    </p:spTree>
    <p:custDataLst>
      <p:tags r:id="rId4"/>
    </p:custData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 name="对象 4"/>
          <p:cNvGraphicFramePr>
            <a:graphicFrameLocks noChangeAspect="1"/>
          </p:cNvGraphicFramePr>
          <p:nvPr/>
        </p:nvGraphicFramePr>
        <p:xfrm>
          <a:off x="508000" y="208915"/>
          <a:ext cx="11370310" cy="6704965"/>
        </p:xfrm>
        <a:graphic>
          <a:graphicData uri="http://schemas.openxmlformats.org/presentationml/2006/ole">
            <mc:AlternateContent xmlns:mc="http://schemas.openxmlformats.org/markup-compatibility/2006">
              <mc:Choice xmlns:v="urn:schemas-microsoft-com:vml" Requires="v">
                <p:oleObj spid="_x0000_s1039"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208915"/>
                        <a:ext cx="11370310" cy="6704965"/>
                      </a:xfrm>
                      <a:prstGeom prst="rect">
                        <a:avLst/>
                      </a:prstGeom>
                    </p:spPr>
                  </p:pic>
                </p:oleObj>
              </mc:Fallback>
            </mc:AlternateContent>
          </a:graphicData>
        </a:graphic>
      </p:graphicFrame>
    </p:spTree>
    <p:custDataLst>
      <p:tags r:id="rId4"/>
    </p:custData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sz="3555">
                <a:solidFill>
                  <a:srgbClr val="000000"/>
                </a:solidFill>
                <a:latin typeface="黑体" panose="02010609060101010101" charset="-122"/>
                <a:ea typeface="黑体" panose="02010609060101010101" charset="-122"/>
                <a:cs typeface="黑体" panose="02010609060101010101" charset="-122"/>
                <a:sym typeface="+mn-ea"/>
              </a:rPr>
              <a:t>2.</a:t>
            </a:r>
            <a:r>
              <a:rPr lang="zh-CN" altLang="zh-CN" sz="3555">
                <a:solidFill>
                  <a:srgbClr val="000000"/>
                </a:solidFill>
                <a:latin typeface="黑体" panose="02010609060101010101" charset="-122"/>
                <a:ea typeface="黑体" panose="02010609060101010101" charset="-122"/>
                <a:cs typeface="黑体" panose="02010609060101010101" charset="-122"/>
                <a:sym typeface="+mn-ea"/>
              </a:rPr>
              <a:t>鉴赏环境描写的手法要注意三个角度</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669925" y="1556385"/>
            <a:ext cx="11078845" cy="341249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(1)</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从描写技巧角度看</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采用了哪些表现手法。</a:t>
            </a:r>
            <a:endParaRPr lang="zh-CN" altLang="zh-CN" sz="36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(2)</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从修辞角度看</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运用了哪些修辞手法。</a:t>
            </a:r>
            <a:endParaRPr lang="zh-CN" altLang="zh-CN" sz="3600">
              <a:solidFill>
                <a:srgbClr val="000000"/>
              </a:solidFill>
              <a:latin typeface="宋体" panose="02010600030101010101"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(3)</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从写景角度看</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运用了怎样的写景顺序</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远近结合、高低结合、内外结合等</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和观察角度</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定点观察、移步换景等</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是否从形、声、色多角度描写。</a:t>
            </a:r>
            <a:endParaRPr lang="zh-CN" altLang="en-US" sz="3600">
              <a:latin typeface="宋体" panose="02010600030101010101" pitchFamily="2" charset="-122"/>
              <a:ea typeface="宋体" pitchFamily="2" charset="-122"/>
              <a:cs typeface="宋体" panose="02010600030101010101" pitchFamily="2" charset="-122"/>
            </a:endParaRP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zh-CN" sz="3555">
                <a:solidFill>
                  <a:srgbClr val="000000"/>
                </a:solidFill>
                <a:latin typeface="Times New Roman" pitchFamily="18" charset="0"/>
                <a:cs typeface="Times New Roman" panose="02020603050405020304" pitchFamily="18" charset="0"/>
                <a:sym typeface="+mn-ea"/>
              </a:rPr>
              <a:t>自然环境描写出现的位置不同</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latin typeface="Times New Roman" pitchFamily="18" charset="0"/>
                <a:cs typeface="Times New Roman" panose="02020603050405020304" pitchFamily="18" charset="0"/>
                <a:sym typeface="+mn-ea"/>
              </a:rPr>
              <a:t>其作用也不相同</a:t>
            </a:r>
            <a:endParaRPr lang="zh-CN" altLang="en-US" sz="3555"/>
          </a:p>
        </p:txBody>
      </p:sp>
      <p:sp>
        <p:nvSpPr>
          <p:cNvPr id="3" name="文本框 2"/>
          <p:cNvSpPr txBox="1"/>
          <p:nvPr/>
        </p:nvSpPr>
        <p:spPr>
          <a:xfrm>
            <a:off x="669290" y="1057910"/>
            <a:ext cx="11346815" cy="474154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3600">
                <a:solidFill>
                  <a:srgbClr val="000000"/>
                </a:solidFill>
                <a:latin typeface="Times New Roman" pitchFamily="18" charset="0"/>
                <a:cs typeface="Times New Roman" panose="02020603050405020304" pitchFamily="18" charset="0"/>
                <a:sym typeface="+mn-ea"/>
              </a:rPr>
              <a:t>(1)</a:t>
            </a:r>
            <a:r>
              <a:rPr lang="zh-CN" altLang="zh-CN" sz="3600">
                <a:solidFill>
                  <a:srgbClr val="000000"/>
                </a:solidFill>
                <a:latin typeface="Times New Roman" pitchFamily="18" charset="0"/>
                <a:cs typeface="Times New Roman" panose="02020603050405020304" pitchFamily="18" charset="0"/>
                <a:sym typeface="+mn-ea"/>
              </a:rPr>
              <a:t>自然环境描写在小说的开头</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往往具有交代故事发生的时间、地点和季节特征</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渲染气氛</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暗示社会环境的作用。</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600">
                <a:solidFill>
                  <a:srgbClr val="000000"/>
                </a:solidFill>
                <a:latin typeface="Times New Roman" pitchFamily="18" charset="0"/>
                <a:cs typeface="Times New Roman" panose="02020603050405020304" pitchFamily="18" charset="0"/>
                <a:sym typeface="+mn-ea"/>
              </a:rPr>
              <a:t>(2)</a:t>
            </a:r>
            <a:r>
              <a:rPr lang="zh-CN" altLang="zh-CN" sz="3600">
                <a:solidFill>
                  <a:srgbClr val="000000"/>
                </a:solidFill>
                <a:latin typeface="Times New Roman" pitchFamily="18" charset="0"/>
                <a:cs typeface="Times New Roman" panose="02020603050405020304" pitchFamily="18" charset="0"/>
                <a:sym typeface="+mn-ea"/>
              </a:rPr>
              <a:t>自然环境描写在小说的中间</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其作用往往是推动故事情节的发展</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烘托人物性格</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侧面塑造人物形象。</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600">
                <a:solidFill>
                  <a:srgbClr val="000000"/>
                </a:solidFill>
                <a:latin typeface="Times New Roman" pitchFamily="18" charset="0"/>
                <a:cs typeface="Times New Roman" panose="02020603050405020304" pitchFamily="18" charset="0"/>
                <a:sym typeface="+mn-ea"/>
              </a:rPr>
              <a:t>(3)</a:t>
            </a:r>
            <a:r>
              <a:rPr lang="zh-CN" altLang="zh-CN" sz="3600">
                <a:solidFill>
                  <a:srgbClr val="000000"/>
                </a:solidFill>
                <a:latin typeface="Times New Roman" pitchFamily="18" charset="0"/>
                <a:cs typeface="Times New Roman" panose="02020603050405020304" pitchFamily="18" charset="0"/>
                <a:sym typeface="+mn-ea"/>
              </a:rPr>
              <a:t>自然环境描写在小说的结尾</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往往具有深化主旨、照应开头的作用。</a:t>
            </a:r>
            <a:endParaRPr lang="zh-CN" altLang="en-US" sz="3600"/>
          </a:p>
        </p:txBody>
      </p:sp>
    </p:spTree>
    <p:custDataLst>
      <p:tags r:id="rId2"/>
    </p:custData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0"/>
            <a:ext cx="10852150" cy="599440"/>
          </a:xfrm>
        </p:spPr>
        <p:txBody>
          <a:bodyPr>
            <a:normAutofit fontScale="90000"/>
          </a:bodyPr>
          <a:lstStyle/>
          <a:p>
            <a:r>
              <a:rPr lang="en-US" altLang="zh-CN" sz="4445">
                <a:solidFill>
                  <a:srgbClr val="FF0000"/>
                </a:solidFill>
                <a:latin typeface="Times New Roman" pitchFamily="18" charset="0"/>
                <a:cs typeface="Times New Roman" panose="02020603050405020304" pitchFamily="18" charset="0"/>
                <a:sym typeface="+mn-ea"/>
              </a:rPr>
              <a:t>[</a:t>
            </a:r>
            <a:r>
              <a:rPr lang="zh-CN" altLang="zh-CN" sz="4445">
                <a:solidFill>
                  <a:srgbClr val="FF0000"/>
                </a:solidFill>
                <a:ea typeface="黑体" panose="02010609060101010101" charset="-122"/>
                <a:cs typeface="Times New Roman" panose="02020603050405020304" pitchFamily="18" charset="0"/>
                <a:sym typeface="+mn-ea"/>
              </a:rPr>
              <a:t>规范答题</a:t>
            </a:r>
            <a:r>
              <a:rPr lang="en-US" altLang="zh-CN" sz="4445">
                <a:solidFill>
                  <a:srgbClr val="FF0000"/>
                </a:solidFill>
                <a:latin typeface="Times New Roman" pitchFamily="18" charset="0"/>
                <a:cs typeface="Times New Roman" panose="02020603050405020304" pitchFamily="18" charset="0"/>
                <a:sym typeface="+mn-ea"/>
              </a:rPr>
              <a:t>]</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669925" y="697230"/>
            <a:ext cx="11197590" cy="606996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第一步</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指明手法。要注意描写的角度、修辞手法和表现手法</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景物描写的手法一般不是单一的</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要注意全面、准确。</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第二步</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分析特点。要注意将描写的手法和描写的景物特点结合起来</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分析这种手法是如何突出这一特点的。</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第三步</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答出作用。要注意区分描写手法的作用和环境描写的作用的不同</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描写手法的作用是使环境更典型</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更真实</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更富有立体感</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环境描写的作用结合人物、情节、主题等方面考虑。</a:t>
            </a:r>
            <a:endParaRPr lang="zh-CN" altLang="en-US" sz="3600"/>
          </a:p>
        </p:txBody>
      </p:sp>
    </p:spTree>
    <p:custDataLst>
      <p:tags r:id="rId2"/>
    </p:custDataLst>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247" y="127635"/>
            <a:ext cx="10852237" cy="441964"/>
          </a:xfrm>
        </p:spPr>
        <p:txBody>
          <a:bodyPr>
            <a:normAutofit fontScale="90000"/>
          </a:bodyPr>
          <a:lstStyle/>
          <a:p>
            <a:r>
              <a:rPr lang="zh-CN" altLang="zh-CN" sz="3555">
                <a:solidFill>
                  <a:srgbClr val="FF0000"/>
                </a:solidFill>
              </a:rPr>
              <a:t>示例：</a:t>
            </a:r>
          </a:p>
        </p:txBody>
      </p:sp>
      <p:sp>
        <p:nvSpPr>
          <p:cNvPr id="3" name="文本框 2"/>
          <p:cNvSpPr txBox="1"/>
          <p:nvPr/>
        </p:nvSpPr>
        <p:spPr>
          <a:xfrm>
            <a:off x="669290" y="725805"/>
            <a:ext cx="11201400" cy="319214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问题</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en-US" altLang="zh-CN" sz="2800">
                <a:solidFill>
                  <a:srgbClr val="000000"/>
                </a:solidFill>
                <a:latin typeface="Times New Roman" pitchFamily="18" charset="0"/>
                <a:cs typeface="Times New Roman" panose="02020603050405020304" pitchFamily="18" charset="0"/>
                <a:sym typeface="+mn-ea"/>
              </a:rPr>
              <a:t>2015·</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湖南卷</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原文《童年随之而去</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节选</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》略〕</a:t>
            </a:r>
            <a:r>
              <a:rPr lang="zh-CN" altLang="zh-CN" sz="2800">
                <a:solidFill>
                  <a:srgbClr val="000000"/>
                </a:solidFill>
                <a:latin typeface="Times New Roman" pitchFamily="18" charset="0"/>
                <a:cs typeface="Times New Roman" panose="02020603050405020304" pitchFamily="18" charset="0"/>
                <a:sym typeface="+mn-ea"/>
              </a:rPr>
              <a:t>分析文中画波浪线段落的景物描写手法。</a:t>
            </a:r>
            <a:r>
              <a:rPr lang="en-US" altLang="zh-CN" sz="2800">
                <a:solidFill>
                  <a:srgbClr val="000000"/>
                </a:solidFill>
                <a:latin typeface="Times New Roman" pitchFamily="18" charset="0"/>
                <a:cs typeface="Times New Roman" panose="02020603050405020304" pitchFamily="18" charset="0"/>
                <a:sym typeface="+mn-ea"/>
              </a:rPr>
              <a:t>(5</a:t>
            </a:r>
            <a:r>
              <a:rPr lang="zh-CN" altLang="zh-CN" sz="2800">
                <a:solidFill>
                  <a:srgbClr val="000000"/>
                </a:solidFill>
                <a:latin typeface="Times New Roman" pitchFamily="18" charset="0"/>
                <a:cs typeface="Times New Roman" panose="02020603050405020304" pitchFamily="18" charset="0"/>
                <a:sym typeface="+mn-ea"/>
              </a:rPr>
              <a:t>分</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一阵摇晃</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渐闻橹声欸乃</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碧波像大匹软缎</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荡漾舒展</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船头的水声</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船艄摇橹者的断续语声</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显得异样地宁适。我不愿进舱去</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独自靠前舷而坐。夜间是下过大雨</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还听到雷声。两岸山色苍翠</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水里的倒影鲜活闪袅</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迎面的风又暖又凉</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母亲为什么不来。</a:t>
            </a:r>
            <a:endParaRPr lang="zh-CN" altLang="en-US" sz="2800"/>
          </a:p>
        </p:txBody>
      </p:sp>
      <p:sp>
        <p:nvSpPr>
          <p:cNvPr id="4" name="文本框 3"/>
          <p:cNvSpPr txBox="1"/>
          <p:nvPr/>
        </p:nvSpPr>
        <p:spPr>
          <a:xfrm>
            <a:off x="669290" y="4095115"/>
            <a:ext cx="10975975" cy="1568450"/>
          </a:xfrm>
          <a:prstGeom prst="rect">
            <a:avLst/>
          </a:prstGeom>
          <a:noFill/>
        </p:spPr>
        <p:txBody>
          <a:bodyPr wrap="square" rtlCol="0" anchor="t">
            <a:spAutoFit/>
          </a:bodyPr>
          <a:lstStyle/>
          <a:p>
            <a:r>
              <a:rPr lang="zh-CN" altLang="zh-CN" sz="3200">
                <a:solidFill>
                  <a:srgbClr val="FF0000"/>
                </a:solidFill>
                <a:latin typeface="Arial" pitchFamily="34" charset="0"/>
                <a:ea typeface="黑体" panose="02010609060101010101" charset="-122"/>
                <a:cs typeface="Times New Roman" panose="02020603050405020304" pitchFamily="18" charset="0"/>
                <a:sym typeface="+mn-ea"/>
              </a:rPr>
              <a:t>解析</a:t>
            </a:r>
            <a:r>
              <a:rPr lang="en-US" altLang="zh-CN" sz="3200">
                <a:solidFill>
                  <a:srgbClr val="FF0000"/>
                </a:solidFill>
                <a:latin typeface="Arial" pitchFamily="34" charset="0"/>
                <a:ea typeface="黑体" panose="02010609060101010101" charset="-122"/>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本题考查景物描写的手法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涉及修辞手法、表现手法、感官角度、选材角度等。答题时不仅要确认手法是什么</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还要回答手法的作用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即这样的手法写了什么</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有什么表达效果。</a:t>
            </a: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643890" y="354330"/>
            <a:ext cx="11146790" cy="2553335"/>
          </a:xfrm>
          <a:prstGeom prst="rect">
            <a:avLst/>
          </a:prstGeom>
          <a:noFill/>
        </p:spPr>
        <p:txBody>
          <a:bodyPr wrap="square" rtlCol="0" anchor="t">
            <a:spAutoFit/>
          </a:bodyPr>
          <a:lstStyle/>
          <a:p>
            <a:r>
              <a:rPr lang="zh-CN" altLang="zh-CN" sz="3200">
                <a:solidFill>
                  <a:srgbClr val="FF0000"/>
                </a:solidFill>
                <a:latin typeface="宋体" panose="02010600030101010101" pitchFamily="2" charset="-122"/>
                <a:ea typeface="宋体" pitchFamily="2" charset="-122"/>
                <a:cs typeface="宋体" panose="02010600030101010101" pitchFamily="2" charset="-122"/>
                <a:sym typeface="+mn-ea"/>
              </a:rPr>
              <a:t>参考答案</a:t>
            </a:r>
            <a:r>
              <a:rPr lang="en-US" altLang="zh-CN" sz="32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①运用比喻</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碧波像大匹软缎</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、反衬</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橹声、水声、语声反衬</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异样地宁适</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等手法描写景物</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形象生动</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动静相宜。②从听觉</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橹声、水声</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、触觉</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风</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又暖又凉</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、视觉</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碧波、山色苍翠、水中倒影鲜活闪袅</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等方面描写景物</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有声有色</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使人如身临其境。</a:t>
            </a:r>
            <a:endParaRPr lang="zh-CN" altLang="en-US" sz="3200">
              <a:latin typeface="宋体" panose="02010600030101010101" pitchFamily="2" charset="-122"/>
              <a:ea typeface="宋体" pitchFamily="2" charset="-122"/>
              <a:cs typeface="宋体" panose="02010600030101010101" pitchFamily="2" charset="-122"/>
            </a:endParaRPr>
          </a:p>
        </p:txBody>
      </p:sp>
      <p:sp>
        <p:nvSpPr>
          <p:cNvPr id="4" name="文本框 3"/>
          <p:cNvSpPr txBox="1"/>
          <p:nvPr/>
        </p:nvSpPr>
        <p:spPr>
          <a:xfrm>
            <a:off x="478790" y="3162935"/>
            <a:ext cx="11476990" cy="2675255"/>
          </a:xfrm>
          <a:prstGeom prst="rect">
            <a:avLst/>
          </a:prstGeom>
          <a:noFill/>
        </p:spPr>
        <p:txBody>
          <a:bodyPr wrap="square" rtlCol="0" anchor="t">
            <a:spAutoFit/>
          </a:bodyPr>
          <a:lstStyle/>
          <a:p>
            <a:pPr algn="ctr">
              <a:lnSpc>
                <a:spcPct val="120000"/>
              </a:lnSpc>
              <a:spcAft>
                <a:spcPct val="0"/>
              </a:spcAft>
              <a:tabLst>
                <a:tab pos="1029335"/>
                <a:tab pos="1850390"/>
                <a:tab pos="2538095"/>
                <a:tab pos="3221990"/>
              </a:tabLst>
            </a:pPr>
            <a:r>
              <a:rPr lang="zh-CN" altLang="zh-CN" sz="2800">
                <a:solidFill>
                  <a:srgbClr val="000000"/>
                </a:solidFill>
                <a:latin typeface="NEU-BZ-S92"/>
                <a:ea typeface="方正正中黑简体"/>
                <a:cs typeface="Times New Roman" panose="02020603050405020304" pitchFamily="18" charset="0"/>
                <a:sym typeface="+mn-ea"/>
              </a:rPr>
              <a:t>鉴赏环境描写的手法</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a:solidFill>
                  <a:srgbClr val="000000"/>
                </a:solidFill>
                <a:latin typeface="NEU-BZ-S92"/>
                <a:ea typeface="方正隶变_GBK" panose="03000509000000000000" pitchFamily="65" charset="-122"/>
                <a:cs typeface="Times New Roman" panose="02020603050405020304" pitchFamily="18" charset="0"/>
                <a:sym typeface="+mn-ea"/>
              </a:rPr>
              <a:t>一、高考真题链接</a:t>
            </a:r>
          </a:p>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(2015·</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湖南卷</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分析文中画波浪线段落的景物描写手法。</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(2010·</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江苏卷</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文中画线部分描写了峡谷的险峻气势</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请分析其表现特色。</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(2009·</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安徽卷</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从修辞手法的角度</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对文中画线句子的景物描写进行赏析。</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标题 3"/>
          <p:cNvSpPr>
            <a:spLocks noGrp="1"/>
          </p:cNvSpPr>
          <p:nvPr>
            <p:ph type="title"/>
            <p:custDataLst>
              <p:tags r:id="rId3"/>
            </p:custDataLst>
          </p:nvPr>
        </p:nvSpPr>
        <p:spPr/>
        <p:txBody>
          <a:bodyPr>
            <a:normAutofit/>
          </a:bodyPr>
          <a:lstStyle/>
          <a:p>
            <a:r>
              <a:rPr lang="zh-CN" altLang="en-US"/>
              <a:t>感谢观看</a:t>
            </a:r>
          </a:p>
        </p:txBody>
      </p:sp>
      <p:pic>
        <p:nvPicPr>
          <p:cNvPr id="5" name="New picture"/>
          <p:cNvPicPr/>
          <p:nvPr/>
        </p:nvPicPr>
        <p:blipFill>
          <a:blip r:embed="rId4"/>
          <a:stretch>
            <a:fillRect/>
          </a:stretch>
        </p:blipFill>
        <p:spPr>
          <a:xfrm>
            <a:off x="11176000" y="11976100"/>
            <a:ext cx="317500" cy="241300"/>
          </a:xfrm>
          <a:prstGeom prst="cube">
            <a:avLst/>
          </a:prstGeom>
        </p:spPr>
      </p:pic>
    </p:spTree>
    <p:custDataLst>
      <p:tags r:id="rId5"/>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zh-CN" sz="3555">
                <a:solidFill>
                  <a:srgbClr val="000000"/>
                </a:solidFill>
                <a:latin typeface="Times New Roman" pitchFamily="18" charset="0"/>
                <a:cs typeface="Times New Roman" panose="02020603050405020304" pitchFamily="18" charset="0"/>
                <a:sym typeface="+mn-ea"/>
              </a:rPr>
              <a:t>自然环境描写的作用</a:t>
            </a:r>
            <a:endParaRPr lang="zh-CN" altLang="en-US" sz="3555"/>
          </a:p>
        </p:txBody>
      </p:sp>
      <p:sp>
        <p:nvSpPr>
          <p:cNvPr id="3" name="文本框 2"/>
          <p:cNvSpPr txBox="1"/>
          <p:nvPr/>
        </p:nvSpPr>
        <p:spPr>
          <a:xfrm>
            <a:off x="831850" y="1146175"/>
            <a:ext cx="11050905" cy="540639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(1)</a:t>
            </a:r>
            <a:r>
              <a:rPr lang="zh-CN" altLang="zh-CN" sz="3200">
                <a:solidFill>
                  <a:srgbClr val="FF0000"/>
                </a:solidFill>
                <a:latin typeface="Times New Roman" pitchFamily="18" charset="0"/>
                <a:cs typeface="Times New Roman" panose="02020603050405020304" pitchFamily="18" charset="0"/>
                <a:sym typeface="+mn-ea"/>
              </a:rPr>
              <a:t>环境方面</a:t>
            </a:r>
            <a:r>
              <a:rPr lang="zh-CN"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①</a:t>
            </a:r>
            <a:r>
              <a:rPr lang="zh-CN" altLang="zh-CN" sz="3200">
                <a:solidFill>
                  <a:srgbClr val="000000"/>
                </a:solidFill>
                <a:latin typeface="Times New Roman" pitchFamily="18" charset="0"/>
                <a:cs typeface="Times New Roman" panose="02020603050405020304" pitchFamily="18" charset="0"/>
                <a:sym typeface="+mn-ea"/>
              </a:rPr>
              <a:t>交代故事发生的时间、地点</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②</a:t>
            </a:r>
            <a:r>
              <a:rPr lang="zh-CN" altLang="zh-CN" sz="3200">
                <a:solidFill>
                  <a:srgbClr val="000000"/>
                </a:solidFill>
                <a:latin typeface="Times New Roman" pitchFamily="18" charset="0"/>
                <a:cs typeface="Times New Roman" panose="02020603050405020304" pitchFamily="18" charset="0"/>
                <a:sym typeface="+mn-ea"/>
              </a:rPr>
              <a:t>暗示社会环境</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如背景、习俗、思想观念以及人与人之间的关系等</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③</a:t>
            </a:r>
            <a:r>
              <a:rPr lang="zh-CN" altLang="zh-CN" sz="3200">
                <a:solidFill>
                  <a:srgbClr val="000000"/>
                </a:solidFill>
                <a:latin typeface="Times New Roman" pitchFamily="18" charset="0"/>
                <a:cs typeface="Times New Roman" panose="02020603050405020304" pitchFamily="18" charset="0"/>
                <a:sym typeface="+mn-ea"/>
              </a:rPr>
              <a:t>渲染气氛</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奠定基础。</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(2)</a:t>
            </a:r>
            <a:r>
              <a:rPr lang="zh-CN" altLang="zh-CN" sz="3200">
                <a:solidFill>
                  <a:srgbClr val="FF0000"/>
                </a:solidFill>
                <a:latin typeface="Times New Roman" pitchFamily="18" charset="0"/>
                <a:cs typeface="Times New Roman" panose="02020603050405020304" pitchFamily="18" charset="0"/>
                <a:sym typeface="+mn-ea"/>
              </a:rPr>
              <a:t>情节方面</a:t>
            </a:r>
            <a:r>
              <a:rPr lang="zh-CN"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①</a:t>
            </a:r>
            <a:r>
              <a:rPr lang="zh-CN" altLang="zh-CN" sz="3200">
                <a:solidFill>
                  <a:srgbClr val="000000"/>
                </a:solidFill>
                <a:latin typeface="Times New Roman" pitchFamily="18" charset="0"/>
                <a:cs typeface="Times New Roman" panose="02020603050405020304" pitchFamily="18" charset="0"/>
                <a:sym typeface="+mn-ea"/>
              </a:rPr>
              <a:t>暗示或推动情节的发展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②</a:t>
            </a:r>
            <a:r>
              <a:rPr lang="zh-CN" altLang="zh-CN" sz="3200">
                <a:solidFill>
                  <a:srgbClr val="000000"/>
                </a:solidFill>
                <a:latin typeface="Times New Roman" pitchFamily="18" charset="0"/>
                <a:cs typeface="Times New Roman" panose="02020603050405020304" pitchFamily="18" charset="0"/>
                <a:sym typeface="+mn-ea"/>
              </a:rPr>
              <a:t>为后文情节的发展做铺垫或制造悬念</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③</a:t>
            </a:r>
            <a:r>
              <a:rPr lang="zh-CN" altLang="zh-CN" sz="3200">
                <a:solidFill>
                  <a:srgbClr val="000000"/>
                </a:solidFill>
                <a:latin typeface="Times New Roman" pitchFamily="18" charset="0"/>
                <a:cs typeface="Times New Roman" panose="02020603050405020304" pitchFamily="18" charset="0"/>
                <a:sym typeface="+mn-ea"/>
              </a:rPr>
              <a:t>作为情节发展的线索</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④</a:t>
            </a:r>
            <a:r>
              <a:rPr lang="zh-CN" altLang="zh-CN" sz="3200">
                <a:solidFill>
                  <a:srgbClr val="000000"/>
                </a:solidFill>
                <a:latin typeface="Times New Roman" pitchFamily="18" charset="0"/>
                <a:cs typeface="Times New Roman" panose="02020603050405020304" pitchFamily="18" charset="0"/>
                <a:sym typeface="+mn-ea"/>
              </a:rPr>
              <a:t>与标题相呼应</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诠释标题的内涵。</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(3)</a:t>
            </a:r>
            <a:r>
              <a:rPr lang="zh-CN" altLang="zh-CN" sz="3200">
                <a:solidFill>
                  <a:srgbClr val="FF0000"/>
                </a:solidFill>
                <a:latin typeface="Times New Roman" pitchFamily="18" charset="0"/>
                <a:cs typeface="Times New Roman" panose="02020603050405020304" pitchFamily="18" charset="0"/>
                <a:sym typeface="+mn-ea"/>
              </a:rPr>
              <a:t>人物方面</a:t>
            </a:r>
            <a:r>
              <a:rPr lang="zh-CN"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①</a:t>
            </a:r>
            <a:r>
              <a:rPr lang="zh-CN" altLang="zh-CN" sz="3200">
                <a:solidFill>
                  <a:srgbClr val="000000"/>
                </a:solidFill>
                <a:latin typeface="Times New Roman" pitchFamily="18" charset="0"/>
                <a:cs typeface="Times New Roman" panose="02020603050405020304" pitchFamily="18" charset="0"/>
                <a:sym typeface="+mn-ea"/>
              </a:rPr>
              <a:t>烘托心情</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②</a:t>
            </a:r>
            <a:r>
              <a:rPr lang="zh-CN" altLang="zh-CN" sz="3200">
                <a:solidFill>
                  <a:srgbClr val="000000"/>
                </a:solidFill>
                <a:latin typeface="Times New Roman" pitchFamily="18" charset="0"/>
                <a:cs typeface="Times New Roman" panose="02020603050405020304" pitchFamily="18" charset="0"/>
                <a:sym typeface="+mn-ea"/>
              </a:rPr>
              <a:t>体现身份、地位、性格等</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③</a:t>
            </a:r>
            <a:r>
              <a:rPr lang="zh-CN" altLang="zh-CN" sz="3200">
                <a:solidFill>
                  <a:srgbClr val="000000"/>
                </a:solidFill>
                <a:latin typeface="Times New Roman" pitchFamily="18" charset="0"/>
                <a:cs typeface="Times New Roman" panose="02020603050405020304" pitchFamily="18" charset="0"/>
                <a:sym typeface="+mn-ea"/>
              </a:rPr>
              <a:t>暗示命运。</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(4)</a:t>
            </a:r>
            <a:r>
              <a:rPr lang="zh-CN" altLang="zh-CN" sz="3200">
                <a:solidFill>
                  <a:srgbClr val="FF0000"/>
                </a:solidFill>
                <a:latin typeface="Times New Roman" pitchFamily="18" charset="0"/>
                <a:cs typeface="Times New Roman" panose="02020603050405020304" pitchFamily="18" charset="0"/>
                <a:sym typeface="+mn-ea"/>
              </a:rPr>
              <a:t>主题方面</a:t>
            </a:r>
            <a:r>
              <a:rPr lang="zh-CN"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①</a:t>
            </a:r>
            <a:r>
              <a:rPr lang="zh-CN" altLang="zh-CN" sz="3200">
                <a:solidFill>
                  <a:srgbClr val="000000"/>
                </a:solidFill>
                <a:latin typeface="Times New Roman" pitchFamily="18" charset="0"/>
                <a:cs typeface="Times New Roman" panose="02020603050405020304" pitchFamily="18" charset="0"/>
                <a:sym typeface="+mn-ea"/>
              </a:rPr>
              <a:t>揭示主题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②</a:t>
            </a:r>
            <a:r>
              <a:rPr lang="zh-CN" altLang="zh-CN" sz="3200">
                <a:solidFill>
                  <a:srgbClr val="000000"/>
                </a:solidFill>
                <a:latin typeface="Times New Roman" pitchFamily="18" charset="0"/>
                <a:cs typeface="Times New Roman" panose="02020603050405020304" pitchFamily="18" charset="0"/>
                <a:sym typeface="+mn-ea"/>
              </a:rPr>
              <a:t>深化主旨。</a:t>
            </a:r>
            <a:endParaRPr lang="zh-CN" altLang="en-US" sz="3200"/>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267" name="标题 1"/>
          <p:cNvSpPr>
            <a:spLocks noGrp="1"/>
          </p:cNvSpPr>
          <p:nvPr>
            <p:ph type="title"/>
          </p:nvPr>
        </p:nvSpPr>
        <p:spPr>
          <a:xfrm>
            <a:off x="511810" y="1062990"/>
            <a:ext cx="10852150" cy="2347595"/>
          </a:xfrm>
          <a:effectLst/>
          <a:scene3d>
            <a:camera prst="orthographicFront"/>
            <a:lightRig rig="balanced" dir="t"/>
          </a:scene3d>
          <a:sp3d prstMaterial="plastic"/>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all" spc="0" normalizeH="0" baseline="0" noProof="0">
                <a:ln>
                  <a:noFill/>
                </a:ln>
                <a:solidFill>
                  <a:schemeClr val="tx2"/>
                </a:solidFill>
                <a:effectLst>
                  <a:reflection blurRad="12700" stA="48000" endA="300" endPos="55000" dir="5400000" sy="-90000" algn="bl" rotWithShape="0"/>
                </a:effectLst>
                <a:uLnTx/>
                <a:uFillTx/>
                <a:latin typeface="+mj-lt"/>
                <a:ea typeface="+mj-ea"/>
                <a:cs typeface="+mj-cs"/>
              </a:rPr>
              <a:t>　　</a:t>
            </a:r>
            <a:r>
              <a:rPr kumimoji="0" lang="zh-CN" altLang="en-US" sz="4000" b="1" i="0" u="none" strike="noStrike" kern="1200" cap="all" spc="0" normalizeH="0" baseline="0" noProof="0">
                <a:ln>
                  <a:noFill/>
                </a:ln>
                <a:solidFill>
                  <a:srgbClr val="000000"/>
                </a:solidFill>
                <a:effectLst>
                  <a:outerShdw blurRad="38100" dist="38100" dir="2700000" algn="tl">
                    <a:srgbClr val="FFFFFF"/>
                  </a:outerShdw>
                </a:effectLst>
                <a:uLnTx/>
                <a:uFillTx/>
                <a:latin typeface="+mj-lt"/>
                <a:ea typeface="+mj-ea"/>
                <a:cs typeface="+mj-cs"/>
              </a:rPr>
              <a:t>天灰蒙蒙的，又阴又冷，长安街两旁的人行道上挤满了男女老少。</a:t>
            </a:r>
            <a:r>
              <a:rPr kumimoji="0" lang="en-US" sz="4000" b="1" i="0" u="none" strike="noStrike" kern="1200" cap="all" spc="0" normalizeH="0" baseline="0" noProof="0">
                <a:ln>
                  <a:noFill/>
                </a:ln>
                <a:solidFill>
                  <a:srgbClr val="000000"/>
                </a:solidFill>
                <a:effectLst>
                  <a:outerShdw blurRad="38100" dist="38100" dir="2700000" algn="tl">
                    <a:srgbClr val="FFFFFF"/>
                  </a:outerShdw>
                </a:effectLst>
                <a:uLnTx/>
                <a:uFillTx/>
                <a:latin typeface="Arial"/>
                <a:ea typeface="+mj-ea"/>
                <a:cs typeface="+mj-cs"/>
              </a:rPr>
              <a:t>”</a:t>
            </a:r>
            <a:br>
              <a:rPr kumimoji="0" lang="en-US" altLang="zh-CN" sz="4000" b="1" i="0" u="none" strike="noStrike" kern="1200" cap="all" spc="0" normalizeH="0" baseline="0" noProof="0">
                <a:ln>
                  <a:noFill/>
                </a:ln>
                <a:solidFill>
                  <a:srgbClr val="000000"/>
                </a:solidFill>
                <a:effectLst>
                  <a:outerShdw blurRad="38100" dist="38100" dir="2700000" algn="tl">
                    <a:srgbClr val="FFFFFF"/>
                  </a:outerShdw>
                </a:effectLst>
                <a:uLnTx/>
                <a:uFillTx/>
                <a:latin typeface="+mj-lt"/>
                <a:ea typeface="+mj-ea"/>
                <a:cs typeface="+mj-cs"/>
              </a:rPr>
            </a:br>
            <a:r>
              <a:rPr kumimoji="0" lang="zh-CN" altLang="en-US" sz="4000" b="1" i="0" u="none" strike="noStrike" kern="1200" cap="all" spc="0" normalizeH="0" baseline="0" noProof="0">
                <a:ln>
                  <a:noFill/>
                </a:ln>
                <a:solidFill>
                  <a:srgbClr val="000000"/>
                </a:solidFill>
                <a:effectLst>
                  <a:outerShdw blurRad="38100" dist="38100" dir="2700000" algn="tl">
                    <a:srgbClr val="FFFFFF"/>
                  </a:outerShdw>
                </a:effectLst>
                <a:uLnTx/>
                <a:uFillTx/>
                <a:latin typeface="+mj-lt"/>
                <a:ea typeface="+mj-ea"/>
                <a:cs typeface="+mj-cs"/>
              </a:rPr>
              <a:t>　　　      </a:t>
            </a:r>
            <a:r>
              <a:rPr kumimoji="0" lang="en-US" altLang="zh-CN" sz="4000" b="1" i="0" u="none" strike="noStrike" kern="1200" cap="all" spc="0" normalizeH="0" baseline="0" noProof="0">
                <a:ln>
                  <a:noFill/>
                </a:ln>
                <a:solidFill>
                  <a:srgbClr val="000000"/>
                </a:solidFill>
                <a:effectLst>
                  <a:outerShdw blurRad="38100" dist="38100" dir="2700000" algn="tl">
                    <a:srgbClr val="FFFFFF"/>
                  </a:outerShdw>
                </a:effectLst>
                <a:uLnTx/>
                <a:uFillTx/>
                <a:latin typeface="Arial"/>
                <a:ea typeface="+mj-ea"/>
                <a:cs typeface="+mj-cs"/>
              </a:rPr>
              <a:t>——</a:t>
            </a:r>
            <a:r>
              <a:rPr kumimoji="0" lang="en-US" altLang="zh-CN" sz="4000" b="1" i="0" u="none" strike="noStrike" kern="1200" cap="all" spc="0" normalizeH="0" baseline="0" noProof="0">
                <a:ln>
                  <a:noFill/>
                </a:ln>
                <a:solidFill>
                  <a:srgbClr val="000000"/>
                </a:solidFill>
                <a:effectLst>
                  <a:outerShdw blurRad="38100" dist="38100" dir="2700000" algn="tl">
                    <a:srgbClr val="FFFFFF"/>
                  </a:outerShdw>
                </a:effectLst>
                <a:uLnTx/>
                <a:uFillTx/>
                <a:latin typeface="+mj-lt"/>
                <a:ea typeface="+mj-ea"/>
                <a:cs typeface="+mj-cs"/>
              </a:rPr>
              <a:t>《</a:t>
            </a:r>
            <a:r>
              <a:rPr kumimoji="0" lang="zh-CN" altLang="en-US" sz="4000" b="1" i="0" u="none" strike="noStrike" kern="1200" cap="all" spc="0" normalizeH="0" baseline="0" noProof="0">
                <a:ln>
                  <a:noFill/>
                </a:ln>
                <a:solidFill>
                  <a:srgbClr val="000000"/>
                </a:solidFill>
                <a:effectLst>
                  <a:outerShdw blurRad="38100" dist="38100" dir="2700000" algn="tl">
                    <a:srgbClr val="FFFFFF"/>
                  </a:outerShdw>
                </a:effectLst>
                <a:uLnTx/>
                <a:uFillTx/>
                <a:latin typeface="+mj-lt"/>
                <a:ea typeface="+mj-ea"/>
                <a:cs typeface="+mj-cs"/>
              </a:rPr>
              <a:t>十里长街送总理</a:t>
            </a:r>
            <a:r>
              <a:rPr kumimoji="0" lang="en-US" altLang="zh-CN" sz="4000" b="1" i="0" u="none" strike="noStrike" kern="1200" cap="all" spc="0" normalizeH="0" baseline="0" noProof="0">
                <a:ln>
                  <a:noFill/>
                </a:ln>
                <a:solidFill>
                  <a:srgbClr val="000000"/>
                </a:solidFill>
                <a:effectLst>
                  <a:outerShdw blurRad="38100" dist="38100" dir="2700000" algn="tl">
                    <a:srgbClr val="FFFFFF"/>
                  </a:outerShdw>
                </a:effectLst>
                <a:uLnTx/>
                <a:uFillTx/>
                <a:latin typeface="+mj-lt"/>
                <a:ea typeface="+mj-ea"/>
                <a:cs typeface="+mj-cs"/>
              </a:rPr>
              <a:t>》</a:t>
            </a:r>
            <a:endParaRPr kumimoji="0" lang="zh-CN" altLang="en-US" sz="4000" b="1" i="0" u="none" strike="noStrike" kern="1200" cap="all" spc="0" normalizeH="0" baseline="0" noProof="0">
              <a:ln>
                <a:noFill/>
              </a:ln>
              <a:solidFill>
                <a:srgbClr val="000000"/>
              </a:solidFill>
              <a:effectLst>
                <a:outerShdw blurRad="38100" dist="38100" dir="2700000" algn="tl">
                  <a:srgbClr val="FFFFFF"/>
                </a:outerShdw>
              </a:effectLst>
              <a:uLnTx/>
              <a:uFillTx/>
              <a:latin typeface="+mj-lt"/>
              <a:ea typeface="+mj-ea"/>
              <a:cs typeface="+mj-cs"/>
            </a:endParaRPr>
          </a:p>
        </p:txBody>
      </p:sp>
      <p:sp>
        <p:nvSpPr>
          <p:cNvPr id="11268" name="Rectangle 1"/>
          <p:cNvSpPr/>
          <p:nvPr/>
        </p:nvSpPr>
        <p:spPr>
          <a:xfrm>
            <a:off x="2667000" y="3780790"/>
            <a:ext cx="7000875" cy="1322070"/>
          </a:xfrm>
          <a:prstGeom prst="rect">
            <a:avLst/>
          </a:prstGeom>
          <a:noFill/>
          <a:ln w="9525">
            <a:noFill/>
          </a:ln>
        </p:spPr>
        <p:txBody>
          <a:bodyPr anchor="ctr">
            <a:spAutoFit/>
          </a:bodyPr>
          <a:lstStyle/>
          <a:p>
            <a:pPr defTabSz="914400" eaLnBrk="0" hangingPunct="0">
              <a:tabLst>
                <a:tab pos="228600"/>
              </a:tabLst>
            </a:pPr>
            <a:r>
              <a:rPr lang="en-US" altLang="zh-CN" sz="4000">
                <a:solidFill>
                  <a:srgbClr val="0000FF"/>
                </a:solidFill>
                <a:latin typeface="宋体" panose="02010600030101010101" pitchFamily="2" charset="-122"/>
                <a:ea typeface="华文行楷" panose="02010800040101010101" pitchFamily="2" charset="-122"/>
              </a:rPr>
              <a:t>——</a:t>
            </a:r>
            <a:r>
              <a:rPr lang="zh-CN" altLang="en-US" sz="4000" b="1">
                <a:solidFill>
                  <a:srgbClr val="0000FF"/>
                </a:solidFill>
                <a:latin typeface="宋体" panose="02010600030101010101" pitchFamily="2" charset="-122"/>
                <a:ea typeface="华文行楷" panose="02010800040101010101" pitchFamily="2" charset="-122"/>
              </a:rPr>
              <a:t>渲染气氛，烘托人们沉重悲痛的心情。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1268"/>
                                        </p:tgtEl>
                                        <p:attrNameLst>
                                          <p:attrName>style.visibility</p:attrName>
                                        </p:attrNameLst>
                                      </p:cBhvr>
                                      <p:to>
                                        <p:strVal val="visible"/>
                                      </p:to>
                                    </p:set>
                                    <p:anim calcmode="lin" valueType="num">
                                      <p:cBhvr>
                                        <p:cTn id="7" dur="500" fill="hold"/>
                                        <p:tgtEl>
                                          <p:spTgt spid="1126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268"/>
                                        </p:tgtEl>
                                        <p:attrNameLst>
                                          <p:attrName>ppt_y</p:attrName>
                                        </p:attrNameLst>
                                      </p:cBhvr>
                                      <p:tavLst>
                                        <p:tav tm="0">
                                          <p:val>
                                            <p:strVal val="#ppt_y"/>
                                          </p:val>
                                        </p:tav>
                                        <p:tav tm="100000">
                                          <p:val>
                                            <p:strVal val="#ppt_y"/>
                                          </p:val>
                                        </p:tav>
                                      </p:tavLst>
                                    </p:anim>
                                    <p:anim calcmode="lin" valueType="num">
                                      <p:cBhvr>
                                        <p:cTn id="9" dur="500" fill="hold"/>
                                        <p:tgtEl>
                                          <p:spTgt spid="1126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26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241" name="矩形 1"/>
          <p:cNvSpPr/>
          <p:nvPr/>
        </p:nvSpPr>
        <p:spPr>
          <a:xfrm>
            <a:off x="466725" y="382588"/>
            <a:ext cx="11228388" cy="1938020"/>
          </a:xfrm>
          <a:prstGeom prst="rect">
            <a:avLst/>
          </a:prstGeom>
          <a:noFill/>
          <a:ln w="9525">
            <a:noFill/>
          </a:ln>
        </p:spPr>
        <p:txBody>
          <a:bodyPr wrap="square" anchor="t">
            <a:spAutoFit/>
          </a:bodyPr>
          <a:lstStyle/>
          <a:p>
            <a:r>
              <a:rPr lang="en-US" altLang="zh-CN" sz="4000">
                <a:latin typeface="Calibri"/>
                <a:ea typeface="宋体" pitchFamily="2" charset="-122"/>
              </a:rPr>
              <a:t>     </a:t>
            </a:r>
            <a:r>
              <a:rPr lang="en-US" altLang="zh-CN" sz="4000" b="1">
                <a:latin typeface="Calibri"/>
                <a:ea typeface="宋体" pitchFamily="2" charset="-122"/>
              </a:rPr>
              <a:t>《</a:t>
            </a:r>
            <a:r>
              <a:rPr lang="zh-CN" altLang="en-US" sz="4000" b="1">
                <a:latin typeface="Calibri"/>
                <a:ea typeface="宋体" pitchFamily="2" charset="-122"/>
              </a:rPr>
              <a:t>林教头风雪山神庙</a:t>
            </a:r>
            <a:r>
              <a:rPr lang="en-US" altLang="zh-CN" sz="4000" b="1">
                <a:latin typeface="Calibri"/>
                <a:ea typeface="宋体" pitchFamily="2" charset="-122"/>
              </a:rPr>
              <a:t>》</a:t>
            </a:r>
            <a:r>
              <a:rPr lang="zh-CN" altLang="en-US" sz="4000" b="1">
                <a:latin typeface="Calibri"/>
                <a:ea typeface="宋体" pitchFamily="2" charset="-122"/>
              </a:rPr>
              <a:t>中对风雪的描写，虽着墨不多，但确实给人以“风大雪紧”的印象；更重要的是</a:t>
            </a:r>
            <a:r>
              <a:rPr lang="en-US" altLang="zh-CN" sz="4000" b="1">
                <a:latin typeface="Calibri"/>
                <a:ea typeface="宋体" pitchFamily="2" charset="-122"/>
              </a:rPr>
              <a:t>……</a:t>
            </a:r>
            <a:endParaRPr lang="zh-CN" altLang="en-US" sz="4000" b="1">
              <a:latin typeface="Calibri"/>
              <a:ea typeface="宋体" pitchFamily="2" charset="-122"/>
            </a:endParaRPr>
          </a:p>
        </p:txBody>
      </p:sp>
      <p:sp>
        <p:nvSpPr>
          <p:cNvPr id="17411" name="矩形 2"/>
          <p:cNvSpPr/>
          <p:nvPr/>
        </p:nvSpPr>
        <p:spPr>
          <a:xfrm>
            <a:off x="611188" y="2441575"/>
            <a:ext cx="10775950" cy="3415030"/>
          </a:xfrm>
          <a:prstGeom prst="rect">
            <a:avLst/>
          </a:prstGeom>
          <a:noFill/>
          <a:ln w="9525">
            <a:noFill/>
          </a:ln>
        </p:spPr>
        <p:txBody>
          <a:bodyPr wrap="square" anchor="t">
            <a:spAutoFit/>
          </a:bodyPr>
          <a:lstStyle/>
          <a:p>
            <a:pPr defTabSz="914400">
              <a:tabLst>
                <a:tab pos="1254125"/>
              </a:tabLst>
            </a:pPr>
            <a:r>
              <a:rPr lang="zh-CN" altLang="en-US" sz="3600" b="1">
                <a:solidFill>
                  <a:srgbClr val="0000FF"/>
                </a:solidFill>
                <a:latin typeface="黑体" panose="02010609060101010101" charset="-122"/>
                <a:ea typeface="黑体" panose="02010609060101010101" charset="-122"/>
              </a:rPr>
              <a:t>层层推动情节的发展。</a:t>
            </a:r>
            <a:r>
              <a:rPr lang="zh-CN" altLang="en-US" sz="3600" b="1">
                <a:solidFill>
                  <a:srgbClr val="FF0000"/>
                </a:solidFill>
                <a:latin typeface="Calibri"/>
                <a:ea typeface="宋体" pitchFamily="2" charset="-122"/>
              </a:rPr>
              <a:t>正因为风大雪紧，林冲才要喝酒御寒，才会在沽酒途中见到山神庙；正因为风大雪紧，草厅才被摇撼、压倒，林冲才被迫到山神庙安身；正因为风大雪紧，林冲进了山神庙，才用巨石顶住大门</a:t>
            </a:r>
            <a:r>
              <a:rPr lang="en-US" altLang="zh-CN" sz="3600" b="1">
                <a:solidFill>
                  <a:srgbClr val="FF0000"/>
                </a:solidFill>
                <a:latin typeface="Calibri"/>
                <a:ea typeface="宋体" pitchFamily="2" charset="-122"/>
              </a:rPr>
              <a:t>……</a:t>
            </a:r>
            <a:r>
              <a:rPr lang="zh-CN" altLang="en-US" sz="3600" b="1">
                <a:solidFill>
                  <a:srgbClr val="FF0000"/>
                </a:solidFill>
                <a:latin typeface="Calibri"/>
                <a:ea typeface="宋体" pitchFamily="2" charset="-122"/>
              </a:rPr>
              <a:t>直到暗中听到仇人陆谦等人的谈话，林冲才奋起杀敌复仇，</a:t>
            </a:r>
            <a:r>
              <a:rPr lang="zh-CN" altLang="en-US" sz="3600" b="1">
                <a:solidFill>
                  <a:srgbClr val="0000FF"/>
                </a:solidFill>
                <a:latin typeface="黑体" panose="02010609060101010101" charset="-122"/>
                <a:ea typeface="黑体" panose="02010609060101010101" charset="-122"/>
              </a:rPr>
              <a:t>在性格上完成了质的飞跃。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ox(in)">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244" name="Rectangle 3"/>
          <p:cNvSpPr>
            <a:spLocks noGrp="1" noRot="1"/>
          </p:cNvSpPr>
          <p:nvPr>
            <p:ph type="body" idx="4294967295"/>
          </p:nvPr>
        </p:nvSpPr>
        <p:spPr>
          <a:xfrm>
            <a:off x="2562225" y="5499100"/>
            <a:ext cx="7772400" cy="612775"/>
          </a:xfrm>
        </p:spPr>
        <p:txBody>
          <a:bodyPr wrap="square" lIns="91440" tIns="45720" rIns="91440" bIns="45720" anchor="t">
            <a:noAutofit/>
          </a:bodyPr>
          <a:lstStyle/>
          <a:p>
            <a:pPr>
              <a:buNone/>
            </a:pPr>
            <a:r>
              <a:rPr lang="en-US" altLang="zh-CN" sz="3900" b="1">
                <a:solidFill>
                  <a:srgbClr val="FF0000"/>
                </a:solidFill>
                <a:ea typeface="华文新魏" panose="02010800040101010101" pitchFamily="2" charset="-122"/>
              </a:rPr>
              <a:t>——</a:t>
            </a:r>
            <a:r>
              <a:rPr lang="zh-CN" altLang="en-US" sz="3900" b="1">
                <a:solidFill>
                  <a:srgbClr val="FF0000"/>
                </a:solidFill>
                <a:ea typeface="华文新魏" panose="02010800040101010101" pitchFamily="2" charset="-122"/>
              </a:rPr>
              <a:t>交待故事发生的时间、地点</a:t>
            </a:r>
          </a:p>
        </p:txBody>
      </p:sp>
      <p:sp>
        <p:nvSpPr>
          <p:cNvPr id="11266" name="文本框 13318"/>
          <p:cNvSpPr txBox="1"/>
          <p:nvPr/>
        </p:nvSpPr>
        <p:spPr>
          <a:xfrm>
            <a:off x="887413" y="636588"/>
            <a:ext cx="10828337" cy="4707890"/>
          </a:xfrm>
          <a:prstGeom prst="rect">
            <a:avLst/>
          </a:prstGeom>
          <a:noFill/>
          <a:ln w="9525">
            <a:noFill/>
          </a:ln>
        </p:spPr>
        <p:txBody>
          <a:bodyPr wrap="square" anchor="t">
            <a:spAutoFit/>
          </a:bodyPr>
          <a:lstStyle/>
          <a:p>
            <a:pPr>
              <a:spcBef>
                <a:spcPct val="50000"/>
              </a:spcBef>
              <a:buClrTx/>
            </a:pPr>
            <a:r>
              <a:rPr lang="zh-CN" altLang="en-US" sz="3600">
                <a:latin typeface="Times New Roman" pitchFamily="18" charset="0"/>
                <a:ea typeface="华文行楷" panose="02010800040101010101" pitchFamily="2" charset="-122"/>
              </a:rPr>
              <a:t>　</a:t>
            </a:r>
            <a:r>
              <a:rPr lang="en-US" altLang="zh-CN" sz="4000" b="1">
                <a:solidFill>
                  <a:srgbClr val="000000"/>
                </a:solidFill>
                <a:latin typeface="宋体" panose="02010600030101010101" pitchFamily="2" charset="-122"/>
              </a:rPr>
              <a:t>……</a:t>
            </a:r>
            <a:r>
              <a:rPr lang="zh-CN" altLang="en-US" sz="4000" b="1">
                <a:solidFill>
                  <a:srgbClr val="000000"/>
                </a:solidFill>
                <a:latin typeface="宋体" panose="02010600030101010101" pitchFamily="2" charset="-122"/>
              </a:rPr>
              <a:t>无论我醒得多早，这歌声都已经回荡在充满着盛开的桃花和无花果的香甜气息的晨空里了。</a:t>
            </a:r>
            <a:br>
              <a:rPr lang="zh-CN" altLang="en-US" sz="4000" b="1">
                <a:solidFill>
                  <a:srgbClr val="000000"/>
                </a:solidFill>
                <a:latin typeface="宋体" panose="02010600030101010101" pitchFamily="2" charset="-122"/>
              </a:rPr>
            </a:br>
            <a:r>
              <a:rPr lang="zh-CN" altLang="en-US" sz="4000" b="1">
                <a:solidFill>
                  <a:srgbClr val="000000"/>
                </a:solidFill>
                <a:latin typeface="宋体" panose="02010600030101010101" pitchFamily="2" charset="-122"/>
              </a:rPr>
              <a:t>　清风从阿伊</a:t>
            </a:r>
            <a:r>
              <a:rPr lang="en-US" altLang="zh-CN" sz="4000" b="1">
                <a:solidFill>
                  <a:srgbClr val="000000"/>
                </a:solidFill>
                <a:latin typeface="宋体" panose="02010600030101010101" pitchFamily="2" charset="-122"/>
              </a:rPr>
              <a:t>——</a:t>
            </a:r>
            <a:r>
              <a:rPr lang="zh-CN" altLang="en-US" sz="4000" b="1">
                <a:solidFill>
                  <a:srgbClr val="000000"/>
                </a:solidFill>
                <a:latin typeface="宋体" panose="02010600030101010101" pitchFamily="2" charset="-122"/>
              </a:rPr>
              <a:t>偑特里山巍峨的峰顶簌簌吹来，微微地拂动着我窗前浓密的树叶，树叶的簌簌声给歌声增添了许多令人心旷神怡的美感。 </a:t>
            </a:r>
          </a:p>
          <a:p>
            <a:pPr>
              <a:spcBef>
                <a:spcPct val="50000"/>
              </a:spcBef>
              <a:buClrTx/>
            </a:pPr>
            <a:r>
              <a:rPr lang="zh-CN" altLang="en-US" sz="2400">
                <a:solidFill>
                  <a:srgbClr val="000000"/>
                </a:solidFill>
                <a:latin typeface="Times New Roman" pitchFamily="18" charset="0"/>
                <a:ea typeface="华文行楷" panose="02010800040101010101" pitchFamily="2" charset="-122"/>
              </a:rPr>
              <a:t>　　　　　　　</a:t>
            </a:r>
            <a:r>
              <a:rPr lang="zh-CN" altLang="en-US" sz="4000">
                <a:solidFill>
                  <a:srgbClr val="000000"/>
                </a:solidFill>
                <a:latin typeface="Times New Roman" pitchFamily="18" charset="0"/>
                <a:ea typeface="华文行楷" panose="02010800040101010101" pitchFamily="2" charset="-122"/>
              </a:rPr>
              <a:t>　                          </a:t>
            </a:r>
            <a:r>
              <a:rPr lang="en-US" altLang="zh-CN" sz="4000">
                <a:solidFill>
                  <a:srgbClr val="000000"/>
                </a:solidFill>
                <a:latin typeface="Times New Roman" pitchFamily="18" charset="0"/>
                <a:ea typeface="华文行楷" panose="02010800040101010101" pitchFamily="2" charset="-122"/>
              </a:rPr>
              <a:t>-----《</a:t>
            </a:r>
            <a:r>
              <a:rPr lang="zh-CN" altLang="en-US" sz="4000">
                <a:solidFill>
                  <a:srgbClr val="000000"/>
                </a:solidFill>
                <a:latin typeface="Times New Roman" pitchFamily="18" charset="0"/>
                <a:ea typeface="华文行楷" panose="02010800040101010101" pitchFamily="2" charset="-122"/>
              </a:rPr>
              <a:t>乌米</a:t>
            </a:r>
            <a:r>
              <a:rPr lang="en-US" altLang="zh-CN" sz="4000">
                <a:solidFill>
                  <a:srgbClr val="000000"/>
                </a:solidFill>
                <a:latin typeface="Times New Roman" pitchFamily="18" charset="0"/>
                <a:ea typeface="华文行楷" panose="02010800040101010101" pitchFamily="2" charset="-122"/>
              </a:rPr>
              <a:t>》</a:t>
            </a:r>
            <a:endParaRPr lang="zh-CN" altLang="en-US" sz="4000">
              <a:solidFill>
                <a:srgbClr val="000000"/>
              </a:solidFill>
              <a:latin typeface="Times New Roman" pitchFamily="18" charset="0"/>
              <a:ea typeface="华文行楷" panose="0201080004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4">
                                            <p:txEl>
                                              <p:pRg st="0" end="0"/>
                                            </p:txEl>
                                          </p:spTgt>
                                        </p:tgtEl>
                                        <p:attrNameLst>
                                          <p:attrName>style.visibility</p:attrName>
                                        </p:attrNameLst>
                                      </p:cBhvr>
                                      <p:to>
                                        <p:strVal val="visible"/>
                                      </p:to>
                                    </p:set>
                                    <p:anim calcmode="lin" valueType="num">
                                      <p:cBhvr>
                                        <p:cTn id="7" dur="500" fill="hold"/>
                                        <p:tgtEl>
                                          <p:spTgt spid="10244">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024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uild="p"/>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289" name="Text Box 4"/>
          <p:cNvSpPr txBox="1"/>
          <p:nvPr/>
        </p:nvSpPr>
        <p:spPr>
          <a:xfrm>
            <a:off x="1335088" y="1441450"/>
            <a:ext cx="9521825" cy="1311275"/>
          </a:xfrm>
          <a:prstGeom prst="rect">
            <a:avLst/>
          </a:prstGeom>
          <a:noFill/>
          <a:ln w="9525">
            <a:noFill/>
          </a:ln>
        </p:spPr>
        <p:txBody>
          <a:bodyPr wrap="square" anchor="t">
            <a:spAutoFit/>
          </a:bodyPr>
          <a:lstStyle/>
          <a:p>
            <a:pPr>
              <a:spcBef>
                <a:spcPct val="50000"/>
              </a:spcBef>
            </a:pPr>
            <a:r>
              <a:rPr lang="en-US" altLang="zh-CN" sz="4000" b="1">
                <a:solidFill>
                  <a:srgbClr val="000000"/>
                </a:solidFill>
                <a:latin typeface="Times New Roman" pitchFamily="18" charset="0"/>
                <a:ea typeface="宋体" pitchFamily="2" charset="-122"/>
              </a:rPr>
              <a:t>     《</a:t>
            </a:r>
            <a:r>
              <a:rPr lang="zh-CN" altLang="en-US" sz="4000" b="1">
                <a:solidFill>
                  <a:srgbClr val="000000"/>
                </a:solidFill>
                <a:latin typeface="Times New Roman" pitchFamily="18" charset="0"/>
                <a:ea typeface="宋体" pitchFamily="2" charset="-122"/>
              </a:rPr>
              <a:t>驿路梨花处处开</a:t>
            </a:r>
            <a:r>
              <a:rPr lang="en-US" altLang="zh-CN" sz="4000" b="1">
                <a:solidFill>
                  <a:srgbClr val="000000"/>
                </a:solidFill>
                <a:latin typeface="Times New Roman" pitchFamily="18" charset="0"/>
                <a:ea typeface="宋体" pitchFamily="2" charset="-122"/>
              </a:rPr>
              <a:t>》</a:t>
            </a:r>
            <a:r>
              <a:rPr lang="zh-CN" altLang="en-US" sz="4000" b="1">
                <a:solidFill>
                  <a:srgbClr val="000000"/>
                </a:solidFill>
                <a:latin typeface="Times New Roman" pitchFamily="18" charset="0"/>
                <a:ea typeface="宋体" pitchFamily="2" charset="-122"/>
              </a:rPr>
              <a:t>中有一段描写梨花的景物描写：那哈尼姑娘从梨花中走来。</a:t>
            </a:r>
          </a:p>
        </p:txBody>
      </p:sp>
      <p:sp>
        <p:nvSpPr>
          <p:cNvPr id="36869" name="Text Box 5"/>
          <p:cNvSpPr txBox="1"/>
          <p:nvPr/>
        </p:nvSpPr>
        <p:spPr>
          <a:xfrm>
            <a:off x="3683000" y="3370263"/>
            <a:ext cx="6840538" cy="1479550"/>
          </a:xfrm>
          <a:prstGeom prst="rect">
            <a:avLst/>
          </a:prstGeom>
          <a:noFill/>
          <a:ln w="9525">
            <a:noFill/>
          </a:ln>
        </p:spPr>
        <p:txBody>
          <a:bodyPr anchor="t">
            <a:spAutoFit/>
          </a:bodyPr>
          <a:lstStyle/>
          <a:p>
            <a:pPr>
              <a:spcBef>
                <a:spcPct val="50000"/>
              </a:spcBef>
            </a:pPr>
            <a:r>
              <a:rPr lang="en-US" altLang="zh-CN" sz="4400">
                <a:solidFill>
                  <a:srgbClr val="0000FF"/>
                </a:solidFill>
                <a:latin typeface="宋体" panose="02010600030101010101" pitchFamily="2" charset="-122"/>
                <a:ea typeface="华文行楷" panose="02010800040101010101" pitchFamily="2" charset="-122"/>
              </a:rPr>
              <a:t>---</a:t>
            </a:r>
            <a:r>
              <a:rPr lang="zh-CN" altLang="en-US" sz="4400">
                <a:solidFill>
                  <a:srgbClr val="0000FF"/>
                </a:solidFill>
                <a:latin typeface="宋体" panose="02010600030101010101" pitchFamily="2" charset="-122"/>
                <a:ea typeface="华文行楷" panose="02010800040101010101" pitchFamily="2" charset="-122"/>
              </a:rPr>
              <a:t>借助梨花烘托哈尼姑娘的心灵美</a:t>
            </a:r>
            <a:r>
              <a:rPr lang="zh-CN" altLang="en-US">
                <a:solidFill>
                  <a:srgbClr val="0000FF"/>
                </a:solidFill>
                <a:latin typeface="Times New Roman" pitchFamily="18" charset="0"/>
                <a:ea typeface="华文行楷" panose="0201080004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fade">
                                      <p:cBhvr>
                                        <p:cTn id="7" dur="20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2.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1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3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6.xml><?xml version="1.0" encoding="utf-8"?>
<p:tagLst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147.xml><?xml version="1.0" encoding="utf-8"?>
<p:tagLst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18"/>
  <p:tag name="KSO_WM_TEMPLATE_MASTER_THUMB_INDEX" val="18"/>
  <p:tag name="KSO_WM_TEMPLATE_MASTER_TYPE" val="1"/>
  <p:tag name="KSO_WM_TEMPLATE_SUBCATEGORY" val="0"/>
  <p:tag name="KSO_WM_TEMPLATE_THUMBS_INDEX" val="1、4、7、8、9、10、11、12、13、14、15"/>
</p:tagLst>
</file>

<file path=ppt/tags/tag152.xml><?xml version="1.0" encoding="utf-8"?>
<p:tagLst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a*1"/>
  <p:tag name="KSO_WM_UNIT_INDEX" val="1"/>
  <p:tag name="KSO_WM_UNIT_ISCONTENTSTITLE" val="0"/>
  <p:tag name="KSO_WM_UNIT_LAYERLEVEL" val="1"/>
  <p:tag name="KSO_WM_UNIT_NOCLEAR" val="0"/>
  <p:tag name="KSO_WM_UNIT_PRESET_TEXT" val="文艺清新工作总结"/>
  <p:tag name="KSO_WM_UNIT_TYPE" val="a"/>
  <p:tag name="KSO_WM_UNIT_VALUE" val="10"/>
</p:tagLst>
</file>

<file path=ppt/tags/tag153.xml><?xml version="1.0" encoding="utf-8"?>
<p:tagLst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b*1"/>
  <p:tag name="KSO_WM_UNIT_INDEX" val="1"/>
  <p:tag name="KSO_WM_UNIT_ISCONTENTSTITLE" val="0"/>
  <p:tag name="KSO_WM_UNIT_LAYERLEVEL" val="1"/>
  <p:tag name="KSO_WM_UNIT_NOCLEAR" val="0"/>
  <p:tag name="KSO_WM_UNIT_PRESET_TEXT" val="单击此处添加副标题"/>
  <p:tag name="KSO_WM_UNIT_TYPE" val="b"/>
  <p:tag name="KSO_WM_UNIT_VALUE" val="40"/>
</p:tagLst>
</file>

<file path=ppt/tags/tag154.xml><?xml version="1.0" encoding="utf-8"?>
<p:tagLst xmlns:p="http://schemas.openxmlformats.org/presentationml/2006/main">
  <p:tag name="KSO_WM_BEAUTIFY_FLAG" val="#wm#"/>
  <p:tag name="KSO_WM_SLIDE_ID" val="custom2020281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18"/>
  <p:tag name="KSO_WM_TEMPLATE_MASTER_THUMB_INDEX" val="12"/>
  <p:tag name="KSO_WM_TEMPLATE_MASTER_TYPE" val="1"/>
  <p:tag name="KSO_WM_TEMPLATE_SUBCATEGORY" val="0"/>
  <p:tag name="KSO_WM_TEMPLATE_THUMBS_INDEX" val="1、4、7、8、9、10、11、12、13、14、15"/>
</p:tagLst>
</file>

<file path=ppt/tags/tag155.xml><?xml version="1.0" encoding="utf-8"?>
<p:tagLst xmlns:p="http://schemas.openxmlformats.org/presentationml/2006/main">
  <p:tag name="KSO_WM_BEAUTIFY_FLAG" val="#wm#"/>
  <p:tag name="KSO_WM_TEMPLATE_CATEGORY" val="custom"/>
  <p:tag name="KSO_WM_TEMPLATE_INDEX" val="20202818"/>
</p:tagLst>
</file>

<file path=ppt/tags/tag156.xml><?xml version="1.0" encoding="utf-8"?>
<p:tagLst xmlns:p="http://schemas.openxmlformats.org/presentationml/2006/main">
  <p:tag name="KSO_WM_BEAUTIFY_FLAG" val="#wm#"/>
  <p:tag name="KSO_WM_TEMPLATE_CATEGORY" val="custom"/>
  <p:tag name="KSO_WM_TEMPLATE_INDEX" val="20202818"/>
</p:tagLst>
</file>

<file path=ppt/tags/tag157.xml><?xml version="1.0" encoding="utf-8"?>
<p:tagLst xmlns:p="http://schemas.openxmlformats.org/presentationml/2006/main">
  <p:tag name="KSO_WM_BEAUTIFY_FLAG" val="#wm#"/>
  <p:tag name="KSO_WM_TEMPLATE_CATEGORY" val="custom"/>
  <p:tag name="KSO_WM_TEMPLATE_INDEX" val="20202818"/>
</p:tagLst>
</file>

<file path=ppt/tags/tag158.xml><?xml version="1.0" encoding="utf-8"?>
<p:tagLst xmlns:p="http://schemas.openxmlformats.org/presentationml/2006/main">
  <p:tag name="KSO_WM_BEAUTIFY_FLAG" val="#wm#"/>
  <p:tag name="KSO_WM_TEMPLATE_CATEGORY" val="custom"/>
  <p:tag name="KSO_WM_TEMPLATE_INDEX" val="20202818"/>
</p:tagLst>
</file>

<file path=ppt/tags/tag159.xml><?xml version="1.0" encoding="utf-8"?>
<p:tagLst xmlns:p="http://schemas.openxmlformats.org/presentationml/2006/main">
  <p:tag name="KSO_WM_BEAUTIFY_FLAG" val="#wm#"/>
  <p:tag name="KSO_WM_TEMPLATE_CATEGORY" val="custom"/>
  <p:tag name="KSO_WM_TEMPLATE_INDEX" val="20202818"/>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TEMPLATE_CATEGORY" val="custom"/>
  <p:tag name="KSO_WM_TEMPLATE_INDEX" val="20202818"/>
</p:tagLst>
</file>

<file path=ppt/tags/tag161.xml><?xml version="1.0" encoding="utf-8"?>
<p:tagLst xmlns:p="http://schemas.openxmlformats.org/presentationml/2006/main">
  <p:tag name="KSO_WM_BEAUTIFY_FLAG" val="#wm#"/>
  <p:tag name="KSO_WM_TEMPLATE_CATEGORY" val="custom"/>
  <p:tag name="KSO_WM_TEMPLATE_INDEX" val="20202818"/>
</p:tagLst>
</file>

<file path=ppt/tags/tag162.xml><?xml version="1.0" encoding="utf-8"?>
<p:tagLst xmlns:p="http://schemas.openxmlformats.org/presentationml/2006/main">
  <p:tag name="KSO_WM_BEAUTIFY_FLAG" val="#wm#"/>
  <p:tag name="KSO_WM_TEMPLATE_CATEGORY" val="custom"/>
  <p:tag name="KSO_WM_TEMPLATE_INDEX" val="20202818"/>
</p:tagLst>
</file>

<file path=ppt/tags/tag163.xml><?xml version="1.0" encoding="utf-8"?>
<p:tagLst xmlns:p="http://schemas.openxmlformats.org/presentationml/2006/main">
  <p:tag name="KSO_WM_BEAUTIFY_FLAG" val="#wm#"/>
  <p:tag name="KSO_WM_TEMPLATE_CATEGORY" val="custom"/>
  <p:tag name="KSO_WM_TEMPLATE_INDEX" val="20202818"/>
</p:tagLst>
</file>

<file path=ppt/tags/tag164.xml><?xml version="1.0" encoding="utf-8"?>
<p:tagLst xmlns:p="http://schemas.openxmlformats.org/presentationml/2006/main">
  <p:tag name="KSO_WM_BEAUTIFY_FLAG" val="#wm#"/>
  <p:tag name="KSO_WM_TEMPLATE_CATEGORY" val="custom"/>
  <p:tag name="KSO_WM_TEMPLATE_INDEX" val="20202818"/>
</p:tagLst>
</file>

<file path=ppt/tags/tag165.xml><?xml version="1.0" encoding="utf-8"?>
<p:tagLst xmlns:p="http://schemas.openxmlformats.org/presentationml/2006/main">
  <p:tag name="KSO_WM_BEAUTIFY_FLAG" val="#wm#"/>
  <p:tag name="KSO_WM_TEMPLATE_CATEGORY" val="custom"/>
  <p:tag name="KSO_WM_TEMPLATE_INDEX" val="20202818"/>
</p:tagLst>
</file>

<file path=ppt/tags/tag166.xml><?xml version="1.0" encoding="utf-8"?>
<p:tagLst xmlns:p="http://schemas.openxmlformats.org/presentationml/2006/main">
  <p:tag name="KSO_WM_BEAUTIFY_FLAG" val="#wm#"/>
  <p:tag name="KSO_WM_TEMPLATE_CATEGORY" val="custom"/>
  <p:tag name="KSO_WM_TEMPLATE_INDEX" val="20202818"/>
</p:tagLst>
</file>

<file path=ppt/tags/tag167.xml><?xml version="1.0" encoding="utf-8"?>
<p:tagLst xmlns:p="http://schemas.openxmlformats.org/presentationml/2006/main">
  <p:tag name="KSO_WM_BEAUTIFY_FLAG" val="#wm#"/>
  <p:tag name="KSO_WM_TEMPLATE_CATEGORY" val="custom"/>
  <p:tag name="KSO_WM_TEMPLATE_INDEX" val="20202818"/>
</p:tagLst>
</file>

<file path=ppt/tags/tag168.xml><?xml version="1.0" encoding="utf-8"?>
<p:tagLst xmlns:p="http://schemas.openxmlformats.org/presentationml/2006/main">
  <p:tag name="KSO_WM_BEAUTIFY_FLAG" val="#wm#"/>
  <p:tag name="KSO_WM_TEMPLATE_CATEGORY" val="custom"/>
  <p:tag name="KSO_WM_TEMPLATE_INDEX" val="20202818"/>
</p:tagLst>
</file>

<file path=ppt/tags/tag169.xml><?xml version="1.0" encoding="utf-8"?>
<p:tagLst xmlns:p="http://schemas.openxmlformats.org/presentationml/2006/main">
  <p:tag name="KSO_WM_BEAUTIFY_FLAG" val="#wm#"/>
  <p:tag name="KSO_WM_TEMPLATE_CATEGORY" val="custom"/>
  <p:tag name="KSO_WM_TEMPLATE_INDEX" val="20202818"/>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TEMPLATE_CATEGORY" val="custom"/>
  <p:tag name="KSO_WM_TEMPLATE_INDEX" val="20202818"/>
</p:tagLst>
</file>

<file path=ppt/tags/tag171.xml><?xml version="1.0" encoding="utf-8"?>
<p:tagLst xmlns:p="http://schemas.openxmlformats.org/presentationml/2006/main">
  <p:tag name="KSO_WM_BEAUTIFY_FLAG" val="#wm#"/>
  <p:tag name="KSO_WM_TEMPLATE_CATEGORY" val="custom"/>
  <p:tag name="KSO_WM_TEMPLATE_INDEX" val="20202818"/>
</p:tagLst>
</file>

<file path=ppt/tags/tag172.xml><?xml version="1.0" encoding="utf-8"?>
<p:tagLst xmlns:p="http://schemas.openxmlformats.org/presentationml/2006/main">
  <p:tag name="KSO_WM_BEAUTIFY_FLAG" val="#wm#"/>
  <p:tag name="KSO_WM_TEMPLATE_CATEGORY" val="custom"/>
  <p:tag name="KSO_WM_TEMPLATE_INDEX" val="20202818"/>
</p:tagLst>
</file>

<file path=ppt/tags/tag173.xml><?xml version="1.0" encoding="utf-8"?>
<p:tagLst xmlns:p="http://schemas.openxmlformats.org/presentationml/2006/main">
  <p:tag name="KSO_WM_BEAUTIFY_FLAG" val="#wm#"/>
  <p:tag name="KSO_WM_TEMPLATE_CATEGORY" val="custom"/>
  <p:tag name="KSO_WM_TEMPLATE_INDEX" val="20202818"/>
</p:tagLst>
</file>

<file path=ppt/tags/tag174.xml><?xml version="1.0" encoding="utf-8"?>
<p:tagLst xmlns:p="http://schemas.openxmlformats.org/presentationml/2006/main">
  <p:tag name="KSO_WM_BEAUTIFY_FLAG" val="#wm#"/>
  <p:tag name="KSO_WM_TEMPLATE_CATEGORY" val="custom"/>
  <p:tag name="KSO_WM_TEMPLATE_INDEX" val="20202818"/>
</p:tagLst>
</file>

<file path=ppt/tags/tag175.xml><?xml version="1.0" encoding="utf-8"?>
<p:tagLst xmlns:p="http://schemas.openxmlformats.org/presentationml/2006/main">
  <p:tag name="KSO_WM_BEAUTIFY_FLAG" val="#wm#"/>
  <p:tag name="KSO_WM_TEMPLATE_CATEGORY" val="custom"/>
  <p:tag name="KSO_WM_TEMPLATE_INDEX" val="20202818"/>
</p:tagLst>
</file>

<file path=ppt/tags/tag176.xml><?xml version="1.0" encoding="utf-8"?>
<p:tagLst xmlns:p="http://schemas.openxmlformats.org/presentationml/2006/main">
  <p:tag name="KSO_WM_BEAUTIFY_FLAG" val="#wm#"/>
  <p:tag name="KSO_WM_TEMPLATE_CATEGORY" val="custom"/>
  <p:tag name="KSO_WM_TEMPLATE_INDEX" val="20202818"/>
</p:tagLst>
</file>

<file path=ppt/tags/tag177.xml><?xml version="1.0" encoding="utf-8"?>
<p:tagLst xmlns:p="http://schemas.openxmlformats.org/presentationml/2006/main">
  <p:tag name="KSO_WM_BEAUTIFY_FLAG" val="#wm#"/>
  <p:tag name="KSO_WM_TEMPLATE_CATEGORY" val="custom"/>
  <p:tag name="KSO_WM_TEMPLATE_INDEX" val="20202818"/>
</p:tagLst>
</file>

<file path=ppt/tags/tag178.xml><?xml version="1.0" encoding="utf-8"?>
<p:tagLst xmlns:p="http://schemas.openxmlformats.org/presentationml/2006/main">
  <p:tag name="KSO_WM_BEAUTIFY_FLAG" val="#wm#"/>
  <p:tag name="KSO_WM_TEMPLATE_CATEGORY" val="custom"/>
  <p:tag name="KSO_WM_TEMPLATE_INDEX" val="20202818"/>
</p:tagLst>
</file>

<file path=ppt/tags/tag179.xml><?xml version="1.0" encoding="utf-8"?>
<p:tagLst xmlns:p="http://schemas.openxmlformats.org/presentationml/2006/main">
  <p:tag name="KSO_WM_BEAUTIFY_FLAG" val="#wm#"/>
  <p:tag name="KSO_WM_TEMPLATE_CATEGORY" val="custom"/>
  <p:tag name="KSO_WM_TEMPLATE_INDEX" val="20202818"/>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wm#"/>
  <p:tag name="KSO_WM_TEMPLATE_CATEGORY" val="custom"/>
  <p:tag name="KSO_WM_TEMPLATE_INDEX" val="20202818"/>
</p:tagLst>
</file>

<file path=ppt/tags/tag181.xml><?xml version="1.0" encoding="utf-8"?>
<p:tagLst xmlns:p="http://schemas.openxmlformats.org/presentationml/2006/main">
  <p:tag name="KSO_WM_BEAUTIFY_FLAG" val="#wm#"/>
  <p:tag name="KSO_WM_TEMPLATE_CATEGORY" val="custom"/>
  <p:tag name="KSO_WM_TEMPLATE_INDEX" val="20202818"/>
</p:tagLst>
</file>

<file path=ppt/tags/tag182.xml><?xml version="1.0" encoding="utf-8"?>
<p:tagLst xmlns:p="http://schemas.openxmlformats.org/presentationml/2006/main">
  <p:tag name="KSO_WM_BEAUTIFY_FLAG" val="#wm#"/>
  <p:tag name="KSO_WM_TEMPLATE_CATEGORY" val="custom"/>
  <p:tag name="KSO_WM_TEMPLATE_INDEX" val="20202818"/>
</p:tagLst>
</file>

<file path=ppt/tags/tag183.xml><?xml version="1.0" encoding="utf-8"?>
<p:tagLst xmlns:p="http://schemas.openxmlformats.org/presentationml/2006/main">
  <p:tag name="KSO_WM_BEAUTIFY_FLAG" val="#wm#"/>
  <p:tag name="KSO_WM_TEMPLATE_CATEGORY" val="custom"/>
  <p:tag name="KSO_WM_TEMPLATE_INDEX" val="20202818"/>
</p:tagLst>
</file>

<file path=ppt/tags/tag184.xml><?xml version="1.0" encoding="utf-8"?>
<p:tagLst xmlns:p="http://schemas.openxmlformats.org/presentationml/2006/main">
  <p:tag name="KSO_WM_BEAUTIFY_FLAG" val="#wm#"/>
  <p:tag name="KSO_WM_TEMPLATE_CATEGORY" val="custom"/>
  <p:tag name="KSO_WM_TEMPLATE_INDEX" val="20202818"/>
</p:tagLst>
</file>

<file path=ppt/tags/tag185.xml><?xml version="1.0" encoding="utf-8"?>
<p:tagLst xmlns:p="http://schemas.openxmlformats.org/presentationml/2006/main">
  <p:tag name="KSO_WM_BEAUTIFY_FLAG" val="#wm#"/>
  <p:tag name="KSO_WM_TEMPLATE_CATEGORY" val="custom"/>
  <p:tag name="KSO_WM_TEMPLATE_INDEX" val="20202818"/>
</p:tagLst>
</file>

<file path=ppt/tags/tag186.xml><?xml version="1.0" encoding="utf-8"?>
<p:tagLst xmlns:p="http://schemas.openxmlformats.org/presentationml/2006/main">
  <p:tag name="KSO_WM_BEAUTIFY_FLAG" val="#wm#"/>
  <p:tag name="KSO_WM_TEMPLATE_CATEGORY" val="custom"/>
  <p:tag name="KSO_WM_TEMPLATE_INDEX" val="20202818"/>
</p:tagLst>
</file>

<file path=ppt/tags/tag187.xml><?xml version="1.0" encoding="utf-8"?>
<p:tagLst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5*a*1"/>
  <p:tag name="KSO_WM_UNIT_INDEX" val="1"/>
  <p:tag name="KSO_WM_UNIT_ISCONTENTSTITLE" val="0"/>
  <p:tag name="KSO_WM_UNIT_LAYERLEVEL" val="1"/>
  <p:tag name="KSO_WM_UNIT_NOCLEAR" val="1"/>
  <p:tag name="KSO_WM_UNIT_PRESET_TEXT" val="感谢观看"/>
  <p:tag name="KSO_WM_UNIT_TYPE" val="a"/>
</p:tagLst>
</file>

<file path=ppt/tags/tag188.xml><?xml version="1.0" encoding="utf-8"?>
<p:tagLst xmlns:p="http://schemas.openxmlformats.org/presentationml/2006/main">
  <p:tag name="KSO_WM_BEAUTIFY_FLAG" val="#wm#"/>
  <p:tag name="KSO_WM_SLIDE_ID" val="custom20202818_15"/>
  <p:tag name="KSO_WM_SLIDE_INDEX" val="15"/>
  <p:tag name="KSO_WM_SLIDE_ITEM_CNT" val="0"/>
  <p:tag name="KSO_WM_SLIDE_LAYOUT" val="a"/>
  <p:tag name="KSO_WM_SLIDE_LAYOUT_CNT" val="1"/>
  <p:tag name="KSO_WM_SLIDE_SUBTYPE" val="pureTxt"/>
  <p:tag name="KSO_WM_SLIDE_TYPE" val="endPage"/>
  <p:tag name="KSO_WM_TAG_VERSION" val="1.0"/>
  <p:tag name="KSO_WM_TEMPLATE_CATEGORY" val="custom"/>
  <p:tag name="KSO_WM_TEMPLATE_COLOR_TYPE" val="1"/>
  <p:tag name="KSO_WM_TEMPLATE_INDEX" val="20202818"/>
  <p:tag name="KSO_WM_TEMPLATE_MASTER_TYPE" val="1"/>
  <p:tag name="KSO_WM_TEMPLATE_SUBCATEGORY" val="0"/>
</p:tagLst>
</file>

<file path=ppt/tags/tag189.xml><?xml version="1.0" encoding="utf-8"?>
<p:tagLst xmlns:p="http://schemas.openxmlformats.org/presentationml/2006/main">
  <p:tag name="AS_OS" val="Unix 3.10 unknown"/>
  <p:tag name="AS_RELEASE_DATE" val="2017.06.20"/>
  <p:tag name="AS_TITLE" val="Aspose.Slides for Java"/>
  <p:tag name="AS_VERSION" val="17.6"/>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heme/theme1.xml><?xml version="1.0" encoding="utf-8"?>
<a:theme xmlns:r="http://schemas.openxmlformats.org/officeDocument/2006/relationships"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ppt/theme/themeOverride2.xml><?xml version="1.0" encoding="utf-8"?>
<a:themeOverride xmlns:r="http://schemas.openxmlformats.org/officeDocument/2006/relationships"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vt="http://schemas.openxmlformats.org/officeDocument/2006/docPropsVTypes" xmlns="http://schemas.openxmlformats.org/officeDocument/2006/extended-properties">
  <Company>学科网</Company>
  <Paragraphs>153</Paragraphs>
  <Slides>43</Slides>
  <Notes>0</Notes>
  <TotalTime>0</TotalTime>
  <HiddenSlides>0</HiddenSlides>
  <MMClips>0</MMClips>
  <ScaleCrop>0</ScaleCrop>
  <HeadingPairs>
    <vt:vector baseType="variant" size="4">
      <vt:variant>
        <vt:lpstr>Theme</vt:lpstr>
      </vt:variant>
      <vt:variant>
        <vt:i4>1</vt:i4>
      </vt:variant>
      <vt:variant>
        <vt:lpstr>Slide Titles</vt:lpstr>
      </vt:variant>
      <vt:variant>
        <vt:i4>43</vt:i4>
      </vt:variant>
    </vt:vector>
  </HeadingPairs>
  <TitlesOfParts>
    <vt:vector baseType="lpstr" size="44">
      <vt:lpstr>1_Office 主题​​</vt:lpstr>
      <vt:lpstr>小说七讲</vt:lpstr>
      <vt:lpstr>小说环境的三个考查角度</vt:lpstr>
      <vt:lpstr>Slide 3</vt:lpstr>
      <vt:lpstr>自然环境描写出现的位置不同,其作用也不相同</vt:lpstr>
      <vt:lpstr>自然环境描写的作用</vt:lpstr>
      <vt:lpstr>　　天灰蒙蒙的，又阴又冷，长安街两旁的人行道上挤满了男女老少。”　　　      ——《十里长街送总理》</vt:lpstr>
      <vt:lpstr>Slide 7</vt:lpstr>
      <vt:lpstr>Slide 8</vt:lpstr>
      <vt:lpstr>Slide 9</vt:lpstr>
      <vt:lpstr>孙犁的《荷花淀》第一、二段是这样写的：</vt:lpstr>
      <vt:lpstr>Slide 11</vt:lpstr>
      <vt:lpstr>[规范审题]</vt:lpstr>
      <vt:lpstr>[规范答题]</vt:lpstr>
      <vt:lpstr>2015年安徽卷《蓑衣》</vt:lpstr>
      <vt:lpstr>Slide 15</vt:lpstr>
      <vt:lpstr>Slide 16</vt:lpstr>
      <vt:lpstr>例文精析：</vt:lpstr>
      <vt:lpstr>Slide 18</vt:lpstr>
      <vt:lpstr>Slide 19</vt:lpstr>
      <vt:lpstr>Slide 20</vt:lpstr>
      <vt:lpstr>Slide 21</vt:lpstr>
      <vt:lpstr>Slide 22</vt:lpstr>
      <vt:lpstr>问题：分析小说画线部分的景物描写对情节发展的作用。(4分)</vt:lpstr>
      <vt:lpstr>分析概括自然环境描写的特点及作用</vt:lpstr>
      <vt:lpstr>二、社会环境</vt:lpstr>
      <vt:lpstr>1.分析社会环境描写的特点要注意三点</vt:lpstr>
      <vt:lpstr>2.分析社会环境描写的作用</vt:lpstr>
      <vt:lpstr>Slide 28</vt:lpstr>
      <vt:lpstr>Slide 29</vt:lpstr>
      <vt:lpstr>Slide 30</vt:lpstr>
      <vt:lpstr>[规范审题]</vt:lpstr>
      <vt:lpstr>[规范答题]</vt:lpstr>
      <vt:lpstr>例文精析：</vt:lpstr>
      <vt:lpstr>问题：</vt:lpstr>
      <vt:lpstr>Slide 35</vt:lpstr>
      <vt:lpstr>分析概括社会环境描写的特点及作用</vt:lpstr>
      <vt:lpstr>三、鉴赏环境描写的手法</vt:lpstr>
      <vt:lpstr>Slide 38</vt:lpstr>
      <vt:lpstr>2.鉴赏环境描写的手法要注意三个角度</vt:lpstr>
      <vt:lpstr>[规范答题]</vt:lpstr>
      <vt:lpstr>示例：</vt:lpstr>
      <vt:lpstr>Slide 42</vt:lpstr>
      <vt:lpstr>感谢观看</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2020-12-07T10:31:46.161</cp:lastPrinted>
  <dcterms:created xsi:type="dcterms:W3CDTF">2020-12-07T10:31:46Z</dcterms:created>
  <dcterms:modified xsi:type="dcterms:W3CDTF">2020-12-07T02:31:47Z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