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6" r:id="rId3"/>
    <p:sldId id="257" r:id="rId4"/>
    <p:sldId id="323" r:id="rId5"/>
    <p:sldId id="350" r:id="rId6"/>
    <p:sldId id="352" r:id="rId7"/>
    <p:sldId id="324" r:id="rId8"/>
    <p:sldId id="353" r:id="rId9"/>
    <p:sldId id="325" r:id="rId10"/>
    <p:sldId id="354" r:id="rId11"/>
    <p:sldId id="341" r:id="rId12"/>
    <p:sldId id="333" r:id="rId13"/>
    <p:sldId id="356" r:id="rId14"/>
    <p:sldId id="326" r:id="rId15"/>
    <p:sldId id="357" r:id="rId16"/>
    <p:sldId id="342" r:id="rId17"/>
    <p:sldId id="358" r:id="rId18"/>
    <p:sldId id="329" r:id="rId19"/>
    <p:sldId id="328" r:id="rId20"/>
    <p:sldId id="360" r:id="rId21"/>
    <p:sldId id="330" r:id="rId22"/>
    <p:sldId id="362" r:id="rId23"/>
  </p:sldIdLst>
  <p:sldSz cx="9144000" cy="6858000" type="screen4x3"/>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04" y="-114"/>
      </p:cViewPr>
      <p:guideLst>
        <p:guide orient="horz" pos="2229"/>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943B8CE-08AA-42DB-9876-D9A24403D514}"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ADDCC50-2FA5-4025-AE67-A4B29E7D4471}"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50CA57B-93FF-4F28-9AF8-9C754ABBC576}"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94272285-68B6-428D-B76B-4652EE793AA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BEDE72F8-384B-419D-A345-394BD45F5FF5}"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3A692607-EA2A-467C-8C04-4A333F3FF3FF}"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3824D02F-5FAE-4844-991E-3D7BA06FE2F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4C0E84E-4F4E-495A-A55C-4D54F6799E33}"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07839F36-8B97-49AF-8B6F-B2535CE5DCD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ADE1E47-A9C0-455C-90C1-3E5C80D8DA9B}"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FD08300-AFCB-489D-A5A0-129B300743D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panose="020b0604020202020204" pitchFamily="34" charset="0"/>
              </a:defRPr>
            </a:lvl1pPr>
          </a:lstStyle>
          <a:p>
            <a:pPr fontAlgn="base">
              <a:spcBef>
                <a:spcPct val="0"/>
              </a:spcBef>
              <a:spcAft>
                <a:spcPct val="0"/>
              </a:spcAft>
              <a:defRPr/>
            </a:pPr>
            <a:fld id="{D90E858B-5B89-470A-A450-BD0EB2809B41}" type="slidenum">
              <a:rPr lang="en-US" altLang="zh-CN">
                <a:solidFill>
                  <a:srgbClr val="000000"/>
                </a:solidFill>
              </a:rPr>
              <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plit orient="ver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Text Box 3"/>
          <p:cNvSpPr txBox="1">
            <a:spLocks noChangeArrowheads="1"/>
          </p:cNvSpPr>
          <p:nvPr/>
        </p:nvSpPr>
        <p:spPr bwMode="auto">
          <a:xfrm>
            <a:off x="1455738" y="1555750"/>
            <a:ext cx="5421312" cy="457200"/>
          </a:xfrm>
          <a:prstGeom prst="rect">
            <a:avLst/>
          </a:prstGeom>
          <a:noFill/>
          <a:ln w="9525">
            <a:noFill/>
            <a:miter lim="800000"/>
          </a:ln>
        </p:spPr>
        <p:txBody>
          <a:bodyPr>
            <a:spAutoFit/>
          </a:bodyPr>
          <a:lstStyle/>
          <a:p>
            <a:pPr fontAlgn="base">
              <a:spcBef>
                <a:spcPct val="0"/>
              </a:spcBef>
              <a:spcAft>
                <a:spcPct val="0"/>
              </a:spcAft>
            </a:pPr>
            <a:endParaRPr lang="zh-CN" altLang="en-US" smtClean="0">
              <a:solidFill>
                <a:srgbClr val="000000"/>
              </a:solidFill>
            </a:endParaRPr>
          </a:p>
        </p:txBody>
      </p:sp>
      <p:sp>
        <p:nvSpPr>
          <p:cNvPr id="7173" name="Text Box 5"/>
          <p:cNvSpPr txBox="1">
            <a:spLocks noChangeArrowheads="1"/>
          </p:cNvSpPr>
          <p:nvPr/>
        </p:nvSpPr>
        <p:spPr bwMode="auto">
          <a:xfrm>
            <a:off x="193675" y="1385888"/>
            <a:ext cx="8659813" cy="2522855"/>
          </a:xfrm>
          <a:prstGeom prst="rect">
            <a:avLst/>
          </a:prstGeom>
          <a:noFill/>
          <a:ln w="9525">
            <a:noFill/>
            <a:miter lim="800000"/>
          </a:ln>
        </p:spPr>
        <p:txBody>
          <a:bodyPr wrap="square">
            <a:spAutoFit/>
          </a:bodyPr>
          <a:lstStyle/>
          <a:p>
            <a:r>
              <a:rPr lang="en-US" sz="5400" b="1" smtClean="0">
                <a:solidFill>
                  <a:srgbClr val="FF0000"/>
                </a:solidFill>
              </a:rPr>
              <a:t>18</a:t>
            </a:r>
            <a:r>
              <a:rPr lang="zh-CN" altLang="en-US" sz="5400" b="1" smtClean="0">
                <a:solidFill>
                  <a:srgbClr val="FF0000"/>
                </a:solidFill>
              </a:rPr>
              <a:t>、</a:t>
            </a:r>
            <a:r>
              <a:rPr sz="5400" b="1" smtClean="0">
                <a:solidFill>
                  <a:srgbClr val="FF0000"/>
                </a:solidFill>
              </a:rPr>
              <a:t>课内文言文挖空训练</a:t>
            </a:r>
            <a:endParaRPr sz="5400" b="1" smtClean="0">
              <a:solidFill>
                <a:srgbClr val="FF0000"/>
              </a:solidFill>
            </a:endParaRPr>
          </a:p>
          <a:p>
            <a:r>
              <a:rPr sz="5400" b="1" smtClean="0">
                <a:solidFill>
                  <a:srgbClr val="FF0000"/>
                </a:solidFill>
              </a:rPr>
              <a:t> </a:t>
            </a:r>
            <a:r>
              <a:rPr lang="en-US" sz="5400" b="1" smtClean="0">
                <a:solidFill>
                  <a:srgbClr val="FF0000"/>
                </a:solidFill>
              </a:rPr>
              <a:t>       </a:t>
            </a:r>
            <a:r>
              <a:rPr sz="4400" b="1" smtClean="0">
                <a:solidFill>
                  <a:srgbClr val="FF0000"/>
                </a:solidFill>
              </a:rPr>
              <a:t>——《</a:t>
            </a:r>
            <a:r>
              <a:rPr lang="zh-CN" sz="4400" b="1" smtClean="0">
                <a:solidFill>
                  <a:srgbClr val="FF0000"/>
                </a:solidFill>
              </a:rPr>
              <a:t>种树郭橐驼传</a:t>
            </a:r>
            <a:r>
              <a:rPr sz="4400" b="1" smtClean="0">
                <a:solidFill>
                  <a:srgbClr val="FF0000"/>
                </a:solidFill>
              </a:rPr>
              <a:t>》</a:t>
            </a:r>
            <a:r>
              <a:rPr lang="en-US" altLang="zh-CN" sz="6000" b="1" smtClean="0"/>
              <a:t>         </a:t>
            </a:r>
            <a:endParaRPr lang="en-US" altLang="zh-CN" sz="6000" b="1" smtClean="0"/>
          </a:p>
          <a:p>
            <a:r>
              <a:rPr lang="en-US" altLang="zh-CN" sz="4400" b="1" smtClean="0"/>
              <a:t>                </a:t>
            </a:r>
            <a:endParaRPr lang="zh-CN" altLang="en-US" sz="6000" b="1" smtClean="0">
              <a:solidFill>
                <a:srgbClr val="333399"/>
              </a:solidFill>
              <a:latin typeface="+mn-ea"/>
              <a:cs typeface="隶书" panose="02010509060101010101"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985635"/>
          </a:xfrm>
          <a:prstGeom prst="rect">
            <a:avLst/>
          </a:prstGeom>
          <a:noFill/>
          <a:ln w="9525">
            <a:noFill/>
            <a:miter lim="800000"/>
          </a:ln>
        </p:spPr>
        <p:txBody>
          <a:bodyPr wrap="square">
            <a:spAutoFit/>
          </a:bodyPr>
          <a:lstStyle/>
          <a:p>
            <a:r>
              <a:rPr lang="en-US" sz="3200" b="1"/>
              <a:t>      </a:t>
            </a:r>
            <a:r>
              <a:rPr sz="3200" b="1"/>
              <a:t>问者曰：“以子之道，移之官</a:t>
            </a:r>
            <a:r>
              <a:rPr sz="3000" b="1">
                <a:solidFill>
                  <a:schemeClr val="accent2"/>
                </a:solidFill>
              </a:rPr>
              <a:t>理</a:t>
            </a:r>
            <a:r>
              <a:rPr sz="3000" b="1">
                <a:solidFill>
                  <a:srgbClr val="FF0000"/>
                </a:solidFill>
              </a:rPr>
              <a:t>（治）</a:t>
            </a:r>
            <a:r>
              <a:rPr sz="3200" b="1"/>
              <a:t>，可乎？”驼曰：“我知种树而已，官理，非吾业也。然吾居乡，见</a:t>
            </a:r>
            <a:r>
              <a:rPr sz="3000" b="1">
                <a:solidFill>
                  <a:schemeClr val="accent2"/>
                </a:solidFill>
              </a:rPr>
              <a:t>长</a:t>
            </a:r>
            <a:r>
              <a:rPr sz="3000" b="1">
                <a:solidFill>
                  <a:srgbClr val="FF0000"/>
                </a:solidFill>
              </a:rPr>
              <a:t>（统治、治理）</a:t>
            </a:r>
            <a:r>
              <a:rPr sz="3000" b="1">
                <a:solidFill>
                  <a:schemeClr val="accent2"/>
                </a:solidFill>
              </a:rPr>
              <a:t>人</a:t>
            </a:r>
            <a:r>
              <a:rPr sz="3000" b="1">
                <a:solidFill>
                  <a:srgbClr val="FF0000"/>
                </a:solidFill>
              </a:rPr>
              <a:t>（民）</a:t>
            </a:r>
            <a:r>
              <a:rPr sz="3200" b="1"/>
              <a:t>者好</a:t>
            </a:r>
            <a:r>
              <a:rPr sz="3000" b="1">
                <a:solidFill>
                  <a:schemeClr val="accent2"/>
                </a:solidFill>
              </a:rPr>
              <a:t>烦</a:t>
            </a:r>
            <a:r>
              <a:rPr sz="3000" b="1">
                <a:solidFill>
                  <a:srgbClr val="FF0000"/>
                </a:solidFill>
              </a:rPr>
              <a:t>（繁多）</a:t>
            </a:r>
            <a:r>
              <a:rPr sz="3200" b="1"/>
              <a:t>其令，若甚</a:t>
            </a:r>
            <a:r>
              <a:rPr sz="3000" b="1">
                <a:solidFill>
                  <a:schemeClr val="accent2"/>
                </a:solidFill>
              </a:rPr>
              <a:t>怜</a:t>
            </a:r>
            <a:r>
              <a:rPr sz="3000" b="1">
                <a:solidFill>
                  <a:srgbClr val="FF0000"/>
                </a:solidFill>
              </a:rPr>
              <a:t>（怜爱）</a:t>
            </a:r>
            <a:r>
              <a:rPr sz="3200" b="1"/>
              <a:t>焉，而</a:t>
            </a:r>
            <a:r>
              <a:rPr sz="3000" b="1">
                <a:solidFill>
                  <a:schemeClr val="accent2"/>
                </a:solidFill>
              </a:rPr>
              <a:t>卒</a:t>
            </a:r>
            <a:r>
              <a:rPr sz="3000" b="1">
                <a:solidFill>
                  <a:srgbClr val="FF0000"/>
                </a:solidFill>
              </a:rPr>
              <a:t>（到头来，最终）</a:t>
            </a:r>
            <a:r>
              <a:rPr sz="3200" b="1"/>
              <a:t>以祸。旦暮吏来而呼曰：‘官命促尔耕，</a:t>
            </a:r>
            <a:r>
              <a:rPr sz="3000" b="1">
                <a:solidFill>
                  <a:schemeClr val="accent2"/>
                </a:solidFill>
              </a:rPr>
              <a:t>勖</a:t>
            </a:r>
            <a:r>
              <a:rPr sz="3000" b="1">
                <a:solidFill>
                  <a:srgbClr val="FF0000"/>
                </a:solidFill>
              </a:rPr>
              <a:t>（勉励）</a:t>
            </a:r>
            <a:r>
              <a:rPr sz="3200" b="1"/>
              <a:t>尔植，</a:t>
            </a:r>
            <a:r>
              <a:rPr sz="3000" b="1">
                <a:solidFill>
                  <a:schemeClr val="accent2"/>
                </a:solidFill>
              </a:rPr>
              <a:t>督</a:t>
            </a:r>
            <a:r>
              <a:rPr sz="3000" b="1">
                <a:solidFill>
                  <a:srgbClr val="FF0000"/>
                </a:solidFill>
              </a:rPr>
              <a:t>（督促）</a:t>
            </a:r>
            <a:r>
              <a:rPr sz="3200" b="1"/>
              <a:t>尔获，早缫</a:t>
            </a:r>
            <a:r>
              <a:rPr sz="3000" b="1">
                <a:solidFill>
                  <a:schemeClr val="accent2"/>
                </a:solidFill>
              </a:rPr>
              <a:t>而</a:t>
            </a:r>
            <a:r>
              <a:rPr sz="3000" b="1">
                <a:solidFill>
                  <a:srgbClr val="FF0000"/>
                </a:solidFill>
              </a:rPr>
              <a:t>（你们的 </a:t>
            </a:r>
            <a:r>
              <a:rPr sz="3200" b="1"/>
              <a:t>）绪，早织而缕，</a:t>
            </a:r>
            <a:r>
              <a:rPr sz="3000" b="1">
                <a:solidFill>
                  <a:schemeClr val="accent2"/>
                </a:solidFill>
              </a:rPr>
              <a:t>字</a:t>
            </a:r>
            <a:r>
              <a:rPr sz="3000" b="1">
                <a:solidFill>
                  <a:srgbClr val="FF0000"/>
                </a:solidFill>
              </a:rPr>
              <a:t>（养育）</a:t>
            </a:r>
            <a:r>
              <a:rPr sz="3200" b="1"/>
              <a:t>而幼孩，</a:t>
            </a:r>
            <a:r>
              <a:rPr sz="3000" b="1">
                <a:solidFill>
                  <a:schemeClr val="accent2"/>
                </a:solidFill>
              </a:rPr>
              <a:t>遂</a:t>
            </a:r>
            <a:r>
              <a:rPr sz="3000" b="1">
                <a:solidFill>
                  <a:srgbClr val="FF0000"/>
                </a:solidFill>
              </a:rPr>
              <a:t>（成、养好）</a:t>
            </a:r>
            <a:r>
              <a:rPr sz="3200" b="1"/>
              <a:t>而鸡豚。’鸣鼓而聚之，击木而召之。吾小人</a:t>
            </a:r>
            <a:r>
              <a:rPr sz="3000" b="1">
                <a:solidFill>
                  <a:schemeClr val="accent2"/>
                </a:solidFill>
              </a:rPr>
              <a:t>辍</a:t>
            </a:r>
            <a:r>
              <a:rPr sz="3200" b="1"/>
              <a:t>（</a:t>
            </a:r>
            <a:r>
              <a:rPr sz="3000" b="1">
                <a:solidFill>
                  <a:srgbClr val="FF0000"/>
                </a:solidFill>
              </a:rPr>
              <a:t>中断）</a:t>
            </a:r>
            <a:r>
              <a:rPr sz="3200" b="1"/>
              <a:t>飧</a:t>
            </a:r>
            <a:r>
              <a:rPr sz="3000" b="1">
                <a:solidFill>
                  <a:srgbClr val="FF0000"/>
                </a:solidFill>
              </a:rPr>
              <a:t>（晚饭）</a:t>
            </a:r>
            <a:r>
              <a:rPr sz="3000" b="1">
                <a:solidFill>
                  <a:schemeClr val="accent2"/>
                </a:solidFill>
              </a:rPr>
              <a:t>饔</a:t>
            </a:r>
            <a:r>
              <a:rPr sz="3200" b="1"/>
              <a:t>（</a:t>
            </a:r>
            <a:r>
              <a:rPr sz="3000" b="1">
                <a:solidFill>
                  <a:srgbClr val="FF0000"/>
                </a:solidFill>
              </a:rPr>
              <a:t>早饭）</a:t>
            </a:r>
            <a:r>
              <a:rPr sz="3200" b="1"/>
              <a:t>以</a:t>
            </a:r>
            <a:r>
              <a:rPr sz="3000" b="1">
                <a:solidFill>
                  <a:schemeClr val="accent2"/>
                </a:solidFill>
              </a:rPr>
              <a:t>劳</a:t>
            </a:r>
            <a:r>
              <a:rPr sz="3000" b="1">
                <a:solidFill>
                  <a:srgbClr val="FF0000"/>
                </a:solidFill>
              </a:rPr>
              <a:t>（慰劳）</a:t>
            </a:r>
            <a:r>
              <a:rPr sz="3200" b="1"/>
              <a:t>吏者，且不得</a:t>
            </a:r>
            <a:r>
              <a:rPr sz="3000" b="1">
                <a:solidFill>
                  <a:schemeClr val="accent2"/>
                </a:solidFill>
              </a:rPr>
              <a:t>暇</a:t>
            </a:r>
            <a:r>
              <a:rPr sz="3000" b="1">
                <a:solidFill>
                  <a:srgbClr val="FF0000"/>
                </a:solidFill>
              </a:rPr>
              <a:t>（空闲时间）</a:t>
            </a:r>
            <a:r>
              <a:rPr sz="3200" b="1"/>
              <a:t>，又何以蕃</a:t>
            </a:r>
            <a:r>
              <a:rPr sz="3000" b="1">
                <a:solidFill>
                  <a:schemeClr val="accent2"/>
                </a:solidFill>
              </a:rPr>
              <a:t>（</a:t>
            </a:r>
            <a:r>
              <a:rPr sz="3000" b="1">
                <a:solidFill>
                  <a:srgbClr val="FF0000"/>
                </a:solidFill>
              </a:rPr>
              <a:t>使繁盛）</a:t>
            </a:r>
            <a:r>
              <a:rPr sz="3200" b="1"/>
              <a:t>吾生而安吾性耶？故</a:t>
            </a:r>
            <a:r>
              <a:rPr sz="3000" b="1">
                <a:solidFill>
                  <a:schemeClr val="accent2"/>
                </a:solidFill>
              </a:rPr>
              <a:t>病</a:t>
            </a:r>
            <a:r>
              <a:rPr sz="3000" b="1">
                <a:solidFill>
                  <a:srgbClr val="FF0000"/>
                </a:solidFill>
              </a:rPr>
              <a:t>（困苦）</a:t>
            </a:r>
            <a:r>
              <a:rPr sz="3200" b="1"/>
              <a:t>且</a:t>
            </a:r>
            <a:r>
              <a:rPr sz="3000" b="1">
                <a:solidFill>
                  <a:schemeClr val="accent2"/>
                </a:solidFill>
              </a:rPr>
              <a:t>怠</a:t>
            </a:r>
            <a:r>
              <a:rPr sz="3000" b="1">
                <a:solidFill>
                  <a:srgbClr val="FF0000"/>
                </a:solidFill>
              </a:rPr>
              <a:t>（疲倦）</a:t>
            </a:r>
            <a:r>
              <a:rPr sz="3200" b="1"/>
              <a:t>。若是，则与吾业者其亦有类乎？”</a:t>
            </a:r>
            <a:endParaRPr sz="3200" b="1"/>
          </a:p>
          <a:p>
            <a:r>
              <a:rPr lang="en-US" sz="3200" b="1"/>
              <a:t>       </a:t>
            </a:r>
            <a:r>
              <a:rPr sz="3200" b="1"/>
              <a:t>问者曰：“嘻，不亦善夫！吾问养树，得养人术。”传其事以为官戒也。</a:t>
            </a:r>
            <a:endParaRPr sz="3200" b="1"/>
          </a:p>
        </p:txBody>
      </p:sp>
    </p:spTree>
  </p:cSld>
  <p:clrMapOvr>
    <a:masterClrMapping/>
  </p:clrMapOvr>
  <p:transition>
    <p:split orient="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036496" cy="7293610"/>
          </a:xfrm>
          <a:prstGeom prst="rect">
            <a:avLst/>
          </a:prstGeom>
          <a:noFill/>
          <a:ln w="9525">
            <a:noFill/>
            <a:miter lim="800000"/>
          </a:ln>
        </p:spPr>
        <p:txBody>
          <a:bodyPr wrap="square">
            <a:spAutoFit/>
          </a:bodyPr>
          <a:lstStyle/>
          <a:p>
            <a:r>
              <a:rPr lang="zh-CN" altLang="zh-CN" sz="3600" b="1"/>
              <a:t>三、易写错字填空，并翻译句子</a:t>
            </a:r>
            <a:endParaRPr lang="zh-CN" altLang="zh-CN" sz="3600" b="1"/>
          </a:p>
          <a:p>
            <a:r>
              <a:rPr lang="zh-CN" altLang="zh-CN" sz="3600" b="1"/>
              <a:t>1.视驼所种树，或移徙，无不活；且硕茂，早实以蕃。他植者虽窥伺效慕，莫能如也。</a:t>
            </a:r>
            <a:endParaRPr lang="zh-CN" altLang="zh-CN" sz="3600" b="1"/>
          </a:p>
          <a:p>
            <a:r>
              <a:rPr lang="zh-CN" altLang="zh-CN" sz="3600" b="1"/>
              <a:t>翻译：                                                                                     </a:t>
            </a:r>
            <a:endParaRPr lang="zh-CN" altLang="zh-CN" sz="3600" b="1"/>
          </a:p>
          <a:p>
            <a:r>
              <a:rPr lang="zh-CN" altLang="zh-CN" sz="3600" b="1"/>
              <a:t>                                                                                     </a:t>
            </a:r>
            <a:endParaRPr lang="zh-CN" altLang="zh-CN" sz="3600" b="1"/>
          </a:p>
          <a:p>
            <a:r>
              <a:rPr lang="zh-CN" altLang="zh-CN" sz="3600" b="1"/>
              <a:t>2.橐驼非能使木寿且孳也，能顺木之天，以致其性焉尔。</a:t>
            </a:r>
            <a:endParaRPr lang="zh-CN" altLang="zh-CN" sz="3600" b="1"/>
          </a:p>
          <a:p>
            <a:r>
              <a:rPr lang="zh-CN" altLang="zh-CN" sz="3600" b="1"/>
              <a:t>翻译：                                                                                     </a:t>
            </a:r>
            <a:endParaRPr lang="zh-CN" altLang="zh-CN" sz="3600" b="1"/>
          </a:p>
          <a:p>
            <a:r>
              <a:rPr lang="zh-CN" altLang="zh-CN" sz="3600" b="1"/>
              <a:t>                                                                                     </a:t>
            </a:r>
            <a:endParaRPr lang="zh-CN" altLang="zh-CN" sz="3600" b="1"/>
          </a:p>
          <a:p>
            <a:r>
              <a:rPr lang="zh-CN" altLang="zh-CN" sz="3600" b="1"/>
              <a:t>3.其莳也若子，其置也若弃，则其天者全而其性得矣。</a:t>
            </a:r>
            <a:endParaRPr lang="zh-CN" altLang="zh-CN" sz="3600" b="1"/>
          </a:p>
          <a:p>
            <a:r>
              <a:rPr lang="zh-CN" altLang="zh-CN" sz="3600" b="1"/>
              <a:t>翻译：                                                                                     </a:t>
            </a:r>
            <a:endParaRPr lang="zh-CN" altLang="zh-CN" sz="3600" b="1"/>
          </a:p>
          <a:p>
            <a:r>
              <a:rPr lang="zh-CN" altLang="zh-CN" sz="3600" b="1"/>
              <a:t>                                                                                                                                            </a:t>
            </a:r>
            <a:endParaRPr lang="zh-CN" altLang="zh-CN" sz="3600" b="1"/>
          </a:p>
        </p:txBody>
      </p:sp>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5560" y="44450"/>
            <a:ext cx="9036496" cy="6431280"/>
          </a:xfrm>
          <a:prstGeom prst="rect">
            <a:avLst/>
          </a:prstGeom>
          <a:noFill/>
          <a:ln w="9525">
            <a:noFill/>
            <a:miter lim="800000"/>
          </a:ln>
        </p:spPr>
        <p:txBody>
          <a:bodyPr wrap="square">
            <a:spAutoFit/>
          </a:bodyPr>
          <a:lstStyle/>
          <a:p>
            <a:r>
              <a:rPr lang="zh-CN" altLang="zh-CN" sz="2800" b="1"/>
              <a:t>三、易写错字填空，并翻译句子</a:t>
            </a:r>
            <a:endParaRPr lang="zh-CN" altLang="zh-CN" sz="2800" b="1"/>
          </a:p>
          <a:p>
            <a:r>
              <a:rPr lang="zh-CN" altLang="zh-CN" sz="2800" b="1"/>
              <a:t>1.视驼所种树，或移徙，无不活；且</a:t>
            </a:r>
            <a:r>
              <a:rPr sz="3000" b="1">
                <a:solidFill>
                  <a:schemeClr val="accent2"/>
                </a:solidFill>
              </a:rPr>
              <a:t>硕</a:t>
            </a:r>
            <a:r>
              <a:rPr lang="zh-CN" altLang="zh-CN" sz="2800" b="1"/>
              <a:t>茂，早实以</a:t>
            </a:r>
            <a:r>
              <a:rPr sz="3000" b="1">
                <a:solidFill>
                  <a:schemeClr val="accent2"/>
                </a:solidFill>
              </a:rPr>
              <a:t>蕃</a:t>
            </a:r>
            <a:r>
              <a:rPr lang="zh-CN" altLang="zh-CN" sz="2800" b="1"/>
              <a:t>。他植者虽</a:t>
            </a:r>
            <a:r>
              <a:rPr sz="3000" b="1">
                <a:solidFill>
                  <a:schemeClr val="accent2"/>
                </a:solidFill>
              </a:rPr>
              <a:t>窥伺效慕</a:t>
            </a:r>
            <a:r>
              <a:rPr lang="zh-CN" altLang="zh-CN" sz="2800" b="1"/>
              <a:t>，</a:t>
            </a:r>
            <a:r>
              <a:rPr sz="3000" b="1">
                <a:solidFill>
                  <a:schemeClr val="accent2"/>
                </a:solidFill>
              </a:rPr>
              <a:t>莫</a:t>
            </a:r>
            <a:r>
              <a:rPr lang="zh-CN" altLang="zh-CN" sz="2800" b="1"/>
              <a:t>能如也。</a:t>
            </a:r>
            <a:endParaRPr lang="zh-CN" altLang="zh-CN" sz="2800" b="1"/>
          </a:p>
          <a:p>
            <a:r>
              <a:rPr sz="2800" b="1">
                <a:solidFill>
                  <a:srgbClr val="FF0000"/>
                </a:solidFill>
              </a:rPr>
              <a:t>翻译：看橐驼种的树，或者移植来的，没有不成活的；而且（树长得）高大茂盛，结果实早且多。其他种树的人虽然暗中观察仿效，也没有能像（橐驼的树）那样的。</a:t>
            </a:r>
            <a:endParaRPr lang="zh-CN" altLang="zh-CN" sz="2800" b="1"/>
          </a:p>
          <a:p>
            <a:r>
              <a:rPr lang="zh-CN" altLang="zh-CN" sz="2800" b="1"/>
              <a:t>2.橐驼非能使木寿且</a:t>
            </a:r>
            <a:r>
              <a:rPr sz="3000" b="1">
                <a:solidFill>
                  <a:schemeClr val="accent2"/>
                </a:solidFill>
              </a:rPr>
              <a:t>孳</a:t>
            </a:r>
            <a:r>
              <a:rPr lang="zh-CN" altLang="zh-CN" sz="2800" b="1"/>
              <a:t>也，能顺木之天，以</a:t>
            </a:r>
            <a:r>
              <a:rPr sz="3000" b="1">
                <a:solidFill>
                  <a:schemeClr val="accent2"/>
                </a:solidFill>
              </a:rPr>
              <a:t>致</a:t>
            </a:r>
            <a:r>
              <a:rPr lang="zh-CN" altLang="zh-CN" sz="2800" b="1"/>
              <a:t>其</a:t>
            </a:r>
            <a:r>
              <a:rPr sz="3000" b="1">
                <a:solidFill>
                  <a:schemeClr val="accent2"/>
                </a:solidFill>
              </a:rPr>
              <a:t>性</a:t>
            </a:r>
            <a:r>
              <a:rPr lang="zh-CN" altLang="zh-CN" sz="2800" b="1"/>
              <a:t>焉尔。</a:t>
            </a:r>
            <a:endParaRPr lang="zh-CN" altLang="zh-CN" sz="2800" b="1"/>
          </a:p>
          <a:p>
            <a:r>
              <a:rPr sz="3000" b="1">
                <a:solidFill>
                  <a:srgbClr val="FF0000"/>
                </a:solidFill>
              </a:rPr>
              <a:t>翻译：我郭橐驼不是能够使树木活得长久而且生长茂盛啊，只不过能够顺应树木的天性，来使它依照本性生长罢了。</a:t>
            </a:r>
            <a:endParaRPr sz="3000" b="1">
              <a:solidFill>
                <a:srgbClr val="FF0000"/>
              </a:solidFill>
            </a:endParaRPr>
          </a:p>
          <a:p>
            <a:r>
              <a:rPr lang="zh-CN" altLang="zh-CN" sz="2800" b="1"/>
              <a:t>3.其</a:t>
            </a:r>
            <a:r>
              <a:rPr sz="3000" b="1">
                <a:solidFill>
                  <a:schemeClr val="accent2"/>
                </a:solidFill>
              </a:rPr>
              <a:t>莳</a:t>
            </a:r>
            <a:r>
              <a:rPr lang="zh-CN" altLang="zh-CN" sz="2800" b="1"/>
              <a:t>也若子，其</a:t>
            </a:r>
            <a:r>
              <a:rPr sz="3000" b="1">
                <a:solidFill>
                  <a:schemeClr val="accent2"/>
                </a:solidFill>
              </a:rPr>
              <a:t>置</a:t>
            </a:r>
            <a:r>
              <a:rPr lang="zh-CN" altLang="zh-CN" sz="2800" b="1"/>
              <a:t>也若弃，则其天者全而其性</a:t>
            </a:r>
            <a:r>
              <a:rPr sz="3000" b="1">
                <a:solidFill>
                  <a:schemeClr val="accent2"/>
                </a:solidFill>
              </a:rPr>
              <a:t>得</a:t>
            </a:r>
            <a:r>
              <a:rPr lang="zh-CN" altLang="zh-CN" sz="2800" b="1"/>
              <a:t>矣。</a:t>
            </a:r>
            <a:endParaRPr lang="zh-CN" altLang="zh-CN" sz="2800" b="1"/>
          </a:p>
          <a:p>
            <a:r>
              <a:rPr sz="3000" b="1">
                <a:solidFill>
                  <a:srgbClr val="FF0000"/>
                </a:solidFill>
              </a:rPr>
              <a:t>翻译：栽种时要像对待孩子那样（细心呵护），栽好后要像丢弃它样（放在一边），那么树木的天性就得以保全，它的习性就得以实现。</a:t>
            </a:r>
            <a:endParaRPr sz="3000" b="1">
              <a:solidFill>
                <a:srgbClr val="FF0000"/>
              </a:solidFill>
            </a:endParaRPr>
          </a:p>
        </p:txBody>
      </p:sp>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4030980"/>
          </a:xfrm>
          <a:prstGeom prst="rect">
            <a:avLst/>
          </a:prstGeom>
          <a:noFill/>
          <a:ln w="9525">
            <a:noFill/>
            <a:miter lim="800000"/>
          </a:ln>
        </p:spPr>
        <p:txBody>
          <a:bodyPr wrap="square">
            <a:spAutoFit/>
          </a:bodyPr>
          <a:lstStyle/>
          <a:p>
            <a:r>
              <a:rPr sz="3200" b="1"/>
              <a:t>4.苟有能反是者，则又爱之太恩，忧之太勤。旦视而暮抚，已去而复顾。</a:t>
            </a:r>
            <a:endParaRPr sz="3200" b="1"/>
          </a:p>
          <a:p>
            <a:r>
              <a:rPr sz="3200" b="1"/>
              <a:t>翻译：                                                                                     </a:t>
            </a:r>
            <a:endParaRPr sz="3200" b="1"/>
          </a:p>
          <a:p>
            <a:r>
              <a:rPr sz="3200" b="1"/>
              <a:t>                                                                                     </a:t>
            </a:r>
            <a:endParaRPr sz="3200" b="1"/>
          </a:p>
          <a:p>
            <a:r>
              <a:rPr sz="3200" b="1"/>
              <a:t>5.我知种树而已，官理，非吾业也。然吾居乡，见长人者好烦其令，若甚怜焉，而卒以祸。</a:t>
            </a:r>
            <a:endParaRPr sz="3200" b="1"/>
          </a:p>
          <a:p>
            <a:r>
              <a:rPr sz="3200" b="1"/>
              <a:t>翻译：                                                                                     </a:t>
            </a:r>
            <a:endParaRPr sz="3200" b="1"/>
          </a:p>
          <a:p>
            <a:r>
              <a:rPr sz="3200" b="1"/>
              <a:t>                                                                </a:t>
            </a:r>
            <a:endParaRPr sz="3200" b="1"/>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254000" y="980440"/>
            <a:ext cx="8635365" cy="5292725"/>
          </a:xfrm>
          <a:prstGeom prst="rect">
            <a:avLst/>
          </a:prstGeom>
          <a:noFill/>
          <a:ln w="9525">
            <a:noFill/>
            <a:miter lim="800000"/>
          </a:ln>
        </p:spPr>
        <p:txBody>
          <a:bodyPr wrap="square">
            <a:spAutoFit/>
          </a:bodyPr>
          <a:lstStyle/>
          <a:p>
            <a:r>
              <a:rPr lang="zh-CN" altLang="zh-CN" sz="3200" b="1"/>
              <a:t>4.苟有能反是者，则又爱之太</a:t>
            </a:r>
            <a:r>
              <a:rPr sz="3000" b="1">
                <a:solidFill>
                  <a:schemeClr val="accent2"/>
                </a:solidFill>
              </a:rPr>
              <a:t>恩</a:t>
            </a:r>
            <a:r>
              <a:rPr lang="zh-CN" altLang="zh-CN" sz="3200" b="1"/>
              <a:t>，忧之太勤。旦视而暮抚，已去而复</a:t>
            </a:r>
            <a:r>
              <a:rPr sz="3000" b="1">
                <a:solidFill>
                  <a:schemeClr val="accent2"/>
                </a:solidFill>
              </a:rPr>
              <a:t>顾</a:t>
            </a:r>
            <a:r>
              <a:rPr lang="zh-CN" altLang="zh-CN" sz="3200" b="1"/>
              <a:t>。</a:t>
            </a:r>
            <a:endParaRPr lang="zh-CN" altLang="zh-CN" sz="3200" b="1"/>
          </a:p>
          <a:p>
            <a:r>
              <a:rPr sz="3000" b="1">
                <a:solidFill>
                  <a:srgbClr val="FF0000"/>
                </a:solidFill>
              </a:rPr>
              <a:t>翻译：如果有能够和这种做法相反的人，就是又养护太过，担心它太过分了。早晨去看了，晚上又去摸摸；已经离开了，又回头去看看。</a:t>
            </a:r>
            <a:endParaRPr lang="zh-CN" altLang="zh-CN" sz="3200" b="1"/>
          </a:p>
          <a:p>
            <a:r>
              <a:rPr lang="zh-CN" altLang="zh-CN" sz="3200" b="1"/>
              <a:t>5.我知种树而已，官</a:t>
            </a:r>
            <a:r>
              <a:rPr sz="3000" b="1">
                <a:solidFill>
                  <a:schemeClr val="accent2"/>
                </a:solidFill>
              </a:rPr>
              <a:t>理</a:t>
            </a:r>
            <a:r>
              <a:rPr lang="zh-CN" altLang="zh-CN" sz="3200" b="1"/>
              <a:t>，非吾业也。然吾居乡，见长人者</a:t>
            </a:r>
            <a:r>
              <a:rPr sz="3000" b="1">
                <a:solidFill>
                  <a:schemeClr val="accent2"/>
                </a:solidFill>
              </a:rPr>
              <a:t>好烦</a:t>
            </a:r>
            <a:r>
              <a:rPr lang="zh-CN" altLang="zh-CN" sz="3200" b="1"/>
              <a:t>其令，若甚</a:t>
            </a:r>
            <a:r>
              <a:rPr sz="3000" b="1">
                <a:solidFill>
                  <a:schemeClr val="accent2"/>
                </a:solidFill>
              </a:rPr>
              <a:t>怜</a:t>
            </a:r>
            <a:r>
              <a:rPr lang="zh-CN" altLang="zh-CN" sz="3200" b="1"/>
              <a:t>焉，而</a:t>
            </a:r>
            <a:r>
              <a:rPr sz="3000" b="1">
                <a:solidFill>
                  <a:schemeClr val="accent2"/>
                </a:solidFill>
              </a:rPr>
              <a:t>卒</a:t>
            </a:r>
            <a:r>
              <a:rPr lang="zh-CN" altLang="zh-CN" sz="3200" b="1"/>
              <a:t>以祸。</a:t>
            </a:r>
            <a:endParaRPr lang="zh-CN" altLang="zh-CN" sz="3200" b="1"/>
          </a:p>
          <a:p>
            <a:r>
              <a:rPr sz="3000" b="1">
                <a:solidFill>
                  <a:srgbClr val="FF0000"/>
                </a:solidFill>
              </a:rPr>
              <a:t>翻译：我只知道种树罢了，做官治民，不是我的职业。但是我住在乡里，看见那些做官的人喜好多发政令，好像是很爱（百姓），但到头来给他们造成了灾难。</a:t>
            </a:r>
            <a:endParaRPr sz="3000" b="1">
              <a:solidFill>
                <a:srgbClr val="FF0000"/>
              </a:solidFill>
            </a:endParaRPr>
          </a:p>
        </p:txBody>
      </p:sp>
    </p:spTree>
  </p:cSld>
  <p:clrMapOvr>
    <a:masterClrMapping/>
  </p:clrMapOvr>
  <p:transition>
    <p:split orient="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4523105"/>
          </a:xfrm>
          <a:prstGeom prst="rect">
            <a:avLst/>
          </a:prstGeom>
          <a:noFill/>
          <a:ln w="9525">
            <a:noFill/>
            <a:miter lim="800000"/>
          </a:ln>
        </p:spPr>
        <p:txBody>
          <a:bodyPr wrap="square">
            <a:spAutoFit/>
          </a:bodyPr>
          <a:lstStyle/>
          <a:p>
            <a:r>
              <a:rPr sz="3200" b="1"/>
              <a:t>6.官命促尔耕，勖尔植，督尔获，早缫而绪，早织而缕，字而幼孩，遂而鸡豚。</a:t>
            </a:r>
            <a:endParaRPr sz="3200" b="1"/>
          </a:p>
          <a:p>
            <a:r>
              <a:rPr sz="3200" b="1"/>
              <a:t>翻译：                                                                                     </a:t>
            </a:r>
            <a:endParaRPr sz="3200" b="1"/>
          </a:p>
          <a:p>
            <a:r>
              <a:rPr sz="3200" b="1"/>
              <a:t>                                                                                     </a:t>
            </a:r>
            <a:endParaRPr sz="3200" b="1"/>
          </a:p>
          <a:p>
            <a:r>
              <a:rPr sz="3200" b="1"/>
              <a:t>7.吾小人辍飧饔以劳吏者，且不得暇，又何以蕃吾生而安吾性耶？故病且怠。若是，则与吾业者其亦有类乎？</a:t>
            </a:r>
            <a:endParaRPr sz="3200" b="1"/>
          </a:p>
          <a:p>
            <a:r>
              <a:rPr sz="3200" b="1"/>
              <a:t>翻译：                                                                                     </a:t>
            </a:r>
            <a:endParaRPr sz="3200" b="1"/>
          </a:p>
          <a:p>
            <a:r>
              <a:rPr sz="3200" b="1"/>
              <a:t>                                                                   </a:t>
            </a:r>
            <a:endParaRPr sz="3200" b="1"/>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44450"/>
            <a:ext cx="9036496" cy="5785485"/>
          </a:xfrm>
          <a:prstGeom prst="rect">
            <a:avLst/>
          </a:prstGeom>
          <a:noFill/>
          <a:ln w="9525">
            <a:noFill/>
            <a:miter lim="800000"/>
          </a:ln>
        </p:spPr>
        <p:txBody>
          <a:bodyPr wrap="square">
            <a:spAutoFit/>
          </a:bodyPr>
          <a:lstStyle/>
          <a:p>
            <a:r>
              <a:rPr lang="zh-CN" altLang="zh-CN" sz="3200" b="1"/>
              <a:t>6.官命促尔耕，</a:t>
            </a:r>
            <a:r>
              <a:rPr sz="3000" b="1">
                <a:solidFill>
                  <a:schemeClr val="accent2"/>
                </a:solidFill>
              </a:rPr>
              <a:t>勖</a:t>
            </a:r>
            <a:r>
              <a:rPr lang="zh-CN" altLang="zh-CN" sz="3200" b="1"/>
              <a:t>尔植，</a:t>
            </a:r>
            <a:r>
              <a:rPr sz="3000" b="1">
                <a:solidFill>
                  <a:schemeClr val="accent2"/>
                </a:solidFill>
              </a:rPr>
              <a:t>督</a:t>
            </a:r>
            <a:r>
              <a:rPr lang="zh-CN" altLang="zh-CN" sz="3200" b="1"/>
              <a:t>尔获，早缫</a:t>
            </a:r>
            <a:r>
              <a:rPr sz="3000" b="1">
                <a:solidFill>
                  <a:schemeClr val="accent2"/>
                </a:solidFill>
              </a:rPr>
              <a:t>而</a:t>
            </a:r>
            <a:r>
              <a:rPr lang="zh-CN" altLang="zh-CN" sz="3200" b="1"/>
              <a:t>绪，早织而缕，</a:t>
            </a:r>
            <a:r>
              <a:rPr sz="3000" b="1">
                <a:solidFill>
                  <a:schemeClr val="accent2"/>
                </a:solidFill>
              </a:rPr>
              <a:t>字</a:t>
            </a:r>
            <a:r>
              <a:rPr lang="zh-CN" altLang="zh-CN" sz="3200" b="1"/>
              <a:t>而幼孩，</a:t>
            </a:r>
            <a:r>
              <a:rPr sz="3000" b="1">
                <a:solidFill>
                  <a:schemeClr val="accent2"/>
                </a:solidFill>
              </a:rPr>
              <a:t>遂</a:t>
            </a:r>
            <a:r>
              <a:rPr lang="zh-CN" altLang="zh-CN" sz="3200" b="1"/>
              <a:t>而鸡豚。</a:t>
            </a:r>
            <a:endParaRPr lang="zh-CN" altLang="zh-CN" sz="3200" b="1"/>
          </a:p>
          <a:p>
            <a:r>
              <a:rPr sz="3000" b="1">
                <a:solidFill>
                  <a:srgbClr val="FF0000"/>
                </a:solidFill>
              </a:rPr>
              <a:t>翻译：长官命令：催促你们耕地，勉励你们种植，督促你们收获，早早地煮茧抽丝，早早地织你们的布，养育你们的小孩，喂养好你们的鸡和猪。</a:t>
            </a:r>
            <a:endParaRPr lang="zh-CN" altLang="zh-CN" sz="3200" b="1"/>
          </a:p>
          <a:p>
            <a:r>
              <a:rPr lang="zh-CN" altLang="zh-CN" sz="3200" b="1"/>
              <a:t>7.吾小人</a:t>
            </a:r>
            <a:r>
              <a:rPr sz="3000" b="1">
                <a:solidFill>
                  <a:schemeClr val="accent2"/>
                </a:solidFill>
              </a:rPr>
              <a:t>辍飧饔</a:t>
            </a:r>
            <a:r>
              <a:rPr lang="zh-CN" altLang="zh-CN" sz="3200" b="1"/>
              <a:t>以</a:t>
            </a:r>
            <a:r>
              <a:rPr sz="3000" b="1">
                <a:solidFill>
                  <a:schemeClr val="accent2"/>
                </a:solidFill>
              </a:rPr>
              <a:t>劳</a:t>
            </a:r>
            <a:r>
              <a:rPr lang="zh-CN" altLang="zh-CN" sz="3200" b="1"/>
              <a:t>吏者，且不得</a:t>
            </a:r>
            <a:r>
              <a:rPr sz="3000" b="1">
                <a:solidFill>
                  <a:schemeClr val="accent2"/>
                </a:solidFill>
              </a:rPr>
              <a:t>暇</a:t>
            </a:r>
            <a:r>
              <a:rPr lang="zh-CN" altLang="zh-CN" sz="3200" b="1"/>
              <a:t>，又何以蕃吾生而安吾性耶？故</a:t>
            </a:r>
            <a:r>
              <a:rPr sz="3000" b="1">
                <a:solidFill>
                  <a:schemeClr val="accent2"/>
                </a:solidFill>
              </a:rPr>
              <a:t>病</a:t>
            </a:r>
            <a:r>
              <a:rPr lang="zh-CN" altLang="zh-CN" sz="3200" b="1"/>
              <a:t>且</a:t>
            </a:r>
            <a:r>
              <a:rPr sz="3000" b="1">
                <a:solidFill>
                  <a:schemeClr val="accent2"/>
                </a:solidFill>
              </a:rPr>
              <a:t>怠</a:t>
            </a:r>
            <a:r>
              <a:rPr lang="zh-CN" altLang="zh-CN" sz="3200" b="1"/>
              <a:t>。若</a:t>
            </a:r>
            <a:r>
              <a:rPr sz="3000" b="1">
                <a:solidFill>
                  <a:schemeClr val="accent2"/>
                </a:solidFill>
              </a:rPr>
              <a:t>是</a:t>
            </a:r>
            <a:r>
              <a:rPr lang="zh-CN" altLang="zh-CN" sz="3200" b="1"/>
              <a:t>，则与吾业者其亦有类乎？</a:t>
            </a:r>
            <a:endParaRPr lang="zh-CN" altLang="zh-CN" sz="3200" b="1"/>
          </a:p>
          <a:p>
            <a:r>
              <a:rPr sz="3000" b="1">
                <a:solidFill>
                  <a:srgbClr val="FF0000"/>
                </a:solidFill>
              </a:rPr>
              <a:t>翻译：我们小民停止吃饭来慰劳官吏尚且不得空暇，又怎能使我们人口增多、生活安定呢？所以我们困苦并且疲倦。像这样（治民反而扰民）的官，与干我这一行的人大概也有相似的地方吧？</a:t>
            </a:r>
            <a:endParaRPr lang="zh-CN" altLang="zh-CN" sz="3200" b="1"/>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339205"/>
          </a:xfrm>
          <a:prstGeom prst="rect">
            <a:avLst/>
          </a:prstGeom>
          <a:noFill/>
          <a:ln w="9525">
            <a:noFill/>
            <a:miter lim="800000"/>
          </a:ln>
        </p:spPr>
        <p:txBody>
          <a:bodyPr wrap="square">
            <a:spAutoFit/>
          </a:bodyPr>
          <a:lstStyle/>
          <a:p>
            <a:r>
              <a:rPr lang="zh-CN" altLang="en-US" sz="2800" b="1">
                <a:solidFill>
                  <a:schemeClr val="tx1"/>
                </a:solidFill>
              </a:rPr>
              <a:t>四、理解式诗句默写 </a:t>
            </a:r>
            <a:endParaRPr lang="zh-CN" altLang="en-US" sz="2800" b="1">
              <a:solidFill>
                <a:schemeClr val="tx1"/>
              </a:solidFill>
            </a:endParaRPr>
          </a:p>
          <a:p>
            <a:r>
              <a:rPr lang="zh-CN" sz="2800" b="1"/>
              <a:t>1.《种树郭橐驼传》中，郭橐驼种树移栽易活的特点揭示了一个极其通俗而实际却很难做到的道理：</a:t>
            </a:r>
            <a:r>
              <a:rPr sz="3000" b="1" u="sng">
                <a:solidFill>
                  <a:srgbClr val="FF0000"/>
                </a:solidFill>
              </a:rPr>
              <a:t>顺木之天以致其性</a:t>
            </a:r>
            <a:r>
              <a:rPr lang="zh-CN" sz="2800" b="1"/>
              <a:t>。</a:t>
            </a:r>
            <a:endParaRPr lang="zh-CN" sz="2800" b="1"/>
          </a:p>
          <a:p>
            <a:r>
              <a:rPr lang="zh-CN" sz="2800" b="1"/>
              <a:t>2.《种树郭橐驼传》中，与“养民”治国构成类比关系的种树原理是”</a:t>
            </a:r>
            <a:r>
              <a:rPr sz="3000" b="1" u="sng">
                <a:solidFill>
                  <a:srgbClr val="FF0000"/>
                </a:solidFill>
              </a:rPr>
              <a:t>顺木之天以致其性</a:t>
            </a:r>
            <a:r>
              <a:rPr lang="zh-CN" sz="2800" b="1"/>
              <a:t>”。</a:t>
            </a:r>
            <a:endParaRPr lang="zh-CN" sz="2800" b="1"/>
          </a:p>
          <a:p>
            <a:r>
              <a:rPr lang="zh-CN" sz="2800" b="1"/>
              <a:t>3.郭橐驼种树最关键的道理是:</a:t>
            </a:r>
            <a:r>
              <a:rPr sz="3000" b="1" u="sng">
                <a:solidFill>
                  <a:srgbClr val="FF0000"/>
                </a:solidFill>
              </a:rPr>
              <a:t>其莳也若子，其置也若弃</a:t>
            </a:r>
            <a:r>
              <a:rPr lang="zh-CN" sz="2800" b="1"/>
              <a:t>。</a:t>
            </a:r>
            <a:endParaRPr lang="zh-CN" sz="2800" b="1"/>
          </a:p>
          <a:p>
            <a:r>
              <a:rPr lang="zh-CN" sz="2800" b="1"/>
              <a:t>4.在《种树郭橐驼传》中，郭橐驼提到自己种树的四点秘诀时说到，除了要让树根得到充分的舒展以外，还要做到：</a:t>
            </a:r>
            <a:r>
              <a:rPr sz="3000" b="1" u="sng">
                <a:solidFill>
                  <a:srgbClr val="FF0000"/>
                </a:solidFill>
              </a:rPr>
              <a:t>其培欲平，其土欲故，其筑欲密</a:t>
            </a:r>
            <a:r>
              <a:rPr lang="zh-CN" sz="2800" b="1"/>
              <a:t>。</a:t>
            </a:r>
            <a:endParaRPr lang="zh-CN" sz="2800" b="1"/>
          </a:p>
          <a:p>
            <a:r>
              <a:rPr lang="zh-CN" sz="2800" b="1"/>
              <a:t>5.在《种树郭橐驼传》中，郭橐驼在介绍种树经验时说到，为了保持树木的天性，种树人要做到“</a:t>
            </a:r>
            <a:r>
              <a:rPr sz="3000" b="1" u="sng">
                <a:solidFill>
                  <a:srgbClr val="FF0000"/>
                </a:solidFill>
              </a:rPr>
              <a:t>其莳也若子，其置也若弃</a:t>
            </a:r>
            <a:r>
              <a:rPr lang="zh-CN" sz="2800" b="1"/>
              <a:t>”，这个比喻十分恰当，对育人也颇有启发意义。</a:t>
            </a:r>
            <a:endParaRPr lang="zh-CN" sz="2800" b="1"/>
          </a:p>
        </p:txBody>
      </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092825"/>
          </a:xfrm>
          <a:prstGeom prst="rect">
            <a:avLst/>
          </a:prstGeom>
          <a:noFill/>
          <a:ln w="9525">
            <a:noFill/>
            <a:miter lim="800000"/>
          </a:ln>
        </p:spPr>
        <p:txBody>
          <a:bodyPr wrap="square">
            <a:spAutoFit/>
          </a:bodyPr>
          <a:lstStyle/>
          <a:p>
            <a:r>
              <a:rPr sz="3000" b="1"/>
              <a:t>6.郭驼驼正是顺着树木的自然性格栽种，从而保护了它的生机，因而收到“</a:t>
            </a:r>
            <a:r>
              <a:rPr sz="3000" b="1" u="sng">
                <a:solidFill>
                  <a:srgbClr val="FF0000"/>
                </a:solidFill>
              </a:rPr>
              <a:t>则其天者全而其性得矣</a:t>
            </a:r>
            <a:r>
              <a:rPr sz="3000" b="1"/>
              <a:t>”的理想效果。</a:t>
            </a:r>
            <a:endParaRPr sz="3000" b="1"/>
          </a:p>
          <a:p>
            <a:r>
              <a:rPr sz="3000" b="1"/>
              <a:t>7.《种树郭橐驼传》中,此文结句道出了写作意图，那就是“</a:t>
            </a:r>
            <a:r>
              <a:rPr sz="3000" b="1" u="sng">
                <a:solidFill>
                  <a:srgbClr val="FF0000"/>
                </a:solidFill>
              </a:rPr>
              <a:t>吾问养树，得养人术</a:t>
            </a:r>
            <a:r>
              <a:rPr sz="3000" b="1"/>
              <a:t>”，以寓言的方式进行讽谏。</a:t>
            </a:r>
            <a:endParaRPr sz="3000" b="1"/>
          </a:p>
          <a:p>
            <a:r>
              <a:rPr sz="3000" b="1"/>
              <a:t>.8柳宗元《种树郭橐驼传》中郭橐驼栽种或移植的树不仅没有不活的，而且“</a:t>
            </a:r>
            <a:r>
              <a:rPr sz="3000" b="1" u="sng">
                <a:solidFill>
                  <a:srgbClr val="FF0000"/>
                </a:solidFill>
              </a:rPr>
              <a:t>且硕茂，早实以蕃</a:t>
            </a:r>
            <a:r>
              <a:rPr sz="3000" b="1"/>
              <a:t>”。</a:t>
            </a:r>
            <a:endParaRPr sz="3000" b="1"/>
          </a:p>
          <a:p>
            <a:r>
              <a:rPr sz="3000" b="1"/>
              <a:t>9.柳宗元《种树郭橐驼传》中的郭橐驼种树，在按照种树的需要把树种好后，就“</a:t>
            </a:r>
            <a:r>
              <a:rPr sz="3000" b="1" u="sng">
                <a:solidFill>
                  <a:srgbClr val="FF0000"/>
                </a:solidFill>
              </a:rPr>
              <a:t>勿动勿虑，去不复顾</a:t>
            </a:r>
            <a:r>
              <a:rPr sz="3000" b="1"/>
              <a:t>”了。</a:t>
            </a:r>
            <a:endParaRPr sz="3000" b="1"/>
          </a:p>
          <a:p>
            <a:r>
              <a:rPr sz="3000" b="1"/>
              <a:t>10.柳宗元《种树郭橐驼传》中，郭橐驼在介绍种树经验时说，为保持树木的天性，种树人要做到“</a:t>
            </a:r>
            <a:r>
              <a:rPr sz="3000" b="1" u="sng">
                <a:solidFill>
                  <a:srgbClr val="FF0000"/>
                </a:solidFill>
              </a:rPr>
              <a:t>其莳也若子，其置也若弃</a:t>
            </a:r>
            <a:r>
              <a:rPr sz="3000" b="1"/>
              <a:t>”，这个比喻对育人也颇有启发意义。 </a:t>
            </a:r>
            <a:endParaRPr sz="3000" b="1"/>
          </a:p>
        </p:txBody>
      </p:sp>
    </p:spTree>
  </p:cSld>
  <p:clrMapOvr>
    <a:masterClrMapping/>
  </p:clrMapOvr>
  <p:transition>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492875"/>
          </a:xfrm>
          <a:prstGeom prst="rect">
            <a:avLst/>
          </a:prstGeom>
          <a:noFill/>
          <a:ln w="9525">
            <a:noFill/>
            <a:miter lim="800000"/>
          </a:ln>
        </p:spPr>
        <p:txBody>
          <a:bodyPr wrap="square">
            <a:spAutoFit/>
          </a:bodyPr>
          <a:lstStyle/>
          <a:p>
            <a:r>
              <a:rPr sz="3200" b="1"/>
              <a:t>11.柳宗元《种树郭橐驼传》中他植者对自己植的树爱得太深，其具体表现是，“</a:t>
            </a:r>
            <a:r>
              <a:rPr sz="3000" b="1" u="sng">
                <a:solidFill>
                  <a:srgbClr val="FF0000"/>
                </a:solidFill>
              </a:rPr>
              <a:t>旦视而暮抚，已去而复顾</a:t>
            </a:r>
            <a:r>
              <a:rPr sz="3200" b="1"/>
              <a:t>”。</a:t>
            </a:r>
            <a:endParaRPr sz="3200" b="1"/>
          </a:p>
          <a:p>
            <a:r>
              <a:rPr sz="3200" b="1"/>
              <a:t>12.柳宗元在《种树郭橐驼传》中借郭橐驼之口指出，为官者政令繁多，表面上对百姓“</a:t>
            </a:r>
            <a:r>
              <a:rPr sz="3000" b="1" u="sng">
                <a:solidFill>
                  <a:srgbClr val="FF0000"/>
                </a:solidFill>
              </a:rPr>
              <a:t>若甚怜焉</a:t>
            </a:r>
            <a:r>
              <a:rPr sz="3200" b="1"/>
              <a:t>”，实际上却“</a:t>
            </a:r>
            <a:r>
              <a:rPr sz="3000" b="1" u="sng">
                <a:solidFill>
                  <a:srgbClr val="FF0000"/>
                </a:solidFill>
              </a:rPr>
              <a:t>而卒以祸</a:t>
            </a:r>
            <a:r>
              <a:rPr sz="3200" b="1"/>
              <a:t>”。</a:t>
            </a:r>
            <a:endParaRPr sz="3200" b="1"/>
          </a:p>
          <a:p>
            <a:r>
              <a:rPr sz="3200" b="1"/>
              <a:t>13.柳宗元《种树郭橐驼传》中，描写官府要求百姓抚育孩子和喂养禽畜的句子是：</a:t>
            </a:r>
            <a:r>
              <a:rPr sz="3000" b="1" u="sng">
                <a:solidFill>
                  <a:srgbClr val="FF0000"/>
                </a:solidFill>
              </a:rPr>
              <a:t>字而幼孩，遂而鸡豚</a:t>
            </a:r>
            <a:r>
              <a:rPr sz="3200" b="1"/>
              <a:t>。</a:t>
            </a:r>
            <a:endParaRPr sz="3200" b="1"/>
          </a:p>
          <a:p>
            <a:r>
              <a:rPr sz="3200" b="1"/>
              <a:t>柳宗元《种树郭橐驼传》中的“</a:t>
            </a:r>
            <a:r>
              <a:rPr sz="3000" b="1" u="sng">
                <a:solidFill>
                  <a:srgbClr val="FF0000"/>
                </a:solidFill>
              </a:rPr>
              <a:t>鸣鼓而聚之，击木而召之</a:t>
            </a:r>
            <a:r>
              <a:rPr sz="3200" b="1"/>
              <a:t>”两句，描写官府差役到村里召集乡民的情景。</a:t>
            </a:r>
            <a:endParaRPr sz="3200" b="1"/>
          </a:p>
          <a:p>
            <a:r>
              <a:rPr sz="3200" b="1"/>
              <a:t>14.《种树郭橐驼传》中“</a:t>
            </a:r>
            <a:r>
              <a:rPr sz="3000" b="1" u="sng">
                <a:solidFill>
                  <a:srgbClr val="FF0000"/>
                </a:solidFill>
              </a:rPr>
              <a:t>吾问养树，得养人术</a:t>
            </a:r>
            <a:r>
              <a:rPr sz="3200" b="1"/>
              <a:t>”两句,表明了作者的真正意图并不在谈种树。</a:t>
            </a:r>
            <a:endParaRPr sz="3200" b="1"/>
          </a:p>
        </p:txBody>
      </p:sp>
    </p:spTree>
  </p:cSld>
  <p:clrMapOvr>
    <a:masterClrMapping/>
  </p:clrMapOvr>
  <p:transition>
    <p:split orient="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2"/>
          <p:cNvSpPr txBox="1">
            <a:spLocks noChangeArrowheads="1"/>
          </p:cNvSpPr>
          <p:nvPr/>
        </p:nvSpPr>
        <p:spPr bwMode="auto">
          <a:xfrm>
            <a:off x="827088" y="1125538"/>
            <a:ext cx="7631112" cy="3476625"/>
          </a:xfrm>
          <a:prstGeom prst="rect">
            <a:avLst/>
          </a:prstGeom>
          <a:noFill/>
          <a:ln w="9525">
            <a:noFill/>
            <a:miter lim="800000"/>
          </a:ln>
        </p:spPr>
        <p:txBody>
          <a:bodyPr>
            <a:spAutoFit/>
          </a:bodyPr>
          <a:lstStyle/>
          <a:p>
            <a:pPr fontAlgn="base">
              <a:spcBef>
                <a:spcPct val="50000"/>
              </a:spcBef>
              <a:spcAft>
                <a:spcPct val="0"/>
              </a:spcAft>
            </a:pPr>
            <a:r>
              <a:rPr lang="zh-CN" altLang="en-US" sz="4400" b="1" smtClean="0">
                <a:solidFill>
                  <a:srgbClr val="FF0000"/>
                </a:solidFill>
                <a:ea typeface="楷体_GB2312" panose="02010609030101010101" pitchFamily="49" charset="-122"/>
              </a:rPr>
              <a:t>学习目标：</a:t>
            </a:r>
            <a:endParaRPr lang="en-US" altLang="zh-CN"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1</a:t>
            </a:r>
            <a:r>
              <a:rPr lang="zh-CN" altLang="en-US" sz="4400" b="1" smtClean="0">
                <a:solidFill>
                  <a:srgbClr val="FF0000"/>
                </a:solidFill>
                <a:ea typeface="楷体_GB2312" panose="02010609030101010101" pitchFamily="49" charset="-122"/>
              </a:rPr>
              <a:t>、背诵全文，并默写。</a:t>
            </a:r>
            <a:endParaRPr lang="zh-CN" altLang="en-US"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2</a:t>
            </a:r>
            <a:r>
              <a:rPr lang="zh-CN" altLang="en-US" sz="4400" b="1" smtClean="0">
                <a:solidFill>
                  <a:srgbClr val="FF0000"/>
                </a:solidFill>
                <a:ea typeface="楷体_GB2312" panose="02010609030101010101" pitchFamily="49" charset="-122"/>
              </a:rPr>
              <a:t>、理解、落实关键字句</a:t>
            </a:r>
            <a:r>
              <a:rPr lang="en-US" altLang="zh-CN" sz="4400" b="1" smtClean="0">
                <a:solidFill>
                  <a:srgbClr val="FF0000"/>
                </a:solidFill>
                <a:ea typeface="楷体_GB2312" panose="02010609030101010101" pitchFamily="49" charset="-122"/>
              </a:rPr>
              <a:t>,</a:t>
            </a:r>
            <a:r>
              <a:rPr lang="zh-CN" altLang="en-US" sz="4400" b="1" smtClean="0">
                <a:solidFill>
                  <a:srgbClr val="FF0000"/>
                </a:solidFill>
                <a:ea typeface="楷体_GB2312" panose="02010609030101010101" pitchFamily="49" charset="-122"/>
              </a:rPr>
              <a:t>积累文化常识。</a:t>
            </a:r>
            <a:endParaRPr lang="zh-CN" altLang="en-US" sz="4400" b="1" smtClean="0">
              <a:solidFill>
                <a:srgbClr val="FF0000"/>
              </a:solidFill>
              <a:ea typeface="楷体_GB2312" panose="02010609030101010101" pitchFamily="49" charset="-122"/>
            </a:endParaRPr>
          </a:p>
        </p:txBody>
      </p:sp>
    </p:spTree>
  </p:cSld>
  <p:clrMapOvr>
    <a:masterClrMapping/>
  </p:clrMapOvr>
  <p:transition>
    <p:split orient="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950" y="404783"/>
            <a:ext cx="9144000" cy="2553335"/>
          </a:xfrm>
          <a:prstGeom prst="rect">
            <a:avLst/>
          </a:prstGeom>
          <a:noFill/>
          <a:ln w="9525">
            <a:noFill/>
            <a:miter lim="800000"/>
          </a:ln>
        </p:spPr>
        <p:txBody>
          <a:bodyPr wrap="square">
            <a:spAutoFit/>
          </a:bodyPr>
          <a:lstStyle/>
          <a:p>
            <a:r>
              <a:rPr sz="3200" b="1">
                <a:solidFill>
                  <a:srgbClr val="FF0000"/>
                </a:solidFill>
              </a:rPr>
              <a:t>《</a:t>
            </a:r>
            <a:r>
              <a:rPr lang="zh-CN" sz="3200" b="1">
                <a:solidFill>
                  <a:srgbClr val="FF0000"/>
                </a:solidFill>
              </a:rPr>
              <a:t>种树郭橐驼传</a:t>
            </a:r>
            <a:r>
              <a:rPr sz="3200" b="1">
                <a:solidFill>
                  <a:srgbClr val="FF0000"/>
                </a:solidFill>
              </a:rPr>
              <a:t>》自主检测：【参考答案】</a:t>
            </a:r>
            <a:endParaRPr sz="3200" b="1">
              <a:solidFill>
                <a:srgbClr val="FF0000"/>
              </a:solidFill>
            </a:endParaRPr>
          </a:p>
          <a:p>
            <a:r>
              <a:rPr sz="3200" b="1">
                <a:solidFill>
                  <a:srgbClr val="FF0000"/>
                </a:solidFill>
              </a:rPr>
              <a:t>1．能顺木之天以致其性焉尔 </a:t>
            </a:r>
            <a:endParaRPr sz="3200" b="1">
              <a:solidFill>
                <a:srgbClr val="FF0000"/>
              </a:solidFill>
            </a:endParaRPr>
          </a:p>
          <a:p>
            <a:r>
              <a:rPr sz="3200" b="1">
                <a:solidFill>
                  <a:srgbClr val="FF0000"/>
                </a:solidFill>
              </a:rPr>
              <a:t>2.其培欲平  其土欲故  其筑欲密 </a:t>
            </a:r>
            <a:endParaRPr sz="3200" b="1">
              <a:solidFill>
                <a:srgbClr val="FF0000"/>
              </a:solidFill>
            </a:endParaRPr>
          </a:p>
          <a:p>
            <a:r>
              <a:rPr sz="3200" b="1">
                <a:solidFill>
                  <a:srgbClr val="FF0000"/>
                </a:solidFill>
              </a:rPr>
              <a:t>3．其莳也若子  其置也若弃  </a:t>
            </a:r>
            <a:endParaRPr sz="3200" b="1">
              <a:solidFill>
                <a:srgbClr val="FF0000"/>
              </a:solidFill>
            </a:endParaRPr>
          </a:p>
          <a:p>
            <a:r>
              <a:rPr sz="3200" b="1">
                <a:solidFill>
                  <a:srgbClr val="FF0000"/>
                </a:solidFill>
              </a:rPr>
              <a:t>4．根拳而土易  其培之也  若不过焉则不及。</a:t>
            </a:r>
            <a:endParaRPr sz="3200" b="1">
              <a:solidFill>
                <a:srgbClr val="FF0000"/>
              </a:solidFill>
            </a:endParaRPr>
          </a:p>
        </p:txBody>
      </p:sp>
    </p:spTree>
  </p:cSld>
  <p:clrMapOvr>
    <a:masterClrMapping/>
  </p:clrMapOvr>
  <p:transition>
    <p:split orient="vert"/>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1076325"/>
          </a:xfrm>
          <a:prstGeom prst="rect">
            <a:avLst/>
          </a:prstGeom>
          <a:noFill/>
          <a:ln w="9525">
            <a:noFill/>
            <a:miter lim="800000"/>
          </a:ln>
        </p:spPr>
        <p:txBody>
          <a:bodyPr wrap="square">
            <a:spAutoFit/>
          </a:bodyPr>
          <a:lstStyle/>
          <a:p>
            <a:r>
              <a:rPr lang="zh-CN" sz="3200" b="1" smtClean="0"/>
              <a:t>文化常识积累：</a:t>
            </a:r>
            <a:endParaRPr lang="zh-CN" sz="3200" b="1" smtClean="0"/>
          </a:p>
          <a:p>
            <a:endParaRPr sz="3200" b="1" smtClean="0"/>
          </a:p>
        </p:txBody>
      </p:sp>
      <p:pic>
        <p:nvPicPr>
          <p:cNvPr id="11267" name="New picture"/>
          <p:cNvPicPr/>
          <p:nvPr/>
        </p:nvPicPr>
        <p:blipFill>
          <a:blip r:embed="rId2"/>
          <a:stretch>
            <a:fillRect/>
          </a:stretch>
        </p:blipFill>
        <p:spPr>
          <a:xfrm>
            <a:off x="12649200" y="12179300"/>
            <a:ext cx="330200" cy="241300"/>
          </a:xfrm>
          <a:prstGeom prst="cube">
            <a:avLst/>
          </a:prstGeom>
        </p:spPr>
      </p:pic>
    </p:spTree>
  </p:cSld>
  <p:clrMapOvr>
    <a:masterClrMapping/>
  </p:clrMapOvr>
  <p:transition>
    <p:split orient="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7016115"/>
          </a:xfrm>
          <a:prstGeom prst="rect">
            <a:avLst/>
          </a:prstGeom>
          <a:noFill/>
          <a:ln w="9525">
            <a:noFill/>
            <a:miter lim="800000"/>
          </a:ln>
        </p:spPr>
        <p:txBody>
          <a:bodyPr wrap="square">
            <a:spAutoFit/>
          </a:bodyPr>
          <a:lstStyle/>
          <a:p>
            <a:r>
              <a:rPr altLang="zh-CN" sz="3000" b="1"/>
              <a:t>一、课前检测</a:t>
            </a:r>
            <a:endParaRPr altLang="zh-CN" sz="3000" b="1"/>
          </a:p>
          <a:p>
            <a:r>
              <a:rPr sz="3000" b="1"/>
              <a:t>（1）杜牧《阿房宫赋》中“ </a:t>
            </a:r>
            <a:r>
              <a:rPr sz="3000" b="1" u="sng">
                <a:solidFill>
                  <a:srgbClr val="FF0000"/>
                </a:solidFill>
                <a:sym typeface="+mn-ea"/>
              </a:rPr>
              <a:t>蜀山兀</a:t>
            </a:r>
            <a:r>
              <a:rPr lang="zh-CN" sz="3000" b="1" u="sng">
                <a:solidFill>
                  <a:srgbClr val="FF0000"/>
                </a:solidFill>
                <a:sym typeface="+mn-ea"/>
              </a:rPr>
              <a:t>，</a:t>
            </a:r>
            <a:r>
              <a:rPr sz="3000" b="1" u="sng">
                <a:solidFill>
                  <a:srgbClr val="FF0000"/>
                </a:solidFill>
                <a:sym typeface="+mn-ea"/>
              </a:rPr>
              <a:t> 阿房出</a:t>
            </a:r>
            <a:r>
              <a:rPr sz="3000" b="1"/>
              <a:t>”两句，寥寥数字，惜墨如金,写秦始皇大兴土木建造阿房宫，极富动态感和气势，生动传神，极为精当。</a:t>
            </a:r>
            <a:endParaRPr sz="3000" b="1"/>
          </a:p>
          <a:p>
            <a:r>
              <a:rPr sz="3000" b="1"/>
              <a:t>（2）苏轼《念奴娇·赤壁怀古》中，将写景与怀古融为一体,承上启下、自然过渡的两句是：</a:t>
            </a:r>
            <a:r>
              <a:rPr sz="3000" b="1" u="sng">
                <a:solidFill>
                  <a:srgbClr val="FF0000"/>
                </a:solidFill>
                <a:sym typeface="+mn-ea"/>
              </a:rPr>
              <a:t>江山如画， 一时多少豪杰</a:t>
            </a:r>
            <a:r>
              <a:rPr sz="3000" b="1"/>
              <a:t>。</a:t>
            </a:r>
            <a:endParaRPr sz="3000" b="1"/>
          </a:p>
          <a:p>
            <a:r>
              <a:rPr sz="3000" b="1"/>
              <a:t>（3）李白在《蜀道难》中用“ </a:t>
            </a:r>
            <a:r>
              <a:rPr sz="3000" b="1" u="sng">
                <a:solidFill>
                  <a:srgbClr val="FF0000"/>
                </a:solidFill>
                <a:sym typeface="+mn-ea"/>
              </a:rPr>
              <a:t>蚕丛及鱼凫，开国何茫然</a:t>
            </a:r>
            <a:r>
              <a:rPr sz="3000" b="1"/>
              <a:t>”两句表明古蜀国历史久远，详情难知，而今天三星堆遗址的开发，渐渐揭开了古蜀国文明的面纱。</a:t>
            </a:r>
            <a:endParaRPr sz="3000" b="1"/>
          </a:p>
          <a:p>
            <a:r>
              <a:rPr sz="3000" b="1"/>
              <a:t>（4）王安石（桂枝香·金陵怀古）中“千古凭高对此，漫嗟荣辱”和杜牧《阿房宫赋》中“</a:t>
            </a:r>
            <a:r>
              <a:rPr sz="3000" b="1" u="sng">
                <a:solidFill>
                  <a:srgbClr val="FF0000"/>
                </a:solidFill>
                <a:sym typeface="+mn-ea"/>
              </a:rPr>
              <a:t>后人哀之而不鉴之， 亦使后人而复哀后人也</a:t>
            </a:r>
            <a:r>
              <a:rPr sz="3000" b="1"/>
              <a:t> ”两句，都以对历史兴亡的感喟，寄托对朝政的担忧。</a:t>
            </a:r>
            <a:endParaRPr sz="3000" b="1"/>
          </a:p>
          <a:p>
            <a:endParaRPr sz="3000" b="1"/>
          </a:p>
        </p:txBody>
      </p:sp>
    </p:spTree>
  </p:cSld>
  <p:clrMapOvr>
    <a:masterClrMapping/>
  </p:clrMapOvr>
  <p:transition>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6000750"/>
          </a:xfrm>
          <a:prstGeom prst="rect">
            <a:avLst/>
          </a:prstGeom>
          <a:noFill/>
          <a:ln w="9525">
            <a:noFill/>
            <a:miter lim="800000"/>
          </a:ln>
        </p:spPr>
        <p:txBody>
          <a:bodyPr wrap="square">
            <a:spAutoFit/>
          </a:bodyPr>
          <a:lstStyle/>
          <a:p>
            <a:r>
              <a:rPr sz="3200" b="1">
                <a:sym typeface="+mn-ea"/>
              </a:rPr>
              <a:t>（5）韩愈《师说》中感叹：面对学习，古代超出一般人的圣人，“</a:t>
            </a:r>
            <a:r>
              <a:rPr sz="3000" b="1" u="sng">
                <a:solidFill>
                  <a:srgbClr val="FF0000"/>
                </a:solidFill>
                <a:sym typeface="+mn-ea"/>
              </a:rPr>
              <a:t>犹且从师而问焉</a:t>
            </a:r>
            <a:r>
              <a:rPr sz="3200" b="1">
                <a:sym typeface="+mn-ea"/>
              </a:rPr>
              <a:t>”；现在远不如圣人的一般人，“</a:t>
            </a:r>
            <a:r>
              <a:rPr sz="3000" b="1" u="sng">
                <a:solidFill>
                  <a:srgbClr val="FF0000"/>
                </a:solidFill>
                <a:sym typeface="+mn-ea"/>
              </a:rPr>
              <a:t>而耻学于师</a:t>
            </a:r>
            <a:r>
              <a:rPr sz="3200" b="1">
                <a:sym typeface="+mn-ea"/>
              </a:rPr>
              <a:t>”，故而圣人与一般人的差距越来越大。</a:t>
            </a:r>
            <a:endParaRPr sz="3200" b="1">
              <a:sym typeface="+mn-ea"/>
            </a:endParaRPr>
          </a:p>
          <a:p>
            <a:r>
              <a:rPr sz="3200" b="1">
                <a:sym typeface="+mn-ea"/>
              </a:rPr>
              <a:t>（6）白居易《琵琶行》中“</a:t>
            </a:r>
            <a:r>
              <a:rPr sz="3000" b="1" u="sng">
                <a:solidFill>
                  <a:srgbClr val="FF0000"/>
                </a:solidFill>
                <a:sym typeface="+mn-ea"/>
              </a:rPr>
              <a:t>东船西舫悄无言，唯见江心秋月白</a:t>
            </a:r>
            <a:r>
              <a:rPr sz="3200" b="1">
                <a:sym typeface="+mn-ea"/>
              </a:rPr>
              <a:t> ”两句，借助秋月来写演奏结束后的效果。</a:t>
            </a:r>
            <a:endParaRPr sz="3200" b="1">
              <a:sym typeface="+mn-ea"/>
            </a:endParaRPr>
          </a:p>
          <a:p>
            <a:r>
              <a:rPr sz="3200" b="1">
                <a:sym typeface="+mn-ea"/>
              </a:rPr>
              <a:t>（7）杜牧《阿房宫赋》认为以史为鉴可知兴衰。先是感慨秦人没有吸取经验教训“</a:t>
            </a:r>
            <a:r>
              <a:rPr sz="3000" b="1" u="sng">
                <a:solidFill>
                  <a:srgbClr val="FF0000"/>
                </a:solidFill>
                <a:sym typeface="+mn-ea"/>
              </a:rPr>
              <a:t>秦人不暇自哀</a:t>
            </a:r>
            <a:r>
              <a:rPr sz="3200" b="1">
                <a:sym typeface="+mn-ea"/>
              </a:rPr>
              <a:t> ”，然后痛惜历史重演“</a:t>
            </a:r>
            <a:r>
              <a:rPr sz="3000" b="1" u="sng">
                <a:solidFill>
                  <a:srgbClr val="FF0000"/>
                </a:solidFill>
                <a:sym typeface="+mn-ea"/>
              </a:rPr>
              <a:t>后人哀之而不鉴之</a:t>
            </a:r>
            <a:r>
              <a:rPr sz="3200" b="1">
                <a:sym typeface="+mn-ea"/>
              </a:rPr>
              <a:t>”  。 </a:t>
            </a:r>
            <a:endParaRPr sz="3200" b="1">
              <a:sym typeface="+mn-ea"/>
            </a:endParaRPr>
          </a:p>
          <a:p>
            <a:r>
              <a:rPr sz="3200" b="1">
                <a:sym typeface="+mn-ea"/>
              </a:rPr>
              <a:t>（8）苏轼《赤壁赋》中，“客”以“</a:t>
            </a:r>
            <a:r>
              <a:rPr sz="3000" b="1" u="sng">
                <a:solidFill>
                  <a:srgbClr val="FF0000"/>
                </a:solidFill>
                <a:sym typeface="+mn-ea"/>
              </a:rPr>
              <a:t>酾酒临江，横槊赋诗</a:t>
            </a:r>
            <a:r>
              <a:rPr sz="3200" b="1">
                <a:sym typeface="+mn-ea"/>
              </a:rPr>
              <a:t>”两句来描述曹操吟诵《短歌行》的英武雄姿。  </a:t>
            </a:r>
            <a:endParaRPr sz="3200" b="1">
              <a:sym typeface="+mn-ea"/>
            </a:endParaRPr>
          </a:p>
        </p:txBody>
      </p:sp>
    </p:spTree>
  </p:cSld>
  <p:clrMapOvr>
    <a:masterClrMapping/>
  </p:clrMapOvr>
  <p:transition>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5015865"/>
          </a:xfrm>
          <a:prstGeom prst="rect">
            <a:avLst/>
          </a:prstGeom>
          <a:noFill/>
          <a:ln w="9525">
            <a:noFill/>
            <a:miter lim="800000"/>
          </a:ln>
        </p:spPr>
        <p:txBody>
          <a:bodyPr wrap="square">
            <a:spAutoFit/>
          </a:bodyPr>
          <a:lstStyle/>
          <a:p>
            <a:r>
              <a:rPr sz="3200" b="1"/>
              <a:t>二、重点实词释义</a:t>
            </a:r>
            <a:endParaRPr sz="3200" b="1"/>
          </a:p>
          <a:p>
            <a:r>
              <a:rPr sz="3200" b="1"/>
              <a:t>    </a:t>
            </a:r>
            <a:r>
              <a:rPr lang="en-US" sz="3200" b="1"/>
              <a:t>   </a:t>
            </a:r>
            <a:r>
              <a:rPr sz="3200" b="1"/>
              <a:t>郭橐驼，不知始何名。病偻，隆（      ）然伏行，有类（      ）橐驼者，故乡人号（      ）之“驼”。驼闻之曰：“甚善。名我固（      ）当（      ）。”因舍其名，亦自谓“橐驼”云。</a:t>
            </a:r>
            <a:endParaRPr sz="3200" b="1"/>
          </a:p>
          <a:p>
            <a:r>
              <a:rPr sz="3200" b="1"/>
              <a:t>    其乡曰丰乐乡，在长安西。驼业（      ）种树，凡长安豪富人为观游及卖果者，皆争迎取（      ）养（      ）。视驼所种树，或移徙，无不活；且硕（      ）茂，早实（      ）以蕃（      ）。他植者虽窥伺（      ）效慕（      ），莫（      ）能如也。</a:t>
            </a:r>
            <a:endParaRPr sz="3200" b="1"/>
          </a:p>
        </p:txBody>
      </p:sp>
    </p:spTree>
  </p:cSld>
  <p:clrMapOvr>
    <a:masterClrMapping/>
  </p:clrMapOvr>
  <p:transition>
    <p:split orient="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5410" y="0"/>
            <a:ext cx="8876030" cy="5507990"/>
          </a:xfrm>
          <a:prstGeom prst="rect">
            <a:avLst/>
          </a:prstGeom>
          <a:noFill/>
          <a:ln w="9525">
            <a:noFill/>
            <a:miter lim="800000"/>
          </a:ln>
        </p:spPr>
        <p:txBody>
          <a:bodyPr wrap="square">
            <a:spAutoFit/>
          </a:bodyPr>
          <a:lstStyle/>
          <a:p>
            <a:r>
              <a:rPr sz="3200" b="1"/>
              <a:t>二、重点实词释义</a:t>
            </a:r>
            <a:endParaRPr sz="3200" b="1"/>
          </a:p>
          <a:p>
            <a:r>
              <a:rPr sz="3200" b="1"/>
              <a:t>    </a:t>
            </a:r>
            <a:r>
              <a:rPr lang="en-US" sz="3200" b="1"/>
              <a:t>   </a:t>
            </a:r>
            <a:r>
              <a:rPr sz="3200" b="1"/>
              <a:t>郭橐驼，不知始何名。病偻，</a:t>
            </a:r>
            <a:r>
              <a:rPr sz="3200" b="1">
                <a:solidFill>
                  <a:schemeClr val="accent2"/>
                </a:solidFill>
              </a:rPr>
              <a:t>隆</a:t>
            </a:r>
            <a:r>
              <a:rPr sz="3200" b="1">
                <a:solidFill>
                  <a:srgbClr val="FF0000"/>
                </a:solidFill>
              </a:rPr>
              <a:t>（高起）</a:t>
            </a:r>
            <a:r>
              <a:rPr sz="3200" b="1"/>
              <a:t>然伏行，有</a:t>
            </a:r>
            <a:r>
              <a:rPr sz="3200" b="1">
                <a:solidFill>
                  <a:schemeClr val="accent2"/>
                </a:solidFill>
              </a:rPr>
              <a:t>类</a:t>
            </a:r>
            <a:r>
              <a:rPr sz="3200" b="1">
                <a:solidFill>
                  <a:srgbClr val="FF0000"/>
                </a:solidFill>
              </a:rPr>
              <a:t>（像）</a:t>
            </a:r>
            <a:r>
              <a:rPr sz="3200" b="1"/>
              <a:t>橐驼者，故乡人</a:t>
            </a:r>
            <a:r>
              <a:rPr sz="3200" b="1">
                <a:solidFill>
                  <a:schemeClr val="accent2"/>
                </a:solidFill>
              </a:rPr>
              <a:t>号</a:t>
            </a:r>
            <a:r>
              <a:rPr sz="3200" b="1">
                <a:solidFill>
                  <a:srgbClr val="FF0000"/>
                </a:solidFill>
              </a:rPr>
              <a:t>（起外号）</a:t>
            </a:r>
            <a:r>
              <a:rPr sz="3200" b="1"/>
              <a:t>之“驼”。驼闻之曰：“甚善。名我</a:t>
            </a:r>
            <a:r>
              <a:rPr sz="3200" b="1">
                <a:solidFill>
                  <a:schemeClr val="accent2"/>
                </a:solidFill>
              </a:rPr>
              <a:t>固</a:t>
            </a:r>
            <a:r>
              <a:rPr sz="3200" b="1">
                <a:solidFill>
                  <a:srgbClr val="FF0000"/>
                </a:solidFill>
              </a:rPr>
              <a:t>（确实</a:t>
            </a:r>
            <a:r>
              <a:rPr sz="3200" b="1"/>
              <a:t>）</a:t>
            </a:r>
            <a:r>
              <a:rPr sz="3200" b="1">
                <a:solidFill>
                  <a:schemeClr val="accent2"/>
                </a:solidFill>
              </a:rPr>
              <a:t>当</a:t>
            </a:r>
            <a:r>
              <a:rPr sz="3200" b="1">
                <a:solidFill>
                  <a:srgbClr val="FF0000"/>
                </a:solidFill>
              </a:rPr>
              <a:t>（恰当）</a:t>
            </a:r>
            <a:r>
              <a:rPr sz="3200" b="1"/>
              <a:t>。”因舍其名，亦自谓“橐驼”云。</a:t>
            </a:r>
            <a:endParaRPr sz="3200" b="1"/>
          </a:p>
          <a:p>
            <a:r>
              <a:rPr sz="3200" b="1"/>
              <a:t>    </a:t>
            </a:r>
            <a:r>
              <a:rPr lang="en-US" sz="3200" b="1"/>
              <a:t>  </a:t>
            </a:r>
            <a:r>
              <a:rPr sz="3200" b="1"/>
              <a:t>其乡曰丰乐乡，在长安西。驼</a:t>
            </a:r>
            <a:r>
              <a:rPr sz="3200" b="1">
                <a:solidFill>
                  <a:schemeClr val="accent2"/>
                </a:solidFill>
              </a:rPr>
              <a:t>业</a:t>
            </a:r>
            <a:r>
              <a:rPr sz="3200" b="1">
                <a:solidFill>
                  <a:srgbClr val="FF0000"/>
                </a:solidFill>
              </a:rPr>
              <a:t>（以……为业）</a:t>
            </a:r>
            <a:r>
              <a:rPr sz="3200" b="1"/>
              <a:t>种树，凡长安豪富人为观游及卖果者，皆争</a:t>
            </a:r>
            <a:r>
              <a:rPr sz="3200" b="1">
                <a:solidFill>
                  <a:schemeClr val="accent2"/>
                </a:solidFill>
              </a:rPr>
              <a:t>迎取</a:t>
            </a:r>
            <a:r>
              <a:rPr sz="3200" b="1">
                <a:solidFill>
                  <a:srgbClr val="FF0000"/>
                </a:solidFill>
              </a:rPr>
              <a:t>（迎接）</a:t>
            </a:r>
            <a:r>
              <a:rPr sz="3200" b="1">
                <a:solidFill>
                  <a:schemeClr val="accent2"/>
                </a:solidFill>
              </a:rPr>
              <a:t>养</a:t>
            </a:r>
            <a:r>
              <a:rPr sz="3200" b="1">
                <a:solidFill>
                  <a:srgbClr val="FF0000"/>
                </a:solidFill>
              </a:rPr>
              <a:t>（用、使）</a:t>
            </a:r>
            <a:r>
              <a:rPr sz="3200" b="1"/>
              <a:t>。视驼所种树，或移徙，无不活；且</a:t>
            </a:r>
            <a:r>
              <a:rPr sz="3200" b="1">
                <a:solidFill>
                  <a:schemeClr val="accent2"/>
                </a:solidFill>
              </a:rPr>
              <a:t>硕</a:t>
            </a:r>
            <a:r>
              <a:rPr sz="3200" b="1">
                <a:solidFill>
                  <a:srgbClr val="FF0000"/>
                </a:solidFill>
              </a:rPr>
              <a:t>（高大）</a:t>
            </a:r>
            <a:r>
              <a:rPr sz="3200" b="1"/>
              <a:t>茂，早</a:t>
            </a:r>
            <a:r>
              <a:rPr sz="3200" b="1">
                <a:solidFill>
                  <a:schemeClr val="accent2"/>
                </a:solidFill>
              </a:rPr>
              <a:t>实</a:t>
            </a:r>
            <a:r>
              <a:rPr sz="3200" b="1">
                <a:solidFill>
                  <a:srgbClr val="FF0000"/>
                </a:solidFill>
              </a:rPr>
              <a:t>（结果实）</a:t>
            </a:r>
            <a:r>
              <a:rPr sz="3200" b="1"/>
              <a:t>以</a:t>
            </a:r>
            <a:r>
              <a:rPr sz="3200" b="1">
                <a:solidFill>
                  <a:schemeClr val="accent2"/>
                </a:solidFill>
              </a:rPr>
              <a:t>蕃</a:t>
            </a:r>
            <a:r>
              <a:rPr sz="3200" b="1">
                <a:solidFill>
                  <a:srgbClr val="FF0000"/>
                </a:solidFill>
              </a:rPr>
              <a:t>（多）</a:t>
            </a:r>
            <a:r>
              <a:rPr sz="3200" b="1"/>
              <a:t>。他植者虽</a:t>
            </a:r>
            <a:r>
              <a:rPr sz="3200" b="1">
                <a:solidFill>
                  <a:schemeClr val="accent2"/>
                </a:solidFill>
              </a:rPr>
              <a:t>窥伺</a:t>
            </a:r>
            <a:r>
              <a:rPr sz="3200" b="1">
                <a:solidFill>
                  <a:srgbClr val="FF0000"/>
                </a:solidFill>
              </a:rPr>
              <a:t>（暗中观察）</a:t>
            </a:r>
            <a:r>
              <a:rPr sz="3200" b="1">
                <a:solidFill>
                  <a:schemeClr val="accent2"/>
                </a:solidFill>
              </a:rPr>
              <a:t>效慕</a:t>
            </a:r>
            <a:r>
              <a:rPr sz="3200" b="1">
                <a:solidFill>
                  <a:srgbClr val="FF0000"/>
                </a:solidFill>
              </a:rPr>
              <a:t>（仿效）</a:t>
            </a:r>
            <a:r>
              <a:rPr sz="3200" b="1"/>
              <a:t>，</a:t>
            </a:r>
            <a:r>
              <a:rPr sz="3200" b="1">
                <a:solidFill>
                  <a:schemeClr val="accent2"/>
                </a:solidFill>
              </a:rPr>
              <a:t>莫</a:t>
            </a:r>
            <a:r>
              <a:rPr sz="3200" b="1">
                <a:solidFill>
                  <a:srgbClr val="FF0000"/>
                </a:solidFill>
              </a:rPr>
              <a:t>（没有人</a:t>
            </a:r>
            <a:r>
              <a:rPr sz="3200" b="1"/>
              <a:t>）能如也。</a:t>
            </a:r>
            <a:endParaRPr sz="3200" b="1"/>
          </a:p>
        </p:txBody>
      </p:sp>
    </p:spTree>
  </p:cSld>
  <p:clrMapOvr>
    <a:masterClrMapping/>
  </p:clrMapOvr>
  <p:transition>
    <p:split orient="vert"/>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315" y="116840"/>
            <a:ext cx="9144635" cy="6554470"/>
          </a:xfrm>
          <a:prstGeom prst="rect">
            <a:avLst/>
          </a:prstGeom>
          <a:noFill/>
          <a:ln w="9525">
            <a:noFill/>
            <a:miter lim="800000"/>
          </a:ln>
        </p:spPr>
        <p:txBody>
          <a:bodyPr wrap="square">
            <a:spAutoFit/>
          </a:bodyPr>
          <a:lstStyle/>
          <a:p>
            <a:r>
              <a:rPr sz="3000" b="1"/>
              <a:t>有问之，对曰：“橐驼非能使木寿且孳（      ）也，能顺木之天（      ），以致（      ）其性焉尔。凡植木之性（      ），其本欲舒，其培欲平，其土欲故，其筑欲密。既（      ）然（      ）已（      ），勿动勿虑（      ），去不复顾（      ）。其莳（      ）也若子，其置（      ）也若弃，则其天者全而其性得矣。故吾不害其长而已，非有能硕茂之也；不抑耗其实而已，非有能早而蕃之也。他植者则不然。根拳（      ）而土易（      ），其培之也，若不过焉则不及。苟有能反是者，则又爱之太恩（      ），忧之太勤。旦视而暮抚，已去而复顾。甚者，爪（      ）其肤以验其生枯，摇其本以观其疏密，而木之性日以离（      ）矣。虽曰爱之，其实害之；虽曰忧之，其实仇之，故不我若也。吾又何能为哉！”</a:t>
            </a:r>
            <a:endParaRPr sz="3000" b="1"/>
          </a:p>
        </p:txBody>
      </p:sp>
    </p:spTree>
  </p:cSld>
  <p:clrMapOvr>
    <a:masterClrMapping/>
  </p:clrMapOvr>
  <p:transition>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7016115"/>
          </a:xfrm>
          <a:prstGeom prst="rect">
            <a:avLst/>
          </a:prstGeom>
          <a:noFill/>
          <a:ln w="9525">
            <a:noFill/>
            <a:miter lim="800000"/>
          </a:ln>
        </p:spPr>
        <p:txBody>
          <a:bodyPr wrap="square">
            <a:spAutoFit/>
          </a:bodyPr>
          <a:lstStyle/>
          <a:p>
            <a:r>
              <a:rPr sz="3000" b="1"/>
              <a:t>  </a:t>
            </a:r>
            <a:r>
              <a:rPr lang="en-US" sz="3000" b="1"/>
              <a:t>     </a:t>
            </a:r>
            <a:r>
              <a:rPr sz="3000" b="1"/>
              <a:t>有问之，对曰：“橐驼非能使木寿且</a:t>
            </a:r>
            <a:r>
              <a:rPr sz="3000" b="1">
                <a:solidFill>
                  <a:schemeClr val="accent2"/>
                </a:solidFill>
              </a:rPr>
              <a:t>孳</a:t>
            </a:r>
            <a:r>
              <a:rPr sz="3000" b="1">
                <a:solidFill>
                  <a:srgbClr val="FF0000"/>
                </a:solidFill>
              </a:rPr>
              <a:t>（繁殖）</a:t>
            </a:r>
            <a:r>
              <a:rPr sz="3000" b="1"/>
              <a:t>也，能顺木之</a:t>
            </a:r>
            <a:r>
              <a:rPr sz="3000" b="1">
                <a:solidFill>
                  <a:schemeClr val="accent2"/>
                </a:solidFill>
              </a:rPr>
              <a:t>天</a:t>
            </a:r>
            <a:r>
              <a:rPr sz="3000" b="1">
                <a:solidFill>
                  <a:srgbClr val="FF0000"/>
                </a:solidFill>
              </a:rPr>
              <a:t>（天性，指自然生长规律）</a:t>
            </a:r>
            <a:r>
              <a:rPr sz="3000" b="1"/>
              <a:t>，以</a:t>
            </a:r>
            <a:r>
              <a:rPr sz="3000" b="1">
                <a:solidFill>
                  <a:schemeClr val="accent2"/>
                </a:solidFill>
              </a:rPr>
              <a:t>致</a:t>
            </a:r>
            <a:r>
              <a:rPr sz="3000" b="1">
                <a:solidFill>
                  <a:srgbClr val="FF0000"/>
                </a:solidFill>
              </a:rPr>
              <a:t>（使达到）</a:t>
            </a:r>
            <a:r>
              <a:rPr sz="3000" b="1"/>
              <a:t>其性焉尔。凡植木之</a:t>
            </a:r>
            <a:r>
              <a:rPr sz="3000" b="1">
                <a:solidFill>
                  <a:schemeClr val="accent2"/>
                </a:solidFill>
              </a:rPr>
              <a:t>性</a:t>
            </a:r>
            <a:r>
              <a:rPr sz="3000" b="1">
                <a:solidFill>
                  <a:srgbClr val="FF0000"/>
                </a:solidFill>
              </a:rPr>
              <a:t>（性质、方法）</a:t>
            </a:r>
            <a:r>
              <a:rPr sz="3000" b="1"/>
              <a:t>，其本欲舒，其培欲平，其土欲故，其筑欲密。</a:t>
            </a:r>
            <a:r>
              <a:rPr sz="3000" b="1">
                <a:solidFill>
                  <a:schemeClr val="accent2"/>
                </a:solidFill>
              </a:rPr>
              <a:t>既</a:t>
            </a:r>
            <a:r>
              <a:rPr sz="3000" b="1">
                <a:solidFill>
                  <a:srgbClr val="FF0000"/>
                </a:solidFill>
              </a:rPr>
              <a:t>（已经）</a:t>
            </a:r>
            <a:r>
              <a:rPr sz="3000" b="1">
                <a:solidFill>
                  <a:schemeClr val="accent2"/>
                </a:solidFill>
              </a:rPr>
              <a:t>然</a:t>
            </a:r>
            <a:r>
              <a:rPr sz="3000" b="1">
                <a:solidFill>
                  <a:srgbClr val="FF0000"/>
                </a:solidFill>
              </a:rPr>
              <a:t>（这样）</a:t>
            </a:r>
            <a:r>
              <a:rPr sz="3000" b="1">
                <a:solidFill>
                  <a:schemeClr val="accent2"/>
                </a:solidFill>
              </a:rPr>
              <a:t>已</a:t>
            </a:r>
            <a:r>
              <a:rPr sz="3000" b="1">
                <a:solidFill>
                  <a:srgbClr val="FF0000"/>
                </a:solidFill>
              </a:rPr>
              <a:t>（完）</a:t>
            </a:r>
            <a:r>
              <a:rPr sz="3000" b="1"/>
              <a:t>，勿动勿</a:t>
            </a:r>
            <a:r>
              <a:rPr sz="3000" b="1">
                <a:solidFill>
                  <a:schemeClr val="accent2"/>
                </a:solidFill>
              </a:rPr>
              <a:t>虑</a:t>
            </a:r>
            <a:r>
              <a:rPr sz="3000" b="1">
                <a:solidFill>
                  <a:srgbClr val="FF0000"/>
                </a:solidFill>
              </a:rPr>
              <a:t>（惦记）</a:t>
            </a:r>
            <a:r>
              <a:rPr sz="3000" b="1"/>
              <a:t>，去不复顾</a:t>
            </a:r>
            <a:r>
              <a:rPr sz="3000" b="1">
                <a:solidFill>
                  <a:srgbClr val="FF0000"/>
                </a:solidFill>
              </a:rPr>
              <a:t>（照看）</a:t>
            </a:r>
            <a:r>
              <a:rPr sz="3000" b="1"/>
              <a:t>。其</a:t>
            </a:r>
            <a:r>
              <a:rPr sz="3000" b="1">
                <a:solidFill>
                  <a:schemeClr val="accent2"/>
                </a:solidFill>
              </a:rPr>
              <a:t>莳</a:t>
            </a:r>
            <a:r>
              <a:rPr sz="3000" b="1">
                <a:solidFill>
                  <a:srgbClr val="FF0000"/>
                </a:solidFill>
              </a:rPr>
              <a:t>（栽种）</a:t>
            </a:r>
            <a:r>
              <a:rPr sz="3000" b="1"/>
              <a:t>也若子，其</a:t>
            </a:r>
            <a:r>
              <a:rPr sz="3000" b="1">
                <a:solidFill>
                  <a:schemeClr val="accent2"/>
                </a:solidFill>
              </a:rPr>
              <a:t>置</a:t>
            </a:r>
            <a:r>
              <a:rPr sz="3000" b="1">
                <a:solidFill>
                  <a:srgbClr val="FF0000"/>
                </a:solidFill>
              </a:rPr>
              <a:t>（放下）</a:t>
            </a:r>
            <a:r>
              <a:rPr sz="3000" b="1"/>
              <a:t>也若弃，则其天者全而其性得矣。故吾不害其长而已，非有能硕茂之也；不抑</a:t>
            </a:r>
            <a:r>
              <a:rPr sz="3000" b="1">
                <a:solidFill>
                  <a:schemeClr val="accent2"/>
                </a:solidFill>
              </a:rPr>
              <a:t>耗</a:t>
            </a:r>
            <a:r>
              <a:rPr sz="3000" b="1"/>
              <a:t>其实而已，非有能早而蕃之也。他植者则不然。根</a:t>
            </a:r>
            <a:r>
              <a:rPr sz="3000" b="1">
                <a:solidFill>
                  <a:schemeClr val="accent2"/>
                </a:solidFill>
              </a:rPr>
              <a:t>拳</a:t>
            </a:r>
            <a:r>
              <a:rPr sz="3000" b="1">
                <a:solidFill>
                  <a:srgbClr val="FF0000"/>
                </a:solidFill>
              </a:rPr>
              <a:t>（拳曲，伸展不开）</a:t>
            </a:r>
            <a:r>
              <a:rPr sz="3000" b="1"/>
              <a:t>而土</a:t>
            </a:r>
            <a:r>
              <a:rPr sz="3000" b="1">
                <a:solidFill>
                  <a:schemeClr val="accent2"/>
                </a:solidFill>
              </a:rPr>
              <a:t>易</a:t>
            </a:r>
            <a:r>
              <a:rPr sz="3000" b="1">
                <a:solidFill>
                  <a:srgbClr val="FF0000"/>
                </a:solidFill>
              </a:rPr>
              <a:t>（换）</a:t>
            </a:r>
            <a:r>
              <a:rPr sz="3000" b="1"/>
              <a:t>，其培之也，若不过焉则不及。苟有能反是者，则又爱之太</a:t>
            </a:r>
            <a:r>
              <a:rPr sz="3000" b="1">
                <a:solidFill>
                  <a:schemeClr val="accent2"/>
                </a:solidFill>
              </a:rPr>
              <a:t>恩</a:t>
            </a:r>
            <a:r>
              <a:rPr sz="3000" b="1">
                <a:solidFill>
                  <a:srgbClr val="FF0000"/>
                </a:solidFill>
              </a:rPr>
              <a:t>（宠爱）</a:t>
            </a:r>
            <a:r>
              <a:rPr sz="3000" b="1"/>
              <a:t>，忧之太勤。旦视而暮抚，已去而复顾。甚者，</a:t>
            </a:r>
            <a:r>
              <a:rPr sz="3000" b="1">
                <a:solidFill>
                  <a:schemeClr val="accent2"/>
                </a:solidFill>
              </a:rPr>
              <a:t>爪</a:t>
            </a:r>
            <a:r>
              <a:rPr sz="3000" b="1">
                <a:solidFill>
                  <a:srgbClr val="FF0000"/>
                </a:solidFill>
              </a:rPr>
              <a:t>（爪，指甲，用作动词，用指甲抠掐。）</a:t>
            </a:r>
            <a:r>
              <a:rPr sz="3000" b="1"/>
              <a:t>其肤以验其生枯，摇其本以观其疏密，而木之性日以</a:t>
            </a:r>
            <a:r>
              <a:rPr sz="3000" b="1">
                <a:solidFill>
                  <a:schemeClr val="accent2"/>
                </a:solidFill>
              </a:rPr>
              <a:t>离</a:t>
            </a:r>
            <a:r>
              <a:rPr sz="3000" b="1">
                <a:solidFill>
                  <a:srgbClr val="FF0000"/>
                </a:solidFill>
              </a:rPr>
              <a:t>（背离）</a:t>
            </a:r>
            <a:r>
              <a:rPr sz="3000" b="1"/>
              <a:t>矣。虽曰爱之，其实害之；虽曰忧之，其实仇之，故不我若也。吾又何能为哉！”</a:t>
            </a:r>
            <a:endParaRPr sz="3000" b="1"/>
          </a:p>
        </p:txBody>
      </p:sp>
    </p:spTree>
  </p:cSld>
  <p:clrMapOvr>
    <a:masterClrMapping/>
  </p:clrMapOvr>
  <p:transition>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315" y="-27305"/>
            <a:ext cx="8968740" cy="6985635"/>
          </a:xfrm>
          <a:prstGeom prst="rect">
            <a:avLst/>
          </a:prstGeom>
          <a:noFill/>
          <a:ln w="9525">
            <a:noFill/>
            <a:miter lim="800000"/>
          </a:ln>
        </p:spPr>
        <p:txBody>
          <a:bodyPr wrap="square">
            <a:spAutoFit/>
          </a:bodyPr>
          <a:lstStyle/>
          <a:p>
            <a:r>
              <a:rPr lang="en-US" sz="3200" b="1"/>
              <a:t>         </a:t>
            </a:r>
            <a:r>
              <a:rPr sz="3200" b="1"/>
              <a:t>问者曰：“以子之道，移（      ）者好烦（      ）其令，若甚怜（      ）焉，而卒（      ）以祸。旦暮吏来而呼曰：‘官命促尔耕，勖（      ）尔植，督（      ）尔获，早缫而（      ）绪，早织而缕，字（      ）而幼孩，遂（      ）而鸡豚。’鸣鼓而聚之，击木而召之。吾小人辍（      ）飧（      ）饔</a:t>
            </a:r>
            <a:r>
              <a:rPr sz="3200" b="1">
                <a:sym typeface="+mn-ea"/>
              </a:rPr>
              <a:t>之官理（      ），可乎？”驼曰：“我知种树而已，官理，非吾业也。然吾居乡，见长（      ）人</a:t>
            </a:r>
            <a:r>
              <a:rPr sz="3200" b="1"/>
              <a:t>（      ）以劳（      ）吏者，且不得暇（      ），又何以蕃（      ）吾生而安吾性耶？故病（      ）且怠（      ）。若是，则与吾业者其亦有类乎？”</a:t>
            </a:r>
            <a:endParaRPr sz="3200" b="1"/>
          </a:p>
          <a:p>
            <a:r>
              <a:rPr lang="en-US" sz="3200" b="1"/>
              <a:t>        </a:t>
            </a:r>
            <a:r>
              <a:rPr sz="3200" b="1"/>
              <a:t>问者曰：“嘻，不亦善夫！吾问养树，得养人术。”传其事以为官戒也。</a:t>
            </a:r>
            <a:endParaRPr sz="3200" b="1"/>
          </a:p>
        </p:txBody>
      </p:sp>
    </p:spTree>
  </p:cSld>
  <p:clrMapOvr>
    <a:masterClrMapping/>
  </p:clrMapOvr>
  <p:transition>
    <p:split orient="vert"/>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86</Paragraphs>
  <Slides>21</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21</vt:i4>
      </vt:variant>
    </vt:vector>
  </HeadingPairs>
  <TitlesOfParts>
    <vt:vector baseType="lpstr" size="27">
      <vt:lpstr>Arial</vt:lpstr>
      <vt:lpstr>Calibri</vt:lpstr>
      <vt:lpstr>宋体</vt:lpstr>
      <vt:lpstr>隶书</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2021-11-03T13:10:31.395</cp:lastPrinted>
  <dcterms:created xsi:type="dcterms:W3CDTF">2021-11-03T13:10:31Z</dcterms:created>
  <dcterms:modified xsi:type="dcterms:W3CDTF">2021-11-03T05:10:31Z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