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8" r:id="rId4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9144000" cy="5715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88613" y="1279287"/>
            <a:ext cx="5526519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019FB-14A1-4B3A-BF08-F269C3677F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22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222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mtClean="0">
                <a:latin typeface="Arial" panose="020B0604020202020204" pitchFamily="34" charset="0"/>
              </a:rPr>
              <a:t>状元成才路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52228" name="页眉占位符 5"/>
          <p:cNvSpPr>
            <a:spLocks noGrp="1" noChangeArrowheads="1"/>
          </p:cNvSpPr>
          <p:nvPr>
            <p:ph type="hdr" sz="quarter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mtClean="0">
                <a:latin typeface="Arial" panose="020B0604020202020204" pitchFamily="34" charset="0"/>
              </a:rPr>
              <a:t>状元成才路</a:t>
            </a:r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318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93187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mtClean="0">
                <a:latin typeface="Arial" panose="020B0604020202020204" pitchFamily="34" charset="0"/>
              </a:rPr>
              <a:t>状元成才路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93188" name="页眉占位符 5"/>
          <p:cNvSpPr>
            <a:spLocks noGrp="1" noChangeArrowheads="1"/>
          </p:cNvSpPr>
          <p:nvPr>
            <p:ph type="hdr" sz="quarter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mtClean="0">
                <a:latin typeface="Arial" panose="020B0604020202020204" pitchFamily="34" charset="0"/>
              </a:rPr>
              <a:t>状元成才路</a:t>
            </a:r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481013" y="1279525"/>
            <a:ext cx="6140450" cy="34544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4608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B8F86F-0AA5-4AB6-9FA0-82B1E32E221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7EC07A-AD88-4D7B-A545-622CF7A60465}" type="slidenum">
              <a:rPr lang="ru-RU" altLang="zh-CN"/>
            </a:fld>
            <a:endParaRPr lang="ru-RU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ru-RU" altLang="zh-CN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F78CAC-47A1-4D68-A81E-AE46DF4F54FC}" type="slidenum">
              <a:rPr lang="ru-RU" altLang="zh-CN"/>
            </a:fld>
            <a:endParaRPr lang="ru-RU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4D36FD-03A7-40BC-A26E-30DF21FD195F}" type="slidenum">
              <a:rPr lang="id-ID" altLang="zh-CN"/>
            </a:fld>
            <a:endParaRPr lang="id-ID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404931-F765-422A-9020-F837E6EF08F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104011-AF60-4FAA-8123-C1A8D62BCDF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83FEEF-EFA6-4EC9-9322-E5EEA6047CC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EAEA64-611C-4126-888F-5A26E175D39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303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73088-8018-4CB6-9554-4635FD183AA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5B6E8-63BF-4AF7-AD66-4BAA0C4268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8E779-6489-49C9-B676-6D32BC0C99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FA710-823C-417C-B8E9-47A6B1B8FD0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87894" y="1736482"/>
            <a:ext cx="6768211" cy="223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版权声明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感谢您下载觅知网平台上提供的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  <a:endParaRPr lang="en-US" altLang="zh-CN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在觅知网出售的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模板是免版税类（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RF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Royalty-Free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）正版受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中国人民共和国著作法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世界版权公约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的保护，作品的所有权、版权和著作权归觅知网所有，您下载的是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模板素材的使用权。</a:t>
            </a: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不得将觅知网的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模板、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9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3999" cy="571839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ru-RU" noProof="0" dirty="0"/>
          </a:p>
        </p:txBody>
      </p:sp>
    </p:spTree>
  </p:cSld>
  <p:clrMapOvr>
    <a:masterClrMapping/>
  </p:clrMapOvr>
  <p:transition spd="med" advTm="0"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71488" y="560917"/>
            <a:ext cx="3157538" cy="3127375"/>
          </a:xfrm>
        </p:spPr>
        <p:txBody>
          <a:bodyPr rtlCol="0">
            <a:normAutofit/>
          </a:bodyPr>
          <a:lstStyle/>
          <a:p>
            <a:pPr lvl="0"/>
            <a:endParaRPr lang="fr-CA" noProof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719513" y="560917"/>
            <a:ext cx="1700213" cy="3127375"/>
          </a:xfrm>
        </p:spPr>
        <p:txBody>
          <a:bodyPr rtlCol="0">
            <a:normAutofit/>
          </a:bodyPr>
          <a:lstStyle/>
          <a:p>
            <a:pPr lvl="0"/>
            <a:endParaRPr lang="fr-CA" noProof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71488" y="3799417"/>
            <a:ext cx="4948238" cy="1365250"/>
          </a:xfrm>
        </p:spPr>
        <p:txBody>
          <a:bodyPr rtlCol="0">
            <a:normAutofit/>
          </a:bodyPr>
          <a:lstStyle/>
          <a:p>
            <a:pPr lvl="0"/>
            <a:endParaRPr lang="fr-CA" noProof="0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510213" y="2037292"/>
            <a:ext cx="3157538" cy="3127375"/>
          </a:xfrm>
        </p:spPr>
        <p:txBody>
          <a:bodyPr rtlCol="0">
            <a:normAutofit/>
          </a:bodyPr>
          <a:lstStyle/>
          <a:p>
            <a:pPr lvl="0"/>
            <a:endParaRPr lang="fr-CA" noProof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5510213" y="560917"/>
            <a:ext cx="3157538" cy="1365250"/>
          </a:xfrm>
        </p:spPr>
        <p:txBody>
          <a:bodyPr rtlCol="0">
            <a:normAutofit/>
          </a:bodyPr>
          <a:lstStyle/>
          <a:p>
            <a:pPr lvl="0"/>
            <a:endParaRPr lang="fr-CA" noProof="0"/>
          </a:p>
        </p:txBody>
      </p:sp>
    </p:spTree>
  </p:cSld>
  <p:clrMapOvr>
    <a:masterClrMapping/>
  </p:clrMapOvr>
  <p:transition spd="slow">
    <p:push dir="u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1"/>
          <p:cNvSpPr/>
          <p:nvPr/>
        </p:nvSpPr>
        <p:spPr>
          <a:xfrm>
            <a:off x="0" y="0"/>
            <a:ext cx="3744516" cy="5715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50" dirty="0"/>
          </a:p>
        </p:txBody>
      </p:sp>
      <p:sp>
        <p:nvSpPr>
          <p:cNvPr id="12" name="Рисунок 11"/>
          <p:cNvSpPr>
            <a:spLocks noGrp="1"/>
          </p:cNvSpPr>
          <p:nvPr>
            <p:ph type="pic" sz="quarter" idx="11"/>
          </p:nvPr>
        </p:nvSpPr>
        <p:spPr>
          <a:xfrm>
            <a:off x="2562728" y="852236"/>
            <a:ext cx="3050006" cy="401052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ru-RU" noProof="0" dirty="0"/>
          </a:p>
        </p:txBody>
      </p:sp>
    </p:spTree>
  </p:cSld>
  <p:clrMapOvr>
    <a:masterClrMapping/>
  </p:clrMapOvr>
  <p:transition spd="med" advTm="0">
    <p:fad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Рисунок 17"/>
          <p:cNvSpPr>
            <a:spLocks noGrp="1"/>
          </p:cNvSpPr>
          <p:nvPr>
            <p:ph type="pic" sz="quarter" idx="10"/>
          </p:nvPr>
        </p:nvSpPr>
        <p:spPr>
          <a:xfrm>
            <a:off x="721467" y="768615"/>
            <a:ext cx="3050483" cy="429021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19" name="Рисунок 17"/>
          <p:cNvSpPr>
            <a:spLocks noGrp="1"/>
          </p:cNvSpPr>
          <p:nvPr>
            <p:ph type="pic" sz="quarter" idx="11"/>
          </p:nvPr>
        </p:nvSpPr>
        <p:spPr>
          <a:xfrm>
            <a:off x="3872882" y="768615"/>
            <a:ext cx="4327377" cy="207618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20" name="Рисунок 17"/>
          <p:cNvSpPr>
            <a:spLocks noGrp="1"/>
          </p:cNvSpPr>
          <p:nvPr>
            <p:ph type="pic" sz="quarter" idx="12"/>
          </p:nvPr>
        </p:nvSpPr>
        <p:spPr>
          <a:xfrm>
            <a:off x="3872882" y="2953658"/>
            <a:ext cx="4327377" cy="210517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ru-RU" noProof="0" dirty="0"/>
          </a:p>
        </p:txBody>
      </p:sp>
    </p:spTree>
  </p:cSld>
  <p:clrMapOvr>
    <a:masterClrMapping/>
  </p:clrMapOvr>
  <p:transition spd="med" advTm="0"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4572000" y="658813"/>
            <a:ext cx="3915966" cy="4397375"/>
          </a:xfrm>
          <a:custGeom>
            <a:avLst/>
            <a:gdLst>
              <a:gd name="connsiteX0" fmla="*/ 0 w 5221288"/>
              <a:gd name="connsiteY0" fmla="*/ 0 h 5276850"/>
              <a:gd name="connsiteX1" fmla="*/ 5221288 w 5221288"/>
              <a:gd name="connsiteY1" fmla="*/ 0 h 5276850"/>
              <a:gd name="connsiteX2" fmla="*/ 5221288 w 5221288"/>
              <a:gd name="connsiteY2" fmla="*/ 5276850 h 5276850"/>
              <a:gd name="connsiteX3" fmla="*/ 0 w 5221288"/>
              <a:gd name="connsiteY3" fmla="*/ 5276850 h 527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1288" h="5276850">
                <a:moveTo>
                  <a:pt x="0" y="0"/>
                </a:moveTo>
                <a:lnTo>
                  <a:pt x="5221288" y="0"/>
                </a:lnTo>
                <a:lnTo>
                  <a:pt x="5221288" y="5276850"/>
                </a:lnTo>
                <a:lnTo>
                  <a:pt x="0" y="527685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3099198" y="230188"/>
            <a:ext cx="5388769" cy="2571750"/>
          </a:xfrm>
          <a:custGeom>
            <a:avLst/>
            <a:gdLst>
              <a:gd name="connsiteX0" fmla="*/ 0 w 7185025"/>
              <a:gd name="connsiteY0" fmla="*/ 0 h 3086100"/>
              <a:gd name="connsiteX1" fmla="*/ 7185025 w 7185025"/>
              <a:gd name="connsiteY1" fmla="*/ 0 h 3086100"/>
              <a:gd name="connsiteX2" fmla="*/ 7185025 w 7185025"/>
              <a:gd name="connsiteY2" fmla="*/ 3086100 h 3086100"/>
              <a:gd name="connsiteX3" fmla="*/ 0 w 7185025"/>
              <a:gd name="connsiteY3" fmla="*/ 3086100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85025" h="3086100">
                <a:moveTo>
                  <a:pt x="0" y="0"/>
                </a:moveTo>
                <a:lnTo>
                  <a:pt x="7185025" y="0"/>
                </a:lnTo>
                <a:lnTo>
                  <a:pt x="7185025" y="3086100"/>
                </a:lnTo>
                <a:lnTo>
                  <a:pt x="0" y="308610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3099198" y="2913063"/>
            <a:ext cx="2315765" cy="2571750"/>
          </a:xfrm>
          <a:custGeom>
            <a:avLst/>
            <a:gdLst>
              <a:gd name="connsiteX0" fmla="*/ 0 w 3087687"/>
              <a:gd name="connsiteY0" fmla="*/ 0 h 3086100"/>
              <a:gd name="connsiteX1" fmla="*/ 3087687 w 3087687"/>
              <a:gd name="connsiteY1" fmla="*/ 0 h 3086100"/>
              <a:gd name="connsiteX2" fmla="*/ 3087687 w 3087687"/>
              <a:gd name="connsiteY2" fmla="*/ 3086100 h 3086100"/>
              <a:gd name="connsiteX3" fmla="*/ 0 w 3087687"/>
              <a:gd name="connsiteY3" fmla="*/ 3086100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7687" h="3086100">
                <a:moveTo>
                  <a:pt x="0" y="0"/>
                </a:moveTo>
                <a:lnTo>
                  <a:pt x="3087687" y="0"/>
                </a:lnTo>
                <a:lnTo>
                  <a:pt x="3087687" y="3086100"/>
                </a:lnTo>
                <a:lnTo>
                  <a:pt x="0" y="308610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656036" y="2913063"/>
            <a:ext cx="2315765" cy="2571750"/>
          </a:xfrm>
          <a:custGeom>
            <a:avLst/>
            <a:gdLst>
              <a:gd name="connsiteX0" fmla="*/ 0 w 3087687"/>
              <a:gd name="connsiteY0" fmla="*/ 0 h 3086100"/>
              <a:gd name="connsiteX1" fmla="*/ 3087687 w 3087687"/>
              <a:gd name="connsiteY1" fmla="*/ 0 h 3086100"/>
              <a:gd name="connsiteX2" fmla="*/ 3087687 w 3087687"/>
              <a:gd name="connsiteY2" fmla="*/ 3086100 h 3086100"/>
              <a:gd name="connsiteX3" fmla="*/ 0 w 3087687"/>
              <a:gd name="connsiteY3" fmla="*/ 3086100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7687" h="3086100">
                <a:moveTo>
                  <a:pt x="0" y="0"/>
                </a:moveTo>
                <a:lnTo>
                  <a:pt x="3087687" y="0"/>
                </a:lnTo>
                <a:lnTo>
                  <a:pt x="3087687" y="3086100"/>
                </a:lnTo>
                <a:lnTo>
                  <a:pt x="0" y="308610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56036" y="230188"/>
            <a:ext cx="2315765" cy="2571750"/>
          </a:xfrm>
          <a:custGeom>
            <a:avLst/>
            <a:gdLst>
              <a:gd name="connsiteX0" fmla="*/ 0 w 3087687"/>
              <a:gd name="connsiteY0" fmla="*/ 0 h 3086100"/>
              <a:gd name="connsiteX1" fmla="*/ 3087687 w 3087687"/>
              <a:gd name="connsiteY1" fmla="*/ 0 h 3086100"/>
              <a:gd name="connsiteX2" fmla="*/ 3087687 w 3087687"/>
              <a:gd name="connsiteY2" fmla="*/ 3086100 h 3086100"/>
              <a:gd name="connsiteX3" fmla="*/ 0 w 3087687"/>
              <a:gd name="connsiteY3" fmla="*/ 3086100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7687" h="3086100">
                <a:moveTo>
                  <a:pt x="0" y="0"/>
                </a:moveTo>
                <a:lnTo>
                  <a:pt x="3087687" y="0"/>
                </a:lnTo>
                <a:lnTo>
                  <a:pt x="3087687" y="3086100"/>
                </a:lnTo>
                <a:lnTo>
                  <a:pt x="0" y="3086100"/>
                </a:lnTo>
                <a:close/>
              </a:path>
            </a:pathLst>
          </a:custGeom>
        </p:spPr>
        <p:txBody>
          <a:bodyPr rtlCol="0">
            <a:noAutofit/>
          </a:bodyPr>
          <a:lstStyle/>
          <a:p>
            <a:pPr lvl="0"/>
            <a:endParaRPr lang="zh-CN" altLang="en-US" noProof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6958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6958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5.jpeg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6.jpeg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7.jpeg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95536" y="1129308"/>
            <a:ext cx="8353425" cy="3138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300" b="1" dirty="0" smtClean="0">
                <a:latin typeface="Arial" panose="020B0604020202020204" pitchFamily="34" charset="0"/>
              </a:rPr>
              <a:t>       云南丽江历史悠久，古朴自然，兼有水乡之容、山城之貌，</a:t>
            </a:r>
            <a:r>
              <a:rPr lang="en-US" altLang="zh-CN" sz="3300" b="1" dirty="0" smtClean="0">
                <a:latin typeface="Arial" panose="020B0604020202020204" pitchFamily="34" charset="0"/>
              </a:rPr>
              <a:t>1986</a:t>
            </a:r>
            <a:r>
              <a:rPr lang="zh-CN" altLang="en-US" sz="3300" b="1" dirty="0" smtClean="0">
                <a:latin typeface="Arial" panose="020B0604020202020204" pitchFamily="34" charset="0"/>
              </a:rPr>
              <a:t>年被列为国家历史文化名城，确定了丽江古城在中国名城中的地位。今天就让我们随着阿来先生笔下的“一滴水”，一起 去丽江旅行，感受丽江的沧桑和美丽。</a:t>
            </a:r>
            <a:endParaRPr lang="en-US" altLang="zh-CN" sz="33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https://timgsa.baidu.com/timg?image&amp;quality=80&amp;size=b9999_10000&amp;sec=1517122384492&amp;di=622e34f78ae7070317ad70b133a4af5b&amp;imgtype=0&amp;src=http%3A%2F%2Fimgsrc.baidu.com%2Fimage%2Fc0%253Dpixel_huitu%252C0%252C0%252C294%252C40%2Fsign%3D13cd16f0898ba61ecbe3c06f284cf266%2Fd53f8794a4c27d1e70e32bfe10d5ad6edcc438c6.jpg"/>
          <p:cNvPicPr>
            <a:picLocks noChangeAspect="1" noChangeArrowheads="1"/>
          </p:cNvPicPr>
          <p:nvPr/>
        </p:nvPicPr>
        <p:blipFill>
          <a:blip r:embed="rId1" cstate="print"/>
          <a:srcRect b="5850"/>
          <a:stretch>
            <a:fillRect/>
          </a:stretch>
        </p:blipFill>
        <p:spPr bwMode="auto">
          <a:xfrm>
            <a:off x="2124075" y="548879"/>
            <a:ext cx="6831806" cy="4279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0"/>
          <p:cNvGrpSpPr/>
          <p:nvPr/>
        </p:nvGrpSpPr>
        <p:grpSpPr bwMode="auto">
          <a:xfrm>
            <a:off x="314325" y="3234929"/>
            <a:ext cx="4104085" cy="1752337"/>
            <a:chOff x="5575300" y="3987801"/>
            <a:chExt cx="6134100" cy="2682201"/>
          </a:xfrm>
        </p:grpSpPr>
        <p:sp>
          <p:nvSpPr>
            <p:cNvPr id="12" name="Rectangle 3"/>
            <p:cNvSpPr/>
            <p:nvPr/>
          </p:nvSpPr>
          <p:spPr>
            <a:xfrm>
              <a:off x="5575300" y="3987801"/>
              <a:ext cx="6134100" cy="2438400"/>
            </a:xfrm>
            <a:prstGeom prst="rect">
              <a:avLst/>
            </a:prstGeom>
            <a:solidFill>
              <a:srgbClr val="26262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350" dirty="0">
                <a:latin typeface="微软雅黑" panose="020B0503020204020204" charset="-122"/>
                <a:ea typeface="微软雅黑" panose="020B0503020204020204" charset="-122"/>
                <a:cs typeface="Lato" panose="020F0502020204030203" pitchFamily="34" charset="0"/>
                <a:sym typeface="微软雅黑" panose="020B0503020204020204" charset="-122"/>
              </a:endParaRPr>
            </a:p>
          </p:txBody>
        </p:sp>
        <p:sp>
          <p:nvSpPr>
            <p:cNvPr id="32772" name="Rectangle 6"/>
            <p:cNvSpPr>
              <a:spLocks noChangeArrowheads="1"/>
            </p:cNvSpPr>
            <p:nvPr/>
          </p:nvSpPr>
          <p:spPr bwMode="auto">
            <a:xfrm>
              <a:off x="8992323" y="4076693"/>
              <a:ext cx="2323377" cy="9875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3600" b="1">
                  <a:solidFill>
                    <a:srgbClr val="E3E7EA"/>
                  </a:solidFill>
                  <a:latin typeface="微软雅黑" panose="020B0503020204020204" charset="-122"/>
                  <a:ea typeface="微软雅黑" panose="020B0503020204020204" charset="-122"/>
                  <a:cs typeface="Lato"/>
                  <a:sym typeface="微软雅黑" panose="020B0503020204020204" charset="-122"/>
                </a:rPr>
                <a:t>金沙江</a:t>
              </a:r>
              <a:endParaRPr lang="zh-CN" altLang="en-US" sz="3600" b="1">
                <a:solidFill>
                  <a:srgbClr val="E3E7EA"/>
                </a:solidFill>
                <a:latin typeface="微软雅黑" panose="020B0503020204020204" charset="-122"/>
                <a:ea typeface="微软雅黑" panose="020B0503020204020204" charset="-122"/>
                <a:cs typeface="Lato"/>
                <a:sym typeface="微软雅黑" panose="020B0503020204020204" charset="-122"/>
              </a:endParaRPr>
            </a:p>
          </p:txBody>
        </p:sp>
        <p:sp>
          <p:nvSpPr>
            <p:cNvPr id="32773" name="Rectangle 7"/>
            <p:cNvSpPr>
              <a:spLocks noChangeArrowheads="1"/>
            </p:cNvSpPr>
            <p:nvPr/>
          </p:nvSpPr>
          <p:spPr bwMode="auto">
            <a:xfrm>
              <a:off x="6213470" y="5258719"/>
              <a:ext cx="5102230" cy="14112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350" dirty="0">
                  <a:solidFill>
                    <a:schemeClr val="bg1"/>
                  </a:solidFill>
                  <a:latin typeface="经典隶变简"/>
                  <a:ea typeface="经典隶变简"/>
                  <a:cs typeface="经典隶变简"/>
                </a:rPr>
                <a:t>金沙江，以惊险、雄奇、壮美的虎跳峡景观为代表，有“长江第一湾”、石鼓镇、宝山石头城等景点。</a:t>
              </a:r>
              <a:endParaRPr lang="zh-CN" altLang="en-US" sz="1350" dirty="0">
                <a:solidFill>
                  <a:schemeClr val="bg1"/>
                </a:solidFill>
                <a:latin typeface="经典隶变简"/>
                <a:ea typeface="经典隶变简"/>
                <a:cs typeface="经典隶变简"/>
              </a:endParaRPr>
            </a:p>
            <a:p>
              <a:pPr algn="r"/>
              <a:endParaRPr lang="id-ID" altLang="zh-CN" sz="1350" dirty="0">
                <a:solidFill>
                  <a:srgbClr val="E3E7EA"/>
                </a:solidFill>
                <a:latin typeface="微软雅黑" panose="020B0503020204020204" charset="-122"/>
                <a:ea typeface="微软雅黑" panose="020B0503020204020204" charset="-122"/>
                <a:cs typeface="Lato"/>
                <a:sym typeface="微软雅黑" panose="020B0503020204020204" charset="-122"/>
              </a:endParaRPr>
            </a:p>
          </p:txBody>
        </p:sp>
        <p:sp>
          <p:nvSpPr>
            <p:cNvPr id="32774" name="Rectangle 8"/>
            <p:cNvSpPr>
              <a:spLocks noChangeArrowheads="1"/>
            </p:cNvSpPr>
            <p:nvPr/>
          </p:nvSpPr>
          <p:spPr bwMode="auto">
            <a:xfrm>
              <a:off x="10115099" y="5007478"/>
              <a:ext cx="1200601" cy="315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750">
                  <a:solidFill>
                    <a:srgbClr val="E3E7EA"/>
                  </a:solidFill>
                  <a:latin typeface="微软雅黑" panose="020B0503020204020204" charset="-122"/>
                  <a:ea typeface="微软雅黑" panose="020B0503020204020204" charset="-122"/>
                  <a:cs typeface="Lato"/>
                  <a:sym typeface="微软雅黑" panose="020B0503020204020204" charset="-122"/>
                </a:rPr>
                <a:t>JINSHAJIANG</a:t>
              </a:r>
              <a:endParaRPr lang="id-ID" altLang="zh-CN" sz="750">
                <a:solidFill>
                  <a:srgbClr val="E3E7EA"/>
                </a:solidFill>
                <a:latin typeface="微软雅黑" panose="020B0503020204020204" charset="-122"/>
                <a:ea typeface="微软雅黑" panose="020B0503020204020204" charset="-122"/>
                <a:cs typeface="Lato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3"/>
          <p:cNvPicPr>
            <a:picLocks noChangeAspect="1"/>
          </p:cNvPicPr>
          <p:nvPr/>
        </p:nvPicPr>
        <p:blipFill>
          <a:blip r:embed="rId1" cstate="print"/>
          <a:srcRect b="4018"/>
          <a:stretch>
            <a:fillRect/>
          </a:stretch>
        </p:blipFill>
        <p:spPr bwMode="auto">
          <a:xfrm>
            <a:off x="180023" y="422911"/>
            <a:ext cx="492061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6"/>
          <p:cNvGrpSpPr/>
          <p:nvPr/>
        </p:nvGrpSpPr>
        <p:grpSpPr bwMode="auto">
          <a:xfrm>
            <a:off x="5257800" y="285750"/>
            <a:ext cx="3660593" cy="4526756"/>
            <a:chOff x="7010400" y="-1523964"/>
            <a:chExt cx="4880790" cy="7526697"/>
          </a:xfrm>
        </p:grpSpPr>
        <p:sp>
          <p:nvSpPr>
            <p:cNvPr id="8" name="Rectangle 2"/>
            <p:cNvSpPr/>
            <p:nvPr/>
          </p:nvSpPr>
          <p:spPr>
            <a:xfrm>
              <a:off x="7010400" y="-1523964"/>
              <a:ext cx="4267200" cy="4935311"/>
            </a:xfrm>
            <a:prstGeom prst="rect">
              <a:avLst/>
            </a:prstGeom>
            <a:solidFill>
              <a:srgbClr val="262626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3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to" panose="020F0502020204030203" pitchFamily="34" charset="0"/>
                <a:sym typeface="微软雅黑" panose="020B0503020204020204" charset="-122"/>
              </a:endParaRPr>
            </a:p>
          </p:txBody>
        </p:sp>
        <p:sp>
          <p:nvSpPr>
            <p:cNvPr id="34821" name="Rectangle 5"/>
            <p:cNvSpPr>
              <a:spLocks noChangeArrowheads="1"/>
            </p:cNvSpPr>
            <p:nvPr/>
          </p:nvSpPr>
          <p:spPr bwMode="auto">
            <a:xfrm>
              <a:off x="7181748" y="-460414"/>
              <a:ext cx="3852192" cy="29151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/>
              <a:r>
                <a:rPr lang="zh-CN" altLang="en-US" sz="1350" dirty="0">
                  <a:solidFill>
                    <a:srgbClr val="EDF4F7"/>
                  </a:solidFill>
                  <a:latin typeface="经典隶变简"/>
                  <a:ea typeface="经典隶变简"/>
                  <a:cs typeface="经典隶变简"/>
                  <a:sym typeface="微软雅黑" panose="020B0503020204020204" charset="-122"/>
                </a:rPr>
                <a:t>玉水寨风景区，是国家</a:t>
              </a:r>
              <a:r>
                <a:rPr lang="en-US" altLang="zh-CN" sz="1350" dirty="0">
                  <a:solidFill>
                    <a:srgbClr val="EDF4F7"/>
                  </a:solidFill>
                  <a:latin typeface="经典隶变简"/>
                  <a:ea typeface="经典隶变简"/>
                  <a:cs typeface="经典隶变简"/>
                  <a:sym typeface="微软雅黑" panose="020B0503020204020204" charset="-122"/>
                </a:rPr>
                <a:t>AAAA</a:t>
              </a:r>
              <a:r>
                <a:rPr lang="zh-CN" altLang="en-US" sz="1350" dirty="0">
                  <a:solidFill>
                    <a:srgbClr val="EDF4F7"/>
                  </a:solidFill>
                  <a:latin typeface="经典隶变简"/>
                  <a:ea typeface="经典隶变简"/>
                  <a:cs typeface="经典隶变简"/>
                  <a:sym typeface="微软雅黑" panose="020B0503020204020204" charset="-122"/>
                </a:rPr>
                <a:t>级旅游区（点），位于白沙镇北部，由一系列景点组成。玉水寨风景区，是以纳西民族文化为核心，与自然景观完美融合的风景名胜，如今已成为丽江主要旅游景区。玉水寨是纳西族中部地区的东巴圣地，是丽江古城的溯源。</a:t>
              </a:r>
              <a:endParaRPr lang="id-ID" sz="1350" dirty="0">
                <a:solidFill>
                  <a:srgbClr val="EDF4F7"/>
                </a:solidFill>
                <a:latin typeface="经典隶变简"/>
                <a:ea typeface="经典隶变简"/>
                <a:cs typeface="经典隶变简"/>
                <a:sym typeface="微软雅黑" panose="020B0503020204020204" charset="-122"/>
              </a:endParaRPr>
            </a:p>
          </p:txBody>
        </p:sp>
        <p:cxnSp>
          <p:nvCxnSpPr>
            <p:cNvPr id="11" name="Straight Connector 7"/>
            <p:cNvCxnSpPr/>
            <p:nvPr/>
          </p:nvCxnSpPr>
          <p:spPr>
            <a:xfrm>
              <a:off x="8132763" y="4838688"/>
              <a:ext cx="2295525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8"/>
            <p:cNvCxnSpPr/>
            <p:nvPr/>
          </p:nvCxnSpPr>
          <p:spPr>
            <a:xfrm>
              <a:off x="8132763" y="6002733"/>
              <a:ext cx="2295525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824" name="Rectangle 9"/>
            <p:cNvSpPr>
              <a:spLocks noChangeArrowheads="1"/>
            </p:cNvSpPr>
            <p:nvPr/>
          </p:nvSpPr>
          <p:spPr bwMode="auto">
            <a:xfrm>
              <a:off x="8038998" y="5009166"/>
              <a:ext cx="3852192" cy="9196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Lato"/>
                  <a:sym typeface="微软雅黑" panose="020B0503020204020204" charset="-122"/>
                </a:rPr>
                <a:t>玉水寨风景区</a:t>
              </a:r>
              <a:endParaRPr lang="id-ID" sz="3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to"/>
                <a:sym typeface="微软雅黑" panose="020B0503020204020204" charset="-122"/>
              </a:endParaRPr>
            </a:p>
          </p:txBody>
        </p:sp>
      </p:grpSp>
      <p:sp>
        <p:nvSpPr>
          <p:cNvPr id="34819" name="Rectangle 8"/>
          <p:cNvSpPr>
            <a:spLocks noChangeArrowheads="1"/>
          </p:cNvSpPr>
          <p:nvPr/>
        </p:nvSpPr>
        <p:spPr bwMode="auto">
          <a:xfrm>
            <a:off x="6062663" y="3801666"/>
            <a:ext cx="1860550" cy="252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1050">
                <a:solidFill>
                  <a:srgbClr val="E3E7EA"/>
                </a:solidFill>
                <a:latin typeface="微软雅黑" panose="020B0503020204020204" charset="-122"/>
                <a:ea typeface="微软雅黑" panose="020B0503020204020204" charset="-122"/>
                <a:cs typeface="Lato"/>
                <a:sym typeface="微软雅黑" panose="020B0503020204020204" charset="-122"/>
              </a:rPr>
              <a:t>YUSHUIZHAIFENGJINGQU</a:t>
            </a:r>
            <a:endParaRPr lang="id-ID" altLang="zh-CN" sz="1050">
              <a:solidFill>
                <a:srgbClr val="E3E7EA"/>
              </a:solidFill>
              <a:latin typeface="微软雅黑" panose="020B0503020204020204" charset="-122"/>
              <a:ea typeface="微软雅黑" panose="020B0503020204020204" charset="-122"/>
              <a:cs typeface="Lato"/>
              <a:sym typeface="微软雅黑" panose="020B0503020204020204" charset="-122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/>
          <a:srcRect t="17618" b="17618"/>
          <a:stretch>
            <a:fillRect/>
          </a:stretch>
        </p:blipFill>
        <p:spPr>
          <a:xfrm>
            <a:off x="152639" y="3346133"/>
            <a:ext cx="4439795" cy="1916906"/>
          </a:xfrm>
        </p:spPr>
      </p:pic>
      <p:pic>
        <p:nvPicPr>
          <p:cNvPr id="13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/>
          <a:srcRect t="17165" b="17165"/>
          <a:stretch>
            <a:fillRect/>
          </a:stretch>
        </p:blipFill>
        <p:spPr>
          <a:xfrm>
            <a:off x="4713209" y="3347324"/>
            <a:ext cx="4326731" cy="1894284"/>
          </a:xfrm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8"/>
          <p:cNvSpPr>
            <a:spLocks noChangeArrowheads="1"/>
          </p:cNvSpPr>
          <p:nvPr/>
        </p:nvSpPr>
        <p:spPr bwMode="auto">
          <a:xfrm>
            <a:off x="609600" y="715566"/>
            <a:ext cx="132588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000">
                <a:solidFill>
                  <a:srgbClr val="E3E7EA"/>
                </a:solidFill>
                <a:latin typeface="微软雅黑" panose="020B0503020204020204" charset="-122"/>
                <a:ea typeface="微软雅黑" panose="020B0503020204020204" charset="-122"/>
                <a:cs typeface="Lato"/>
                <a:sym typeface="微软雅黑" panose="020B0503020204020204" charset="-122"/>
              </a:rPr>
              <a:t>四方街</a:t>
            </a:r>
            <a:endParaRPr lang="zh-CN" altLang="id-ID" sz="3000">
              <a:solidFill>
                <a:srgbClr val="E3E7EA"/>
              </a:solidFill>
              <a:latin typeface="微软雅黑" panose="020B0503020204020204" charset="-122"/>
              <a:ea typeface="微软雅黑" panose="020B0503020204020204" charset="-122"/>
              <a:cs typeface="Lato"/>
              <a:sym typeface="微软雅黑" panose="020B0503020204020204" charset="-122"/>
            </a:endParaRPr>
          </a:p>
        </p:txBody>
      </p:sp>
      <p:sp>
        <p:nvSpPr>
          <p:cNvPr id="38914" name="Text Box 7"/>
          <p:cNvSpPr txBox="1">
            <a:spLocks noChangeArrowheads="1"/>
          </p:cNvSpPr>
          <p:nvPr/>
        </p:nvSpPr>
        <p:spPr bwMode="auto">
          <a:xfrm>
            <a:off x="531734" y="1403271"/>
            <a:ext cx="4183141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bg1"/>
                </a:solidFill>
                <a:latin typeface="宋体" panose="02010600030101010101" pitchFamily="2" charset="-122"/>
              </a:rPr>
              <a:t>    四方街是丽江古城中心，是茶马古道上最重要的枢纽站。其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</a:rPr>
              <a:t>四周</a:t>
            </a:r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</a:rPr>
              <a:t>条五彩花石街依山随势，辐射开去，街巷相连。四通八达，交通极为便利。置身其中，令人仿佛步入了“清明上河图”的繁华景象。古城中至今依然大片保持明清建筑特色，“三坊一照壁，四合五天井，走马转角楼”式的瓦屋楼房鳞次栉比，既突出结构布局，又追求雕绘装饰，被中外建筑专家誉为“民居博物馆</a:t>
            </a:r>
            <a:r>
              <a:rPr lang="zh-CN" altLang="en-US" dirty="0" smtClean="0">
                <a:solidFill>
                  <a:schemeClr val="bg1"/>
                </a:solidFill>
                <a:latin typeface="宋体" panose="02010600030101010101" pitchFamily="2" charset="-122"/>
              </a:rPr>
              <a:t>”。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38915" name="Picture 8" descr="四方街1 (1)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4691" y="529829"/>
            <a:ext cx="3015853" cy="454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print"/>
          <a:srcRect l="16650" r="16650"/>
          <a:stretch>
            <a:fillRect/>
          </a:stretch>
        </p:blipFill>
        <p:spPr>
          <a:xfrm>
            <a:off x="656035" y="492919"/>
            <a:ext cx="2315765" cy="2314575"/>
          </a:xfrm>
          <a:prstGeom prst="rect">
            <a:avLst/>
          </a:prstGeom>
        </p:spPr>
      </p:pic>
      <p:pic>
        <p:nvPicPr>
          <p:cNvPr id="40963" name="图片占位符 3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/>
          <a:srcRect l="16682" r="16682"/>
          <a:stretch>
            <a:fillRect/>
          </a:stretch>
        </p:blipFill>
        <p:spPr>
          <a:xfrm>
            <a:off x="656035" y="2907506"/>
            <a:ext cx="2315765" cy="2314575"/>
          </a:xfrm>
          <a:prstGeom prst="rect">
            <a:avLst/>
          </a:prstGeom>
        </p:spPr>
      </p:pic>
      <p:pic>
        <p:nvPicPr>
          <p:cNvPr id="40964" name="图片占位符 40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/>
          <a:srcRect t="17786" b="17786"/>
          <a:stretch>
            <a:fillRect/>
          </a:stretch>
        </p:blipFill>
        <p:spPr>
          <a:xfrm>
            <a:off x="3099197" y="492919"/>
            <a:ext cx="5388769" cy="2314575"/>
          </a:xfrm>
          <a:prstGeom prst="rect">
            <a:avLst/>
          </a:prstGeom>
        </p:spPr>
      </p:pic>
      <p:pic>
        <p:nvPicPr>
          <p:cNvPr id="40965" name="图片占位符 44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/>
          <a:srcRect l="16650" r="16650"/>
          <a:stretch>
            <a:fillRect/>
          </a:stretch>
        </p:blipFill>
        <p:spPr>
          <a:xfrm>
            <a:off x="3099197" y="2907506"/>
            <a:ext cx="2100263" cy="2314575"/>
          </a:xfrm>
          <a:prstGeom prst="rect">
            <a:avLst/>
          </a:prstGeom>
        </p:spPr>
      </p:pic>
      <p:sp>
        <p:nvSpPr>
          <p:cNvPr id="14" name="圆角矩形 106"/>
          <p:cNvSpPr>
            <a:spLocks noChangeAspect="1" noChangeArrowheads="1"/>
          </p:cNvSpPr>
          <p:nvPr/>
        </p:nvSpPr>
        <p:spPr bwMode="auto">
          <a:xfrm>
            <a:off x="5319473" y="2986088"/>
            <a:ext cx="3613073" cy="2211705"/>
          </a:xfrm>
          <a:prstGeom prst="roundRect">
            <a:avLst>
              <a:gd name="adj" fmla="val 16667"/>
            </a:avLst>
          </a:prstGeom>
          <a:solidFill>
            <a:srgbClr val="F2F2F2">
              <a:alpha val="36078"/>
            </a:srgbClr>
          </a:solidFill>
          <a:ln w="25400">
            <a:noFill/>
            <a:bevel/>
          </a:ln>
        </p:spPr>
        <p:txBody>
          <a:bodyPr anchor="ctr"/>
          <a:lstStyle/>
          <a:p>
            <a:endParaRPr lang="zh-CN" altLang="zh-CN" sz="2100">
              <a:solidFill>
                <a:schemeClr val="bg1"/>
              </a:solidFill>
              <a:latin typeface="方正细等线简体" pitchFamily="2" charset="-122"/>
              <a:ea typeface="方正细等线简体" pitchFamily="2" charset="-122"/>
              <a:sym typeface="方正细等线简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09260" y="3037723"/>
            <a:ext cx="3380423" cy="2076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100" b="1" dirty="0" smtClean="0"/>
              <a:t>黑龙潭</a:t>
            </a:r>
            <a:r>
              <a:rPr lang="en-US" altLang="zh-CN" sz="2100" b="1" dirty="0" smtClean="0"/>
              <a:t>&gt;&gt;</a:t>
            </a:r>
            <a:endParaRPr lang="zh-CN" altLang="zh-CN" sz="2100" b="1" dirty="0" smtClean="0"/>
          </a:p>
          <a:p>
            <a:r>
              <a:rPr lang="en-US" altLang="zh-CN" sz="1350" b="1" dirty="0" smtClean="0">
                <a:solidFill>
                  <a:srgbClr val="FFFF00"/>
                </a:solidFill>
              </a:rPr>
              <a:t>       </a:t>
            </a:r>
            <a:r>
              <a:rPr lang="zh-CN" altLang="zh-CN" sz="1350" b="1" dirty="0" smtClean="0">
                <a:solidFill>
                  <a:srgbClr val="FFFF00"/>
                </a:solidFill>
              </a:rPr>
              <a:t>黑龙潭始建于乾隆二年（</a:t>
            </a:r>
            <a:r>
              <a:rPr lang="en-US" altLang="zh-CN" sz="1350" b="1" dirty="0" smtClean="0">
                <a:solidFill>
                  <a:srgbClr val="FFFF00"/>
                </a:solidFill>
              </a:rPr>
              <a:t>1737</a:t>
            </a:r>
            <a:r>
              <a:rPr lang="zh-CN" altLang="zh-CN" sz="1350" b="1" dirty="0" smtClean="0">
                <a:solidFill>
                  <a:srgbClr val="FFFF00"/>
                </a:solidFill>
              </a:rPr>
              <a:t>），其后乾隆六十年、光绪十八年均有重修记载。旧名玉泉龙王庙，因获清嘉庆、光绪两朝皇帝敕封“龙神”而得名，后改称黑龙潭。黑龙潭公园也叫玉泉公园，位于丽江古城北象山脚下，从丽江古城四方街沿经纬纵横的玉河溯流而上，约行一公里有一处晶莹清澈的泉潭，即为中外闻名的黑龙潭。</a:t>
            </a:r>
            <a:endParaRPr lang="zh-CN" altLang="zh-CN" sz="135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49568" y="1543765"/>
            <a:ext cx="8528050" cy="1545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阿来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1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1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藏族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1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四川省马尔康县人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1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当代著名作家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1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茅盾文学奖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史上</a:t>
            </a:r>
            <a:r>
              <a:rPr lang="zh-CN" altLang="en-US" sz="21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最年轻获奖者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，四川省作协主席，兼任中国作协第八届全国委员会主席团委员。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508695" y="651386"/>
            <a:ext cx="4214842" cy="803678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作者名片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43536" y="2936260"/>
            <a:ext cx="8546147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主要作品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：诗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集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棱磨河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，小说集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旧年的血迹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月光下的银匠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，长篇小说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尘埃落定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空山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，长篇地理散文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大地的阶梯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，散文集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就这样日益在丰盈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本文是作者应当地政府之约，为中小学生写的一篇有关丽江风光的散文。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2" name="文本框 34"/>
          <p:cNvSpPr txBox="1">
            <a:spLocks noChangeArrowheads="1"/>
          </p:cNvSpPr>
          <p:nvPr/>
        </p:nvSpPr>
        <p:spPr bwMode="auto">
          <a:xfrm rot="3159237">
            <a:off x="5881126" y="4313260"/>
            <a:ext cx="424180" cy="149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375">
                <a:solidFill>
                  <a:srgbClr val="F1FFF0"/>
                </a:solidFill>
                <a:latin typeface="Calibri" panose="020F0502020204030204" charset="0"/>
              </a:rPr>
              <a:t>状元成才路</a:t>
            </a:r>
            <a:endParaRPr lang="zh-CN" altLang="zh-CN" sz="375">
              <a:solidFill>
                <a:srgbClr val="F1FFF0"/>
              </a:solidFill>
              <a:latin typeface="Calibri" panose="020F0502020204030204" charset="0"/>
            </a:endParaRPr>
          </a:p>
        </p:txBody>
      </p:sp>
      <p:sp>
        <p:nvSpPr>
          <p:cNvPr id="51301" name="矩形 22"/>
          <p:cNvSpPr>
            <a:spLocks noChangeArrowheads="1"/>
          </p:cNvSpPr>
          <p:nvPr/>
        </p:nvSpPr>
        <p:spPr bwMode="auto">
          <a:xfrm>
            <a:off x="635000" y="1571626"/>
            <a:ext cx="8085138" cy="2515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驿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道（    ）    草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甸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   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矗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立（    ）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闸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口（    ）   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徘徊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翡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翠（    ）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掺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入（    ）   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砚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池（    ）   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蘸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到（    ）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渠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水（    ）   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擦拭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  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硕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大（    ）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咕咚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） 老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柏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树（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55103" y="1643302"/>
            <a:ext cx="602297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yì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76626" y="1667590"/>
            <a:ext cx="996950" cy="414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diàn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555933" y="1660447"/>
            <a:ext cx="996950" cy="414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chù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55103" y="2101417"/>
            <a:ext cx="722312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zhá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02636" y="2118562"/>
            <a:ext cx="1839912" cy="414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pái</a:t>
            </a:r>
            <a:r>
              <a:rPr lang="en-US" altLang="zh-CN" sz="2100" b="1" dirty="0">
                <a:solidFill>
                  <a:srgbClr val="0000FF"/>
                </a:solidFill>
                <a:latin typeface="+mn-ea"/>
                <a:ea typeface="+mn-ea"/>
              </a:rPr>
              <a:t> </a:t>
            </a: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huái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598795" y="2135707"/>
            <a:ext cx="996950" cy="414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fěi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357352" y="2621761"/>
            <a:ext cx="914360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chān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457576" y="2604616"/>
            <a:ext cx="996950" cy="414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yàn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598795" y="2578898"/>
            <a:ext cx="996950" cy="414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zhàn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317943" y="3073525"/>
            <a:ext cx="996950" cy="414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qú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26118" y="3099242"/>
            <a:ext cx="1738312" cy="414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cā</a:t>
            </a:r>
            <a:r>
              <a:rPr lang="en-US" altLang="zh-CN" sz="2100" b="1" dirty="0">
                <a:solidFill>
                  <a:srgbClr val="0000FF"/>
                </a:solidFill>
                <a:latin typeface="+mn-ea"/>
                <a:ea typeface="+mn-ea"/>
              </a:rPr>
              <a:t> </a:t>
            </a: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shì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607368" y="3082097"/>
            <a:ext cx="996950" cy="414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shuò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182370" y="3565580"/>
            <a:ext cx="1790700" cy="414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ɡū</a:t>
            </a:r>
            <a:r>
              <a:rPr lang="en-US" altLang="zh-CN" sz="2100" b="1" dirty="0">
                <a:solidFill>
                  <a:srgbClr val="0000FF"/>
                </a:solidFill>
                <a:latin typeface="+mn-ea"/>
                <a:ea typeface="+mn-ea"/>
              </a:rPr>
              <a:t> </a:t>
            </a: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dōnɡ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36390" y="3570432"/>
            <a:ext cx="996950" cy="4140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dirty="0" err="1">
                <a:solidFill>
                  <a:srgbClr val="0000FF"/>
                </a:solidFill>
                <a:latin typeface="+mn-ea"/>
                <a:ea typeface="+mn-ea"/>
              </a:rPr>
              <a:t>bǎi</a:t>
            </a:r>
            <a:endParaRPr lang="zh-CN" altLang="en-US" sz="2100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122" name="云形 121"/>
          <p:cNvSpPr/>
          <p:nvPr/>
        </p:nvSpPr>
        <p:spPr>
          <a:xfrm>
            <a:off x="508695" y="651386"/>
            <a:ext cx="4214842" cy="803678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字词学习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46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文本框 15361"/>
          <p:cNvSpPr txBox="1">
            <a:spLocks noChangeArrowheads="1"/>
          </p:cNvSpPr>
          <p:nvPr/>
        </p:nvSpPr>
        <p:spPr bwMode="auto">
          <a:xfrm>
            <a:off x="250825" y="1501379"/>
            <a:ext cx="72009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用自己的语言概括“一滴水”的经历。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5364"/>
          <p:cNvSpPr txBox="1">
            <a:spLocks noChangeArrowheads="1"/>
          </p:cNvSpPr>
          <p:nvPr/>
        </p:nvSpPr>
        <p:spPr bwMode="auto">
          <a:xfrm>
            <a:off x="257175" y="2230041"/>
            <a:ext cx="8616950" cy="2341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250" b="1">
                <a:latin typeface="宋体" panose="02010600030101010101" pitchFamily="2" charset="-122"/>
              </a:rPr>
              <a:t>    由雪变成了冰，再融化成一滴水。</a:t>
            </a:r>
            <a:endParaRPr lang="en-US" altLang="zh-CN" sz="225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250" b="1">
                <a:latin typeface="宋体" panose="02010600030101010101" pitchFamily="2" charset="-122"/>
              </a:rPr>
              <a:t>    </a:t>
            </a:r>
            <a:r>
              <a:rPr lang="zh-CN" altLang="en-US" sz="2250" b="1">
                <a:latin typeface="宋体" panose="02010600030101010101" pitchFamily="2" charset="-122"/>
              </a:rPr>
              <a:t>“一滴水”怀着“流过四方街”的心愿，经过驿道、村庄、草甸、落水洞，黑龙潭、四方街、街道店铺、纳西人院子、最后奔流到金沙江的经历。</a:t>
            </a:r>
            <a:endParaRPr lang="zh-CN" altLang="en-US" sz="2250" b="1">
              <a:latin typeface="宋体" panose="02010600030101010101" pitchFamily="2" charset="-122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508695" y="651386"/>
            <a:ext cx="4214842" cy="803678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260350" y="697706"/>
            <a:ext cx="44500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标画一滴水经过丽江的路径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 bwMode="auto">
          <a:xfrm>
            <a:off x="608014" y="2558653"/>
            <a:ext cx="1730375" cy="368300"/>
            <a:chOff x="2411760" y="3002977"/>
            <a:chExt cx="1731564" cy="490751"/>
          </a:xfrm>
        </p:grpSpPr>
        <p:sp>
          <p:nvSpPr>
            <p:cNvPr id="5" name="圆角矩形 4"/>
            <p:cNvSpPr/>
            <p:nvPr/>
          </p:nvSpPr>
          <p:spPr>
            <a:xfrm>
              <a:off x="2411760" y="3010909"/>
              <a:ext cx="1731564" cy="453733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2329" name="矩形 3"/>
            <p:cNvSpPr>
              <a:spLocks noChangeArrowheads="1"/>
            </p:cNvSpPr>
            <p:nvPr/>
          </p:nvSpPr>
          <p:spPr bwMode="auto">
            <a:xfrm>
              <a:off x="2411760" y="3002977"/>
              <a:ext cx="1333145" cy="4907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玉龙雪上顶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右箭头 6"/>
          <p:cNvSpPr/>
          <p:nvPr/>
        </p:nvSpPr>
        <p:spPr>
          <a:xfrm rot="18492637">
            <a:off x="2122091" y="2062958"/>
            <a:ext cx="711994" cy="15557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3" name="组合 7"/>
          <p:cNvGrpSpPr/>
          <p:nvPr/>
        </p:nvGrpSpPr>
        <p:grpSpPr bwMode="auto">
          <a:xfrm>
            <a:off x="2478088" y="1393032"/>
            <a:ext cx="1028700" cy="368300"/>
            <a:chOff x="2411760" y="3002977"/>
            <a:chExt cx="1029751" cy="490750"/>
          </a:xfrm>
        </p:grpSpPr>
        <p:sp>
          <p:nvSpPr>
            <p:cNvPr id="9" name="圆角矩形 8"/>
            <p:cNvSpPr/>
            <p:nvPr/>
          </p:nvSpPr>
          <p:spPr>
            <a:xfrm>
              <a:off x="2411760" y="3010910"/>
              <a:ext cx="1029751" cy="45373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2327" name="矩形 9"/>
            <p:cNvSpPr>
              <a:spLocks noChangeArrowheads="1"/>
            </p:cNvSpPr>
            <p:nvPr/>
          </p:nvSpPr>
          <p:spPr bwMode="auto">
            <a:xfrm>
              <a:off x="2457025" y="3002977"/>
              <a:ext cx="758965" cy="4907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驿 道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右箭头 10"/>
          <p:cNvSpPr/>
          <p:nvPr/>
        </p:nvSpPr>
        <p:spPr>
          <a:xfrm rot="4427316">
            <a:off x="3214887" y="2071490"/>
            <a:ext cx="625079" cy="18732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4" name="组合 11"/>
          <p:cNvGrpSpPr/>
          <p:nvPr/>
        </p:nvGrpSpPr>
        <p:grpSpPr bwMode="auto">
          <a:xfrm>
            <a:off x="3481389" y="2564607"/>
            <a:ext cx="1004887" cy="368300"/>
            <a:chOff x="2411761" y="3002977"/>
            <a:chExt cx="1004182" cy="490750"/>
          </a:xfrm>
        </p:grpSpPr>
        <p:sp>
          <p:nvSpPr>
            <p:cNvPr id="13" name="圆角矩形 12"/>
            <p:cNvSpPr/>
            <p:nvPr/>
          </p:nvSpPr>
          <p:spPr>
            <a:xfrm>
              <a:off x="2411761" y="3010910"/>
              <a:ext cx="1004182" cy="45373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2325" name="矩形 13"/>
            <p:cNvSpPr>
              <a:spLocks noChangeArrowheads="1"/>
            </p:cNvSpPr>
            <p:nvPr/>
          </p:nvSpPr>
          <p:spPr bwMode="auto">
            <a:xfrm>
              <a:off x="2438919" y="3002977"/>
              <a:ext cx="757658" cy="4907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村 庄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" name="右箭头 14"/>
          <p:cNvSpPr/>
          <p:nvPr/>
        </p:nvSpPr>
        <p:spPr>
          <a:xfrm rot="18492637">
            <a:off x="4205487" y="2109987"/>
            <a:ext cx="710803" cy="15557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6" name="组合 15"/>
          <p:cNvGrpSpPr/>
          <p:nvPr/>
        </p:nvGrpSpPr>
        <p:grpSpPr bwMode="auto">
          <a:xfrm>
            <a:off x="4640264" y="1398984"/>
            <a:ext cx="1157287" cy="368300"/>
            <a:chOff x="2411760" y="3002977"/>
            <a:chExt cx="1158070" cy="492443"/>
          </a:xfrm>
        </p:grpSpPr>
        <p:sp>
          <p:nvSpPr>
            <p:cNvPr id="17" name="圆角矩形 16"/>
            <p:cNvSpPr/>
            <p:nvPr/>
          </p:nvSpPr>
          <p:spPr>
            <a:xfrm>
              <a:off x="2411760" y="3010936"/>
              <a:ext cx="1158070" cy="45370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2323" name="矩形 17"/>
            <p:cNvSpPr>
              <a:spLocks noChangeArrowheads="1"/>
            </p:cNvSpPr>
            <p:nvPr/>
          </p:nvSpPr>
          <p:spPr bwMode="auto">
            <a:xfrm>
              <a:off x="2457025" y="3002977"/>
              <a:ext cx="873080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丽江坝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右箭头 18"/>
          <p:cNvSpPr/>
          <p:nvPr/>
        </p:nvSpPr>
        <p:spPr>
          <a:xfrm rot="4427316">
            <a:off x="5396309" y="2097485"/>
            <a:ext cx="626269" cy="188912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8" name="组合 19"/>
          <p:cNvGrpSpPr/>
          <p:nvPr/>
        </p:nvGrpSpPr>
        <p:grpSpPr bwMode="auto">
          <a:xfrm>
            <a:off x="5830889" y="2558653"/>
            <a:ext cx="1157287" cy="368300"/>
            <a:chOff x="2411760" y="3002977"/>
            <a:chExt cx="1158070" cy="490751"/>
          </a:xfrm>
        </p:grpSpPr>
        <p:sp>
          <p:nvSpPr>
            <p:cNvPr id="21" name="圆角矩形 20"/>
            <p:cNvSpPr/>
            <p:nvPr/>
          </p:nvSpPr>
          <p:spPr>
            <a:xfrm>
              <a:off x="2411760" y="3010909"/>
              <a:ext cx="1158070" cy="453733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2321" name="矩形 21"/>
            <p:cNvSpPr>
              <a:spLocks noChangeArrowheads="1"/>
            </p:cNvSpPr>
            <p:nvPr/>
          </p:nvSpPr>
          <p:spPr bwMode="auto">
            <a:xfrm>
              <a:off x="2457025" y="3002977"/>
              <a:ext cx="873080" cy="4907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落水洞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右箭头 22"/>
          <p:cNvSpPr/>
          <p:nvPr/>
        </p:nvSpPr>
        <p:spPr>
          <a:xfrm rot="17371787">
            <a:off x="6458150" y="2070696"/>
            <a:ext cx="710804" cy="15557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10" name="组合 23"/>
          <p:cNvGrpSpPr/>
          <p:nvPr/>
        </p:nvGrpSpPr>
        <p:grpSpPr bwMode="auto">
          <a:xfrm>
            <a:off x="6813551" y="1393031"/>
            <a:ext cx="1158875" cy="368300"/>
            <a:chOff x="2411760" y="3002977"/>
            <a:chExt cx="1158070" cy="492443"/>
          </a:xfrm>
        </p:grpSpPr>
        <p:sp>
          <p:nvSpPr>
            <p:cNvPr id="25" name="圆角矩形 24"/>
            <p:cNvSpPr/>
            <p:nvPr/>
          </p:nvSpPr>
          <p:spPr>
            <a:xfrm>
              <a:off x="2411760" y="3010937"/>
              <a:ext cx="1158070" cy="45370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2319" name="矩形 25"/>
            <p:cNvSpPr>
              <a:spLocks noChangeArrowheads="1"/>
            </p:cNvSpPr>
            <p:nvPr/>
          </p:nvSpPr>
          <p:spPr bwMode="auto">
            <a:xfrm>
              <a:off x="2457025" y="3002977"/>
              <a:ext cx="871884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黑龙潭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" name="右箭头 26"/>
          <p:cNvSpPr/>
          <p:nvPr/>
        </p:nvSpPr>
        <p:spPr>
          <a:xfrm rot="4799917">
            <a:off x="7167563" y="2474119"/>
            <a:ext cx="1447800" cy="21907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12" name="组合 27"/>
          <p:cNvGrpSpPr/>
          <p:nvPr/>
        </p:nvGrpSpPr>
        <p:grpSpPr bwMode="auto">
          <a:xfrm>
            <a:off x="7231064" y="3311128"/>
            <a:ext cx="1157287" cy="368300"/>
            <a:chOff x="2411760" y="3002977"/>
            <a:chExt cx="1158070" cy="490751"/>
          </a:xfrm>
        </p:grpSpPr>
        <p:sp>
          <p:nvSpPr>
            <p:cNvPr id="29" name="圆角矩形 28"/>
            <p:cNvSpPr/>
            <p:nvPr/>
          </p:nvSpPr>
          <p:spPr>
            <a:xfrm>
              <a:off x="2411760" y="3010909"/>
              <a:ext cx="1158070" cy="453733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2317" name="矩形 29"/>
            <p:cNvSpPr>
              <a:spLocks noChangeArrowheads="1"/>
            </p:cNvSpPr>
            <p:nvPr/>
          </p:nvSpPr>
          <p:spPr bwMode="auto">
            <a:xfrm>
              <a:off x="2457025" y="3002977"/>
              <a:ext cx="873080" cy="4907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四方街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" name="右箭头 30"/>
          <p:cNvSpPr/>
          <p:nvPr/>
        </p:nvSpPr>
        <p:spPr>
          <a:xfrm rot="6709689">
            <a:off x="6689330" y="3834608"/>
            <a:ext cx="711994" cy="15557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14" name="组合 31"/>
          <p:cNvGrpSpPr/>
          <p:nvPr/>
        </p:nvGrpSpPr>
        <p:grpSpPr bwMode="auto">
          <a:xfrm>
            <a:off x="5772150" y="4169570"/>
            <a:ext cx="1041400" cy="368300"/>
            <a:chOff x="2411760" y="3002977"/>
            <a:chExt cx="1042646" cy="490750"/>
          </a:xfrm>
        </p:grpSpPr>
        <p:sp>
          <p:nvSpPr>
            <p:cNvPr id="33" name="圆角矩形 32"/>
            <p:cNvSpPr/>
            <p:nvPr/>
          </p:nvSpPr>
          <p:spPr>
            <a:xfrm>
              <a:off x="2411760" y="3010910"/>
              <a:ext cx="1042646" cy="45373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2315" name="矩形 33"/>
            <p:cNvSpPr>
              <a:spLocks noChangeArrowheads="1"/>
            </p:cNvSpPr>
            <p:nvPr/>
          </p:nvSpPr>
          <p:spPr bwMode="auto">
            <a:xfrm>
              <a:off x="2457025" y="3002977"/>
              <a:ext cx="759097" cy="4907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玉 河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5" name="右箭头 34"/>
          <p:cNvSpPr/>
          <p:nvPr/>
        </p:nvSpPr>
        <p:spPr>
          <a:xfrm rot="14971164">
            <a:off x="5461199" y="3716140"/>
            <a:ext cx="710804" cy="15557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16" name="组合 35"/>
          <p:cNvGrpSpPr/>
          <p:nvPr/>
        </p:nvGrpSpPr>
        <p:grpSpPr bwMode="auto">
          <a:xfrm>
            <a:off x="3989388" y="3387328"/>
            <a:ext cx="1466850" cy="368300"/>
            <a:chOff x="2420812" y="3002977"/>
            <a:chExt cx="1467449" cy="490751"/>
          </a:xfrm>
        </p:grpSpPr>
        <p:sp>
          <p:nvSpPr>
            <p:cNvPr id="37" name="圆角矩形 36"/>
            <p:cNvSpPr/>
            <p:nvPr/>
          </p:nvSpPr>
          <p:spPr>
            <a:xfrm>
              <a:off x="2420812" y="3010909"/>
              <a:ext cx="1467449" cy="453733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2313" name="矩形 37"/>
            <p:cNvSpPr>
              <a:spLocks noChangeArrowheads="1"/>
            </p:cNvSpPr>
            <p:nvPr/>
          </p:nvSpPr>
          <p:spPr bwMode="auto">
            <a:xfrm>
              <a:off x="2457025" y="3002977"/>
              <a:ext cx="1102810" cy="4907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街道店铺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右箭头 38"/>
          <p:cNvSpPr/>
          <p:nvPr/>
        </p:nvSpPr>
        <p:spPr>
          <a:xfrm rot="6709689">
            <a:off x="3342284" y="3688358"/>
            <a:ext cx="594122" cy="211138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grpSp>
        <p:nvGrpSpPr>
          <p:cNvPr id="18" name="组合 39"/>
          <p:cNvGrpSpPr/>
          <p:nvPr/>
        </p:nvGrpSpPr>
        <p:grpSpPr bwMode="auto">
          <a:xfrm>
            <a:off x="1122363" y="4136232"/>
            <a:ext cx="2387600" cy="368300"/>
            <a:chOff x="2420812" y="3002977"/>
            <a:chExt cx="2386536" cy="490750"/>
          </a:xfrm>
        </p:grpSpPr>
        <p:sp>
          <p:nvSpPr>
            <p:cNvPr id="41" name="圆角矩形 40"/>
            <p:cNvSpPr/>
            <p:nvPr/>
          </p:nvSpPr>
          <p:spPr>
            <a:xfrm>
              <a:off x="2420812" y="3010910"/>
              <a:ext cx="2386536" cy="45373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2311" name="矩形 41"/>
            <p:cNvSpPr>
              <a:spLocks noChangeArrowheads="1"/>
            </p:cNvSpPr>
            <p:nvPr/>
          </p:nvSpPr>
          <p:spPr bwMode="auto">
            <a:xfrm>
              <a:off x="2457025" y="3002977"/>
              <a:ext cx="1791171" cy="4907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黑体" panose="02010609060101010101" pitchFamily="49" charset="-122"/>
                  <a:ea typeface="黑体" panose="02010609060101010101" pitchFamily="49" charset="-122"/>
                </a:rPr>
                <a:t>出城进入金沙江</a:t>
              </a:r>
              <a:endParaRPr lang="zh-CN" alt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5" grpId="0" bldLvl="0" animBg="1"/>
      <p:bldP spid="19" grpId="0" bldLvl="0" animBg="1"/>
      <p:bldP spid="23" grpId="0" bldLvl="0" animBg="1"/>
      <p:bldP spid="27" grpId="0" bldLvl="0" animBg="1"/>
      <p:bldP spid="31" grpId="0" bldLvl="0" animBg="1"/>
      <p:bldP spid="35" grpId="0" bldLvl="0" animBg="1"/>
      <p:bldP spid="3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5361"/>
          <p:cNvSpPr txBox="1">
            <a:spLocks noChangeArrowheads="1"/>
          </p:cNvSpPr>
          <p:nvPr/>
        </p:nvSpPr>
        <p:spPr bwMode="auto">
          <a:xfrm>
            <a:off x="250825" y="791766"/>
            <a:ext cx="79216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这篇游记是以什么为线索来组织材料的？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5364"/>
          <p:cNvSpPr txBox="1">
            <a:spLocks noChangeArrowheads="1"/>
          </p:cNvSpPr>
          <p:nvPr/>
        </p:nvSpPr>
        <p:spPr bwMode="auto">
          <a:xfrm>
            <a:off x="1692275" y="1352550"/>
            <a:ext cx="359410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50" b="1">
                <a:latin typeface="宋体" panose="02010600030101010101" pitchFamily="2" charset="-122"/>
              </a:rPr>
              <a:t>“一滴水”的游踪。</a:t>
            </a:r>
            <a:endParaRPr lang="zh-CN" altLang="en-US" sz="2250" b="1">
              <a:latin typeface="宋体" panose="02010600030101010101" pitchFamily="2" charset="-122"/>
            </a:endParaRPr>
          </a:p>
        </p:txBody>
      </p:sp>
      <p:sp>
        <p:nvSpPr>
          <p:cNvPr id="13316" name="文本框 15361"/>
          <p:cNvSpPr txBox="1">
            <a:spLocks noChangeArrowheads="1"/>
          </p:cNvSpPr>
          <p:nvPr/>
        </p:nvSpPr>
        <p:spPr bwMode="auto">
          <a:xfrm>
            <a:off x="250825" y="2094310"/>
            <a:ext cx="79216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作者为什么要从六百年前的明代写起呢？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5364"/>
          <p:cNvSpPr txBox="1">
            <a:spLocks noChangeArrowheads="1"/>
          </p:cNvSpPr>
          <p:nvPr/>
        </p:nvSpPr>
        <p:spPr bwMode="auto">
          <a:xfrm>
            <a:off x="260350" y="2661048"/>
            <a:ext cx="8632825" cy="1614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250" b="1">
                <a:latin typeface="宋体" panose="02010600030101010101" pitchFamily="2" charset="-122"/>
              </a:rPr>
              <a:t>    突出丽江历史悠久的特点，在明代已驰名中外，又介绍了四方街的来历；</a:t>
            </a:r>
            <a:endParaRPr lang="en-US" altLang="zh-CN" sz="225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250" b="1">
                <a:latin typeface="宋体" panose="02010600030101010101" pitchFamily="2" charset="-122"/>
              </a:rPr>
              <a:t>    </a:t>
            </a:r>
            <a:r>
              <a:rPr lang="zh-CN" altLang="en-US" sz="2250" b="1">
                <a:latin typeface="宋体" panose="02010600030101010101" pitchFamily="2" charset="-122"/>
              </a:rPr>
              <a:t>自然引出下文“一滴水”带着“去四方街”的夙愿经过丽江。</a:t>
            </a:r>
            <a:endParaRPr lang="zh-CN" altLang="en-US" sz="2250" b="1">
              <a:latin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250825" y="1398985"/>
            <a:ext cx="8640763" cy="142049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作者按照由高到低的顺序来描写丽江的自然风光，极富层次感，结合文章内容，找出描写自然风光的句子，体会按照一定的顺序描写景物的方法。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0825" y="3398045"/>
            <a:ext cx="8631238" cy="887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25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高处远景：</a:t>
            </a:r>
            <a:endParaRPr lang="en-US" altLang="zh-CN" sz="225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5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250" b="1" dirty="0">
                <a:solidFill>
                  <a:srgbClr val="000000"/>
                </a:solidFill>
                <a:latin typeface="宋体" panose="02010600030101010101" pitchFamily="2" charset="-122"/>
              </a:rPr>
              <a:t>玉龙雪山，晶莹夺目矗立在蓝天下面。潭水照应雪山。</a:t>
            </a:r>
            <a:endParaRPr lang="zh-CN" altLang="en-US" sz="1350" dirty="0"/>
          </a:p>
        </p:txBody>
      </p:sp>
      <p:sp>
        <p:nvSpPr>
          <p:cNvPr id="7" name="云形 6"/>
          <p:cNvSpPr/>
          <p:nvPr/>
        </p:nvSpPr>
        <p:spPr>
          <a:xfrm>
            <a:off x="508695" y="651386"/>
            <a:ext cx="4214842" cy="803678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 b="1" smtClean="0"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10" y="2788920"/>
            <a:ext cx="1532190" cy="11289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160" y="3532643"/>
            <a:ext cx="1641839" cy="189660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88835" y="614056"/>
            <a:ext cx="6482999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000" b="1" dirty="0" smtClean="0">
                <a:ln>
                  <a:solidFill>
                    <a:schemeClr val="bg1"/>
                  </a:solidFill>
                </a:ln>
                <a:latin typeface="李旭科毛笔行书" pitchFamily="2" charset="-122"/>
                <a:ea typeface="李旭科毛笔行书" pitchFamily="2" charset="-122"/>
              </a:rPr>
              <a:t>一滴水经过丽江</a:t>
            </a:r>
            <a:endParaRPr lang="zh-CN" altLang="en-US" sz="9000" b="1" dirty="0">
              <a:ln>
                <a:solidFill>
                  <a:schemeClr val="bg1"/>
                </a:solidFill>
              </a:ln>
              <a:latin typeface="李旭科毛笔行书" pitchFamily="2" charset="-122"/>
              <a:ea typeface="李旭科毛笔行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0825" y="731044"/>
            <a:ext cx="8632825" cy="34728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25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</a:t>
            </a:r>
            <a:r>
              <a:rPr lang="en-US" altLang="zh-CN" sz="225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25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下：</a:t>
            </a:r>
            <a:endParaRPr lang="en-US" altLang="zh-CN" sz="225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50" b="1">
                <a:latin typeface="宋体" panose="02010600030101010101" pitchFamily="2" charset="-122"/>
              </a:rPr>
              <a:t>    </a:t>
            </a:r>
            <a:r>
              <a:rPr lang="zh-CN" altLang="zh-CN" sz="2250" b="1">
                <a:latin typeface="宋体" panose="02010600030101010101" pitchFamily="2" charset="-122"/>
              </a:rPr>
              <a:t>山下绿色的</a:t>
            </a:r>
            <a:r>
              <a:rPr lang="zh-CN" altLang="zh-CN" sz="2250" b="1" u="sng">
                <a:solidFill>
                  <a:srgbClr val="0000FF"/>
                </a:solidFill>
                <a:latin typeface="宋体" panose="02010600030101010101" pitchFamily="2" charset="-122"/>
              </a:rPr>
              <a:t>盆地</a:t>
            </a:r>
            <a:r>
              <a:rPr lang="zh-CN" altLang="zh-CN" sz="2250" b="1">
                <a:latin typeface="宋体" panose="02010600030101010101" pitchFamily="2" charset="-122"/>
              </a:rPr>
              <a:t>——丽江坝；</a:t>
            </a:r>
            <a:r>
              <a:rPr lang="zh-CN" altLang="zh-CN" sz="2250" b="1" u="sng">
                <a:solidFill>
                  <a:srgbClr val="0000FF"/>
                </a:solidFill>
                <a:latin typeface="宋体" panose="02010600030101010101" pitchFamily="2" charset="-122"/>
              </a:rPr>
              <a:t>森林</a:t>
            </a:r>
            <a:r>
              <a:rPr lang="zh-CN" altLang="zh-CN" sz="2250" b="1">
                <a:latin typeface="宋体" panose="02010600030101010101" pitchFamily="2" charset="-122"/>
              </a:rPr>
              <a:t>、</a:t>
            </a:r>
            <a:r>
              <a:rPr lang="zh-CN" altLang="zh-CN" sz="2250" b="1" u="sng">
                <a:solidFill>
                  <a:srgbClr val="0000FF"/>
                </a:solidFill>
                <a:latin typeface="宋体" panose="02010600030101010101" pitchFamily="2" charset="-122"/>
              </a:rPr>
              <a:t>田野</a:t>
            </a:r>
            <a:r>
              <a:rPr lang="zh-CN" altLang="zh-CN" sz="2250" b="1">
                <a:latin typeface="宋体" panose="02010600030101010101" pitchFamily="2" charset="-122"/>
              </a:rPr>
              <a:t>和</a:t>
            </a:r>
            <a:r>
              <a:rPr lang="zh-CN" altLang="zh-CN" sz="2250" b="1" u="sng">
                <a:solidFill>
                  <a:srgbClr val="0000FF"/>
                </a:solidFill>
                <a:latin typeface="宋体" panose="02010600030101010101" pitchFamily="2" charset="-122"/>
              </a:rPr>
              <a:t>村庄</a:t>
            </a:r>
            <a:r>
              <a:rPr lang="zh-CN" altLang="zh-CN" sz="2250" b="1">
                <a:latin typeface="宋体" panose="02010600030101010101" pitchFamily="2" charset="-122"/>
              </a:rPr>
              <a:t>；高大挺拔的</a:t>
            </a:r>
            <a:r>
              <a:rPr lang="zh-CN" altLang="zh-CN" sz="2250" b="1" u="sng">
                <a:solidFill>
                  <a:srgbClr val="0000FF"/>
                </a:solidFill>
                <a:latin typeface="宋体" panose="02010600030101010101" pitchFamily="2" charset="-122"/>
              </a:rPr>
              <a:t>树</a:t>
            </a:r>
            <a:r>
              <a:rPr lang="zh-CN" altLang="zh-CN" sz="2250" b="1">
                <a:latin typeface="宋体" panose="02010600030101010101" pitchFamily="2" charset="-122"/>
              </a:rPr>
              <a:t>，名叫松与杉，还有更多的树开满</a:t>
            </a:r>
            <a:r>
              <a:rPr lang="zh-CN" altLang="zh-CN" sz="2250" b="1" u="sng">
                <a:solidFill>
                  <a:srgbClr val="0000FF"/>
                </a:solidFill>
                <a:latin typeface="宋体" panose="02010600030101010101" pitchFamily="2" charset="-122"/>
              </a:rPr>
              <a:t>鲜花</a:t>
            </a:r>
            <a:r>
              <a:rPr lang="zh-CN" altLang="zh-CN" sz="2250" b="1">
                <a:latin typeface="宋体" panose="02010600030101010101" pitchFamily="2" charset="-122"/>
              </a:rPr>
              <a:t>，叫作杜鹃，叫作山茶；我奔流到丽江坝放牧牛羊的</a:t>
            </a:r>
            <a:r>
              <a:rPr lang="zh-CN" altLang="zh-CN" sz="2250" b="1" u="sng">
                <a:solidFill>
                  <a:srgbClr val="0000FF"/>
                </a:solidFill>
                <a:latin typeface="宋体" panose="02010600030101010101" pitchFamily="2" charset="-122"/>
              </a:rPr>
              <a:t>草甸</a:t>
            </a:r>
            <a:r>
              <a:rPr lang="zh-CN" altLang="zh-CN" sz="2250" b="1">
                <a:latin typeface="宋体" panose="02010600030101010101" pitchFamily="2" charset="-122"/>
              </a:rPr>
              <a:t>上；</a:t>
            </a:r>
            <a:r>
              <a:rPr lang="zh-CN" altLang="zh-CN" sz="2250" b="1" u="sng">
                <a:solidFill>
                  <a:srgbClr val="0000FF"/>
                </a:solidFill>
                <a:latin typeface="宋体" panose="02010600030101010101" pitchFamily="2" charset="-122"/>
              </a:rPr>
              <a:t>玉河</a:t>
            </a:r>
            <a:r>
              <a:rPr lang="zh-CN" altLang="en-US" sz="2250" b="1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en-US" altLang="zh-CN" sz="2250" b="1" u="sng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1800"/>
              </a:spcBef>
            </a:pPr>
            <a:r>
              <a:rPr lang="zh-CN" altLang="zh-CN" sz="225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低</a:t>
            </a:r>
            <a:r>
              <a:rPr lang="en-US" altLang="zh-CN" sz="225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25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处：</a:t>
            </a:r>
            <a:endParaRPr lang="en-US" altLang="zh-CN" sz="225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50" b="1">
                <a:latin typeface="宋体" panose="02010600030101010101" pitchFamily="2" charset="-122"/>
              </a:rPr>
              <a:t>    </a:t>
            </a:r>
            <a:r>
              <a:rPr lang="zh-CN" altLang="zh-CN" sz="2250" b="1">
                <a:latin typeface="宋体" panose="02010600030101010101" pitchFamily="2" charset="-122"/>
              </a:rPr>
              <a:t>城外远景：来到了城外的</a:t>
            </a:r>
            <a:r>
              <a:rPr lang="zh-CN" altLang="zh-CN" sz="2250" b="1" u="sng">
                <a:solidFill>
                  <a:srgbClr val="0000FF"/>
                </a:solidFill>
                <a:latin typeface="宋体" panose="02010600030101010101" pitchFamily="2" charset="-122"/>
              </a:rPr>
              <a:t>果园和田地</a:t>
            </a:r>
            <a:r>
              <a:rPr lang="zh-CN" altLang="zh-CN" sz="2250" b="1">
                <a:latin typeface="宋体" panose="02010600030101010101" pitchFamily="2" charset="-122"/>
              </a:rPr>
              <a:t>里，一些露珠从树叶上落下；奔流的</a:t>
            </a:r>
            <a:r>
              <a:rPr lang="zh-CN" altLang="zh-CN" sz="2250" b="1" u="sng">
                <a:solidFill>
                  <a:srgbClr val="0000FF"/>
                </a:solidFill>
                <a:latin typeface="宋体" panose="02010600030101010101" pitchFamily="2" charset="-122"/>
              </a:rPr>
              <a:t>金沙江</a:t>
            </a:r>
            <a:r>
              <a:rPr lang="zh-CN" altLang="en-US" sz="2250" b="1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zh-CN" sz="2250" b="1" u="sng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41300" y="706041"/>
            <a:ext cx="8640763" cy="142049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作者笔下丽江的自然风光， 色彩明丽，如一幅风景画，找出表现景物色彩的词语，感悟景物的色彩美。请你用一个或几个词语概括丽江的自然风光。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2253" y="2419112"/>
            <a:ext cx="8623300" cy="991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50" b="1" dirty="0">
                <a:latin typeface="宋体" panose="02010600030101010101" pitchFamily="2" charset="-122"/>
              </a:rPr>
              <a:t>    </a:t>
            </a:r>
            <a:r>
              <a:rPr lang="zh-CN" altLang="zh-CN" sz="2250" b="1" dirty="0">
                <a:latin typeface="宋体" panose="02010600030101010101" pitchFamily="2" charset="-122"/>
              </a:rPr>
              <a:t>白色的玉龙雪山、蓝天、绿色的盆地、森林、庄稼，红色的花朵</a:t>
            </a:r>
            <a:r>
              <a:rPr lang="en-US" altLang="zh-CN" sz="2250" b="1" dirty="0">
                <a:latin typeface="宋体" panose="02010600030101010101" pitchFamily="2" charset="-122"/>
              </a:rPr>
              <a:t>……    </a:t>
            </a:r>
            <a:endParaRPr lang="en-US" altLang="zh-CN" sz="225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3672" y="3524564"/>
            <a:ext cx="3815979" cy="528782"/>
          </a:xfrm>
          <a:prstGeom prst="rect">
            <a:avLst/>
          </a:prstGeom>
        </p:spPr>
        <p:txBody>
          <a:bodyPr wrap="none">
            <a:prstTxWarp prst="textCurveUp">
              <a:avLst/>
            </a:prstTxWarp>
            <a:spAutoFit/>
          </a:bodyPr>
          <a:lstStyle/>
          <a:p>
            <a:pPr>
              <a:defRPr/>
            </a:pPr>
            <a:r>
              <a:rPr lang="zh-CN" altLang="zh-CN" sz="2400" b="1" dirty="0">
                <a:solidFill>
                  <a:srgbClr val="0000FF"/>
                </a:solidFill>
                <a:effectLst>
                  <a:reflection blurRad="6350" stA="60000" endA="900" endPos="58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色彩斑斓</a:t>
            </a:r>
            <a:r>
              <a:rPr lang="en-US" altLang="zh-CN" sz="2400" b="1" dirty="0">
                <a:solidFill>
                  <a:srgbClr val="0000FF"/>
                </a:solidFill>
                <a:effectLst>
                  <a:reflection blurRad="6350" stA="60000" endA="900" endPos="58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2400" b="1" dirty="0">
                <a:solidFill>
                  <a:srgbClr val="0000FF"/>
                </a:solidFill>
                <a:effectLst>
                  <a:reflection blurRad="6350" stA="60000" endA="900" endPos="58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美丽如画</a:t>
            </a:r>
            <a:endParaRPr lang="zh-CN" altLang="zh-CN" sz="2400" b="1" dirty="0">
              <a:solidFill>
                <a:srgbClr val="0000FF"/>
              </a:solidFill>
              <a:effectLst>
                <a:reflection blurRad="6350" stA="60000" endA="900" endPos="58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41300" y="1171576"/>
            <a:ext cx="8640763" cy="18637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丽江作为历史文化名城，它的建筑也是别具一格的，作者又向我们描绘丽江了哪些建筑呢？思考这此建筑有什么特点？或：丽江古城以建筑的独特驰名中外，游览丽江，必观赏其建筑特色，请同学品读全文，找到描写的古建筑？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1" y="697261"/>
            <a:ext cx="17132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dirty="0">
                <a:solidFill>
                  <a:srgbClr val="0000FF"/>
                </a:solidFill>
                <a:effectLst>
                  <a:reflection blurRad="6350" stA="60000" endA="900" endPos="58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四方街木府</a:t>
            </a:r>
            <a:endParaRPr lang="zh-CN" altLang="en-US" sz="2400" b="1" dirty="0">
              <a:solidFill>
                <a:srgbClr val="0000FF"/>
              </a:solidFill>
              <a:effectLst>
                <a:reflection blurRad="6350" stA="60000" endA="900" endPos="58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59" name="Picture 2" descr="http://travel.tianya.cn/photo/jd08/jd79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1089" y="708423"/>
            <a:ext cx="5232400" cy="1907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://www.zhuna.cn/sys/uploadfile/201206/27/1122115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639" y="2141936"/>
            <a:ext cx="5494337" cy="2831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1" y="1135842"/>
            <a:ext cx="94869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effectLst>
                  <a:reflection blurRad="6350" stA="60000" endA="900" endPos="58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街 道</a:t>
            </a:r>
            <a:endParaRPr lang="zh-CN" altLang="en-US" sz="2400" b="1" dirty="0">
              <a:solidFill>
                <a:srgbClr val="0000FF"/>
              </a:solidFill>
              <a:effectLst>
                <a:reflection blurRad="6350" stA="60000" endA="900" endPos="58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3" name="Picture 2" descr="http://pic1.cxtuku.com/00/09/84/b25883b747e9.jpg"/>
          <p:cNvPicPr>
            <a:picLocks noChangeAspect="1" noChangeArrowheads="1"/>
          </p:cNvPicPr>
          <p:nvPr/>
        </p:nvPicPr>
        <p:blipFill>
          <a:blip r:embed="rId2" cstate="print"/>
          <a:srcRect b="16907"/>
          <a:stretch>
            <a:fillRect/>
          </a:stretch>
        </p:blipFill>
        <p:spPr bwMode="auto">
          <a:xfrm>
            <a:off x="3635376" y="635794"/>
            <a:ext cx="5211763" cy="215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http://pic1.nipic.com/2009-01-05/20091513253539_2.jpg"/>
          <p:cNvPicPr>
            <a:picLocks noChangeAspect="1" noChangeArrowheads="1"/>
          </p:cNvPicPr>
          <p:nvPr/>
        </p:nvPicPr>
        <p:blipFill>
          <a:blip r:embed="rId3" cstate="print"/>
          <a:srcRect b="7458"/>
          <a:stretch>
            <a:fillRect/>
          </a:stretch>
        </p:blipFill>
        <p:spPr bwMode="auto">
          <a:xfrm>
            <a:off x="250826" y="2472929"/>
            <a:ext cx="5400675" cy="2459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1" y="805273"/>
            <a:ext cx="94869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effectLst>
                  <a:reflection blurRad="6350" stA="60000" endA="900" endPos="58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房 屋</a:t>
            </a:r>
            <a:endParaRPr lang="zh-CN" altLang="en-US" sz="2400" b="1" dirty="0">
              <a:solidFill>
                <a:srgbClr val="0000FF"/>
              </a:solidFill>
              <a:effectLst>
                <a:reflection blurRad="6350" stA="60000" endA="900" endPos="58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7" name="Picture 2" descr="http://img15.3lian.com/2015/f2/101/d/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439467"/>
            <a:ext cx="7143750" cy="3349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1" y="791950"/>
            <a:ext cx="94869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effectLst>
                  <a:reflection blurRad="6350" stA="60000" endA="900" endPos="58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水 车</a:t>
            </a:r>
            <a:endParaRPr lang="zh-CN" altLang="en-US" sz="2400" b="1" dirty="0">
              <a:solidFill>
                <a:srgbClr val="0000FF"/>
              </a:solidFill>
              <a:effectLst>
                <a:reflection blurRad="6350" stA="60000" endA="900" endPos="58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1" name="Picture 2" descr="http://img.pconline.com.cn/images/upload/upc/tx/photoblog/1208/04/c5/12700746_12700746_134407914148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2400" y="697707"/>
            <a:ext cx="5616575" cy="280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56633" y="3524297"/>
            <a:ext cx="140716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effectLst>
                  <a:reflection blurRad="6350" stA="60000" endA="900" endPos="58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建筑特点</a:t>
            </a:r>
            <a:endParaRPr lang="zh-CN" altLang="en-US" sz="2400" b="1" dirty="0">
              <a:solidFill>
                <a:srgbClr val="0000FF"/>
              </a:solidFill>
              <a:effectLst>
                <a:reflection blurRad="6350" stA="60000" endA="900" endPos="58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3" name="矩形 3"/>
          <p:cNvSpPr>
            <a:spLocks noChangeArrowheads="1"/>
          </p:cNvSpPr>
          <p:nvPr/>
        </p:nvSpPr>
        <p:spPr bwMode="auto">
          <a:xfrm>
            <a:off x="2397125" y="4200525"/>
            <a:ext cx="4205288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100" b="1">
                <a:latin typeface="宋体" panose="02010600030101010101" pitchFamily="2" charset="-122"/>
              </a:rPr>
              <a:t>建筑已与自然融为一体</a:t>
            </a:r>
            <a:endParaRPr lang="zh-CN" altLang="zh-CN" sz="2100" b="1">
              <a:latin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241300" y="703661"/>
            <a:ext cx="8640763" cy="9772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只有用美的语言，才能描绘出美的风景，请品析下面句子的妙处。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矩形 2"/>
          <p:cNvSpPr>
            <a:spLocks noChangeArrowheads="1"/>
          </p:cNvSpPr>
          <p:nvPr/>
        </p:nvSpPr>
        <p:spPr bwMode="auto">
          <a:xfrm>
            <a:off x="260350" y="1865710"/>
            <a:ext cx="8621713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这些人来自远方，在那些地方，即使是寂静时分，他们的内心也很喧哗；在这里，尽情欢歌处，夜凉如水，他们的心像一滴水一样晶莹。</a:t>
            </a:r>
            <a:endParaRPr lang="zh-CN" altLang="en-US" sz="21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260350" y="3114676"/>
            <a:ext cx="8621713" cy="9309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1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</a:t>
            </a:r>
            <a:r>
              <a:rPr lang="zh-CN" altLang="zh-CN" sz="2100" u="sng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r>
              <a:rPr lang="zh-CN" altLang="zh-CN" sz="21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的修辞方法，是丽江古城扶平了并净化了人们喧哗的内心世界，表达了作者对丽江的热爱与赞美</a:t>
            </a:r>
            <a:r>
              <a:rPr lang="zh-CN" altLang="en-US" sz="21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1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260350" y="1237060"/>
            <a:ext cx="8621713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）一此薄云掠过月亮时，就像丽江古城中，一个银匠，正在擦拭一只硕大的银盘。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269875" y="2571751"/>
            <a:ext cx="8623300" cy="9309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运用</a:t>
            </a:r>
            <a:r>
              <a:rPr lang="zh-CN" altLang="en-US" sz="21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r>
              <a:rPr lang="zh-CN" altLang="en-US" sz="2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的修辞方法，把月亮比作“银盘”，突出了月亮的圆与明亮，富有地方特色，给人以美的享受。</a:t>
            </a:r>
            <a:endParaRPr lang="zh-CN" altLang="zh-CN" sz="21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241300" y="881063"/>
            <a:ext cx="8640763" cy="53403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作者从“一滴水”浏览丽江的视角来展开描写有什么好处？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矩形 2"/>
          <p:cNvSpPr>
            <a:spLocks noChangeArrowheads="1"/>
          </p:cNvSpPr>
          <p:nvPr/>
        </p:nvSpPr>
        <p:spPr bwMode="auto">
          <a:xfrm>
            <a:off x="250825" y="2316957"/>
            <a:ext cx="8631238" cy="1129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50" b="1">
                <a:latin typeface="宋体" panose="02010600030101010101" pitchFamily="2" charset="-122"/>
              </a:rPr>
              <a:t>    </a:t>
            </a:r>
            <a:r>
              <a:rPr lang="zh-CN" altLang="zh-CN" sz="2250" b="1">
                <a:latin typeface="宋体" panose="02010600030101010101" pitchFamily="2" charset="-122"/>
              </a:rPr>
              <a:t>丽江水多，水美，选取“一滴水”游览丽江，富有地方特色；可以多角度展开描写；如童话般奇幻，充满童趣。</a:t>
            </a:r>
            <a:endParaRPr lang="zh-CN" altLang="zh-CN" sz="2250" b="1">
              <a:latin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250825" y="1368028"/>
            <a:ext cx="8632825" cy="2792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50" b="1">
                <a:latin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2250" b="1">
                <a:latin typeface="宋体" panose="02010600030101010101" pitchFamily="2" charset="-122"/>
                <a:sym typeface="Arial" panose="020B0604020202020204" pitchFamily="34" charset="0"/>
              </a:rPr>
              <a:t>整体感知文章内容，在朗读中感受丽江的美。</a:t>
            </a:r>
            <a:endParaRPr lang="en-US" altLang="zh-CN" sz="2250" b="1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250" b="1">
                <a:latin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2250" b="1">
                <a:latin typeface="宋体" panose="02010600030101010101" pitchFamily="2" charset="-122"/>
                <a:sym typeface="Arial" panose="020B0604020202020204" pitchFamily="34" charset="0"/>
              </a:rPr>
              <a:t>抓住关键句，品味优美的语言，理解本文构思新颖，视角独特的特点。</a:t>
            </a:r>
            <a:br>
              <a:rPr lang="zh-CN" altLang="en-US" sz="2250" b="1">
                <a:latin typeface="宋体" panose="02010600030101010101" pitchFamily="2" charset="-122"/>
                <a:sym typeface="Arial" panose="020B0604020202020204" pitchFamily="34" charset="0"/>
              </a:rPr>
            </a:br>
            <a:r>
              <a:rPr lang="en-US" altLang="zh-CN" sz="2250" b="1">
                <a:latin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2250" b="1">
                <a:latin typeface="宋体" panose="02010600030101010101" pitchFamily="2" charset="-122"/>
                <a:sym typeface="Arial" panose="020B0604020202020204" pitchFamily="34" charset="0"/>
              </a:rPr>
              <a:t>理解从丽江的自然风光、建筑特色、民俗民风等方面来展现丽江的美。</a:t>
            </a:r>
            <a:endParaRPr lang="en-US" altLang="zh-CN" sz="2250" b="1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250" b="1">
                <a:latin typeface="宋体" panose="02010600030101010101" pitchFamily="2" charset="-122"/>
                <a:sym typeface="Arial" panose="020B0604020202020204" pitchFamily="34" charset="0"/>
              </a:rPr>
              <a:t>4.</a:t>
            </a:r>
            <a:r>
              <a:rPr lang="zh-CN" altLang="en-US" sz="2250" b="1">
                <a:latin typeface="宋体" panose="02010600030101010101" pitchFamily="2" charset="-122"/>
                <a:sym typeface="Arial" panose="020B0604020202020204" pitchFamily="34" charset="0"/>
              </a:rPr>
              <a:t>培养欣赏美、热爱美、珍惜美的思想情感，提升学生的审美情趣。</a:t>
            </a:r>
            <a:endParaRPr lang="zh-CN" altLang="en-US" sz="2250" b="1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128588" y="589361"/>
            <a:ext cx="2319337" cy="525065"/>
            <a:chOff x="138" y="461"/>
            <a:chExt cx="1461" cy="441"/>
          </a:xfrm>
        </p:grpSpPr>
        <p:pic>
          <p:nvPicPr>
            <p:cNvPr id="4101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2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100" b="1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100" b="1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Picture 8" descr="http://p3.so.qhimgs1.com/bdr/_240_/t010895fe143bc9fc8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54"/>
          <a:stretch>
            <a:fillRect/>
          </a:stretch>
        </p:blipFill>
        <p:spPr bwMode="auto">
          <a:xfrm>
            <a:off x="7770981" y="4421675"/>
            <a:ext cx="1112446" cy="7648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1701800" y="1635919"/>
            <a:ext cx="178308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100" b="1"/>
              <a:t>自然风光优美</a:t>
            </a:r>
            <a:endParaRPr lang="zh-CN" altLang="en-US" sz="2100" b="1"/>
          </a:p>
        </p:txBody>
      </p:sp>
      <p:sp>
        <p:nvSpPr>
          <p:cNvPr id="18436" name="TextBox 2"/>
          <p:cNvSpPr txBox="1">
            <a:spLocks noChangeArrowheads="1"/>
          </p:cNvSpPr>
          <p:nvPr/>
        </p:nvSpPr>
        <p:spPr bwMode="auto">
          <a:xfrm>
            <a:off x="685483" y="1921669"/>
            <a:ext cx="528955" cy="2110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25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一滴水经过丽江</a:t>
            </a:r>
            <a:endParaRPr lang="zh-CN" altLang="en-US" sz="225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左大括号 50181"/>
          <p:cNvSpPr/>
          <p:nvPr/>
        </p:nvSpPr>
        <p:spPr bwMode="auto">
          <a:xfrm>
            <a:off x="1339850" y="1433513"/>
            <a:ext cx="360363" cy="3090863"/>
          </a:xfrm>
          <a:prstGeom prst="leftBrace">
            <a:avLst>
              <a:gd name="adj1" fmla="val 66056"/>
              <a:gd name="adj2" fmla="val 50000"/>
            </a:avLst>
          </a:prstGeom>
          <a:noFill/>
          <a:ln w="28575">
            <a:solidFill>
              <a:schemeClr val="accent3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800" smtClean="0"/>
          </a:p>
        </p:txBody>
      </p:sp>
      <p:sp>
        <p:nvSpPr>
          <p:cNvPr id="18438" name="矩形 7"/>
          <p:cNvSpPr>
            <a:spLocks noChangeArrowheads="1"/>
          </p:cNvSpPr>
          <p:nvPr/>
        </p:nvSpPr>
        <p:spPr bwMode="auto">
          <a:xfrm>
            <a:off x="1701801" y="2796779"/>
            <a:ext cx="231648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100" b="1"/>
              <a:t>建筑富有民族特色</a:t>
            </a:r>
            <a:endParaRPr lang="zh-CN" altLang="en-US" sz="2100" b="1"/>
          </a:p>
        </p:txBody>
      </p:sp>
      <p:sp>
        <p:nvSpPr>
          <p:cNvPr id="18439" name="矩形 8"/>
          <p:cNvSpPr>
            <a:spLocks noChangeArrowheads="1"/>
          </p:cNvSpPr>
          <p:nvPr/>
        </p:nvSpPr>
        <p:spPr bwMode="auto">
          <a:xfrm>
            <a:off x="1701800" y="3956448"/>
            <a:ext cx="151638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100" b="1"/>
              <a:t>民俗民风美</a:t>
            </a:r>
            <a:endParaRPr lang="zh-CN" altLang="en-US" sz="2100" b="1"/>
          </a:p>
        </p:txBody>
      </p:sp>
      <p:sp>
        <p:nvSpPr>
          <p:cNvPr id="17" name="右箭头 16"/>
          <p:cNvSpPr/>
          <p:nvPr/>
        </p:nvSpPr>
        <p:spPr>
          <a:xfrm>
            <a:off x="4887914" y="2742011"/>
            <a:ext cx="720725" cy="473869"/>
          </a:xfrm>
          <a:prstGeom prst="rightArrow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8452" name="TextBox 21"/>
          <p:cNvSpPr txBox="1">
            <a:spLocks noChangeArrowheads="1"/>
          </p:cNvSpPr>
          <p:nvPr/>
        </p:nvSpPr>
        <p:spPr bwMode="auto">
          <a:xfrm>
            <a:off x="5680075" y="2169320"/>
            <a:ext cx="3176588" cy="1649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5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历史文化名城</a:t>
            </a:r>
            <a:endParaRPr lang="en-US" altLang="zh-CN" sz="225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5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美丽如画</a:t>
            </a:r>
            <a:endParaRPr lang="en-US" altLang="zh-CN" sz="225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5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由衷的热爱赞美</a:t>
            </a:r>
            <a:endParaRPr lang="zh-CN" altLang="en-US" sz="225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云形 11"/>
          <p:cNvSpPr/>
          <p:nvPr/>
        </p:nvSpPr>
        <p:spPr>
          <a:xfrm>
            <a:off x="508695" y="651386"/>
            <a:ext cx="4214842" cy="803678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7" grpId="0" bldLvl="0" animBg="1"/>
      <p:bldP spid="18438" grpId="0"/>
      <p:bldP spid="18439" grpId="0"/>
      <p:bldP spid="17" grpId="0" bldLvl="0" animBg="1"/>
      <p:bldP spid="1845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5"/>
          <p:cNvSpPr>
            <a:spLocks noChangeArrowheads="1"/>
          </p:cNvSpPr>
          <p:nvPr/>
        </p:nvSpPr>
        <p:spPr bwMode="auto">
          <a:xfrm>
            <a:off x="250825" y="1663304"/>
            <a:ext cx="8642350" cy="1649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50" b="1">
                <a:latin typeface="宋体" panose="02010600030101010101" pitchFamily="2" charset="-122"/>
              </a:rPr>
              <a:t>    作者用诗一般的语言，描绘了风景如画的丽江和丽江富有特色的建筑，用运动美妙的语言描绘了丽江的民俗民风，从不同角度，全方位展现了丽江的美丽和谐，给人以无限的美感。</a:t>
            </a:r>
            <a:endParaRPr lang="zh-CN" altLang="en-US" sz="2250" b="1">
              <a:latin typeface="宋体" panose="02010600030101010101" pitchFamily="2" charset="-122"/>
            </a:endParaRPr>
          </a:p>
        </p:txBody>
      </p:sp>
      <p:pic>
        <p:nvPicPr>
          <p:cNvPr id="7" name="Picture 8" descr="http://p3.so.qhimgs1.com/bdr/_240_/t010895fe143bc9fc8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54"/>
          <a:stretch>
            <a:fillRect/>
          </a:stretch>
        </p:blipFill>
        <p:spPr bwMode="auto">
          <a:xfrm>
            <a:off x="7770981" y="4421675"/>
            <a:ext cx="1112446" cy="7648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云形 7"/>
          <p:cNvSpPr/>
          <p:nvPr/>
        </p:nvSpPr>
        <p:spPr>
          <a:xfrm>
            <a:off x="508695" y="651386"/>
            <a:ext cx="4214842" cy="803678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914400" y="1918097"/>
            <a:ext cx="7786688" cy="9309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514350" indent="-514350" fontAlgn="ctr">
              <a:lnSpc>
                <a:spcPct val="130000"/>
              </a:lnSpc>
              <a:buFont typeface="宋体" panose="02010600030101010101" pitchFamily="2" charset="-122"/>
              <a:buAutoNum type="arabicPeriod"/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查阅相关资料，了解更多有关丽江，有关四方街的信息。</a:t>
            </a:r>
            <a:endParaRPr lang="en-US" altLang="zh-CN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514350" indent="-514350" fontAlgn="ctr">
              <a:lnSpc>
                <a:spcPct val="130000"/>
              </a:lnSpc>
              <a:buFont typeface="宋体" panose="02010600030101010101" pitchFamily="2" charset="-122"/>
              <a:buAutoNum type="arabicPeriod"/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选一个你喜欢的地方，模仿课文写一篇文章。</a:t>
            </a:r>
            <a:endParaRPr lang="en-US" altLang="zh-CN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8" name="云形 107"/>
          <p:cNvSpPr/>
          <p:nvPr/>
        </p:nvSpPr>
        <p:spPr>
          <a:xfrm>
            <a:off x="508695" y="651386"/>
            <a:ext cx="4214842" cy="803678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85750"/>
            <a:ext cx="458747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960308" y="2040731"/>
            <a:ext cx="194183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谢 谢！</a:t>
            </a:r>
            <a:endParaRPr lang="zh-CN" altLang="en-US" sz="4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65319" y="4748213"/>
            <a:ext cx="878681" cy="6548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2" name="组合 7"/>
          <p:cNvGrpSpPr/>
          <p:nvPr/>
        </p:nvGrpSpPr>
        <p:grpSpPr bwMode="auto">
          <a:xfrm>
            <a:off x="3668316" y="266700"/>
            <a:ext cx="1850231" cy="5181600"/>
            <a:chOff x="4879067" y="-25400"/>
            <a:chExt cx="2467428" cy="6908800"/>
          </a:xfrm>
        </p:grpSpPr>
        <p:sp>
          <p:nvSpPr>
            <p:cNvPr id="9" name="矩形 8"/>
            <p:cNvSpPr/>
            <p:nvPr/>
          </p:nvSpPr>
          <p:spPr>
            <a:xfrm>
              <a:off x="4879067" y="0"/>
              <a:ext cx="1233714" cy="6883400"/>
            </a:xfrm>
            <a:prstGeom prst="rect">
              <a:avLst/>
            </a:prstGeom>
            <a:gradFill>
              <a:gsLst>
                <a:gs pos="4400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  <a:alpha val="4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grpSp>
          <p:nvGrpSpPr>
            <p:cNvPr id="3" name="组合 9"/>
            <p:cNvGrpSpPr/>
            <p:nvPr/>
          </p:nvGrpSpPr>
          <p:grpSpPr bwMode="auto">
            <a:xfrm>
              <a:off x="6112781" y="-25400"/>
              <a:ext cx="1233714" cy="6908800"/>
              <a:chOff x="6112781" y="-25400"/>
              <a:chExt cx="1233714" cy="690880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6112780" y="-25400"/>
                <a:ext cx="46046" cy="6908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112781" y="0"/>
                <a:ext cx="1233714" cy="6858000"/>
              </a:xfrm>
              <a:prstGeom prst="rect">
                <a:avLst/>
              </a:prstGeom>
              <a:gradFill>
                <a:gsLst>
                  <a:gs pos="100000">
                    <a:schemeClr val="tx1">
                      <a:lumMod val="75000"/>
                      <a:lumOff val="25000"/>
                      <a:alpha val="0"/>
                    </a:schemeClr>
                  </a:gs>
                  <a:gs pos="0">
                    <a:schemeClr val="tx1">
                      <a:lumMod val="75000"/>
                      <a:lumOff val="25000"/>
                      <a:alpha val="49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</p:grp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https://timgsa.baidu.com/timg?image&amp;quality=80&amp;size=b9999_10000&amp;sec=1517121541539&amp;di=ed1229fbc8a213d2cf14ddb63d7626b8&amp;imgtype=0&amp;src=http%3A%2F%2Fimgsrc.baidu.com%2Fimage%2Fc0%253Dshijue1%252C0%252C0%252C294%252C40%2Fsign%3D48da0909c11349546a13e0273e27f82d%2F0823dd54564e9258c70c37669682d158ccbf4e79.jpg"/>
          <p:cNvPicPr>
            <a:picLocks noChangeAspect="1" noChangeArrowheads="1"/>
          </p:cNvPicPr>
          <p:nvPr/>
        </p:nvPicPr>
        <p:blipFill>
          <a:blip r:embed="rId1" cstate="print"/>
          <a:srcRect b="5305"/>
          <a:stretch>
            <a:fillRect/>
          </a:stretch>
        </p:blipFill>
        <p:spPr bwMode="auto">
          <a:xfrm>
            <a:off x="0" y="285750"/>
            <a:ext cx="9140429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"/>
          <p:cNvGrpSpPr/>
          <p:nvPr/>
        </p:nvGrpSpPr>
        <p:grpSpPr bwMode="auto">
          <a:xfrm rot="10800000">
            <a:off x="3723085" y="285750"/>
            <a:ext cx="5423297" cy="5161360"/>
            <a:chOff x="-7959" y="-9527"/>
            <a:chExt cx="6466205" cy="6881126"/>
          </a:xfrm>
        </p:grpSpPr>
        <p:sp>
          <p:nvSpPr>
            <p:cNvPr id="13" name="Прямоугольный треугольник 11"/>
            <p:cNvSpPr/>
            <p:nvPr/>
          </p:nvSpPr>
          <p:spPr>
            <a:xfrm>
              <a:off x="559" y="1157170"/>
              <a:ext cx="6457687" cy="5711255"/>
            </a:xfrm>
            <a:custGeom>
              <a:avLst/>
              <a:gdLst>
                <a:gd name="connsiteX0" fmla="*/ 0 w 5380074"/>
                <a:gd name="connsiteY0" fmla="*/ 6858000 h 6858000"/>
                <a:gd name="connsiteX1" fmla="*/ 0 w 5380074"/>
                <a:gd name="connsiteY1" fmla="*/ 0 h 6858000"/>
                <a:gd name="connsiteX2" fmla="*/ 5380074 w 5380074"/>
                <a:gd name="connsiteY2" fmla="*/ 6858000 h 6858000"/>
                <a:gd name="connsiteX3" fmla="*/ 0 w 5380074"/>
                <a:gd name="connsiteY3" fmla="*/ 6858000 h 6858000"/>
                <a:gd name="connsiteX0-1" fmla="*/ 0 w 5380074"/>
                <a:gd name="connsiteY0-2" fmla="*/ 5697940 h 6858000"/>
                <a:gd name="connsiteX1-3" fmla="*/ 0 w 5380074"/>
                <a:gd name="connsiteY1-4" fmla="*/ 0 h 6858000"/>
                <a:gd name="connsiteX2-5" fmla="*/ 5380074 w 5380074"/>
                <a:gd name="connsiteY2-6" fmla="*/ 6858000 h 6858000"/>
                <a:gd name="connsiteX3-7" fmla="*/ 0 w 5380074"/>
                <a:gd name="connsiteY3-8" fmla="*/ 5697940 h 6858000"/>
                <a:gd name="connsiteX0-9" fmla="*/ 0 w 4902402"/>
                <a:gd name="connsiteY0-10" fmla="*/ 5697940 h 5725236"/>
                <a:gd name="connsiteX1-11" fmla="*/ 0 w 4902402"/>
                <a:gd name="connsiteY1-12" fmla="*/ 0 h 5725236"/>
                <a:gd name="connsiteX2-13" fmla="*/ 4902402 w 4902402"/>
                <a:gd name="connsiteY2-14" fmla="*/ 5725236 h 5725236"/>
                <a:gd name="connsiteX3-15" fmla="*/ 0 w 4902402"/>
                <a:gd name="connsiteY3-16" fmla="*/ 5697940 h 5725236"/>
                <a:gd name="connsiteX0-17" fmla="*/ 0 w 6458246"/>
                <a:gd name="connsiteY0-18" fmla="*/ 5697940 h 5711588"/>
                <a:gd name="connsiteX1-19" fmla="*/ 0 w 6458246"/>
                <a:gd name="connsiteY1-20" fmla="*/ 0 h 5711588"/>
                <a:gd name="connsiteX2-21" fmla="*/ 6458246 w 6458246"/>
                <a:gd name="connsiteY2-22" fmla="*/ 5711588 h 5711588"/>
                <a:gd name="connsiteX3-23" fmla="*/ 0 w 6458246"/>
                <a:gd name="connsiteY3-24" fmla="*/ 5697940 h 571158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458246" h="5711588">
                  <a:moveTo>
                    <a:pt x="0" y="5697940"/>
                  </a:moveTo>
                  <a:lnTo>
                    <a:pt x="0" y="0"/>
                  </a:lnTo>
                  <a:lnTo>
                    <a:pt x="6458246" y="5711588"/>
                  </a:lnTo>
                  <a:lnTo>
                    <a:pt x="0" y="5697940"/>
                  </a:lnTo>
                  <a:close/>
                </a:path>
              </a:pathLst>
            </a:custGeom>
            <a:solidFill>
              <a:schemeClr val="bg2">
                <a:lumMod val="1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Параллелограмм 17"/>
            <p:cNvSpPr/>
            <p:nvPr/>
          </p:nvSpPr>
          <p:spPr>
            <a:xfrm>
              <a:off x="-10798" y="-12702"/>
              <a:ext cx="5385902" cy="6873189"/>
            </a:xfrm>
            <a:custGeom>
              <a:avLst/>
              <a:gdLst>
                <a:gd name="connsiteX0" fmla="*/ 0 w 7099692"/>
                <a:gd name="connsiteY0" fmla="*/ 6858000 h 6858000"/>
                <a:gd name="connsiteX1" fmla="*/ 1714500 w 7099692"/>
                <a:gd name="connsiteY1" fmla="*/ 0 h 6858000"/>
                <a:gd name="connsiteX2" fmla="*/ 7099692 w 7099692"/>
                <a:gd name="connsiteY2" fmla="*/ 0 h 6858000"/>
                <a:gd name="connsiteX3" fmla="*/ 5385192 w 7099692"/>
                <a:gd name="connsiteY3" fmla="*/ 6858000 h 6858000"/>
                <a:gd name="connsiteX4" fmla="*/ 0 w 7099692"/>
                <a:gd name="connsiteY4" fmla="*/ 6858000 h 6858000"/>
                <a:gd name="connsiteX0-1" fmla="*/ 5118 w 5385192"/>
                <a:gd name="connsiteY0-2" fmla="*/ 6844353 h 6858000"/>
                <a:gd name="connsiteX1-3" fmla="*/ 0 w 5385192"/>
                <a:gd name="connsiteY1-4" fmla="*/ 0 h 6858000"/>
                <a:gd name="connsiteX2-5" fmla="*/ 5385192 w 5385192"/>
                <a:gd name="connsiteY2-6" fmla="*/ 0 h 6858000"/>
                <a:gd name="connsiteX3-7" fmla="*/ 3670692 w 5385192"/>
                <a:gd name="connsiteY3-8" fmla="*/ 6858000 h 6858000"/>
                <a:gd name="connsiteX4-9" fmla="*/ 5118 w 5385192"/>
                <a:gd name="connsiteY4-10" fmla="*/ 6844353 h 6858000"/>
                <a:gd name="connsiteX0-11" fmla="*/ 5118 w 5385192"/>
                <a:gd name="connsiteY0-12" fmla="*/ 6844353 h 6871648"/>
                <a:gd name="connsiteX1-13" fmla="*/ 0 w 5385192"/>
                <a:gd name="connsiteY1-14" fmla="*/ 0 h 6871648"/>
                <a:gd name="connsiteX2-15" fmla="*/ 5385192 w 5385192"/>
                <a:gd name="connsiteY2-16" fmla="*/ 0 h 6871648"/>
                <a:gd name="connsiteX3-17" fmla="*/ 2633462 w 5385192"/>
                <a:gd name="connsiteY3-18" fmla="*/ 6871648 h 6871648"/>
                <a:gd name="connsiteX4-19" fmla="*/ 5118 w 5385192"/>
                <a:gd name="connsiteY4-20" fmla="*/ 6844353 h 6871648"/>
                <a:gd name="connsiteX0-21" fmla="*/ 0 w 5389599"/>
                <a:gd name="connsiteY0-22" fmla="*/ 6853878 h 6871648"/>
                <a:gd name="connsiteX1-23" fmla="*/ 4407 w 5389599"/>
                <a:gd name="connsiteY1-24" fmla="*/ 0 h 6871648"/>
                <a:gd name="connsiteX2-25" fmla="*/ 5389599 w 5389599"/>
                <a:gd name="connsiteY2-26" fmla="*/ 0 h 6871648"/>
                <a:gd name="connsiteX3-27" fmla="*/ 2637869 w 5389599"/>
                <a:gd name="connsiteY3-28" fmla="*/ 6871648 h 6871648"/>
                <a:gd name="connsiteX4-29" fmla="*/ 0 w 5389599"/>
                <a:gd name="connsiteY4-30" fmla="*/ 6853878 h 6871648"/>
                <a:gd name="connsiteX0-31" fmla="*/ 24168 w 5385192"/>
                <a:gd name="connsiteY0-32" fmla="*/ 6872928 h 6872928"/>
                <a:gd name="connsiteX1-33" fmla="*/ 0 w 5385192"/>
                <a:gd name="connsiteY1-34" fmla="*/ 0 h 6872928"/>
                <a:gd name="connsiteX2-35" fmla="*/ 5385192 w 5385192"/>
                <a:gd name="connsiteY2-36" fmla="*/ 0 h 6872928"/>
                <a:gd name="connsiteX3-37" fmla="*/ 2633462 w 5385192"/>
                <a:gd name="connsiteY3-38" fmla="*/ 6871648 h 6872928"/>
                <a:gd name="connsiteX4-39" fmla="*/ 24168 w 5385192"/>
                <a:gd name="connsiteY4-40" fmla="*/ 6872928 h 68729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385192" h="6872928">
                  <a:moveTo>
                    <a:pt x="24168" y="6872928"/>
                  </a:moveTo>
                  <a:lnTo>
                    <a:pt x="0" y="0"/>
                  </a:lnTo>
                  <a:lnTo>
                    <a:pt x="5385192" y="0"/>
                  </a:lnTo>
                  <a:lnTo>
                    <a:pt x="2633462" y="6871648"/>
                  </a:lnTo>
                  <a:lnTo>
                    <a:pt x="24168" y="6872928"/>
                  </a:lnTo>
                  <a:close/>
                </a:path>
              </a:pathLst>
            </a:custGeom>
            <a:solidFill>
              <a:schemeClr val="bg2">
                <a:lumMod val="10000"/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5" name="Заголовок 1"/>
          <p:cNvSpPr txBox="1"/>
          <p:nvPr/>
        </p:nvSpPr>
        <p:spPr>
          <a:xfrm>
            <a:off x="6988969" y="2608660"/>
            <a:ext cx="3661172" cy="6667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3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Poppins SemiBold" panose="02000000000000000000" pitchFamily="2" charset="0"/>
                <a:sym typeface="微软雅黑" panose="020B0503020204020204" charset="-122"/>
              </a:rPr>
              <a:t>丽江古城</a:t>
            </a:r>
            <a:endParaRPr lang="zh-CN" altLang="en-US" sz="3600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Poppins SemiBold" panose="02000000000000000000" pitchFamily="2" charset="0"/>
              <a:sym typeface="微软雅黑" panose="020B0503020204020204" charset="-122"/>
            </a:endParaRPr>
          </a:p>
        </p:txBody>
      </p:sp>
      <p:sp>
        <p:nvSpPr>
          <p:cNvPr id="28676" name="文本框 15"/>
          <p:cNvSpPr txBox="1">
            <a:spLocks noChangeArrowheads="1"/>
          </p:cNvSpPr>
          <p:nvPr/>
        </p:nvSpPr>
        <p:spPr bwMode="auto">
          <a:xfrm>
            <a:off x="5342335" y="3392091"/>
            <a:ext cx="3661171" cy="1649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丽江古城，是国家级历史文化名城，始建于宋末元初（公元</a:t>
            </a:r>
            <a:r>
              <a:rPr lang="en-US" altLang="zh-CN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13</a:t>
            </a:r>
            <a:r>
              <a:rPr lang="zh-CN" altLang="en-US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世纪后期），坐落在丽江坝中部，是中国保存最为完整，最具纳西族风格的古代城镇。地处云贵高原，海拔</a:t>
            </a:r>
            <a:r>
              <a:rPr lang="en-US" altLang="zh-CN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2416</a:t>
            </a:r>
            <a:r>
              <a:rPr lang="zh-CN" altLang="en-US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米，全城面积达</a:t>
            </a:r>
            <a:r>
              <a:rPr lang="en-US" altLang="zh-CN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3.8 </a:t>
            </a:r>
            <a:r>
              <a:rPr lang="zh-CN" altLang="en-US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平方公里。</a:t>
            </a:r>
            <a:endParaRPr lang="zh-CN" altLang="en-US" sz="1350">
              <a:solidFill>
                <a:schemeClr val="bg1"/>
              </a:solidFill>
              <a:latin typeface="经典隶变简"/>
              <a:ea typeface="经典隶变简"/>
              <a:cs typeface="经典隶变简"/>
              <a:sym typeface="+mn-ea"/>
            </a:endParaRPr>
          </a:p>
        </p:txBody>
      </p:sp>
      <p:sp>
        <p:nvSpPr>
          <p:cNvPr id="28677" name="Rectangle 8"/>
          <p:cNvSpPr>
            <a:spLocks noChangeArrowheads="1"/>
          </p:cNvSpPr>
          <p:nvPr/>
        </p:nvSpPr>
        <p:spPr bwMode="auto">
          <a:xfrm>
            <a:off x="7777163" y="3199210"/>
            <a:ext cx="1021080" cy="20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750">
                <a:solidFill>
                  <a:srgbClr val="E3E7EA"/>
                </a:solidFill>
                <a:latin typeface="微软雅黑" panose="020B0503020204020204" charset="-122"/>
                <a:ea typeface="微软雅黑" panose="020B0503020204020204" charset="-122"/>
                <a:cs typeface="Lato"/>
                <a:sym typeface="微软雅黑" panose="020B0503020204020204" charset="-122"/>
              </a:rPr>
              <a:t>LIJIANGGUCHENG</a:t>
            </a:r>
            <a:endParaRPr lang="id-ID" altLang="zh-CN" sz="750">
              <a:solidFill>
                <a:srgbClr val="E3E7EA"/>
              </a:solidFill>
              <a:latin typeface="微软雅黑" panose="020B0503020204020204" charset="-122"/>
              <a:ea typeface="微软雅黑" panose="020B0503020204020204" charset="-122"/>
              <a:cs typeface="Lato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https://timgsa.baidu.com/timg?image&amp;quality=80&amp;size=b9999_10000&amp;sec=1517130358300&amp;di=abfdff6516078ea6bacd59f058648767&amp;imgtype=0&amp;src=http%3A%2F%2Fimgsrc.baidu.com%2Fimage%2Fc0%253Dshijue1%252C0%252C0%252C294%252C40%2Fsign%3D79d04f019fcad1c8c4b6f46417570d7c%2Fa686c9177f3e670980a31ad131c79f3df8dc5578.jpg"/>
          <p:cNvPicPr>
            <a:picLocks noChangeAspect="1" noChangeArrowheads="1"/>
          </p:cNvPicPr>
          <p:nvPr/>
        </p:nvPicPr>
        <p:blipFill>
          <a:blip r:embed="rId1" cstate="print"/>
          <a:srcRect b="5850"/>
          <a:stretch>
            <a:fillRect/>
          </a:stretch>
        </p:blipFill>
        <p:spPr bwMode="auto">
          <a:xfrm>
            <a:off x="2214563" y="741760"/>
            <a:ext cx="6731794" cy="4231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 txBox="1"/>
          <p:nvPr/>
        </p:nvSpPr>
        <p:spPr>
          <a:xfrm>
            <a:off x="197644" y="3519488"/>
            <a:ext cx="3661172" cy="852488"/>
          </a:xfrm>
          <a:prstGeom prst="rect">
            <a:avLst/>
          </a:prstGeom>
        </p:spPr>
        <p:txBody>
          <a:bodyPr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Poppins SemiBold" panose="02000000000000000000" pitchFamily="2" charset="0"/>
                <a:sym typeface="微软雅黑" panose="020B0503020204020204" charset="-122"/>
              </a:rPr>
              <a:t>丽江古城</a:t>
            </a:r>
            <a:endParaRPr lang="ru-RU" sz="3600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Poppins SemiBold" panose="02000000000000000000" pitchFamily="2" charset="0"/>
              <a:sym typeface="微软雅黑" panose="020B0503020204020204" charset="-122"/>
            </a:endParaRPr>
          </a:p>
        </p:txBody>
      </p:sp>
      <p:sp>
        <p:nvSpPr>
          <p:cNvPr id="12" name="Подзаголовок 2"/>
          <p:cNvSpPr txBox="1"/>
          <p:nvPr/>
        </p:nvSpPr>
        <p:spPr bwMode="auto">
          <a:xfrm>
            <a:off x="197644" y="3283744"/>
            <a:ext cx="2967038" cy="280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ts val="18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altLang="zh-CN" sz="9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Poppins SemiBold"/>
                <a:sym typeface="微软雅黑" panose="020B0503020204020204" charset="-122"/>
              </a:rPr>
              <a:t>#</a:t>
            </a:r>
            <a:r>
              <a:rPr lang="en-US" altLang="zh-CN" sz="15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inux Libertine"/>
                <a:sym typeface="微软雅黑" panose="020B0503020204020204" charset="-122"/>
              </a:rPr>
              <a:t> LIJIANGGUCHENG</a:t>
            </a:r>
            <a:endParaRPr lang="ru-RU" altLang="zh-CN" sz="1200" i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inux Libertine"/>
              <a:sym typeface="微软雅黑" panose="020B0503020204020204" charset="-122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46572" y="1444229"/>
            <a:ext cx="1778794" cy="55602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5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Заголовок 1"/>
          <p:cNvSpPr txBox="1"/>
          <p:nvPr/>
        </p:nvSpPr>
        <p:spPr>
          <a:xfrm>
            <a:off x="1233488" y="1600200"/>
            <a:ext cx="1588294" cy="353616"/>
          </a:xfrm>
          <a:prstGeom prst="rect">
            <a:avLst/>
          </a:prstGeom>
        </p:spPr>
        <p:txBody>
          <a:bodyPr>
            <a:normAutofit fontScale="7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zh-CN" altLang="en-US" sz="21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Poppins SemiBold" panose="02000000000000000000" pitchFamily="2" charset="0"/>
                <a:sym typeface="微软雅黑" panose="020B0503020204020204" charset="-122"/>
              </a:rPr>
              <a:t>世界文化遗产</a:t>
            </a:r>
            <a:endParaRPr lang="zh-CN" altLang="en-US" sz="2100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Poppins SemiBold" panose="02000000000000000000" pitchFamily="2" charset="0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2" grpId="0" bldLvl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3" name="Picture 5" descr="回复：丽江古城图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6003" y="285750"/>
            <a:ext cx="6837998" cy="5122562"/>
          </a:xfrm>
          <a:prstGeom prst="rect">
            <a:avLst/>
          </a:prstGeom>
          <a:noFill/>
        </p:spPr>
      </p:pic>
      <p:sp>
        <p:nvSpPr>
          <p:cNvPr id="4" name="Заголовок 1"/>
          <p:cNvSpPr txBox="1"/>
          <p:nvPr/>
        </p:nvSpPr>
        <p:spPr>
          <a:xfrm>
            <a:off x="197644" y="3519488"/>
            <a:ext cx="3661172" cy="852488"/>
          </a:xfrm>
          <a:prstGeom prst="rect">
            <a:avLst/>
          </a:prstGeom>
        </p:spPr>
        <p:txBody>
          <a:bodyPr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Poppins SemiBold" panose="02000000000000000000" pitchFamily="2" charset="0"/>
                <a:sym typeface="微软雅黑" panose="020B0503020204020204" charset="-122"/>
              </a:rPr>
              <a:t>丽江古城</a:t>
            </a:r>
            <a:endParaRPr lang="ru-RU" sz="3600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Poppins SemiBold" panose="02000000000000000000" pitchFamily="2" charset="0"/>
              <a:sym typeface="微软雅黑" panose="020B0503020204020204" charset="-122"/>
            </a:endParaRPr>
          </a:p>
        </p:txBody>
      </p:sp>
      <p:sp>
        <p:nvSpPr>
          <p:cNvPr id="5" name="Подзаголовок 2"/>
          <p:cNvSpPr txBox="1"/>
          <p:nvPr/>
        </p:nvSpPr>
        <p:spPr bwMode="auto">
          <a:xfrm>
            <a:off x="197644" y="3283744"/>
            <a:ext cx="2967038" cy="280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ts val="18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altLang="zh-CN" sz="9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Poppins SemiBold"/>
                <a:sym typeface="微软雅黑" panose="020B0503020204020204" charset="-122"/>
              </a:rPr>
              <a:t>#</a:t>
            </a:r>
            <a:r>
              <a:rPr lang="en-US" altLang="zh-CN" sz="15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inux Libertine"/>
                <a:sym typeface="微软雅黑" panose="020B0503020204020204" charset="-122"/>
              </a:rPr>
              <a:t> LIJIANGGUCHENG</a:t>
            </a:r>
            <a:endParaRPr lang="ru-RU" altLang="zh-CN" sz="1200" i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inux Libertine"/>
              <a:sym typeface="微软雅黑" panose="020B0503020204020204" charset="-122"/>
            </a:endParaRPr>
          </a:p>
        </p:txBody>
      </p:sp>
      <p:sp>
        <p:nvSpPr>
          <p:cNvPr id="6" name="Прямоугольник 21"/>
          <p:cNvSpPr/>
          <p:nvPr/>
        </p:nvSpPr>
        <p:spPr>
          <a:xfrm>
            <a:off x="1146572" y="1444229"/>
            <a:ext cx="1778794" cy="55602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5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Заголовок 1"/>
          <p:cNvSpPr txBox="1"/>
          <p:nvPr/>
        </p:nvSpPr>
        <p:spPr>
          <a:xfrm>
            <a:off x="1233488" y="1600200"/>
            <a:ext cx="1588294" cy="353616"/>
          </a:xfrm>
          <a:prstGeom prst="rect">
            <a:avLst/>
          </a:prstGeom>
        </p:spPr>
        <p:txBody>
          <a:bodyPr>
            <a:normAutofit fontScale="7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zh-CN" altLang="en-US" sz="21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Poppins SemiBold" panose="02000000000000000000" pitchFamily="2" charset="0"/>
                <a:sym typeface="微软雅黑" panose="020B0503020204020204" charset="-122"/>
              </a:rPr>
              <a:t>世界文化遗产</a:t>
            </a:r>
            <a:endParaRPr lang="zh-CN" altLang="en-US" sz="2100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Poppins SemiBold" panose="02000000000000000000" pitchFamily="2" charset="0"/>
              <a:sym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ldLvl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49lp2f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77923" y="285750"/>
            <a:ext cx="3066078" cy="2297430"/>
          </a:xfrm>
          <a:prstGeom prst="rect">
            <a:avLst/>
          </a:prstGeom>
          <a:noFill/>
        </p:spPr>
      </p:pic>
      <p:pic>
        <p:nvPicPr>
          <p:cNvPr id="5" name="Picture 5" descr="2a0i92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2821" y="1794510"/>
            <a:ext cx="2723632" cy="3634740"/>
          </a:xfrm>
          <a:prstGeom prst="rect">
            <a:avLst/>
          </a:prstGeom>
          <a:noFill/>
        </p:spPr>
      </p:pic>
      <p:pic>
        <p:nvPicPr>
          <p:cNvPr id="6" name="Picture 5" descr="4fvdzt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21" y="285750"/>
            <a:ext cx="3775722" cy="5143500"/>
          </a:xfrm>
          <a:prstGeom prst="rect">
            <a:avLst/>
          </a:prstGeom>
          <a:noFill/>
        </p:spPr>
      </p:pic>
      <p:pic>
        <p:nvPicPr>
          <p:cNvPr id="7" name="Picture 7" descr="2CrIx086Vx1Q864z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7900" y="3114676"/>
            <a:ext cx="3086100" cy="2314575"/>
          </a:xfrm>
          <a:prstGeom prst="rect">
            <a:avLst/>
          </a:prstGeom>
          <a:noFill/>
        </p:spPr>
      </p:pic>
      <p:sp>
        <p:nvSpPr>
          <p:cNvPr id="8" name="Заголовок 1"/>
          <p:cNvSpPr txBox="1"/>
          <p:nvPr/>
        </p:nvSpPr>
        <p:spPr>
          <a:xfrm>
            <a:off x="3875246" y="613410"/>
            <a:ext cx="2219801" cy="852488"/>
          </a:xfrm>
          <a:prstGeom prst="rect">
            <a:avLst/>
          </a:prstGeom>
        </p:spPr>
        <p:txBody>
          <a:bodyPr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3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Poppins SemiBold" panose="02000000000000000000" pitchFamily="2" charset="0"/>
                <a:sym typeface="微软雅黑" panose="020B0503020204020204" charset="-122"/>
              </a:rPr>
              <a:t>丽江古城</a:t>
            </a:r>
            <a:endParaRPr lang="ru-RU" sz="3600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Poppins SemiBold" panose="02000000000000000000" pitchFamily="2" charset="0"/>
              <a:sym typeface="微软雅黑" panose="020B0503020204020204" charset="-122"/>
            </a:endParaRPr>
          </a:p>
        </p:txBody>
      </p:sp>
      <p:sp>
        <p:nvSpPr>
          <p:cNvPr id="10" name="Прямоугольник 21"/>
          <p:cNvSpPr/>
          <p:nvPr/>
        </p:nvSpPr>
        <p:spPr>
          <a:xfrm>
            <a:off x="6727270" y="2541509"/>
            <a:ext cx="1778794" cy="55602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50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Заголовок 1"/>
          <p:cNvSpPr txBox="1"/>
          <p:nvPr/>
        </p:nvSpPr>
        <p:spPr>
          <a:xfrm>
            <a:off x="6814185" y="2697480"/>
            <a:ext cx="1588294" cy="353616"/>
          </a:xfrm>
          <a:prstGeom prst="rect">
            <a:avLst/>
          </a:prstGeom>
        </p:spPr>
        <p:txBody>
          <a:bodyPr>
            <a:normAutofit fontScale="7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zh-CN" altLang="en-US" sz="21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Poppins SemiBold" panose="02000000000000000000" pitchFamily="2" charset="0"/>
                <a:sym typeface="微软雅黑" panose="020B0503020204020204" charset="-122"/>
              </a:rPr>
              <a:t>世界文化遗产</a:t>
            </a:r>
            <a:endParaRPr lang="zh-CN" altLang="en-US" sz="2100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Poppins SemiBold" panose="02000000000000000000" pitchFamily="2" charset="0"/>
              <a:sym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ldLvl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5"/>
          <p:cNvPicPr>
            <a:picLocks noChangeAspect="1"/>
          </p:cNvPicPr>
          <p:nvPr/>
        </p:nvPicPr>
        <p:blipFill>
          <a:blip r:embed="rId1" cstate="print"/>
          <a:srcRect b="5377"/>
          <a:stretch>
            <a:fillRect/>
          </a:stretch>
        </p:blipFill>
        <p:spPr bwMode="auto">
          <a:xfrm>
            <a:off x="0" y="278606"/>
            <a:ext cx="9155906" cy="515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"/>
          <p:cNvGrpSpPr/>
          <p:nvPr/>
        </p:nvGrpSpPr>
        <p:grpSpPr bwMode="auto">
          <a:xfrm>
            <a:off x="-3572" y="278606"/>
            <a:ext cx="4847035" cy="5161360"/>
            <a:chOff x="-5118" y="-9527"/>
            <a:chExt cx="6463364" cy="6881126"/>
          </a:xfrm>
        </p:grpSpPr>
        <p:sp>
          <p:nvSpPr>
            <p:cNvPr id="12" name="Прямоугольный треугольник 11"/>
            <p:cNvSpPr/>
            <p:nvPr/>
          </p:nvSpPr>
          <p:spPr>
            <a:xfrm>
              <a:off x="-355" y="1160344"/>
              <a:ext cx="6458601" cy="5711255"/>
            </a:xfrm>
            <a:custGeom>
              <a:avLst/>
              <a:gdLst>
                <a:gd name="connsiteX0" fmla="*/ 0 w 5380074"/>
                <a:gd name="connsiteY0" fmla="*/ 6858000 h 6858000"/>
                <a:gd name="connsiteX1" fmla="*/ 0 w 5380074"/>
                <a:gd name="connsiteY1" fmla="*/ 0 h 6858000"/>
                <a:gd name="connsiteX2" fmla="*/ 5380074 w 5380074"/>
                <a:gd name="connsiteY2" fmla="*/ 6858000 h 6858000"/>
                <a:gd name="connsiteX3" fmla="*/ 0 w 5380074"/>
                <a:gd name="connsiteY3" fmla="*/ 6858000 h 6858000"/>
                <a:gd name="connsiteX0-1" fmla="*/ 0 w 5380074"/>
                <a:gd name="connsiteY0-2" fmla="*/ 5697940 h 6858000"/>
                <a:gd name="connsiteX1-3" fmla="*/ 0 w 5380074"/>
                <a:gd name="connsiteY1-4" fmla="*/ 0 h 6858000"/>
                <a:gd name="connsiteX2-5" fmla="*/ 5380074 w 5380074"/>
                <a:gd name="connsiteY2-6" fmla="*/ 6858000 h 6858000"/>
                <a:gd name="connsiteX3-7" fmla="*/ 0 w 5380074"/>
                <a:gd name="connsiteY3-8" fmla="*/ 5697940 h 6858000"/>
                <a:gd name="connsiteX0-9" fmla="*/ 0 w 4902402"/>
                <a:gd name="connsiteY0-10" fmla="*/ 5697940 h 5725236"/>
                <a:gd name="connsiteX1-11" fmla="*/ 0 w 4902402"/>
                <a:gd name="connsiteY1-12" fmla="*/ 0 h 5725236"/>
                <a:gd name="connsiteX2-13" fmla="*/ 4902402 w 4902402"/>
                <a:gd name="connsiteY2-14" fmla="*/ 5725236 h 5725236"/>
                <a:gd name="connsiteX3-15" fmla="*/ 0 w 4902402"/>
                <a:gd name="connsiteY3-16" fmla="*/ 5697940 h 5725236"/>
                <a:gd name="connsiteX0-17" fmla="*/ 0 w 6458246"/>
                <a:gd name="connsiteY0-18" fmla="*/ 5697940 h 5711588"/>
                <a:gd name="connsiteX1-19" fmla="*/ 0 w 6458246"/>
                <a:gd name="connsiteY1-20" fmla="*/ 0 h 5711588"/>
                <a:gd name="connsiteX2-21" fmla="*/ 6458246 w 6458246"/>
                <a:gd name="connsiteY2-22" fmla="*/ 5711588 h 5711588"/>
                <a:gd name="connsiteX3-23" fmla="*/ 0 w 6458246"/>
                <a:gd name="connsiteY3-24" fmla="*/ 5697940 h 571158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458246" h="5711588">
                  <a:moveTo>
                    <a:pt x="0" y="5697940"/>
                  </a:moveTo>
                  <a:lnTo>
                    <a:pt x="0" y="0"/>
                  </a:lnTo>
                  <a:lnTo>
                    <a:pt x="6458246" y="5711588"/>
                  </a:lnTo>
                  <a:lnTo>
                    <a:pt x="0" y="5697940"/>
                  </a:lnTo>
                  <a:close/>
                </a:path>
              </a:pathLst>
            </a:custGeom>
            <a:solidFill>
              <a:schemeClr val="bg2">
                <a:lumMod val="1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Параллелограмм 17"/>
            <p:cNvSpPr/>
            <p:nvPr/>
          </p:nvSpPr>
          <p:spPr>
            <a:xfrm>
              <a:off x="-5118" y="-9527"/>
              <a:ext cx="5385343" cy="6873189"/>
            </a:xfrm>
            <a:custGeom>
              <a:avLst/>
              <a:gdLst>
                <a:gd name="connsiteX0" fmla="*/ 0 w 7099692"/>
                <a:gd name="connsiteY0" fmla="*/ 6858000 h 6858000"/>
                <a:gd name="connsiteX1" fmla="*/ 1714500 w 7099692"/>
                <a:gd name="connsiteY1" fmla="*/ 0 h 6858000"/>
                <a:gd name="connsiteX2" fmla="*/ 7099692 w 7099692"/>
                <a:gd name="connsiteY2" fmla="*/ 0 h 6858000"/>
                <a:gd name="connsiteX3" fmla="*/ 5385192 w 7099692"/>
                <a:gd name="connsiteY3" fmla="*/ 6858000 h 6858000"/>
                <a:gd name="connsiteX4" fmla="*/ 0 w 7099692"/>
                <a:gd name="connsiteY4" fmla="*/ 6858000 h 6858000"/>
                <a:gd name="connsiteX0-1" fmla="*/ 5118 w 5385192"/>
                <a:gd name="connsiteY0-2" fmla="*/ 6844353 h 6858000"/>
                <a:gd name="connsiteX1-3" fmla="*/ 0 w 5385192"/>
                <a:gd name="connsiteY1-4" fmla="*/ 0 h 6858000"/>
                <a:gd name="connsiteX2-5" fmla="*/ 5385192 w 5385192"/>
                <a:gd name="connsiteY2-6" fmla="*/ 0 h 6858000"/>
                <a:gd name="connsiteX3-7" fmla="*/ 3670692 w 5385192"/>
                <a:gd name="connsiteY3-8" fmla="*/ 6858000 h 6858000"/>
                <a:gd name="connsiteX4-9" fmla="*/ 5118 w 5385192"/>
                <a:gd name="connsiteY4-10" fmla="*/ 6844353 h 6858000"/>
                <a:gd name="connsiteX0-11" fmla="*/ 5118 w 5385192"/>
                <a:gd name="connsiteY0-12" fmla="*/ 6844353 h 6871648"/>
                <a:gd name="connsiteX1-13" fmla="*/ 0 w 5385192"/>
                <a:gd name="connsiteY1-14" fmla="*/ 0 h 6871648"/>
                <a:gd name="connsiteX2-15" fmla="*/ 5385192 w 5385192"/>
                <a:gd name="connsiteY2-16" fmla="*/ 0 h 6871648"/>
                <a:gd name="connsiteX3-17" fmla="*/ 2633462 w 5385192"/>
                <a:gd name="connsiteY3-18" fmla="*/ 6871648 h 6871648"/>
                <a:gd name="connsiteX4-19" fmla="*/ 5118 w 5385192"/>
                <a:gd name="connsiteY4-20" fmla="*/ 6844353 h 6871648"/>
                <a:gd name="connsiteX0-21" fmla="*/ 0 w 5389599"/>
                <a:gd name="connsiteY0-22" fmla="*/ 6853878 h 6871648"/>
                <a:gd name="connsiteX1-23" fmla="*/ 4407 w 5389599"/>
                <a:gd name="connsiteY1-24" fmla="*/ 0 h 6871648"/>
                <a:gd name="connsiteX2-25" fmla="*/ 5389599 w 5389599"/>
                <a:gd name="connsiteY2-26" fmla="*/ 0 h 6871648"/>
                <a:gd name="connsiteX3-27" fmla="*/ 2637869 w 5389599"/>
                <a:gd name="connsiteY3-28" fmla="*/ 6871648 h 6871648"/>
                <a:gd name="connsiteX4-29" fmla="*/ 0 w 5389599"/>
                <a:gd name="connsiteY4-30" fmla="*/ 6853878 h 6871648"/>
                <a:gd name="connsiteX0-31" fmla="*/ 24168 w 5385192"/>
                <a:gd name="connsiteY0-32" fmla="*/ 6872928 h 6872928"/>
                <a:gd name="connsiteX1-33" fmla="*/ 0 w 5385192"/>
                <a:gd name="connsiteY1-34" fmla="*/ 0 h 6872928"/>
                <a:gd name="connsiteX2-35" fmla="*/ 5385192 w 5385192"/>
                <a:gd name="connsiteY2-36" fmla="*/ 0 h 6872928"/>
                <a:gd name="connsiteX3-37" fmla="*/ 2633462 w 5385192"/>
                <a:gd name="connsiteY3-38" fmla="*/ 6871648 h 6872928"/>
                <a:gd name="connsiteX4-39" fmla="*/ 24168 w 5385192"/>
                <a:gd name="connsiteY4-40" fmla="*/ 6872928 h 68729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385192" h="6872928">
                  <a:moveTo>
                    <a:pt x="24168" y="6872928"/>
                  </a:moveTo>
                  <a:lnTo>
                    <a:pt x="0" y="0"/>
                  </a:lnTo>
                  <a:lnTo>
                    <a:pt x="5385192" y="0"/>
                  </a:lnTo>
                  <a:lnTo>
                    <a:pt x="2633462" y="6871648"/>
                  </a:lnTo>
                  <a:lnTo>
                    <a:pt x="24168" y="6872928"/>
                  </a:lnTo>
                  <a:close/>
                </a:path>
              </a:pathLst>
            </a:custGeom>
            <a:solidFill>
              <a:schemeClr val="bg2">
                <a:lumMod val="10000"/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6" name="Заголовок 1"/>
          <p:cNvSpPr txBox="1"/>
          <p:nvPr/>
        </p:nvSpPr>
        <p:spPr>
          <a:xfrm>
            <a:off x="373856" y="2630091"/>
            <a:ext cx="3661172" cy="6679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b="1" spc="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Poppins SemiBold" panose="02000000000000000000" pitchFamily="2" charset="0"/>
                <a:sym typeface="微软雅黑" panose="020B0503020204020204" charset="-122"/>
              </a:rPr>
              <a:t>玉龙雪山</a:t>
            </a:r>
            <a:endParaRPr lang="en-US" sz="3600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Poppins SemiBold" panose="02000000000000000000" pitchFamily="2" charset="0"/>
              <a:sym typeface="微软雅黑" panose="020B0503020204020204" charset="-122"/>
            </a:endParaRPr>
          </a:p>
        </p:txBody>
      </p:sp>
      <p:sp>
        <p:nvSpPr>
          <p:cNvPr id="22532" name="文本框 7"/>
          <p:cNvSpPr txBox="1">
            <a:spLocks noChangeArrowheads="1"/>
          </p:cNvSpPr>
          <p:nvPr/>
        </p:nvSpPr>
        <p:spPr bwMode="auto">
          <a:xfrm>
            <a:off x="373856" y="647700"/>
            <a:ext cx="4850606" cy="1649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玉龙雪山位于丽江市区北面约</a:t>
            </a:r>
            <a:r>
              <a:rPr lang="en-US" altLang="zh-CN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15</a:t>
            </a:r>
            <a:r>
              <a:rPr lang="zh-CN" altLang="en-US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公里处，南北长</a:t>
            </a:r>
            <a:r>
              <a:rPr lang="en-US" altLang="zh-CN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35</a:t>
            </a:r>
            <a:r>
              <a:rPr lang="zh-CN" altLang="en-US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公里，东西宽</a:t>
            </a:r>
            <a:r>
              <a:rPr lang="en-US" altLang="zh-CN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25</a:t>
            </a:r>
            <a:r>
              <a:rPr lang="zh-CN" altLang="en-US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公里，雪山面积</a:t>
            </a:r>
            <a:r>
              <a:rPr lang="en-US" altLang="zh-CN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960</a:t>
            </a:r>
            <a:r>
              <a:rPr lang="zh-CN" altLang="en-US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平方公里，景区面积</a:t>
            </a:r>
            <a:r>
              <a:rPr lang="en-US" altLang="zh-CN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263</a:t>
            </a:r>
            <a:r>
              <a:rPr lang="zh-CN" altLang="en-US" sz="1350">
                <a:solidFill>
                  <a:schemeClr val="bg1"/>
                </a:solidFill>
                <a:latin typeface="经典隶变简"/>
                <a:ea typeface="经典隶变简"/>
                <a:cs typeface="经典隶变简"/>
                <a:sym typeface="+mn-ea"/>
              </a:rPr>
              <a:t>平方公里，有著名的阳春白雪、绿雪冰川奇观，是国家级风景名胜区、省级自然保护区和省级旅游开发区。区内有冰川公园、云衫坪、甘海子、牦牛坪、玉峰寺万朵茶花树等景点。</a:t>
            </a:r>
            <a:endParaRPr lang="zh-CN" altLang="en-US" sz="1350">
              <a:solidFill>
                <a:schemeClr val="bg1"/>
              </a:solidFill>
              <a:latin typeface="经典隶变简"/>
              <a:ea typeface="经典隶变简"/>
              <a:cs typeface="经典隶变简"/>
              <a:sym typeface="+mn-ea"/>
            </a:endParaRPr>
          </a:p>
        </p:txBody>
      </p:sp>
      <p:sp>
        <p:nvSpPr>
          <p:cNvPr id="22533" name="Rectangle 8"/>
          <p:cNvSpPr>
            <a:spLocks noChangeArrowheads="1"/>
          </p:cNvSpPr>
          <p:nvPr/>
        </p:nvSpPr>
        <p:spPr bwMode="auto">
          <a:xfrm>
            <a:off x="373856" y="2359819"/>
            <a:ext cx="1045210" cy="20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750">
                <a:solidFill>
                  <a:srgbClr val="E3E7EA"/>
                </a:solidFill>
                <a:latin typeface="微软雅黑" panose="020B0503020204020204" charset="-122"/>
                <a:ea typeface="微软雅黑" panose="020B0503020204020204" charset="-122"/>
                <a:cs typeface="Lato"/>
                <a:sym typeface="微软雅黑" panose="020B0503020204020204" charset="-122"/>
              </a:rPr>
              <a:t>YULONGXUESHAN</a:t>
            </a:r>
            <a:endParaRPr lang="id-ID" altLang="zh-CN" sz="750">
              <a:solidFill>
                <a:srgbClr val="E3E7EA"/>
              </a:solidFill>
              <a:latin typeface="微软雅黑" panose="020B0503020204020204" charset="-122"/>
              <a:ea typeface="微软雅黑" panose="020B0503020204020204" charset="-122"/>
              <a:cs typeface="Lato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s://timgsa.baidu.com/timg?image&amp;quality=80&amp;size=b9999_10000&amp;sec=1517130811628&amp;di=5f5b2020d462cdcef03d96646ffcbb83&amp;imgtype=0&amp;src=http%3A%2F%2Fdimg04.c-ctrip.com%2Fimages%2Ffd%2Factivity%2Fg1%2FM06%2FA6%2FA7%2FCghzfVV1DTOARX6bAAcYnEOPopo29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6250" y="790575"/>
            <a:ext cx="3157538" cy="281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/>
          <a:srcRect l="29890" r="29890"/>
          <a:stretch>
            <a:fillRect/>
          </a:stretch>
        </p:blipFill>
        <p:spPr/>
      </p:pic>
      <p:pic>
        <p:nvPicPr>
          <p:cNvPr id="24579" name="图片占位符 22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/>
          <a:srcRect t="21455" b="21455"/>
          <a:stretch>
            <a:fillRect/>
          </a:stretch>
        </p:blipFill>
        <p:spPr/>
      </p:pic>
      <p:pic>
        <p:nvPicPr>
          <p:cNvPr id="24580" name="Picture 4" descr="https://timgsa.baidu.com/timg?image&amp;quality=80&amp;size=b9999_10000&amp;sec=1517130976057&amp;di=731dbdde4f86b43ab7ab2028284a46eb&amp;imgtype=0&amp;src=http%3A%2F%2Fp.chanyouji.cn%2F289882%2F1431497462256p19l5u90og1f6jlfa6jvd1l1t0g1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250" y="3754041"/>
            <a:ext cx="4943475" cy="1179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3"/>
          <p:cNvGrpSpPr/>
          <p:nvPr/>
        </p:nvGrpSpPr>
        <p:grpSpPr bwMode="auto">
          <a:xfrm>
            <a:off x="0" y="2792016"/>
            <a:ext cx="3581400" cy="645568"/>
            <a:chOff x="121772" y="10482842"/>
            <a:chExt cx="4582290" cy="2523136"/>
          </a:xfrm>
        </p:grpSpPr>
        <p:sp>
          <p:nvSpPr>
            <p:cNvPr id="45" name="Rectangle 3"/>
            <p:cNvSpPr/>
            <p:nvPr/>
          </p:nvSpPr>
          <p:spPr>
            <a:xfrm>
              <a:off x="121772" y="10482842"/>
              <a:ext cx="4582290" cy="2438400"/>
            </a:xfrm>
            <a:prstGeom prst="rect">
              <a:avLst/>
            </a:prstGeom>
            <a:solidFill>
              <a:srgbClr val="26262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350">
                <a:latin typeface="微软雅黑" panose="020B0503020204020204" charset="-122"/>
                <a:ea typeface="微软雅黑" panose="020B0503020204020204" charset="-122"/>
                <a:cs typeface="Lato" panose="020F0502020204030203" pitchFamily="34" charset="0"/>
                <a:sym typeface="微软雅黑" panose="020B0503020204020204" charset="-122"/>
              </a:endParaRPr>
            </a:p>
          </p:txBody>
        </p:sp>
        <p:sp>
          <p:nvSpPr>
            <p:cNvPr id="24584" name="Rectangle 6"/>
            <p:cNvSpPr>
              <a:spLocks noChangeArrowheads="1"/>
            </p:cNvSpPr>
            <p:nvPr/>
          </p:nvSpPr>
          <p:spPr bwMode="auto">
            <a:xfrm>
              <a:off x="2017161" y="10484437"/>
              <a:ext cx="2573882" cy="25215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E3E7EA"/>
                  </a:solidFill>
                  <a:latin typeface="微软雅黑" panose="020B0503020204020204" charset="-122"/>
                  <a:ea typeface="微软雅黑" panose="020B0503020204020204" charset="-122"/>
                  <a:cs typeface="Lato"/>
                  <a:sym typeface="微软雅黑" panose="020B0503020204020204" charset="-122"/>
                </a:rPr>
                <a:t>玉龙雪山</a:t>
              </a:r>
              <a:endParaRPr lang="id-ID" sz="3600" b="1">
                <a:solidFill>
                  <a:srgbClr val="E3E7EA"/>
                </a:solidFill>
                <a:latin typeface="微软雅黑" panose="020B0503020204020204" charset="-122"/>
                <a:ea typeface="微软雅黑" panose="020B0503020204020204" charset="-122"/>
                <a:cs typeface="Lato"/>
                <a:sym typeface="微软雅黑" panose="020B0503020204020204" charset="-122"/>
              </a:endParaRPr>
            </a:p>
          </p:txBody>
        </p:sp>
      </p:grpSp>
      <p:pic>
        <p:nvPicPr>
          <p:cNvPr id="24582" name="图片占位符 49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/>
          <a:srcRect l="18588" r="18588"/>
          <a:stretch>
            <a:fillRect/>
          </a:stretch>
        </p:blipFill>
        <p:spPr/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2752</Words>
  <Application>WPS 演示</Application>
  <PresentationFormat>宽屏</PresentationFormat>
  <Paragraphs>213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6" baseType="lpstr">
      <vt:lpstr>Arial</vt:lpstr>
      <vt:lpstr>宋体</vt:lpstr>
      <vt:lpstr>Wingdings</vt:lpstr>
      <vt:lpstr>Arial Unicode MS</vt:lpstr>
      <vt:lpstr>Franklin Gothic Medium</vt:lpstr>
      <vt:lpstr>微软雅黑</vt:lpstr>
      <vt:lpstr>Calibri</vt:lpstr>
      <vt:lpstr>等线 Light</vt:lpstr>
      <vt:lpstr>等线</vt:lpstr>
      <vt:lpstr>李旭科毛笔行书</vt:lpstr>
      <vt:lpstr>黑体</vt:lpstr>
      <vt:lpstr>Poppins SemiBold</vt:lpstr>
      <vt:lpstr>经典隶变简</vt:lpstr>
      <vt:lpstr>Lato</vt:lpstr>
      <vt:lpstr>Poppins SemiBold</vt:lpstr>
      <vt:lpstr>Linux Libertine</vt:lpstr>
      <vt:lpstr>Lato</vt:lpstr>
      <vt:lpstr>方正细等线简体</vt:lpstr>
      <vt:lpstr>楷体</vt:lpstr>
      <vt:lpstr>隶书</vt:lpstr>
      <vt:lpstr>Wide Latin</vt:lpstr>
      <vt:lpstr>Segoe Print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友联贸茂易</cp:lastModifiedBy>
  <cp:revision>122</cp:revision>
  <dcterms:created xsi:type="dcterms:W3CDTF">2017-08-03T09:01:00Z</dcterms:created>
  <dcterms:modified xsi:type="dcterms:W3CDTF">2019-02-11T14:37:05Z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