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7" r:id="rId2"/>
    <p:sldId id="265" r:id="rId3"/>
    <p:sldId id="284" r:id="rId4"/>
    <p:sldId id="264" r:id="rId5"/>
    <p:sldId id="259" r:id="rId6"/>
    <p:sldId id="260" r:id="rId7"/>
    <p:sldId id="261" r:id="rId8"/>
    <p:sldId id="262" r:id="rId9"/>
    <p:sldId id="263" r:id="rId10"/>
    <p:sldId id="267" r:id="rId11"/>
    <p:sldId id="266" r:id="rId12"/>
    <p:sldId id="268" r:id="rId13"/>
    <p:sldId id="269" r:id="rId14"/>
    <p:sldId id="271" r:id="rId15"/>
    <p:sldId id="272" r:id="rId16"/>
    <p:sldId id="270" r:id="rId17"/>
    <p:sldId id="273" r:id="rId18"/>
    <p:sldId id="274" r:id="rId19"/>
    <p:sldId id="258" r:id="rId20"/>
    <p:sldId id="275" r:id="rId21"/>
    <p:sldId id="283" r:id="rId22"/>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838">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78" y="240"/>
      </p:cViewPr>
      <p:guideLst>
        <p:guide orient="horz" pos="2159"/>
        <p:guide pos="383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tags" Target="tags/tag85.xml" /><Relationship Id="rId24" Type="http://schemas.openxmlformats.org/officeDocument/2006/relationships/presProps" Target="presProps.xml" /><Relationship Id="rId25" Type="http://schemas.openxmlformats.org/officeDocument/2006/relationships/viewProps" Target="viewProps.xml" /><Relationship Id="rId26" Type="http://schemas.openxmlformats.org/officeDocument/2006/relationships/theme" Target="theme/theme1.xml" /><Relationship Id="rId27"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2021/8/14</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2021/8/14</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2021/8/14</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2021/8/14</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2021/8/14</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 Id="rId3" Type="http://schemas.openxmlformats.org/officeDocument/2006/relationships/tags" Target="../tags/tag6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 Id="rId3" Type="http://schemas.openxmlformats.org/officeDocument/2006/relationships/tags" Target="../tags/tag7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 Id="rId3" Type="http://schemas.openxmlformats.org/officeDocument/2006/relationships/tags" Target="../tags/tag7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png" /><Relationship Id="rId3" Type="http://schemas.openxmlformats.org/officeDocument/2006/relationships/tags" Target="../tags/tag7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png" /><Relationship Id="rId3" Type="http://schemas.openxmlformats.org/officeDocument/2006/relationships/tags" Target="../tags/tag7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png" /><Relationship Id="rId3" Type="http://schemas.openxmlformats.org/officeDocument/2006/relationships/tags" Target="../tags/tag7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0.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64.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5.png" /><Relationship Id="rId3" Type="http://schemas.openxmlformats.org/officeDocument/2006/relationships/tags" Target="../tags/tag8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tags" Target="../tags/tag6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 Id="rId3" Type="http://schemas.openxmlformats.org/officeDocument/2006/relationships/tags" Target="../tags/tag6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tags" Target="../tags/tag6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 Id="rId3" Type="http://schemas.openxmlformats.org/officeDocument/2006/relationships/tags" Target="../tags/tag69.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 Id="rId3" Type="http://schemas.openxmlformats.org/officeDocument/2006/relationships/tags" Target="../tags/tag70.xml" /><Relationship Id="rId4" Type="http://schemas.openxmlformats.org/officeDocument/2006/relationships/tags" Target="../tags/tag7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tags" Target="../tags/tag7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a:picLocks noChangeAspect="1"/>
          </p:cNvPicPr>
          <p:nvPr/>
        </p:nvPicPr>
        <p:blipFill>
          <a:blip r:embed="rId2"/>
          <a:stretch>
            <a:fillRect/>
          </a:stretch>
        </p:blipFill>
        <p:spPr>
          <a:xfrm>
            <a:off x="0" y="-635"/>
            <a:ext cx="11864340" cy="6858635"/>
          </a:xfrm>
          <a:prstGeom prst="rect">
            <a:avLst/>
          </a:prstGeom>
        </p:spPr>
      </p:pic>
      <p:sp>
        <p:nvSpPr>
          <p:cNvPr id="3" name="内容占位符 2"/>
          <p:cNvSpPr>
            <a:spLocks noGrp="1"/>
          </p:cNvSpPr>
          <p:nvPr>
            <p:ph idx="1"/>
          </p:nvPr>
        </p:nvSpPr>
        <p:spPr>
          <a:xfrm>
            <a:off x="1838325" y="1140460"/>
            <a:ext cx="7985760" cy="1603375"/>
          </a:xfrm>
        </p:spPr>
        <p:txBody>
          <a:bodyPr>
            <a:noAutofit/>
          </a:bodyPr>
          <a:lstStyle/>
          <a:p>
            <a:pPr marL="0" indent="0">
              <a:buNone/>
            </a:pPr>
            <a:r>
              <a:rPr lang="zh-CN" altLang="en-US" sz="7200">
                <a:ln w="22225">
                  <a:solidFill>
                    <a:schemeClr val="accent2"/>
                  </a:solidFill>
                  <a:prstDash val="solid"/>
                </a:ln>
                <a:solidFill>
                  <a:srgbClr val="FF0000"/>
                </a:solidFill>
                <a:effectLst/>
                <a:sym typeface="+mn-ea"/>
              </a:rPr>
              <a:t>立在地球边上放号</a:t>
            </a:r>
          </a:p>
        </p:txBody>
      </p:sp>
      <p:sp>
        <p:nvSpPr>
          <p:cNvPr id="4" name="文本框 3"/>
          <p:cNvSpPr txBox="1"/>
          <p:nvPr/>
        </p:nvSpPr>
        <p:spPr>
          <a:xfrm>
            <a:off x="6004560" y="4847590"/>
            <a:ext cx="1255395" cy="521970"/>
          </a:xfrm>
          <a:prstGeom prst="rect">
            <a:avLst/>
          </a:prstGeom>
          <a:noFill/>
        </p:spPr>
        <p:txBody>
          <a:bodyPr wrap="none" rtlCol="0">
            <a:spAutoFit/>
          </a:bodyPr>
          <a:lstStyle/>
          <a:p>
            <a:pPr algn="l"/>
            <a:r>
              <a:rPr lang="zh-CN" altLang="en-US" sz="2800" b="1">
                <a:solidFill>
                  <a:schemeClr val="bg1">
                    <a:lumMod val="95000"/>
                  </a:schemeClr>
                </a:solidFill>
                <a:latin typeface="楷体" panose="02010609060101010101" pitchFamily="49" charset="-122"/>
                <a:ea typeface="楷体" panose="02010609060101010101" pitchFamily="49" charset="-122"/>
                <a:sym typeface="+mn-ea"/>
              </a:rPr>
              <a:t>郭沫若</a:t>
            </a:r>
          </a:p>
        </p:txBody>
      </p:sp>
    </p:spTree>
    <p:custDataLst>
      <p:tags r:id="rId3"/>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补充知识：现代诗</a:t>
            </a:r>
          </a:p>
        </p:txBody>
      </p:sp>
      <p:sp>
        <p:nvSpPr>
          <p:cNvPr id="3" name="内容占位符 2"/>
          <p:cNvSpPr>
            <a:spLocks noGrp="1"/>
          </p:cNvSpPr>
          <p:nvPr>
            <p:ph idx="1"/>
          </p:nvPr>
        </p:nvSpPr>
        <p:spPr>
          <a:xfrm>
            <a:off x="362585" y="1490345"/>
            <a:ext cx="7378065" cy="4759325"/>
          </a:xfrm>
        </p:spPr>
        <p:txBody>
          <a:bodyPr>
            <a:normAutofit lnSpcReduction="10000"/>
          </a:bodyPr>
          <a:lstStyle/>
          <a:p>
            <a:pPr marL="0" indent="0">
              <a:buNone/>
            </a:pPr>
            <a:r>
              <a:rPr lang="zh-CN" altLang="en-US" sz="2800" b="1">
                <a:solidFill>
                  <a:schemeClr val="tx1"/>
                </a:solidFill>
              </a:rPr>
              <a:t>现代诗也叫“白话诗”，在新文化运动中诞生的新诗。</a:t>
            </a:r>
          </a:p>
          <a:p>
            <a:pPr marL="0" indent="0">
              <a:buNone/>
            </a:pPr>
            <a:r>
              <a:rPr lang="zh-CN" altLang="en-US" sz="2800" b="1">
                <a:solidFill>
                  <a:schemeClr val="tx1"/>
                </a:solidFill>
              </a:rPr>
              <a:t>特点：</a:t>
            </a:r>
            <a:r>
              <a:rPr lang="en-US" altLang="zh-CN" sz="2800" b="1">
                <a:solidFill>
                  <a:schemeClr val="tx1"/>
                </a:solidFill>
              </a:rPr>
              <a:t>1.</a:t>
            </a:r>
            <a:r>
              <a:rPr lang="zh-CN" altLang="en-US" sz="2800" b="1">
                <a:solidFill>
                  <a:schemeClr val="tx1"/>
                </a:solidFill>
              </a:rPr>
              <a:t>形式自由：</a:t>
            </a:r>
            <a:r>
              <a:rPr lang="en-US" altLang="zh-CN" sz="2800" b="1">
                <a:solidFill>
                  <a:schemeClr val="tx1"/>
                </a:solidFill>
              </a:rPr>
              <a:t>2.</a:t>
            </a:r>
            <a:r>
              <a:rPr lang="zh-CN" altLang="en-US" sz="2800" b="1">
                <a:solidFill>
                  <a:schemeClr val="tx1"/>
                </a:solidFill>
              </a:rPr>
              <a:t>内涵开放：</a:t>
            </a:r>
            <a:r>
              <a:rPr lang="en-US" altLang="zh-CN" sz="2800" b="1">
                <a:solidFill>
                  <a:schemeClr val="tx1"/>
                </a:solidFill>
              </a:rPr>
              <a:t>3.</a:t>
            </a:r>
            <a:r>
              <a:rPr lang="zh-CN" altLang="en-US" sz="2800" b="1">
                <a:solidFill>
                  <a:schemeClr val="tx1"/>
                </a:solidFill>
              </a:rPr>
              <a:t>意象重在修辞：</a:t>
            </a:r>
            <a:r>
              <a:rPr lang="en-US" altLang="zh-CN" sz="2800" b="1">
                <a:solidFill>
                  <a:schemeClr val="tx1"/>
                </a:solidFill>
              </a:rPr>
              <a:t>4.</a:t>
            </a:r>
            <a:r>
              <a:rPr lang="zh-CN" altLang="en-US" sz="2800" b="1">
                <a:solidFill>
                  <a:schemeClr val="tx1"/>
                </a:solidFill>
              </a:rPr>
              <a:t>有高度的概括性、鲜明的形象性、浓烈的抒情性以及和谐的音乐性，形式上分行排列。</a:t>
            </a:r>
          </a:p>
          <a:p>
            <a:pPr marL="0" indent="0">
              <a:buNone/>
            </a:pPr>
            <a:r>
              <a:rPr lang="zh-CN" altLang="en-US" sz="2800" b="1">
                <a:solidFill>
                  <a:schemeClr val="tx1"/>
                </a:solidFill>
              </a:rPr>
              <a:t>第一部白话诗集是</a:t>
            </a:r>
            <a:r>
              <a:rPr lang="en-US" altLang="zh-CN" sz="2800" b="1">
                <a:solidFill>
                  <a:schemeClr val="tx1"/>
                </a:solidFill>
              </a:rPr>
              <a:t>1920</a:t>
            </a:r>
            <a:r>
              <a:rPr lang="zh-CN" altLang="en-US" sz="2800" b="1">
                <a:solidFill>
                  <a:schemeClr val="tx1"/>
                </a:solidFill>
              </a:rPr>
              <a:t>年出版的胡适的《尝试集》</a:t>
            </a:r>
          </a:p>
          <a:p>
            <a:pPr marL="0" indent="0">
              <a:buNone/>
            </a:pPr>
            <a:endParaRPr lang="zh-CN" altLang="en-US" sz="2800" b="1">
              <a:solidFill>
                <a:schemeClr val="tx1"/>
              </a:solidFill>
            </a:endParaRPr>
          </a:p>
        </p:txBody>
      </p:sp>
      <p:pic>
        <p:nvPicPr>
          <p:cNvPr id="4" name="图片 3"/>
          <p:cNvPicPr>
            <a:picLocks noChangeAspect="1"/>
          </p:cNvPicPr>
          <p:nvPr/>
        </p:nvPicPr>
        <p:blipFill>
          <a:blip r:embed="rId2"/>
          <a:stretch>
            <a:fillRect/>
          </a:stretch>
        </p:blipFill>
        <p:spPr>
          <a:xfrm>
            <a:off x="7870190" y="1067435"/>
            <a:ext cx="4130040" cy="5302250"/>
          </a:xfrm>
          <a:prstGeom prst="rect">
            <a:avLst/>
          </a:prstGeom>
        </p:spPr>
      </p:pic>
    </p:spTree>
    <p:custDataLst>
      <p:tags r:id="rId3"/>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朗读诗歌</a:t>
            </a:r>
          </a:p>
        </p:txBody>
      </p:sp>
      <p:sp>
        <p:nvSpPr>
          <p:cNvPr id="3" name="内容占位符 2"/>
          <p:cNvSpPr>
            <a:spLocks noGrp="1"/>
          </p:cNvSpPr>
          <p:nvPr>
            <p:ph idx="1"/>
          </p:nvPr>
        </p:nvSpPr>
        <p:spPr>
          <a:xfrm>
            <a:off x="2968625" y="1313815"/>
            <a:ext cx="5611495" cy="751840"/>
          </a:xfrm>
        </p:spPr>
        <p:txBody>
          <a:bodyPr/>
          <a:lstStyle/>
          <a:p>
            <a:pPr marL="0" indent="0">
              <a:buNone/>
            </a:pPr>
            <a:r>
              <a:rPr lang="en-US" altLang="zh-CN" sz="3200" b="1">
                <a:solidFill>
                  <a:schemeClr val="tx1"/>
                </a:solidFill>
              </a:rPr>
              <a:t>1.</a:t>
            </a:r>
            <a:r>
              <a:rPr lang="zh-CN" altLang="en-US" sz="3200" b="1">
                <a:solidFill>
                  <a:schemeClr val="tx1"/>
                </a:solidFill>
              </a:rPr>
              <a:t>这首诗用了哪些意象？</a:t>
            </a:r>
          </a:p>
        </p:txBody>
      </p:sp>
      <p:sp>
        <p:nvSpPr>
          <p:cNvPr id="4" name="文本框 3"/>
          <p:cNvSpPr txBox="1"/>
          <p:nvPr/>
        </p:nvSpPr>
        <p:spPr>
          <a:xfrm>
            <a:off x="2750185" y="2343150"/>
            <a:ext cx="6685280" cy="1076325"/>
          </a:xfrm>
          <a:prstGeom prst="rect">
            <a:avLst/>
          </a:prstGeom>
          <a:noFill/>
        </p:spPr>
        <p:txBody>
          <a:bodyPr wrap="none" rtlCol="0">
            <a:spAutoFit/>
          </a:bodyPr>
          <a:lstStyle/>
          <a:p>
            <a:r>
              <a:rPr lang="zh-CN" altLang="en-US" sz="3200" b="1">
                <a:solidFill>
                  <a:schemeClr val="tx1"/>
                </a:solidFill>
              </a:rPr>
              <a:t>答案：无数的白云、壮丽的北冰洋、</a:t>
            </a:r>
          </a:p>
          <a:p>
            <a:r>
              <a:rPr lang="zh-CN" altLang="en-US" sz="3200" b="1">
                <a:solidFill>
                  <a:schemeClr val="tx1"/>
                </a:solidFill>
              </a:rPr>
              <a:t> </a:t>
            </a:r>
            <a:r>
              <a:rPr lang="en-US" altLang="zh-CN" sz="3200" b="1">
                <a:solidFill>
                  <a:schemeClr val="tx1"/>
                </a:solidFill>
              </a:rPr>
              <a:t>         </a:t>
            </a:r>
            <a:r>
              <a:rPr lang="zh-CN" altLang="en-US" sz="3200" b="1">
                <a:solidFill>
                  <a:schemeClr val="tx1"/>
                </a:solidFill>
              </a:rPr>
              <a:t>无限的太平洋、滚滚的洪涛</a:t>
            </a:r>
          </a:p>
        </p:txBody>
      </p:sp>
      <p:sp>
        <p:nvSpPr>
          <p:cNvPr id="5" name="文本框 4"/>
          <p:cNvSpPr txBox="1"/>
          <p:nvPr/>
        </p:nvSpPr>
        <p:spPr>
          <a:xfrm>
            <a:off x="2968625" y="3505835"/>
            <a:ext cx="4221480" cy="645160"/>
          </a:xfrm>
          <a:prstGeom prst="rect">
            <a:avLst/>
          </a:prstGeom>
          <a:noFill/>
        </p:spPr>
        <p:txBody>
          <a:bodyPr wrap="none" rtlCol="0">
            <a:spAutoFit/>
          </a:bodyPr>
          <a:lstStyle/>
          <a:p>
            <a:r>
              <a:rPr lang="en-US" altLang="zh-CN" sz="3600" b="1"/>
              <a:t>2.</a:t>
            </a:r>
            <a:r>
              <a:rPr lang="zh-CN" altLang="en-US" sz="3600" b="1"/>
              <a:t>这意象有何特点？</a:t>
            </a:r>
          </a:p>
        </p:txBody>
      </p:sp>
      <p:sp>
        <p:nvSpPr>
          <p:cNvPr id="6" name="文本框 5"/>
          <p:cNvSpPr txBox="1"/>
          <p:nvPr/>
        </p:nvSpPr>
        <p:spPr>
          <a:xfrm>
            <a:off x="2968625" y="4641215"/>
            <a:ext cx="5872480" cy="583565"/>
          </a:xfrm>
          <a:prstGeom prst="rect">
            <a:avLst/>
          </a:prstGeom>
          <a:noFill/>
        </p:spPr>
        <p:txBody>
          <a:bodyPr wrap="none" rtlCol="0">
            <a:spAutoFit/>
          </a:bodyPr>
          <a:lstStyle/>
          <a:p>
            <a:r>
              <a:rPr lang="zh-CN" altLang="en-US" sz="3200" b="1"/>
              <a:t>答案：宏伟、强力、壮丽、炽热</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用自己语言描述这首诗</a:t>
            </a:r>
          </a:p>
        </p:txBody>
      </p:sp>
      <p:sp>
        <p:nvSpPr>
          <p:cNvPr id="3" name="内容占位符 2"/>
          <p:cNvSpPr>
            <a:spLocks noGrp="1"/>
          </p:cNvSpPr>
          <p:nvPr>
            <p:ph idx="1"/>
          </p:nvPr>
        </p:nvSpPr>
        <p:spPr>
          <a:xfrm>
            <a:off x="608330" y="1490345"/>
            <a:ext cx="6515100" cy="4759325"/>
          </a:xfrm>
        </p:spPr>
        <p:txBody>
          <a:bodyPr>
            <a:noAutofit/>
          </a:bodyPr>
          <a:lstStyle/>
          <a:p>
            <a:pPr marL="0" indent="0">
              <a:buNone/>
            </a:pPr>
            <a:r>
              <a:rPr lang="zh-CN" altLang="en-US" sz="2400" b="1">
                <a:solidFill>
                  <a:schemeClr val="tx1"/>
                </a:solidFill>
                <a:latin typeface="黑体" panose="02010609060101010101" charset="-122"/>
                <a:ea typeface="黑体" panose="02010609060101010101" charset="-122"/>
                <a:cs typeface="黑体" panose="02010609060101010101" charset="-122"/>
                <a:sym typeface="+mn-ea"/>
              </a:rPr>
              <a:t>他站在地球边上，站在“全方位”俯瞰地球的立足点上，吹响一声声响彻寰宇的号角。他的号角声欢呼在怒涌的白云、壮丽的北冰洋，也欢呼在要把地球推倒的太平洋——欢呼来自空间各个方向。排山倒海般的洪涛既具有巨大的破坏力，又蕴藏着同样巨大的创造力，那就看人们能否掌握它、驾驭它。看吧，滚滚而来的洪涛正在不断地努力向前，描绘着“力的绘画”，表演着“力的舞蹈”，演奏着“力的音乐”，抒写着“力的诗歌”，激荡着“力的律吕”</a:t>
            </a:r>
            <a:r>
              <a:rPr lang="zh-CN" altLang="en-US" sz="2400" b="1">
                <a:latin typeface="黑体" panose="02010609060101010101" charset="-122"/>
                <a:ea typeface="黑体" panose="02010609060101010101" charset="-122"/>
                <a:cs typeface="黑体" panose="02010609060101010101" charset="-122"/>
                <a:sym typeface="+mn-ea"/>
              </a:rPr>
              <a:t>。</a:t>
            </a:r>
          </a:p>
          <a:p>
            <a:pPr marL="0" indent="0">
              <a:buNone/>
            </a:pPr>
            <a:endParaRPr lang="zh-CN" altLang="en-US" sz="2400" b="1">
              <a:latin typeface="黑体" panose="02010609060101010101" charset="-122"/>
              <a:ea typeface="黑体" panose="02010609060101010101" charset="-122"/>
              <a:cs typeface="黑体" panose="02010609060101010101" charset="-122"/>
              <a:sym typeface="+mn-ea"/>
            </a:endParaRPr>
          </a:p>
        </p:txBody>
      </p:sp>
      <p:pic>
        <p:nvPicPr>
          <p:cNvPr id="16" name="图片 15" descr="xes_2c0bff08b52a7c2a4910283cae1258c4"/>
          <p:cNvPicPr>
            <a:picLocks noChangeAspect="1"/>
          </p:cNvPicPr>
          <p:nvPr/>
        </p:nvPicPr>
        <p:blipFill>
          <a:blip r:embed="rId2"/>
          <a:stretch>
            <a:fillRect/>
          </a:stretch>
        </p:blipFill>
        <p:spPr>
          <a:xfrm>
            <a:off x="6972300" y="1847850"/>
            <a:ext cx="5007610" cy="4044315"/>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合作探究</a:t>
            </a:r>
          </a:p>
        </p:txBody>
      </p:sp>
      <p:sp>
        <p:nvSpPr>
          <p:cNvPr id="3" name="内容占位符 2"/>
          <p:cNvSpPr>
            <a:spLocks noGrp="1"/>
          </p:cNvSpPr>
          <p:nvPr>
            <p:ph idx="1"/>
          </p:nvPr>
        </p:nvSpPr>
        <p:spPr>
          <a:xfrm>
            <a:off x="1036320" y="1402080"/>
            <a:ext cx="10968990" cy="743585"/>
          </a:xfrm>
        </p:spPr>
        <p:txBody>
          <a:bodyPr/>
          <a:lstStyle/>
          <a:p>
            <a:pPr marL="0" indent="0">
              <a:buNone/>
            </a:pPr>
            <a:r>
              <a:rPr lang="zh-CN" altLang="en-US" sz="2800" b="1">
                <a:solidFill>
                  <a:schemeClr val="tx1"/>
                </a:solidFill>
              </a:rPr>
              <a:t>诗中写自然景色有何作用？</a:t>
            </a:r>
          </a:p>
        </p:txBody>
      </p:sp>
      <p:sp>
        <p:nvSpPr>
          <p:cNvPr id="4" name="文本框 3"/>
          <p:cNvSpPr txBox="1"/>
          <p:nvPr/>
        </p:nvSpPr>
        <p:spPr>
          <a:xfrm>
            <a:off x="1719580" y="2433955"/>
            <a:ext cx="8361680" cy="2889885"/>
          </a:xfrm>
          <a:prstGeom prst="rect">
            <a:avLst/>
          </a:prstGeom>
          <a:noFill/>
        </p:spPr>
        <p:txBody>
          <a:bodyPr wrap="none" rtlCol="0">
            <a:spAutoFit/>
          </a:bodyPr>
          <a:lstStyle/>
          <a:p>
            <a:pPr>
              <a:lnSpc>
                <a:spcPct val="130000"/>
              </a:lnSpc>
            </a:pPr>
            <a:r>
              <a:rPr lang="zh-CN" altLang="en-US" sz="2800"/>
              <a:t>这首诗通过对大自然景观的真实反映，展示了大自然</a:t>
            </a:r>
          </a:p>
          <a:p>
            <a:pPr>
              <a:lnSpc>
                <a:spcPct val="130000"/>
              </a:lnSpc>
            </a:pPr>
            <a:r>
              <a:rPr lang="zh-CN" altLang="en-US" sz="2800"/>
              <a:t>雄伟和壮丽的景色。诗中的自然形象具有异乎寻常的</a:t>
            </a:r>
          </a:p>
          <a:p>
            <a:pPr>
              <a:lnSpc>
                <a:spcPct val="130000"/>
              </a:lnSpc>
            </a:pPr>
            <a:r>
              <a:rPr lang="zh-CN" altLang="en-US" sz="2800"/>
              <a:t>规模、面积、体积、威力。它们引起读者惊异、赞叹</a:t>
            </a:r>
          </a:p>
          <a:p>
            <a:pPr>
              <a:lnSpc>
                <a:spcPct val="130000"/>
              </a:lnSpc>
            </a:pPr>
            <a:r>
              <a:rPr lang="zh-CN" altLang="en-US" sz="2800"/>
              <a:t>一种狂暴的激情荡涤心胸，从而使人由这种自然形象</a:t>
            </a:r>
          </a:p>
          <a:p>
            <a:pPr>
              <a:lnSpc>
                <a:spcPct val="130000"/>
              </a:lnSpc>
            </a:pPr>
            <a:r>
              <a:rPr lang="zh-CN" altLang="en-US" sz="2800"/>
              <a:t>产生对社会生活的某种关于崇高和伟大的联想</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ipe(down)">
                                      <p:cBhvr>
                                        <p:cTn id="10" dur="500"/>
                                        <p:tgtEl>
                                          <p:spTgt spid="4">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wipe(down)">
                                      <p:cBhvr>
                                        <p:cTn id="13" dur="500"/>
                                        <p:tgtEl>
                                          <p:spTgt spid="4">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wipe(down)">
                                      <p:cBhvr>
                                        <p:cTn id="16" dur="500"/>
                                        <p:tgtEl>
                                          <p:spTgt spid="4">
                                            <p:txEl>
                                              <p:pRg st="3" end="3"/>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wipe(down)">
                                      <p:cBhvr>
                                        <p:cTn id="19"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latin typeface="微软雅黑" panose="020b0503020204020204" pitchFamily="34" charset="-122"/>
                <a:sym typeface="+mn-ea"/>
              </a:rPr>
              <a:t>诗歌为什么要描绘滚滚洪涛？</a:t>
            </a:r>
            <a:endParaRPr lang="zh-CN" altLang="en-US"/>
          </a:p>
        </p:txBody>
      </p:sp>
      <p:sp>
        <p:nvSpPr>
          <p:cNvPr id="3" name="内容占位符 2"/>
          <p:cNvSpPr>
            <a:spLocks noGrp="1"/>
          </p:cNvSpPr>
          <p:nvPr>
            <p:ph idx="1"/>
          </p:nvPr>
        </p:nvSpPr>
        <p:spPr>
          <a:xfrm>
            <a:off x="608330" y="1490345"/>
            <a:ext cx="4679315" cy="4759325"/>
          </a:xfrm>
        </p:spPr>
        <p:txBody>
          <a:bodyPr>
            <a:normAutofit lnSpcReduction="20000"/>
          </a:bodyPr>
          <a:lstStyle/>
          <a:p>
            <a:pPr marL="0" indent="0">
              <a:buNone/>
            </a:pPr>
            <a:r>
              <a:rPr lang="zh-CN" altLang="en-US" sz="2800" b="1">
                <a:solidFill>
                  <a:schemeClr val="tx1">
                    <a:lumMod val="85000"/>
                    <a:lumOff val="15000"/>
                  </a:schemeClr>
                </a:solidFill>
                <a:latin typeface="黑体" panose="02010609060101010101" charset="-122"/>
                <a:ea typeface="黑体" panose="02010609060101010101" charset="-122"/>
                <a:cs typeface="黑体" panose="02010609060101010101" charset="-122"/>
                <a:sym typeface="+mn-ea"/>
              </a:rPr>
              <a:t>答案：诗中描绘的滚滚洪涛的景象，正是“五·四”运动巨大声势的象征。再推开一层说，也是世界潮流的大工业生产规模的具体象征。诗中所描绘的全部力的形象，同样可以看作是新兴生产力战胜落后生产力的强起奋进图。</a:t>
            </a:r>
            <a:endParaRPr lang="zh-CN" altLang="en-US" sz="2800" b="1">
              <a:solidFill>
                <a:schemeClr val="tx1">
                  <a:lumMod val="85000"/>
                  <a:lumOff val="15000"/>
                </a:schemeClr>
              </a:solidFill>
              <a:latin typeface="黑体" panose="02010609060101010101" charset="-122"/>
              <a:ea typeface="黑体" panose="02010609060101010101" charset="-122"/>
              <a:cs typeface="黑体" panose="02010609060101010101" charset="-122"/>
            </a:endParaRPr>
          </a:p>
          <a:p>
            <a:pPr marL="0" indent="0">
              <a:buNone/>
            </a:pPr>
            <a:endParaRPr lang="zh-CN" altLang="en-US" sz="2800" b="1">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pic>
        <p:nvPicPr>
          <p:cNvPr id="4" name="图片 3" descr="C:/Users/Administrator/AppData/Local/Temp/picturecompress_20210810083753/output_1.pngoutput_1"/>
          <p:cNvPicPr>
            <a:picLocks noChangeAspect="1"/>
          </p:cNvPicPr>
          <p:nvPr/>
        </p:nvPicPr>
        <p:blipFill>
          <a:blip r:embed="rId2"/>
          <a:stretch>
            <a:fillRect/>
          </a:stretch>
        </p:blipFill>
        <p:spPr>
          <a:xfrm>
            <a:off x="5520055" y="1490345"/>
            <a:ext cx="6447790" cy="5109210"/>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8400" y="550615"/>
            <a:ext cx="10969200" cy="705600"/>
          </a:xfrm>
        </p:spPr>
        <p:txBody>
          <a:bodyPr>
            <a:noAutofit/>
          </a:bodyPr>
          <a:lstStyle/>
          <a:p>
            <a:r>
              <a:rPr lang="zh-CN" altLang="en-US" sz="2400"/>
              <a:t>“力的绘画，力的舞蹈，力的音乐，力的诗歌，力的律吕哟！”怎样理解这段话的深刻含义？</a:t>
            </a:r>
          </a:p>
        </p:txBody>
      </p:sp>
      <p:sp>
        <p:nvSpPr>
          <p:cNvPr id="3" name="内容占位符 2"/>
          <p:cNvSpPr>
            <a:spLocks noGrp="1"/>
          </p:cNvSpPr>
          <p:nvPr>
            <p:ph idx="1"/>
          </p:nvPr>
        </p:nvSpPr>
        <p:spPr>
          <a:xfrm>
            <a:off x="608330" y="1490345"/>
            <a:ext cx="10968990" cy="4759325"/>
          </a:xfrm>
        </p:spPr>
        <p:txBody>
          <a:bodyPr/>
          <a:lstStyle/>
          <a:p>
            <a:pPr marL="0" indent="0">
              <a:buNone/>
            </a:pPr>
            <a:r>
              <a:rPr lang="zh-CN" altLang="en-US" sz="2800">
                <a:solidFill>
                  <a:schemeClr val="tx1">
                    <a:lumMod val="85000"/>
                    <a:lumOff val="15000"/>
                  </a:schemeClr>
                </a:solidFill>
                <a:latin typeface="黑体" panose="02010609060101010101" charset="-122"/>
                <a:ea typeface="黑体" panose="02010609060101010101" charset="-122"/>
                <a:cs typeface="黑体" panose="02010609060101010101" charset="-122"/>
                <a:sym typeface="+mn-ea"/>
              </a:rPr>
              <a:t>答案：这是对力的歌颂和赞美，诗人从多角度描绘了力的内涵，强调色彩，突出形态，体现其神韵，反映其节奏，多层面感受力和美。诗人尽情歌颂的力，其实正是五四时期的那种时代精神的特征。</a:t>
            </a:r>
            <a:endParaRPr lang="zh-CN" altLang="en-US" sz="2800">
              <a:solidFill>
                <a:schemeClr val="tx1">
                  <a:lumMod val="85000"/>
                  <a:lumOff val="15000"/>
                </a:schemeClr>
              </a:solidFill>
              <a:latin typeface="黑体" panose="02010609060101010101" charset="-122"/>
              <a:ea typeface="黑体" panose="02010609060101010101" charset="-122"/>
              <a:cs typeface="黑体" panose="02010609060101010101" charset="-122"/>
            </a:endParaRPr>
          </a:p>
          <a:p>
            <a:pPr marL="0" indent="0">
              <a:buNone/>
            </a:pPr>
            <a:endParaRPr lang="zh-CN" altLang="en-US" sz="2800">
              <a:solidFill>
                <a:schemeClr val="tx1">
                  <a:lumMod val="85000"/>
                  <a:lumOff val="15000"/>
                </a:schemeClr>
              </a:solidFill>
              <a:latin typeface="黑体" panose="02010609060101010101" charset="-122"/>
              <a:ea typeface="黑体" panose="02010609060101010101" charset="-122"/>
              <a:cs typeface="黑体" panose="02010609060101010101" charset="-122"/>
            </a:endParaRPr>
          </a:p>
        </p:txBody>
      </p:sp>
      <p:pic>
        <p:nvPicPr>
          <p:cNvPr id="4" name="图片 3"/>
          <p:cNvPicPr>
            <a:picLocks noChangeAspect="1"/>
          </p:cNvPicPr>
          <p:nvPr/>
        </p:nvPicPr>
        <p:blipFill>
          <a:blip r:embed="rId2"/>
          <a:stretch>
            <a:fillRect/>
          </a:stretch>
        </p:blipFill>
        <p:spPr>
          <a:xfrm>
            <a:off x="3093720" y="3218180"/>
            <a:ext cx="6351270" cy="3639820"/>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en-US">
                <a:solidFill>
                  <a:srgbClr val="FF0000"/>
                </a:solidFill>
                <a:effectLst>
                  <a:outerShdw blurRad="38100" dist="38100" dir="2700000">
                    <a:srgbClr val="000000"/>
                  </a:outerShdw>
                </a:effectLst>
                <a:sym typeface="+mn-ea"/>
              </a:rPr>
              <a:t>这首诗歌塑造了一个怎样的形象?</a:t>
            </a:r>
            <a:endParaRPr lang="zh-CN" altLang="en-US"/>
          </a:p>
        </p:txBody>
      </p:sp>
      <p:sp>
        <p:nvSpPr>
          <p:cNvPr id="3" name="内容占位符 2"/>
          <p:cNvSpPr>
            <a:spLocks noGrp="1"/>
          </p:cNvSpPr>
          <p:nvPr>
            <p:ph idx="1"/>
          </p:nvPr>
        </p:nvSpPr>
        <p:spPr>
          <a:xfrm>
            <a:off x="405765" y="1518920"/>
            <a:ext cx="6031865" cy="4759325"/>
          </a:xfrm>
        </p:spPr>
        <p:txBody>
          <a:bodyPr>
            <a:normAutofit fontScale="90000"/>
          </a:bodyPr>
          <a:lstStyle/>
          <a:p>
            <a:pPr marL="0" indent="0">
              <a:buNone/>
            </a:pPr>
            <a:r>
              <a:rPr lang="zh-CN" altLang="en-US" sz="2800" b="1"/>
              <a:t>明确：巨人的形象，其实就是诗人自我的形象</a:t>
            </a:r>
          </a:p>
          <a:p>
            <a:pPr marL="0" indent="0">
              <a:buNone/>
            </a:pPr>
            <a:r>
              <a:rPr lang="zh-CN" altLang="en-US" sz="2800" b="1"/>
              <a:t> 他站在地球边上,站在“全方位”俯瞰地球的立足点上,吹响一声声响彻寰宇的号角。排山倒海般的洪涛既具有巨大的破坏力,又蕴藏着同样巨大的创造力,巨人就是要掌握它、驾驭它,用他那火热赤诚的心,澎湃激扬的热情,彻底推翻旧世界,创造一个新世界。</a:t>
            </a:r>
          </a:p>
        </p:txBody>
      </p:sp>
      <p:pic>
        <p:nvPicPr>
          <p:cNvPr id="4" name="图片 3"/>
          <p:cNvPicPr>
            <a:picLocks noChangeAspect="1"/>
          </p:cNvPicPr>
          <p:nvPr/>
        </p:nvPicPr>
        <p:blipFill>
          <a:blip r:embed="rId2"/>
          <a:stretch>
            <a:fillRect/>
          </a:stretch>
        </p:blipFill>
        <p:spPr>
          <a:xfrm>
            <a:off x="6784975" y="1490345"/>
            <a:ext cx="5095875" cy="3877310"/>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257040" y="507365"/>
            <a:ext cx="4019550" cy="705485"/>
          </a:xfrm>
        </p:spPr>
        <p:txBody>
          <a:bodyPr/>
          <a:lstStyle/>
          <a:p>
            <a:r>
              <a:rPr lang="zh-CN" altLang="en-US"/>
              <a:t>诗歌主题</a:t>
            </a:r>
          </a:p>
        </p:txBody>
      </p:sp>
      <p:sp>
        <p:nvSpPr>
          <p:cNvPr id="3" name="内容占位符 2"/>
          <p:cNvSpPr>
            <a:spLocks noGrp="1"/>
          </p:cNvSpPr>
          <p:nvPr>
            <p:ph idx="1"/>
          </p:nvPr>
        </p:nvSpPr>
        <p:spPr>
          <a:xfrm>
            <a:off x="1805940" y="1518920"/>
            <a:ext cx="8580120" cy="4759325"/>
          </a:xfrm>
        </p:spPr>
        <p:txBody>
          <a:bodyPr/>
          <a:lstStyle/>
          <a:p>
            <a:pPr marL="0" indent="0">
              <a:buNone/>
            </a:pPr>
            <a:r>
              <a:rPr lang="zh-CN" altLang="en-US" sz="2800" b="1">
                <a:solidFill>
                  <a:schemeClr val="tx1"/>
                </a:solidFill>
                <a:latin typeface="黑体" panose="02010609060101010101" charset="-122"/>
                <a:ea typeface="黑体" panose="02010609060101010101" charset="-122"/>
                <a:cs typeface="黑体" panose="02010609060101010101" charset="-122"/>
                <a:sym typeface="+mn-ea"/>
              </a:rPr>
              <a:t>这首诗的描写的横跨两大洋的巨人，其实都是诗人的自我形象，诗歌表达了诗人</a:t>
            </a:r>
            <a:r>
              <a:rPr lang="zh-CN" altLang="en-US" sz="2800" b="1">
                <a:solidFill>
                  <a:srgbClr val="C00000"/>
                </a:solidFill>
                <a:latin typeface="黑体" panose="02010609060101010101" charset="-122"/>
                <a:ea typeface="黑体" panose="02010609060101010101" charset="-122"/>
                <a:cs typeface="黑体" panose="02010609060101010101" charset="-122"/>
                <a:sym typeface="+mn-ea"/>
              </a:rPr>
              <a:t>渴望破坏旧世界、创造新世界的热情和决心</a:t>
            </a:r>
            <a:r>
              <a:rPr lang="zh-CN" altLang="en-US" sz="2800" b="1">
                <a:solidFill>
                  <a:schemeClr val="tx1"/>
                </a:solidFill>
                <a:latin typeface="黑体" panose="02010609060101010101" charset="-122"/>
                <a:ea typeface="黑体" panose="02010609060101010101" charset="-122"/>
                <a:cs typeface="黑体" panose="02010609060101010101" charset="-122"/>
                <a:sym typeface="+mn-ea"/>
              </a:rPr>
              <a:t>。</a:t>
            </a:r>
            <a:r>
              <a:rPr lang="zh-CN" sz="2800" b="1">
                <a:solidFill>
                  <a:schemeClr val="tx1"/>
                </a:solidFill>
                <a:latin typeface="隶书" panose="02010509060101010101" pitchFamily="49" charset="-122"/>
                <a:ea typeface="隶书" panose="02010509060101010101" pitchFamily="49" charset="-122"/>
                <a:cs typeface="隶书" panose="02010509060101010101" pitchFamily="49" charset="-122"/>
                <a:sym typeface="+mn-ea"/>
              </a:rPr>
              <a:t>这首诗堪称为郭沫若早期“火山爆发式”的诗歌代表作之一，从其诗歌中最能感受到“五·四”时期狂飙突进的时代精神。</a:t>
            </a:r>
            <a:endParaRPr lang="zh-CN" sz="2800" b="0">
              <a:latin typeface="隶书" panose="02010509060101010101" pitchFamily="49" charset="-122"/>
              <a:ea typeface="隶书" panose="02010509060101010101" pitchFamily="49" charset="-122"/>
              <a:cs typeface="隶书" panose="02010509060101010101" pitchFamily="49" charset="-122"/>
            </a:endParaRPr>
          </a:p>
          <a:p>
            <a:pPr marL="0" indent="0">
              <a:buNone/>
            </a:pPr>
            <a:endParaRPr lang="zh-CN" altLang="en-US" sz="2800" b="0">
              <a:latin typeface="隶书" panose="02010509060101010101" pitchFamily="49" charset="-122"/>
              <a:ea typeface="隶书" panose="02010509060101010101" pitchFamily="49" charset="-122"/>
              <a:cs typeface="隶书" panose="02010509060101010101" pitchFamily="49"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a:latin typeface="方正粗黑宋简体" charset="-122"/>
                <a:ea typeface="方正粗黑宋简体" charset="-122"/>
                <a:sym typeface="+mn-ea"/>
              </a:rPr>
              <a:t>艺术手法：</a:t>
            </a:r>
            <a:endParaRPr lang="zh-CN" altLang="en-US"/>
          </a:p>
        </p:txBody>
      </p:sp>
      <p:sp>
        <p:nvSpPr>
          <p:cNvPr id="3" name="内容占位符 2"/>
          <p:cNvSpPr>
            <a:spLocks noGrp="1"/>
          </p:cNvSpPr>
          <p:nvPr>
            <p:ph idx="1"/>
          </p:nvPr>
        </p:nvSpPr>
        <p:spPr>
          <a:xfrm>
            <a:off x="1042670" y="1534160"/>
            <a:ext cx="10332085" cy="4759325"/>
          </a:xfrm>
        </p:spPr>
        <p:txBody>
          <a:bodyPr>
            <a:normAutofit/>
          </a:bodyPr>
          <a:lstStyle/>
          <a:p>
            <a:pPr marL="0" indent="0">
              <a:buNone/>
            </a:pPr>
            <a:r>
              <a:rPr lang="zh-CN" altLang="en-US" sz="2400" b="1">
                <a:solidFill>
                  <a:schemeClr val="tx1"/>
                </a:solidFill>
                <a:latin typeface="Calibri" panose="020f0502020204030204" charset="0"/>
                <a:sym typeface="+mn-ea"/>
              </a:rPr>
              <a:t>（</a:t>
            </a:r>
            <a:r>
              <a:rPr lang="en-US" altLang="zh-CN" sz="2400" b="1">
                <a:solidFill>
                  <a:schemeClr val="tx1"/>
                </a:solidFill>
                <a:latin typeface="Calibri" panose="020f0502020204030204" charset="0"/>
                <a:sym typeface="+mn-ea"/>
              </a:rPr>
              <a:t>1</a:t>
            </a:r>
            <a:r>
              <a:rPr lang="zh-CN" altLang="en-US" sz="2400" b="1">
                <a:solidFill>
                  <a:schemeClr val="tx1"/>
                </a:solidFill>
                <a:latin typeface="宋体" panose="02010600030101010101" pitchFamily="2" charset="-122"/>
                <a:sym typeface="+mn-ea"/>
              </a:rPr>
              <a:t>）运用排比的句式，热烈歌颂了“不断的毁坏”“不断的创造”的力量，反映了“五四”时期人民那种</a:t>
            </a:r>
            <a:r>
              <a:rPr lang="zh-CN" altLang="en-US" sz="2400" b="1">
                <a:solidFill>
                  <a:srgbClr val="C00000"/>
                </a:solidFill>
                <a:latin typeface="宋体" panose="02010600030101010101" pitchFamily="2" charset="-122"/>
                <a:sym typeface="+mn-ea"/>
              </a:rPr>
              <a:t>奋起直追、高扬个性、改变国家现状的强烈愿望，具有振聋发聩的艺术力量</a:t>
            </a:r>
            <a:r>
              <a:rPr lang="zh-CN" altLang="en-US" sz="2400" b="1">
                <a:solidFill>
                  <a:schemeClr val="tx1"/>
                </a:solidFill>
                <a:latin typeface="宋体" panose="02010600030101010101" pitchFamily="2" charset="-122"/>
                <a:sym typeface="+mn-ea"/>
              </a:rPr>
              <a:t>。（象征、拟人）</a:t>
            </a:r>
            <a:endParaRPr lang="zh-CN" altLang="en-US" sz="2400" b="1">
              <a:solidFill>
                <a:schemeClr val="tx1"/>
              </a:solidFill>
              <a:latin typeface="宋体" panose="02010600030101010101" pitchFamily="2" charset="-122"/>
            </a:endParaRPr>
          </a:p>
          <a:p>
            <a:pPr marL="0" indent="0">
              <a:buNone/>
            </a:pPr>
            <a:r>
              <a:rPr lang="zh-CN" altLang="en-US" sz="2400" b="1">
                <a:solidFill>
                  <a:schemeClr val="tx1"/>
                </a:solidFill>
                <a:latin typeface="宋体" panose="02010600030101010101" pitchFamily="2" charset="-122"/>
                <a:sym typeface="+mn-ea"/>
              </a:rPr>
              <a:t>（</a:t>
            </a:r>
            <a:r>
              <a:rPr lang="en-US" altLang="zh-CN" sz="2400" b="1">
                <a:solidFill>
                  <a:schemeClr val="tx1"/>
                </a:solidFill>
                <a:latin typeface="宋体" panose="02010600030101010101" pitchFamily="2" charset="-122"/>
                <a:sym typeface="+mn-ea"/>
              </a:rPr>
              <a:t>2</a:t>
            </a:r>
            <a:r>
              <a:rPr lang="zh-CN" altLang="en-US" sz="2400" b="1">
                <a:solidFill>
                  <a:schemeClr val="tx1"/>
                </a:solidFill>
                <a:latin typeface="宋体" panose="02010600030101010101" pitchFamily="2" charset="-122"/>
                <a:sym typeface="+mn-ea"/>
              </a:rPr>
              <a:t>）运用叠词“啊啊”，运用“力哟</a:t>
            </a:r>
            <a:r>
              <a:rPr lang="en-US" altLang="zh-CN" sz="2400" b="1">
                <a:solidFill>
                  <a:schemeClr val="tx1"/>
                </a:solidFill>
                <a:latin typeface="Calibri" panose="020f0502020204030204" charset="0"/>
                <a:sym typeface="+mn-ea"/>
              </a:rPr>
              <a:t>!</a:t>
            </a:r>
            <a:r>
              <a:rPr lang="zh-CN" altLang="en-US" sz="2400" b="1">
                <a:solidFill>
                  <a:schemeClr val="tx1"/>
                </a:solidFill>
                <a:latin typeface="宋体" panose="02010600030101010101" pitchFamily="2" charset="-122"/>
                <a:sym typeface="+mn-ea"/>
              </a:rPr>
              <a:t>力哟</a:t>
            </a:r>
            <a:r>
              <a:rPr lang="en-US" altLang="zh-CN" sz="2400" b="1">
                <a:solidFill>
                  <a:schemeClr val="tx1"/>
                </a:solidFill>
                <a:latin typeface="Calibri" panose="020f0502020204030204" charset="0"/>
                <a:sym typeface="+mn-ea"/>
              </a:rPr>
              <a:t>!</a:t>
            </a:r>
            <a:r>
              <a:rPr lang="zh-CN" altLang="en-US" sz="2400" b="1">
                <a:solidFill>
                  <a:schemeClr val="tx1"/>
                </a:solidFill>
                <a:latin typeface="宋体" panose="02010600030101010101" pitchFamily="2" charset="-122"/>
                <a:sym typeface="+mn-ea"/>
              </a:rPr>
              <a:t>＂</a:t>
            </a:r>
            <a:r>
              <a:rPr lang="zh-CN" altLang="en-US" sz="2400" b="1">
                <a:solidFill>
                  <a:srgbClr val="C00000"/>
                </a:solidFill>
                <a:latin typeface="宋体" panose="02010600030101010101" pitchFamily="2" charset="-122"/>
                <a:sym typeface="+mn-ea"/>
              </a:rPr>
              <a:t>这一反复手法，直抒胸臆，抒写对“力”的赞叹，增强艺术感染力。</a:t>
            </a:r>
          </a:p>
          <a:p>
            <a:pPr marL="0" indent="0">
              <a:buNone/>
            </a:pPr>
            <a:r>
              <a:rPr lang="zh-CN" altLang="en-US" sz="2400" b="1">
                <a:solidFill>
                  <a:schemeClr val="tx1"/>
                </a:solidFill>
                <a:latin typeface="宋体" panose="02010600030101010101" pitchFamily="2" charset="-122"/>
                <a:sym typeface="+mn-ea"/>
              </a:rPr>
              <a:t>（</a:t>
            </a:r>
            <a:r>
              <a:rPr lang="en-US" altLang="zh-CN" sz="2400" b="1">
                <a:solidFill>
                  <a:schemeClr val="tx1"/>
                </a:solidFill>
                <a:latin typeface="宋体" panose="02010600030101010101" pitchFamily="2" charset="-122"/>
                <a:sym typeface="+mn-ea"/>
              </a:rPr>
              <a:t>3</a:t>
            </a:r>
            <a:r>
              <a:rPr lang="zh-CN" altLang="en-US" sz="2400" b="1">
                <a:solidFill>
                  <a:schemeClr val="tx1"/>
                </a:solidFill>
                <a:latin typeface="宋体" panose="02010600030101010101" pitchFamily="2" charset="-122"/>
                <a:sym typeface="+mn-ea"/>
              </a:rPr>
              <a:t>）</a:t>
            </a:r>
            <a:r>
              <a:rPr lang="zh-CN" altLang="en-US" sz="2400" b="1">
                <a:solidFill>
                  <a:srgbClr val="C00000"/>
                </a:solidFill>
                <a:latin typeface="宋体" panose="02010600030101010101" pitchFamily="2" charset="-122"/>
                <a:sym typeface="+mn-ea"/>
              </a:rPr>
              <a:t>浪漫主义手法</a:t>
            </a:r>
            <a:r>
              <a:rPr lang="zh-CN" altLang="en-US" sz="2400" b="1">
                <a:solidFill>
                  <a:schemeClr val="tx1"/>
                </a:solidFill>
                <a:latin typeface="宋体" panose="02010600030101010101" pitchFamily="2" charset="-122"/>
                <a:sym typeface="+mn-ea"/>
              </a:rPr>
              <a:t>，对白云、北冰洋、太平洋的描写想象</a:t>
            </a:r>
          </a:p>
          <a:p>
            <a:pPr marL="0" indent="0">
              <a:buNone/>
            </a:pPr>
            <a:r>
              <a:rPr lang="zh-CN" altLang="en-US" sz="2400" b="1">
                <a:solidFill>
                  <a:schemeClr val="tx1"/>
                </a:solidFill>
                <a:latin typeface="宋体" panose="02010600030101010101" pitchFamily="2" charset="-122"/>
                <a:sym typeface="+mn-ea"/>
              </a:rPr>
              <a:t>（</a:t>
            </a:r>
            <a:r>
              <a:rPr lang="en-US" altLang="zh-CN" sz="2400" b="1">
                <a:solidFill>
                  <a:schemeClr val="tx1"/>
                </a:solidFill>
                <a:latin typeface="宋体" panose="02010600030101010101" pitchFamily="2" charset="-122"/>
                <a:sym typeface="+mn-ea"/>
              </a:rPr>
              <a:t>4</a:t>
            </a:r>
            <a:r>
              <a:rPr lang="zh-CN" altLang="en-US" sz="2400" b="1">
                <a:solidFill>
                  <a:schemeClr val="tx1"/>
                </a:solidFill>
                <a:latin typeface="宋体" panose="02010600030101010101" pitchFamily="2" charset="-122"/>
                <a:sym typeface="+mn-ea"/>
              </a:rPr>
              <a:t>）</a:t>
            </a:r>
            <a:r>
              <a:rPr lang="zh-CN" altLang="en-US" sz="2400" b="1">
                <a:solidFill>
                  <a:srgbClr val="C00000"/>
                </a:solidFill>
                <a:latin typeface="宋体" panose="02010600030101010101" pitchFamily="2" charset="-122"/>
                <a:sym typeface="+mn-ea"/>
              </a:rPr>
              <a:t>直接抒情</a:t>
            </a:r>
            <a:r>
              <a:rPr lang="zh-CN" altLang="en-US" sz="2400" b="1">
                <a:solidFill>
                  <a:schemeClr val="tx1"/>
                </a:solidFill>
                <a:latin typeface="宋体" panose="02010600030101010101" pitchFamily="2" charset="-122"/>
                <a:sym typeface="+mn-ea"/>
              </a:rPr>
              <a:t>，</a:t>
            </a:r>
            <a:r>
              <a:rPr lang="en-US" altLang="zh-CN" sz="2400" b="1">
                <a:solidFill>
                  <a:schemeClr val="tx1"/>
                </a:solidFill>
                <a:latin typeface="宋体" panose="02010600030101010101" pitchFamily="2" charset="-122"/>
                <a:sym typeface="+mn-ea"/>
              </a:rPr>
              <a:t>“</a:t>
            </a:r>
            <a:r>
              <a:rPr lang="zh-CN" altLang="en-US" sz="2400" b="1">
                <a:solidFill>
                  <a:schemeClr val="tx1"/>
                </a:solidFill>
                <a:latin typeface="宋体" panose="02010600030101010101" pitchFamily="2" charset="-122"/>
                <a:sym typeface="+mn-ea"/>
              </a:rPr>
              <a:t>力哟</a:t>
            </a:r>
            <a:r>
              <a:rPr lang="en-US" altLang="zh-CN" sz="2400" b="1">
                <a:solidFill>
                  <a:schemeClr val="tx1"/>
                </a:solidFill>
                <a:latin typeface="宋体" panose="02010600030101010101" pitchFamily="2" charset="-122"/>
                <a:sym typeface="+mn-ea"/>
              </a:rPr>
              <a:t>”“</a:t>
            </a:r>
            <a:r>
              <a:rPr lang="zh-CN" altLang="en-US" sz="2400" b="1">
                <a:solidFill>
                  <a:schemeClr val="tx1"/>
                </a:solidFill>
                <a:latin typeface="宋体" panose="02010600030101010101" pitchFamily="2" charset="-122"/>
                <a:sym typeface="+mn-ea"/>
              </a:rPr>
              <a:t>啊啊</a:t>
            </a:r>
            <a:r>
              <a:rPr lang="en-US" altLang="zh-CN" sz="2400" b="1">
                <a:solidFill>
                  <a:schemeClr val="tx1"/>
                </a:solidFill>
                <a:latin typeface="宋体" panose="02010600030101010101" pitchFamily="2" charset="-122"/>
                <a:sym typeface="+mn-ea"/>
              </a:rPr>
              <a:t>”</a:t>
            </a:r>
            <a:endParaRPr lang="zh-CN" altLang="en-US" sz="2400" b="1">
              <a:solidFill>
                <a:schemeClr val="tx1"/>
              </a:solidFill>
              <a:latin typeface="宋体" panose="02010600030101010101" pitchFamily="2" charset="-122"/>
            </a:endParaRPr>
          </a:p>
          <a:p>
            <a:pPr marL="0" indent="0">
              <a:buNone/>
            </a:pPr>
            <a:endParaRPr lang="zh-CN" altLang="en-US" sz="2400" b="1">
              <a:solidFill>
                <a:schemeClr val="tx1"/>
              </a:solidFill>
              <a:latin typeface="宋体" panose="02010600030101010101" pitchFamily="2"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85750" y="304165"/>
            <a:ext cx="2788285" cy="705485"/>
          </a:xfrm>
        </p:spPr>
        <p:txBody>
          <a:bodyPr/>
          <a:lstStyle/>
          <a:p>
            <a:r>
              <a:rPr lang="zh-CN" altLang="en-US"/>
              <a:t>课文结构</a:t>
            </a:r>
          </a:p>
        </p:txBody>
      </p:sp>
      <p:sp>
        <p:nvSpPr>
          <p:cNvPr id="5" name="文本框 4"/>
          <p:cNvSpPr txBox="1"/>
          <p:nvPr/>
        </p:nvSpPr>
        <p:spPr>
          <a:xfrm>
            <a:off x="1928495" y="2192020"/>
            <a:ext cx="675005" cy="3342640"/>
          </a:xfrm>
          <a:prstGeom prst="rect">
            <a:avLst/>
          </a:prstGeom>
          <a:noFill/>
        </p:spPr>
        <p:txBody>
          <a:bodyPr vert="eaVert" wrap="none" rtlCol="0">
            <a:spAutoFit/>
          </a:bodyPr>
          <a:lstStyle/>
          <a:p>
            <a:r>
              <a:rPr lang="zh-CN" altLang="zh-CN" sz="3200"/>
              <a:t>立在地球边上放号</a:t>
            </a:r>
          </a:p>
        </p:txBody>
      </p:sp>
      <p:sp>
        <p:nvSpPr>
          <p:cNvPr id="6" name="文本框 5"/>
          <p:cNvSpPr txBox="1"/>
          <p:nvPr/>
        </p:nvSpPr>
        <p:spPr>
          <a:xfrm>
            <a:off x="3683635" y="2192020"/>
            <a:ext cx="538480" cy="521970"/>
          </a:xfrm>
          <a:prstGeom prst="rect">
            <a:avLst/>
          </a:prstGeom>
          <a:noFill/>
        </p:spPr>
        <p:txBody>
          <a:bodyPr wrap="none" rtlCol="0">
            <a:spAutoFit/>
          </a:bodyPr>
          <a:lstStyle/>
          <a:p>
            <a:r>
              <a:rPr lang="zh-CN" altLang="en-US" sz="2800"/>
              <a:t>景</a:t>
            </a:r>
          </a:p>
        </p:txBody>
      </p:sp>
      <p:sp>
        <p:nvSpPr>
          <p:cNvPr id="7" name="文本框 6"/>
          <p:cNvSpPr txBox="1"/>
          <p:nvPr/>
        </p:nvSpPr>
        <p:spPr>
          <a:xfrm>
            <a:off x="4951730" y="1863725"/>
            <a:ext cx="1605280" cy="521970"/>
          </a:xfrm>
          <a:prstGeom prst="rect">
            <a:avLst/>
          </a:prstGeom>
          <a:noFill/>
        </p:spPr>
        <p:txBody>
          <a:bodyPr wrap="none" rtlCol="0">
            <a:spAutoFit/>
          </a:bodyPr>
          <a:lstStyle/>
          <a:p>
            <a:r>
              <a:rPr lang="zh-CN" altLang="en-US" sz="2800"/>
              <a:t>白云怒涌</a:t>
            </a:r>
          </a:p>
        </p:txBody>
      </p:sp>
      <p:sp>
        <p:nvSpPr>
          <p:cNvPr id="8" name="文本框 7"/>
          <p:cNvSpPr txBox="1"/>
          <p:nvPr/>
        </p:nvSpPr>
        <p:spPr>
          <a:xfrm>
            <a:off x="4951730" y="2713990"/>
            <a:ext cx="1605280" cy="521970"/>
          </a:xfrm>
          <a:prstGeom prst="rect">
            <a:avLst/>
          </a:prstGeom>
          <a:noFill/>
        </p:spPr>
        <p:txBody>
          <a:bodyPr wrap="none" rtlCol="0">
            <a:spAutoFit/>
          </a:bodyPr>
          <a:lstStyle/>
          <a:p>
            <a:r>
              <a:rPr lang="zh-CN" altLang="en-US" sz="2800"/>
              <a:t>海涛汹涌</a:t>
            </a:r>
          </a:p>
        </p:txBody>
      </p:sp>
      <p:sp>
        <p:nvSpPr>
          <p:cNvPr id="9" name="文本框 8"/>
          <p:cNvSpPr txBox="1"/>
          <p:nvPr/>
        </p:nvSpPr>
        <p:spPr>
          <a:xfrm>
            <a:off x="3508375" y="4486275"/>
            <a:ext cx="538480" cy="521970"/>
          </a:xfrm>
          <a:prstGeom prst="rect">
            <a:avLst/>
          </a:prstGeom>
          <a:noFill/>
        </p:spPr>
        <p:txBody>
          <a:bodyPr wrap="none" rtlCol="0">
            <a:spAutoFit/>
          </a:bodyPr>
          <a:lstStyle/>
          <a:p>
            <a:r>
              <a:rPr lang="zh-CN" altLang="en-US" sz="2800"/>
              <a:t>情</a:t>
            </a:r>
          </a:p>
        </p:txBody>
      </p:sp>
      <p:sp>
        <p:nvSpPr>
          <p:cNvPr id="10" name="文本框 9"/>
          <p:cNvSpPr txBox="1"/>
          <p:nvPr/>
        </p:nvSpPr>
        <p:spPr>
          <a:xfrm>
            <a:off x="4951730" y="3964305"/>
            <a:ext cx="1960880" cy="521970"/>
          </a:xfrm>
          <a:prstGeom prst="rect">
            <a:avLst/>
          </a:prstGeom>
          <a:noFill/>
        </p:spPr>
        <p:txBody>
          <a:bodyPr wrap="none" rtlCol="0">
            <a:spAutoFit/>
          </a:bodyPr>
          <a:lstStyle/>
          <a:p>
            <a:r>
              <a:rPr lang="zh-CN" altLang="en-US" sz="2800"/>
              <a:t>毁坏创造努</a:t>
            </a:r>
          </a:p>
        </p:txBody>
      </p:sp>
      <p:sp>
        <p:nvSpPr>
          <p:cNvPr id="11" name="文本框 10"/>
          <p:cNvSpPr txBox="1"/>
          <p:nvPr/>
        </p:nvSpPr>
        <p:spPr>
          <a:xfrm>
            <a:off x="4824730" y="4771390"/>
            <a:ext cx="2214880" cy="583565"/>
          </a:xfrm>
          <a:prstGeom prst="rect">
            <a:avLst/>
          </a:prstGeom>
          <a:noFill/>
        </p:spPr>
        <p:txBody>
          <a:bodyPr wrap="none" rtlCol="0">
            <a:spAutoFit/>
          </a:bodyPr>
          <a:lstStyle/>
          <a:p>
            <a:r>
              <a:rPr lang="zh-CN" altLang="en-US" sz="3200"/>
              <a:t>赞美歌颂力</a:t>
            </a:r>
          </a:p>
        </p:txBody>
      </p:sp>
      <p:sp>
        <p:nvSpPr>
          <p:cNvPr id="12" name="文本框 11"/>
          <p:cNvSpPr txBox="1"/>
          <p:nvPr/>
        </p:nvSpPr>
        <p:spPr>
          <a:xfrm>
            <a:off x="8905240" y="2616835"/>
            <a:ext cx="1044575" cy="1869440"/>
          </a:xfrm>
          <a:prstGeom prst="rect">
            <a:avLst/>
          </a:prstGeom>
          <a:noFill/>
        </p:spPr>
        <p:txBody>
          <a:bodyPr vert="eaVert" wrap="none" rtlCol="0">
            <a:spAutoFit/>
          </a:bodyPr>
          <a:lstStyle/>
          <a:p>
            <a:r>
              <a:rPr lang="zh-CN" altLang="en-US" sz="2800"/>
              <a:t>摧毁旧世界</a:t>
            </a:r>
          </a:p>
          <a:p>
            <a:r>
              <a:rPr lang="zh-CN" altLang="en-US" sz="2800"/>
              <a:t>创造新生活</a:t>
            </a:r>
          </a:p>
        </p:txBody>
      </p:sp>
      <p:sp>
        <p:nvSpPr>
          <p:cNvPr id="15" name="左大括号 14"/>
          <p:cNvSpPr/>
          <p:nvPr/>
        </p:nvSpPr>
        <p:spPr>
          <a:xfrm flipH="1">
            <a:off x="7277100" y="2153920"/>
            <a:ext cx="908050" cy="298132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左大括号 15"/>
          <p:cNvSpPr/>
          <p:nvPr/>
        </p:nvSpPr>
        <p:spPr>
          <a:xfrm>
            <a:off x="4405630" y="2084070"/>
            <a:ext cx="258445" cy="92837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左大括号 17"/>
          <p:cNvSpPr/>
          <p:nvPr/>
        </p:nvSpPr>
        <p:spPr>
          <a:xfrm>
            <a:off x="4336415" y="4152265"/>
            <a:ext cx="488315" cy="103886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左大括号 18"/>
          <p:cNvSpPr/>
          <p:nvPr/>
        </p:nvSpPr>
        <p:spPr>
          <a:xfrm>
            <a:off x="2926080" y="2513330"/>
            <a:ext cx="700405" cy="262191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ox(in)">
                                      <p:cBhvr>
                                        <p:cTn id="12" dur="20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ox(in)">
                                      <p:cBhvr>
                                        <p:cTn id="28" dur="2000"/>
                                        <p:tgtEl>
                                          <p:spTgt spid="16"/>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blinds(horizontal)">
                                      <p:cBhvr>
                                        <p:cTn id="33" dur="500"/>
                                        <p:tgtEl>
                                          <p:spTgt spid="10"/>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blinds(horizontal)">
                                      <p:cBhvr>
                                        <p:cTn id="38" dur="500"/>
                                        <p:tgtEl>
                                          <p:spTgt spid="11"/>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linds(horizontal)">
                                      <p:cBhvr>
                                        <p:cTn id="43" dur="500"/>
                                        <p:tgtEl>
                                          <p:spTgt spid="18"/>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fill="hold"/>
                                        <p:tgtEl>
                                          <p:spTgt spid="15"/>
                                        </p:tgtEl>
                                        <p:attrNameLst>
                                          <p:attrName>ppt_x</p:attrName>
                                        </p:attrNameLst>
                                      </p:cBhvr>
                                      <p:tavLst>
                                        <p:tav tm="0">
                                          <p:val>
                                            <p:strVal val="#ppt_x"/>
                                          </p:val>
                                        </p:tav>
                                        <p:tav tm="100000">
                                          <p:val>
                                            <p:strVal val="#ppt_x"/>
                                          </p:val>
                                        </p:tav>
                                      </p:tavLst>
                                    </p:anim>
                                    <p:anim calcmode="lin" valueType="num">
                                      <p:cBhvr additive="base">
                                        <p:cTn id="4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fill="hold"/>
                                        <p:tgtEl>
                                          <p:spTgt spid="12"/>
                                        </p:tgtEl>
                                        <p:attrNameLst>
                                          <p:attrName>ppt_x</p:attrName>
                                        </p:attrNameLst>
                                      </p:cBhvr>
                                      <p:tavLst>
                                        <p:tav tm="0">
                                          <p:val>
                                            <p:strVal val="#ppt_x"/>
                                          </p:val>
                                        </p:tav>
                                        <p:tav tm="100000">
                                          <p:val>
                                            <p:strVal val="#ppt_x"/>
                                          </p:val>
                                        </p:tav>
                                      </p:tavLst>
                                    </p:anim>
                                    <p:anim calcmode="lin" valueType="num">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5" grpId="0"/>
      <p:bldP spid="16" grpId="0"/>
      <p:bldP spid="18"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导入新课</a:t>
            </a:r>
          </a:p>
        </p:txBody>
      </p:sp>
      <p:sp>
        <p:nvSpPr>
          <p:cNvPr id="3" name="内容占位符 2"/>
          <p:cNvSpPr>
            <a:spLocks noGrp="1"/>
          </p:cNvSpPr>
          <p:nvPr>
            <p:ph idx="1"/>
          </p:nvPr>
        </p:nvSpPr>
        <p:spPr>
          <a:xfrm>
            <a:off x="376555" y="5022850"/>
            <a:ext cx="10968990" cy="1559560"/>
          </a:xfrm>
        </p:spPr>
        <p:txBody>
          <a:bodyPr/>
          <a:lstStyle/>
          <a:p>
            <a:pPr marL="0" indent="0">
              <a:lnSpc>
                <a:spcPct val="120000"/>
              </a:lnSpc>
              <a:buNone/>
            </a:pPr>
            <a:r>
              <a:rPr lang="zh-CN" altLang="en-US" sz="2800">
                <a:solidFill>
                  <a:schemeClr val="tx1"/>
                </a:solidFill>
              </a:rPr>
              <a:t>看《觉醒年代》体悟当时有志之士面对积贫积弱的中国是为何抛头颅洒热血寻求救国救民的真理？又寻找民族国家的出路？</a:t>
            </a:r>
          </a:p>
        </p:txBody>
      </p:sp>
      <p:pic>
        <p:nvPicPr>
          <p:cNvPr id="4" name="图片 3"/>
          <p:cNvPicPr>
            <a:picLocks noChangeAspect="1"/>
          </p:cNvPicPr>
          <p:nvPr/>
        </p:nvPicPr>
        <p:blipFill>
          <a:blip r:embed="rId2"/>
          <a:stretch>
            <a:fillRect/>
          </a:stretch>
        </p:blipFill>
        <p:spPr>
          <a:xfrm>
            <a:off x="3192780" y="898525"/>
            <a:ext cx="7071360" cy="3989070"/>
          </a:xfrm>
          <a:prstGeom prst="rect">
            <a:avLst/>
          </a:prstGeom>
        </p:spPr>
      </p:pic>
    </p:spTree>
    <p:custDataLst>
      <p:tags r:id="rId3"/>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228975" y="376555"/>
            <a:ext cx="5118735" cy="705485"/>
          </a:xfrm>
        </p:spPr>
        <p:txBody>
          <a:bodyPr>
            <a:normAutofit/>
          </a:bodyPr>
          <a:lstStyle/>
          <a:p>
            <a:r>
              <a:rPr lang="zh-CN" altLang="en-US"/>
              <a:t>凤凰涅槃（节选）</a:t>
            </a:r>
            <a:r>
              <a:rPr lang="zh-CN" altLang="en-US" sz="2200"/>
              <a:t>郭沬若</a:t>
            </a:r>
          </a:p>
        </p:txBody>
      </p:sp>
      <p:sp>
        <p:nvSpPr>
          <p:cNvPr id="4" name="文本框 3"/>
          <p:cNvSpPr txBox="1"/>
          <p:nvPr/>
        </p:nvSpPr>
        <p:spPr>
          <a:xfrm>
            <a:off x="6717030" y="1556385"/>
            <a:ext cx="3977640" cy="4523105"/>
          </a:xfrm>
          <a:prstGeom prst="rect">
            <a:avLst/>
          </a:prstGeom>
          <a:noFill/>
        </p:spPr>
        <p:txBody>
          <a:bodyPr wrap="square" rtlCol="0">
            <a:spAutoFit/>
          </a:bodyPr>
          <a:lstStyle/>
          <a:p>
            <a:r>
              <a:rPr lang="zh-CN" altLang="en-US" sz="2400" b="1"/>
              <a:t>我们新鲜，我们净朗，</a:t>
            </a:r>
          </a:p>
          <a:p>
            <a:r>
              <a:rPr lang="zh-CN" altLang="en-US" sz="2400" b="1"/>
              <a:t>我们华美，我们芬芳，</a:t>
            </a:r>
          </a:p>
          <a:p>
            <a:r>
              <a:rPr lang="zh-CN" altLang="en-US" sz="2400" b="1"/>
              <a:t>一切的一，芬芳。</a:t>
            </a:r>
          </a:p>
          <a:p>
            <a:r>
              <a:rPr lang="zh-CN" altLang="en-US" sz="2400" b="1"/>
              <a:t>一的一切，芬芳。</a:t>
            </a:r>
          </a:p>
          <a:p>
            <a:r>
              <a:rPr lang="zh-CN" altLang="en-US" sz="2400" b="1"/>
              <a:t>芬芳便是你，芬芳便是我。</a:t>
            </a:r>
          </a:p>
          <a:p>
            <a:r>
              <a:rPr lang="zh-CN" altLang="en-US" sz="2400" b="1"/>
              <a:t>芬芳便是他，芬芳便是火。</a:t>
            </a:r>
          </a:p>
          <a:p>
            <a:r>
              <a:rPr lang="zh-CN" altLang="en-US" sz="2400" b="1"/>
              <a:t>火便是你。</a:t>
            </a:r>
          </a:p>
          <a:p>
            <a:r>
              <a:rPr lang="zh-CN" altLang="en-US" sz="2400" b="1"/>
              <a:t>火便是我。</a:t>
            </a:r>
          </a:p>
          <a:p>
            <a:r>
              <a:rPr lang="zh-CN" altLang="en-US" sz="2400" b="1"/>
              <a:t>火便是他。</a:t>
            </a:r>
          </a:p>
          <a:p>
            <a:r>
              <a:rPr lang="zh-CN" altLang="en-US" sz="2400" b="1"/>
              <a:t>火便是火。</a:t>
            </a:r>
          </a:p>
          <a:p>
            <a:r>
              <a:rPr lang="zh-CN" altLang="en-US" sz="2400" b="1"/>
              <a:t>翱翔！翱翔！</a:t>
            </a:r>
          </a:p>
          <a:p>
            <a:r>
              <a:rPr lang="zh-CN" altLang="en-US" sz="2400" b="1"/>
              <a:t>欢唱！欢唱！</a:t>
            </a:r>
          </a:p>
        </p:txBody>
      </p:sp>
      <p:sp>
        <p:nvSpPr>
          <p:cNvPr id="7" name="文本框 6"/>
          <p:cNvSpPr txBox="1"/>
          <p:nvPr/>
        </p:nvSpPr>
        <p:spPr>
          <a:xfrm>
            <a:off x="1056640" y="1556385"/>
            <a:ext cx="3840480" cy="4892675"/>
          </a:xfrm>
          <a:prstGeom prst="rect">
            <a:avLst/>
          </a:prstGeom>
          <a:noFill/>
        </p:spPr>
        <p:txBody>
          <a:bodyPr wrap="none" rtlCol="0">
            <a:spAutoFit/>
          </a:bodyPr>
          <a:lstStyle/>
          <a:p>
            <a:pPr algn="l"/>
            <a:r>
              <a:rPr lang="zh-CN" altLang="en-US" sz="2400" b="1"/>
              <a:t>凤凰和鸣</a:t>
            </a:r>
          </a:p>
          <a:p>
            <a:pPr algn="l"/>
            <a:r>
              <a:rPr lang="zh-CN" altLang="en-US" sz="2400" b="1"/>
              <a:t>我们更生了，</a:t>
            </a:r>
          </a:p>
          <a:p>
            <a:pPr algn="l"/>
            <a:r>
              <a:rPr lang="zh-CN" altLang="en-US" sz="2400" b="1"/>
              <a:t>我们更生了。</a:t>
            </a:r>
          </a:p>
          <a:p>
            <a:pPr algn="l"/>
            <a:r>
              <a:rPr lang="zh-CN" altLang="en-US" sz="2400" b="1"/>
              <a:t>一切的一，更生了。</a:t>
            </a:r>
          </a:p>
          <a:p>
            <a:pPr algn="l"/>
            <a:r>
              <a:rPr lang="zh-CN" altLang="en-US" sz="2400" b="1"/>
              <a:t>一的一切，更生了。</a:t>
            </a:r>
          </a:p>
          <a:p>
            <a:pPr algn="l"/>
            <a:r>
              <a:rPr lang="zh-CN" altLang="en-US" sz="2400" b="1"/>
              <a:t>我们便是他，他们便是我，</a:t>
            </a:r>
          </a:p>
          <a:p>
            <a:pPr algn="l"/>
            <a:r>
              <a:rPr lang="zh-CN" altLang="en-US" sz="2400" b="1"/>
              <a:t>我中也有你，你中也有我。</a:t>
            </a:r>
          </a:p>
          <a:p>
            <a:pPr algn="l"/>
            <a:r>
              <a:rPr lang="zh-CN" altLang="en-US" sz="2400" b="1"/>
              <a:t>我便是你，</a:t>
            </a:r>
          </a:p>
          <a:p>
            <a:pPr algn="l"/>
            <a:r>
              <a:rPr lang="zh-CN" altLang="en-US" sz="2400" b="1"/>
              <a:t>你便是我。</a:t>
            </a:r>
          </a:p>
          <a:p>
            <a:pPr algn="l"/>
            <a:r>
              <a:rPr lang="zh-CN" altLang="en-US" sz="2400" b="1"/>
              <a:t>火便是凰。</a:t>
            </a:r>
          </a:p>
          <a:p>
            <a:pPr algn="l"/>
            <a:r>
              <a:rPr lang="zh-CN" altLang="en-US" sz="2400" b="1"/>
              <a:t>凤便是火。</a:t>
            </a:r>
          </a:p>
          <a:p>
            <a:pPr algn="l"/>
            <a:r>
              <a:rPr lang="zh-CN" altLang="en-US" sz="2400" b="1"/>
              <a:t>翱翔！翱翔！</a:t>
            </a:r>
          </a:p>
          <a:p>
            <a:pPr algn="l"/>
            <a:r>
              <a:rPr lang="zh-CN" altLang="en-US" sz="2400" b="1"/>
              <a:t>欢唱！欢唱！</a:t>
            </a:r>
          </a:p>
        </p:txBody>
      </p:sp>
    </p:spTree>
    <p:custDataLst>
      <p:tags r:id="rId2"/>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910840" y="202565"/>
            <a:ext cx="5192395" cy="705485"/>
          </a:xfrm>
        </p:spPr>
        <p:txBody>
          <a:bodyPr/>
          <a:lstStyle/>
          <a:p>
            <a:r>
              <a:rPr lang="zh-CN" altLang="en-US"/>
              <a:t>凤凰涅槃（节选）</a:t>
            </a:r>
          </a:p>
        </p:txBody>
      </p:sp>
      <p:sp>
        <p:nvSpPr>
          <p:cNvPr id="5" name="文本框 4"/>
          <p:cNvSpPr txBox="1"/>
          <p:nvPr/>
        </p:nvSpPr>
        <p:spPr>
          <a:xfrm>
            <a:off x="935355" y="1195070"/>
            <a:ext cx="4272915" cy="5262245"/>
          </a:xfrm>
          <a:prstGeom prst="rect">
            <a:avLst/>
          </a:prstGeom>
          <a:noFill/>
        </p:spPr>
        <p:txBody>
          <a:bodyPr wrap="square" rtlCol="0">
            <a:spAutoFit/>
          </a:bodyPr>
          <a:lstStyle/>
          <a:p>
            <a:pPr algn="l"/>
            <a:r>
              <a:rPr lang="zh-CN" altLang="en-US" sz="2800" b="1"/>
              <a:t>我们热诚，我们挚爱。</a:t>
            </a:r>
          </a:p>
          <a:p>
            <a:pPr algn="l"/>
            <a:r>
              <a:rPr lang="zh-CN" altLang="en-US" sz="2800" b="1"/>
              <a:t>我们欢乐，我们和谐。</a:t>
            </a:r>
          </a:p>
          <a:p>
            <a:pPr algn="l"/>
            <a:r>
              <a:rPr lang="zh-CN" altLang="en-US" sz="2800" b="1"/>
              <a:t>一切的一，和谐。</a:t>
            </a:r>
          </a:p>
          <a:p>
            <a:pPr algn="l"/>
            <a:r>
              <a:rPr lang="zh-CN" altLang="en-US" sz="2800" b="1"/>
              <a:t>一的一切，和谐。</a:t>
            </a:r>
          </a:p>
          <a:p>
            <a:pPr algn="l"/>
            <a:r>
              <a:rPr lang="zh-CN" altLang="en-US" sz="2800" b="1"/>
              <a:t>和谐便是你，和谐便是我。</a:t>
            </a:r>
          </a:p>
          <a:p>
            <a:pPr algn="l"/>
            <a:r>
              <a:rPr lang="zh-CN" altLang="en-US" sz="2800" b="1"/>
              <a:t>和谐便是他，和谐便是火。</a:t>
            </a:r>
          </a:p>
          <a:p>
            <a:pPr algn="l"/>
            <a:r>
              <a:rPr lang="zh-CN" altLang="en-US" sz="2800" b="1"/>
              <a:t>火便是你。</a:t>
            </a:r>
          </a:p>
          <a:p>
            <a:pPr algn="l"/>
            <a:r>
              <a:rPr lang="zh-CN" altLang="en-US" sz="2800" b="1"/>
              <a:t>火便是我。</a:t>
            </a:r>
          </a:p>
          <a:p>
            <a:pPr algn="l"/>
            <a:r>
              <a:rPr lang="zh-CN" altLang="en-US" sz="2800" b="1"/>
              <a:t>火便是他。</a:t>
            </a:r>
          </a:p>
          <a:p>
            <a:pPr algn="l"/>
            <a:r>
              <a:rPr lang="zh-CN" altLang="en-US" sz="2800" b="1"/>
              <a:t>火便是火。</a:t>
            </a:r>
          </a:p>
          <a:p>
            <a:pPr algn="l"/>
            <a:r>
              <a:rPr lang="zh-CN" altLang="en-US" sz="2800" b="1"/>
              <a:t>翱翔！翱翔！</a:t>
            </a:r>
          </a:p>
          <a:p>
            <a:pPr algn="l"/>
            <a:r>
              <a:rPr lang="zh-CN" altLang="en-US" sz="2800" b="1"/>
              <a:t>欢唱！欢唱</a:t>
            </a:r>
          </a:p>
        </p:txBody>
      </p:sp>
      <p:sp>
        <p:nvSpPr>
          <p:cNvPr id="6" name="文本框 5"/>
          <p:cNvSpPr txBox="1"/>
          <p:nvPr/>
        </p:nvSpPr>
        <p:spPr>
          <a:xfrm>
            <a:off x="6553835" y="1195070"/>
            <a:ext cx="4450080" cy="5262245"/>
          </a:xfrm>
          <a:prstGeom prst="rect">
            <a:avLst/>
          </a:prstGeom>
          <a:noFill/>
        </p:spPr>
        <p:txBody>
          <a:bodyPr wrap="none" rtlCol="0">
            <a:spAutoFit/>
          </a:bodyPr>
          <a:lstStyle/>
          <a:p>
            <a:pPr algn="l"/>
            <a:r>
              <a:rPr lang="zh-CN" altLang="en-US" sz="2800" b="1"/>
              <a:t>我们生动，我们自由。</a:t>
            </a:r>
          </a:p>
          <a:p>
            <a:pPr algn="l"/>
            <a:r>
              <a:rPr lang="zh-CN" altLang="en-US" sz="2800" b="1"/>
              <a:t>我们雄浑，我们悠久。</a:t>
            </a:r>
          </a:p>
          <a:p>
            <a:pPr algn="l"/>
            <a:r>
              <a:rPr lang="zh-CN" altLang="en-US" sz="2800" b="1"/>
              <a:t>一切的一，悠久。</a:t>
            </a:r>
          </a:p>
          <a:p>
            <a:pPr algn="l"/>
            <a:r>
              <a:rPr lang="zh-CN" altLang="en-US" sz="2800" b="1"/>
              <a:t>一的一切，悠久。</a:t>
            </a:r>
          </a:p>
          <a:p>
            <a:pPr algn="l"/>
            <a:r>
              <a:rPr lang="zh-CN" altLang="en-US" sz="2800" b="1"/>
              <a:t>悠久便是你，悠久便是我。</a:t>
            </a:r>
          </a:p>
          <a:p>
            <a:pPr algn="l"/>
            <a:r>
              <a:rPr lang="zh-CN" altLang="en-US" sz="2800" b="1"/>
              <a:t>悠久便是他，悠久便是火。</a:t>
            </a:r>
          </a:p>
          <a:p>
            <a:pPr algn="l"/>
            <a:r>
              <a:rPr lang="zh-CN" altLang="en-US" sz="2800" b="1"/>
              <a:t>火便是你。</a:t>
            </a:r>
          </a:p>
          <a:p>
            <a:pPr algn="l"/>
            <a:r>
              <a:rPr lang="zh-CN" altLang="en-US" sz="2800" b="1"/>
              <a:t>火便是我。</a:t>
            </a:r>
          </a:p>
          <a:p>
            <a:pPr algn="l"/>
            <a:r>
              <a:rPr lang="zh-CN" altLang="en-US" sz="2800" b="1"/>
              <a:t>火便是他。</a:t>
            </a:r>
          </a:p>
          <a:p>
            <a:pPr algn="l"/>
            <a:r>
              <a:rPr lang="zh-CN" altLang="en-US" sz="2800" b="1"/>
              <a:t>火便是火。</a:t>
            </a:r>
          </a:p>
          <a:p>
            <a:pPr algn="l"/>
            <a:r>
              <a:rPr lang="zh-CN" altLang="en-US" sz="2800" b="1"/>
              <a:t>翱翔！翱翔！</a:t>
            </a:r>
          </a:p>
          <a:p>
            <a:pPr algn="l"/>
            <a:r>
              <a:rPr lang="zh-CN" altLang="en-US" sz="2800" b="1"/>
              <a:t>欢唱！欢唱！</a:t>
            </a:r>
          </a:p>
        </p:txBody>
      </p:sp>
      <p:pic>
        <p:nvPicPr>
          <p:cNvPr id="7" name="New picture"/>
          <p:cNvPicPr/>
          <p:nvPr/>
        </p:nvPicPr>
        <p:blipFill>
          <a:blip r:embed="rId2"/>
          <a:stretch>
            <a:fillRect/>
          </a:stretch>
        </p:blipFill>
        <p:spPr>
          <a:xfrm>
            <a:off x="11493500" y="11061700"/>
            <a:ext cx="317500" cy="228600"/>
          </a:xfrm>
          <a:prstGeom prst="cube">
            <a:avLst/>
          </a:prstGeom>
        </p:spPr>
      </p:pic>
    </p:spTree>
    <p:custDataLst>
      <p:tags r:id="rId3"/>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8400" y="594430"/>
            <a:ext cx="10969200" cy="705600"/>
          </a:xfrm>
        </p:spPr>
        <p:txBody>
          <a:bodyPr/>
          <a:lstStyle/>
          <a:p>
            <a:endParaRPr lang="zh-CN" altLang="en-US"/>
          </a:p>
        </p:txBody>
      </p:sp>
      <p:pic>
        <p:nvPicPr>
          <p:cNvPr id="4" name="内容占位符 3"/>
          <p:cNvPicPr>
            <a:picLocks noGrp="1" noChangeAspect="1"/>
          </p:cNvPicPr>
          <p:nvPr>
            <p:ph idx="1"/>
          </p:nvPr>
        </p:nvPicPr>
        <p:blipFill>
          <a:blip r:embed="rId2"/>
          <a:stretch>
            <a:fillRect/>
          </a:stretch>
        </p:blipFill>
        <p:spPr>
          <a:xfrm>
            <a:off x="205105" y="147955"/>
            <a:ext cx="6096000" cy="3362325"/>
          </a:xfrm>
          <a:prstGeom prst="rect">
            <a:avLst/>
          </a:prstGeom>
        </p:spPr>
      </p:pic>
      <p:pic>
        <p:nvPicPr>
          <p:cNvPr id="5" name="图片 4"/>
          <p:cNvPicPr>
            <a:picLocks noChangeAspect="1"/>
          </p:cNvPicPr>
          <p:nvPr/>
        </p:nvPicPr>
        <p:blipFill>
          <a:blip r:embed="rId3"/>
          <a:stretch>
            <a:fillRect/>
          </a:stretch>
        </p:blipFill>
        <p:spPr>
          <a:xfrm>
            <a:off x="5559425" y="3167380"/>
            <a:ext cx="6191250" cy="3676650"/>
          </a:xfrm>
          <a:prstGeom prst="rect">
            <a:avLst/>
          </a:prstGeom>
        </p:spPr>
      </p:pic>
      <p:sp>
        <p:nvSpPr>
          <p:cNvPr id="6" name="正五边形 5"/>
          <p:cNvSpPr/>
          <p:nvPr/>
        </p:nvSpPr>
        <p:spPr>
          <a:xfrm>
            <a:off x="912495" y="3936365"/>
            <a:ext cx="2812415" cy="3000375"/>
          </a:xfrm>
          <a:prstGeom prst="pen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chemeClr val="bg1"/>
                </a:solidFill>
              </a:rPr>
              <a:t>思考：青年与国家的关系</a:t>
            </a:r>
          </a:p>
        </p:txBody>
      </p:sp>
      <p:sp>
        <p:nvSpPr>
          <p:cNvPr id="7" name="心形 6"/>
          <p:cNvSpPr/>
          <p:nvPr/>
        </p:nvSpPr>
        <p:spPr>
          <a:xfrm>
            <a:off x="8296910" y="423545"/>
            <a:ext cx="3013075" cy="2187575"/>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chemeClr val="bg1"/>
                </a:solidFill>
              </a:rPr>
              <a:t>思考：人生与理想</a:t>
            </a:r>
          </a:p>
        </p:txBody>
      </p:sp>
      <p:sp>
        <p:nvSpPr>
          <p:cNvPr id="8" name="椭圆 7"/>
          <p:cNvSpPr/>
          <p:nvPr/>
        </p:nvSpPr>
        <p:spPr>
          <a:xfrm>
            <a:off x="5125085" y="2276475"/>
            <a:ext cx="2290445" cy="2362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solidFill>
                  <a:schemeClr val="bg1"/>
                </a:solidFill>
              </a:rPr>
              <a:t>《觉醒年代》剧照</a:t>
            </a:r>
          </a:p>
        </p:txBody>
      </p:sp>
    </p:spTree>
    <p:custDataLst>
      <p:tags r:id="rId4"/>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教学学习目标</a:t>
            </a:r>
          </a:p>
        </p:txBody>
      </p:sp>
      <p:sp>
        <p:nvSpPr>
          <p:cNvPr id="3" name="内容占位符 2"/>
          <p:cNvSpPr>
            <a:spLocks noGrp="1"/>
          </p:cNvSpPr>
          <p:nvPr>
            <p:ph idx="1"/>
          </p:nvPr>
        </p:nvSpPr>
        <p:spPr/>
        <p:txBody>
          <a:bodyPr/>
          <a:lstStyle/>
          <a:p>
            <a:pPr marL="0" indent="0">
              <a:buNone/>
            </a:pPr>
            <a:r>
              <a:rPr lang="en-US" altLang="zh-CN" sz="4400">
                <a:solidFill>
                  <a:schemeClr val="tx1"/>
                </a:solidFill>
              </a:rPr>
              <a:t>1.</a:t>
            </a:r>
            <a:r>
              <a:rPr lang="zh-CN" altLang="en-US" sz="4400">
                <a:solidFill>
                  <a:schemeClr val="tx1"/>
                </a:solidFill>
              </a:rPr>
              <a:t>分析诗歌的意境及意境美</a:t>
            </a:r>
          </a:p>
          <a:p>
            <a:pPr marL="0" indent="0">
              <a:buNone/>
            </a:pPr>
            <a:r>
              <a:rPr lang="en-US" altLang="zh-CN" sz="4400">
                <a:solidFill>
                  <a:schemeClr val="tx1"/>
                </a:solidFill>
              </a:rPr>
              <a:t>2.</a:t>
            </a:r>
            <a:r>
              <a:rPr lang="zh-CN" altLang="en-US" sz="4400">
                <a:solidFill>
                  <a:schemeClr val="tx1"/>
                </a:solidFill>
              </a:rPr>
              <a:t>白话诗（现代诗）的特点</a:t>
            </a:r>
          </a:p>
          <a:p>
            <a:pPr marL="0" indent="0">
              <a:buNone/>
            </a:pPr>
            <a:r>
              <a:rPr lang="en-US" altLang="zh-CN" sz="4400">
                <a:solidFill>
                  <a:schemeClr val="tx1"/>
                </a:solidFill>
              </a:rPr>
              <a:t>3.</a:t>
            </a:r>
            <a:r>
              <a:rPr lang="zh-CN" altLang="en-US" sz="4400">
                <a:solidFill>
                  <a:schemeClr val="tx1"/>
                </a:solidFill>
              </a:rPr>
              <a:t>体会诗人渴望破坏旧世界、创造新世界的热情和决心</a:t>
            </a:r>
          </a:p>
        </p:txBody>
      </p:sp>
    </p:spTree>
    <p:custDataLst>
      <p:tags r:id="rId2"/>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0" y="0"/>
            <a:ext cx="11864340" cy="6858635"/>
          </a:xfrm>
          <a:prstGeom prst="rect">
            <a:avLst/>
          </a:prstGeom>
        </p:spPr>
      </p:pic>
      <p:sp>
        <p:nvSpPr>
          <p:cNvPr id="2" name="标题 1"/>
          <p:cNvSpPr>
            <a:spLocks noGrp="1"/>
          </p:cNvSpPr>
          <p:nvPr>
            <p:ph type="title"/>
          </p:nvPr>
        </p:nvSpPr>
        <p:spPr>
          <a:xfrm>
            <a:off x="523875" y="145415"/>
            <a:ext cx="4775835" cy="705485"/>
          </a:xfrm>
        </p:spPr>
        <p:txBody>
          <a:bodyPr/>
          <a:lstStyle/>
          <a:p>
            <a:r>
              <a:rPr lang="zh-CN" altLang="en-US">
                <a:solidFill>
                  <a:schemeClr val="bg1"/>
                </a:solidFill>
              </a:rPr>
              <a:t>课文创作背景</a:t>
            </a:r>
          </a:p>
        </p:txBody>
      </p:sp>
      <p:sp>
        <p:nvSpPr>
          <p:cNvPr id="3" name="内容占位符 2"/>
          <p:cNvSpPr>
            <a:spLocks noGrp="1"/>
          </p:cNvSpPr>
          <p:nvPr>
            <p:ph idx="1"/>
          </p:nvPr>
        </p:nvSpPr>
        <p:spPr>
          <a:xfrm>
            <a:off x="131445" y="1209675"/>
            <a:ext cx="6512560" cy="4759325"/>
          </a:xfrm>
        </p:spPr>
        <p:txBody>
          <a:bodyPr>
            <a:normAutofit fontScale="90000" lnSpcReduction="10000"/>
          </a:bodyPr>
          <a:lstStyle/>
          <a:p>
            <a:pPr marL="0" indent="0">
              <a:buNone/>
            </a:pPr>
            <a:r>
              <a:rPr lang="zh-CN" altLang="en-US" sz="2800">
                <a:solidFill>
                  <a:schemeClr val="bg1"/>
                </a:solidFill>
                <a:sym typeface="+mn-ea"/>
              </a:rPr>
              <a:t>本诗写于1919年9月、10月间。其时郭沫若受五四运动和十月革命的冲击，决然从日本渡海回国。当他置身于日本横滨的海岸，面对浩渺无边的大海，那惊天的激浪和着时代的洪流一起撞击着他的胸怀。于是，在诗人的笔下出现了一幅雄奇壮伟、流动奔突的画面。于是诗人写下这首对于力的赞歌，</a:t>
            </a:r>
            <a:r>
              <a:rPr lang="en-US" altLang="zh-CN" sz="2800">
                <a:solidFill>
                  <a:schemeClr val="bg1"/>
                </a:solidFill>
                <a:sym typeface="+mn-ea"/>
              </a:rPr>
              <a:t>“</a:t>
            </a:r>
            <a:r>
              <a:rPr lang="zh-CN" altLang="en-US" sz="2800">
                <a:solidFill>
                  <a:schemeClr val="bg1"/>
                </a:solidFill>
                <a:sym typeface="+mn-ea"/>
              </a:rPr>
              <a:t>力</a:t>
            </a:r>
            <a:r>
              <a:rPr lang="en-US" altLang="zh-CN" sz="2800">
                <a:solidFill>
                  <a:schemeClr val="bg1"/>
                </a:solidFill>
                <a:sym typeface="+mn-ea"/>
              </a:rPr>
              <a:t>”</a:t>
            </a:r>
            <a:r>
              <a:rPr lang="zh-CN" altLang="en-US" sz="2800">
                <a:solidFill>
                  <a:schemeClr val="bg1"/>
                </a:solidFill>
                <a:sym typeface="+mn-ea"/>
              </a:rPr>
              <a:t>正是那种向旧世界、旧文化、旧传统猛烈冲击的时代精神的象征。</a:t>
            </a:r>
          </a:p>
        </p:txBody>
      </p:sp>
    </p:spTree>
    <p:custDataLst>
      <p:tags r:id="rId3"/>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98780" y="146685"/>
            <a:ext cx="2910840" cy="705485"/>
          </a:xfrm>
        </p:spPr>
        <p:txBody>
          <a:bodyPr/>
          <a:lstStyle/>
          <a:p>
            <a:r>
              <a:rPr lang="zh-CN" altLang="en-US"/>
              <a:t>五四运动</a:t>
            </a:r>
          </a:p>
        </p:txBody>
      </p:sp>
      <p:sp>
        <p:nvSpPr>
          <p:cNvPr id="3" name="内容占位符 2"/>
          <p:cNvSpPr>
            <a:spLocks noGrp="1"/>
          </p:cNvSpPr>
          <p:nvPr>
            <p:ph idx="1"/>
          </p:nvPr>
        </p:nvSpPr>
        <p:spPr>
          <a:xfrm>
            <a:off x="212090" y="852170"/>
            <a:ext cx="11767820" cy="3988435"/>
          </a:xfrm>
        </p:spPr>
        <p:txBody>
          <a:bodyPr>
            <a:noAutofit/>
          </a:bodyPr>
          <a:lstStyle/>
          <a:p>
            <a:pPr marL="0" indent="0">
              <a:lnSpc>
                <a:spcPct val="100000"/>
              </a:lnSpc>
              <a:buNone/>
            </a:pPr>
            <a:r>
              <a:rPr lang="zh-CN" altLang="en-US" sz="2400">
                <a:solidFill>
                  <a:schemeClr val="tx1"/>
                </a:solidFill>
              </a:rPr>
              <a:t>五四运动，是1919年5月4日发</a:t>
            </a:r>
          </a:p>
          <a:p>
            <a:pPr marL="0" indent="0">
              <a:lnSpc>
                <a:spcPct val="100000"/>
              </a:lnSpc>
              <a:buNone/>
            </a:pPr>
            <a:r>
              <a:rPr lang="zh-CN" altLang="en-US" sz="2400">
                <a:solidFill>
                  <a:schemeClr val="tx1"/>
                </a:solidFill>
              </a:rPr>
              <a:t>生在北京的一场以青年学生为主</a:t>
            </a:r>
          </a:p>
          <a:p>
            <a:pPr marL="0" indent="0">
              <a:lnSpc>
                <a:spcPct val="100000"/>
              </a:lnSpc>
              <a:buNone/>
            </a:pPr>
            <a:r>
              <a:rPr lang="zh-CN" altLang="en-US" sz="2400">
                <a:solidFill>
                  <a:schemeClr val="tx1"/>
                </a:solidFill>
              </a:rPr>
              <a:t>，广大群众、市民、工商人士等</a:t>
            </a:r>
          </a:p>
          <a:p>
            <a:pPr marL="0" indent="0">
              <a:lnSpc>
                <a:spcPct val="100000"/>
              </a:lnSpc>
              <a:buNone/>
            </a:pPr>
            <a:r>
              <a:rPr lang="zh-CN" altLang="en-US" sz="2400">
                <a:solidFill>
                  <a:schemeClr val="tx1"/>
                </a:solidFill>
              </a:rPr>
              <a:t>阶层共同参与的，通过示威游行</a:t>
            </a:r>
          </a:p>
          <a:p>
            <a:pPr marL="0" indent="0">
              <a:lnSpc>
                <a:spcPct val="100000"/>
              </a:lnSpc>
              <a:buNone/>
            </a:pPr>
            <a:r>
              <a:rPr lang="zh-CN" altLang="en-US" sz="2400">
                <a:solidFill>
                  <a:schemeClr val="tx1"/>
                </a:solidFill>
              </a:rPr>
              <a:t>、请愿、罢工、暴力对抗政府等</a:t>
            </a:r>
          </a:p>
          <a:p>
            <a:pPr marL="0" indent="0">
              <a:lnSpc>
                <a:spcPct val="100000"/>
              </a:lnSpc>
              <a:buNone/>
            </a:pPr>
            <a:r>
              <a:rPr lang="zh-CN" altLang="en-US" sz="2400">
                <a:solidFill>
                  <a:schemeClr val="tx1"/>
                </a:solidFill>
              </a:rPr>
              <a:t>多种形式进行的爱国运动，是中</a:t>
            </a:r>
          </a:p>
          <a:p>
            <a:pPr marL="0" indent="0">
              <a:lnSpc>
                <a:spcPct val="100000"/>
              </a:lnSpc>
              <a:buNone/>
            </a:pPr>
            <a:r>
              <a:rPr lang="zh-CN" altLang="en-US" sz="2400">
                <a:solidFill>
                  <a:schemeClr val="tx1"/>
                </a:solidFill>
              </a:rPr>
              <a:t>国人民彻底的反对帝国主义、封建主义的爱国运动，又称“五四风雷”。919年1月，第一次世界大战战胜国在法国巴黎召开所谓的“和平会议”，中国作为第一次世界大战协约国之一，参加了会议，是战胜国。中国代表在和会上提出废除外国在中国的势力范围、撤退外国在中国的军队和取消“二十一条”等正义要求，但巴黎和会拒绝了中国代表提出的要求，决定将德国在中国山东的权益转让给日本。五四运动是一场伟大的群众爱国运动，一场深刻的思想解放运动，揭开了</a:t>
            </a:r>
            <a:r>
              <a:rPr lang="zh-CN" altLang="en-US" sz="2400">
                <a:solidFill>
                  <a:schemeClr val="tx1"/>
                </a:solidFill>
                <a:sym typeface="+mn-ea"/>
              </a:rPr>
              <a:t>中国</a:t>
            </a:r>
            <a:r>
              <a:rPr lang="zh-CN" altLang="en-US" sz="2400">
                <a:solidFill>
                  <a:schemeClr val="tx1"/>
                </a:solidFill>
              </a:rPr>
              <a:t>新民主主义革命的序幕，又开创了新民主主义革命的开端。是新文化运动的一个重组成部分，也新文化运动的高潮。</a:t>
            </a:r>
          </a:p>
        </p:txBody>
      </p:sp>
      <p:pic>
        <p:nvPicPr>
          <p:cNvPr id="4" name="图片 3"/>
          <p:cNvPicPr>
            <a:picLocks noChangeAspect="1"/>
          </p:cNvPicPr>
          <p:nvPr/>
        </p:nvPicPr>
        <p:blipFill>
          <a:blip r:embed="rId2"/>
          <a:stretch>
            <a:fillRect/>
          </a:stretch>
        </p:blipFill>
        <p:spPr>
          <a:xfrm>
            <a:off x="4946650" y="0"/>
            <a:ext cx="7149465" cy="3419475"/>
          </a:xfrm>
          <a:prstGeom prst="rect">
            <a:avLst/>
          </a:prstGeom>
        </p:spPr>
      </p:pic>
    </p:spTree>
    <p:custDataLst>
      <p:tags r:id="rId3"/>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08330" y="215900"/>
            <a:ext cx="3500120" cy="705485"/>
          </a:xfrm>
        </p:spPr>
        <p:txBody>
          <a:bodyPr/>
          <a:lstStyle/>
          <a:p>
            <a:r>
              <a:rPr lang="zh-CN" altLang="en-US">
                <a:sym typeface="+mn-ea"/>
              </a:rPr>
              <a:t>俄国十月革命</a:t>
            </a:r>
            <a:endParaRPr lang="zh-CN" altLang="en-US"/>
          </a:p>
        </p:txBody>
      </p:sp>
      <p:sp>
        <p:nvSpPr>
          <p:cNvPr id="3" name="内容占位符 2"/>
          <p:cNvSpPr>
            <a:spLocks noGrp="1"/>
          </p:cNvSpPr>
          <p:nvPr>
            <p:ph idx="1"/>
          </p:nvPr>
        </p:nvSpPr>
        <p:spPr>
          <a:xfrm>
            <a:off x="246380" y="1153795"/>
            <a:ext cx="6835775" cy="4759325"/>
          </a:xfrm>
        </p:spPr>
        <p:txBody>
          <a:bodyPr>
            <a:noAutofit/>
          </a:bodyPr>
          <a:lstStyle/>
          <a:p>
            <a:pPr marL="0" indent="0">
              <a:buNone/>
            </a:pPr>
            <a:r>
              <a:rPr lang="zh-CN" altLang="en-US" sz="2400" b="1">
                <a:solidFill>
                  <a:schemeClr val="tx1"/>
                </a:solidFill>
              </a:rPr>
              <a:t>俄国十月革命，又称红色十月、十月起义、彼得格勒武装起义或布尔什维克革命，获胜的苏联红军一方称之为“伟大的十月社会主义革命”，是经伟大革命导师列宁同志领导下的布尔什维克党领导的武装起义，建立人类历史上第二个无产阶级政权（第一个是巴黎公社无产阶级政权）和由马克思主义政党领导的第一个社会主义国家──俄罗斯苏维埃联邦社会主义共和国，简称苏俄。十月革命的胜利开创人类历史的新纪元，为世界各国无产阶级革命、殖民地和半殖民地的民族解放运动开辟胜利前进的道路。</a:t>
            </a:r>
          </a:p>
        </p:txBody>
      </p:sp>
      <p:pic>
        <p:nvPicPr>
          <p:cNvPr id="4" name="图片 3"/>
          <p:cNvPicPr>
            <a:picLocks noChangeAspect="1"/>
          </p:cNvPicPr>
          <p:nvPr/>
        </p:nvPicPr>
        <p:blipFill>
          <a:blip r:embed="rId2"/>
          <a:stretch>
            <a:fillRect/>
          </a:stretch>
        </p:blipFill>
        <p:spPr>
          <a:xfrm>
            <a:off x="7550785" y="1031875"/>
            <a:ext cx="4196080" cy="4881245"/>
          </a:xfrm>
          <a:prstGeom prst="rect">
            <a:avLst/>
          </a:prstGeom>
        </p:spPr>
      </p:pic>
    </p:spTree>
    <p:custDataLst>
      <p:tags r:id="rId3"/>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走近作者</a:t>
            </a:r>
          </a:p>
        </p:txBody>
      </p:sp>
      <p:sp>
        <p:nvSpPr>
          <p:cNvPr id="7" name="文本框 6"/>
          <p:cNvSpPr txBox="1"/>
          <p:nvPr/>
        </p:nvSpPr>
        <p:spPr>
          <a:xfrm>
            <a:off x="5095875" y="4927600"/>
            <a:ext cx="6278880" cy="1198880"/>
          </a:xfrm>
          <a:prstGeom prst="rect">
            <a:avLst/>
          </a:prstGeom>
          <a:noFill/>
        </p:spPr>
        <p:txBody>
          <a:bodyPr wrap="none" rtlCol="0">
            <a:spAutoFit/>
          </a:bodyPr>
          <a:lstStyle/>
          <a:p>
            <a:pPr algn="l"/>
            <a:r>
              <a:rPr lang="zh-CN" altLang="en-US" sz="2400">
                <a:solidFill>
                  <a:schemeClr val="tx1"/>
                </a:solidFill>
                <a:latin typeface="黑体" panose="02010609060101010101" charset="-122"/>
                <a:ea typeface="黑体" panose="02010609060101010101" charset="-122"/>
                <a:sym typeface="+mn-ea"/>
              </a:rPr>
              <a:t>他是我国新诗的奠基人，是继鲁迅之后革命文</a:t>
            </a:r>
          </a:p>
          <a:p>
            <a:pPr algn="l"/>
            <a:r>
              <a:rPr lang="zh-CN" altLang="en-US" sz="2400">
                <a:solidFill>
                  <a:schemeClr val="tx1"/>
                </a:solidFill>
                <a:latin typeface="黑体" panose="02010609060101010101" charset="-122"/>
                <a:ea typeface="黑体" panose="02010609060101010101" charset="-122"/>
                <a:sym typeface="+mn-ea"/>
              </a:rPr>
              <a:t>化界公认的领袖，浪漫主义的天才诗人，代表</a:t>
            </a:r>
          </a:p>
          <a:p>
            <a:pPr algn="l"/>
            <a:r>
              <a:rPr lang="zh-CN" altLang="en-US" sz="2400">
                <a:solidFill>
                  <a:schemeClr val="tx1"/>
                </a:solidFill>
                <a:latin typeface="黑体" panose="02010609060101010101" charset="-122"/>
                <a:ea typeface="黑体" panose="02010609060101010101" charset="-122"/>
                <a:sym typeface="+mn-ea"/>
              </a:rPr>
              <a:t>诗集有</a:t>
            </a:r>
            <a:r>
              <a:rPr lang="zh-CN" altLang="en-US" sz="2400">
                <a:solidFill>
                  <a:srgbClr val="FF0000"/>
                </a:solidFill>
                <a:latin typeface="黑体" panose="02010609060101010101" charset="-122"/>
                <a:ea typeface="黑体" panose="02010609060101010101" charset="-122"/>
                <a:sym typeface="+mn-ea"/>
              </a:rPr>
              <a:t>《女神》《星空》</a:t>
            </a:r>
            <a:r>
              <a:rPr lang="zh-CN" altLang="en-US" sz="2400">
                <a:solidFill>
                  <a:schemeClr val="tx1"/>
                </a:solidFill>
                <a:latin typeface="黑体" panose="02010609060101010101" charset="-122"/>
                <a:ea typeface="黑体" panose="02010609060101010101" charset="-122"/>
                <a:sym typeface="+mn-ea"/>
              </a:rPr>
              <a:t>等。</a:t>
            </a:r>
          </a:p>
        </p:txBody>
      </p:sp>
      <p:pic>
        <p:nvPicPr>
          <p:cNvPr id="9" name="图片 8" descr="src=http___images.blogchina.com_artpic_upload_artpic_upload_v5_ue_14879889711846.jpg&amp;refer=http___images.blogchina"/>
          <p:cNvPicPr>
            <a:picLocks noChangeAspect="1"/>
          </p:cNvPicPr>
          <p:nvPr>
            <p:custDataLst>
              <p:tags r:id="rId3"/>
            </p:custDataLst>
          </p:nvPr>
        </p:nvPicPr>
        <p:blipFill>
          <a:blip r:embed="rId2"/>
          <a:stretch>
            <a:fillRect/>
          </a:stretch>
        </p:blipFill>
        <p:spPr>
          <a:xfrm>
            <a:off x="342900" y="1329690"/>
            <a:ext cx="4429125" cy="3432810"/>
          </a:xfrm>
          <a:prstGeom prst="rect">
            <a:avLst/>
          </a:prstGeom>
        </p:spPr>
      </p:pic>
      <p:sp>
        <p:nvSpPr>
          <p:cNvPr id="4" name="文本框 3"/>
          <p:cNvSpPr txBox="1"/>
          <p:nvPr/>
        </p:nvSpPr>
        <p:spPr>
          <a:xfrm>
            <a:off x="5212080" y="608330"/>
            <a:ext cx="6957060" cy="4154170"/>
          </a:xfrm>
          <a:prstGeom prst="rect">
            <a:avLst/>
          </a:prstGeom>
          <a:noFill/>
        </p:spPr>
        <p:txBody>
          <a:bodyPr wrap="none" rtlCol="0">
            <a:spAutoFit/>
          </a:bodyPr>
          <a:lstStyle/>
          <a:p>
            <a:pPr algn="l"/>
            <a:r>
              <a:rPr lang="zh-CN" altLang="en-US" sz="2400">
                <a:sym typeface="+mn-ea"/>
              </a:rPr>
              <a:t>郭沫若（1892年11月16日—1978年6月12日），</a:t>
            </a:r>
          </a:p>
          <a:p>
            <a:pPr algn="l"/>
            <a:r>
              <a:rPr lang="zh-CN" altLang="en-US" sz="2400">
                <a:sym typeface="+mn-ea"/>
              </a:rPr>
              <a:t>本名郭开贞，字鼎堂，号尚武，乳名文豹，中国</a:t>
            </a:r>
          </a:p>
          <a:p>
            <a:pPr algn="l"/>
            <a:r>
              <a:rPr lang="zh-CN" altLang="en-US" sz="2400">
                <a:sym typeface="+mn-ea"/>
              </a:rPr>
              <a:t>现代作家、历史学家、考古学家。1919年，组织</a:t>
            </a:r>
          </a:p>
          <a:p>
            <a:pPr algn="l"/>
            <a:r>
              <a:rPr lang="zh-CN" altLang="en-US" sz="2400">
                <a:sym typeface="+mn-ea"/>
              </a:rPr>
              <a:t>抵日爱国社团夏社；同年，创作</a:t>
            </a:r>
            <a:r>
              <a:rPr lang="zh-CN" altLang="en-US" sz="2400">
                <a:solidFill>
                  <a:srgbClr val="FF0000"/>
                </a:solidFill>
                <a:sym typeface="+mn-ea"/>
              </a:rPr>
              <a:t>《凤凰涅槃》</a:t>
            </a:r>
            <a:r>
              <a:rPr lang="zh-CN" altLang="en-US" sz="2400">
                <a:sym typeface="+mn-ea"/>
              </a:rPr>
              <a:t>等。</a:t>
            </a:r>
          </a:p>
          <a:p>
            <a:pPr algn="l"/>
            <a:r>
              <a:rPr lang="zh-CN" altLang="en-US" sz="2400">
                <a:sym typeface="+mn-ea"/>
              </a:rPr>
              <a:t>1931年，完成论著</a:t>
            </a:r>
            <a:r>
              <a:rPr lang="zh-CN" altLang="en-US" sz="2400">
                <a:solidFill>
                  <a:srgbClr val="FF0000"/>
                </a:solidFill>
                <a:sym typeface="+mn-ea"/>
              </a:rPr>
              <a:t>《甲骨文字研究》</a:t>
            </a:r>
            <a:r>
              <a:rPr lang="zh-CN" altLang="en-US" sz="2400">
                <a:sym typeface="+mn-ea"/>
              </a:rPr>
              <a:t>；1941年12</a:t>
            </a:r>
          </a:p>
          <a:p>
            <a:pPr algn="l"/>
            <a:r>
              <a:rPr lang="zh-CN" altLang="en-US" sz="2400">
                <a:sym typeface="+mn-ea"/>
              </a:rPr>
              <a:t>月，写成五幕历史剧</a:t>
            </a:r>
            <a:r>
              <a:rPr lang="zh-CN" altLang="en-US" sz="2400">
                <a:solidFill>
                  <a:srgbClr val="FF0000"/>
                </a:solidFill>
                <a:sym typeface="+mn-ea"/>
              </a:rPr>
              <a:t>《棠棣之花》</a:t>
            </a:r>
            <a:r>
              <a:rPr lang="zh-CN" altLang="en-US" sz="2400">
                <a:sym typeface="+mn-ea"/>
              </a:rPr>
              <a:t>；1942年，完成</a:t>
            </a:r>
          </a:p>
          <a:p>
            <a:pPr algn="l"/>
            <a:r>
              <a:rPr lang="zh-CN" altLang="en-US" sz="2400">
                <a:sym typeface="+mn-ea"/>
              </a:rPr>
              <a:t>历史剧</a:t>
            </a:r>
            <a:r>
              <a:rPr lang="zh-CN" altLang="en-US" sz="2400">
                <a:solidFill>
                  <a:srgbClr val="FF0000"/>
                </a:solidFill>
                <a:sym typeface="+mn-ea"/>
              </a:rPr>
              <a:t>《屈原》《虎符》《高渐离》《孔雀胆》</a:t>
            </a:r>
            <a:r>
              <a:rPr lang="zh-CN" altLang="en-US" sz="2400">
                <a:sym typeface="+mn-ea"/>
              </a:rPr>
              <a:t>；</a:t>
            </a:r>
          </a:p>
          <a:p>
            <a:pPr algn="l"/>
            <a:r>
              <a:rPr lang="zh-CN" altLang="en-US" sz="2400">
                <a:sym typeface="+mn-ea"/>
              </a:rPr>
              <a:t>1943年，完成历史剧</a:t>
            </a:r>
            <a:r>
              <a:rPr lang="zh-CN" altLang="en-US" sz="2400">
                <a:solidFill>
                  <a:srgbClr val="FF0000"/>
                </a:solidFill>
                <a:sym typeface="+mn-ea"/>
              </a:rPr>
              <a:t>《南冠草》</a:t>
            </a:r>
            <a:r>
              <a:rPr lang="zh-CN" altLang="en-US" sz="2400">
                <a:sym typeface="+mn-ea"/>
              </a:rPr>
              <a:t>；1944年写</a:t>
            </a:r>
            <a:r>
              <a:rPr lang="zh-CN" altLang="en-US" sz="2400">
                <a:solidFill>
                  <a:srgbClr val="FF0000"/>
                </a:solidFill>
                <a:sym typeface="+mn-ea"/>
              </a:rPr>
              <a:t>《甲</a:t>
            </a:r>
          </a:p>
          <a:p>
            <a:pPr algn="l"/>
            <a:r>
              <a:rPr lang="zh-CN" altLang="en-US" sz="2400">
                <a:solidFill>
                  <a:srgbClr val="FF0000"/>
                </a:solidFill>
                <a:sym typeface="+mn-ea"/>
              </a:rPr>
              <a:t>申三百年祭》</a:t>
            </a:r>
            <a:r>
              <a:rPr lang="zh-CN" altLang="en-US" sz="2400">
                <a:sym typeface="+mn-ea"/>
              </a:rPr>
              <a:t>；1959年，完成历史剧</a:t>
            </a:r>
            <a:r>
              <a:rPr lang="zh-CN" altLang="en-US" sz="2400">
                <a:solidFill>
                  <a:srgbClr val="FF0000"/>
                </a:solidFill>
                <a:sym typeface="+mn-ea"/>
              </a:rPr>
              <a:t>《蔡文姬》</a:t>
            </a:r>
            <a:r>
              <a:rPr lang="zh-CN" altLang="en-US" sz="2400">
                <a:sym typeface="+mn-ea"/>
              </a:rPr>
              <a:t>。</a:t>
            </a:r>
          </a:p>
          <a:p>
            <a:pPr algn="l"/>
            <a:r>
              <a:rPr lang="zh-CN" altLang="en-US" sz="2400">
                <a:sym typeface="+mn-ea"/>
              </a:rPr>
              <a:t>978年，当选第四届文联主席；6月12日，因病医</a:t>
            </a:r>
          </a:p>
          <a:p>
            <a:pPr algn="l"/>
            <a:r>
              <a:rPr lang="zh-CN" altLang="en-US" sz="2400">
                <a:sym typeface="+mn-ea"/>
              </a:rPr>
              <a:t>治无效，在北京逝世 。</a:t>
            </a:r>
          </a:p>
        </p:txBody>
      </p:sp>
    </p:spTree>
    <p:custDataLst>
      <p:tags r:id="rId4"/>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郭沬若趣事</a:t>
            </a:r>
          </a:p>
        </p:txBody>
      </p:sp>
      <p:pic>
        <p:nvPicPr>
          <p:cNvPr id="4" name="内容占位符 3"/>
          <p:cNvPicPr>
            <a:picLocks noGrp="1" noChangeAspect="1"/>
          </p:cNvPicPr>
          <p:nvPr>
            <p:ph idx="1"/>
          </p:nvPr>
        </p:nvPicPr>
        <p:blipFill>
          <a:blip r:embed="rId2"/>
          <a:stretch>
            <a:fillRect/>
          </a:stretch>
        </p:blipFill>
        <p:spPr>
          <a:xfrm>
            <a:off x="151130" y="2066290"/>
            <a:ext cx="4762500" cy="3325495"/>
          </a:xfrm>
          <a:prstGeom prst="rect">
            <a:avLst/>
          </a:prstGeom>
        </p:spPr>
      </p:pic>
      <p:sp>
        <p:nvSpPr>
          <p:cNvPr id="5" name="文本框 4"/>
          <p:cNvSpPr txBox="1"/>
          <p:nvPr/>
        </p:nvSpPr>
        <p:spPr>
          <a:xfrm>
            <a:off x="5335905" y="1313815"/>
            <a:ext cx="6583680" cy="3538220"/>
          </a:xfrm>
          <a:prstGeom prst="rect">
            <a:avLst/>
          </a:prstGeom>
          <a:noFill/>
        </p:spPr>
        <p:txBody>
          <a:bodyPr wrap="none" rtlCol="0">
            <a:spAutoFit/>
          </a:bodyPr>
          <a:lstStyle/>
          <a:p>
            <a:pPr algn="l"/>
            <a:r>
              <a:rPr lang="zh-CN" sz="2800">
                <a:latin typeface="黑体" panose="02010609060101010101" charset="-122"/>
                <a:ea typeface="黑体" panose="02010609060101010101" charset="-122"/>
                <a:cs typeface="黑体" panose="02010609060101010101" charset="-122"/>
                <a:sym typeface="+mn-ea"/>
              </a:rPr>
              <a:t>他幼年在私塾读书，有一次和同学们偷</a:t>
            </a:r>
          </a:p>
          <a:p>
            <a:pPr algn="l"/>
            <a:r>
              <a:rPr lang="zh-CN" sz="2800">
                <a:latin typeface="黑体" panose="02010609060101010101" charset="-122"/>
                <a:ea typeface="黑体" panose="02010609060101010101" charset="-122"/>
                <a:cs typeface="黑体" panose="02010609060101010101" charset="-122"/>
                <a:sym typeface="+mn-ea"/>
              </a:rPr>
              <a:t>吃了庙里的桃子。和尚找先生告状，先</a:t>
            </a:r>
          </a:p>
          <a:p>
            <a:pPr algn="l"/>
            <a:r>
              <a:rPr lang="zh-CN" sz="2800">
                <a:latin typeface="黑体" panose="02010609060101010101" charset="-122"/>
                <a:ea typeface="黑体" panose="02010609060101010101" charset="-122"/>
                <a:cs typeface="黑体" panose="02010609060101010101" charset="-122"/>
                <a:sym typeface="+mn-ea"/>
              </a:rPr>
              <a:t>生追责学生，没人承认。先生说，我出</a:t>
            </a:r>
          </a:p>
          <a:p>
            <a:pPr algn="l"/>
            <a:r>
              <a:rPr lang="zh-CN" sz="2800">
                <a:latin typeface="黑体" panose="02010609060101010101" charset="-122"/>
                <a:ea typeface="黑体" panose="02010609060101010101" charset="-122"/>
                <a:cs typeface="黑体" panose="02010609060101010101" charset="-122"/>
                <a:sym typeface="+mn-ea"/>
              </a:rPr>
              <a:t>个对子，谁能对上免罚。先生曰：昨日</a:t>
            </a:r>
          </a:p>
          <a:p>
            <a:pPr algn="l"/>
            <a:r>
              <a:rPr lang="zh-CN" sz="2800">
                <a:latin typeface="黑体" panose="02010609060101010101" charset="-122"/>
                <a:ea typeface="黑体" panose="02010609060101010101" charset="-122"/>
                <a:cs typeface="黑体" panose="02010609060101010101" charset="-122"/>
                <a:sym typeface="+mn-ea"/>
              </a:rPr>
              <a:t>偷桃钻狗洞，不知是谁？他思索了片刻，</a:t>
            </a:r>
          </a:p>
          <a:p>
            <a:pPr algn="l"/>
            <a:r>
              <a:rPr lang="zh-CN" sz="2800">
                <a:latin typeface="黑体" panose="02010609060101010101" charset="-122"/>
                <a:ea typeface="黑体" panose="02010609060101010101" charset="-122"/>
                <a:cs typeface="黑体" panose="02010609060101010101" charset="-122"/>
                <a:sym typeface="+mn-ea"/>
              </a:rPr>
              <a:t>对道：</a:t>
            </a:r>
            <a:r>
              <a:rPr lang="en-US" sz="2800" u="sng">
                <a:latin typeface="黑体" panose="02010609060101010101" charset="-122"/>
                <a:ea typeface="黑体" panose="02010609060101010101" charset="-122"/>
                <a:cs typeface="黑体" panose="02010609060101010101" charset="-122"/>
                <a:sym typeface="+mn-ea"/>
              </a:rPr>
              <a:t>                            </a:t>
            </a:r>
            <a:r>
              <a:rPr lang="zh-CN" sz="2800">
                <a:latin typeface="黑体" panose="02010609060101010101" charset="-122"/>
                <a:ea typeface="黑体" panose="02010609060101010101" charset="-122"/>
                <a:cs typeface="黑体" panose="02010609060101010101" charset="-122"/>
                <a:sym typeface="+mn-ea"/>
              </a:rPr>
              <a:t>。</a:t>
            </a:r>
          </a:p>
          <a:p>
            <a:pPr algn="l"/>
            <a:r>
              <a:rPr lang="zh-CN" sz="2800">
                <a:latin typeface="黑体" panose="02010609060101010101" charset="-122"/>
                <a:ea typeface="黑体" panose="02010609060101010101" charset="-122"/>
                <a:cs typeface="黑体" panose="02010609060101010101" charset="-122"/>
                <a:sym typeface="+mn-ea"/>
              </a:rPr>
              <a:t>由于对句不凡, 表现了强烈的进取精神,</a:t>
            </a:r>
          </a:p>
          <a:p>
            <a:pPr algn="l"/>
            <a:r>
              <a:rPr lang="zh-CN" sz="2800">
                <a:latin typeface="黑体" panose="02010609060101010101" charset="-122"/>
                <a:ea typeface="黑体" panose="02010609060101010101" charset="-122"/>
                <a:cs typeface="黑体" panose="02010609060101010101" charset="-122"/>
                <a:sym typeface="+mn-ea"/>
              </a:rPr>
              <a:t> 结果全体偷桃学生，一律免罚了。</a:t>
            </a:r>
            <a:endParaRPr lang="zh-CN" altLang="en-US" sz="2800">
              <a:latin typeface="黑体" panose="02010609060101010101" charset="-122"/>
              <a:ea typeface="黑体" panose="02010609060101010101" charset="-122"/>
              <a:cs typeface="黑体" panose="02010609060101010101" charset="-122"/>
              <a:sym typeface="+mn-ea"/>
            </a:endParaRPr>
          </a:p>
        </p:txBody>
      </p:sp>
      <p:pic>
        <p:nvPicPr>
          <p:cNvPr id="6" name="图片 5"/>
          <p:cNvPicPr>
            <a:picLocks noChangeAspect="1"/>
          </p:cNvPicPr>
          <p:nvPr/>
        </p:nvPicPr>
        <p:blipFill>
          <a:blip r:embed="rId3"/>
          <a:stretch>
            <a:fillRect/>
          </a:stretch>
        </p:blipFill>
        <p:spPr>
          <a:xfrm>
            <a:off x="5977255" y="5650230"/>
            <a:ext cx="4019550" cy="466725"/>
          </a:xfrm>
          <a:prstGeom prst="rect">
            <a:avLst/>
          </a:prstGeom>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0" fill="hold"/>
                                        <p:tgtEl>
                                          <p:spTgt spid="6"/>
                                        </p:tgtEl>
                                        <p:attrNameLst>
                                          <p:attrName>ppt_x</p:attrName>
                                        </p:attrNameLst>
                                      </p:cBhvr>
                                      <p:tavLst>
                                        <p:tav tm="0">
                                          <p:val>
                                            <p:strVal val="#ppt_x"/>
                                          </p:val>
                                        </p:tav>
                                        <p:tav tm="100000">
                                          <p:val>
                                            <p:strVal val="#ppt_x"/>
                                          </p:val>
                                        </p:tav>
                                      </p:tavLst>
                                    </p:anim>
                                    <p:anim calcmode="lin" valueType="num">
                                      <p:cBhvr additive="base">
                                        <p:cTn id="8" dur="5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EMPLATE_CATEGORY" val="custom"/>
  <p:tag name="KSO_WM_TEMPLATE_INDEX" val="20205176"/>
</p:tagLst>
</file>

<file path=ppt/tags/tag64.xml><?xml version="1.0" encoding="utf-8"?>
<p:tagLst xmlns:p="http://schemas.openxmlformats.org/presentationml/2006/main">
  <p:tag name="KSO_WM_BEAUTIFY_FLAG" val="#wm#"/>
  <p:tag name="KSO_WM_TEMPLATE_CATEGORY" val="custom"/>
  <p:tag name="KSO_WM_TEMPLATE_INDEX" val="20205176"/>
</p:tagLst>
</file>

<file path=ppt/tags/tag65.xml><?xml version="1.0" encoding="utf-8"?>
<p:tagLst xmlns:p="http://schemas.openxmlformats.org/presentationml/2006/main">
  <p:tag name="KSO_WM_BEAUTIFY_FLAG" val="#wm#"/>
  <p:tag name="KSO_WM_TEMPLATE_CATEGORY" val="custom"/>
  <p:tag name="KSO_WM_TEMPLATE_INDEX" val="20205176"/>
</p:tagLst>
</file>

<file path=ppt/tags/tag66.xml><?xml version="1.0" encoding="utf-8"?>
<p:tagLst xmlns:p="http://schemas.openxmlformats.org/presentationml/2006/main">
  <p:tag name="KSO_WM_BEAUTIFY_FLAG" val="#wm#"/>
  <p:tag name="KSO_WM_TEMPLATE_CATEGORY" val="custom"/>
  <p:tag name="KSO_WM_TEMPLATE_INDEX" val="20205176"/>
</p:tagLst>
</file>

<file path=ppt/tags/tag67.xml><?xml version="1.0" encoding="utf-8"?>
<p:tagLst xmlns:p="http://schemas.openxmlformats.org/presentationml/2006/main">
  <p:tag name="KSO_WM_BEAUTIFY_FLAG" val="#wm#"/>
  <p:tag name="KSO_WM_TEMPLATE_CATEGORY" val="custom"/>
  <p:tag name="KSO_WM_TEMPLATE_INDEX" val="20205176"/>
</p:tagLst>
</file>

<file path=ppt/tags/tag68.xml><?xml version="1.0" encoding="utf-8"?>
<p:tagLst xmlns:p="http://schemas.openxmlformats.org/presentationml/2006/main">
  <p:tag name="KSO_WM_BEAUTIFY_FLAG" val="#wm#"/>
  <p:tag name="KSO_WM_TEMPLATE_CATEGORY" val="custom"/>
  <p:tag name="KSO_WM_TEMPLATE_INDEX" val="20205176"/>
</p:tagLst>
</file>

<file path=ppt/tags/tag69.xml><?xml version="1.0" encoding="utf-8"?>
<p:tagLst xmlns:p="http://schemas.openxmlformats.org/presentationml/2006/main">
  <p:tag name="KSO_WM_BEAUTIFY_FLAG" val="#wm#"/>
  <p:tag name="KSO_WM_TEMPLATE_CATEGORY" val="custom"/>
  <p:tag name="KSO_WM_TEMPLATE_INDEX" val="20205176"/>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UNIT_PLACING_PICTURE_USER_VIEWPORT" val="{&quot;height&quot;:4500,&quot;width&quot;:5895}"/>
</p:tagLst>
</file>

<file path=ppt/tags/tag71.xml><?xml version="1.0" encoding="utf-8"?>
<p:tagLst xmlns:p="http://schemas.openxmlformats.org/presentationml/2006/main">
  <p:tag name="KSO_WM_BEAUTIFY_FLAG" val="#wm#"/>
  <p:tag name="KSO_WM_TEMPLATE_CATEGORY" val="custom"/>
  <p:tag name="KSO_WM_TEMPLATE_INDEX" val="20205176"/>
</p:tagLst>
</file>

<file path=ppt/tags/tag72.xml><?xml version="1.0" encoding="utf-8"?>
<p:tagLst xmlns:p="http://schemas.openxmlformats.org/presentationml/2006/main">
  <p:tag name="KSO_WM_BEAUTIFY_FLAG" val="#wm#"/>
  <p:tag name="KSO_WM_TEMPLATE_CATEGORY" val="custom"/>
  <p:tag name="KSO_WM_TEMPLATE_INDEX" val="20205176"/>
</p:tagLst>
</file>

<file path=ppt/tags/tag73.xml><?xml version="1.0" encoding="utf-8"?>
<p:tagLst xmlns:p="http://schemas.openxmlformats.org/presentationml/2006/main">
  <p:tag name="KSO_WM_BEAUTIFY_FLAG" val="#wm#"/>
  <p:tag name="KSO_WM_TEMPLATE_CATEGORY" val="custom"/>
  <p:tag name="KSO_WM_TEMPLATE_INDEX" val="20205176"/>
</p:tagLst>
</file>

<file path=ppt/tags/tag74.xml><?xml version="1.0" encoding="utf-8"?>
<p:tagLst xmlns:p="http://schemas.openxmlformats.org/presentationml/2006/main">
  <p:tag name="KSO_WM_BEAUTIFY_FLAG" val="#wm#"/>
  <p:tag name="KSO_WM_TEMPLATE_CATEGORY" val="custom"/>
  <p:tag name="KSO_WM_TEMPLATE_INDEX" val="20205176"/>
</p:tagLst>
</file>

<file path=ppt/tags/tag75.xml><?xml version="1.0" encoding="utf-8"?>
<p:tagLst xmlns:p="http://schemas.openxmlformats.org/presentationml/2006/main">
  <p:tag name="KSO_WM_BEAUTIFY_FLAG" val="#wm#"/>
  <p:tag name="KSO_WM_TEMPLATE_CATEGORY" val="custom"/>
  <p:tag name="KSO_WM_TEMPLATE_INDEX" val="20205176"/>
</p:tagLst>
</file>

<file path=ppt/tags/tag76.xml><?xml version="1.0" encoding="utf-8"?>
<p:tagLst xmlns:p="http://schemas.openxmlformats.org/presentationml/2006/main">
  <p:tag name="KSO_WM_BEAUTIFY_FLAG" val="#wm#"/>
  <p:tag name="KSO_WM_TEMPLATE_CATEGORY" val="custom"/>
  <p:tag name="KSO_WM_TEMPLATE_INDEX" val="20205176"/>
</p:tagLst>
</file>

<file path=ppt/tags/tag77.xml><?xml version="1.0" encoding="utf-8"?>
<p:tagLst xmlns:p="http://schemas.openxmlformats.org/presentationml/2006/main">
  <p:tag name="KSO_WM_BEAUTIFY_FLAG" val="#wm#"/>
  <p:tag name="KSO_WM_TEMPLATE_CATEGORY" val="custom"/>
  <p:tag name="KSO_WM_TEMPLATE_INDEX" val="20205176"/>
</p:tagLst>
</file>

<file path=ppt/tags/tag78.xml><?xml version="1.0" encoding="utf-8"?>
<p:tagLst xmlns:p="http://schemas.openxmlformats.org/presentationml/2006/main">
  <p:tag name="KSO_WM_BEAUTIFY_FLAG" val="#wm#"/>
  <p:tag name="KSO_WM_TEMPLATE_CATEGORY" val="custom"/>
  <p:tag name="KSO_WM_TEMPLATE_INDEX" val="20205176"/>
</p:tagLst>
</file>

<file path=ppt/tags/tag79.xml><?xml version="1.0" encoding="utf-8"?>
<p:tagLst xmlns:p="http://schemas.openxmlformats.org/presentationml/2006/main">
  <p:tag name="KSO_WM_BEAUTIFY_FLAG" val="#wm#"/>
  <p:tag name="KSO_WM_TEMPLATE_CATEGORY" val="custom"/>
  <p:tag name="KSO_WM_TEMPLATE_INDEX" val="20205176"/>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EMPLATE_CATEGORY" val="custom"/>
  <p:tag name="KSO_WM_TEMPLATE_INDEX" val="20205176"/>
</p:tagLst>
</file>

<file path=ppt/tags/tag81.xml><?xml version="1.0" encoding="utf-8"?>
<p:tagLst xmlns:p="http://schemas.openxmlformats.org/presentationml/2006/main">
  <p:tag name="KSO_WM_BEAUTIFY_FLAG" val="#wm#"/>
  <p:tag name="KSO_WM_TEMPLATE_CATEGORY" val="custom"/>
  <p:tag name="KSO_WM_TEMPLATE_INDEX" val="20205176"/>
</p:tagLst>
</file>

<file path=ppt/tags/tag82.xml><?xml version="1.0" encoding="utf-8"?>
<p:tagLst xmlns:p="http://schemas.openxmlformats.org/presentationml/2006/main">
  <p:tag name="KSO_WM_BEAUTIFY_FLAG" val="#wm#"/>
  <p:tag name="KSO_WM_TEMPLATE_CATEGORY" val="custom"/>
  <p:tag name="KSO_WM_TEMPLATE_INDEX" val="20205176"/>
</p:tagLst>
</file>

<file path=ppt/tags/tag83.xml><?xml version="1.0" encoding="utf-8"?>
<p:tagLst xmlns:p="http://schemas.openxmlformats.org/presentationml/2006/main">
  <p:tag name="KSO_WM_BEAUTIFY_FLAG" val="#wm#"/>
  <p:tag name="KSO_WM_TEMPLATE_CATEGORY" val="custom"/>
  <p:tag name="KSO_WM_TEMPLATE_INDEX" val="20205176"/>
</p:tagLst>
</file>

<file path=ppt/tags/tag84.xml><?xml version="1.0" encoding="utf-8"?>
<p:tagLst xmlns:p="http://schemas.openxmlformats.org/presentationml/2006/main">
  <p:tag name="KSO_WM_BEAUTIFY_FLAG" val="#wm#"/>
  <p:tag name="KSO_WM_TEMPLATE_CATEGORY" val="custom"/>
  <p:tag name="KSO_WM_TEMPLATE_INDEX" val="20205176"/>
</p:tagLst>
</file>

<file path=ppt/tags/tag85.xml><?xml version="1.0" encoding="utf-8"?>
<p:tagLst xmlns:p="http://schemas.openxmlformats.org/presentationml/2006/main">
  <p:tag name="AS_OS" val="Unix 3.10 unknown"/>
  <p:tag name="AS_RELEASE_DATE" val="2020.11.30"/>
  <p:tag name="AS_TITLE" val="Aspose.Slides for Java"/>
  <p:tag name="AS_VERSION" val="20.1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141</Paragraphs>
  <Slides>21</Slides>
  <Notes>0</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21</vt:i4>
      </vt:variant>
    </vt:vector>
  </HeadingPairs>
  <TitlesOfParts>
    <vt:vector baseType="lpstr" size="31">
      <vt:lpstr>Arial</vt:lpstr>
      <vt:lpstr>微软雅黑</vt:lpstr>
      <vt:lpstr>Wingdings</vt:lpstr>
      <vt:lpstr>楷体</vt:lpstr>
      <vt:lpstr>黑体</vt:lpstr>
      <vt:lpstr>隶书</vt:lpstr>
      <vt:lpstr>方正粗黑宋简体</vt:lpstr>
      <vt:lpstr>Calibri</vt:lpstr>
      <vt:lpstr>宋体</vt:lpstr>
      <vt:lpstr>Office 主题​​</vt:lpstr>
      <vt:lpstr>PowerPoint Presentation</vt:lpstr>
      <vt:lpstr>导入新课</vt:lpstr>
      <vt:lpstr>PowerPoint Presentation</vt:lpstr>
      <vt:lpstr>教学学习目标</vt:lpstr>
      <vt:lpstr>课文创作背景</vt:lpstr>
      <vt:lpstr>五四运动</vt:lpstr>
      <vt:lpstr>俄国十月革命</vt:lpstr>
      <vt:lpstr>走近作者</vt:lpstr>
      <vt:lpstr>郭沬若趣事</vt:lpstr>
      <vt:lpstr>补充知识：现代诗</vt:lpstr>
      <vt:lpstr>朗读诗歌</vt:lpstr>
      <vt:lpstr>用自己语言描述这首诗</vt:lpstr>
      <vt:lpstr>合作探究</vt:lpstr>
      <vt:lpstr>诗歌为什么要描绘滚滚洪涛？</vt:lpstr>
      <vt:lpstr>“力的绘画，力的舞蹈，力的音乐，力的诗歌，力的律吕哟！”怎样理解这段话的深刻含义？</vt:lpstr>
      <vt:lpstr>这首诗歌塑造了一个怎样的形象?</vt:lpstr>
      <vt:lpstr>诗歌主题</vt:lpstr>
      <vt:lpstr>艺术手法：</vt:lpstr>
      <vt:lpstr>课文结构</vt:lpstr>
      <vt:lpstr>凤凰涅槃（节选）郭沬若</vt:lpstr>
      <vt:lpstr>凤凰涅槃（节选）</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2021-08-14T09:22:50.693</cp:lastPrinted>
  <dcterms:created xsi:type="dcterms:W3CDTF">2021-08-14T09:22:50Z</dcterms:created>
  <dcterms:modified xsi:type="dcterms:W3CDTF">2021-08-14T01:22:53Z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