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32" r:id="rId3"/>
    <p:sldId id="275" r:id="rId4"/>
    <p:sldId id="276" r:id="rId5"/>
    <p:sldId id="320" r:id="rId7"/>
    <p:sldId id="278" r:id="rId8"/>
    <p:sldId id="321" r:id="rId9"/>
    <p:sldId id="326" r:id="rId10"/>
    <p:sldId id="322" r:id="rId11"/>
    <p:sldId id="323" r:id="rId12"/>
    <p:sldId id="324" r:id="rId13"/>
    <p:sldId id="325" r:id="rId14"/>
    <p:sldId id="327" r:id="rId15"/>
    <p:sldId id="328" r:id="rId16"/>
    <p:sldId id="329" r:id="rId17"/>
    <p:sldId id="330" r:id="rId18"/>
    <p:sldId id="331" r:id="rId19"/>
    <p:sldId id="333" r:id="rId20"/>
    <p:sldId id="334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0000"/>
    <a:srgbClr val="FFFF00"/>
    <a:srgbClr val="FFFF6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585" autoAdjust="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5F0C147-6094-4D57-849C-EBE4B84B49F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311A80D-6404-4115-AB94-D2F18AB7B607}" type="slidenum">
              <a:rPr lang="zh-CN" altLang="en-US" sz="1200"/>
            </a:fld>
            <a:endParaRPr lang="en-US" altLang="zh-CN" sz="12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/>
              <a:t>语文课件之家 </a:t>
            </a:r>
            <a:r>
              <a:rPr lang="en-US" altLang="zh-CN"/>
              <a:t>https://shop123789601.taobao.com/?spm=a230r.7195193.1997079397.2.Qi7Ynh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grpSp>
        <p:nvGrpSpPr>
          <p:cNvPr id="6" name="Group 5"/>
          <p:cNvGrpSpPr/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9" name="Date Placeholder 8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Footer Placeholder 9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Slide Number Placeholder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7954C33E-F4FF-45C9-B935-FDEB5A2150D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6729C-59A9-4574-A26B-E275DA1C3D5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352DC-8354-4762-A9EB-38E3B624ECA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0186B-6393-484D-A9F1-9AD6D30B2A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BC65A-BD8F-416B-AEE4-654384935A4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3F570-CCAF-461B-8EF7-083498EC37D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44790-B144-4E4D-97C7-29E5AC983A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EBCF0-F4B7-4D30-A40F-BA249C05C8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D67C-E874-474B-85A0-106EE7A1296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D8651-C0B7-4378-A86C-95D3E719767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F10C5-034E-46F6-ADC0-B61E958D962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6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37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r" eaLnBrk="1" hangingPunct="1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ctr" eaLnBrk="1" hangingPunct="1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spAutoFit/>
          </a:bodyPr>
          <a:lstStyle>
            <a:lvl1pPr eaLnBrk="1" hangingPunct="1">
              <a:defRPr kumimoji="0" sz="2600" b="1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29A9866-56DB-46CB-B5EC-7B57A80240C3}" type="slidenum">
              <a:rPr lang="zh-CN" altLang="en-US"/>
            </a:fld>
            <a:endParaRPr lang="en-US" altLang="zh-CN"/>
          </a:p>
        </p:txBody>
      </p:sp>
      <p:grpSp>
        <p:nvGrpSpPr>
          <p:cNvPr id="1033" name="Group 11"/>
          <p:cNvGrpSpPr/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4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35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hyperlink" Target="27&#35760;&#20056;&#22825;&#23546;&#22812;&#28216;.swf" TargetMode="Externa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28704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42852"/>
            <a:ext cx="36433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</a:rPr>
              <a:t>   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《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题西林壁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》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endParaRPr lang="en-US" altLang="zh-CN" sz="3200" b="1" dirty="0" smtClean="0">
              <a:solidFill>
                <a:srgbClr val="000000"/>
              </a:solidFill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横看成岭侧成峰，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远近高低各不同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.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不识庐山真面目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,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只缘身在此山中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.</a:t>
            </a:r>
            <a:endParaRPr lang="en-US" altLang="zh-CN" sz="3200" b="1" dirty="0" smtClean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3429000"/>
            <a:ext cx="40005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饮湖上初晴后雨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》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endParaRPr lang="en-US" altLang="zh-CN" sz="3200" b="1" dirty="0" smtClean="0">
              <a:solidFill>
                <a:srgbClr val="0000FF"/>
              </a:solidFill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</a:rPr>
              <a:t>  水光潋滟晴方好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,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</a:rPr>
              <a:t>  山色空蒙雨亦奇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.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</a:rPr>
              <a:t>  欲把西湖比西子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,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</a:rPr>
              <a:t>  浓妆淡抹总相宜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.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34" y="214290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全文释义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928670"/>
            <a:ext cx="70723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元丰六年十月十二日夜晚，我脱了衣服准备睡觉，这时月光照进门里，我高兴地起来走到户外。想到没有和我一起游乐的人，于是到承天寺去找张怀民。张怀民也还没有睡觉，于是我们一起在庭院中散步。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庭院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中的月色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像积水一样澄澈透明，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水中的藻、荇交错纵横，原来是竹子和松柏的影子。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哪一夜没有月光？哪里没有竹子和松柏呢？只是缺少像我俩这样的“闲人”罢了。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06441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928670"/>
            <a:ext cx="664376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     元丰六年十月十二日夜，解衣欲睡，月色入户，欣然起行。念无与为乐者，遂至承天寺寻张怀民。怀民亦未寝，相与步于中庭。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en-US" sz="3200" b="1" dirty="0" smtClean="0"/>
          </a:p>
          <a:p>
            <a:r>
              <a:rPr lang="zh-CN" altLang="en-US" sz="3200" b="1" dirty="0" smtClean="0"/>
              <a:t>庭下如积水空明，水中藻荇交横，盖竹柏影也。</a:t>
            </a:r>
            <a:endParaRPr lang="en-US" altLang="zh-CN" sz="3200" b="1" dirty="0" smtClean="0"/>
          </a:p>
          <a:p>
            <a:endParaRPr lang="zh-CN" altLang="en-US" sz="3200" b="1" dirty="0" smtClean="0"/>
          </a:p>
          <a:p>
            <a:r>
              <a:rPr lang="zh-CN" altLang="en-US" sz="3200" b="1" dirty="0" smtClean="0">
                <a:solidFill>
                  <a:srgbClr val="000000"/>
                </a:solidFill>
              </a:rPr>
              <a:t>何夜无月？何处无竹柏？但少闲人如吾两人者耳。</a:t>
            </a:r>
            <a:endParaRPr lang="zh-CN" altLang="en-US" sz="3200" b="1" dirty="0" smtClean="0">
              <a:solidFill>
                <a:srgbClr val="000000"/>
              </a:solidFill>
            </a:endParaRPr>
          </a:p>
          <a:p>
            <a:endParaRPr lang="en-US" altLang="zh-CN" sz="3200" b="1" dirty="0" smtClean="0">
              <a:solidFill>
                <a:srgbClr val="000000"/>
              </a:solidFill>
            </a:endParaRPr>
          </a:p>
          <a:p>
            <a:r>
              <a:rPr lang="en-US" altLang="zh-CN" sz="3200" b="1" dirty="0" smtClean="0">
                <a:solidFill>
                  <a:srgbClr val="000000"/>
                </a:solidFill>
              </a:rPr>
              <a:t>  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endParaRPr lang="en-US" altLang="zh-CN" sz="3200" b="1" dirty="0" smtClean="0">
              <a:solidFill>
                <a:srgbClr val="000000"/>
              </a:solidFill>
            </a:endParaRPr>
          </a:p>
          <a:p>
            <a:endParaRPr lang="en-US" altLang="zh-CN" sz="3200" b="1" dirty="0" smtClean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1428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记承天寺夜游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0958" y="1571612"/>
            <a:ext cx="1514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记叙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72396" y="357187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描写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72396" y="52149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抒情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214290"/>
            <a:ext cx="3909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用了什么表达方式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428604"/>
            <a:ext cx="71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赏析写景名句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“庭下如积水空明，水中藻荇交横，盖竹柏影也。”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928802"/>
            <a:ext cx="6000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运用了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比喻</a:t>
            </a:r>
            <a:r>
              <a:rPr lang="zh-CN" altLang="en-US" sz="2800" b="1" dirty="0" smtClean="0"/>
              <a:t>的修辞，以“积水”喻月色，以“藻荇交横”喻松柏影，生动形象的表现了月色的皎洁清丽，静中寓动，勾画了一个空明澄澈、疏影摇曳、亦真亦幻的美好境界。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写了庭下诸景后，跳出一句：“盖竹柏影也。”文意陡然一变，用语出奇制胜，承上启下，引发心声。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14290"/>
            <a:ext cx="7215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</a:rPr>
              <a:t>如何理解文章结尾的“闲人”的含义？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928670"/>
            <a:ext cx="700092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闲人”指清闲的人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</a:rPr>
              <a:t>        首先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作者和朋友都是被贬谪之人，无职无权，空闲无比。他们都有闲情雅致，能发现美，欣赏美且陶醉于美丽的月色之中。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</a:rPr>
              <a:t>        其次透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出作者郁郁不得志的悲凉心境，作者有远大的政治抱负，却遭贬谪，不得不成为一个“闲人”，赏月的自得，不过是被贬“闲人”的自我安慰罢了。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</a:rPr>
              <a:t>        “闲人”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表达的情感微妙且复杂，既有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赏月的欣喜，漫步的悠闲，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又包含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贬谪的悲凉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以及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自我派遣的旷达。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0000FF"/>
              </a:solidFill>
            </a:endParaRPr>
          </a:p>
          <a:p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1428736"/>
            <a:ext cx="49292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solidFill>
                  <a:srgbClr val="000000"/>
                </a:solidFill>
              </a:rPr>
              <a:t>读出一点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夜游的兴致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solidFill>
                  <a:srgbClr val="000000"/>
                </a:solidFill>
              </a:rPr>
              <a:t>读出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一点感慨的味道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solidFill>
                  <a:srgbClr val="000000"/>
                </a:solidFill>
              </a:rPr>
              <a:t>读出一点心中的情愫</a:t>
            </a:r>
            <a:endParaRPr lang="en-US" altLang="zh-CN" sz="3600" b="1" dirty="0" smtClean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57166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再读课文读出感情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500438"/>
            <a:ext cx="8143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zh-CN" altLang="en-US" sz="3200" b="1" dirty="0" smtClean="0"/>
              <a:t>关键词</a:t>
            </a:r>
            <a:endParaRPr lang="en-US" altLang="zh-CN" sz="3200" b="1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/>
              <a:t>“欣然”</a:t>
            </a:r>
            <a:r>
              <a:rPr lang="zh-CN" altLang="en-US" sz="3200" b="1" dirty="0" smtClean="0"/>
              <a:t>“亦未寝”</a:t>
            </a:r>
            <a:endParaRPr lang="en-US" altLang="zh-CN" sz="3200" b="1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/>
              <a:t>“念”“盖”“但”</a:t>
            </a:r>
            <a:endParaRPr lang="en-US" altLang="zh-CN" sz="3200" b="1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/>
              <a:t>“何夜无月</a:t>
            </a:r>
            <a:r>
              <a:rPr lang="en-US" altLang="zh-CN" sz="3200" b="1" dirty="0" smtClean="0"/>
              <a:t>?</a:t>
            </a:r>
            <a:r>
              <a:rPr lang="zh-CN" altLang="en-US" sz="3200" b="1" dirty="0" smtClean="0"/>
              <a:t>何处无竹柏？但少闲人如吾两人者耳。”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7224" y="714356"/>
            <a:ext cx="53578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小结</a:t>
            </a:r>
            <a:endParaRPr lang="en-US" altLang="zh-CN" sz="3600" b="1" dirty="0" smtClean="0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《记承天寺夜游》这篇文章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通过作者寻伴夜游以及对庭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中优美月色的描绘，让我们感受到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苏轼热爱生活、追求美好事物的执着，面对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逆境乐观旷达、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潇洒人生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的难能可贵。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928670"/>
            <a:ext cx="492922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作业：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en-US" altLang="zh-CN" sz="3600" b="1" dirty="0" smtClean="0">
                <a:solidFill>
                  <a:srgbClr val="000000"/>
                </a:solidFill>
              </a:rPr>
              <a:t>1,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朗读并背诵课文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en-US" altLang="zh-CN" sz="3600" b="1" dirty="0" smtClean="0">
                <a:solidFill>
                  <a:srgbClr val="000000"/>
                </a:solidFill>
              </a:rPr>
              <a:t>2,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完成作业本</a:t>
            </a:r>
            <a:endParaRPr lang="en-US" altLang="zh-CN" sz="3600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628199137,1002740628&amp;fm=173&amp;s=CE0ABA4767E7D8FA002BC07C0300D07B&amp;w=640&amp;h=400&amp;im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923850186,3646721325&amp;fm=173&amp;s=26D21CCD32BDCF7E541484270300F04B&amp;w=200&amp;h=480&amp;im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86248" cy="6858000"/>
          </a:xfrm>
          <a:prstGeom prst="rect">
            <a:avLst/>
          </a:prstGeom>
        </p:spPr>
      </p:pic>
      <p:pic>
        <p:nvPicPr>
          <p:cNvPr id="3" name="图片 2" descr="u=418077394,1946788260&amp;fm=173&amp;s=298AFC5D485336410C2419390300C04A&amp;w=640&amp;h=550&amp;im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0"/>
            <a:ext cx="592935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81000" y="2101850"/>
            <a:ext cx="8382000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dirty="0">
                <a:solidFill>
                  <a:srgbClr val="FF0000"/>
                </a:solidFill>
                <a:ea typeface="隶书" panose="02010509060101010101" pitchFamily="49" charset="-122"/>
              </a:rPr>
              <a:t>记承天寺夜游</a:t>
            </a:r>
            <a:endParaRPr lang="zh-CN" altLang="en-US" sz="9600" b="1" dirty="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 algn="r" eaLnBrk="1" hangingPunct="1"/>
            <a:r>
              <a:rPr lang="zh-CN" altLang="en-US" sz="7200" dirty="0">
                <a:ea typeface="隶书" panose="02010509060101010101" pitchFamily="49" charset="-122"/>
              </a:rPr>
              <a:t>苏轼</a:t>
            </a:r>
            <a:endParaRPr lang="zh-CN" altLang="en-US" sz="72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东坡2"/>
          <p:cNvPicPr>
            <a:picLocks noChangeAspect="1" noChangeArrowheads="1"/>
          </p:cNvPicPr>
          <p:nvPr/>
        </p:nvPicPr>
        <p:blipFill>
          <a:blip r:embed="rId2">
            <a:lum bright="36000" contrast="-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rgbClr val="FFFF66"/>
            </a:solidFill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5400675" cy="4232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苏轼（1037—1101）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　　字子瞻，号东坡居士，四川眉山人，“唐宋八大家”之一。少时即博通经史，长于写文章。宋仁宗嘉佑二年（1057）中进士。 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d1bca90029bd64783e2c0b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d788d43f8794a4c2e420e44b0cf41bd5ad6e39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391885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35844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1676400" y="2209800"/>
            <a:ext cx="6280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>
                <a:solidFill>
                  <a:srgbClr val="FFFF66"/>
                </a:solidFill>
                <a:ea typeface="华文行楷" panose="02010800040101010101" pitchFamily="2" charset="-122"/>
              </a:rPr>
              <a:t>与苏轼同游承天寺</a:t>
            </a:r>
            <a:endParaRPr lang="zh-CN" altLang="en-US" sz="6000">
              <a:solidFill>
                <a:srgbClr val="FFFF66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1428736"/>
            <a:ext cx="11430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遂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en-US" altLang="zh-CN" sz="3600" b="1" dirty="0" smtClean="0">
                <a:solidFill>
                  <a:srgbClr val="000000"/>
                </a:solidFill>
              </a:rPr>
              <a:t>  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寝      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en-US" altLang="zh-CN" sz="3600" b="1" dirty="0" smtClean="0">
                <a:solidFill>
                  <a:srgbClr val="000000"/>
                </a:solidFill>
              </a:rPr>
              <a:t> 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藻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en-US" altLang="zh-CN" sz="3600" b="1" dirty="0" smtClean="0">
                <a:solidFill>
                  <a:srgbClr val="000000"/>
                </a:solidFill>
              </a:rPr>
              <a:t>  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荇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571480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读一读，读准字音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1428736"/>
            <a:ext cx="21431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suì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）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qǐn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）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zǎo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）</a:t>
            </a:r>
            <a:endParaRPr lang="en-US" altLang="zh-CN" sz="3600" b="1" dirty="0" smtClean="0">
              <a:solidFill>
                <a:srgbClr val="000000"/>
              </a:solidFill>
            </a:endParaRPr>
          </a:p>
          <a:p>
            <a:endParaRPr lang="en-US" altLang="zh-CN" sz="3600" b="1" dirty="0" smtClean="0">
              <a:solidFill>
                <a:srgbClr val="000000"/>
              </a:solidFill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xìng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）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72" y="214290"/>
            <a:ext cx="54292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注意节奏，再读一读</a:t>
            </a:r>
            <a:endParaRPr lang="en-US" altLang="zh-CN" sz="36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念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无与为乐者</a:t>
            </a:r>
            <a:endParaRPr lang="zh-CN" altLang="en-US" sz="3600" b="1" dirty="0" smtClean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至承天寺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寻张怀民</a:t>
            </a:r>
            <a:endParaRPr lang="zh-CN" altLang="en-US" sz="3600" b="1" dirty="0" smtClean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庭下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如积水空明</a:t>
            </a:r>
            <a:endParaRPr lang="zh-CN" altLang="en-US" sz="3600" b="1" dirty="0" smtClean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水中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藻荇交横</a:t>
            </a:r>
            <a:endParaRPr lang="zh-CN" altLang="en-US" sz="3600" b="1" dirty="0" smtClean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盖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竹柏影也</a:t>
            </a:r>
            <a:endParaRPr lang="zh-CN" altLang="en-US" sz="3600" b="1" dirty="0" smtClean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但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少闲人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//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如吾两人者耳</a:t>
            </a:r>
            <a:endParaRPr lang="zh-CN" altLang="en-US" sz="3600" b="1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585789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全班一起读一读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71546"/>
            <a:ext cx="442915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000000"/>
                </a:solidFill>
              </a:rPr>
              <a:t>月色入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户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,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欣然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起行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.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念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无与为乐者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,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遂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至承天寺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000000"/>
                </a:solidFill>
              </a:rPr>
              <a:t>怀民亦未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寝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,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相与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步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于中庭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.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000000"/>
                </a:solidFill>
              </a:rPr>
              <a:t>庭下如积水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空明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,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000000"/>
                </a:solidFill>
              </a:rPr>
              <a:t>水中藻荇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交横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,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盖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竹柏影也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.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但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少闲人如吾两人者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耳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.</a:t>
            </a:r>
            <a:endParaRPr lang="en-US" altLang="zh-CN" sz="3200" b="1" dirty="0" smtClean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2852"/>
            <a:ext cx="5844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</a:rPr>
              <a:t>结合课内注释，解释字词</a:t>
            </a:r>
            <a:endParaRPr lang="zh-CN" altLang="en-US" sz="4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1071546"/>
            <a:ext cx="464343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门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愉快，高兴的样子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想到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于是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睡觉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一起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;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共同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/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散步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澄澈透明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交错纵横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原来是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只是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语气词（罢了</a:t>
            </a:r>
            <a:r>
              <a:rPr lang="zh-CN" altLang="en-US" sz="3200" dirty="0" smtClean="0">
                <a:solidFill>
                  <a:srgbClr val="FF0000"/>
                </a:solidFill>
              </a:rPr>
              <a:t>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c981a35168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644198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28572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</a:rPr>
              <a:t>句子释义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071546"/>
            <a:ext cx="29642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1.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念无与为乐者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1785926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</a:rPr>
              <a:t>想到没有和我一起游乐的人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2500306"/>
            <a:ext cx="336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2.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庭下如积水空明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3143248"/>
            <a:ext cx="6364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</a:rPr>
              <a:t>庭院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中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的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月色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像积水一样澄澈透明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3857628"/>
            <a:ext cx="5827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3.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水中藻荇交横，盖竹柏影也。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572008"/>
            <a:ext cx="9212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</a:rPr>
              <a:t>水中的藻、荇交错纵横，原来是竹子和松柏的影子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5286388"/>
            <a:ext cx="4596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4.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但少闲人如吾两人者耳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10" y="6000768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</a:rPr>
              <a:t>只是缺少像我们两个这样的“闲人”罢了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theme/theme1.xml><?xml version="1.0" encoding="utf-8"?>
<a:theme xmlns:a="http://schemas.openxmlformats.org/drawingml/2006/main" name="语文课件之家 https://shop123789601.taobao.com/?spm=a230r.7195193.1997079397.2.Qi7Ynh">
  <a:themeElements>
    <a:clrScheme name="语文课件之家 https://shop123789601.taobao.com/?spm=a230r.7195193.1997079397.2.Qi7Ynh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语文课件之家 https://shop123789601.taobao.com/?spm=a230r.7195193.1997079397.2.Qi7Ynh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语文课件之家 https://shop123789601.taobao.com/?spm=a230r.7195193.1997079397.2.Qi7Ynh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语文课件之家 https://shop123789601.taobao.com/?spm=a230r.7195193.1997079397.2.Qi7Ynh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语文课件之家 https://shop123789601.taobao.com/?spm=a230r.7195193.1997079397.2.Qi7Ynh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语文课件之家 https://shop123789601.taobao.com/?spm=a230r.7195193.1997079397.2.Qi7Ynh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Designs\Capsules.pot</Template>
  <TotalTime>0</TotalTime>
  <Words>1374</Words>
  <Application>WPS 演示</Application>
  <PresentationFormat>全屏显示(4:3)</PresentationFormat>
  <Paragraphs>156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隶书</vt:lpstr>
      <vt:lpstr>华文行楷</vt:lpstr>
      <vt:lpstr>Arial Unicode MS</vt:lpstr>
      <vt:lpstr>微软雅黑</vt:lpstr>
      <vt:lpstr>Arial Unicode MS</vt:lpstr>
      <vt:lpstr>语文课件之家 https://shop123789601.taobao.com/?spm=a230r.7195193.1997079397.2.Qi7Ynh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/>
  <cp:lastModifiedBy>Administrator</cp:lastModifiedBy>
  <cp:revision>52</cp:revision>
  <dcterms:created xsi:type="dcterms:W3CDTF">2113-01-01T00:00:00Z</dcterms:created>
  <dcterms:modified xsi:type="dcterms:W3CDTF">2019-09-22T11:47:35Z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