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340" r:id="rId4"/>
    <p:sldId id="333" r:id="rId5"/>
    <p:sldId id="332" r:id="rId6"/>
    <p:sldId id="258" r:id="rId7"/>
    <p:sldId id="338" r:id="rId8"/>
    <p:sldId id="265" r:id="rId9"/>
    <p:sldId id="319" r:id="rId10"/>
    <p:sldId id="320" r:id="rId11"/>
    <p:sldId id="322" r:id="rId12"/>
    <p:sldId id="335" r:id="rId13"/>
    <p:sldId id="326" r:id="rId14"/>
    <p:sldId id="334" r:id="rId15"/>
    <p:sldId id="327" r:id="rId16"/>
    <p:sldId id="314" r:id="rId17"/>
    <p:sldId id="339" r:id="rId18"/>
    <p:sldId id="337" r:id="rId19"/>
    <p:sldId id="318" r:id="rId20"/>
    <p:sldId id="285" r:id="rId21"/>
    <p:sldId id="267" r:id="rId22"/>
    <p:sldId id="268" r:id="rId23"/>
    <p:sldId id="286" r:id="rId24"/>
    <p:sldId id="307" r:id="rId25"/>
    <p:sldId id="261" r:id="rId26"/>
    <p:sldId id="329" r:id="rId27"/>
    <p:sldId id="27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00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71" d="100"/>
          <a:sy n="71" d="100"/>
        </p:scale>
        <p:origin x="-61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72169A0-4AA3-4CE6-B6BE-0EC2A9D423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480A14-CEE7-47EA-9B96-3FA8861056C1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169A0-4AA3-4CE6-B6BE-0EC2A9D423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0A14-CEE7-47EA-9B96-3FA8861056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169A0-4AA3-4CE6-B6BE-0EC2A9D423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0A14-CEE7-47EA-9B96-3FA8861056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38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pic>
          <p:nvPicPr>
            <p:cNvPr id="37" name="Picture 4" descr="xpic393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2475" y="0"/>
              <a:ext cx="4581525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矩形 37"/>
            <p:cNvSpPr/>
            <p:nvPr userDrawn="1"/>
          </p:nvSpPr>
          <p:spPr>
            <a:xfrm>
              <a:off x="0" y="0"/>
              <a:ext cx="7563678" cy="6858000"/>
            </a:xfrm>
            <a:prstGeom prst="rect">
              <a:avLst/>
            </a:prstGeom>
            <a:gradFill flip="none" rotWithShape="1">
              <a:gsLst>
                <a:gs pos="6300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8306" y="2594113"/>
            <a:ext cx="5322735" cy="1150482"/>
          </a:xfrm>
          <a:noFill/>
        </p:spPr>
        <p:txBody>
          <a:bodyPr vert="horz" anchor="ctr">
            <a:noAutofit/>
          </a:bodyPr>
          <a:lstStyle>
            <a:lvl1pPr algn="ctr">
              <a:lnSpc>
                <a:spcPct val="110000"/>
              </a:lnSpc>
              <a:defRPr sz="2800" b="1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38307" y="3828750"/>
            <a:ext cx="5322733" cy="475388"/>
          </a:xfrm>
        </p:spPr>
        <p:txBody>
          <a:bodyPr vert="horz">
            <a:normAutofit/>
          </a:bodyPr>
          <a:lstStyle>
            <a:lvl1pPr marL="0" indent="0" algn="ctr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4589" y="2865121"/>
            <a:ext cx="9544596" cy="1697356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4589" y="4562477"/>
            <a:ext cx="9544596" cy="892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169A0-4AA3-4CE6-B6BE-0EC2A9D423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0A14-CEE7-47EA-9B96-3FA8861056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169A0-4AA3-4CE6-B6BE-0EC2A9D423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0A14-CEE7-47EA-9B96-3FA8861056C1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169A0-4AA3-4CE6-B6BE-0EC2A9D423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0A14-CEE7-47EA-9B96-3FA8861056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169A0-4AA3-4CE6-B6BE-0EC2A9D423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0A14-CEE7-47EA-9B96-3FA8861056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169A0-4AA3-4CE6-B6BE-0EC2A9D423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0A14-CEE7-47EA-9B96-3FA8861056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169A0-4AA3-4CE6-B6BE-0EC2A9D423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0A14-CEE7-47EA-9B96-3FA8861056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169A0-4AA3-4CE6-B6BE-0EC2A9D423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0A14-CEE7-47EA-9B96-3FA8861056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169A0-4AA3-4CE6-B6BE-0EC2A9D423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0A14-CEE7-47EA-9B96-3FA8861056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A72169A0-4AA3-4CE6-B6BE-0EC2A9D423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71480A14-CEE7-47EA-9B96-3FA8861056C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anose="020B0503020204020204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8999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27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4999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42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pic>
          <p:nvPicPr>
            <p:cNvPr id="44" name="Picture 4" descr="xpic3933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2475" y="0"/>
              <a:ext cx="4581525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矩形 44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  <a:gradFill flip="none" rotWithShape="1">
              <a:gsLst>
                <a:gs pos="63000">
                  <a:schemeClr val="bg1"/>
                </a:gs>
                <a:gs pos="100000">
                  <a:schemeClr val="bg1">
                    <a:shade val="100000"/>
                    <a:satMod val="115000"/>
                    <a:alpha val="7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45"/>
          <p:cNvGrpSpPr/>
          <p:nvPr/>
        </p:nvGrpSpPr>
        <p:grpSpPr>
          <a:xfrm flipH="1">
            <a:off x="180" y="0"/>
            <a:ext cx="4664585" cy="4405304"/>
            <a:chOff x="3707296" y="-1"/>
            <a:chExt cx="5446229" cy="6857999"/>
          </a:xfrm>
        </p:grpSpPr>
        <p:pic>
          <p:nvPicPr>
            <p:cNvPr id="40" name="Picture 4" descr="xpic3933"/>
            <p:cNvPicPr>
              <a:picLocks noChangeAspect="1" noChangeArrowheads="1"/>
            </p:cNvPicPr>
            <p:nvPr userDrawn="1"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6086"/>
            <a:stretch>
              <a:fillRect/>
            </a:stretch>
          </p:blipFill>
          <p:spPr bwMode="auto">
            <a:xfrm flipV="1">
              <a:off x="4572000" y="0"/>
              <a:ext cx="4581525" cy="3697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矩形 40"/>
            <p:cNvSpPr/>
            <p:nvPr userDrawn="1"/>
          </p:nvSpPr>
          <p:spPr>
            <a:xfrm>
              <a:off x="3707296" y="0"/>
              <a:ext cx="3856382" cy="5297557"/>
            </a:xfrm>
            <a:prstGeom prst="rect">
              <a:avLst/>
            </a:prstGeom>
            <a:gradFill flip="none" rotWithShape="1">
              <a:gsLst>
                <a:gs pos="6300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" name="矩形 41"/>
            <p:cNvSpPr/>
            <p:nvPr userDrawn="1"/>
          </p:nvSpPr>
          <p:spPr>
            <a:xfrm rot="16200000" flipV="1">
              <a:off x="3741875" y="1446351"/>
              <a:ext cx="6857999" cy="3965295"/>
            </a:xfrm>
            <a:prstGeom prst="rect">
              <a:avLst/>
            </a:prstGeom>
            <a:gradFill flip="none" rotWithShape="1">
              <a:gsLst>
                <a:gs pos="6300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448662"/>
            <a:ext cx="10515600" cy="50018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47944" y="490364"/>
            <a:ext cx="9105856" cy="69715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57505" indent="-357505" algn="l" defTabSz="914400" rtl="0" eaLnBrk="1" latinLnBrk="0" hangingPunct="1">
        <a:lnSpc>
          <a:spcPct val="110000"/>
        </a:lnSpc>
        <a:spcBef>
          <a:spcPts val="1800"/>
        </a:spcBef>
        <a:buClr>
          <a:schemeClr val="accent1"/>
        </a:buClr>
        <a:buSzPct val="80000"/>
        <a:buFont typeface="Wingdings" panose="05000000000000000000" pitchFamily="2" charset="2"/>
        <a:buChar char="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357505" indent="-357505" algn="l" defTabSz="914400" rtl="0" eaLnBrk="1" latinLnBrk="0" hangingPunct="1">
        <a:lnSpc>
          <a:spcPct val="120000"/>
        </a:lnSpc>
        <a:spcBef>
          <a:spcPts val="500"/>
        </a:spcBef>
        <a:buFont typeface="Calibri" panose="020F0502020204030204" pitchFamily="34" charset="0"/>
        <a:buChar char=" "/>
        <a:defRPr sz="16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075"/>
          <p:cNvSpPr txBox="1">
            <a:spLocks noChangeArrowheads="1"/>
          </p:cNvSpPr>
          <p:nvPr/>
        </p:nvSpPr>
        <p:spPr bwMode="auto">
          <a:xfrm>
            <a:off x="0" y="0"/>
            <a:ext cx="6300788" cy="646331"/>
          </a:xfrm>
          <a:prstGeom prst="rect">
            <a:avLst/>
          </a:prstGeom>
          <a:solidFill>
            <a:srgbClr val="66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华文彩云" panose="02010800040101010101" pitchFamily="2" charset="-122"/>
                <a:ea typeface="华文彩云" panose="02010800040101010101" pitchFamily="2" charset="-122"/>
              </a:rPr>
              <a:t>   </a:t>
            </a:r>
            <a:r>
              <a:rPr lang="en-US" altLang="zh-CN" sz="3600" b="1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2018</a:t>
            </a:r>
            <a:r>
              <a:rPr lang="zh-CN" altLang="en-US" sz="3600" b="1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高 </a:t>
            </a:r>
            <a:r>
              <a:rPr lang="zh-CN" altLang="en-US" sz="3600" b="1" dirty="0">
                <a:latin typeface="华文彩云" panose="02010800040101010101" pitchFamily="2" charset="-122"/>
                <a:ea typeface="华文彩云" panose="02010800040101010101" pitchFamily="2" charset="-122"/>
              </a:rPr>
              <a:t>考 专 题 复 习</a:t>
            </a:r>
            <a:endParaRPr lang="zh-CN" altLang="en-US" sz="3600" b="1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75861" y="2268863"/>
            <a:ext cx="9799983" cy="1203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003300"/>
                </a:solidFill>
                <a:ea typeface="华文楷体" panose="02010600040101010101" pitchFamily="2" charset="-122"/>
              </a:rPr>
              <a:t>辨析</a:t>
            </a:r>
            <a:r>
              <a:rPr lang="zh-CN" altLang="en-US" sz="5400" b="1" dirty="0">
                <a:solidFill>
                  <a:srgbClr val="003300"/>
                </a:solidFill>
                <a:ea typeface="华文楷体" panose="02010600040101010101" pitchFamily="2" charset="-122"/>
              </a:rPr>
              <a:t>并修改</a:t>
            </a:r>
            <a:r>
              <a:rPr lang="zh-CN" altLang="en-US" sz="5400" b="1" dirty="0" smtClean="0">
                <a:solidFill>
                  <a:srgbClr val="003300"/>
                </a:solidFill>
                <a:ea typeface="华文楷体" panose="02010600040101010101" pitchFamily="2" charset="-122"/>
              </a:rPr>
              <a:t>病句</a:t>
            </a:r>
            <a:r>
              <a:rPr lang="en-US" altLang="zh-CN" sz="5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5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不合逻辑</a:t>
            </a:r>
            <a:endParaRPr lang="zh-CN" altLang="en-US" sz="5400" b="1" dirty="0" smtClean="0">
              <a:solidFill>
                <a:srgbClr val="003300"/>
              </a:solidFill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1810" y="323861"/>
            <a:ext cx="1477720" cy="52322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第国 组</a:t>
            </a:r>
            <a:endParaRPr lang="zh-CN" altLang="en-US" sz="2800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931" y="1809540"/>
            <a:ext cx="11226242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）由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北京人民艺术剧院复排的大型历史剧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蔡文姬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定于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日在首都剧院上演，日前正在紧张地排练之中。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凡在科学研究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上有成就的人，不少是在客观物质条件十分艰难的情况下，经过顽强刻苦的努力才获得成功的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施瓦辛格竞选加州州长期间曾聘请美国大名鼎鼎的“股神”、全球第二首富的巴菲特作为其经济和金融顾问。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 kern="100" dirty="0" smtClean="0"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  <a:p>
            <a:r>
              <a:rPr lang="en-US" altLang="zh-CN" sz="2400" b="1" kern="100" dirty="0" smtClean="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(4)</a:t>
            </a:r>
            <a:r>
              <a:rPr lang="zh-CN" altLang="zh-CN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报告中值得注意的是，约</a:t>
            </a:r>
            <a:r>
              <a:rPr lang="en-US" altLang="zh-CN" sz="2400" b="1" kern="100" dirty="0" smtClean="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90%</a:t>
            </a:r>
            <a:r>
              <a:rPr lang="zh-CN" altLang="zh-CN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以上的人表示</a:t>
            </a:r>
            <a:r>
              <a:rPr lang="en-US" altLang="zh-CN" sz="2400" b="1" kern="100" dirty="0" smtClean="0">
                <a:latin typeface="宋体" panose="02010600030101010101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看完电子书就不再买纸质书</a:t>
            </a:r>
            <a:r>
              <a:rPr lang="en-US" altLang="zh-CN" sz="2400" b="1" kern="100" dirty="0" smtClean="0">
                <a:latin typeface="宋体" panose="02010600030101010101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，这一比例较上一年有所上升。</a:t>
            </a:r>
            <a:endParaRPr lang="zh-CN" altLang="zh-CN" sz="2400" b="1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b="1" kern="100" dirty="0" smtClean="0">
              <a:latin typeface="Calibri" panose="020F0502020204030204" pitchFamily="34" charset="0"/>
              <a:ea typeface="华文细黑" panose="02010600040101010101" charset="-122"/>
              <a:cs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84899" y="415746"/>
            <a:ext cx="82294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自相矛盾</a:t>
            </a:r>
            <a:r>
              <a:rPr lang="en-US" altLang="zh-CN" sz="2800" b="1" dirty="0" smtClean="0"/>
              <a:t>:  </a:t>
            </a:r>
            <a:r>
              <a:rPr lang="zh-CN" altLang="en-US" sz="2800" b="1" dirty="0" smtClean="0"/>
              <a:t>句子内应该</a:t>
            </a:r>
            <a:r>
              <a:rPr lang="zh-CN" altLang="en-US" sz="2800" b="1" dirty="0"/>
              <a:t>保持语意逻辑前后的一致性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  <a:p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103206" y="2490646"/>
            <a:ext cx="6692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“日前”与“正在”相矛盾。</a:t>
            </a:r>
            <a:endParaRPr lang="zh-CN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3446" y="4718781"/>
            <a:ext cx="6692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“首富”意为最富有的那个人，与“第二”矛盾。</a:t>
            </a:r>
            <a:endParaRPr lang="zh-CN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4050" y="3587487"/>
            <a:ext cx="103089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“凡”指所有的，对应的是“都是”，而非指部分的“不少是”。</a:t>
            </a:r>
            <a:endParaRPr lang="zh-CN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1279" y="5923722"/>
            <a:ext cx="6134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约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与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以上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前后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矛盾，二者不可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连用</a:t>
            </a:r>
            <a:endParaRPr lang="zh-CN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582062" y="1102753"/>
            <a:ext cx="8073225" cy="523220"/>
          </a:xfrm>
          <a:prstGeom prst="rect">
            <a:avLst/>
          </a:prstGeom>
          <a:solidFill>
            <a:srgbClr val="66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chemeClr val="tx2"/>
                </a:solidFill>
                <a:ea typeface="华文行楷" panose="02010800040101010101" pitchFamily="2" charset="-122"/>
              </a:rPr>
              <a:t>抓</a:t>
            </a:r>
            <a:r>
              <a:rPr lang="zh-CN" altLang="en-US" sz="2800" b="1" dirty="0">
                <a:solidFill>
                  <a:schemeClr val="tx2"/>
                </a:solidFill>
                <a:ea typeface="华文行楷" panose="02010800040101010101" pitchFamily="2" charset="-122"/>
              </a:rPr>
              <a:t>相</a:t>
            </a:r>
            <a:r>
              <a:rPr lang="zh-CN" altLang="en-US" sz="2800" b="1" dirty="0" smtClean="0">
                <a:solidFill>
                  <a:schemeClr val="tx2"/>
                </a:solidFill>
                <a:ea typeface="华文行楷" panose="02010800040101010101" pitchFamily="2" charset="-122"/>
              </a:rPr>
              <a:t>对词、数词、表</a:t>
            </a:r>
            <a:r>
              <a:rPr lang="zh-CN" altLang="en-US" sz="2800" b="1" dirty="0">
                <a:solidFill>
                  <a:schemeClr val="tx2"/>
                </a:solidFill>
                <a:ea typeface="华文行楷" panose="02010800040101010101" pitchFamily="2" charset="-122"/>
              </a:rPr>
              <a:t>程度、范围的</a:t>
            </a:r>
            <a:r>
              <a:rPr lang="zh-CN" altLang="en-US" sz="2800" b="1" dirty="0" smtClean="0">
                <a:solidFill>
                  <a:schemeClr val="tx2"/>
                </a:solidFill>
                <a:ea typeface="华文行楷" panose="02010800040101010101" pitchFamily="2" charset="-122"/>
              </a:rPr>
              <a:t>词看</a:t>
            </a:r>
            <a:r>
              <a:rPr lang="zh-CN" altLang="en-US" sz="2800" b="1" dirty="0">
                <a:solidFill>
                  <a:schemeClr val="tx2"/>
                </a:solidFill>
                <a:ea typeface="华文行楷" panose="02010800040101010101" pitchFamily="2" charset="-122"/>
              </a:rPr>
              <a:t>是否矛盾。</a:t>
            </a:r>
            <a:endParaRPr lang="zh-CN" altLang="en-US" sz="2800" b="1" dirty="0">
              <a:solidFill>
                <a:schemeClr val="tx2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1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701884" y="1254558"/>
            <a:ext cx="10561861" cy="455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en-US" sz="2800" b="1" dirty="0">
                <a:solidFill>
                  <a:srgbClr val="D53F3B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与数字有关的病句</a:t>
            </a:r>
            <a:r>
              <a:rPr lang="zh-CN" altLang="en-US" sz="2800" b="1" dirty="0" smtClean="0">
                <a:solidFill>
                  <a:srgbClr val="D53F3B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类型</a:t>
            </a:r>
            <a:endParaRPr lang="en-US" altLang="zh-CN" sz="2800" b="1" dirty="0" smtClean="0">
              <a:solidFill>
                <a:srgbClr val="D53F3B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endParaRPr lang="zh-CN" altLang="en-US" sz="2800" b="1" dirty="0">
              <a:solidFill>
                <a:srgbClr val="D53F3B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 1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数字表述不要出现</a:t>
            </a:r>
            <a:r>
              <a:rPr lang="zh-CN" altLang="en-US" sz="2800" b="1" dirty="0" smtClean="0">
                <a:solidFill>
                  <a:srgbClr val="D53F3B"/>
                </a:solidFill>
                <a:latin typeface="宋体" panose="02010600030101010101" pitchFamily="2" charset="-122"/>
              </a:rPr>
              <a:t>矛盾、重复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，如“近”不能和“余”同时</a:t>
            </a:r>
            <a:endParaRPr lang="en-US" altLang="zh-CN" sz="2800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</a:rPr>
              <a:t>     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出现。如“约”“大概”“左右”等用一即可。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 2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srgbClr val="D53F3B"/>
                </a:solidFill>
                <a:latin typeface="宋体" panose="02010600030101010101" pitchFamily="2" charset="-122"/>
              </a:rPr>
              <a:t>集合名词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不和</a:t>
            </a:r>
            <a:r>
              <a:rPr lang="zh-CN" altLang="en-US" sz="2800" b="1" dirty="0" smtClean="0">
                <a:solidFill>
                  <a:srgbClr val="D53F3B"/>
                </a:solidFill>
                <a:latin typeface="宋体" panose="02010600030101010101" pitchFamily="2" charset="-122"/>
              </a:rPr>
              <a:t>具体数字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搭配。如：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50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多位莘莘学子、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500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多个</a:t>
            </a:r>
            <a:endParaRPr lang="en-US" altLang="zh-CN" sz="2800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</a:rPr>
              <a:t>      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岁月。</a:t>
            </a:r>
            <a:endParaRPr lang="zh-CN" altLang="en-US" sz="2800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3.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平均、</a:t>
            </a:r>
            <a:r>
              <a:rPr lang="zh-CN" altLang="en-US" sz="2800" b="1" dirty="0" smtClean="0">
                <a:solidFill>
                  <a:srgbClr val="D53F3B"/>
                </a:solidFill>
                <a:latin typeface="宋体" panose="02010600030101010101" pitchFamily="2" charset="-122"/>
              </a:rPr>
              <a:t>超过、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极限（</a:t>
            </a:r>
            <a:r>
              <a:rPr lang="zh-CN" altLang="en-US" sz="2800" b="1" dirty="0" smtClean="0">
                <a:solidFill>
                  <a:srgbClr val="D53F3B"/>
                </a:solidFill>
                <a:latin typeface="宋体" panose="02010600030101010101" pitchFamily="2" charset="-122"/>
              </a:rPr>
              <a:t>至少、最多、最少、最高、最低）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搭配</a:t>
            </a:r>
            <a:endParaRPr lang="en-US" altLang="zh-CN" sz="2800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</a:rPr>
              <a:t>      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的应是</a:t>
            </a:r>
            <a:r>
              <a:rPr lang="zh-CN" altLang="en-US" sz="2800" b="1" dirty="0" smtClean="0">
                <a:solidFill>
                  <a:srgbClr val="D53F3B"/>
                </a:solidFill>
                <a:latin typeface="宋体" panose="02010600030101010101" pitchFamily="2" charset="-122"/>
              </a:rPr>
              <a:t>确数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，不能用约数。</a:t>
            </a:r>
            <a:endParaRPr lang="zh-CN" altLang="en-US" sz="2800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</a:rPr>
              <a:t>   4.</a:t>
            </a:r>
            <a:r>
              <a:rPr lang="zh-CN" altLang="en-US" sz="2800" b="1" dirty="0" smtClean="0">
                <a:solidFill>
                  <a:srgbClr val="D53F3B"/>
                </a:solidFill>
                <a:latin typeface="宋体" panose="02010600030101010101" pitchFamily="2" charset="-122"/>
              </a:rPr>
              <a:t>减少、下降等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不能用倍数，只能用分数或百分数；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5541" y="1028169"/>
            <a:ext cx="11561661" cy="976177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altLang="zh-CN" sz="2400" b="1" kern="100" dirty="0" smtClean="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en-US" sz="2400" b="1" kern="100" dirty="0" smtClean="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近年来许多国家降低了留学生海外就业的标准，美国留学硕士留学预科让你在</a:t>
            </a:r>
            <a:endParaRPr lang="en-US" altLang="zh-CN" sz="2400" b="1" kern="100" dirty="0" smtClean="0">
              <a:latin typeface="Times New Roman" panose="02020603050405020304"/>
              <a:ea typeface="华文细黑" panose="02010600040101010101" charset="-122"/>
              <a:cs typeface="Courier New" panose="02070309020205020404"/>
            </a:endParaRPr>
          </a:p>
          <a:p>
            <a:pPr algn="just">
              <a:lnSpc>
                <a:spcPts val="3500"/>
              </a:lnSpc>
            </a:pPr>
            <a:r>
              <a:rPr lang="en-US" altLang="zh-CN" sz="2400" b="1" kern="100" dirty="0" smtClean="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      </a:t>
            </a:r>
            <a:r>
              <a:rPr lang="zh-CN" altLang="en-US" sz="2400" b="1" u="sng" kern="100" dirty="0" smtClean="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众多莘莘学子</a:t>
            </a:r>
            <a:r>
              <a:rPr lang="zh-CN" altLang="en-US" sz="2400" b="1" kern="100" dirty="0" smtClean="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中出类拔萃。</a:t>
            </a:r>
            <a:endParaRPr lang="zh-CN" altLang="zh-CN" sz="2400" b="1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864" y="2034144"/>
            <a:ext cx="7506493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萃萃学子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就是众多学子，再加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众多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就重复了。</a:t>
            </a:r>
            <a:endParaRPr lang="zh-CN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1323" y="2661858"/>
            <a:ext cx="11561661" cy="610499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 (</a:t>
            </a:r>
            <a:r>
              <a:rPr lang="en-US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2)</a:t>
            </a:r>
            <a:r>
              <a:rPr lang="zh-CN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参加这项比赛的选手平均年龄</a:t>
            </a:r>
            <a:r>
              <a:rPr lang="en-US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19</a:t>
            </a:r>
            <a:r>
              <a:rPr lang="zh-CN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岁，平均身高</a:t>
            </a:r>
            <a:r>
              <a:rPr lang="en-US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1.68</a:t>
            </a:r>
            <a:r>
              <a:rPr lang="zh-CN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米，</a:t>
            </a:r>
            <a:r>
              <a:rPr lang="zh-CN" altLang="zh-CN" sz="2400" b="1" u="sng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平均文化程度大专以上。</a:t>
            </a:r>
            <a:endParaRPr lang="zh-CN" altLang="zh-CN" sz="2400" b="1" u="sng" kern="100" dirty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594" y="3349141"/>
            <a:ext cx="9748761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平均文化程度大专以上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有误，平均不能是约数，不能说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以上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5056" y="3909513"/>
            <a:ext cx="11411120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  (3)10</a:t>
            </a:r>
            <a:r>
              <a:rPr lang="zh-CN" altLang="en-US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年间，图书年出版品种增加了一倍多，而总印数基本持平，说明图书的平均数 </a:t>
            </a:r>
            <a:endParaRPr lang="en-US" altLang="zh-CN" sz="2400" b="1" kern="100" dirty="0" smtClean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  <a:p>
            <a:pPr>
              <a:lnSpc>
                <a:spcPts val="3500"/>
              </a:lnSpc>
            </a:pPr>
            <a:r>
              <a:rPr lang="en-US" altLang="zh-CN" sz="2400" b="1" u="sng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      </a:t>
            </a:r>
            <a:r>
              <a:rPr lang="zh-CN" altLang="en-US" sz="2400" b="1" u="sng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下降了一倍多。</a:t>
            </a:r>
            <a:endParaRPr lang="en-US" altLang="zh-CN" sz="2400" b="1" u="sng" kern="100" dirty="0" smtClean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507" y="4859772"/>
            <a:ext cx="6692087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下降、减少等不能用倍数，要用分数或百分比。</a:t>
            </a:r>
            <a:endParaRPr lang="zh-CN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90870" y="417444"/>
            <a:ext cx="2941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数词误用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31810" y="1305477"/>
            <a:ext cx="11785047" cy="4044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1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、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在深化改革的关键阶段，我们是否能够保持积极的精神状态，关系到我省经济的长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远发展，关系到全省人民的福祉</a:t>
            </a:r>
            <a:r>
              <a:rPr lang="zh-CN" altLang="en-US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。</a:t>
            </a:r>
            <a:endParaRPr lang="en-US" altLang="zh-CN" sz="24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>
              <a:spcBef>
                <a:spcPct val="20000"/>
              </a:spcBef>
              <a:buClr>
                <a:schemeClr val="accent2"/>
              </a:buClr>
              <a:buSzPct val="80000"/>
            </a:pPr>
            <a:endParaRPr lang="en-US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2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、说实话，我当时对自己的稿子能否被刊用，没抱太大的希望</a:t>
            </a:r>
            <a:r>
              <a:rPr lang="zh-CN" altLang="en-US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。</a:t>
            </a:r>
            <a:endParaRPr lang="en-US" altLang="zh-CN" sz="24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endParaRPr lang="en-US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endParaRPr lang="en-US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en-US" altLang="zh-CN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    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3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、艺人们过去一贯遭白眼，如今却受到人们的青睐，就在这白眼和青睐之间，他们体味着人间的温暖</a:t>
            </a:r>
            <a:r>
              <a:rPr lang="zh-CN" altLang="en-US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。</a:t>
            </a:r>
            <a:endParaRPr lang="en-US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1810" y="323861"/>
            <a:ext cx="1477720" cy="52322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第 五 组</a:t>
            </a:r>
            <a:endParaRPr lang="zh-CN" altLang="en-US" sz="2800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11035" y="553059"/>
            <a:ext cx="8810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照应不周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：双面语词对应的表达是一面还是两面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5985" y="5605792"/>
            <a:ext cx="10025096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“白眼和青睐”是双向的，对应的是“冷暖”而不仅是“温暖”。</a:t>
            </a:r>
            <a:endParaRPr lang="zh-CN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95361" y="3809236"/>
            <a:ext cx="6692087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对“被刊用”没抱太大“希望”</a:t>
            </a:r>
            <a:endParaRPr lang="zh-CN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5361" y="2506761"/>
            <a:ext cx="9766603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“长远发展、福祉”就是“保持积极精神状态”才能有的结果。</a:t>
            </a:r>
            <a:endParaRPr lang="zh-CN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8802" y="1290758"/>
            <a:ext cx="11249007" cy="102074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(1)</a:t>
            </a:r>
            <a:r>
              <a:rPr lang="zh-CN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塞林格的《麦田里的守望者》不愧为美国当代文学中的</a:t>
            </a:r>
            <a:r>
              <a:rPr lang="en-US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现代经典小说</a:t>
            </a:r>
            <a:r>
              <a:rPr lang="en-US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之一，因为现在部分高等学校和大多数中学已把它列为必读的课外读物</a:t>
            </a:r>
            <a:r>
              <a:rPr lang="zh-CN" altLang="zh-CN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。</a:t>
            </a:r>
            <a:endParaRPr lang="en-US" altLang="zh-CN" sz="2400" b="1" kern="100" dirty="0" smtClean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1487" y="2171591"/>
            <a:ext cx="783226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列为课外读物不应该是成为经典的原因，因果关系倒置。</a:t>
            </a:r>
            <a:endParaRPr lang="zh-CN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3347" y="2670893"/>
            <a:ext cx="11506101" cy="3713785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(2</a:t>
            </a:r>
            <a:r>
              <a:rPr lang="en-US" altLang="zh-CN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)</a:t>
            </a:r>
            <a:r>
              <a:rPr lang="zh-CN" altLang="en-US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周</a:t>
            </a:r>
            <a:r>
              <a:rPr lang="zh-CN" altLang="en-US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古城先生早年积极投身“五四”运动</a:t>
            </a:r>
            <a:r>
              <a:rPr lang="en-US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,</a:t>
            </a:r>
            <a:r>
              <a:rPr lang="zh-CN" altLang="en-US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所以最终成为了蜚声海内外的著名学者和历史学家</a:t>
            </a:r>
            <a:r>
              <a:rPr lang="zh-CN" altLang="en-US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。</a:t>
            </a:r>
            <a:endParaRPr lang="en-US" altLang="zh-CN" sz="2400" b="1" kern="100" dirty="0" smtClean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  <a:p>
            <a:pPr algn="just">
              <a:lnSpc>
                <a:spcPts val="3500"/>
              </a:lnSpc>
            </a:pPr>
            <a:endParaRPr lang="en-US" altLang="zh-CN" sz="2400" b="1" kern="100" dirty="0" smtClean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  <a:p>
            <a:pPr algn="just">
              <a:lnSpc>
                <a:spcPts val="3500"/>
              </a:lnSpc>
            </a:pPr>
            <a:r>
              <a:rPr lang="zh-CN" altLang="en-US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（</a:t>
            </a:r>
            <a:r>
              <a:rPr lang="en-US" altLang="zh-CN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3</a:t>
            </a:r>
            <a:r>
              <a:rPr lang="zh-CN" altLang="en-US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）给</a:t>
            </a:r>
            <a:r>
              <a:rPr lang="zh-CN" altLang="en-US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病人做手术，过去由医生个人决定，现在规定重大手术需要集体讨论决定，这就保证了手术的顺利的进行。 </a:t>
            </a:r>
            <a:endParaRPr lang="zh-CN" altLang="en-US" sz="2400" b="1" kern="100" dirty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  <a:p>
            <a:pPr algn="just">
              <a:lnSpc>
                <a:spcPts val="3500"/>
              </a:lnSpc>
            </a:pPr>
            <a:endParaRPr lang="en-US" altLang="zh-CN" sz="2400" b="1" kern="100" dirty="0" smtClean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  <a:p>
            <a:pPr algn="just">
              <a:lnSpc>
                <a:spcPts val="3500"/>
              </a:lnSpc>
            </a:pPr>
            <a:r>
              <a:rPr lang="zh-CN" altLang="en-US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（</a:t>
            </a:r>
            <a:r>
              <a:rPr lang="en-US" altLang="zh-CN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4</a:t>
            </a:r>
            <a:r>
              <a:rPr lang="zh-CN" altLang="en-US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）马尔克斯</a:t>
            </a:r>
            <a:r>
              <a:rPr lang="zh-CN" altLang="en-US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的一生充满传奇色彩，他不仅是魔幻现实主义文学的集大成者以及拉美“文学爆炸”的先驱，还是记者、作家以及电影工作者</a:t>
            </a:r>
            <a:r>
              <a:rPr lang="zh-CN" altLang="en-US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。</a:t>
            </a:r>
            <a:endParaRPr lang="zh-CN" altLang="zh-CN" sz="2400" b="1" kern="100" dirty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1810" y="323861"/>
            <a:ext cx="1477720" cy="52322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第 六 组</a:t>
            </a:r>
            <a:endParaRPr lang="zh-CN" altLang="en-US" sz="2800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36316" y="3472702"/>
            <a:ext cx="4492875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两句间无因果关系，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强加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因果。</a:t>
            </a:r>
            <a:endParaRPr lang="zh-CN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4866207" y="792904"/>
            <a:ext cx="6740525" cy="523220"/>
          </a:xfrm>
          <a:prstGeom prst="rect">
            <a:avLst/>
          </a:prstGeom>
          <a:solidFill>
            <a:srgbClr val="66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tx2"/>
                </a:solidFill>
                <a:ea typeface="华文行楷" panose="02010800040101010101" pitchFamily="2" charset="-122"/>
              </a:rPr>
              <a:t>      抓关联词语</a:t>
            </a:r>
            <a:r>
              <a:rPr lang="zh-CN" altLang="en-US" sz="2800" b="1" dirty="0" smtClean="0">
                <a:solidFill>
                  <a:schemeClr val="tx2"/>
                </a:solidFill>
                <a:ea typeface="华文行楷" panose="02010800040101010101" pitchFamily="2" charset="-122"/>
              </a:rPr>
              <a:t>，关注分句</a:t>
            </a:r>
            <a:r>
              <a:rPr lang="zh-CN" altLang="en-US" sz="2800" b="1" dirty="0">
                <a:solidFill>
                  <a:schemeClr val="tx2"/>
                </a:solidFill>
                <a:ea typeface="华文行楷" panose="02010800040101010101" pitchFamily="2" charset="-122"/>
              </a:rPr>
              <a:t>间语意关系。</a:t>
            </a:r>
            <a:endParaRPr lang="zh-CN" altLang="en-US" sz="2800" b="1" dirty="0">
              <a:solidFill>
                <a:schemeClr val="tx2"/>
              </a:solidFill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55272" y="323861"/>
            <a:ext cx="95642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关系混乱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：   特别要注意因果、递进、条件关系等。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903890" y="4925350"/>
            <a:ext cx="82442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“集体讨论”不是“保证”“手术顺利进行”的绝对前提。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23" y="6151620"/>
            <a:ext cx="8714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“不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仅是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……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还是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……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”是递进关系，前后分句位置要互换。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bldLvl="0" animBg="1" autoUpdateAnimBg="0"/>
      <p:bldP spid="2" grpId="0"/>
      <p:bldP spid="1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2652" y="1601425"/>
            <a:ext cx="10701171" cy="1877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逻辑学考察的事物间条件关系有三种</a:t>
            </a:r>
            <a:r>
              <a:rPr lang="zh-CN" altLang="en-US" sz="28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8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8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充分条件</a:t>
            </a:r>
            <a:r>
              <a:rPr lang="en-US" altLang="zh-CN" sz="2800" b="1" dirty="0" smtClean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 →B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，必要条件</a:t>
            </a:r>
            <a:r>
              <a:rPr lang="en-US" altLang="zh-CN" sz="2800" b="1" dirty="0" smtClean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A←B</a:t>
            </a:r>
            <a:r>
              <a:rPr lang="en-US" altLang="zh-CN" sz="2800" b="1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充分必要条件</a:t>
            </a:r>
            <a:r>
              <a:rPr lang="en-US" altLang="zh-CN" sz="2800" b="1" dirty="0" smtClean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 ↔ B</a:t>
            </a:r>
            <a:r>
              <a:rPr lang="en-US" altLang="zh-CN" sz="2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endParaRPr lang="en-US" altLang="zh-CN" sz="3200" b="1" dirty="0" smtClean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3200" b="1" dirty="0" smtClean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31659" y="510988"/>
            <a:ext cx="3550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条件与结果</a:t>
            </a:r>
            <a:endParaRPr lang="zh-CN" altLang="en-US" sz="3200" b="1" dirty="0"/>
          </a:p>
        </p:txBody>
      </p:sp>
      <p:sp>
        <p:nvSpPr>
          <p:cNvPr id="4" name="矩形 3"/>
          <p:cNvSpPr/>
          <p:nvPr/>
        </p:nvSpPr>
        <p:spPr>
          <a:xfrm>
            <a:off x="587188" y="3546920"/>
            <a:ext cx="109907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      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生活中，人们不常使用准确的语言来表述充分必要条件，而是只强调充分必要条件的充分性，或者只强调充分必要条件的必要性。例如：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一次性交纳两万元赞助费，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可以进入这个学校读书。（强调充分性）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一次性交纳两万元赞助费，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可以进入这个学校读书。（强调必要性）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48149" y="2111773"/>
            <a:ext cx="40750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概念要理清，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r>
              <a:rPr lang="zh-CN" altLang="en-US" sz="3600" b="1" dirty="0" smtClean="0"/>
              <a:t>判断要正确，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r>
              <a:rPr lang="zh-CN" altLang="en-US" sz="3600" b="1" dirty="0" smtClean="0"/>
              <a:t>推理要严密。</a:t>
            </a:r>
            <a:endParaRPr lang="zh-CN" alt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6713" y="636104"/>
            <a:ext cx="8587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符合形式逻辑要求的语句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3504" y="4677243"/>
            <a:ext cx="11561661" cy="102074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altLang="zh-CN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   (3)</a:t>
            </a:r>
            <a:r>
              <a:rPr lang="zh-CN" altLang="zh-CN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当前</a:t>
            </a:r>
            <a:r>
              <a:rPr lang="zh-CN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某些引起轰动的影视作品，也许在两年以后，甚至五年以后就会被人遗忘得一干二净。</a:t>
            </a:r>
            <a:endParaRPr lang="zh-CN" altLang="zh-CN" sz="2400" b="1" kern="100" dirty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1809" y="5697983"/>
            <a:ext cx="11561661" cy="4770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甚至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表递进关系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被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人遗忘得一干二净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应该是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两年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比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五年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更进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一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层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1810" y="323861"/>
            <a:ext cx="1477720" cy="52322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第 七 组</a:t>
            </a:r>
            <a:endParaRPr lang="zh-CN" altLang="en-US" sz="2800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14901" y="1935948"/>
            <a:ext cx="11577099" cy="443198"/>
          </a:xfrm>
          <a:prstGeom prst="rect">
            <a:avLst/>
          </a:prstGeom>
          <a:noFill/>
          <a:ln w="381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en-US" altLang="zh-CN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(1)</a:t>
            </a:r>
            <a:r>
              <a:rPr lang="zh-CN" altLang="en-US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科学的发展逼得反科学的人不得不戴上伪科学的面具来反对科学</a:t>
            </a:r>
            <a:r>
              <a:rPr lang="zh-CN" altLang="en-US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。</a:t>
            </a:r>
            <a:endParaRPr lang="zh-CN" altLang="en-US" sz="2400" b="1" kern="100" dirty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1809" y="3070830"/>
            <a:ext cx="11578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    (2)</a:t>
            </a:r>
            <a:r>
              <a:rPr lang="zh-CN" altLang="en-US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此次</a:t>
            </a:r>
            <a:r>
              <a:rPr lang="en-US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《</a:t>
            </a:r>
            <a:r>
              <a:rPr lang="zh-CN" altLang="en-US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环境保护法</a:t>
            </a:r>
            <a:r>
              <a:rPr lang="en-US" altLang="zh-CN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》</a:t>
            </a:r>
            <a:r>
              <a:rPr lang="zh-CN" altLang="en-US" sz="2400" b="1" kern="100" dirty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修订，历时两年，前后经过了多次审议，如今终于定稿，在环境优先于经济的原则上已达成一致并写入法律。</a:t>
            </a:r>
            <a:endParaRPr lang="en-US" altLang="zh-CN" sz="2400" b="1" kern="100" dirty="0" smtClean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33599" y="370027"/>
            <a:ext cx="99120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不合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事理：</a:t>
            </a:r>
            <a:r>
              <a:rPr lang="zh-CN" altLang="en-US" sz="2800" b="1" dirty="0" smtClean="0">
                <a:latin typeface="Calibri" panose="020F0502020204030204" pitchFamily="34" charset="0"/>
              </a:rPr>
              <a:t>语句</a:t>
            </a:r>
            <a:r>
              <a:rPr lang="zh-CN" altLang="en-US" sz="2800" b="1" dirty="0">
                <a:latin typeface="Calibri" panose="020F0502020204030204" pitchFamily="34" charset="0"/>
              </a:rPr>
              <a:t>陈述的事实或表述的</a:t>
            </a:r>
            <a:r>
              <a:rPr lang="zh-CN" altLang="en-US" sz="2800" b="1" dirty="0" smtClean="0">
                <a:latin typeface="Calibri" panose="020F0502020204030204" pitchFamily="34" charset="0"/>
              </a:rPr>
              <a:t>观点</a:t>
            </a:r>
            <a:endParaRPr lang="en-US" altLang="zh-CN" sz="2800" b="1" dirty="0" smtClean="0">
              <a:latin typeface="Calibri" panose="020F0502020204030204" pitchFamily="34" charset="0"/>
            </a:endParaRPr>
          </a:p>
          <a:p>
            <a:r>
              <a:rPr lang="en-US" altLang="zh-CN" sz="2800" b="1" dirty="0">
                <a:latin typeface="Calibri" panose="020F0502020204030204" pitchFamily="34" charset="0"/>
              </a:rPr>
              <a:t> </a:t>
            </a:r>
            <a:r>
              <a:rPr lang="en-US" altLang="zh-CN" sz="2800" b="1" dirty="0" smtClean="0">
                <a:latin typeface="Calibri" panose="020F0502020204030204" pitchFamily="34" charset="0"/>
              </a:rPr>
              <a:t>                      </a:t>
            </a:r>
            <a:r>
              <a:rPr lang="zh-CN" altLang="en-US" sz="2800" b="1" dirty="0" smtClean="0">
                <a:latin typeface="Calibri" panose="020F0502020204030204" pitchFamily="34" charset="0"/>
              </a:rPr>
              <a:t>不</a:t>
            </a:r>
            <a:r>
              <a:rPr lang="zh-CN" altLang="en-US" sz="2800" b="1" dirty="0">
                <a:latin typeface="Calibri" panose="020F0502020204030204" pitchFamily="34" charset="0"/>
              </a:rPr>
              <a:t>符合</a:t>
            </a:r>
            <a:r>
              <a:rPr lang="zh-CN" altLang="en-US" sz="2800" b="1" dirty="0" smtClean="0">
                <a:latin typeface="Calibri" panose="020F0502020204030204" pitchFamily="34" charset="0"/>
              </a:rPr>
              <a:t>生活常理</a:t>
            </a:r>
            <a:r>
              <a:rPr lang="zh-CN" altLang="en-US" sz="2800" b="1" dirty="0">
                <a:latin typeface="Calibri" panose="020F0502020204030204" pitchFamily="34" charset="0"/>
              </a:rPr>
              <a:t>或人们普遍认同的公理</a:t>
            </a:r>
            <a:r>
              <a:rPr lang="zh-CN" altLang="en-US" sz="2800" b="1" dirty="0" smtClean="0">
                <a:latin typeface="Calibri" panose="020F0502020204030204" pitchFamily="34" charset="0"/>
              </a:rPr>
              <a:t>。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735" y="2453530"/>
            <a:ext cx="8056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以“伪科学”的面具反对科学，不合事理。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3951" y="4213096"/>
            <a:ext cx="9874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正确应是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：“达成一致”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——“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终于定稿”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——“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写入法律”。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3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566989" y="2051051"/>
            <a:ext cx="288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ea typeface="华文行楷" panose="02010800040101010101" pitchFamily="2" charset="-122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243388" y="16136"/>
            <a:ext cx="302577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不合逻辑</a:t>
            </a:r>
            <a:endParaRPr lang="zh-CN" altLang="en-US" sz="48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49752" y="1566863"/>
            <a:ext cx="2809674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概念不清</a:t>
            </a:r>
            <a:b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否定失当</a:t>
            </a:r>
            <a:b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自相矛盾</a:t>
            </a:r>
            <a:b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主客颠倒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﹑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照应不周</a:t>
            </a:r>
            <a:endParaRPr lang="zh-CN" altLang="zh-CN" sz="3200" b="1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关系混乱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7﹑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不合事理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          </a:t>
            </a:r>
            <a:endParaRPr lang="zh-CN" altLang="en-US" sz="4800" b="1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652551" y="2252580"/>
            <a:ext cx="77199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ea typeface="黑体" panose="02010609060101010101" pitchFamily="49" charset="-122"/>
              </a:rPr>
              <a:t>查前后肯定否定是否颠倒。特别注意多重否定</a:t>
            </a:r>
            <a:endParaRPr lang="zh-CN" altLang="en-US" sz="28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3724852" y="1704070"/>
            <a:ext cx="65881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ea typeface="黑体" panose="02010609060101010101" pitchFamily="49" charset="-122"/>
              </a:rPr>
              <a:t>多个并列的</a:t>
            </a:r>
            <a:r>
              <a:rPr lang="zh-CN" altLang="en-US" sz="2800" b="1" dirty="0" smtClean="0">
                <a:solidFill>
                  <a:srgbClr val="FF3300"/>
                </a:solidFill>
                <a:ea typeface="黑体" panose="02010609060101010101" pitchFamily="49" charset="-122"/>
              </a:rPr>
              <a:t>概念，查是否概念</a:t>
            </a:r>
            <a:r>
              <a:rPr lang="zh-CN" altLang="en-US" sz="2800" b="1" dirty="0">
                <a:solidFill>
                  <a:srgbClr val="FF3300"/>
                </a:solidFill>
                <a:ea typeface="黑体" panose="02010609060101010101" pitchFamily="49" charset="-122"/>
              </a:rPr>
              <a:t>不</a:t>
            </a:r>
            <a:r>
              <a:rPr lang="zh-CN" altLang="en-US" sz="2800" b="1" dirty="0" smtClean="0">
                <a:solidFill>
                  <a:srgbClr val="FF3300"/>
                </a:solidFill>
                <a:ea typeface="黑体" panose="02010609060101010101" pitchFamily="49" charset="-122"/>
              </a:rPr>
              <a:t>清</a:t>
            </a:r>
            <a:endParaRPr lang="zh-CN" altLang="en-US" sz="2800" b="1" dirty="0">
              <a:solidFill>
                <a:srgbClr val="FF33CC"/>
              </a:solidFill>
              <a:ea typeface="黑体" panose="02010609060101010101" pitchFamily="49" charset="-122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3791699" y="4799076"/>
            <a:ext cx="749915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a typeface="黑体" panose="02010609060101010101" pitchFamily="49" charset="-122"/>
              </a:rPr>
              <a:t>注意</a:t>
            </a:r>
            <a:r>
              <a:rPr lang="zh-CN" altLang="en-US" sz="2800" b="1" dirty="0" smtClean="0">
                <a:solidFill>
                  <a:srgbClr val="C00000"/>
                </a:solidFill>
                <a:ea typeface="黑体" panose="02010609060101010101" pitchFamily="49" charset="-122"/>
              </a:rPr>
              <a:t>抓关联词</a:t>
            </a:r>
            <a:r>
              <a:rPr lang="zh-CN" altLang="en-US" sz="2800" b="1" dirty="0">
                <a:solidFill>
                  <a:srgbClr val="C00000"/>
                </a:solidFill>
                <a:ea typeface="黑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C00000"/>
                </a:solidFill>
                <a:ea typeface="黑体" panose="02010609060101010101" pitchFamily="49" charset="-122"/>
              </a:rPr>
              <a:t>查因果、条件、递进等关系 </a:t>
            </a:r>
            <a:endParaRPr lang="zh-CN" altLang="en-US" sz="2800" dirty="0">
              <a:solidFill>
                <a:srgbClr val="C00000"/>
              </a:solidFill>
              <a:ea typeface="黑体" panose="02010609060101010101" pitchFamily="49" charset="-122"/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3897943" y="5445156"/>
            <a:ext cx="792202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注意表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范围、判断、程度的词，查</a:t>
            </a:r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不合生活事理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3867440" y="4231689"/>
            <a:ext cx="71451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a typeface="黑体" panose="02010609060101010101" pitchFamily="49" charset="-122"/>
              </a:rPr>
              <a:t>关注两面词语，注意前后照应是否对等</a:t>
            </a:r>
            <a:r>
              <a:rPr lang="zh-CN" altLang="en-US" sz="2800" b="1" dirty="0" smtClean="0">
                <a:solidFill>
                  <a:srgbClr val="C00000"/>
                </a:solidFill>
                <a:ea typeface="黑体" panose="02010609060101010101" pitchFamily="49" charset="-122"/>
              </a:rPr>
              <a:t>周全</a:t>
            </a:r>
            <a:endParaRPr lang="zh-CN" altLang="en-US" sz="2800" b="1" dirty="0">
              <a:solidFill>
                <a:srgbClr val="C00000"/>
              </a:solidFill>
              <a:ea typeface="黑体" panose="02010609060101010101" pitchFamily="49" charset="-122"/>
            </a:endParaRP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480220" y="149310"/>
            <a:ext cx="34194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ea typeface="黑体" panose="02010609060101010101" pitchFamily="49" charset="-122"/>
              </a:rPr>
              <a:t>三、课堂小结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4656138" y="1628776"/>
            <a:ext cx="5473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3745527" y="2967046"/>
            <a:ext cx="774410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ea typeface="黑体" panose="02010609060101010101" pitchFamily="49" charset="-122"/>
              </a:rPr>
              <a:t>相</a:t>
            </a:r>
            <a:r>
              <a:rPr lang="zh-CN" altLang="en-US" sz="28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对词，数词，表程度、范围</a:t>
            </a:r>
            <a:r>
              <a:rPr lang="zh-CN" altLang="en-US" sz="2800" b="1" dirty="0">
                <a:solidFill>
                  <a:srgbClr val="0000FF"/>
                </a:solidFill>
                <a:ea typeface="黑体" panose="02010609060101010101" pitchFamily="49" charset="-122"/>
              </a:rPr>
              <a:t>词语，前后语意</a:t>
            </a:r>
            <a:endParaRPr lang="zh-CN" altLang="en-US" sz="28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3754437" y="3648643"/>
            <a:ext cx="67179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ea typeface="黑体" panose="02010609060101010101" pitchFamily="49" charset="-122"/>
              </a:rPr>
              <a:t>注意“对</a:t>
            </a:r>
            <a:r>
              <a:rPr lang="en-US" altLang="zh-CN" sz="2800" b="1" dirty="0">
                <a:solidFill>
                  <a:srgbClr val="0000FF"/>
                </a:solidFill>
                <a:ea typeface="黑体" panose="02010609060101010101" pitchFamily="49" charset="-122"/>
              </a:rPr>
              <a:t>” 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“</a:t>
            </a:r>
            <a:r>
              <a:rPr lang="zh-CN" altLang="en-US" sz="28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对于”“与”</a:t>
            </a:r>
            <a:r>
              <a:rPr lang="en-US" altLang="zh-CN" sz="28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等字眼</a:t>
            </a:r>
            <a:endParaRPr lang="zh-CN" altLang="en-US" sz="28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12306" name="WordArt 18"/>
          <p:cNvSpPr>
            <a:spLocks noChangeArrowheads="1" noChangeShapeType="1" noTextEdit="1"/>
          </p:cNvSpPr>
          <p:nvPr/>
        </p:nvSpPr>
        <p:spPr bwMode="auto">
          <a:xfrm>
            <a:off x="1721644" y="979488"/>
            <a:ext cx="936625" cy="414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</a:ln>
                <a:solidFill>
                  <a:srgbClr val="0066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病因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</a:ln>
              <a:solidFill>
                <a:srgbClr val="0066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307" name="WordArt 19"/>
          <p:cNvSpPr>
            <a:spLocks noChangeArrowheads="1" noChangeShapeType="1" noTextEdit="1"/>
          </p:cNvSpPr>
          <p:nvPr/>
        </p:nvSpPr>
        <p:spPr bwMode="auto">
          <a:xfrm>
            <a:off x="5472907" y="947739"/>
            <a:ext cx="18288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</a:ln>
                <a:solidFill>
                  <a:srgbClr val="0066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解题技巧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</a:ln>
              <a:solidFill>
                <a:srgbClr val="0066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2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utoUpdateAnimBg="0"/>
      <p:bldP spid="12294" grpId="0" autoUpdateAnimBg="0"/>
      <p:bldP spid="12295" grpId="0" autoUpdateAnimBg="0"/>
      <p:bldP spid="12296" grpId="0" autoUpdateAnimBg="0"/>
      <p:bldP spid="12300" grpId="0" autoUpdateAnimBg="0"/>
      <p:bldP spid="12303" grpId="0"/>
      <p:bldP spid="1230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6293" y="1613655"/>
            <a:ext cx="1077346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．该型飞机在运营成本上是其他同级别机型的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倍，优势明显；在商载、航程、航速等方面也极具竞争力。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山东卷）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．面对突然发生的灾难，一个地方抗灾能力的强弱既取决于当地经济实力的雄厚，更取决于政府的应急机制和领导人的智慧。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新课标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二卷）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．如何引导有运动天赋的青少年热爱并且投身于滑雪运动，从而培养这些青少年对滑雪运动的兴趣，是北京奥申委正在关注的问题。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2015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安徽卷）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8539" y="0"/>
            <a:ext cx="2305878" cy="646331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巩固快练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87" y="672353"/>
            <a:ext cx="10510373" cy="55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0192" y="655653"/>
            <a:ext cx="11009321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．“五大道历史体验馆”项目以五大道历史为背景，以洋楼文化为主线，结合历史图片、历史资料、历史物品、历史人物，通过多媒体手段，展现当年的洋楼生活。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(2015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天津卷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．一种观念只有被人们普遍接受、理解和掌握并转化为整个社会的群体意识，才能成为人们自觉遵守和奉行的准则。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2015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江苏卷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．今年五一节前夕，发改委发出紧急通知，禁止空调厂商和经销商不得以价格战的手段进行不正当竞争。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(2015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广东卷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373711" y="179045"/>
            <a:ext cx="11744077" cy="4747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下列各句中，没有语病的一项是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．北京市老年人口数量大约已占到全市人口总数的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％左右，且全市人口的老龄化趋势越来越明显，如何养老成为城市发展中日趋严峻的问题。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．改革的实质就是打破制约生产力发展的各种束缚，不断解放生产力，推动生产力发展，不断满足人民日益增长的物质文化需要。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中国，有一点早已成为人们的共识，即腐败已成为社会的毒瘤，反腐败的问题是全社会的公民都高度关注、深恶痛绝的。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．由于新近翻译的论文大多竭力宣传西方教育理念，因而问世不久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的现代教育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杂志能客观地与读者谈论西方教育观的两面性。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755373" y="5042118"/>
            <a:ext cx="10933043" cy="1815882"/>
          </a:xfrm>
          <a:prstGeom prst="rect">
            <a:avLst/>
          </a:prstGeom>
          <a:solidFill>
            <a:srgbClr val="9FE7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</a:t>
            </a:r>
            <a:r>
              <a:rPr lang="zh-CN" altLang="en-US" sz="2800" b="1" dirty="0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，两可矛盾，</a:t>
            </a:r>
            <a:r>
              <a:rPr lang="zh-CN" altLang="en-US" sz="2800" b="1" dirty="0">
                <a:solidFill>
                  <a:srgbClr val="CC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大约</a:t>
            </a:r>
            <a:r>
              <a:rPr lang="zh-CN" altLang="en-US" sz="2800" b="1" dirty="0">
                <a:solidFill>
                  <a:srgbClr val="CC0000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800" b="1" dirty="0">
                <a:solidFill>
                  <a:srgbClr val="CC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左右</a:t>
            </a:r>
            <a:r>
              <a:rPr lang="zh-CN" altLang="en-US" sz="2800" b="1" dirty="0">
                <a:solidFill>
                  <a:srgbClr val="CC0000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二者删去其一。</a:t>
            </a:r>
            <a:endParaRPr lang="zh-CN" altLang="en-US" sz="2800" b="1" dirty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</a:t>
            </a:r>
            <a:r>
              <a:rPr lang="zh-CN" altLang="en-US" sz="2800" b="1" dirty="0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，不合事理，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既然</a:t>
            </a:r>
            <a:r>
              <a:rPr lang="zh-CN" altLang="en-US" sz="2800" b="1" dirty="0">
                <a:solidFill>
                  <a:srgbClr val="CC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腐败已成为社会的毒瘤</a:t>
            </a:r>
            <a:r>
              <a:rPr lang="zh-CN" altLang="en-US" sz="2800" b="1" dirty="0">
                <a:solidFill>
                  <a:srgbClr val="CC0000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，那么</a:t>
            </a:r>
            <a:r>
              <a:rPr lang="zh-CN" altLang="en-US" sz="2800" b="1" dirty="0">
                <a:solidFill>
                  <a:srgbClr val="CC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反腐败的问题</a:t>
            </a:r>
            <a:r>
              <a:rPr lang="zh-CN" altLang="en-US" sz="2800" b="1" dirty="0">
                <a:solidFill>
                  <a:srgbClr val="CC0000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怎么会是全社会的公民</a:t>
            </a:r>
            <a:r>
              <a:rPr lang="zh-CN" altLang="en-US" sz="2800" b="1" dirty="0">
                <a:solidFill>
                  <a:srgbClr val="CC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深恶痛绝的</a:t>
            </a:r>
            <a:r>
              <a:rPr lang="zh-CN" altLang="en-US" sz="2800" b="1" dirty="0">
                <a:solidFill>
                  <a:srgbClr val="CC0000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呢</a:t>
            </a:r>
            <a:r>
              <a:rPr lang="en-US" altLang="zh-CN" sz="2800" b="1" dirty="0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 b="1" dirty="0" smtClean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项，强加因果关系。</a:t>
            </a:r>
            <a:endParaRPr lang="zh-CN" altLang="en-US" sz="2800" b="1" dirty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8543926" y="188914"/>
            <a:ext cx="9366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CC0000"/>
                </a:solidFill>
              </a:rPr>
              <a:t>B</a:t>
            </a:r>
            <a:endParaRPr lang="en-US" altLang="zh-CN" sz="400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animBg="1"/>
      <p:bldP spid="409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3852" y="487002"/>
            <a:ext cx="11444202" cy="4965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800"/>
              </a:lnSpc>
            </a:pPr>
            <a:r>
              <a:rPr lang="en-US" altLang="zh-CN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8</a:t>
            </a:r>
            <a:r>
              <a:rPr lang="zh-CN" altLang="en-US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、</a:t>
            </a:r>
            <a:r>
              <a:rPr lang="zh-CN" altLang="zh-CN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下列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各句中，没有语病的一项是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 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  <a:p>
            <a:pPr algn="just">
              <a:lnSpc>
                <a:spcPts val="3800"/>
              </a:lnSpc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A.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导游详细地给我们介绍了阿坝州的风景名胜，羌、藏民族的历史变迁、</a:t>
            </a:r>
            <a:endParaRPr lang="en-US" altLang="zh-CN" sz="28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ts val="3800"/>
              </a:lnSpc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   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民风民俗、饮食习惯和服饰特点等。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  <a:p>
            <a:pPr algn="just">
              <a:lnSpc>
                <a:spcPts val="3800"/>
              </a:lnSpc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B.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为了杜绝交通拥堵不再发生，相关部门建议增收拥堵费。对于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拥</a:t>
            </a:r>
            <a:r>
              <a:rPr lang="zh-CN" altLang="zh-CN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堵</a:t>
            </a:r>
            <a:r>
              <a:rPr lang="zh-CN" altLang="en-US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            </a:t>
            </a:r>
            <a:endParaRPr lang="en-US" altLang="zh-CN" sz="28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ts val="3800"/>
              </a:lnSpc>
            </a:pPr>
            <a:r>
              <a:rPr lang="en-US" altLang="zh-CN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  </a:t>
            </a:r>
            <a:r>
              <a:rPr lang="zh-CN" altLang="zh-CN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费</a:t>
            </a:r>
            <a:r>
              <a:rPr lang="en-US" altLang="zh-CN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的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作用，不该一味否定，也不能过分夸大，更不能有依赖心理。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  <a:p>
            <a:pPr algn="just">
              <a:lnSpc>
                <a:spcPts val="3800"/>
              </a:lnSpc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C</a:t>
            </a:r>
            <a:r>
              <a:rPr lang="en-US" altLang="zh-CN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.</a:t>
            </a:r>
            <a:r>
              <a:rPr lang="zh-CN" altLang="en-US" sz="2800" b="1" kern="100" spc="-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改革公费医疗制度、实施医疗保险的问题，对于广大人民群众并不是一</a:t>
            </a:r>
            <a:endParaRPr lang="en-US" altLang="zh-CN" sz="2800" b="1" kern="100" spc="-100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ts val="3800"/>
              </a:lnSpc>
            </a:pPr>
            <a:r>
              <a:rPr lang="en-US" altLang="zh-CN" sz="2800" b="1" kern="100" spc="-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  </a:t>
            </a:r>
            <a:r>
              <a:rPr lang="zh-CN" altLang="en-US" sz="2800" b="1" kern="100" spc="-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下子就能愉快接受的，这需要政府部门做好宣传解释工作。</a:t>
            </a:r>
            <a:endParaRPr lang="zh-CN" altLang="en-US" sz="2800" b="1" kern="100" spc="-100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ts val="3800"/>
              </a:lnSpc>
            </a:pPr>
            <a:r>
              <a:rPr lang="en-US" altLang="zh-CN" sz="2800" b="1" kern="100" spc="-100" dirty="0" smtClean="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D.</a:t>
            </a:r>
            <a:r>
              <a:rPr lang="zh-CN" altLang="en-US" sz="2800" b="1" kern="100" spc="-100" dirty="0" smtClean="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在经济和文化快速发展的今天，越来越多的人意识到精神健康的重要性，</a:t>
            </a:r>
            <a:endParaRPr lang="zh-CN" altLang="en-US" sz="2800" b="1" kern="100" spc="-100" dirty="0" smtClean="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  <a:p>
            <a:pPr algn="just">
              <a:lnSpc>
                <a:spcPts val="3800"/>
              </a:lnSpc>
            </a:pPr>
            <a:r>
              <a:rPr lang="zh-CN" altLang="en-US" sz="2800" b="1" kern="100" spc="-100" dirty="0" smtClean="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   人人希望在拥有良好体魄的同时，也拥有健康的精神生活。</a:t>
            </a:r>
            <a:endParaRPr lang="zh-CN" altLang="en-US" sz="2800" b="1" kern="100" spc="-100" dirty="0" smtClean="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  <a:p>
            <a:pPr algn="just">
              <a:lnSpc>
                <a:spcPts val="3800"/>
              </a:lnSpc>
            </a:pPr>
            <a:endParaRPr lang="zh-CN" altLang="en-US" sz="2800" b="1" kern="100" spc="-100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2999" y="5230945"/>
            <a:ext cx="11404445" cy="1200329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项概念混乱，</a:t>
            </a:r>
            <a:r>
              <a:rPr lang="en-US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民风民俗</a:t>
            </a:r>
            <a:r>
              <a:rPr lang="en-US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和</a:t>
            </a:r>
            <a:r>
              <a:rPr lang="en-US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饮食习惯</a:t>
            </a:r>
            <a:r>
              <a:rPr lang="en-US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华文细黑" panose="02010600040101010101" charset="-122"/>
                <a:cs typeface="Times New Roman" panose="02020603050405020304"/>
              </a:rPr>
              <a:t>”“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服饰特点</a:t>
            </a:r>
            <a:r>
              <a:rPr lang="en-US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有包含关系，不能并列。</a:t>
            </a:r>
            <a:endParaRPr lang="en-US" altLang="zh-CN" sz="2400" b="1" kern="100" dirty="0">
              <a:solidFill>
                <a:srgbClr val="FF0000"/>
              </a:solidFill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  <a:p>
            <a:pPr algn="just"/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项否定不当，</a:t>
            </a:r>
            <a:r>
              <a:rPr lang="en-US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杜绝交通拥堵不再发生</a:t>
            </a:r>
            <a:r>
              <a:rPr lang="en-US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把语意说反了。</a:t>
            </a:r>
            <a:endParaRPr lang="en-US" altLang="zh-CN" sz="2400" b="1" kern="100" dirty="0">
              <a:solidFill>
                <a:srgbClr val="FF0000"/>
              </a:solidFill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  <a:p>
            <a:pPr algn="just"/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项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主客颠倒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，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华文细黑" panose="02010600040101010101" charset="-122"/>
                <a:cs typeface="Times New Roman" panose="02020603050405020304"/>
              </a:rPr>
              <a:t>不合逻辑，可改为“对于改革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华文细黑" panose="02010600040101010101" charset="-122"/>
                <a:cs typeface="Times New Roman" panose="02020603050405020304"/>
              </a:rPr>
              <a:t>……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华文细黑" panose="02010600040101010101" charset="-122"/>
                <a:cs typeface="Times New Roman" panose="02020603050405020304"/>
              </a:rPr>
              <a:t>的问题，广大人民群众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华文细黑" panose="02010600040101010101" charset="-122"/>
                <a:cs typeface="Times New Roman" panose="02020603050405020304"/>
              </a:rPr>
              <a:t>……”。</a:t>
            </a:r>
            <a:endParaRPr lang="zh-CN" altLang="zh-CN" sz="2400" b="1" kern="100" dirty="0">
              <a:solidFill>
                <a:srgbClr val="FF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89272" y="311727"/>
            <a:ext cx="561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kern="100" spc="-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212" y="964327"/>
            <a:ext cx="1132367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  </a:t>
            </a:r>
            <a:r>
              <a:rPr lang="en-US" altLang="zh-CN" sz="2800" dirty="0" smtClean="0"/>
              <a:t> 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2017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全国卷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2800" dirty="0" smtClean="0">
                <a:latin typeface="+mn-ea"/>
              </a:rPr>
              <a:t>21.</a:t>
            </a:r>
            <a:r>
              <a:rPr lang="zh-CN" altLang="en-US" sz="2800" dirty="0" smtClean="0">
                <a:latin typeface="+mn-ea"/>
              </a:rPr>
              <a:t>下面文段有三处推断存在问题，请参照①的方式。说明另外两处问题。（</a:t>
            </a:r>
            <a:r>
              <a:rPr lang="en-US" altLang="zh-CN" sz="2800" dirty="0" smtClean="0">
                <a:latin typeface="+mn-ea"/>
              </a:rPr>
              <a:t>5</a:t>
            </a:r>
            <a:r>
              <a:rPr lang="zh-CN" altLang="en-US" sz="2800" dirty="0" smtClean="0">
                <a:latin typeface="+mn-ea"/>
              </a:rPr>
              <a:t>分）</a:t>
            </a:r>
            <a:endParaRPr lang="zh-CN" altLang="en-US" sz="2800" dirty="0" smtClean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    </a:t>
            </a:r>
            <a:r>
              <a:rPr lang="zh-CN" altLang="en-US" sz="2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高考之后，我们将面临大学专业的选择问题，如果有机会，我们要选择工科方面的专业，因为只有学了工科才能激发强烈的好奇心，培养探索未知事物的兴趣，而有了浓厚的兴趣，必将取得好成绩，毕业后也就一定能很好地适应社会需要。</a:t>
            </a:r>
            <a:endParaRPr lang="zh-CN" altLang="en-US" sz="28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800" dirty="0" smtClean="0">
                <a:latin typeface="+mn-ea"/>
              </a:rPr>
              <a:t>    ①不是只有学了工科才能激发好奇心。</a:t>
            </a:r>
            <a:endParaRPr lang="zh-CN" altLang="en-US" sz="2800" dirty="0" smtClean="0">
              <a:latin typeface="+mn-ea"/>
            </a:endParaRPr>
          </a:p>
          <a:p>
            <a:r>
              <a:rPr lang="zh-CN" altLang="en-US" sz="2800" dirty="0" smtClean="0"/>
              <a:t>          ②</a:t>
            </a:r>
            <a:r>
              <a:rPr lang="en-US" altLang="zh-CN" sz="2800" u="sng" dirty="0" smtClean="0"/>
              <a:t>                                                                                      </a:t>
            </a:r>
            <a:r>
              <a:rPr lang="zh-CN" altLang="en-US" sz="2800" dirty="0" smtClean="0"/>
              <a:t>。</a:t>
            </a:r>
            <a:endParaRPr lang="zh-CN" altLang="en-US" sz="2800" dirty="0" smtClean="0"/>
          </a:p>
          <a:p>
            <a:r>
              <a:rPr lang="zh-CN" altLang="en-US" sz="2800" dirty="0" smtClean="0"/>
              <a:t>          ③</a:t>
            </a:r>
            <a:r>
              <a:rPr lang="en-US" altLang="zh-CN" sz="2800" u="sng" dirty="0" smtClean="0"/>
              <a:t>                                                                                       </a:t>
            </a:r>
            <a:r>
              <a:rPr lang="zh-CN" altLang="en-US" sz="2800" dirty="0" smtClean="0"/>
              <a:t>。</a:t>
            </a:r>
            <a:endParaRPr lang="zh-CN" altLang="en-US" sz="2800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888050" y="5123831"/>
            <a:ext cx="7793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参考答案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2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    ②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不是有兴趣就一定能取得好成绩。</a:t>
            </a:r>
            <a:endParaRPr lang="zh-CN" altLang="en-US" sz="2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    ③不是成绩好就一定能很好地适应社会需要。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8539" y="0"/>
            <a:ext cx="2305878" cy="646331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新题实践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6646" y="841897"/>
            <a:ext cx="11361042" cy="5239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dirty="0" smtClean="0"/>
              <a:t>1</a:t>
            </a:r>
            <a:r>
              <a:rPr lang="en-US" altLang="zh-CN" sz="2400" b="1" dirty="0"/>
              <a:t>.</a:t>
            </a:r>
            <a:r>
              <a:rPr lang="zh-CN" altLang="zh-CN" sz="2400" b="1" dirty="0" smtClean="0"/>
              <a:t>人类</a:t>
            </a:r>
            <a:r>
              <a:rPr lang="zh-CN" altLang="zh-CN" sz="2400" b="1" dirty="0"/>
              <a:t>创造</a:t>
            </a:r>
            <a:r>
              <a:rPr lang="zh-CN" altLang="zh-CN" sz="2400" b="1" dirty="0" smtClean="0"/>
              <a:t>了</a:t>
            </a:r>
            <a:r>
              <a:rPr lang="zh-CN" altLang="en-US" sz="2400" b="1" dirty="0" smtClean="0"/>
              <a:t>先进的</a:t>
            </a:r>
            <a:r>
              <a:rPr lang="zh-CN" altLang="zh-CN" sz="2400" b="1" dirty="0" smtClean="0"/>
              <a:t>现代</a:t>
            </a:r>
            <a:r>
              <a:rPr lang="zh-CN" altLang="zh-CN" sz="2400" b="1" dirty="0"/>
              <a:t>科技，那么也就</a:t>
            </a:r>
            <a:r>
              <a:rPr lang="zh-CN" altLang="zh-CN" sz="2400" b="1" dirty="0" smtClean="0"/>
              <a:t>意味着</a:t>
            </a:r>
            <a:r>
              <a:rPr lang="zh-CN" altLang="en-US" sz="2400" b="1" dirty="0" smtClean="0"/>
              <a:t>人工智能</a:t>
            </a:r>
            <a:r>
              <a:rPr lang="zh-CN" altLang="zh-CN" sz="2400" b="1" dirty="0" smtClean="0"/>
              <a:t>并不</a:t>
            </a:r>
            <a:r>
              <a:rPr lang="zh-CN" altLang="zh-CN" sz="2400" b="1" dirty="0"/>
              <a:t>能最终取代我们的现代世界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pPr>
              <a:lnSpc>
                <a:spcPts val="3500"/>
              </a:lnSpc>
            </a:pPr>
            <a:endParaRPr lang="zh-CN" altLang="zh-CN" sz="2400" b="1" dirty="0"/>
          </a:p>
          <a:p>
            <a:pPr>
              <a:lnSpc>
                <a:spcPts val="3500"/>
              </a:lnSpc>
            </a:pPr>
            <a:r>
              <a:rPr lang="en-US" altLang="zh-CN" sz="2400" b="1" dirty="0" smtClean="0"/>
              <a:t>2.</a:t>
            </a:r>
            <a:r>
              <a:rPr lang="zh-CN" altLang="en-US" sz="2400" b="1" kern="100" dirty="0" smtClean="0">
                <a:latin typeface="Times New Roman" panose="02020603050405020304" pitchFamily="18" charset="0"/>
              </a:rPr>
              <a:t> 静对江海交接处，不禁想起茫茫海天曾经记录下我们祖先躬耕南亩</a:t>
            </a:r>
            <a:r>
              <a:rPr lang="zh-CN" altLang="en-US" sz="2400" b="1" kern="100" dirty="0">
                <a:latin typeface="Times New Roman" panose="02020603050405020304" pitchFamily="18" charset="0"/>
              </a:rPr>
              <a:t>，</a:t>
            </a:r>
            <a:r>
              <a:rPr lang="zh-CN" altLang="en-US" sz="2400" b="1" kern="100" dirty="0" smtClean="0">
                <a:latin typeface="Times New Roman" panose="02020603050405020304" pitchFamily="18" charset="0"/>
              </a:rPr>
              <a:t>日夜劳作的身影。正是他们的这些奋斗</a:t>
            </a:r>
            <a:r>
              <a:rPr lang="zh-CN" altLang="zh-CN" sz="2400" b="1" kern="100" dirty="0" smtClean="0">
                <a:latin typeface="Times New Roman" panose="02020603050405020304" pitchFamily="18" charset="0"/>
              </a:rPr>
              <a:t>带来了工业、市场、都市、民主这些</a:t>
            </a:r>
            <a:r>
              <a:rPr lang="zh-CN" altLang="zh-CN" sz="2400" b="1" kern="100" dirty="0">
                <a:latin typeface="Times New Roman" panose="02020603050405020304" pitchFamily="18" charset="0"/>
              </a:rPr>
              <a:t>美好的社会制度，</a:t>
            </a:r>
            <a:r>
              <a:rPr lang="zh-CN" altLang="zh-CN" sz="2400" b="1" kern="100" dirty="0" smtClean="0">
                <a:latin typeface="Times New Roman" panose="02020603050405020304" pitchFamily="18" charset="0"/>
              </a:rPr>
              <a:t>而且</a:t>
            </a:r>
            <a:r>
              <a:rPr lang="zh-CN" altLang="en-US" sz="2400" b="1" kern="100" dirty="0" smtClean="0">
                <a:latin typeface="Times New Roman" panose="02020603050405020304" pitchFamily="18" charset="0"/>
              </a:rPr>
              <a:t>为江浙大地</a:t>
            </a:r>
            <a:r>
              <a:rPr lang="zh-CN" altLang="zh-CN" sz="2400" b="1" kern="100" dirty="0" smtClean="0">
                <a:latin typeface="Times New Roman" panose="02020603050405020304" pitchFamily="18" charset="0"/>
              </a:rPr>
              <a:t>创造</a:t>
            </a:r>
            <a:r>
              <a:rPr lang="zh-CN" altLang="zh-CN" sz="2400" b="1" kern="100" dirty="0">
                <a:latin typeface="Times New Roman" panose="02020603050405020304" pitchFamily="18" charset="0"/>
              </a:rPr>
              <a:t>了前所未有的物质财富</a:t>
            </a:r>
            <a:r>
              <a:rPr lang="zh-CN" altLang="zh-CN" sz="2400" b="1" kern="100" dirty="0" smtClean="0">
                <a:latin typeface="Times New Roman" panose="02020603050405020304" pitchFamily="18" charset="0"/>
              </a:rPr>
              <a:t>。</a:t>
            </a:r>
            <a:endParaRPr lang="en-US" altLang="zh-CN" sz="2400" b="1" kern="100" dirty="0" smtClean="0">
              <a:latin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zh-CN" altLang="zh-CN" sz="2400" b="1" kern="100" dirty="0">
              <a:latin typeface="Times New Roman" panose="02020603050405020304" pitchFamily="18" charset="0"/>
            </a:endParaRPr>
          </a:p>
          <a:p>
            <a:pPr algn="just">
              <a:lnSpc>
                <a:spcPts val="3500"/>
              </a:lnSpc>
            </a:pPr>
            <a:r>
              <a:rPr lang="en-US" altLang="zh-CN" sz="2400" b="1" kern="100" dirty="0" smtClean="0">
                <a:latin typeface="Times New Roman" panose="02020603050405020304" pitchFamily="18" charset="0"/>
              </a:rPr>
              <a:t>3.</a:t>
            </a:r>
            <a:r>
              <a:rPr lang="zh-CN" altLang="en-US" sz="2400" b="1" dirty="0" smtClean="0"/>
              <a:t>社会像是一本无比巨大的书，我徜徉在其中。常言道：“熟读唐诗三百首，不会作诗也会吟。”腹中墨水充盈，高谈阔论之时引经据典，正反驳论之时头头是道，不仅自己的说理能使人信服，更能添几分特别的人格魅力。但读书万卷，更要行万里路。实践是检验真理的唯一标准，因此我们要多读社会之书。</a:t>
            </a:r>
            <a:r>
              <a:rPr lang="zh-CN" altLang="zh-CN" sz="2400" b="1" dirty="0" smtClean="0"/>
              <a:t>。</a:t>
            </a:r>
            <a:endParaRPr lang="zh-CN" altLang="zh-CN" sz="2800" kern="100" dirty="0">
              <a:latin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8539" y="0"/>
            <a:ext cx="2305878" cy="646331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写作运用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WordArt 2"/>
          <p:cNvSpPr>
            <a:spLocks noChangeArrowheads="1" noChangeShapeType="1" noTextEdit="1"/>
          </p:cNvSpPr>
          <p:nvPr/>
        </p:nvSpPr>
        <p:spPr bwMode="auto">
          <a:xfrm>
            <a:off x="4953000" y="2563814"/>
            <a:ext cx="2971800" cy="17795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4343"/>
              </a:avLst>
            </a:prstTxWarp>
          </a:bodyPr>
          <a:lstStyle/>
          <a:p>
            <a:pPr algn="ctr"/>
            <a:r>
              <a:rPr lang="zh-CN" altLang="en-US" sz="6000" kern="1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宋体" panose="02010600030101010101" pitchFamily="2" charset="-122"/>
              </a:rPr>
              <a:t>谢谢！</a:t>
            </a:r>
            <a:endParaRPr lang="zh-CN" altLang="en-US" sz="6000" kern="10" dirty="0">
              <a:ln w="9525">
                <a:solidFill>
                  <a:srgbClr val="CC99FF"/>
                </a:solidFill>
                <a:round/>
                <a:headEnd type="none" w="sm" len="sm"/>
                <a:tailEnd type="none" w="sm" len="sm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69635" name="Picture 3" descr="butterfly_2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1" y="5334000"/>
            <a:ext cx="1000125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5101" y="225286"/>
            <a:ext cx="11681855" cy="637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000"/>
              </a:lnSpc>
            </a:pPr>
            <a:r>
              <a:rPr lang="en-US" altLang="zh-CN" sz="2800" b="1" dirty="0" smtClean="0"/>
              <a:t>             ……</a:t>
            </a:r>
            <a:r>
              <a:rPr lang="zh-CN" altLang="zh-CN" sz="2800" b="1" dirty="0" smtClean="0"/>
              <a:t>今天</a:t>
            </a:r>
            <a:r>
              <a:rPr lang="zh-CN" altLang="zh-CN" sz="2800" b="1" dirty="0"/>
              <a:t>来的人不少咧，看样子</a:t>
            </a:r>
            <a:r>
              <a:rPr lang="zh-CN" altLang="zh-CN" sz="2800" b="1" dirty="0" smtClean="0"/>
              <a:t>大</a:t>
            </a:r>
            <a:r>
              <a:rPr lang="zh-CN" altLang="en-US" sz="2800" b="1" dirty="0" smtClean="0"/>
              <a:t>概</a:t>
            </a:r>
            <a:r>
              <a:rPr lang="zh-CN" altLang="zh-CN" sz="2800" b="1" dirty="0" smtClean="0"/>
              <a:t>有</a:t>
            </a:r>
            <a:r>
              <a:rPr lang="zh-CN" altLang="en-US" sz="2800" b="1" dirty="0" smtClean="0"/>
              <a:t>八分之五出头</a:t>
            </a:r>
            <a:r>
              <a:rPr lang="zh-CN" altLang="zh-CN" sz="2800" b="1" dirty="0" smtClean="0"/>
              <a:t>啦</a:t>
            </a:r>
            <a:r>
              <a:rPr lang="zh-CN" altLang="zh-CN" sz="2800" b="1" dirty="0"/>
              <a:t>，来到的不说，没来的把手举起来</a:t>
            </a:r>
            <a:r>
              <a:rPr lang="zh-CN" altLang="zh-CN" sz="2800" b="1" dirty="0" smtClean="0"/>
              <a:t>！</a:t>
            </a:r>
            <a:r>
              <a:rPr lang="en-US" altLang="zh-CN" sz="2800" b="1" dirty="0" smtClean="0"/>
              <a:t> </a:t>
            </a:r>
            <a:r>
              <a:rPr lang="en-US" altLang="zh-CN" sz="2800" b="1" dirty="0"/>
              <a:t>……</a:t>
            </a:r>
            <a:r>
              <a:rPr lang="zh-CN" altLang="zh-CN" sz="2800" b="1" dirty="0"/>
              <a:t>今天来这里讲话，</a:t>
            </a:r>
            <a:r>
              <a:rPr lang="zh-CN" altLang="en-US" sz="2800" b="1" dirty="0"/>
              <a:t>真</a:t>
            </a:r>
            <a:r>
              <a:rPr lang="zh-CN" altLang="zh-CN" sz="2800" b="1" dirty="0"/>
              <a:t>使我蓬荜生辉，</a:t>
            </a:r>
            <a:r>
              <a:rPr lang="zh-CN" altLang="en-US" sz="2800" b="1" dirty="0"/>
              <a:t>因此大家对我</a:t>
            </a:r>
            <a:r>
              <a:rPr lang="zh-CN" altLang="zh-CN" sz="2800" b="1" dirty="0"/>
              <a:t>感恩戴德。</a:t>
            </a:r>
            <a:r>
              <a:rPr lang="en-US" altLang="zh-CN" sz="2800" b="1" dirty="0" smtClean="0"/>
              <a:t>……</a:t>
            </a:r>
            <a:r>
              <a:rPr lang="zh-CN" altLang="zh-CN" sz="2800" b="1" dirty="0" smtClean="0"/>
              <a:t>今天兄弟</a:t>
            </a:r>
            <a:r>
              <a:rPr lang="zh-CN" altLang="en-US" sz="2800" b="1" dirty="0" smtClean="0"/>
              <a:t>我</a:t>
            </a:r>
            <a:r>
              <a:rPr lang="zh-CN" altLang="zh-CN" sz="2800" b="1" dirty="0" smtClean="0"/>
              <a:t>有</a:t>
            </a:r>
            <a:r>
              <a:rPr lang="zh-CN" altLang="zh-CN" sz="2800" b="1" dirty="0"/>
              <a:t>说得不对的</a:t>
            </a:r>
            <a:r>
              <a:rPr lang="zh-CN" altLang="zh-CN" sz="2800" b="1" dirty="0" smtClean="0"/>
              <a:t>，</a:t>
            </a:r>
            <a:r>
              <a:rPr lang="zh-CN" altLang="en-US" sz="2800" b="1" dirty="0" smtClean="0"/>
              <a:t>对</a:t>
            </a:r>
            <a:r>
              <a:rPr lang="zh-CN" altLang="zh-CN" sz="2800" b="1" dirty="0" smtClean="0"/>
              <a:t>大家原谅</a:t>
            </a:r>
            <a:r>
              <a:rPr lang="zh-CN" altLang="en-US" sz="2800" b="1" dirty="0" smtClean="0"/>
              <a:t>一个</a:t>
            </a:r>
            <a:r>
              <a:rPr lang="zh-CN" altLang="zh-CN" sz="2800" b="1" dirty="0" smtClean="0"/>
              <a:t>。</a:t>
            </a:r>
            <a:r>
              <a:rPr lang="zh-CN" altLang="zh-CN" sz="2800" b="1" dirty="0"/>
              <a:t>你们是文化人，都是大学生、中学生、留洋</a:t>
            </a:r>
            <a:r>
              <a:rPr lang="zh-CN" altLang="zh-CN" sz="2800" b="1" dirty="0" smtClean="0"/>
              <a:t>生</a:t>
            </a:r>
            <a:r>
              <a:rPr lang="zh-CN" altLang="en-US" sz="2800" b="1" dirty="0" smtClean="0"/>
              <a:t>。</a:t>
            </a:r>
            <a:r>
              <a:rPr lang="zh-CN" altLang="zh-CN" sz="2800" b="1" dirty="0" smtClean="0"/>
              <a:t>兄弟</a:t>
            </a:r>
            <a:r>
              <a:rPr lang="zh-CN" altLang="zh-CN" sz="2800" b="1" dirty="0"/>
              <a:t>我是大老粗，连中国的英文都</a:t>
            </a:r>
            <a:r>
              <a:rPr lang="zh-CN" altLang="zh-CN" sz="2800" b="1" dirty="0" smtClean="0"/>
              <a:t>不</a:t>
            </a:r>
            <a:r>
              <a:rPr lang="zh-CN" altLang="en-US" sz="2800" b="1" dirty="0" smtClean="0"/>
              <a:t>懂，</a:t>
            </a:r>
            <a:r>
              <a:rPr lang="en-US" altLang="zh-CN" sz="2800" b="1" dirty="0" smtClean="0"/>
              <a:t> </a:t>
            </a:r>
            <a:r>
              <a:rPr lang="zh-CN" altLang="en-US" sz="2800" b="1" dirty="0" smtClean="0"/>
              <a:t>难道</a:t>
            </a:r>
            <a:r>
              <a:rPr lang="zh-CN" altLang="zh-CN" sz="2800" b="1" dirty="0" smtClean="0"/>
              <a:t>我</a:t>
            </a:r>
            <a:r>
              <a:rPr lang="zh-CN" altLang="en-US" sz="2800" b="1" dirty="0" smtClean="0"/>
              <a:t>没</a:t>
            </a:r>
            <a:r>
              <a:rPr lang="zh-CN" altLang="zh-CN" sz="2800" b="1" dirty="0" smtClean="0"/>
              <a:t>有资格</a:t>
            </a:r>
            <a:r>
              <a:rPr lang="zh-CN" altLang="zh-CN" sz="2800" b="1" dirty="0"/>
              <a:t>给你们</a:t>
            </a:r>
            <a:r>
              <a:rPr lang="zh-CN" altLang="zh-CN" sz="2800" b="1" dirty="0" smtClean="0"/>
              <a:t>讲话</a:t>
            </a:r>
            <a:r>
              <a:rPr lang="zh-CN" altLang="en-US" sz="2800" b="1" dirty="0" smtClean="0"/>
              <a:t>吗？</a:t>
            </a:r>
            <a:r>
              <a:rPr lang="en-US" altLang="zh-CN" sz="2800" b="1" dirty="0" smtClean="0"/>
              <a:t>……</a:t>
            </a:r>
            <a:endParaRPr lang="en-US" altLang="zh-CN" sz="2800" b="1" dirty="0" smtClean="0"/>
          </a:p>
          <a:p>
            <a:pPr>
              <a:lnSpc>
                <a:spcPts val="7000"/>
              </a:lnSpc>
            </a:pPr>
            <a:r>
              <a:rPr lang="en-US" altLang="zh-CN" sz="2800" b="1" dirty="0" smtClean="0"/>
              <a:t>      </a:t>
            </a:r>
            <a:endParaRPr lang="en-US" altLang="zh-CN" sz="2800" b="1" dirty="0" smtClean="0"/>
          </a:p>
          <a:p>
            <a:pPr>
              <a:lnSpc>
                <a:spcPts val="7000"/>
              </a:lnSpc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                                                                       ———</a:t>
            </a:r>
            <a:r>
              <a:rPr lang="zh-CN" altLang="en-US" sz="2800" b="1" dirty="0" smtClean="0"/>
              <a:t>单口相声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韩复榘讲演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片段</a:t>
            </a:r>
            <a:r>
              <a:rPr lang="en-US" altLang="zh-CN" sz="2800" b="1" dirty="0" smtClean="0"/>
              <a:t>                                                                    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5102" y="225286"/>
            <a:ext cx="1179449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000"/>
              </a:lnSpc>
            </a:pPr>
            <a:r>
              <a:rPr lang="en-US" altLang="zh-CN" sz="2800" b="1" dirty="0" smtClean="0"/>
              <a:t>             ……</a:t>
            </a:r>
            <a:r>
              <a:rPr lang="zh-CN" altLang="zh-CN" sz="2800" b="1" dirty="0" smtClean="0"/>
              <a:t>今天</a:t>
            </a:r>
            <a:r>
              <a:rPr lang="zh-CN" altLang="zh-CN" sz="2800" b="1" dirty="0"/>
              <a:t>来的人不少咧，看样子</a:t>
            </a:r>
            <a:r>
              <a:rPr lang="zh-CN" altLang="zh-CN" sz="2800" b="1" u="sng" dirty="0" smtClean="0"/>
              <a:t>大</a:t>
            </a:r>
            <a:r>
              <a:rPr lang="zh-CN" altLang="en-US" sz="2800" b="1" u="sng" dirty="0" smtClean="0"/>
              <a:t>概</a:t>
            </a:r>
            <a:r>
              <a:rPr lang="zh-CN" altLang="zh-CN" sz="2800" b="1" u="sng" dirty="0" smtClean="0"/>
              <a:t>有</a:t>
            </a:r>
            <a:r>
              <a:rPr lang="zh-CN" altLang="en-US" sz="2800" b="1" u="sng" dirty="0"/>
              <a:t>八分之五出头</a:t>
            </a:r>
            <a:r>
              <a:rPr lang="zh-CN" altLang="zh-CN" sz="2800" b="1" dirty="0" smtClean="0"/>
              <a:t>啦</a:t>
            </a:r>
            <a:r>
              <a:rPr lang="zh-CN" altLang="zh-CN" sz="2800" b="1" dirty="0"/>
              <a:t>，来到的不说，</a:t>
            </a:r>
            <a:r>
              <a:rPr lang="zh-CN" altLang="zh-CN" sz="2800" b="1" u="sng" dirty="0"/>
              <a:t>没来的把手举起来</a:t>
            </a:r>
            <a:r>
              <a:rPr lang="zh-CN" altLang="zh-CN" sz="2800" b="1" dirty="0" smtClean="0"/>
              <a:t>！</a:t>
            </a:r>
            <a:r>
              <a:rPr lang="en-US" altLang="zh-CN" sz="2800" b="1" dirty="0" smtClean="0"/>
              <a:t> </a:t>
            </a:r>
            <a:r>
              <a:rPr lang="zh-CN" altLang="zh-CN" sz="2800" b="1" dirty="0" smtClean="0"/>
              <a:t>。</a:t>
            </a:r>
            <a:r>
              <a:rPr lang="en-US" altLang="zh-CN" sz="2800" b="1" dirty="0" smtClean="0"/>
              <a:t> ……</a:t>
            </a:r>
            <a:r>
              <a:rPr lang="zh-CN" altLang="zh-CN" sz="2800" b="1" dirty="0" smtClean="0"/>
              <a:t>今天来这里讲话，</a:t>
            </a:r>
            <a:r>
              <a:rPr lang="zh-CN" altLang="en-US" sz="2800" b="1" u="sng" dirty="0" smtClean="0"/>
              <a:t>真</a:t>
            </a:r>
            <a:r>
              <a:rPr lang="zh-CN" altLang="zh-CN" sz="2800" b="1" u="sng" dirty="0" smtClean="0"/>
              <a:t>使我蓬荜生辉，</a:t>
            </a:r>
            <a:r>
              <a:rPr lang="zh-CN" altLang="en-US" sz="2800" b="1" u="sng" dirty="0" smtClean="0"/>
              <a:t>因此大家对我</a:t>
            </a:r>
            <a:r>
              <a:rPr lang="zh-CN" altLang="zh-CN" sz="2800" b="1" u="sng" dirty="0" smtClean="0"/>
              <a:t>感恩戴德。</a:t>
            </a:r>
            <a:r>
              <a:rPr lang="en-US" altLang="zh-CN" sz="2800" b="1" dirty="0" smtClean="0"/>
              <a:t>……</a:t>
            </a:r>
            <a:r>
              <a:rPr lang="zh-CN" altLang="zh-CN" sz="2800" b="1" dirty="0" smtClean="0"/>
              <a:t>今天兄弟</a:t>
            </a:r>
            <a:r>
              <a:rPr lang="zh-CN" altLang="en-US" sz="2800" b="1" dirty="0" smtClean="0"/>
              <a:t>我</a:t>
            </a:r>
            <a:r>
              <a:rPr lang="zh-CN" altLang="zh-CN" sz="2800" b="1" dirty="0" smtClean="0"/>
              <a:t>有</a:t>
            </a:r>
            <a:r>
              <a:rPr lang="zh-CN" altLang="zh-CN" sz="2800" b="1" dirty="0"/>
              <a:t>说得不对的</a:t>
            </a:r>
            <a:r>
              <a:rPr lang="zh-CN" altLang="zh-CN" sz="2800" b="1" dirty="0" smtClean="0"/>
              <a:t>，</a:t>
            </a:r>
            <a:r>
              <a:rPr lang="zh-CN" altLang="en-US" sz="2800" b="1" u="sng" dirty="0" smtClean="0"/>
              <a:t>对</a:t>
            </a:r>
            <a:r>
              <a:rPr lang="zh-CN" altLang="zh-CN" sz="2800" b="1" u="sng" dirty="0" smtClean="0"/>
              <a:t>大家应该原谅</a:t>
            </a:r>
            <a:r>
              <a:rPr lang="zh-CN" altLang="en-US" sz="2800" b="1" u="sng" dirty="0" smtClean="0"/>
              <a:t>一个</a:t>
            </a:r>
            <a:r>
              <a:rPr lang="zh-CN" altLang="zh-CN" sz="2800" b="1" dirty="0" smtClean="0"/>
              <a:t>。</a:t>
            </a:r>
            <a:r>
              <a:rPr lang="zh-CN" altLang="zh-CN" sz="2800" b="1" dirty="0"/>
              <a:t>你们是文化人，都是</a:t>
            </a:r>
            <a:r>
              <a:rPr lang="zh-CN" altLang="zh-CN" sz="2800" b="1" u="sng" dirty="0"/>
              <a:t>大学生、中学生、留洋</a:t>
            </a:r>
            <a:r>
              <a:rPr lang="zh-CN" altLang="zh-CN" sz="2800" b="1" u="sng" dirty="0" smtClean="0"/>
              <a:t>生</a:t>
            </a:r>
            <a:r>
              <a:rPr lang="zh-CN" altLang="en-US" sz="2800" b="1" u="sng" dirty="0" smtClean="0"/>
              <a:t>。</a:t>
            </a:r>
            <a:r>
              <a:rPr lang="zh-CN" altLang="zh-CN" sz="2800" b="1" dirty="0" smtClean="0"/>
              <a:t>兄弟</a:t>
            </a:r>
            <a:r>
              <a:rPr lang="zh-CN" altLang="zh-CN" sz="2800" b="1" dirty="0"/>
              <a:t>我是大老粗，连</a:t>
            </a:r>
            <a:r>
              <a:rPr lang="zh-CN" altLang="zh-CN" sz="2800" b="1" u="sng" dirty="0"/>
              <a:t>中国的英文</a:t>
            </a:r>
            <a:r>
              <a:rPr lang="zh-CN" altLang="zh-CN" sz="2800" b="1" dirty="0"/>
              <a:t>都</a:t>
            </a:r>
            <a:r>
              <a:rPr lang="zh-CN" altLang="zh-CN" sz="2800" b="1" dirty="0" smtClean="0"/>
              <a:t>不</a:t>
            </a:r>
            <a:r>
              <a:rPr lang="zh-CN" altLang="en-US" sz="2800" b="1" dirty="0" smtClean="0"/>
              <a:t>懂，</a:t>
            </a:r>
            <a:r>
              <a:rPr lang="zh-CN" altLang="en-US" sz="2800" b="1" u="sng" dirty="0" smtClean="0"/>
              <a:t>难道</a:t>
            </a:r>
            <a:r>
              <a:rPr lang="zh-CN" altLang="zh-CN" sz="2800" b="1" u="sng" dirty="0" smtClean="0"/>
              <a:t>我</a:t>
            </a:r>
            <a:r>
              <a:rPr lang="zh-CN" altLang="en-US" sz="2800" b="1" u="sng" dirty="0" smtClean="0"/>
              <a:t>没有</a:t>
            </a:r>
            <a:r>
              <a:rPr lang="zh-CN" altLang="zh-CN" sz="2800" b="1" u="sng" dirty="0" smtClean="0"/>
              <a:t>资格</a:t>
            </a:r>
            <a:r>
              <a:rPr lang="zh-CN" altLang="zh-CN" sz="2800" b="1" u="sng" dirty="0"/>
              <a:t>给你们</a:t>
            </a:r>
            <a:r>
              <a:rPr lang="zh-CN" altLang="zh-CN" sz="2800" b="1" u="sng" dirty="0" smtClean="0"/>
              <a:t>讲话</a:t>
            </a:r>
            <a:r>
              <a:rPr lang="zh-CN" altLang="en-US" sz="2800" b="1" u="sng" dirty="0" smtClean="0"/>
              <a:t>吗？</a:t>
            </a:r>
            <a:r>
              <a:rPr lang="en-US" altLang="zh-CN" sz="2800" b="1" u="sng" dirty="0"/>
              <a:t> </a:t>
            </a:r>
            <a:r>
              <a:rPr lang="en-US" altLang="zh-CN" sz="2800" b="1" dirty="0" smtClean="0"/>
              <a:t>……</a:t>
            </a:r>
            <a:endParaRPr lang="en-US" altLang="zh-CN" sz="2800" b="1" dirty="0" smtClean="0"/>
          </a:p>
          <a:p>
            <a:endParaRPr lang="en-US" altLang="zh-CN" sz="2800" b="1" dirty="0" smtClean="0"/>
          </a:p>
          <a:p>
            <a:pPr>
              <a:lnSpc>
                <a:spcPts val="7000"/>
              </a:lnSpc>
            </a:pPr>
            <a:r>
              <a:rPr lang="en-US" altLang="zh-CN" sz="2800" b="1" dirty="0" smtClean="0"/>
              <a:t>                                                                      ———</a:t>
            </a:r>
            <a:r>
              <a:rPr lang="zh-CN" altLang="en-US" sz="2800" b="1" dirty="0" smtClean="0"/>
              <a:t>单口相声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韩复榘讲演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片段</a:t>
            </a:r>
            <a:r>
              <a:rPr lang="en-US" altLang="zh-CN" sz="2800" b="1" dirty="0" smtClean="0"/>
              <a:t>                                                                            </a:t>
            </a:r>
            <a:endParaRPr lang="zh-CN" altLang="en-US" sz="2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3768918" y="6559826"/>
            <a:ext cx="1065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921318" y="6712226"/>
            <a:ext cx="1065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073718" y="6864626"/>
            <a:ext cx="1065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282855" y="1007626"/>
            <a:ext cx="2639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自相矛盾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4155" y="1828800"/>
            <a:ext cx="1265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不合事理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40706" y="2735755"/>
            <a:ext cx="2166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主客颠倒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23089" y="3655108"/>
            <a:ext cx="2166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概念不清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03671" y="4601337"/>
            <a:ext cx="2166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否定不当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43754" y="1871691"/>
            <a:ext cx="2166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强加因果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258746" y="4605130"/>
            <a:ext cx="1265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不合事理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Text Box 2"/>
          <p:cNvSpPr txBox="1">
            <a:spLocks noChangeArrowheads="1"/>
          </p:cNvSpPr>
          <p:nvPr/>
        </p:nvSpPr>
        <p:spPr bwMode="auto">
          <a:xfrm>
            <a:off x="663934" y="358401"/>
            <a:ext cx="11143753" cy="1661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合逻辑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是指在语法上虽然正确 ，但不符合概念、判断、推理等形式逻辑以及事理逻辑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的病句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类型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173" y="3419061"/>
            <a:ext cx="1888435" cy="58477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形式逻辑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51456" y="2297109"/>
            <a:ext cx="9442175" cy="4052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概念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是对事物的本质的概括和反映，是同类事物的共性、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一般特性在人脑中的反映。 （词语）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000"/>
              </a:lnSpc>
            </a:pP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是对事物是什么或不是什么、是否具有某种属性的判明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和断定，在内容上是对事物之间的联系或关系的反映，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在形式上表现为概念与功能之间的联系。（句子）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000"/>
              </a:lnSpc>
            </a:pP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推理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是从事物的联系或关系中由已知的推出未知的思维活动，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其逻辑形式是从已知的几个判断推出一个新判断，是判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断之间的一定联系或关系的表现。 （复句）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Text Box 2"/>
          <p:cNvSpPr txBox="1">
            <a:spLocks noChangeArrowheads="1"/>
          </p:cNvSpPr>
          <p:nvPr/>
        </p:nvSpPr>
        <p:spPr bwMode="auto">
          <a:xfrm>
            <a:off x="663934" y="277718"/>
            <a:ext cx="11143753" cy="1661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合逻辑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是指在语法上虽然正确 ，但不符合概念、判断、推理等形式逻辑以及事理逻辑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的病句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类型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9573" name="Text Box 4"/>
          <p:cNvSpPr txBox="1">
            <a:spLocks noChangeArrowheads="1"/>
          </p:cNvSpPr>
          <p:nvPr/>
        </p:nvSpPr>
        <p:spPr bwMode="auto">
          <a:xfrm>
            <a:off x="583140" y="2714938"/>
            <a:ext cx="923330" cy="273685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不合逻辑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326260" y="1942553"/>
            <a:ext cx="1995027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概念不清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8922" y="2504661"/>
            <a:ext cx="1888435" cy="58477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形式逻辑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22782" y="5121964"/>
            <a:ext cx="2113722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  事理逻辑</a:t>
            </a:r>
            <a:endParaRPr lang="zh-CN" altLang="en-US" sz="3200" b="1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278124" y="4964437"/>
            <a:ext cx="2220314" cy="830997"/>
          </a:xfrm>
          <a:prstGeom prst="rect">
            <a:avLst/>
          </a:prstGeom>
          <a:solidFill>
            <a:srgbClr val="FF66FF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7﹑</a:t>
            </a:r>
            <a:r>
              <a:rPr lang="zh-CN" altLang="zh-CN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不合事理</a:t>
            </a:r>
            <a:endParaRPr lang="zh-CN" altLang="en-US" sz="4800" b="1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319634" y="2631665"/>
            <a:ext cx="6209217" cy="646331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2、</a:t>
            </a:r>
            <a:r>
              <a:rPr lang="zh-CN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否定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不</a:t>
            </a:r>
            <a:r>
              <a:rPr lang="zh-CN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当</a:t>
            </a: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3、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自相矛盾</a:t>
            </a: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4、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主客颠倒</a:t>
            </a:r>
            <a:endParaRPr lang="zh-CN" alt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352765" y="3261146"/>
            <a:ext cx="42744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﹑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照应不周  </a:t>
            </a:r>
            <a:r>
              <a:rPr lang="zh-CN" altLang="zh-CN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6、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关系混乱 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3" grpId="0" animBg="1" autoUpdateAnimBg="0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1809" y="1657976"/>
            <a:ext cx="11483942" cy="5098779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(1)</a:t>
            </a: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教育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主管部门要求，各级各类学校学生的生活用品以及床上用品都应由学生自主选购，不得统一配备</a:t>
            </a: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。</a:t>
            </a:r>
            <a:endParaRPr lang="en-US" altLang="zh-CN" sz="24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ts val="3500"/>
              </a:lnSpc>
            </a:pPr>
            <a:endParaRPr lang="en-US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ts val="3500"/>
              </a:lnSpc>
            </a:pPr>
            <a:endParaRPr lang="en-US" altLang="zh-CN" sz="24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ts val="3500"/>
              </a:lnSpc>
            </a:pP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(2)</a:t>
            </a:r>
            <a:r>
              <a:rPr lang="zh-CN" altLang="en-US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大观园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旅游纪念品商场里摆满了名人字画、根雕作品、导游地图、古玩、佩饰等多种工艺品，琳琅满目，美不胜收。</a:t>
            </a:r>
            <a:endParaRPr lang="zh-CN" altLang="en-US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ts val="3500"/>
              </a:lnSpc>
            </a:pPr>
            <a:endParaRPr lang="en-US" altLang="zh-CN" sz="24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ts val="3500"/>
              </a:lnSpc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    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  <a:p>
            <a:pPr algn="just">
              <a:lnSpc>
                <a:spcPts val="3500"/>
              </a:lnSpc>
            </a:pP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(3)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贫困市民和下岗职工不再把干个体看作是丢脸的事，他们已经坦然地加入到个体户行列中来。</a:t>
            </a:r>
            <a:endParaRPr lang="zh-CN" altLang="en-US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ts val="3800"/>
              </a:lnSpc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5048" y="2551803"/>
            <a:ext cx="11561661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  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种属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概念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并列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不当。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床上用品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从属于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生活用品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。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若要强调大宗用品，可把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以及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改成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尤其是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0339" y="4455531"/>
            <a:ext cx="115616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 不同范畴概念并列不当，“名人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字画、导游地图、古玩、佩饰等”不属于“工艺品”，所以应将“工艺品”改为“商品”。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23821" y="386594"/>
            <a:ext cx="9868179" cy="954107"/>
          </a:xfrm>
          <a:prstGeom prst="rect">
            <a:avLst/>
          </a:prstGeom>
          <a:noFill/>
          <a:ln>
            <a:solidFill>
              <a:srgbClr val="00CC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概念不清：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抓并列短语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是否存在种属、交叉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、不同范畴概念并列。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4634" y="6080104"/>
            <a:ext cx="6870417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贫困市民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和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下岗职工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交叉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概念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并列不当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1810" y="323861"/>
            <a:ext cx="1477720" cy="52322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第 一 组</a:t>
            </a:r>
            <a:endParaRPr lang="zh-CN" altLang="en-US" sz="2800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1810" y="2027088"/>
            <a:ext cx="11561661" cy="3713785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(1)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在激烈的市场竞争中，我们所缺乏的，一是勇气不足，二是谋略不当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。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ts val="3500"/>
              </a:lnSpc>
            </a:pPr>
            <a:endParaRPr lang="en-US" altLang="zh-CN" sz="2800" kern="100" dirty="0" smtClean="0"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  <a:p>
            <a:pPr algn="just">
              <a:lnSpc>
                <a:spcPts val="3500"/>
              </a:lnSpc>
            </a:pPr>
            <a:endParaRPr lang="en-US" altLang="zh-CN" sz="2800" kern="100" dirty="0" smtClean="0"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</a:endParaRPr>
          </a:p>
          <a:p>
            <a:pPr algn="just">
              <a:lnSpc>
                <a:spcPts val="3500"/>
              </a:lnSpc>
            </a:pPr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</a:rPr>
              <a:t>(2)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科学发展到今天，谁也不会否认地球不是绕着太阳转的。</a:t>
            </a:r>
            <a:endParaRPr lang="zh-CN" altLang="en-US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ts val="3500"/>
              </a:lnSpc>
            </a:pP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ts val="3500"/>
              </a:lnSpc>
            </a:pPr>
            <a:endParaRPr lang="en-US" altLang="zh-CN" sz="28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ts val="3500"/>
              </a:lnSpc>
            </a:pPr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(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3)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他无时无刻不忘记搜集资料，所以作品内容充实具体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ts val="3500"/>
              </a:lnSpc>
            </a:pP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04558" y="383703"/>
            <a:ext cx="19221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否定不当：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1400" y="5389230"/>
            <a:ext cx="7156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无时无刻是指无一时刻，只有一重否定。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40264" y="1005340"/>
            <a:ext cx="10422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多重否定、反问、及有否定意义的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词（防止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、避免、忌、戒、禁止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等）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1810" y="323861"/>
            <a:ext cx="1477720" cy="52322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第 二 组</a:t>
            </a:r>
            <a:endParaRPr lang="zh-CN" altLang="en-US" sz="2800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1400" y="3978390"/>
            <a:ext cx="9991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否定不当，“不会、否认、不是”三重否定导到与事实相反。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0062" y="2677572"/>
            <a:ext cx="4103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“缺乏”本身含有否定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意义。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1810" y="1641817"/>
            <a:ext cx="11561661" cy="114898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(1</a:t>
            </a:r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)</a:t>
            </a:r>
            <a:r>
              <a:rPr lang="zh-CN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大部分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电台英语广播的语速较快，对于初学英语的人听起来确实感到困难。</a:t>
            </a:r>
            <a:endParaRPr lang="zh-CN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721" y="2849723"/>
            <a:ext cx="1156166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不合逻辑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采用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对于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……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来说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结构，可在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人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后面加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来说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，也可删除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对于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，让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人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作后一分句的主语。</a:t>
            </a:r>
            <a:endParaRPr lang="zh-CN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2891" y="3610791"/>
            <a:ext cx="11879107" cy="769389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(2</a:t>
            </a:r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)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北京奥运会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上一骑绝尘的飞人博尔特，对热爱体育的人们是不陌生的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。</a:t>
            </a:r>
            <a:endParaRPr lang="zh-CN" altLang="en-US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721" y="5227317"/>
            <a:ext cx="79363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(3)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在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那个时候，报纸与我接触的机会是很少的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721" y="4396320"/>
            <a:ext cx="11796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句子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想表达的意思是“热爱体育的人们了解博尔特这个名字”。“人们”是主，“博尔特这个名字”是客，使用介词“对”时，主应在前，客应在后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en-US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1810" y="323861"/>
            <a:ext cx="1477720" cy="52322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第 三 组</a:t>
            </a:r>
            <a:endParaRPr lang="zh-CN" altLang="en-US" sz="2800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37723" y="925010"/>
            <a:ext cx="8216348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Calibri" panose="020F0502020204030204" pitchFamily="34" charset="0"/>
              </a:rPr>
              <a:t>句子</a:t>
            </a:r>
            <a:r>
              <a:rPr lang="zh-CN" altLang="en-US" sz="24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表述对象</a:t>
            </a:r>
            <a:r>
              <a:rPr lang="zh-CN" altLang="en-US" sz="2400" b="1" dirty="0">
                <a:solidFill>
                  <a:srgbClr val="0000FF"/>
                </a:solidFill>
                <a:latin typeface="Calibri" panose="020F0502020204030204" pitchFamily="34" charset="0"/>
              </a:rPr>
              <a:t>有主动者与被动者之</a:t>
            </a:r>
            <a:r>
              <a:rPr lang="zh-CN" altLang="en-US" sz="24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分，介词后应是被动者。</a:t>
            </a:r>
            <a:endParaRPr lang="en-US" altLang="zh-CN" sz="2800" b="1" dirty="0" smtClean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61603" y="358167"/>
            <a:ext cx="2102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主客颠倒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2223" y="5827481"/>
            <a:ext cx="7549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“我”是行为的主动者，“报纸”是被动者。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63909" y="284468"/>
            <a:ext cx="71842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Calibri" panose="020F0502020204030204" pitchFamily="34" charset="0"/>
              </a:rPr>
              <a:t>关注介词“</a:t>
            </a: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对、对于、与、和</a:t>
            </a:r>
            <a:r>
              <a:rPr lang="zh-CN" altLang="en-US" sz="2800" b="1" dirty="0" smtClean="0">
                <a:latin typeface="Calibri" panose="020F0502020204030204" pitchFamily="34" charset="0"/>
              </a:rPr>
              <a:t>”后面的名词。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  <p:bldP spid="11" grpId="0"/>
      <p:bldP spid="5" grpId="0"/>
      <p:bldP spid="12" grpId="0"/>
    </p:bldLst>
  </p:timing>
</p:sld>
</file>

<file path=ppt/theme/theme1.xml><?xml version="1.0" encoding="utf-8"?>
<a:theme xmlns:a="http://schemas.openxmlformats.org/drawingml/2006/main" name="基础">
  <a:themeElements>
    <a:clrScheme name="基础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基础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基础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1119A27PPBG">
  <a:themeElements>
    <a:clrScheme name="自定义 68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BABD3D"/>
      </a:accent1>
      <a:accent2>
        <a:srgbClr val="90C413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KSO主题文字4">
      <a:majorFont>
        <a:latin typeface="Baskerville Old Face"/>
        <a:ea typeface="黑体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5844</Words>
  <Application>WPS 演示</Application>
  <PresentationFormat>自定义</PresentationFormat>
  <Paragraphs>353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Arial</vt:lpstr>
      <vt:lpstr>宋体</vt:lpstr>
      <vt:lpstr>Wingdings</vt:lpstr>
      <vt:lpstr>Corbel</vt:lpstr>
      <vt:lpstr>Calibri</vt:lpstr>
      <vt:lpstr>华文彩云</vt:lpstr>
      <vt:lpstr>华文楷体</vt:lpstr>
      <vt:lpstr>黑体</vt:lpstr>
      <vt:lpstr>楷体</vt:lpstr>
      <vt:lpstr>Courier New</vt:lpstr>
      <vt:lpstr>Times New Roman</vt:lpstr>
      <vt:lpstr>华文细黑</vt:lpstr>
      <vt:lpstr>华文琥珀</vt:lpstr>
      <vt:lpstr>华文行楷</vt:lpstr>
      <vt:lpstr>微软雅黑</vt:lpstr>
      <vt:lpstr>Arial Unicode MS</vt:lpstr>
      <vt:lpstr>幼圆</vt:lpstr>
      <vt:lpstr>Baskerville Old Face</vt:lpstr>
      <vt:lpstr>Times New Roman</vt:lpstr>
      <vt:lpstr>隶书</vt:lpstr>
      <vt:lpstr>基础</vt:lpstr>
      <vt:lpstr>A000120141119A27PPBG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0</cp:lastModifiedBy>
  <cp:revision>583</cp:revision>
  <dcterms:created xsi:type="dcterms:W3CDTF">2018-03-18T07:05:00Z</dcterms:created>
  <dcterms:modified xsi:type="dcterms:W3CDTF">2018-09-06T02:00:29Z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