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</p:sldMasterIdLst>
  <p:notesMasterIdLst>
    <p:notesMasterId r:id="rId3"/>
  </p:notesMasterIdLst>
  <p:sldIdLst>
    <p:sldId id="256" r:id="rId4"/>
    <p:sldId id="260" r:id="rId5"/>
    <p:sldId id="257" r:id="rId6"/>
    <p:sldId id="258" r:id="rId7"/>
    <p:sldId id="341" r:id="rId8"/>
    <p:sldId id="342" r:id="rId9"/>
    <p:sldId id="343" r:id="rId10"/>
    <p:sldId id="344" r:id="rId11"/>
    <p:sldId id="345" r:id="rId12"/>
    <p:sldId id="311" r:id="rId13"/>
    <p:sldId id="312" r:id="rId14"/>
    <p:sldId id="313" r:id="rId15"/>
    <p:sldId id="314" r:id="rId16"/>
    <p:sldId id="315" r:id="rId17"/>
    <p:sldId id="261" r:id="rId18"/>
    <p:sldId id="267" r:id="rId19"/>
    <p:sldId id="262" r:id="rId20"/>
    <p:sldId id="316" r:id="rId21"/>
    <p:sldId id="270" r:id="rId22"/>
    <p:sldId id="285" r:id="rId23"/>
    <p:sldId id="286" r:id="rId24"/>
    <p:sldId id="317" r:id="rId25"/>
    <p:sldId id="264" r:id="rId26"/>
    <p:sldId id="287" r:id="rId27"/>
    <p:sldId id="376" r:id="rId28"/>
    <p:sldId id="265" r:id="rId29"/>
    <p:sldId id="288" r:id="rId30"/>
    <p:sldId id="377" r:id="rId31"/>
    <p:sldId id="289" r:id="rId32"/>
    <p:sldId id="272" r:id="rId33"/>
    <p:sldId id="268" r:id="rId34"/>
    <p:sldId id="271" r:id="rId35"/>
    <p:sldId id="290" r:id="rId36"/>
    <p:sldId id="378" r:id="rId37"/>
    <p:sldId id="291" r:id="rId38"/>
    <p:sldId id="275" r:id="rId39"/>
    <p:sldId id="293" r:id="rId40"/>
    <p:sldId id="269" r:id="rId41"/>
    <p:sldId id="292" r:id="rId42"/>
    <p:sldId id="294" r:id="rId43"/>
    <p:sldId id="266" r:id="rId44"/>
    <p:sldId id="263" r:id="rId45"/>
  </p:sldIdLst>
  <p:sldSz cx="12192000" cy="6858000"/>
  <p:notesSz cx="6858000" cy="9144000"/>
  <p:custDataLst>
    <p:tags r:id="rId4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314" autoAdjust="0"/>
  </p:normalViewPr>
  <p:slideViewPr>
    <p:cSldViewPr snapToGrid="0" showGuides="1">
      <p:cViewPr varScale="1">
        <p:scale>
          <a:sx n="70" d="100"/>
          <a:sy n="70" d="100"/>
        </p:scale>
        <p:origin x="234" y="72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tags" Target="tags/tag1.xml" /><Relationship Id="rId47" Type="http://schemas.openxmlformats.org/officeDocument/2006/relationships/presProps" Target="presProps.xml" /><Relationship Id="rId48" Type="http://schemas.openxmlformats.org/officeDocument/2006/relationships/viewProps" Target="viewProps.xml" /><Relationship Id="rId49" Type="http://schemas.openxmlformats.org/officeDocument/2006/relationships/theme" Target="theme/theme1.xml" /><Relationship Id="rId5" Type="http://schemas.openxmlformats.org/officeDocument/2006/relationships/slide" Target="slides/slide2.xml" /><Relationship Id="rId50" Type="http://schemas.openxmlformats.org/officeDocument/2006/relationships/tableStyles" Target="tableStyles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06197F-790C-41DD-AF7E-0D7D1D909C1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0B1825-C70F-4D9D-9E37-F1A650C862E9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3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3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3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/Relationships>
</file>

<file path=ppt/notesSlides/_rels/notesSlide3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/Relationships>
</file>

<file path=ppt/notesSlides/_rels/notesSlide3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/Relationships>
</file>

<file path=ppt/notesSlides/_rels/notesSlide3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/Relationships>
</file>

<file path=ppt/notesSlides/_rels/notesSlide3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9.xml" /><Relationship Id="rId2" Type="http://schemas.openxmlformats.org/officeDocument/2006/relationships/notesMaster" Target="../notesMasters/notesMaster1.xml" /></Relationships>
</file>

<file path=ppt/notesSlides/_rels/notesSlide3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0.xml" /><Relationship Id="rId2" Type="http://schemas.openxmlformats.org/officeDocument/2006/relationships/notesMaster" Target="../notesMasters/notesMaster1.xml" /></Relationships>
</file>

<file path=ppt/notesSlides/_rels/notesSlide3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1.xml" /><Relationship Id="rId2" Type="http://schemas.openxmlformats.org/officeDocument/2006/relationships/notesMaster" Target="../notesMasters/notesMaster1.xml" /></Relationships>
</file>

<file path=ppt/notesSlides/_rels/notesSlide3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2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  <a:t>42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3629-D815-4BCE-B63D-749B01B030E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734F9-BD6A-49D7-96F6-87089BDE218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3629-D815-4BCE-B63D-749B01B030E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734F9-BD6A-49D7-96F6-87089BDE218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3629-D815-4BCE-B63D-749B01B030E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734F9-BD6A-49D7-96F6-87089BDE218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3629-D815-4BCE-B63D-749B01B030E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734F9-BD6A-49D7-96F6-87089BDE218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3629-D815-4BCE-B63D-749B01B030E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734F9-BD6A-49D7-96F6-87089BDE218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3629-D815-4BCE-B63D-749B01B030E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734F9-BD6A-49D7-96F6-87089BDE218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3629-D815-4BCE-B63D-749B01B030E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734F9-BD6A-49D7-96F6-87089BDE218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3629-D815-4BCE-B63D-749B01B030E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734F9-BD6A-49D7-96F6-87089BDE218B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8325228" y="5337111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3629-D815-4BCE-B63D-749B01B030E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734F9-BD6A-49D7-96F6-87089BDE218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3629-D815-4BCE-B63D-749B01B030E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734F9-BD6A-49D7-96F6-87089BDE218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3629-D815-4BCE-B63D-749B01B030E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734F9-BD6A-49D7-96F6-87089BDE218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3629-D815-4BCE-B63D-749B01B030E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734F9-BD6A-49D7-96F6-87089BDE218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3629-D815-4BCE-B63D-749B01B030E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734F9-BD6A-49D7-96F6-87089BDE218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3629-D815-4BCE-B63D-749B01B030E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734F9-BD6A-49D7-96F6-87089BDE218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3629-D815-4BCE-B63D-749B01B030E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734F9-BD6A-49D7-96F6-87089BDE218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3629-D815-4BCE-B63D-749B01B030E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734F9-BD6A-49D7-96F6-87089BDE218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3629-D815-4BCE-B63D-749B01B030E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734F9-BD6A-49D7-96F6-87089BDE218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3629-D815-4BCE-B63D-749B01B030E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734F9-BD6A-49D7-96F6-87089BDE218B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8325228" y="5337111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3629-D815-4BCE-B63D-749B01B030E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734F9-BD6A-49D7-96F6-87089BDE218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3629-D815-4BCE-B63D-749B01B030E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734F9-BD6A-49D7-96F6-87089BDE218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3629-D815-4BCE-B63D-749B01B030E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734F9-BD6A-49D7-96F6-87089BDE218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3629-D815-4BCE-B63D-749B01B030E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734F9-BD6A-49D7-96F6-87089BDE218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183629-D815-4BCE-B63D-749B01B030E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4734F9-BD6A-49D7-96F6-87089BDE218B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 title="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183629-D815-4BCE-B63D-749B01B030E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4734F9-BD6A-49D7-96F6-87089BDE218B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 title="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image" Target="../media/image4.png" /><Relationship Id="rId6" Type="http://schemas.openxmlformats.org/officeDocument/2006/relationships/image" Target="../media/image5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3.png" /><Relationship Id="rId4" Type="http://schemas.openxmlformats.org/officeDocument/2006/relationships/image" Target="../media/image8.png" /><Relationship Id="rId5" Type="http://schemas.openxmlformats.org/officeDocument/2006/relationships/image" Target="../media/image4.png" /><Relationship Id="rId6" Type="http://schemas.openxmlformats.org/officeDocument/2006/relationships/image" Target="../media/image10.png" /><Relationship Id="rId7" Type="http://schemas.openxmlformats.org/officeDocument/2006/relationships/image" Target="../media/image5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3.png" /><Relationship Id="rId4" Type="http://schemas.openxmlformats.org/officeDocument/2006/relationships/image" Target="../media/image8.png" /><Relationship Id="rId5" Type="http://schemas.openxmlformats.org/officeDocument/2006/relationships/image" Target="../media/image4.png" /><Relationship Id="rId6" Type="http://schemas.openxmlformats.org/officeDocument/2006/relationships/image" Target="../media/image10.png" /><Relationship Id="rId7" Type="http://schemas.openxmlformats.org/officeDocument/2006/relationships/image" Target="../media/image5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3.png" /><Relationship Id="rId4" Type="http://schemas.openxmlformats.org/officeDocument/2006/relationships/image" Target="../media/image8.png" /><Relationship Id="rId5" Type="http://schemas.openxmlformats.org/officeDocument/2006/relationships/image" Target="../media/image4.png" /><Relationship Id="rId6" Type="http://schemas.openxmlformats.org/officeDocument/2006/relationships/image" Target="../media/image11.png" /><Relationship Id="rId7" Type="http://schemas.openxmlformats.org/officeDocument/2006/relationships/image" Target="../media/image5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3.png" /><Relationship Id="rId4" Type="http://schemas.openxmlformats.org/officeDocument/2006/relationships/image" Target="../media/image8.png" /><Relationship Id="rId5" Type="http://schemas.openxmlformats.org/officeDocument/2006/relationships/image" Target="../media/image4.png" /><Relationship Id="rId6" Type="http://schemas.openxmlformats.org/officeDocument/2006/relationships/image" Target="../media/image11.png" /><Relationship Id="rId7" Type="http://schemas.openxmlformats.org/officeDocument/2006/relationships/image" Target="../media/image5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3.png" /><Relationship Id="rId4" Type="http://schemas.openxmlformats.org/officeDocument/2006/relationships/image" Target="../media/image8.png" /><Relationship Id="rId5" Type="http://schemas.openxmlformats.org/officeDocument/2006/relationships/image" Target="../media/image4.png" /><Relationship Id="rId6" Type="http://schemas.openxmlformats.org/officeDocument/2006/relationships/image" Target="../media/image5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12.jpeg" /><Relationship Id="rId4" Type="http://schemas.openxmlformats.org/officeDocument/2006/relationships/image" Target="../media/image13.jpeg" /><Relationship Id="rId5" Type="http://schemas.openxmlformats.org/officeDocument/2006/relationships/image" Target="../media/image14.png" /><Relationship Id="rId6" Type="http://schemas.microsoft.com/office/2007/relationships/hdphoto" Target="../media/image15.wdp" /><Relationship Id="rId7" Type="http://schemas.openxmlformats.org/officeDocument/2006/relationships/image" Target="../media/image16.jpeg" /><Relationship Id="rId8" Type="http://schemas.openxmlformats.org/officeDocument/2006/relationships/image" Target="../media/image17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18.png" /><Relationship Id="rId4" Type="http://schemas.openxmlformats.org/officeDocument/2006/relationships/image" Target="../media/image19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20.png" /><Relationship Id="rId4" Type="http://schemas.microsoft.com/office/2007/relationships/hdphoto" Target="../media/image21.wdp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3.png" /><Relationship Id="rId4" Type="http://schemas.openxmlformats.org/officeDocument/2006/relationships/image" Target="../media/image8.png" /><Relationship Id="rId5" Type="http://schemas.openxmlformats.org/officeDocument/2006/relationships/image" Target="../media/image4.png" /><Relationship Id="rId6" Type="http://schemas.openxmlformats.org/officeDocument/2006/relationships/image" Target="../media/image5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22.png" /><Relationship Id="rId4" Type="http://schemas.openxmlformats.org/officeDocument/2006/relationships/image" Target="../media/image23.jpeg" /><Relationship Id="rId5" Type="http://schemas.openxmlformats.org/officeDocument/2006/relationships/image" Target="../media/image24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6.png" /><Relationship Id="rId4" Type="http://schemas.microsoft.com/office/2007/relationships/hdphoto" Target="../media/image7.wdp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22.png" /><Relationship Id="rId4" Type="http://schemas.openxmlformats.org/officeDocument/2006/relationships/image" Target="../media/image23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22.png" /><Relationship Id="rId4" Type="http://schemas.openxmlformats.org/officeDocument/2006/relationships/image" Target="../media/image23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22.png" /><Relationship Id="rId4" Type="http://schemas.openxmlformats.org/officeDocument/2006/relationships/image" Target="../media/image23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25.png" /><Relationship Id="rId4" Type="http://schemas.openxmlformats.org/officeDocument/2006/relationships/image" Target="../media/image26.png" /><Relationship Id="rId5" Type="http://schemas.openxmlformats.org/officeDocument/2006/relationships/image" Target="../media/image27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4.xml" /><Relationship Id="rId3" Type="http://schemas.openxmlformats.org/officeDocument/2006/relationships/image" Target="../media/image25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5.xml" /><Relationship Id="rId3" Type="http://schemas.openxmlformats.org/officeDocument/2006/relationships/image" Target="../media/image28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6.xml" /><Relationship Id="rId3" Type="http://schemas.openxmlformats.org/officeDocument/2006/relationships/image" Target="../media/image28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7.xml" /><Relationship Id="rId3" Type="http://schemas.openxmlformats.org/officeDocument/2006/relationships/image" Target="../media/image25.png" /><Relationship Id="rId4" Type="http://schemas.openxmlformats.org/officeDocument/2006/relationships/image" Target="../media/image2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image" Target="../media/image4.png" /><Relationship Id="rId6" Type="http://schemas.openxmlformats.org/officeDocument/2006/relationships/image" Target="../media/image5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8.xml" /><Relationship Id="rId3" Type="http://schemas.openxmlformats.org/officeDocument/2006/relationships/image" Target="../media/image29.png" /><Relationship Id="rId4" Type="http://schemas.openxmlformats.org/officeDocument/2006/relationships/image" Target="../media/image30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9.xml" /><Relationship Id="rId3" Type="http://schemas.openxmlformats.org/officeDocument/2006/relationships/image" Target="../media/image31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0.xml" /><Relationship Id="rId3" Type="http://schemas.openxmlformats.org/officeDocument/2006/relationships/image" Target="../media/image32.png" /><Relationship Id="rId4" Type="http://schemas.openxmlformats.org/officeDocument/2006/relationships/image" Target="../media/image33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1.xml" /><Relationship Id="rId3" Type="http://schemas.openxmlformats.org/officeDocument/2006/relationships/image" Target="../media/image31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2.xml" /><Relationship Id="rId3" Type="http://schemas.openxmlformats.org/officeDocument/2006/relationships/image" Target="../media/image32.png" /><Relationship Id="rId4" Type="http://schemas.openxmlformats.org/officeDocument/2006/relationships/image" Target="../media/image33.png" /><Relationship Id="rId5" Type="http://schemas.openxmlformats.org/officeDocument/2006/relationships/image" Target="../media/image34.pn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3.xml" /><Relationship Id="rId3" Type="http://schemas.openxmlformats.org/officeDocument/2006/relationships/image" Target="../media/image3.png" /><Relationship Id="rId4" Type="http://schemas.openxmlformats.org/officeDocument/2006/relationships/image" Target="../media/image35.jpeg" /><Relationship Id="rId5" Type="http://schemas.openxmlformats.org/officeDocument/2006/relationships/image" Target="../media/image8.png" /><Relationship Id="rId6" Type="http://schemas.openxmlformats.org/officeDocument/2006/relationships/image" Target="../media/image4.png" /><Relationship Id="rId7" Type="http://schemas.openxmlformats.org/officeDocument/2006/relationships/image" Target="../media/image5.jpe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4.xml" /><Relationship Id="rId3" Type="http://schemas.openxmlformats.org/officeDocument/2006/relationships/image" Target="../media/image25.png" /><Relationship Id="rId4" Type="http://schemas.openxmlformats.org/officeDocument/2006/relationships/image" Target="../media/image26.pn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5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6.xml" /><Relationship Id="rId3" Type="http://schemas.openxmlformats.org/officeDocument/2006/relationships/image" Target="../media/image29.png" /><Relationship Id="rId4" Type="http://schemas.openxmlformats.org/officeDocument/2006/relationships/image" Target="../media/image30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3.png" /><Relationship Id="rId4" Type="http://schemas.openxmlformats.org/officeDocument/2006/relationships/image" Target="../media/image8.png" /><Relationship Id="rId5" Type="http://schemas.openxmlformats.org/officeDocument/2006/relationships/image" Target="../media/image4.png" /><Relationship Id="rId6" Type="http://schemas.openxmlformats.org/officeDocument/2006/relationships/image" Target="../media/image9.png" /><Relationship Id="rId7" Type="http://schemas.openxmlformats.org/officeDocument/2006/relationships/image" Target="../media/image5.jpe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7.xml" /><Relationship Id="rId3" Type="http://schemas.openxmlformats.org/officeDocument/2006/relationships/image" Target="../media/image22.png" /><Relationship Id="rId4" Type="http://schemas.openxmlformats.org/officeDocument/2006/relationships/image" Target="../media/image23.jpeg" /><Relationship Id="rId5" Type="http://schemas.openxmlformats.org/officeDocument/2006/relationships/image" Target="../media/image36.pn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8.xml" /><Relationship Id="rId3" Type="http://schemas.openxmlformats.org/officeDocument/2006/relationships/image" Target="../media/image37.jpeg" /><Relationship Id="rId4" Type="http://schemas.openxmlformats.org/officeDocument/2006/relationships/image" Target="../media/image38.pn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9.xml" /><Relationship Id="rId3" Type="http://schemas.openxmlformats.org/officeDocument/2006/relationships/image" Target="../media/image19.png" /><Relationship Id="rId4" Type="http://schemas.openxmlformats.org/officeDocument/2006/relationships/image" Target="../media/image38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8.png" /><Relationship Id="rId6" Type="http://schemas.openxmlformats.org/officeDocument/2006/relationships/image" Target="../media/image5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8.png" /><Relationship Id="rId6" Type="http://schemas.openxmlformats.org/officeDocument/2006/relationships/image" Target="../media/image5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8.png" /><Relationship Id="rId6" Type="http://schemas.openxmlformats.org/officeDocument/2006/relationships/image" Target="../media/image5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8.png" /><Relationship Id="rId6" Type="http://schemas.openxmlformats.org/officeDocument/2006/relationships/image" Target="../media/image5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8.png" /><Relationship Id="rId6" Type="http://schemas.openxmlformats.org/officeDocument/2006/relationships/image" Target="../media/image5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6">
            <a:alphaModFix amt="5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0" y="-60325"/>
            <a:ext cx="12204700" cy="2032000"/>
          </a:xfrm>
          <a:prstGeom prst="rect">
            <a:avLst/>
          </a:prstGeom>
        </p:spPr>
      </p:pic>
      <p:pic>
        <p:nvPicPr>
          <p:cNvPr id="5" name="图片 4" title="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8620" y="5272405"/>
            <a:ext cx="6729730" cy="1585595"/>
          </a:xfrm>
          <a:prstGeom prst="rect">
            <a:avLst/>
          </a:prstGeom>
        </p:spPr>
      </p:pic>
      <p:pic>
        <p:nvPicPr>
          <p:cNvPr id="6" name="图片 5" title="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350" y="4857750"/>
            <a:ext cx="3895090" cy="1075055"/>
          </a:xfrm>
          <a:prstGeom prst="rect">
            <a:avLst/>
          </a:prstGeom>
        </p:spPr>
      </p:pic>
      <p:grpSp>
        <p:nvGrpSpPr>
          <p:cNvPr id="29" name="Group 37848" title=""/>
          <p:cNvGrpSpPr>
            <a:grpSpLocks noChangeAspect="1"/>
          </p:cNvGrpSpPr>
          <p:nvPr/>
        </p:nvGrpSpPr>
        <p:grpSpPr>
          <a:xfrm>
            <a:off x="1267177" y="3510740"/>
            <a:ext cx="1074807" cy="290522"/>
            <a:chOff x="4137" y="1469"/>
            <a:chExt cx="1724" cy="466"/>
          </a:xfrm>
        </p:grpSpPr>
        <p:sp>
          <p:nvSpPr>
            <p:cNvPr id="30" name="Line 37849"/>
            <p:cNvSpPr>
              <a:spLocks noChangeShapeType="1"/>
            </p:cNvSpPr>
            <p:nvPr/>
          </p:nvSpPr>
          <p:spPr bwMode="auto">
            <a:xfrm>
              <a:off x="4888" y="1702"/>
              <a:ext cx="481" cy="0"/>
            </a:xfrm>
            <a:prstGeom prst="line">
              <a:avLst/>
            </a:prstGeom>
            <a:noFill/>
            <a:ln w="9525" cap="rnd">
              <a:solidFill>
                <a:srgbClr val="DAAD7B">
                  <a:alpha val="70000"/>
                </a:srgb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Line 37850"/>
            <p:cNvSpPr>
              <a:spLocks noChangeShapeType="1"/>
            </p:cNvSpPr>
            <p:nvPr/>
          </p:nvSpPr>
          <p:spPr bwMode="auto">
            <a:xfrm>
              <a:off x="4889" y="1469"/>
              <a:ext cx="972" cy="0"/>
            </a:xfrm>
            <a:prstGeom prst="line">
              <a:avLst/>
            </a:prstGeom>
            <a:noFill/>
            <a:ln w="9525" cap="rnd">
              <a:solidFill>
                <a:srgbClr val="DAAD7B">
                  <a:alpha val="70000"/>
                </a:srgb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Line 37851"/>
            <p:cNvSpPr>
              <a:spLocks noChangeShapeType="1"/>
            </p:cNvSpPr>
            <p:nvPr/>
          </p:nvSpPr>
          <p:spPr bwMode="auto">
            <a:xfrm>
              <a:off x="4137" y="1935"/>
              <a:ext cx="1229" cy="0"/>
            </a:xfrm>
            <a:prstGeom prst="line">
              <a:avLst/>
            </a:prstGeom>
            <a:noFill/>
            <a:ln w="9525" cap="rnd">
              <a:solidFill>
                <a:srgbClr val="DAAD7B">
                  <a:alpha val="70000"/>
                </a:srgb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7852"/>
            <p:cNvSpPr/>
            <p:nvPr/>
          </p:nvSpPr>
          <p:spPr bwMode="auto">
            <a:xfrm>
              <a:off x="5368" y="1702"/>
              <a:ext cx="116" cy="233"/>
            </a:xfrm>
            <a:custGeom>
              <a:gdLst>
                <a:gd name="T0" fmla="*/ 0 w 164"/>
                <a:gd name="T1" fmla="*/ 0 h 327"/>
                <a:gd name="T2" fmla="*/ 164 w 164"/>
                <a:gd name="T3" fmla="*/ 164 h 327"/>
                <a:gd name="T4" fmla="*/ 0 w 164"/>
                <a:gd name="T5" fmla="*/ 327 h 3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327">
                  <a:moveTo>
                    <a:pt x="0" y="0"/>
                  </a:moveTo>
                  <a:cubicBezTo>
                    <a:pt x="91" y="0"/>
                    <a:pt x="164" y="73"/>
                    <a:pt x="164" y="164"/>
                  </a:cubicBezTo>
                  <a:cubicBezTo>
                    <a:pt x="164" y="254"/>
                    <a:pt x="91" y="327"/>
                    <a:pt x="0" y="327"/>
                  </a:cubicBezTo>
                </a:path>
              </a:pathLst>
            </a:custGeom>
            <a:noFill/>
            <a:ln w="9525" cap="rnd">
              <a:solidFill>
                <a:srgbClr val="DAAD7B">
                  <a:alpha val="70000"/>
                </a:srgb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7853"/>
            <p:cNvSpPr/>
            <p:nvPr/>
          </p:nvSpPr>
          <p:spPr bwMode="auto">
            <a:xfrm>
              <a:off x="5302" y="1702"/>
              <a:ext cx="117" cy="233"/>
            </a:xfrm>
            <a:custGeom>
              <a:gdLst>
                <a:gd name="T0" fmla="*/ 0 w 164"/>
                <a:gd name="T1" fmla="*/ 0 h 327"/>
                <a:gd name="T2" fmla="*/ 164 w 164"/>
                <a:gd name="T3" fmla="*/ 164 h 327"/>
                <a:gd name="T4" fmla="*/ 0 w 164"/>
                <a:gd name="T5" fmla="*/ 327 h 3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327">
                  <a:moveTo>
                    <a:pt x="0" y="0"/>
                  </a:moveTo>
                  <a:cubicBezTo>
                    <a:pt x="91" y="0"/>
                    <a:pt x="164" y="73"/>
                    <a:pt x="164" y="164"/>
                  </a:cubicBezTo>
                  <a:cubicBezTo>
                    <a:pt x="164" y="254"/>
                    <a:pt x="91" y="327"/>
                    <a:pt x="0" y="327"/>
                  </a:cubicBezTo>
                </a:path>
              </a:pathLst>
            </a:custGeom>
            <a:noFill/>
            <a:ln w="9525" cap="rnd">
              <a:solidFill>
                <a:srgbClr val="DAAD7B">
                  <a:alpha val="70000"/>
                </a:srgb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7854"/>
            <p:cNvSpPr/>
            <p:nvPr/>
          </p:nvSpPr>
          <p:spPr bwMode="auto">
            <a:xfrm>
              <a:off x="5218" y="1702"/>
              <a:ext cx="117" cy="233"/>
            </a:xfrm>
            <a:custGeom>
              <a:gdLst>
                <a:gd name="T0" fmla="*/ 0 w 164"/>
                <a:gd name="T1" fmla="*/ 0 h 327"/>
                <a:gd name="T2" fmla="*/ 164 w 164"/>
                <a:gd name="T3" fmla="*/ 164 h 327"/>
                <a:gd name="T4" fmla="*/ 0 w 164"/>
                <a:gd name="T5" fmla="*/ 327 h 3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327">
                  <a:moveTo>
                    <a:pt x="0" y="0"/>
                  </a:moveTo>
                  <a:cubicBezTo>
                    <a:pt x="90" y="0"/>
                    <a:pt x="164" y="73"/>
                    <a:pt x="164" y="164"/>
                  </a:cubicBezTo>
                  <a:cubicBezTo>
                    <a:pt x="164" y="254"/>
                    <a:pt x="90" y="327"/>
                    <a:pt x="0" y="327"/>
                  </a:cubicBezTo>
                </a:path>
              </a:pathLst>
            </a:custGeom>
            <a:noFill/>
            <a:ln w="9525" cap="rnd">
              <a:solidFill>
                <a:srgbClr val="DAAD7B">
                  <a:alpha val="70000"/>
                </a:srgb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7855"/>
            <p:cNvSpPr/>
            <p:nvPr/>
          </p:nvSpPr>
          <p:spPr bwMode="auto">
            <a:xfrm>
              <a:off x="4783" y="1469"/>
              <a:ext cx="116" cy="233"/>
            </a:xfrm>
            <a:custGeom>
              <a:gdLst>
                <a:gd name="T0" fmla="*/ 163 w 163"/>
                <a:gd name="T1" fmla="*/ 0 h 327"/>
                <a:gd name="T2" fmla="*/ 0 w 163"/>
                <a:gd name="T3" fmla="*/ 163 h 327"/>
                <a:gd name="T4" fmla="*/ 163 w 163"/>
                <a:gd name="T5" fmla="*/ 327 h 3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3" h="327">
                  <a:moveTo>
                    <a:pt x="163" y="0"/>
                  </a:moveTo>
                  <a:cubicBezTo>
                    <a:pt x="73" y="0"/>
                    <a:pt x="0" y="73"/>
                    <a:pt x="0" y="163"/>
                  </a:cubicBezTo>
                  <a:cubicBezTo>
                    <a:pt x="0" y="254"/>
                    <a:pt x="73" y="327"/>
                    <a:pt x="163" y="327"/>
                  </a:cubicBezTo>
                </a:path>
              </a:pathLst>
            </a:custGeom>
            <a:noFill/>
            <a:ln w="9525" cap="rnd">
              <a:solidFill>
                <a:srgbClr val="DAAD7B">
                  <a:alpha val="70000"/>
                </a:srgb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7856"/>
            <p:cNvSpPr/>
            <p:nvPr/>
          </p:nvSpPr>
          <p:spPr bwMode="auto">
            <a:xfrm>
              <a:off x="4867" y="1469"/>
              <a:ext cx="116" cy="233"/>
            </a:xfrm>
            <a:custGeom>
              <a:gdLst>
                <a:gd name="T0" fmla="*/ 163 w 163"/>
                <a:gd name="T1" fmla="*/ 0 h 327"/>
                <a:gd name="T2" fmla="*/ 0 w 163"/>
                <a:gd name="T3" fmla="*/ 163 h 327"/>
                <a:gd name="T4" fmla="*/ 163 w 163"/>
                <a:gd name="T5" fmla="*/ 327 h 3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3" h="327">
                  <a:moveTo>
                    <a:pt x="163" y="0"/>
                  </a:moveTo>
                  <a:cubicBezTo>
                    <a:pt x="73" y="0"/>
                    <a:pt x="0" y="73"/>
                    <a:pt x="0" y="163"/>
                  </a:cubicBezTo>
                  <a:cubicBezTo>
                    <a:pt x="0" y="254"/>
                    <a:pt x="73" y="327"/>
                    <a:pt x="163" y="327"/>
                  </a:cubicBezTo>
                </a:path>
              </a:pathLst>
            </a:custGeom>
            <a:noFill/>
            <a:ln w="9525" cap="rnd">
              <a:solidFill>
                <a:srgbClr val="DAAD7B">
                  <a:alpha val="70000"/>
                </a:srgb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8" name="Group 37848" title=""/>
          <p:cNvGrpSpPr>
            <a:grpSpLocks noChangeAspect="1"/>
          </p:cNvGrpSpPr>
          <p:nvPr/>
        </p:nvGrpSpPr>
        <p:grpSpPr>
          <a:xfrm>
            <a:off x="10069055" y="3118606"/>
            <a:ext cx="1074807" cy="290522"/>
            <a:chOff x="4137" y="1469"/>
            <a:chExt cx="1724" cy="466"/>
          </a:xfrm>
        </p:grpSpPr>
        <p:sp>
          <p:nvSpPr>
            <p:cNvPr id="39" name="Line 37849"/>
            <p:cNvSpPr>
              <a:spLocks noChangeShapeType="1"/>
            </p:cNvSpPr>
            <p:nvPr/>
          </p:nvSpPr>
          <p:spPr bwMode="auto">
            <a:xfrm>
              <a:off x="4888" y="1702"/>
              <a:ext cx="481" cy="0"/>
            </a:xfrm>
            <a:prstGeom prst="line">
              <a:avLst/>
            </a:prstGeom>
            <a:noFill/>
            <a:ln w="9525" cap="rnd">
              <a:solidFill>
                <a:srgbClr val="DAAD7B">
                  <a:alpha val="50000"/>
                </a:srgb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Line 37850"/>
            <p:cNvSpPr>
              <a:spLocks noChangeShapeType="1"/>
            </p:cNvSpPr>
            <p:nvPr/>
          </p:nvSpPr>
          <p:spPr bwMode="auto">
            <a:xfrm>
              <a:off x="4889" y="1469"/>
              <a:ext cx="972" cy="0"/>
            </a:xfrm>
            <a:prstGeom prst="line">
              <a:avLst/>
            </a:prstGeom>
            <a:noFill/>
            <a:ln w="9525" cap="rnd">
              <a:solidFill>
                <a:srgbClr val="DAAD7B">
                  <a:alpha val="50000"/>
                </a:srgb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Line 37851"/>
            <p:cNvSpPr>
              <a:spLocks noChangeShapeType="1"/>
            </p:cNvSpPr>
            <p:nvPr/>
          </p:nvSpPr>
          <p:spPr bwMode="auto">
            <a:xfrm>
              <a:off x="4137" y="1935"/>
              <a:ext cx="1229" cy="0"/>
            </a:xfrm>
            <a:prstGeom prst="line">
              <a:avLst/>
            </a:prstGeom>
            <a:noFill/>
            <a:ln w="9525" cap="rnd">
              <a:solidFill>
                <a:srgbClr val="DAAD7B">
                  <a:alpha val="50000"/>
                </a:srgb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7852"/>
            <p:cNvSpPr/>
            <p:nvPr/>
          </p:nvSpPr>
          <p:spPr bwMode="auto">
            <a:xfrm>
              <a:off x="5368" y="1702"/>
              <a:ext cx="116" cy="233"/>
            </a:xfrm>
            <a:custGeom>
              <a:gdLst>
                <a:gd name="T0" fmla="*/ 0 w 164"/>
                <a:gd name="T1" fmla="*/ 0 h 327"/>
                <a:gd name="T2" fmla="*/ 164 w 164"/>
                <a:gd name="T3" fmla="*/ 164 h 327"/>
                <a:gd name="T4" fmla="*/ 0 w 164"/>
                <a:gd name="T5" fmla="*/ 327 h 3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327">
                  <a:moveTo>
                    <a:pt x="0" y="0"/>
                  </a:moveTo>
                  <a:cubicBezTo>
                    <a:pt x="91" y="0"/>
                    <a:pt x="164" y="73"/>
                    <a:pt x="164" y="164"/>
                  </a:cubicBezTo>
                  <a:cubicBezTo>
                    <a:pt x="164" y="254"/>
                    <a:pt x="91" y="327"/>
                    <a:pt x="0" y="327"/>
                  </a:cubicBezTo>
                </a:path>
              </a:pathLst>
            </a:custGeom>
            <a:noFill/>
            <a:ln w="9525" cap="rnd">
              <a:solidFill>
                <a:srgbClr val="DAAD7B">
                  <a:alpha val="50000"/>
                </a:srgb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7853"/>
            <p:cNvSpPr/>
            <p:nvPr/>
          </p:nvSpPr>
          <p:spPr bwMode="auto">
            <a:xfrm>
              <a:off x="5302" y="1702"/>
              <a:ext cx="117" cy="233"/>
            </a:xfrm>
            <a:custGeom>
              <a:gdLst>
                <a:gd name="T0" fmla="*/ 0 w 164"/>
                <a:gd name="T1" fmla="*/ 0 h 327"/>
                <a:gd name="T2" fmla="*/ 164 w 164"/>
                <a:gd name="T3" fmla="*/ 164 h 327"/>
                <a:gd name="T4" fmla="*/ 0 w 164"/>
                <a:gd name="T5" fmla="*/ 327 h 3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327">
                  <a:moveTo>
                    <a:pt x="0" y="0"/>
                  </a:moveTo>
                  <a:cubicBezTo>
                    <a:pt x="91" y="0"/>
                    <a:pt x="164" y="73"/>
                    <a:pt x="164" y="164"/>
                  </a:cubicBezTo>
                  <a:cubicBezTo>
                    <a:pt x="164" y="254"/>
                    <a:pt x="91" y="327"/>
                    <a:pt x="0" y="327"/>
                  </a:cubicBezTo>
                </a:path>
              </a:pathLst>
            </a:custGeom>
            <a:noFill/>
            <a:ln w="9525" cap="rnd">
              <a:solidFill>
                <a:srgbClr val="DAAD7B">
                  <a:alpha val="50000"/>
                </a:srgb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7854"/>
            <p:cNvSpPr/>
            <p:nvPr/>
          </p:nvSpPr>
          <p:spPr bwMode="auto">
            <a:xfrm>
              <a:off x="5218" y="1702"/>
              <a:ext cx="117" cy="233"/>
            </a:xfrm>
            <a:custGeom>
              <a:gdLst>
                <a:gd name="T0" fmla="*/ 0 w 164"/>
                <a:gd name="T1" fmla="*/ 0 h 327"/>
                <a:gd name="T2" fmla="*/ 164 w 164"/>
                <a:gd name="T3" fmla="*/ 164 h 327"/>
                <a:gd name="T4" fmla="*/ 0 w 164"/>
                <a:gd name="T5" fmla="*/ 327 h 3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327">
                  <a:moveTo>
                    <a:pt x="0" y="0"/>
                  </a:moveTo>
                  <a:cubicBezTo>
                    <a:pt x="90" y="0"/>
                    <a:pt x="164" y="73"/>
                    <a:pt x="164" y="164"/>
                  </a:cubicBezTo>
                  <a:cubicBezTo>
                    <a:pt x="164" y="254"/>
                    <a:pt x="90" y="327"/>
                    <a:pt x="0" y="327"/>
                  </a:cubicBezTo>
                </a:path>
              </a:pathLst>
            </a:custGeom>
            <a:noFill/>
            <a:ln w="9525" cap="rnd">
              <a:solidFill>
                <a:srgbClr val="DAAD7B">
                  <a:alpha val="50000"/>
                </a:srgb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7855"/>
            <p:cNvSpPr/>
            <p:nvPr/>
          </p:nvSpPr>
          <p:spPr bwMode="auto">
            <a:xfrm>
              <a:off x="4783" y="1469"/>
              <a:ext cx="116" cy="233"/>
            </a:xfrm>
            <a:custGeom>
              <a:gdLst>
                <a:gd name="T0" fmla="*/ 163 w 163"/>
                <a:gd name="T1" fmla="*/ 0 h 327"/>
                <a:gd name="T2" fmla="*/ 0 w 163"/>
                <a:gd name="T3" fmla="*/ 163 h 327"/>
                <a:gd name="T4" fmla="*/ 163 w 163"/>
                <a:gd name="T5" fmla="*/ 327 h 3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3" h="327">
                  <a:moveTo>
                    <a:pt x="163" y="0"/>
                  </a:moveTo>
                  <a:cubicBezTo>
                    <a:pt x="73" y="0"/>
                    <a:pt x="0" y="73"/>
                    <a:pt x="0" y="163"/>
                  </a:cubicBezTo>
                  <a:cubicBezTo>
                    <a:pt x="0" y="254"/>
                    <a:pt x="73" y="327"/>
                    <a:pt x="163" y="327"/>
                  </a:cubicBezTo>
                </a:path>
              </a:pathLst>
            </a:custGeom>
            <a:noFill/>
            <a:ln w="9525" cap="rnd">
              <a:solidFill>
                <a:srgbClr val="DAAD7B">
                  <a:alpha val="50000"/>
                </a:srgb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7856"/>
            <p:cNvSpPr/>
            <p:nvPr/>
          </p:nvSpPr>
          <p:spPr bwMode="auto">
            <a:xfrm>
              <a:off x="4867" y="1469"/>
              <a:ext cx="116" cy="233"/>
            </a:xfrm>
            <a:custGeom>
              <a:gdLst>
                <a:gd name="T0" fmla="*/ 163 w 163"/>
                <a:gd name="T1" fmla="*/ 0 h 327"/>
                <a:gd name="T2" fmla="*/ 0 w 163"/>
                <a:gd name="T3" fmla="*/ 163 h 327"/>
                <a:gd name="T4" fmla="*/ 163 w 163"/>
                <a:gd name="T5" fmla="*/ 327 h 3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3" h="327">
                  <a:moveTo>
                    <a:pt x="163" y="0"/>
                  </a:moveTo>
                  <a:cubicBezTo>
                    <a:pt x="73" y="0"/>
                    <a:pt x="0" y="73"/>
                    <a:pt x="0" y="163"/>
                  </a:cubicBezTo>
                  <a:cubicBezTo>
                    <a:pt x="0" y="254"/>
                    <a:pt x="73" y="327"/>
                    <a:pt x="163" y="327"/>
                  </a:cubicBezTo>
                </a:path>
              </a:pathLst>
            </a:custGeom>
            <a:noFill/>
            <a:ln w="9525" cap="rnd">
              <a:solidFill>
                <a:srgbClr val="DAAD7B">
                  <a:alpha val="50000"/>
                </a:srgb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5" name="Line 9" title=""/>
          <p:cNvSpPr>
            <a:spLocks noChangeShapeType="1"/>
          </p:cNvSpPr>
          <p:nvPr/>
        </p:nvSpPr>
        <p:spPr bwMode="auto">
          <a:xfrm flipH="1">
            <a:off x="5932719" y="3728631"/>
            <a:ext cx="0" cy="647700"/>
          </a:xfrm>
          <a:prstGeom prst="line">
            <a:avLst/>
          </a:prstGeom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zh-CN" altLang="en-US">
              <a:ln w="0">
                <a:solidFill>
                  <a:schemeClr val="tx1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highlight>
                <a:srgbClr val="DAAD7B"/>
              </a:highlight>
            </a:endParaRPr>
          </a:p>
        </p:txBody>
      </p:sp>
      <p:sp>
        <p:nvSpPr>
          <p:cNvPr id="2" name="文本框 1" title=""/>
          <p:cNvSpPr txBox="1"/>
          <p:nvPr/>
        </p:nvSpPr>
        <p:spPr>
          <a:xfrm>
            <a:off x="4055110" y="937260"/>
            <a:ext cx="1413510" cy="47993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 b="1">
                <a:latin typeface="汉仪行楷简" panose="02010609000101010101" pitchFamily="49" charset="-122"/>
                <a:ea typeface="汉仪行楷简" panose="02010609000101010101" pitchFamily="49" charset="-122"/>
              </a:rPr>
              <a:t>锦 </a:t>
            </a:r>
            <a:r>
              <a:rPr lang="en-US" altLang="zh-CN" sz="8000" b="1">
                <a:latin typeface="汉仪行楷简" panose="02010609000101010101" pitchFamily="49" charset="-122"/>
                <a:ea typeface="汉仪行楷简" panose="02010609000101010101" pitchFamily="49" charset="-122"/>
              </a:rPr>
              <a:t>  </a:t>
            </a:r>
            <a:r>
              <a:rPr lang="zh-CN" altLang="en-US" sz="8000" b="1">
                <a:latin typeface="汉仪行楷简" panose="02010609000101010101" pitchFamily="49" charset="-122"/>
                <a:ea typeface="汉仪行楷简" panose="02010609000101010101" pitchFamily="49" charset="-122"/>
              </a:rPr>
              <a:t>瑟</a:t>
            </a:r>
            <a:endParaRPr lang="zh-CN" altLang="en-US" sz="8000" b="1">
              <a:latin typeface="汉仪行楷简" panose="02010609000101010101" pitchFamily="49" charset="-122"/>
              <a:ea typeface="汉仪行楷简" panose="02010609000101010101" pitchFamily="49" charset="-122"/>
            </a:endParaRPr>
          </a:p>
        </p:txBody>
      </p:sp>
      <p:sp>
        <p:nvSpPr>
          <p:cNvPr id="7" name="文本框 6" title=""/>
          <p:cNvSpPr txBox="1"/>
          <p:nvPr/>
        </p:nvSpPr>
        <p:spPr>
          <a:xfrm>
            <a:off x="5201034" y="4486177"/>
            <a:ext cx="1046440" cy="15847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>
                <a:ea typeface="楷体_GB2312" panose="02010609030101010101" charset="-122"/>
              </a:rPr>
              <a:t>李商隐</a:t>
            </a:r>
            <a:endParaRPr lang="zh-CN" altLang="en-US" sz="2800" b="1">
              <a:ea typeface="楷体_GB2312" panose="02010609030101010101" charset="-122"/>
            </a:endParaRPr>
          </a:p>
          <a:p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7">
            <a:alphaModFix amt="5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0365" y="5278120"/>
            <a:ext cx="6729730" cy="1585595"/>
          </a:xfrm>
          <a:prstGeom prst="rect">
            <a:avLst/>
          </a:prstGeom>
        </p:spPr>
      </p:pic>
      <p:sp>
        <p:nvSpPr>
          <p:cNvPr id="19" name="文本框 18" title=""/>
          <p:cNvSpPr txBox="1"/>
          <p:nvPr/>
        </p:nvSpPr>
        <p:spPr>
          <a:xfrm>
            <a:off x="1149483" y="236388"/>
            <a:ext cx="5724340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知人论世（其诗）</a:t>
            </a:r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</a:rPr>
              <a:t>P37</a:t>
            </a:r>
            <a:endParaRPr lang="en-US" altLang="zh-CN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 title="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90805"/>
            <a:ext cx="3892550" cy="1443990"/>
          </a:xfrm>
          <a:prstGeom prst="rect">
            <a:avLst/>
          </a:prstGeom>
        </p:spPr>
      </p:pic>
      <p:pic>
        <p:nvPicPr>
          <p:cNvPr id="23" name="图片 22" title="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350" y="4857750"/>
            <a:ext cx="3895090" cy="1075055"/>
          </a:xfrm>
          <a:prstGeom prst="rect">
            <a:avLst/>
          </a:prstGeom>
        </p:spPr>
      </p:pic>
      <p:sp>
        <p:nvSpPr>
          <p:cNvPr id="10" name="Text Box 14" title=""/>
          <p:cNvSpPr txBox="1">
            <a:spLocks noChangeArrowheads="1"/>
          </p:cNvSpPr>
          <p:nvPr/>
        </p:nvSpPr>
        <p:spPr bwMode="auto">
          <a:xfrm>
            <a:off x="261620" y="1353185"/>
            <a:ext cx="9785985" cy="5077460"/>
          </a:xfrm>
          <a:prstGeom prst="rect">
            <a:avLst/>
          </a:prstGeom>
          <a:noFill/>
          <a:ln w="3810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914400" fontAlgn="auto">
              <a:spcBef>
                <a:spcPct val="0"/>
              </a:spcBef>
              <a:buFontTx/>
              <a:buNone/>
            </a:pPr>
            <a:r>
              <a:rPr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唐代诗人，李商隐是为数不多的刻意追求诗美的作者。李商隐擅长诗歌写作，骈文文学价值也很高，和杜牧合称“小李杜”，与温庭筠合称为“温李”。其诗，或抒发</a:t>
            </a:r>
            <a:r>
              <a:rPr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自己政治失意</a:t>
            </a:r>
            <a:r>
              <a:rPr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的痛苦心情，或反映</a:t>
            </a:r>
            <a:r>
              <a:rPr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晚唐的政治生活</a:t>
            </a:r>
            <a:r>
              <a:rPr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，或</a:t>
            </a:r>
            <a:r>
              <a:rPr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托古讽今以咏史</a:t>
            </a:r>
            <a:r>
              <a:rPr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，还有一类</a:t>
            </a:r>
            <a:r>
              <a:rPr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描写爱情生活</a:t>
            </a:r>
            <a:r>
              <a:rPr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的无题诗，最为后代读者所喜爱。他的诗构思新巧，词藻华美，想象丰富，风格婉转缠绵。但有的作品伤感情调比较浓重，用典过多，隐晦难解。有《李义山诗集》。</a:t>
            </a:r>
            <a:endParaRPr sz="3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7" name="椭圆 26" title=""/>
          <p:cNvSpPr/>
          <p:nvPr/>
        </p:nvSpPr>
        <p:spPr>
          <a:xfrm>
            <a:off x="116539" y="238366"/>
            <a:ext cx="788987" cy="786295"/>
          </a:xfrm>
          <a:prstGeom prst="ellipse">
            <a:avLst/>
          </a:prstGeom>
          <a:noFill/>
          <a:ln>
            <a:solidFill>
              <a:srgbClr val="DAAD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壹</a:t>
            </a:r>
            <a:endParaRPr lang="zh-CN" altLang="en-US" sz="4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5" title="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48162" y="1353230"/>
            <a:ext cx="2141933" cy="5122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2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7">
            <a:alphaModFix amt="5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0365" y="5278120"/>
            <a:ext cx="6729730" cy="1585595"/>
          </a:xfrm>
          <a:prstGeom prst="rect">
            <a:avLst/>
          </a:prstGeom>
        </p:spPr>
      </p:pic>
      <p:sp>
        <p:nvSpPr>
          <p:cNvPr id="19" name="文本框 18" title=""/>
          <p:cNvSpPr txBox="1"/>
          <p:nvPr/>
        </p:nvSpPr>
        <p:spPr>
          <a:xfrm>
            <a:off x="1149483" y="236388"/>
            <a:ext cx="5724340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知人论世（其诗）</a:t>
            </a:r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</a:rPr>
              <a:t>P37</a:t>
            </a:r>
            <a:endParaRPr lang="en-US" altLang="zh-CN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 title="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90805"/>
            <a:ext cx="3892550" cy="1443990"/>
          </a:xfrm>
          <a:prstGeom prst="rect">
            <a:avLst/>
          </a:prstGeom>
        </p:spPr>
      </p:pic>
      <p:pic>
        <p:nvPicPr>
          <p:cNvPr id="23" name="图片 22" title="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350" y="4857750"/>
            <a:ext cx="3895090" cy="1075055"/>
          </a:xfrm>
          <a:prstGeom prst="rect">
            <a:avLst/>
          </a:prstGeom>
        </p:spPr>
      </p:pic>
      <p:sp>
        <p:nvSpPr>
          <p:cNvPr id="10" name="Text Box 14" title=""/>
          <p:cNvSpPr txBox="1">
            <a:spLocks noChangeArrowheads="1"/>
          </p:cNvSpPr>
          <p:nvPr/>
        </p:nvSpPr>
        <p:spPr bwMode="auto">
          <a:xfrm>
            <a:off x="261620" y="1353185"/>
            <a:ext cx="9785985" cy="3415030"/>
          </a:xfrm>
          <a:prstGeom prst="rect">
            <a:avLst/>
          </a:prstGeom>
          <a:noFill/>
          <a:ln w="3810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914400" fontAlgn="auto">
              <a:spcBef>
                <a:spcPct val="0"/>
              </a:spcBef>
              <a:buFontTx/>
              <a:buNone/>
            </a:pPr>
            <a:r>
              <a:rPr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因诗文与同时期的段成式、温庭筠风格相近，且三人都在家族里排行第十六，故并称为“三十六体”。《锦瑟》这首诗流传最广、影响最大、争议最多、晦涩难懂、众说纷纭,被人们称为“</a:t>
            </a:r>
            <a:r>
              <a:rPr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斯芬达科斯之谜</a:t>
            </a:r>
            <a:r>
              <a:rPr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”、古典诗歌中的“</a:t>
            </a:r>
            <a:r>
              <a:rPr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哥德巴赫猜想</a:t>
            </a:r>
            <a:r>
              <a:rPr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”。</a:t>
            </a:r>
            <a:endParaRPr sz="3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7" name="椭圆 26" title=""/>
          <p:cNvSpPr/>
          <p:nvPr/>
        </p:nvSpPr>
        <p:spPr>
          <a:xfrm>
            <a:off x="116539" y="238366"/>
            <a:ext cx="788987" cy="786295"/>
          </a:xfrm>
          <a:prstGeom prst="ellipse">
            <a:avLst/>
          </a:prstGeom>
          <a:noFill/>
          <a:ln>
            <a:solidFill>
              <a:srgbClr val="DAAD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壹</a:t>
            </a:r>
            <a:endParaRPr lang="zh-CN" altLang="en-US" sz="4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5" title="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48162" y="1353230"/>
            <a:ext cx="2141933" cy="5122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2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7">
            <a:alphaModFix amt="5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0365" y="5278120"/>
            <a:ext cx="6729730" cy="1585595"/>
          </a:xfrm>
          <a:prstGeom prst="rect">
            <a:avLst/>
          </a:prstGeom>
        </p:spPr>
      </p:pic>
      <p:sp>
        <p:nvSpPr>
          <p:cNvPr id="19" name="文本框 18" title=""/>
          <p:cNvSpPr txBox="1"/>
          <p:nvPr/>
        </p:nvSpPr>
        <p:spPr>
          <a:xfrm>
            <a:off x="1303020" y="236220"/>
            <a:ext cx="2837815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解题知意</a:t>
            </a:r>
            <a:endParaRPr lang="en-US" altLang="zh-CN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 title="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90805"/>
            <a:ext cx="3892550" cy="1443990"/>
          </a:xfrm>
          <a:prstGeom prst="rect">
            <a:avLst/>
          </a:prstGeom>
        </p:spPr>
      </p:pic>
      <p:pic>
        <p:nvPicPr>
          <p:cNvPr id="23" name="图片 22" title="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350" y="4857750"/>
            <a:ext cx="3895090" cy="1075055"/>
          </a:xfrm>
          <a:prstGeom prst="rect">
            <a:avLst/>
          </a:prstGeom>
        </p:spPr>
      </p:pic>
      <p:pic>
        <p:nvPicPr>
          <p:cNvPr id="2" name="图片 1" title="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1620" y="231140"/>
            <a:ext cx="809625" cy="800100"/>
          </a:xfrm>
          <a:prstGeom prst="rect">
            <a:avLst/>
          </a:prstGeom>
        </p:spPr>
      </p:pic>
      <p:sp>
        <p:nvSpPr>
          <p:cNvPr id="3" name="Rectangle 4" title=""/>
          <p:cNvSpPr>
            <a:spLocks noChangeArrowheads="1"/>
          </p:cNvSpPr>
          <p:nvPr/>
        </p:nvSpPr>
        <p:spPr bwMode="auto">
          <a:xfrm>
            <a:off x="1071245" y="1646555"/>
            <a:ext cx="10691495" cy="1753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6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 锦瑟，楚人喜爱的一种丝类乐器。</a:t>
            </a:r>
            <a:r>
              <a:rPr lang="en-US" altLang="zh-CN" sz="36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sz="36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周礼</a:t>
            </a:r>
            <a:r>
              <a:rPr lang="en-US" altLang="zh-CN" sz="36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 sz="36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乐器图</a:t>
            </a:r>
            <a:r>
              <a:rPr lang="en-US" altLang="zh-CN" sz="36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 sz="36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：“雅瑟二十三弦，颂瑟二十五弦，饰以宝玉者曰宝瑟，绘文如锦者曰锦瑟。”</a:t>
            </a:r>
            <a:r>
              <a:rPr lang="en-US" altLang="zh-CN" sz="36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6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endParaRPr lang="zh-CN" altLang="en-US" sz="3600" b="1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矩形 3" title=""/>
          <p:cNvSpPr/>
          <p:nvPr/>
        </p:nvSpPr>
        <p:spPr>
          <a:xfrm>
            <a:off x="2245727" y="4041573"/>
            <a:ext cx="7109640" cy="92333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5400" b="1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本诗内容是写锦瑟吗？</a:t>
            </a:r>
            <a:endParaRPr lang="zh-CN" altLang="en-US" sz="5400" b="1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7">
            <a:alphaModFix amt="5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0365" y="5278120"/>
            <a:ext cx="6729730" cy="1585595"/>
          </a:xfrm>
          <a:prstGeom prst="rect">
            <a:avLst/>
          </a:prstGeom>
        </p:spPr>
      </p:pic>
      <p:sp>
        <p:nvSpPr>
          <p:cNvPr id="19" name="文本框 18" title=""/>
          <p:cNvSpPr txBox="1"/>
          <p:nvPr/>
        </p:nvSpPr>
        <p:spPr>
          <a:xfrm>
            <a:off x="1303020" y="236220"/>
            <a:ext cx="2837815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解题知意</a:t>
            </a:r>
            <a:endParaRPr lang="en-US" altLang="zh-CN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 title="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90805"/>
            <a:ext cx="3892550" cy="1443990"/>
          </a:xfrm>
          <a:prstGeom prst="rect">
            <a:avLst/>
          </a:prstGeom>
        </p:spPr>
      </p:pic>
      <p:pic>
        <p:nvPicPr>
          <p:cNvPr id="23" name="图片 22" title="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350" y="4857750"/>
            <a:ext cx="3895090" cy="1075055"/>
          </a:xfrm>
          <a:prstGeom prst="rect">
            <a:avLst/>
          </a:prstGeom>
        </p:spPr>
      </p:pic>
      <p:pic>
        <p:nvPicPr>
          <p:cNvPr id="2" name="图片 1" title="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1620" y="231140"/>
            <a:ext cx="809625" cy="800100"/>
          </a:xfrm>
          <a:prstGeom prst="rect">
            <a:avLst/>
          </a:prstGeom>
        </p:spPr>
      </p:pic>
      <p:sp>
        <p:nvSpPr>
          <p:cNvPr id="3" name="Rectangle 4" title=""/>
          <p:cNvSpPr>
            <a:spLocks noChangeArrowheads="1"/>
          </p:cNvSpPr>
          <p:nvPr/>
        </p:nvSpPr>
        <p:spPr bwMode="auto">
          <a:xfrm>
            <a:off x="1071245" y="1646555"/>
            <a:ext cx="10691495" cy="39693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6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 </a:t>
            </a:r>
            <a:r>
              <a:rPr sz="36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《锦瑟》是唐朝诗人李商隐的代表作。诗题“锦瑟”，但</a:t>
            </a:r>
            <a:r>
              <a:rPr sz="3600" b="1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并非咏物</a:t>
            </a:r>
            <a:r>
              <a:rPr sz="36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，不过是按古诗的惯例以篇首二字为题，实是借瑟以隐题的一首无题诗。</a:t>
            </a:r>
            <a:endParaRPr sz="3600" b="1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sz="36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《锦瑟》是李商隐极负盛名的一首诗，也是最难索解的一首诗。诗家素有“一篇《锦瑟》解人难”的慨叹。本诗属于一首晚年回忆之作，虽然朦胧，却历来为人传诵。</a:t>
            </a:r>
            <a:endParaRPr sz="3600" b="1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6">
            <a:alphaModFix amt="5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0365" y="5278120"/>
            <a:ext cx="6729730" cy="1585595"/>
          </a:xfrm>
          <a:prstGeom prst="rect">
            <a:avLst/>
          </a:prstGeom>
        </p:spPr>
      </p:pic>
      <p:sp>
        <p:nvSpPr>
          <p:cNvPr id="19" name="文本框 18" title=""/>
          <p:cNvSpPr txBox="1"/>
          <p:nvPr/>
        </p:nvSpPr>
        <p:spPr>
          <a:xfrm>
            <a:off x="1372870" y="278130"/>
            <a:ext cx="2837815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整体感知</a:t>
            </a:r>
            <a:endParaRPr lang="en-US" altLang="zh-CN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 title="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90805"/>
            <a:ext cx="3892550" cy="1443990"/>
          </a:xfrm>
          <a:prstGeom prst="rect">
            <a:avLst/>
          </a:prstGeom>
        </p:spPr>
      </p:pic>
      <p:pic>
        <p:nvPicPr>
          <p:cNvPr id="23" name="图片 22" title="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350" y="4857750"/>
            <a:ext cx="3895090" cy="1075055"/>
          </a:xfrm>
          <a:prstGeom prst="rect">
            <a:avLst/>
          </a:prstGeom>
        </p:spPr>
      </p:pic>
      <p:sp>
        <p:nvSpPr>
          <p:cNvPr id="3" name="Rectangle 4" title=""/>
          <p:cNvSpPr>
            <a:spLocks noChangeArrowheads="1"/>
          </p:cNvSpPr>
          <p:nvPr/>
        </p:nvSpPr>
        <p:spPr bwMode="auto">
          <a:xfrm>
            <a:off x="1071245" y="1646555"/>
            <a:ext cx="10691495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600" b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 </a:t>
            </a:r>
            <a:endParaRPr sz="3600" b="1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7" name="椭圆 46" title=""/>
          <p:cNvSpPr/>
          <p:nvPr/>
        </p:nvSpPr>
        <p:spPr>
          <a:xfrm>
            <a:off x="282638" y="267576"/>
            <a:ext cx="788987" cy="786295"/>
          </a:xfrm>
          <a:prstGeom prst="ellipse">
            <a:avLst/>
          </a:prstGeom>
          <a:noFill/>
          <a:ln>
            <a:solidFill>
              <a:srgbClr val="DAAD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  <a:defRPr/>
            </a:pPr>
            <a:r>
              <a:rPr lang="zh-CN" altLang="en-US" sz="4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叁</a:t>
            </a:r>
            <a:endParaRPr lang="zh-CN" altLang="en-US" sz="4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 title=""/>
          <p:cNvSpPr txBox="1"/>
          <p:nvPr/>
        </p:nvSpPr>
        <p:spPr>
          <a:xfrm>
            <a:off x="1205230" y="1353185"/>
            <a:ext cx="101174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朗读诗歌，把握诗歌主要内容和情感。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Picture 6" title="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BEBEB"/>
              </a:clrFrom>
              <a:clrTo>
                <a:srgbClr val="EBEBEB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66535" y="926749"/>
            <a:ext cx="4943872" cy="4953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title="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53862" y="557139"/>
            <a:ext cx="8908685" cy="2738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13" title=""/>
          <p:cNvSpPr txBox="1"/>
          <p:nvPr/>
        </p:nvSpPr>
        <p:spPr>
          <a:xfrm>
            <a:off x="9683164" y="1352946"/>
            <a:ext cx="859790" cy="226730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b="1"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锦</a:t>
            </a:r>
            <a:r>
              <a:rPr lang="en-US" altLang="zh-CN" sz="4400" b="1"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  </a:t>
            </a:r>
            <a:r>
              <a:rPr lang="zh-CN" altLang="en-US" sz="4400" b="1"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瑟</a:t>
            </a:r>
            <a:endParaRPr lang="zh-CN" altLang="en-US" sz="4400" b="1"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</p:txBody>
      </p:sp>
      <p:pic>
        <p:nvPicPr>
          <p:cNvPr id="15" name="Picture 4" title=""/>
          <p:cNvPicPr>
            <a:picLocks noChangeAspect="1" noChangeArrowheads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30890" b="32345"/>
          <a:stretch>
            <a:fillRect/>
          </a:stretch>
        </p:blipFill>
        <p:spPr bwMode="auto">
          <a:xfrm>
            <a:off x="10552757" y="2752665"/>
            <a:ext cx="1477704" cy="543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title="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EBEFEE"/>
              </a:clrFrom>
              <a:clrTo>
                <a:srgbClr val="EBEFEE">
                  <a:alpha val="0"/>
                </a:srgbClr>
              </a:clrTo>
            </a:clrChange>
            <a:grayscl/>
          </a:blip>
          <a:stretch>
            <a:fillRect/>
          </a:stretch>
        </p:blipFill>
        <p:spPr bwMode="auto">
          <a:xfrm>
            <a:off x="-117018" y="3774302"/>
            <a:ext cx="1512168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文本框 16" title=""/>
          <p:cNvSpPr txBox="1"/>
          <p:nvPr/>
        </p:nvSpPr>
        <p:spPr>
          <a:xfrm>
            <a:off x="1181100" y="2752725"/>
            <a:ext cx="6830695" cy="36652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ea typeface="楷体_GB2312" panose="02010609030101010101" charset="-122"/>
              </a:rPr>
              <a:t>锦瑟无端五十弦，</a:t>
            </a:r>
            <a:endParaRPr lang="zh-CN" altLang="en-US" sz="3600" b="1">
              <a:ea typeface="楷体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ea typeface="楷体_GB2312" panose="02010609030101010101" charset="-122"/>
              </a:rPr>
              <a:t>一弦一柱思华年。</a:t>
            </a:r>
            <a:endParaRPr lang="zh-CN" altLang="en-US" sz="3600" b="1">
              <a:ea typeface="楷体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ea typeface="楷体_GB2312" panose="02010609030101010101" charset="-122"/>
              </a:rPr>
              <a:t>庄生晓梦迷蝴蝶，望帝春心脱杜鹃。沧海月明珠有泪，</a:t>
            </a:r>
            <a:endParaRPr lang="zh-CN" altLang="en-US" sz="3600" b="1">
              <a:ea typeface="楷体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ea typeface="楷体_GB2312" panose="02010609030101010101" charset="-122"/>
              </a:rPr>
              <a:t>蓝田日暖玉生烟。</a:t>
            </a:r>
            <a:endParaRPr lang="zh-CN" altLang="en-US" sz="3600" b="1">
              <a:ea typeface="楷体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ea typeface="楷体_GB2312" panose="02010609030101010101" charset="-122"/>
              </a:rPr>
              <a:t>此情可待成追忆，</a:t>
            </a:r>
            <a:endParaRPr lang="zh-CN" altLang="en-US" sz="3600" b="1">
              <a:ea typeface="楷体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ea typeface="楷体_GB2312" panose="02010609030101010101" charset="-122"/>
              </a:rPr>
              <a:t>只是当时以惘然。</a:t>
            </a:r>
            <a:endParaRPr lang="zh-CN" altLang="en-US" sz="3600" b="1">
              <a:solidFill>
                <a:prstClr val="black"/>
              </a:solidFill>
              <a:latin typeface="楷体" panose="02010609060101010101" pitchFamily="49" charset="-122"/>
              <a:ea typeface="楷体_GB2312" panose="02010609030101010101" charset="-122"/>
              <a:cs typeface="+mn-ea"/>
              <a:sym typeface="+mn-lt"/>
            </a:endParaRPr>
          </a:p>
        </p:txBody>
      </p:sp>
      <p:pic>
        <p:nvPicPr>
          <p:cNvPr id="20" name="Picture 20" title="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1103358" y="3438326"/>
            <a:ext cx="464118" cy="506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Group 37842" title=""/>
          <p:cNvGrpSpPr>
            <a:grpSpLocks noChangeAspect="1"/>
          </p:cNvGrpSpPr>
          <p:nvPr/>
        </p:nvGrpSpPr>
        <p:grpSpPr>
          <a:xfrm>
            <a:off x="769720" y="663417"/>
            <a:ext cx="2036763" cy="1189037"/>
            <a:chOff x="2556" y="2961"/>
            <a:chExt cx="1283" cy="749"/>
          </a:xfrm>
          <a:solidFill>
            <a:srgbClr val="112540"/>
          </a:solidFill>
        </p:grpSpPr>
        <p:sp>
          <p:nvSpPr>
            <p:cNvPr id="24" name="Freeform 37843"/>
            <p:cNvSpPr/>
            <p:nvPr/>
          </p:nvSpPr>
          <p:spPr bwMode="auto">
            <a:xfrm>
              <a:off x="3280" y="3538"/>
              <a:ext cx="193" cy="172"/>
            </a:xfrm>
            <a:custGeom>
              <a:gdLst>
                <a:gd name="T0" fmla="*/ 81 w 81"/>
                <a:gd name="T1" fmla="*/ 31 h 72"/>
                <a:gd name="T2" fmla="*/ 50 w 81"/>
                <a:gd name="T3" fmla="*/ 41 h 72"/>
                <a:gd name="T4" fmla="*/ 43 w 81"/>
                <a:gd name="T5" fmla="*/ 39 h 72"/>
                <a:gd name="T6" fmla="*/ 55 w 81"/>
                <a:gd name="T7" fmla="*/ 15 h 72"/>
                <a:gd name="T8" fmla="*/ 47 w 81"/>
                <a:gd name="T9" fmla="*/ 0 h 72"/>
                <a:gd name="T10" fmla="*/ 31 w 81"/>
                <a:gd name="T11" fmla="*/ 37 h 72"/>
                <a:gd name="T12" fmla="*/ 23 w 81"/>
                <a:gd name="T13" fmla="*/ 51 h 72"/>
                <a:gd name="T14" fmla="*/ 0 w 81"/>
                <a:gd name="T15" fmla="*/ 51 h 72"/>
                <a:gd name="T16" fmla="*/ 14 w 81"/>
                <a:gd name="T17" fmla="*/ 72 h 72"/>
                <a:gd name="T18" fmla="*/ 36 w 81"/>
                <a:gd name="T19" fmla="*/ 59 h 72"/>
                <a:gd name="T20" fmla="*/ 66 w 81"/>
                <a:gd name="T21" fmla="*/ 45 h 72"/>
                <a:gd name="T22" fmla="*/ 81 w 81"/>
                <a:gd name="T23" fmla="*/ 31 h 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" h="72">
                  <a:moveTo>
                    <a:pt x="81" y="31"/>
                  </a:moveTo>
                  <a:cubicBezTo>
                    <a:pt x="81" y="31"/>
                    <a:pt x="61" y="28"/>
                    <a:pt x="50" y="41"/>
                  </a:cubicBezTo>
                  <a:cubicBezTo>
                    <a:pt x="50" y="41"/>
                    <a:pt x="40" y="40"/>
                    <a:pt x="43" y="39"/>
                  </a:cubicBezTo>
                  <a:cubicBezTo>
                    <a:pt x="45" y="39"/>
                    <a:pt x="55" y="20"/>
                    <a:pt x="55" y="15"/>
                  </a:cubicBezTo>
                  <a:cubicBezTo>
                    <a:pt x="55" y="10"/>
                    <a:pt x="47" y="0"/>
                    <a:pt x="47" y="0"/>
                  </a:cubicBezTo>
                  <a:cubicBezTo>
                    <a:pt x="47" y="0"/>
                    <a:pt x="24" y="14"/>
                    <a:pt x="31" y="37"/>
                  </a:cubicBezTo>
                  <a:cubicBezTo>
                    <a:pt x="31" y="37"/>
                    <a:pt x="34" y="49"/>
                    <a:pt x="23" y="51"/>
                  </a:cubicBezTo>
                  <a:cubicBezTo>
                    <a:pt x="11" y="53"/>
                    <a:pt x="0" y="51"/>
                    <a:pt x="0" y="51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4" y="72"/>
                    <a:pt x="27" y="59"/>
                    <a:pt x="36" y="59"/>
                  </a:cubicBezTo>
                  <a:cubicBezTo>
                    <a:pt x="45" y="59"/>
                    <a:pt x="61" y="51"/>
                    <a:pt x="66" y="45"/>
                  </a:cubicBezTo>
                  <a:cubicBezTo>
                    <a:pt x="72" y="38"/>
                    <a:pt x="75" y="32"/>
                    <a:pt x="8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37844"/>
            <p:cNvSpPr/>
            <p:nvPr/>
          </p:nvSpPr>
          <p:spPr bwMode="auto">
            <a:xfrm>
              <a:off x="2556" y="2961"/>
              <a:ext cx="394" cy="308"/>
            </a:xfrm>
            <a:custGeom>
              <a:gdLst>
                <a:gd name="T0" fmla="*/ 166 w 166"/>
                <a:gd name="T1" fmla="*/ 74 h 129"/>
                <a:gd name="T2" fmla="*/ 103 w 166"/>
                <a:gd name="T3" fmla="*/ 83 h 129"/>
                <a:gd name="T4" fmla="*/ 88 w 166"/>
                <a:gd name="T5" fmla="*/ 76 h 129"/>
                <a:gd name="T6" fmla="*/ 121 w 166"/>
                <a:gd name="T7" fmla="*/ 33 h 129"/>
                <a:gd name="T8" fmla="*/ 111 w 166"/>
                <a:gd name="T9" fmla="*/ 0 h 129"/>
                <a:gd name="T10" fmla="*/ 66 w 166"/>
                <a:gd name="T11" fmla="*/ 68 h 129"/>
                <a:gd name="T12" fmla="*/ 45 w 166"/>
                <a:gd name="T13" fmla="*/ 92 h 129"/>
                <a:gd name="T14" fmla="*/ 0 w 166"/>
                <a:gd name="T15" fmla="*/ 84 h 129"/>
                <a:gd name="T16" fmla="*/ 20 w 166"/>
                <a:gd name="T17" fmla="*/ 129 h 129"/>
                <a:gd name="T18" fmla="*/ 67 w 166"/>
                <a:gd name="T19" fmla="*/ 113 h 129"/>
                <a:gd name="T20" fmla="*/ 133 w 166"/>
                <a:gd name="T21" fmla="*/ 96 h 129"/>
                <a:gd name="T22" fmla="*/ 166 w 166"/>
                <a:gd name="T23" fmla="*/ 74 h 1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29">
                  <a:moveTo>
                    <a:pt x="166" y="74"/>
                  </a:moveTo>
                  <a:cubicBezTo>
                    <a:pt x="166" y="74"/>
                    <a:pt x="128" y="62"/>
                    <a:pt x="103" y="83"/>
                  </a:cubicBezTo>
                  <a:cubicBezTo>
                    <a:pt x="103" y="83"/>
                    <a:pt x="83" y="77"/>
                    <a:pt x="88" y="76"/>
                  </a:cubicBezTo>
                  <a:cubicBezTo>
                    <a:pt x="93" y="76"/>
                    <a:pt x="119" y="42"/>
                    <a:pt x="121" y="33"/>
                  </a:cubicBezTo>
                  <a:cubicBezTo>
                    <a:pt x="123" y="24"/>
                    <a:pt x="111" y="0"/>
                    <a:pt x="111" y="0"/>
                  </a:cubicBezTo>
                  <a:cubicBezTo>
                    <a:pt x="111" y="0"/>
                    <a:pt x="61" y="20"/>
                    <a:pt x="66" y="68"/>
                  </a:cubicBezTo>
                  <a:cubicBezTo>
                    <a:pt x="66" y="68"/>
                    <a:pt x="68" y="93"/>
                    <a:pt x="45" y="92"/>
                  </a:cubicBezTo>
                  <a:cubicBezTo>
                    <a:pt x="22" y="92"/>
                    <a:pt x="0" y="84"/>
                    <a:pt x="0" y="84"/>
                  </a:cubicBezTo>
                  <a:cubicBezTo>
                    <a:pt x="20" y="129"/>
                    <a:pt x="20" y="129"/>
                    <a:pt x="20" y="129"/>
                  </a:cubicBezTo>
                  <a:cubicBezTo>
                    <a:pt x="20" y="129"/>
                    <a:pt x="49" y="110"/>
                    <a:pt x="67" y="113"/>
                  </a:cubicBezTo>
                  <a:cubicBezTo>
                    <a:pt x="85" y="116"/>
                    <a:pt x="120" y="107"/>
                    <a:pt x="133" y="96"/>
                  </a:cubicBezTo>
                  <a:cubicBezTo>
                    <a:pt x="145" y="85"/>
                    <a:pt x="153" y="74"/>
                    <a:pt x="166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37845"/>
            <p:cNvSpPr/>
            <p:nvPr/>
          </p:nvSpPr>
          <p:spPr bwMode="auto">
            <a:xfrm>
              <a:off x="3622" y="3040"/>
              <a:ext cx="217" cy="143"/>
            </a:xfrm>
            <a:custGeom>
              <a:gdLst>
                <a:gd name="T0" fmla="*/ 91 w 91"/>
                <a:gd name="T1" fmla="*/ 48 h 60"/>
                <a:gd name="T2" fmla="*/ 56 w 91"/>
                <a:gd name="T3" fmla="*/ 45 h 60"/>
                <a:gd name="T4" fmla="*/ 49 w 91"/>
                <a:gd name="T5" fmla="*/ 39 h 60"/>
                <a:gd name="T6" fmla="*/ 73 w 91"/>
                <a:gd name="T7" fmla="*/ 20 h 60"/>
                <a:gd name="T8" fmla="*/ 72 w 91"/>
                <a:gd name="T9" fmla="*/ 0 h 60"/>
                <a:gd name="T10" fmla="*/ 38 w 91"/>
                <a:gd name="T11" fmla="*/ 31 h 60"/>
                <a:gd name="T12" fmla="*/ 23 w 91"/>
                <a:gd name="T13" fmla="*/ 41 h 60"/>
                <a:gd name="T14" fmla="*/ 0 w 91"/>
                <a:gd name="T15" fmla="*/ 31 h 60"/>
                <a:gd name="T16" fmla="*/ 4 w 91"/>
                <a:gd name="T17" fmla="*/ 58 h 60"/>
                <a:gd name="T18" fmla="*/ 32 w 91"/>
                <a:gd name="T19" fmla="*/ 56 h 60"/>
                <a:gd name="T20" fmla="*/ 70 w 91"/>
                <a:gd name="T21" fmla="*/ 56 h 60"/>
                <a:gd name="T22" fmla="*/ 91 w 91"/>
                <a:gd name="T23" fmla="*/ 48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60">
                  <a:moveTo>
                    <a:pt x="91" y="48"/>
                  </a:moveTo>
                  <a:cubicBezTo>
                    <a:pt x="91" y="48"/>
                    <a:pt x="73" y="36"/>
                    <a:pt x="56" y="45"/>
                  </a:cubicBezTo>
                  <a:cubicBezTo>
                    <a:pt x="56" y="45"/>
                    <a:pt x="46" y="38"/>
                    <a:pt x="49" y="39"/>
                  </a:cubicBezTo>
                  <a:cubicBezTo>
                    <a:pt x="52" y="39"/>
                    <a:pt x="70" y="25"/>
                    <a:pt x="73" y="20"/>
                  </a:cubicBezTo>
                  <a:cubicBezTo>
                    <a:pt x="75" y="15"/>
                    <a:pt x="72" y="0"/>
                    <a:pt x="72" y="0"/>
                  </a:cubicBezTo>
                  <a:cubicBezTo>
                    <a:pt x="72" y="0"/>
                    <a:pt x="42" y="4"/>
                    <a:pt x="38" y="31"/>
                  </a:cubicBezTo>
                  <a:cubicBezTo>
                    <a:pt x="38" y="31"/>
                    <a:pt x="36" y="45"/>
                    <a:pt x="23" y="41"/>
                  </a:cubicBezTo>
                  <a:cubicBezTo>
                    <a:pt x="11" y="38"/>
                    <a:pt x="0" y="31"/>
                    <a:pt x="0" y="31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8"/>
                    <a:pt x="23" y="51"/>
                    <a:pt x="32" y="56"/>
                  </a:cubicBezTo>
                  <a:cubicBezTo>
                    <a:pt x="42" y="60"/>
                    <a:pt x="62" y="60"/>
                    <a:pt x="70" y="56"/>
                  </a:cubicBezTo>
                  <a:cubicBezTo>
                    <a:pt x="79" y="52"/>
                    <a:pt x="85" y="46"/>
                    <a:pt x="91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文本框 16" title=""/>
          <p:cNvSpPr txBox="1"/>
          <p:nvPr/>
        </p:nvSpPr>
        <p:spPr>
          <a:xfrm>
            <a:off x="4511675" y="417195"/>
            <a:ext cx="768032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zh-CN" sz="3200" b="1" spc="4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这首诗题为“锦瑟”，写的却不是锦瑟，那写的是什么呢？</a:t>
            </a:r>
            <a:endParaRPr lang="zh-CN" altLang="zh-CN" sz="3200" b="1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endParaRPr lang="en-US" altLang="zh-CN" sz="3200" b="1" spc="4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r>
              <a:rPr lang="zh-CN" altLang="zh-CN" sz="3200" b="1" spc="4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你能从诗中找出表明主要内容的关键词吗？</a:t>
            </a:r>
            <a:endParaRPr lang="en-US" altLang="zh-CN" sz="3200" b="1" spc="4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endParaRPr lang="en-US" altLang="zh-CN" sz="3200" b="1" spc="4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r>
              <a:rPr lang="zh-CN" altLang="zh-CN" sz="3200" b="1" spc="4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你能从诗中找出表明诗人情感的词吗？</a:t>
            </a:r>
            <a:endParaRPr lang="zh-CN" altLang="zh-CN" sz="3200" b="1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9" name="Picture 37864" title="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310325" y="4134497"/>
            <a:ext cx="1800535" cy="751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3" title=""/>
          <p:cNvSpPr txBox="1">
            <a:spLocks noChangeArrowheads="1"/>
          </p:cNvSpPr>
          <p:nvPr/>
        </p:nvSpPr>
        <p:spPr>
          <a:xfrm>
            <a:off x="4984502" y="4127532"/>
            <a:ext cx="5756988" cy="5971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内容之眼：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思华年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 title=""/>
          <p:cNvSpPr txBox="1"/>
          <p:nvPr/>
        </p:nvSpPr>
        <p:spPr>
          <a:xfrm>
            <a:off x="4984750" y="5202555"/>
            <a:ext cx="6337300" cy="9721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>
                <a:solidFill>
                  <a:srgbClr val="0000FF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40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情感之眼：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惘   然</a:t>
            </a:r>
            <a:endParaRPr lang="zh-CN" altLang="en-US" sz="40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4" name="图片 13" title="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4511675" cy="4724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六边形 4" title=""/>
          <p:cNvSpPr/>
          <p:nvPr/>
        </p:nvSpPr>
        <p:spPr>
          <a:xfrm>
            <a:off x="186611" y="867747"/>
            <a:ext cx="11010123" cy="5654350"/>
          </a:xfrm>
          <a:prstGeom prst="hexagon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4" title="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1773642" y="1214514"/>
            <a:ext cx="1584176" cy="1740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 title=""/>
          <p:cNvSpPr txBox="1"/>
          <p:nvPr/>
        </p:nvSpPr>
        <p:spPr>
          <a:xfrm>
            <a:off x="3947813" y="1214513"/>
            <a:ext cx="3506470" cy="35666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5400" b="1">
                <a:latin typeface="微软雅黑" panose="020b0503020204020204" pitchFamily="34" charset="-122"/>
                <a:ea typeface="微软雅黑" panose="020b0503020204020204" pitchFamily="34" charset="-122"/>
              </a:rPr>
              <a:t>锦瑟五十弦，弦柱思华年。</a:t>
            </a:r>
            <a:endParaRPr lang="en-US" altLang="zh-CN" sz="5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5400" b="1">
                <a:latin typeface="微软雅黑" panose="020b0503020204020204" pitchFamily="34" charset="-122"/>
                <a:ea typeface="微软雅黑" panose="020b0503020204020204" pitchFamily="34" charset="-122"/>
              </a:rPr>
              <a:t>此情成追忆，当时已惘然。</a:t>
            </a:r>
            <a:endParaRPr lang="zh-CN" altLang="en-US" sz="5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Picture 4" title="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8042096" y="1214513"/>
            <a:ext cx="1584176" cy="1740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文本框 3" title=""/>
          <p:cNvSpPr txBox="1">
            <a:spLocks noChangeArrowheads="1"/>
          </p:cNvSpPr>
          <p:nvPr/>
        </p:nvSpPr>
        <p:spPr bwMode="auto">
          <a:xfrm>
            <a:off x="1922145" y="5323205"/>
            <a:ext cx="786384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914400" fontAlgn="auto">
              <a:spcBef>
                <a:spcPct val="0"/>
              </a:spcBef>
              <a:buFontTx/>
              <a:buNone/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岁月流逝后，听着锦瑟之曲，追忆自己美好地青春年华。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6">
            <a:alphaModFix amt="5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0365" y="5278120"/>
            <a:ext cx="6729730" cy="1585595"/>
          </a:xfrm>
          <a:prstGeom prst="rect">
            <a:avLst/>
          </a:prstGeom>
        </p:spPr>
      </p:pic>
      <p:sp>
        <p:nvSpPr>
          <p:cNvPr id="19" name="文本框 18" title=""/>
          <p:cNvSpPr txBox="1"/>
          <p:nvPr/>
        </p:nvSpPr>
        <p:spPr>
          <a:xfrm>
            <a:off x="1303020" y="236220"/>
            <a:ext cx="2837815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疏通诗句</a:t>
            </a:r>
            <a:endParaRPr lang="en-US" altLang="zh-CN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 title="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90805"/>
            <a:ext cx="3892550" cy="1443990"/>
          </a:xfrm>
          <a:prstGeom prst="rect">
            <a:avLst/>
          </a:prstGeom>
        </p:spPr>
      </p:pic>
      <p:pic>
        <p:nvPicPr>
          <p:cNvPr id="23" name="图片 22" title="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350" y="4857750"/>
            <a:ext cx="3895090" cy="1075055"/>
          </a:xfrm>
          <a:prstGeom prst="rect">
            <a:avLst/>
          </a:prstGeom>
        </p:spPr>
      </p:pic>
      <p:sp>
        <p:nvSpPr>
          <p:cNvPr id="48" name="椭圆 47" title=""/>
          <p:cNvSpPr/>
          <p:nvPr/>
        </p:nvSpPr>
        <p:spPr>
          <a:xfrm>
            <a:off x="282820" y="295516"/>
            <a:ext cx="788987" cy="786295"/>
          </a:xfrm>
          <a:prstGeom prst="ellipse">
            <a:avLst/>
          </a:prstGeom>
          <a:noFill/>
          <a:ln>
            <a:solidFill>
              <a:srgbClr val="DAAD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  <a:defRPr/>
            </a:pPr>
            <a:r>
              <a:rPr lang="zh-CN" altLang="en-US" sz="4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肆</a:t>
            </a:r>
            <a:endParaRPr lang="zh-CN" altLang="en-US" sz="4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 title=""/>
          <p:cNvSpPr txBox="1"/>
          <p:nvPr/>
        </p:nvSpPr>
        <p:spPr>
          <a:xfrm>
            <a:off x="1205230" y="1353185"/>
            <a:ext cx="978154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zh-CN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抓首尾两联，读诵诗歌大意。</a:t>
            </a:r>
            <a:endParaRPr lang="zh-CN" altLang="zh-CN" sz="4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zh-CN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朗读中间两联</a:t>
            </a: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掌握四个典故。</a:t>
            </a:r>
            <a:endParaRPr lang="zh-CN" altLang="zh-CN" sz="4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3" name="Picture 37868" title="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901" y="4718878"/>
            <a:ext cx="5437188" cy="963613"/>
          </a:xfrm>
          <a:prstGeom prst="rect">
            <a:avLst/>
          </a:prstGeom>
          <a:solidFill>
            <a:srgbClr val="DAAD7B"/>
          </a:solidFill>
          <a:ln>
            <a:noFill/>
          </a:ln>
        </p:spPr>
      </p:pic>
      <p:pic>
        <p:nvPicPr>
          <p:cNvPr id="136" name="图片 135" title="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786456" y="3201061"/>
            <a:ext cx="3722785" cy="1517817"/>
          </a:xfrm>
          <a:custGeom>
            <a:gdLst>
              <a:gd name="connsiteX0" fmla="*/ 664752 w 2663091"/>
              <a:gd name="connsiteY0" fmla="*/ 2 h 1085769"/>
              <a:gd name="connsiteX1" fmla="*/ 1168950 w 2663091"/>
              <a:gd name="connsiteY1" fmla="*/ 135640 h 1085769"/>
              <a:gd name="connsiteX2" fmla="*/ 2227729 w 2663091"/>
              <a:gd name="connsiteY2" fmla="*/ 340177 h 1085769"/>
              <a:gd name="connsiteX3" fmla="*/ 2660866 w 2663091"/>
              <a:gd name="connsiteY3" fmla="*/ 773313 h 1085769"/>
              <a:gd name="connsiteX4" fmla="*/ 2336013 w 2663091"/>
              <a:gd name="connsiteY4" fmla="*/ 917692 h 1085769"/>
              <a:gd name="connsiteX5" fmla="*/ 1144887 w 2663091"/>
              <a:gd name="connsiteY5" fmla="*/ 941756 h 1085769"/>
              <a:gd name="connsiteX6" fmla="*/ 113838 w 2663091"/>
              <a:gd name="connsiteY6" fmla="*/ 1081658 h 1085769"/>
              <a:gd name="connsiteX7" fmla="*/ 0 w 2663091"/>
              <a:gd name="connsiteY7" fmla="*/ 1085769 h 1085769"/>
              <a:gd name="connsiteX8" fmla="*/ 0 w 2663091"/>
              <a:gd name="connsiteY8" fmla="*/ 501925 h 1085769"/>
              <a:gd name="connsiteX9" fmla="*/ 43998 w 2663091"/>
              <a:gd name="connsiteY9" fmla="*/ 452973 h 1085769"/>
              <a:gd name="connsiteX10" fmla="*/ 495182 w 2663091"/>
              <a:gd name="connsiteY10" fmla="*/ 39387 h 1085769"/>
              <a:gd name="connsiteX11" fmla="*/ 664752 w 2663091"/>
              <a:gd name="connsiteY11" fmla="*/ 2 h 108576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63091" h="1085769">
                <a:moveTo>
                  <a:pt x="664752" y="2"/>
                </a:moveTo>
                <a:cubicBezTo>
                  <a:pt x="821538" y="-468"/>
                  <a:pt x="952382" y="98041"/>
                  <a:pt x="1168950" y="135640"/>
                </a:cubicBezTo>
                <a:cubicBezTo>
                  <a:pt x="1457708" y="185772"/>
                  <a:pt x="1979076" y="233898"/>
                  <a:pt x="2227729" y="340177"/>
                </a:cubicBezTo>
                <a:cubicBezTo>
                  <a:pt x="2476382" y="446456"/>
                  <a:pt x="2642819" y="677061"/>
                  <a:pt x="2660866" y="773313"/>
                </a:cubicBezTo>
                <a:cubicBezTo>
                  <a:pt x="2678913" y="869565"/>
                  <a:pt x="2588676" y="889618"/>
                  <a:pt x="2336013" y="917692"/>
                </a:cubicBezTo>
                <a:cubicBezTo>
                  <a:pt x="2083350" y="945766"/>
                  <a:pt x="1535913" y="913682"/>
                  <a:pt x="1144887" y="941756"/>
                </a:cubicBezTo>
                <a:cubicBezTo>
                  <a:pt x="802739" y="966321"/>
                  <a:pt x="416068" y="1059973"/>
                  <a:pt x="113838" y="1081658"/>
                </a:cubicBezTo>
                <a:lnTo>
                  <a:pt x="0" y="1085769"/>
                </a:lnTo>
                <a:lnTo>
                  <a:pt x="0" y="501925"/>
                </a:lnTo>
                <a:lnTo>
                  <a:pt x="43998" y="452973"/>
                </a:lnTo>
                <a:cubicBezTo>
                  <a:pt x="200409" y="279016"/>
                  <a:pt x="370856" y="95535"/>
                  <a:pt x="495182" y="39387"/>
                </a:cubicBezTo>
                <a:cubicBezTo>
                  <a:pt x="557345" y="11313"/>
                  <a:pt x="612490" y="159"/>
                  <a:pt x="664752" y="2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 title=""/>
          <p:cNvSpPr txBox="1"/>
          <p:nvPr/>
        </p:nvSpPr>
        <p:spPr>
          <a:xfrm>
            <a:off x="137341" y="222163"/>
            <a:ext cx="9473552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kumimoji="1"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锦瑟无端五十弦，一弦一柱思华年。</a:t>
            </a:r>
            <a:endParaRPr kumimoji="1"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 title=""/>
          <p:cNvSpPr txBox="1"/>
          <p:nvPr/>
        </p:nvSpPr>
        <p:spPr>
          <a:xfrm>
            <a:off x="342900" y="1409065"/>
            <a:ext cx="11506200" cy="107632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812800" fontAlgn="auto">
              <a:spcBef>
                <a:spcPct val="0"/>
              </a:spcBef>
              <a:buFontTx/>
              <a:buNone/>
            </a:pPr>
            <a:r>
              <a:rPr kumimoji="1"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锦瑟呀，你为什么无缘无故要有五十根弦，每一音每一节都让我回想起美好的青春年华。</a:t>
            </a:r>
            <a:endParaRPr kumimoji="1"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Rectangle 4" title=""/>
          <p:cNvSpPr>
            <a:spLocks noChangeArrowheads="1"/>
          </p:cNvSpPr>
          <p:nvPr/>
        </p:nvSpPr>
        <p:spPr bwMode="auto">
          <a:xfrm>
            <a:off x="633730" y="2965450"/>
            <a:ext cx="8479790" cy="1753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indent="914400" fontAlgn="auto">
              <a:buFont typeface="Arial" panose="020b0604020202020204" pitchFamily="34" charset="0"/>
              <a:buNone/>
              <a:defRPr/>
            </a:pPr>
            <a:r>
              <a:rPr lang="en-US" altLang="zh-CN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汉书</a:t>
            </a:r>
            <a:r>
              <a:rPr lang="en-US" altLang="zh-CN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郊祀志</a:t>
            </a:r>
            <a:r>
              <a:rPr lang="en-US" altLang="zh-CN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：“泰帝使素女鼓五十弦瑟，悲，帝禁不止，故破其瑟为二十五弦。”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Picture 7" title="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76" b="22803"/>
          <a:stretch>
            <a:fillRect/>
          </a:stretch>
        </p:blipFill>
        <p:spPr bwMode="auto">
          <a:xfrm>
            <a:off x="3982756" y="4718877"/>
            <a:ext cx="8209244" cy="2058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5" name="组合 34" title=""/>
          <p:cNvGrpSpPr/>
          <p:nvPr/>
        </p:nvGrpSpPr>
        <p:grpSpPr>
          <a:xfrm>
            <a:off x="527696" y="1493520"/>
            <a:ext cx="2369454" cy="381184"/>
            <a:chOff x="-86442" y="4986005"/>
            <a:chExt cx="2975676" cy="968616"/>
          </a:xfrm>
          <a:gradFill>
            <a:gsLst>
              <a:gs pos="97000">
                <a:srgbClr val="545454">
                  <a:alpha val="0"/>
                </a:srgbClr>
              </a:gs>
              <a:gs pos="97000">
                <a:srgbClr val="545454"/>
              </a:gs>
              <a:gs pos="0">
                <a:srgbClr val="776C5B">
                  <a:alpha val="50000"/>
                </a:srgbClr>
              </a:gs>
            </a:gsLst>
            <a:lin ang="5400000" scaled="1"/>
          </a:gradFill>
        </p:grpSpPr>
        <p:sp>
          <p:nvSpPr>
            <p:cNvPr id="36" name="任意多边形 15"/>
            <p:cNvSpPr/>
            <p:nvPr/>
          </p:nvSpPr>
          <p:spPr>
            <a:xfrm>
              <a:off x="-86442" y="4986005"/>
              <a:ext cx="2471233" cy="755068"/>
            </a:xfrm>
            <a:custGeom>
              <a:gdLst>
                <a:gd name="connsiteX0" fmla="*/ 3895926 w 3907971"/>
                <a:gd name="connsiteY0" fmla="*/ 1142557 h 1194053"/>
                <a:gd name="connsiteX1" fmla="*/ 3907971 w 3907971"/>
                <a:gd name="connsiteY1" fmla="*/ 1142678 h 1194053"/>
                <a:gd name="connsiteX2" fmla="*/ 3907971 w 3907971"/>
                <a:gd name="connsiteY2" fmla="*/ 1194053 h 1194053"/>
                <a:gd name="connsiteX3" fmla="*/ 3907971 w 3907971"/>
                <a:gd name="connsiteY3" fmla="*/ 1194051 h 1194053"/>
                <a:gd name="connsiteX4" fmla="*/ 3903237 w 3907971"/>
                <a:gd name="connsiteY4" fmla="*/ 1164852 h 1194053"/>
                <a:gd name="connsiteX5" fmla="*/ 3033485 w 3907971"/>
                <a:gd name="connsiteY5" fmla="*/ 250 h 1194053"/>
                <a:gd name="connsiteX6" fmla="*/ 3817257 w 3907971"/>
                <a:gd name="connsiteY6" fmla="*/ 1001736 h 1194053"/>
                <a:gd name="connsiteX7" fmla="*/ 3890055 w 3907971"/>
                <a:gd name="connsiteY7" fmla="*/ 1124654 h 1194053"/>
                <a:gd name="connsiteX8" fmla="*/ 3895926 w 3907971"/>
                <a:gd name="connsiteY8" fmla="*/ 1142557 h 1194053"/>
                <a:gd name="connsiteX9" fmla="*/ 0 w 3907971"/>
                <a:gd name="connsiteY9" fmla="*/ 1103336 h 1194053"/>
                <a:gd name="connsiteX10" fmla="*/ 1233714 w 3907971"/>
                <a:gd name="connsiteY10" fmla="*/ 421164 h 1194053"/>
                <a:gd name="connsiteX11" fmla="*/ 1828800 w 3907971"/>
                <a:gd name="connsiteY11" fmla="*/ 900136 h 1194053"/>
                <a:gd name="connsiteX12" fmla="*/ 3033485 w 3907971"/>
                <a:gd name="connsiteY12" fmla="*/ 250 h 119405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07971" h="1194053">
                  <a:moveTo>
                    <a:pt x="3895926" y="1142557"/>
                  </a:moveTo>
                  <a:lnTo>
                    <a:pt x="3907971" y="1142678"/>
                  </a:lnTo>
                  <a:lnTo>
                    <a:pt x="3907971" y="1194053"/>
                  </a:lnTo>
                  <a:lnTo>
                    <a:pt x="3907971" y="1194051"/>
                  </a:lnTo>
                  <a:cubicBezTo>
                    <a:pt x="3907215" y="1185886"/>
                    <a:pt x="3905930" y="1176286"/>
                    <a:pt x="3903237" y="1164852"/>
                  </a:cubicBezTo>
                  <a:close/>
                  <a:moveTo>
                    <a:pt x="3033485" y="250"/>
                  </a:moveTo>
                  <a:cubicBezTo>
                    <a:pt x="3364894" y="17183"/>
                    <a:pt x="3664857" y="793698"/>
                    <a:pt x="3817257" y="1001736"/>
                  </a:cubicBezTo>
                  <a:cubicBezTo>
                    <a:pt x="3855357" y="1053746"/>
                    <a:pt x="3877280" y="1093660"/>
                    <a:pt x="3890055" y="1124654"/>
                  </a:cubicBezTo>
                  <a:lnTo>
                    <a:pt x="3895926" y="1142557"/>
                  </a:lnTo>
                  <a:lnTo>
                    <a:pt x="0" y="1103336"/>
                  </a:lnTo>
                  <a:cubicBezTo>
                    <a:pt x="464457" y="779183"/>
                    <a:pt x="928914" y="455031"/>
                    <a:pt x="1233714" y="421164"/>
                  </a:cubicBezTo>
                  <a:cubicBezTo>
                    <a:pt x="1538514" y="387297"/>
                    <a:pt x="1528838" y="970288"/>
                    <a:pt x="1828800" y="900136"/>
                  </a:cubicBezTo>
                  <a:cubicBezTo>
                    <a:pt x="2128762" y="829984"/>
                    <a:pt x="2702076" y="-16683"/>
                    <a:pt x="3033485" y="25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细黑"/>
                <a:ea typeface="方正宋刻本秀楷简体"/>
                <a:cs typeface="+mn-cs"/>
              </a:endParaRPr>
            </a:p>
          </p:txBody>
        </p:sp>
        <p:sp>
          <p:nvSpPr>
            <p:cNvPr id="37" name="任意多边形 16"/>
            <p:cNvSpPr/>
            <p:nvPr/>
          </p:nvSpPr>
          <p:spPr>
            <a:xfrm>
              <a:off x="1045175" y="5391181"/>
              <a:ext cx="1844059" cy="563440"/>
            </a:xfrm>
            <a:custGeom>
              <a:gdLst>
                <a:gd name="connsiteX0" fmla="*/ 3895926 w 3907971"/>
                <a:gd name="connsiteY0" fmla="*/ 1142557 h 1194053"/>
                <a:gd name="connsiteX1" fmla="*/ 3907971 w 3907971"/>
                <a:gd name="connsiteY1" fmla="*/ 1142678 h 1194053"/>
                <a:gd name="connsiteX2" fmla="*/ 3907971 w 3907971"/>
                <a:gd name="connsiteY2" fmla="*/ 1194053 h 1194053"/>
                <a:gd name="connsiteX3" fmla="*/ 3907971 w 3907971"/>
                <a:gd name="connsiteY3" fmla="*/ 1194051 h 1194053"/>
                <a:gd name="connsiteX4" fmla="*/ 3903237 w 3907971"/>
                <a:gd name="connsiteY4" fmla="*/ 1164852 h 1194053"/>
                <a:gd name="connsiteX5" fmla="*/ 3033485 w 3907971"/>
                <a:gd name="connsiteY5" fmla="*/ 250 h 1194053"/>
                <a:gd name="connsiteX6" fmla="*/ 3817257 w 3907971"/>
                <a:gd name="connsiteY6" fmla="*/ 1001736 h 1194053"/>
                <a:gd name="connsiteX7" fmla="*/ 3890055 w 3907971"/>
                <a:gd name="connsiteY7" fmla="*/ 1124654 h 1194053"/>
                <a:gd name="connsiteX8" fmla="*/ 3895926 w 3907971"/>
                <a:gd name="connsiteY8" fmla="*/ 1142557 h 1194053"/>
                <a:gd name="connsiteX9" fmla="*/ 0 w 3907971"/>
                <a:gd name="connsiteY9" fmla="*/ 1103336 h 1194053"/>
                <a:gd name="connsiteX10" fmla="*/ 1233714 w 3907971"/>
                <a:gd name="connsiteY10" fmla="*/ 421164 h 1194053"/>
                <a:gd name="connsiteX11" fmla="*/ 1828800 w 3907971"/>
                <a:gd name="connsiteY11" fmla="*/ 900136 h 1194053"/>
                <a:gd name="connsiteX12" fmla="*/ 3033485 w 3907971"/>
                <a:gd name="connsiteY12" fmla="*/ 250 h 119405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07971" h="1194053">
                  <a:moveTo>
                    <a:pt x="3895926" y="1142557"/>
                  </a:moveTo>
                  <a:lnTo>
                    <a:pt x="3907971" y="1142678"/>
                  </a:lnTo>
                  <a:lnTo>
                    <a:pt x="3907971" y="1194053"/>
                  </a:lnTo>
                  <a:lnTo>
                    <a:pt x="3907971" y="1194051"/>
                  </a:lnTo>
                  <a:cubicBezTo>
                    <a:pt x="3907215" y="1185886"/>
                    <a:pt x="3905930" y="1176286"/>
                    <a:pt x="3903237" y="1164852"/>
                  </a:cubicBezTo>
                  <a:close/>
                  <a:moveTo>
                    <a:pt x="3033485" y="250"/>
                  </a:moveTo>
                  <a:cubicBezTo>
                    <a:pt x="3364894" y="17183"/>
                    <a:pt x="3664857" y="793698"/>
                    <a:pt x="3817257" y="1001736"/>
                  </a:cubicBezTo>
                  <a:cubicBezTo>
                    <a:pt x="3855357" y="1053746"/>
                    <a:pt x="3877280" y="1093660"/>
                    <a:pt x="3890055" y="1124654"/>
                  </a:cubicBezTo>
                  <a:lnTo>
                    <a:pt x="3895926" y="1142557"/>
                  </a:lnTo>
                  <a:lnTo>
                    <a:pt x="0" y="1103336"/>
                  </a:lnTo>
                  <a:cubicBezTo>
                    <a:pt x="464457" y="779183"/>
                    <a:pt x="928914" y="455031"/>
                    <a:pt x="1233714" y="421164"/>
                  </a:cubicBezTo>
                  <a:cubicBezTo>
                    <a:pt x="1538514" y="387297"/>
                    <a:pt x="1528838" y="970288"/>
                    <a:pt x="1828800" y="900136"/>
                  </a:cubicBezTo>
                  <a:cubicBezTo>
                    <a:pt x="2128762" y="829984"/>
                    <a:pt x="2702076" y="-16683"/>
                    <a:pt x="3033485" y="25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细黑"/>
                <a:ea typeface="方正宋刻本秀楷简体"/>
                <a:cs typeface="+mn-cs"/>
              </a:endParaRPr>
            </a:p>
          </p:txBody>
        </p:sp>
      </p:grpSp>
      <p:pic>
        <p:nvPicPr>
          <p:cNvPr id="38" name="图片占位符 6" title="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Strokes/>
                    </a14:imgEffect>
                    <a14:imgEffect>
                      <a14:brightnessContrast bright="1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16686" y="0"/>
            <a:ext cx="3875314" cy="6887928"/>
          </a:xfrm>
          <a:prstGeom prst="rect">
            <a:avLst/>
          </a:prstGeom>
        </p:spPr>
      </p:pic>
      <p:sp>
        <p:nvSpPr>
          <p:cNvPr id="12" name="Text Box 2" title=""/>
          <p:cNvSpPr txBox="1">
            <a:spLocks noChangeArrowheads="1"/>
          </p:cNvSpPr>
          <p:nvPr/>
        </p:nvSpPr>
        <p:spPr bwMode="auto">
          <a:xfrm>
            <a:off x="338138" y="174943"/>
            <a:ext cx="583247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600" b="1">
                <a:solidFill>
                  <a:schemeClr val="tx1"/>
                </a:solidFill>
                <a:ea typeface="微软雅黑" panose="020b0503020204020204" pitchFamily="34" charset="-122"/>
              </a:rPr>
              <a:t>过关斩将</a:t>
            </a:r>
            <a:r>
              <a:rPr lang="en-US" altLang="zh-CN" sz="3600" b="1">
                <a:solidFill>
                  <a:schemeClr val="tx1"/>
                </a:solidFill>
                <a:ea typeface="微软雅黑" panose="020b0503020204020204" pitchFamily="34" charset="-122"/>
              </a:rPr>
              <a:t>——</a:t>
            </a:r>
            <a:r>
              <a:rPr lang="zh-CN" altLang="en-US" sz="3600" b="1">
                <a:solidFill>
                  <a:schemeClr val="tx1"/>
                </a:solidFill>
                <a:ea typeface="微软雅黑" panose="020b0503020204020204" pitchFamily="34" charset="-122"/>
              </a:rPr>
              <a:t>你可以对上吗？</a:t>
            </a:r>
            <a:endParaRPr lang="zh-CN" altLang="en-US" sz="3600" b="1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3" name="Text Box 2" title=""/>
          <p:cNvSpPr txBox="1">
            <a:spLocks noChangeArrowheads="1"/>
          </p:cNvSpPr>
          <p:nvPr/>
        </p:nvSpPr>
        <p:spPr bwMode="auto">
          <a:xfrm>
            <a:off x="227852" y="1176279"/>
            <a:ext cx="4537075" cy="5259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5000"/>
              </a:lnSpc>
              <a:spcBef>
                <a:spcPct val="0"/>
              </a:spcBef>
              <a:buFontTx/>
              <a:buNone/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①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夕阳无限好       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 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>
              <a:lnSpc>
                <a:spcPct val="105000"/>
              </a:lnSpc>
              <a:spcBef>
                <a:spcPct val="0"/>
              </a:spcBef>
              <a:buFontTx/>
              <a:buNone/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身无彩凤双飞翼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>
              <a:lnSpc>
                <a:spcPct val="105000"/>
              </a:lnSpc>
              <a:spcBef>
                <a:spcPct val="0"/>
              </a:spcBef>
              <a:buFontTx/>
              <a:buNone/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③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何当共剪西窗烛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 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>
              <a:lnSpc>
                <a:spcPct val="105000"/>
              </a:lnSpc>
              <a:spcBef>
                <a:spcPct val="0"/>
              </a:spcBef>
              <a:buFontTx/>
              <a:buNone/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④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春蚕到死丝方尽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 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>
              <a:lnSpc>
                <a:spcPct val="105000"/>
              </a:lnSpc>
              <a:spcBef>
                <a:spcPct val="0"/>
              </a:spcBef>
              <a:buFontTx/>
              <a:buNone/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⑤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此情可待成追忆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>
              <a:lnSpc>
                <a:spcPct val="105000"/>
              </a:lnSpc>
              <a:spcBef>
                <a:spcPct val="0"/>
              </a:spcBef>
              <a:buFontTx/>
              <a:buNone/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⑥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历览前贤国与家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>
              <a:lnSpc>
                <a:spcPct val="105000"/>
              </a:lnSpc>
              <a:spcBef>
                <a:spcPct val="0"/>
              </a:spcBef>
              <a:buFontTx/>
              <a:buNone/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⑦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天意怜幽草       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>
              <a:lnSpc>
                <a:spcPct val="105000"/>
              </a:lnSpc>
              <a:spcBef>
                <a:spcPct val="0"/>
              </a:spcBef>
              <a:buFontTx/>
              <a:buNone/>
            </a:pPr>
            <a:r>
              <a:rPr lang="zh-CN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⑧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嫦娥应悔偷灵药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>
              <a:lnSpc>
                <a:spcPct val="105000"/>
              </a:lnSpc>
              <a:spcBef>
                <a:spcPct val="0"/>
              </a:spcBef>
              <a:buFontTx/>
              <a:buNone/>
            </a:pPr>
            <a:r>
              <a:rPr lang="zh-CN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⑨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可怜夜半虚前席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>
              <a:lnSpc>
                <a:spcPct val="105000"/>
              </a:lnSpc>
              <a:spcBef>
                <a:spcPct val="0"/>
              </a:spcBef>
              <a:buFontTx/>
              <a:buNone/>
            </a:pPr>
            <a:r>
              <a:rPr lang="zh-CN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⑩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相见时难别亦难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Text Box 3" title=""/>
          <p:cNvSpPr txBox="1">
            <a:spLocks noChangeArrowheads="1"/>
          </p:cNvSpPr>
          <p:nvPr/>
        </p:nvSpPr>
        <p:spPr bwMode="auto">
          <a:xfrm>
            <a:off x="4513263" y="1175703"/>
            <a:ext cx="3598862" cy="5259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5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只是近黄昏</a:t>
            </a:r>
            <a:endParaRPr lang="zh-CN" altLang="en-US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>
              <a:lnSpc>
                <a:spcPct val="105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心有灵犀一点通</a:t>
            </a:r>
            <a:endParaRPr lang="zh-CN" altLang="en-US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>
              <a:lnSpc>
                <a:spcPct val="105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却话巴山夜雨时</a:t>
            </a:r>
            <a:endParaRPr lang="zh-CN" altLang="en-US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>
              <a:lnSpc>
                <a:spcPct val="105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蜡炬成灰泪始干</a:t>
            </a:r>
            <a:endParaRPr lang="zh-CN" altLang="en-US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>
              <a:lnSpc>
                <a:spcPct val="105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只是当时已惘然 </a:t>
            </a:r>
            <a:endParaRPr lang="zh-CN" altLang="en-US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>
              <a:lnSpc>
                <a:spcPct val="105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成由勤俭败由奢</a:t>
            </a:r>
            <a:endParaRPr lang="zh-CN" altLang="en-US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>
              <a:lnSpc>
                <a:spcPct val="105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人间重晚睛</a:t>
            </a:r>
            <a:endParaRPr lang="zh-CN" altLang="en-US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>
              <a:lnSpc>
                <a:spcPct val="105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碧海青天夜夜心</a:t>
            </a:r>
            <a:endParaRPr lang="zh-CN" altLang="en-US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>
              <a:lnSpc>
                <a:spcPct val="105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不问苍生问鬼神</a:t>
            </a:r>
            <a:endParaRPr lang="zh-CN" altLang="en-US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>
              <a:lnSpc>
                <a:spcPct val="105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东风无力百花残。</a:t>
            </a:r>
            <a:endParaRPr lang="zh-CN" altLang="en-US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path" presetSubtype="0" accel="67000" decel="3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58333E-06 -1.85185E-06 L 0.26784 -0.15509" pathEditMode="relative" rAng="0" ptsTypes="AA">
                                      <p:cBhvr>
                                        <p:cTn id="11" dur="45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85" y="-7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  <p:cond evt="onBegin" delay="0">
                          <p:tn val="48"/>
                        </p:cond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  <p:cond evt="onBegin" delay="0">
                          <p:tn val="55"/>
                        </p:cond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  <p:cond evt="onBegin" delay="0">
                          <p:tn val="62"/>
                        </p:cond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  <p:cond evt="onBegin" delay="0">
                          <p:tn val="69"/>
                        </p:cond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3" name="Picture 37868" title="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901" y="4718878"/>
            <a:ext cx="5437188" cy="963613"/>
          </a:xfrm>
          <a:prstGeom prst="rect">
            <a:avLst/>
          </a:prstGeom>
          <a:solidFill>
            <a:srgbClr val="DAAD7B"/>
          </a:solidFill>
          <a:ln>
            <a:noFill/>
          </a:ln>
        </p:spPr>
      </p:pic>
      <p:pic>
        <p:nvPicPr>
          <p:cNvPr id="136" name="图片 135" title="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786456" y="3201061"/>
            <a:ext cx="3722785" cy="1517817"/>
          </a:xfrm>
          <a:custGeom>
            <a:gdLst>
              <a:gd name="connsiteX0" fmla="*/ 664752 w 2663091"/>
              <a:gd name="connsiteY0" fmla="*/ 2 h 1085769"/>
              <a:gd name="connsiteX1" fmla="*/ 1168950 w 2663091"/>
              <a:gd name="connsiteY1" fmla="*/ 135640 h 1085769"/>
              <a:gd name="connsiteX2" fmla="*/ 2227729 w 2663091"/>
              <a:gd name="connsiteY2" fmla="*/ 340177 h 1085769"/>
              <a:gd name="connsiteX3" fmla="*/ 2660866 w 2663091"/>
              <a:gd name="connsiteY3" fmla="*/ 773313 h 1085769"/>
              <a:gd name="connsiteX4" fmla="*/ 2336013 w 2663091"/>
              <a:gd name="connsiteY4" fmla="*/ 917692 h 1085769"/>
              <a:gd name="connsiteX5" fmla="*/ 1144887 w 2663091"/>
              <a:gd name="connsiteY5" fmla="*/ 941756 h 1085769"/>
              <a:gd name="connsiteX6" fmla="*/ 113838 w 2663091"/>
              <a:gd name="connsiteY6" fmla="*/ 1081658 h 1085769"/>
              <a:gd name="connsiteX7" fmla="*/ 0 w 2663091"/>
              <a:gd name="connsiteY7" fmla="*/ 1085769 h 1085769"/>
              <a:gd name="connsiteX8" fmla="*/ 0 w 2663091"/>
              <a:gd name="connsiteY8" fmla="*/ 501925 h 1085769"/>
              <a:gd name="connsiteX9" fmla="*/ 43998 w 2663091"/>
              <a:gd name="connsiteY9" fmla="*/ 452973 h 1085769"/>
              <a:gd name="connsiteX10" fmla="*/ 495182 w 2663091"/>
              <a:gd name="connsiteY10" fmla="*/ 39387 h 1085769"/>
              <a:gd name="connsiteX11" fmla="*/ 664752 w 2663091"/>
              <a:gd name="connsiteY11" fmla="*/ 2 h 108576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63091" h="1085769">
                <a:moveTo>
                  <a:pt x="664752" y="2"/>
                </a:moveTo>
                <a:cubicBezTo>
                  <a:pt x="821538" y="-468"/>
                  <a:pt x="952382" y="98041"/>
                  <a:pt x="1168950" y="135640"/>
                </a:cubicBezTo>
                <a:cubicBezTo>
                  <a:pt x="1457708" y="185772"/>
                  <a:pt x="1979076" y="233898"/>
                  <a:pt x="2227729" y="340177"/>
                </a:cubicBezTo>
                <a:cubicBezTo>
                  <a:pt x="2476382" y="446456"/>
                  <a:pt x="2642819" y="677061"/>
                  <a:pt x="2660866" y="773313"/>
                </a:cubicBezTo>
                <a:cubicBezTo>
                  <a:pt x="2678913" y="869565"/>
                  <a:pt x="2588676" y="889618"/>
                  <a:pt x="2336013" y="917692"/>
                </a:cubicBezTo>
                <a:cubicBezTo>
                  <a:pt x="2083350" y="945766"/>
                  <a:pt x="1535913" y="913682"/>
                  <a:pt x="1144887" y="941756"/>
                </a:cubicBezTo>
                <a:cubicBezTo>
                  <a:pt x="802739" y="966321"/>
                  <a:pt x="416068" y="1059973"/>
                  <a:pt x="113838" y="1081658"/>
                </a:cubicBezTo>
                <a:lnTo>
                  <a:pt x="0" y="1085769"/>
                </a:lnTo>
                <a:lnTo>
                  <a:pt x="0" y="501925"/>
                </a:lnTo>
                <a:lnTo>
                  <a:pt x="43998" y="452973"/>
                </a:lnTo>
                <a:cubicBezTo>
                  <a:pt x="200409" y="279016"/>
                  <a:pt x="370856" y="95535"/>
                  <a:pt x="495182" y="39387"/>
                </a:cubicBezTo>
                <a:cubicBezTo>
                  <a:pt x="557345" y="11313"/>
                  <a:pt x="612490" y="159"/>
                  <a:pt x="664752" y="2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 title=""/>
          <p:cNvSpPr txBox="1"/>
          <p:nvPr/>
        </p:nvSpPr>
        <p:spPr>
          <a:xfrm>
            <a:off x="349431" y="198668"/>
            <a:ext cx="9473552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kumimoji="1"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锦瑟无端五十弦，一弦一柱思华年。</a:t>
            </a:r>
            <a:endParaRPr kumimoji="1"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 title=""/>
          <p:cNvSpPr txBox="1"/>
          <p:nvPr/>
        </p:nvSpPr>
        <p:spPr>
          <a:xfrm>
            <a:off x="349250" y="1267460"/>
            <a:ext cx="8437880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首联运用了什么写作手法？有何作用？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 title=""/>
          <p:cNvSpPr txBox="1"/>
          <p:nvPr/>
        </p:nvSpPr>
        <p:spPr>
          <a:xfrm>
            <a:off x="237490" y="2144395"/>
            <a:ext cx="9195435" cy="3538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812800" fontAlgn="auto">
              <a:spcBef>
                <a:spcPct val="0"/>
              </a:spcBef>
              <a:buFontTx/>
              <a:buNone/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首联用的是民歌的</a:t>
            </a:r>
            <a:r>
              <a:rPr lang="zh-CN" altLang="en-US" sz="32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起兴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手法。聆锦瑟之繁弦，思华年之往事；音繁而绪乱，怅惘以难言。给人以凄凉之感。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为全诗</a:t>
            </a:r>
            <a:r>
              <a:rPr lang="zh-CN" altLang="en-US" sz="32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奠定了伤感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的抒情基调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首联总起，引领下文，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点出自己因回首青春往事而引发的一声感慨。 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812800" fontAlgn="auto">
              <a:spcBef>
                <a:spcPct val="0"/>
              </a:spcBef>
              <a:buFontTx/>
              <a:buNone/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以下都是追忆美好的青春。但又美景不长，令人失落惆怅。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3" name="Picture 37868" title="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20397" y="5280800"/>
            <a:ext cx="5437188" cy="963613"/>
          </a:xfrm>
          <a:prstGeom prst="rect">
            <a:avLst/>
          </a:prstGeom>
          <a:solidFill>
            <a:srgbClr val="DAAD7B"/>
          </a:solidFill>
          <a:ln>
            <a:noFill/>
          </a:ln>
        </p:spPr>
      </p:pic>
      <p:pic>
        <p:nvPicPr>
          <p:cNvPr id="136" name="图片 135" title="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786456" y="3201061"/>
            <a:ext cx="3722785" cy="1517817"/>
          </a:xfrm>
          <a:custGeom>
            <a:gdLst>
              <a:gd name="connsiteX0" fmla="*/ 664752 w 2663091"/>
              <a:gd name="connsiteY0" fmla="*/ 2 h 1085769"/>
              <a:gd name="connsiteX1" fmla="*/ 1168950 w 2663091"/>
              <a:gd name="connsiteY1" fmla="*/ 135640 h 1085769"/>
              <a:gd name="connsiteX2" fmla="*/ 2227729 w 2663091"/>
              <a:gd name="connsiteY2" fmla="*/ 340177 h 1085769"/>
              <a:gd name="connsiteX3" fmla="*/ 2660866 w 2663091"/>
              <a:gd name="connsiteY3" fmla="*/ 773313 h 1085769"/>
              <a:gd name="connsiteX4" fmla="*/ 2336013 w 2663091"/>
              <a:gd name="connsiteY4" fmla="*/ 917692 h 1085769"/>
              <a:gd name="connsiteX5" fmla="*/ 1144887 w 2663091"/>
              <a:gd name="connsiteY5" fmla="*/ 941756 h 1085769"/>
              <a:gd name="connsiteX6" fmla="*/ 113838 w 2663091"/>
              <a:gd name="connsiteY6" fmla="*/ 1081658 h 1085769"/>
              <a:gd name="connsiteX7" fmla="*/ 0 w 2663091"/>
              <a:gd name="connsiteY7" fmla="*/ 1085769 h 1085769"/>
              <a:gd name="connsiteX8" fmla="*/ 0 w 2663091"/>
              <a:gd name="connsiteY8" fmla="*/ 501925 h 1085769"/>
              <a:gd name="connsiteX9" fmla="*/ 43998 w 2663091"/>
              <a:gd name="connsiteY9" fmla="*/ 452973 h 1085769"/>
              <a:gd name="connsiteX10" fmla="*/ 495182 w 2663091"/>
              <a:gd name="connsiteY10" fmla="*/ 39387 h 1085769"/>
              <a:gd name="connsiteX11" fmla="*/ 664752 w 2663091"/>
              <a:gd name="connsiteY11" fmla="*/ 2 h 108576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63091" h="1085769">
                <a:moveTo>
                  <a:pt x="664752" y="2"/>
                </a:moveTo>
                <a:cubicBezTo>
                  <a:pt x="821538" y="-468"/>
                  <a:pt x="952382" y="98041"/>
                  <a:pt x="1168950" y="135640"/>
                </a:cubicBezTo>
                <a:cubicBezTo>
                  <a:pt x="1457708" y="185772"/>
                  <a:pt x="1979076" y="233898"/>
                  <a:pt x="2227729" y="340177"/>
                </a:cubicBezTo>
                <a:cubicBezTo>
                  <a:pt x="2476382" y="446456"/>
                  <a:pt x="2642819" y="677061"/>
                  <a:pt x="2660866" y="773313"/>
                </a:cubicBezTo>
                <a:cubicBezTo>
                  <a:pt x="2678913" y="869565"/>
                  <a:pt x="2588676" y="889618"/>
                  <a:pt x="2336013" y="917692"/>
                </a:cubicBezTo>
                <a:cubicBezTo>
                  <a:pt x="2083350" y="945766"/>
                  <a:pt x="1535913" y="913682"/>
                  <a:pt x="1144887" y="941756"/>
                </a:cubicBezTo>
                <a:cubicBezTo>
                  <a:pt x="802739" y="966321"/>
                  <a:pt x="416068" y="1059973"/>
                  <a:pt x="113838" y="1081658"/>
                </a:cubicBezTo>
                <a:lnTo>
                  <a:pt x="0" y="1085769"/>
                </a:lnTo>
                <a:lnTo>
                  <a:pt x="0" y="501925"/>
                </a:lnTo>
                <a:lnTo>
                  <a:pt x="43998" y="452973"/>
                </a:lnTo>
                <a:cubicBezTo>
                  <a:pt x="200409" y="279016"/>
                  <a:pt x="370856" y="95535"/>
                  <a:pt x="495182" y="39387"/>
                </a:cubicBezTo>
                <a:cubicBezTo>
                  <a:pt x="557345" y="11313"/>
                  <a:pt x="612490" y="159"/>
                  <a:pt x="664752" y="2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 title=""/>
          <p:cNvSpPr txBox="1"/>
          <p:nvPr/>
        </p:nvSpPr>
        <p:spPr>
          <a:xfrm>
            <a:off x="328476" y="297093"/>
            <a:ext cx="9473552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kumimoji="1"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此情可待成追忆，只是当时已惘然。</a:t>
            </a:r>
            <a:endParaRPr kumimoji="1"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 title=""/>
          <p:cNvSpPr txBox="1"/>
          <p:nvPr/>
        </p:nvSpPr>
        <p:spPr>
          <a:xfrm>
            <a:off x="421005" y="1632585"/>
            <a:ext cx="10521950" cy="156845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indent="812800" algn="l">
              <a:spcBef>
                <a:spcPct val="0"/>
              </a:spcBef>
              <a:buClrTx/>
              <a:buSzTx/>
              <a:buFontTx/>
            </a:pPr>
            <a:r>
              <a:rPr kumimoji="1"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如此情怀，岂待今朝追忆时才有，就在它发生的当时已经让我感到怅然若失了。唉，追忆逝水年华，一切都已恍如隔世了！</a:t>
            </a:r>
            <a:endParaRPr kumimoji="1" lang="zh-CN" altLang="en-US" sz="3200" b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3" name="Picture 37868" title="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20397" y="5280800"/>
            <a:ext cx="5437188" cy="963613"/>
          </a:xfrm>
          <a:prstGeom prst="rect">
            <a:avLst/>
          </a:prstGeom>
          <a:solidFill>
            <a:srgbClr val="DAAD7B"/>
          </a:solidFill>
          <a:ln>
            <a:noFill/>
          </a:ln>
        </p:spPr>
      </p:pic>
      <p:pic>
        <p:nvPicPr>
          <p:cNvPr id="136" name="图片 135" title="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786456" y="3201061"/>
            <a:ext cx="3722785" cy="1517817"/>
          </a:xfrm>
          <a:custGeom>
            <a:gdLst>
              <a:gd name="connsiteX0" fmla="*/ 664752 w 2663091"/>
              <a:gd name="connsiteY0" fmla="*/ 2 h 1085769"/>
              <a:gd name="connsiteX1" fmla="*/ 1168950 w 2663091"/>
              <a:gd name="connsiteY1" fmla="*/ 135640 h 1085769"/>
              <a:gd name="connsiteX2" fmla="*/ 2227729 w 2663091"/>
              <a:gd name="connsiteY2" fmla="*/ 340177 h 1085769"/>
              <a:gd name="connsiteX3" fmla="*/ 2660866 w 2663091"/>
              <a:gd name="connsiteY3" fmla="*/ 773313 h 1085769"/>
              <a:gd name="connsiteX4" fmla="*/ 2336013 w 2663091"/>
              <a:gd name="connsiteY4" fmla="*/ 917692 h 1085769"/>
              <a:gd name="connsiteX5" fmla="*/ 1144887 w 2663091"/>
              <a:gd name="connsiteY5" fmla="*/ 941756 h 1085769"/>
              <a:gd name="connsiteX6" fmla="*/ 113838 w 2663091"/>
              <a:gd name="connsiteY6" fmla="*/ 1081658 h 1085769"/>
              <a:gd name="connsiteX7" fmla="*/ 0 w 2663091"/>
              <a:gd name="connsiteY7" fmla="*/ 1085769 h 1085769"/>
              <a:gd name="connsiteX8" fmla="*/ 0 w 2663091"/>
              <a:gd name="connsiteY8" fmla="*/ 501925 h 1085769"/>
              <a:gd name="connsiteX9" fmla="*/ 43998 w 2663091"/>
              <a:gd name="connsiteY9" fmla="*/ 452973 h 1085769"/>
              <a:gd name="connsiteX10" fmla="*/ 495182 w 2663091"/>
              <a:gd name="connsiteY10" fmla="*/ 39387 h 1085769"/>
              <a:gd name="connsiteX11" fmla="*/ 664752 w 2663091"/>
              <a:gd name="connsiteY11" fmla="*/ 2 h 108576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63091" h="1085769">
                <a:moveTo>
                  <a:pt x="664752" y="2"/>
                </a:moveTo>
                <a:cubicBezTo>
                  <a:pt x="821538" y="-468"/>
                  <a:pt x="952382" y="98041"/>
                  <a:pt x="1168950" y="135640"/>
                </a:cubicBezTo>
                <a:cubicBezTo>
                  <a:pt x="1457708" y="185772"/>
                  <a:pt x="1979076" y="233898"/>
                  <a:pt x="2227729" y="340177"/>
                </a:cubicBezTo>
                <a:cubicBezTo>
                  <a:pt x="2476382" y="446456"/>
                  <a:pt x="2642819" y="677061"/>
                  <a:pt x="2660866" y="773313"/>
                </a:cubicBezTo>
                <a:cubicBezTo>
                  <a:pt x="2678913" y="869565"/>
                  <a:pt x="2588676" y="889618"/>
                  <a:pt x="2336013" y="917692"/>
                </a:cubicBezTo>
                <a:cubicBezTo>
                  <a:pt x="2083350" y="945766"/>
                  <a:pt x="1535913" y="913682"/>
                  <a:pt x="1144887" y="941756"/>
                </a:cubicBezTo>
                <a:cubicBezTo>
                  <a:pt x="802739" y="966321"/>
                  <a:pt x="416068" y="1059973"/>
                  <a:pt x="113838" y="1081658"/>
                </a:cubicBezTo>
                <a:lnTo>
                  <a:pt x="0" y="1085769"/>
                </a:lnTo>
                <a:lnTo>
                  <a:pt x="0" y="501925"/>
                </a:lnTo>
                <a:lnTo>
                  <a:pt x="43998" y="452973"/>
                </a:lnTo>
                <a:cubicBezTo>
                  <a:pt x="200409" y="279016"/>
                  <a:pt x="370856" y="95535"/>
                  <a:pt x="495182" y="39387"/>
                </a:cubicBezTo>
                <a:cubicBezTo>
                  <a:pt x="557345" y="11313"/>
                  <a:pt x="612490" y="159"/>
                  <a:pt x="664752" y="2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 title=""/>
          <p:cNvSpPr txBox="1"/>
          <p:nvPr/>
        </p:nvSpPr>
        <p:spPr>
          <a:xfrm>
            <a:off x="328476" y="297093"/>
            <a:ext cx="9473552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kumimoji="1"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此情可待成追忆，只是当时已惘然。</a:t>
            </a:r>
            <a:endParaRPr kumimoji="1"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 title=""/>
          <p:cNvSpPr txBox="1"/>
          <p:nvPr/>
        </p:nvSpPr>
        <p:spPr>
          <a:xfrm>
            <a:off x="514985" y="1311275"/>
            <a:ext cx="827151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914400" fontAlgn="auto"/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“此情可待成追忆”表明作者到老还是很珍重这份情感的，无需“追忆”，分明已然在追忆。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914400" fontAlgn="auto"/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“只是当时已惘然”反迭前句，言当时身处其境已是凄迷难辨，而今思之，更是如水中之月，镜中之花，捉摸不到了。 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4037" name="Text Box 4" title=""/>
          <p:cNvSpPr txBox="1">
            <a:spLocks noChangeArrowheads="1"/>
          </p:cNvSpPr>
          <p:nvPr/>
        </p:nvSpPr>
        <p:spPr bwMode="auto">
          <a:xfrm>
            <a:off x="1376680" y="5163185"/>
            <a:ext cx="10289540" cy="119888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kumimoji="0" lang="en-US" sz="3600" b="1" kern="1200" cap="none" spc="0" normalizeH="0" baseline="0" noProof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kumimoji="0" lang="zh-CN" altLang="en-US" sz="3600" b="1" kern="1200" cap="none" spc="0" normalizeH="0" baseline="0" noProof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诗人</a:t>
            </a:r>
            <a:r>
              <a:rPr kumimoji="0" lang="zh-CN" altLang="en-US" sz="3600" b="1" kern="1200" cap="none" spc="0" normalizeH="0" baseline="0" noProof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直抒胸臆</a:t>
            </a:r>
            <a:r>
              <a:rPr kumimoji="0" lang="zh-CN" altLang="en-US" sz="3600" b="1" kern="1200" cap="none" spc="0" normalizeH="0" baseline="0" noProof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，直截了当地表达了</a:t>
            </a:r>
            <a:r>
              <a:rPr kumimoji="0" lang="zh-CN" altLang="en-US" sz="3600" b="1" kern="1200" cap="none" spc="0" normalizeH="0" baseline="0" noProof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自己的怅惘苦痛。</a:t>
            </a:r>
            <a:endParaRPr kumimoji="0" lang="zh-CN" altLang="en-US" sz="3600" b="1" kern="1200" cap="none" spc="0" normalizeH="0" baseline="0" noProof="0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" y="-23495"/>
            <a:ext cx="2071032" cy="1236965"/>
          </a:xfrm>
          <a:prstGeom prst="rect">
            <a:avLst/>
          </a:prstGeom>
        </p:spPr>
      </p:pic>
      <p:grpSp>
        <p:nvGrpSpPr>
          <p:cNvPr id="9" name="Group 37848" title=""/>
          <p:cNvGrpSpPr>
            <a:grpSpLocks noChangeAspect="1"/>
          </p:cNvGrpSpPr>
          <p:nvPr/>
        </p:nvGrpSpPr>
        <p:grpSpPr>
          <a:xfrm>
            <a:off x="332807" y="6340801"/>
            <a:ext cx="1274426" cy="344479"/>
            <a:chOff x="4137" y="1469"/>
            <a:chExt cx="1724" cy="466"/>
          </a:xfrm>
        </p:grpSpPr>
        <p:sp>
          <p:nvSpPr>
            <p:cNvPr id="10" name="Line 37849"/>
            <p:cNvSpPr>
              <a:spLocks noChangeShapeType="1"/>
            </p:cNvSpPr>
            <p:nvPr/>
          </p:nvSpPr>
          <p:spPr bwMode="auto">
            <a:xfrm>
              <a:off x="4888" y="1702"/>
              <a:ext cx="481" cy="0"/>
            </a:xfrm>
            <a:prstGeom prst="line">
              <a:avLst/>
            </a:prstGeom>
            <a:noFill/>
            <a:ln w="14288" cap="rnd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Line 37850"/>
            <p:cNvSpPr>
              <a:spLocks noChangeShapeType="1"/>
            </p:cNvSpPr>
            <p:nvPr/>
          </p:nvSpPr>
          <p:spPr bwMode="auto">
            <a:xfrm>
              <a:off x="4889" y="1469"/>
              <a:ext cx="972" cy="0"/>
            </a:xfrm>
            <a:prstGeom prst="line">
              <a:avLst/>
            </a:prstGeom>
            <a:noFill/>
            <a:ln w="14288" cap="rnd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Line 37851"/>
            <p:cNvSpPr>
              <a:spLocks noChangeShapeType="1"/>
            </p:cNvSpPr>
            <p:nvPr/>
          </p:nvSpPr>
          <p:spPr bwMode="auto">
            <a:xfrm>
              <a:off x="4137" y="1935"/>
              <a:ext cx="1229" cy="0"/>
            </a:xfrm>
            <a:prstGeom prst="line">
              <a:avLst/>
            </a:prstGeom>
            <a:noFill/>
            <a:ln w="14288" cap="rnd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37852"/>
            <p:cNvSpPr/>
            <p:nvPr/>
          </p:nvSpPr>
          <p:spPr bwMode="auto">
            <a:xfrm>
              <a:off x="5368" y="1702"/>
              <a:ext cx="116" cy="233"/>
            </a:xfrm>
            <a:custGeom>
              <a:gdLst>
                <a:gd name="T0" fmla="*/ 0 w 164"/>
                <a:gd name="T1" fmla="*/ 0 h 327"/>
                <a:gd name="T2" fmla="*/ 164 w 164"/>
                <a:gd name="T3" fmla="*/ 164 h 327"/>
                <a:gd name="T4" fmla="*/ 0 w 164"/>
                <a:gd name="T5" fmla="*/ 327 h 3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327">
                  <a:moveTo>
                    <a:pt x="0" y="0"/>
                  </a:moveTo>
                  <a:cubicBezTo>
                    <a:pt x="91" y="0"/>
                    <a:pt x="164" y="73"/>
                    <a:pt x="164" y="164"/>
                  </a:cubicBezTo>
                  <a:cubicBezTo>
                    <a:pt x="164" y="254"/>
                    <a:pt x="91" y="327"/>
                    <a:pt x="0" y="327"/>
                  </a:cubicBezTo>
                </a:path>
              </a:pathLst>
            </a:custGeom>
            <a:noFill/>
            <a:ln w="14288" cap="rnd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37853"/>
            <p:cNvSpPr/>
            <p:nvPr/>
          </p:nvSpPr>
          <p:spPr bwMode="auto">
            <a:xfrm>
              <a:off x="5302" y="1702"/>
              <a:ext cx="117" cy="233"/>
            </a:xfrm>
            <a:custGeom>
              <a:gdLst>
                <a:gd name="T0" fmla="*/ 0 w 164"/>
                <a:gd name="T1" fmla="*/ 0 h 327"/>
                <a:gd name="T2" fmla="*/ 164 w 164"/>
                <a:gd name="T3" fmla="*/ 164 h 327"/>
                <a:gd name="T4" fmla="*/ 0 w 164"/>
                <a:gd name="T5" fmla="*/ 327 h 3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327">
                  <a:moveTo>
                    <a:pt x="0" y="0"/>
                  </a:moveTo>
                  <a:cubicBezTo>
                    <a:pt x="91" y="0"/>
                    <a:pt x="164" y="73"/>
                    <a:pt x="164" y="164"/>
                  </a:cubicBezTo>
                  <a:cubicBezTo>
                    <a:pt x="164" y="254"/>
                    <a:pt x="91" y="327"/>
                    <a:pt x="0" y="327"/>
                  </a:cubicBezTo>
                </a:path>
              </a:pathLst>
            </a:custGeom>
            <a:noFill/>
            <a:ln w="14288" cap="rnd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37854"/>
            <p:cNvSpPr/>
            <p:nvPr/>
          </p:nvSpPr>
          <p:spPr bwMode="auto">
            <a:xfrm>
              <a:off x="5218" y="1702"/>
              <a:ext cx="117" cy="233"/>
            </a:xfrm>
            <a:custGeom>
              <a:gdLst>
                <a:gd name="T0" fmla="*/ 0 w 164"/>
                <a:gd name="T1" fmla="*/ 0 h 327"/>
                <a:gd name="T2" fmla="*/ 164 w 164"/>
                <a:gd name="T3" fmla="*/ 164 h 327"/>
                <a:gd name="T4" fmla="*/ 0 w 164"/>
                <a:gd name="T5" fmla="*/ 327 h 3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327">
                  <a:moveTo>
                    <a:pt x="0" y="0"/>
                  </a:moveTo>
                  <a:cubicBezTo>
                    <a:pt x="90" y="0"/>
                    <a:pt x="164" y="73"/>
                    <a:pt x="164" y="164"/>
                  </a:cubicBezTo>
                  <a:cubicBezTo>
                    <a:pt x="164" y="254"/>
                    <a:pt x="90" y="327"/>
                    <a:pt x="0" y="327"/>
                  </a:cubicBezTo>
                </a:path>
              </a:pathLst>
            </a:custGeom>
            <a:noFill/>
            <a:ln w="14288" cap="rnd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37855"/>
            <p:cNvSpPr/>
            <p:nvPr/>
          </p:nvSpPr>
          <p:spPr bwMode="auto">
            <a:xfrm>
              <a:off x="4783" y="1469"/>
              <a:ext cx="116" cy="233"/>
            </a:xfrm>
            <a:custGeom>
              <a:gdLst>
                <a:gd name="T0" fmla="*/ 163 w 163"/>
                <a:gd name="T1" fmla="*/ 0 h 327"/>
                <a:gd name="T2" fmla="*/ 0 w 163"/>
                <a:gd name="T3" fmla="*/ 163 h 327"/>
                <a:gd name="T4" fmla="*/ 163 w 163"/>
                <a:gd name="T5" fmla="*/ 327 h 3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3" h="327">
                  <a:moveTo>
                    <a:pt x="163" y="0"/>
                  </a:moveTo>
                  <a:cubicBezTo>
                    <a:pt x="73" y="0"/>
                    <a:pt x="0" y="73"/>
                    <a:pt x="0" y="163"/>
                  </a:cubicBezTo>
                  <a:cubicBezTo>
                    <a:pt x="0" y="254"/>
                    <a:pt x="73" y="327"/>
                    <a:pt x="163" y="327"/>
                  </a:cubicBezTo>
                </a:path>
              </a:pathLst>
            </a:custGeom>
            <a:noFill/>
            <a:ln w="14288" cap="rnd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37856"/>
            <p:cNvSpPr/>
            <p:nvPr/>
          </p:nvSpPr>
          <p:spPr bwMode="auto">
            <a:xfrm>
              <a:off x="4867" y="1469"/>
              <a:ext cx="116" cy="233"/>
            </a:xfrm>
            <a:custGeom>
              <a:gdLst>
                <a:gd name="T0" fmla="*/ 163 w 163"/>
                <a:gd name="T1" fmla="*/ 0 h 327"/>
                <a:gd name="T2" fmla="*/ 0 w 163"/>
                <a:gd name="T3" fmla="*/ 163 h 327"/>
                <a:gd name="T4" fmla="*/ 163 w 163"/>
                <a:gd name="T5" fmla="*/ 327 h 3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3" h="327">
                  <a:moveTo>
                    <a:pt x="163" y="0"/>
                  </a:moveTo>
                  <a:cubicBezTo>
                    <a:pt x="73" y="0"/>
                    <a:pt x="0" y="73"/>
                    <a:pt x="0" y="163"/>
                  </a:cubicBezTo>
                  <a:cubicBezTo>
                    <a:pt x="0" y="254"/>
                    <a:pt x="73" y="327"/>
                    <a:pt x="163" y="327"/>
                  </a:cubicBezTo>
                </a:path>
              </a:pathLst>
            </a:custGeom>
            <a:noFill/>
            <a:ln w="14288" cap="rnd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3" name="Freeform 37843" title=""/>
          <p:cNvSpPr/>
          <p:nvPr/>
        </p:nvSpPr>
        <p:spPr bwMode="auto">
          <a:xfrm>
            <a:off x="10567364" y="1414287"/>
            <a:ext cx="306388" cy="273050"/>
          </a:xfrm>
          <a:custGeom>
            <a:gdLst>
              <a:gd name="T0" fmla="*/ 81 w 81"/>
              <a:gd name="T1" fmla="*/ 31 h 72"/>
              <a:gd name="T2" fmla="*/ 50 w 81"/>
              <a:gd name="T3" fmla="*/ 41 h 72"/>
              <a:gd name="T4" fmla="*/ 43 w 81"/>
              <a:gd name="T5" fmla="*/ 39 h 72"/>
              <a:gd name="T6" fmla="*/ 55 w 81"/>
              <a:gd name="T7" fmla="*/ 15 h 72"/>
              <a:gd name="T8" fmla="*/ 47 w 81"/>
              <a:gd name="T9" fmla="*/ 0 h 72"/>
              <a:gd name="T10" fmla="*/ 31 w 81"/>
              <a:gd name="T11" fmla="*/ 37 h 72"/>
              <a:gd name="T12" fmla="*/ 23 w 81"/>
              <a:gd name="T13" fmla="*/ 51 h 72"/>
              <a:gd name="T14" fmla="*/ 0 w 81"/>
              <a:gd name="T15" fmla="*/ 51 h 72"/>
              <a:gd name="T16" fmla="*/ 14 w 81"/>
              <a:gd name="T17" fmla="*/ 72 h 72"/>
              <a:gd name="T18" fmla="*/ 36 w 81"/>
              <a:gd name="T19" fmla="*/ 59 h 72"/>
              <a:gd name="T20" fmla="*/ 66 w 81"/>
              <a:gd name="T21" fmla="*/ 45 h 72"/>
              <a:gd name="T22" fmla="*/ 81 w 81"/>
              <a:gd name="T23" fmla="*/ 31 h 7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1" h="72">
                <a:moveTo>
                  <a:pt x="81" y="31"/>
                </a:moveTo>
                <a:cubicBezTo>
                  <a:pt x="81" y="31"/>
                  <a:pt x="61" y="28"/>
                  <a:pt x="50" y="41"/>
                </a:cubicBezTo>
                <a:cubicBezTo>
                  <a:pt x="50" y="41"/>
                  <a:pt x="40" y="40"/>
                  <a:pt x="43" y="39"/>
                </a:cubicBezTo>
                <a:cubicBezTo>
                  <a:pt x="45" y="39"/>
                  <a:pt x="55" y="20"/>
                  <a:pt x="55" y="15"/>
                </a:cubicBezTo>
                <a:cubicBezTo>
                  <a:pt x="55" y="10"/>
                  <a:pt x="47" y="0"/>
                  <a:pt x="47" y="0"/>
                </a:cubicBezTo>
                <a:cubicBezTo>
                  <a:pt x="47" y="0"/>
                  <a:pt x="24" y="14"/>
                  <a:pt x="31" y="37"/>
                </a:cubicBezTo>
                <a:cubicBezTo>
                  <a:pt x="31" y="37"/>
                  <a:pt x="34" y="49"/>
                  <a:pt x="23" y="51"/>
                </a:cubicBezTo>
                <a:cubicBezTo>
                  <a:pt x="11" y="53"/>
                  <a:pt x="0" y="51"/>
                  <a:pt x="0" y="51"/>
                </a:cubicBezTo>
                <a:cubicBezTo>
                  <a:pt x="14" y="72"/>
                  <a:pt x="14" y="72"/>
                  <a:pt x="14" y="72"/>
                </a:cubicBezTo>
                <a:cubicBezTo>
                  <a:pt x="14" y="72"/>
                  <a:pt x="27" y="59"/>
                  <a:pt x="36" y="59"/>
                </a:cubicBezTo>
                <a:cubicBezTo>
                  <a:pt x="45" y="59"/>
                  <a:pt x="61" y="51"/>
                  <a:pt x="66" y="45"/>
                </a:cubicBezTo>
                <a:cubicBezTo>
                  <a:pt x="72" y="38"/>
                  <a:pt x="75" y="32"/>
                  <a:pt x="81" y="3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37844" title=""/>
          <p:cNvSpPr/>
          <p:nvPr/>
        </p:nvSpPr>
        <p:spPr bwMode="auto">
          <a:xfrm>
            <a:off x="6656032" y="791202"/>
            <a:ext cx="625475" cy="488950"/>
          </a:xfrm>
          <a:custGeom>
            <a:gdLst>
              <a:gd name="T0" fmla="*/ 166 w 166"/>
              <a:gd name="T1" fmla="*/ 74 h 129"/>
              <a:gd name="T2" fmla="*/ 103 w 166"/>
              <a:gd name="T3" fmla="*/ 83 h 129"/>
              <a:gd name="T4" fmla="*/ 88 w 166"/>
              <a:gd name="T5" fmla="*/ 76 h 129"/>
              <a:gd name="T6" fmla="*/ 121 w 166"/>
              <a:gd name="T7" fmla="*/ 33 h 129"/>
              <a:gd name="T8" fmla="*/ 111 w 166"/>
              <a:gd name="T9" fmla="*/ 0 h 129"/>
              <a:gd name="T10" fmla="*/ 66 w 166"/>
              <a:gd name="T11" fmla="*/ 68 h 129"/>
              <a:gd name="T12" fmla="*/ 45 w 166"/>
              <a:gd name="T13" fmla="*/ 92 h 129"/>
              <a:gd name="T14" fmla="*/ 0 w 166"/>
              <a:gd name="T15" fmla="*/ 84 h 129"/>
              <a:gd name="T16" fmla="*/ 20 w 166"/>
              <a:gd name="T17" fmla="*/ 129 h 129"/>
              <a:gd name="T18" fmla="*/ 67 w 166"/>
              <a:gd name="T19" fmla="*/ 113 h 129"/>
              <a:gd name="T20" fmla="*/ 133 w 166"/>
              <a:gd name="T21" fmla="*/ 96 h 129"/>
              <a:gd name="T22" fmla="*/ 166 w 166"/>
              <a:gd name="T23" fmla="*/ 74 h 12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6" h="129">
                <a:moveTo>
                  <a:pt x="166" y="74"/>
                </a:moveTo>
                <a:cubicBezTo>
                  <a:pt x="166" y="74"/>
                  <a:pt x="128" y="62"/>
                  <a:pt x="103" y="83"/>
                </a:cubicBezTo>
                <a:cubicBezTo>
                  <a:pt x="103" y="83"/>
                  <a:pt x="83" y="77"/>
                  <a:pt x="88" y="76"/>
                </a:cubicBezTo>
                <a:cubicBezTo>
                  <a:pt x="93" y="76"/>
                  <a:pt x="119" y="42"/>
                  <a:pt x="121" y="33"/>
                </a:cubicBezTo>
                <a:cubicBezTo>
                  <a:pt x="123" y="24"/>
                  <a:pt x="111" y="0"/>
                  <a:pt x="111" y="0"/>
                </a:cubicBezTo>
                <a:cubicBezTo>
                  <a:pt x="111" y="0"/>
                  <a:pt x="61" y="20"/>
                  <a:pt x="66" y="68"/>
                </a:cubicBezTo>
                <a:cubicBezTo>
                  <a:pt x="66" y="68"/>
                  <a:pt x="68" y="93"/>
                  <a:pt x="45" y="92"/>
                </a:cubicBezTo>
                <a:cubicBezTo>
                  <a:pt x="22" y="92"/>
                  <a:pt x="0" y="84"/>
                  <a:pt x="0" y="84"/>
                </a:cubicBezTo>
                <a:cubicBezTo>
                  <a:pt x="20" y="129"/>
                  <a:pt x="20" y="129"/>
                  <a:pt x="20" y="129"/>
                </a:cubicBezTo>
                <a:cubicBezTo>
                  <a:pt x="20" y="129"/>
                  <a:pt x="49" y="110"/>
                  <a:pt x="67" y="113"/>
                </a:cubicBezTo>
                <a:cubicBezTo>
                  <a:pt x="85" y="116"/>
                  <a:pt x="120" y="107"/>
                  <a:pt x="133" y="96"/>
                </a:cubicBezTo>
                <a:cubicBezTo>
                  <a:pt x="145" y="85"/>
                  <a:pt x="153" y="74"/>
                  <a:pt x="166" y="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37845" title=""/>
          <p:cNvSpPr/>
          <p:nvPr/>
        </p:nvSpPr>
        <p:spPr bwMode="auto">
          <a:xfrm>
            <a:off x="9686104" y="1166646"/>
            <a:ext cx="344488" cy="227012"/>
          </a:xfrm>
          <a:custGeom>
            <a:gdLst>
              <a:gd name="T0" fmla="*/ 91 w 91"/>
              <a:gd name="T1" fmla="*/ 48 h 60"/>
              <a:gd name="T2" fmla="*/ 56 w 91"/>
              <a:gd name="T3" fmla="*/ 45 h 60"/>
              <a:gd name="T4" fmla="*/ 49 w 91"/>
              <a:gd name="T5" fmla="*/ 39 h 60"/>
              <a:gd name="T6" fmla="*/ 73 w 91"/>
              <a:gd name="T7" fmla="*/ 20 h 60"/>
              <a:gd name="T8" fmla="*/ 72 w 91"/>
              <a:gd name="T9" fmla="*/ 0 h 60"/>
              <a:gd name="T10" fmla="*/ 38 w 91"/>
              <a:gd name="T11" fmla="*/ 31 h 60"/>
              <a:gd name="T12" fmla="*/ 23 w 91"/>
              <a:gd name="T13" fmla="*/ 41 h 60"/>
              <a:gd name="T14" fmla="*/ 0 w 91"/>
              <a:gd name="T15" fmla="*/ 31 h 60"/>
              <a:gd name="T16" fmla="*/ 4 w 91"/>
              <a:gd name="T17" fmla="*/ 58 h 60"/>
              <a:gd name="T18" fmla="*/ 32 w 91"/>
              <a:gd name="T19" fmla="*/ 56 h 60"/>
              <a:gd name="T20" fmla="*/ 70 w 91"/>
              <a:gd name="T21" fmla="*/ 56 h 60"/>
              <a:gd name="T22" fmla="*/ 91 w 91"/>
              <a:gd name="T23" fmla="*/ 48 h 6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1" h="60">
                <a:moveTo>
                  <a:pt x="91" y="48"/>
                </a:moveTo>
                <a:cubicBezTo>
                  <a:pt x="91" y="48"/>
                  <a:pt x="73" y="36"/>
                  <a:pt x="56" y="45"/>
                </a:cubicBezTo>
                <a:cubicBezTo>
                  <a:pt x="56" y="45"/>
                  <a:pt x="46" y="38"/>
                  <a:pt x="49" y="39"/>
                </a:cubicBezTo>
                <a:cubicBezTo>
                  <a:pt x="52" y="39"/>
                  <a:pt x="70" y="25"/>
                  <a:pt x="73" y="20"/>
                </a:cubicBezTo>
                <a:cubicBezTo>
                  <a:pt x="75" y="15"/>
                  <a:pt x="72" y="0"/>
                  <a:pt x="72" y="0"/>
                </a:cubicBezTo>
                <a:cubicBezTo>
                  <a:pt x="72" y="0"/>
                  <a:pt x="42" y="4"/>
                  <a:pt x="38" y="31"/>
                </a:cubicBezTo>
                <a:cubicBezTo>
                  <a:pt x="38" y="31"/>
                  <a:pt x="36" y="45"/>
                  <a:pt x="23" y="41"/>
                </a:cubicBezTo>
                <a:cubicBezTo>
                  <a:pt x="11" y="38"/>
                  <a:pt x="0" y="31"/>
                  <a:pt x="0" y="31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58"/>
                  <a:pt x="23" y="51"/>
                  <a:pt x="32" y="56"/>
                </a:cubicBezTo>
                <a:cubicBezTo>
                  <a:pt x="42" y="60"/>
                  <a:pt x="62" y="60"/>
                  <a:pt x="70" y="56"/>
                </a:cubicBezTo>
                <a:cubicBezTo>
                  <a:pt x="79" y="52"/>
                  <a:pt x="85" y="46"/>
                  <a:pt x="91" y="4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8" name="图片 27" title="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01832" y="3023173"/>
            <a:ext cx="2543841" cy="3834827"/>
          </a:xfrm>
          <a:prstGeom prst="rect">
            <a:avLst/>
          </a:prstGeom>
        </p:spPr>
      </p:pic>
      <p:sp>
        <p:nvSpPr>
          <p:cNvPr id="29" name="文本框 28" title=""/>
          <p:cNvSpPr txBox="1"/>
          <p:nvPr/>
        </p:nvSpPr>
        <p:spPr>
          <a:xfrm>
            <a:off x="2070735" y="459740"/>
            <a:ext cx="7959725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kumimoji="1"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庄生晓梦迷蝴蝶，望帝春心托杜鹃。</a:t>
            </a:r>
            <a:endParaRPr kumimoji="1"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0" name="图片 3" title="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0825" y="3716338"/>
            <a:ext cx="9273388" cy="329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Rectangle 4" title=""/>
          <p:cNvSpPr>
            <a:spLocks noChangeArrowheads="1"/>
          </p:cNvSpPr>
          <p:nvPr/>
        </p:nvSpPr>
        <p:spPr bwMode="auto">
          <a:xfrm>
            <a:off x="810260" y="1581785"/>
            <a:ext cx="11245850" cy="206121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812800" fontAlgn="auto">
              <a:spcBef>
                <a:spcPct val="50000"/>
              </a:spcBef>
              <a:buFontTx/>
              <a:buNone/>
            </a:pPr>
            <a:r>
              <a:rPr lang="en-US" altLang="en-US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昔者庄周梦为蝴蝶，栩栩然蝴蝶也，自喻适志与！不知周也。俄然觉，则蘧蘧(qú)然周也。不知周之梦为蝴蝶与，蝴蝶之梦为周与？</a:t>
            </a:r>
            <a:endParaRPr lang="en-US" altLang="en-US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812800" algn="r" fontAlgn="auto"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——《庄子 齐物论》</a:t>
            </a:r>
            <a:endParaRPr lang="en-US" altLang="en-US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uiExpand="1" build="allAtOnce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2720"/>
            <a:ext cx="2071032" cy="1236965"/>
          </a:xfrm>
          <a:prstGeom prst="rect">
            <a:avLst/>
          </a:prstGeom>
        </p:spPr>
      </p:pic>
      <p:sp>
        <p:nvSpPr>
          <p:cNvPr id="23" name="Freeform 37843" title=""/>
          <p:cNvSpPr/>
          <p:nvPr/>
        </p:nvSpPr>
        <p:spPr bwMode="auto">
          <a:xfrm>
            <a:off x="10442510" y="2033130"/>
            <a:ext cx="306388" cy="273050"/>
          </a:xfrm>
          <a:custGeom>
            <a:gdLst>
              <a:gd name="T0" fmla="*/ 81 w 81"/>
              <a:gd name="T1" fmla="*/ 31 h 72"/>
              <a:gd name="T2" fmla="*/ 50 w 81"/>
              <a:gd name="T3" fmla="*/ 41 h 72"/>
              <a:gd name="T4" fmla="*/ 43 w 81"/>
              <a:gd name="T5" fmla="*/ 39 h 72"/>
              <a:gd name="T6" fmla="*/ 55 w 81"/>
              <a:gd name="T7" fmla="*/ 15 h 72"/>
              <a:gd name="T8" fmla="*/ 47 w 81"/>
              <a:gd name="T9" fmla="*/ 0 h 72"/>
              <a:gd name="T10" fmla="*/ 31 w 81"/>
              <a:gd name="T11" fmla="*/ 37 h 72"/>
              <a:gd name="T12" fmla="*/ 23 w 81"/>
              <a:gd name="T13" fmla="*/ 51 h 72"/>
              <a:gd name="T14" fmla="*/ 0 w 81"/>
              <a:gd name="T15" fmla="*/ 51 h 72"/>
              <a:gd name="T16" fmla="*/ 14 w 81"/>
              <a:gd name="T17" fmla="*/ 72 h 72"/>
              <a:gd name="T18" fmla="*/ 36 w 81"/>
              <a:gd name="T19" fmla="*/ 59 h 72"/>
              <a:gd name="T20" fmla="*/ 66 w 81"/>
              <a:gd name="T21" fmla="*/ 45 h 72"/>
              <a:gd name="T22" fmla="*/ 81 w 81"/>
              <a:gd name="T23" fmla="*/ 31 h 7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1" h="72">
                <a:moveTo>
                  <a:pt x="81" y="31"/>
                </a:moveTo>
                <a:cubicBezTo>
                  <a:pt x="81" y="31"/>
                  <a:pt x="61" y="28"/>
                  <a:pt x="50" y="41"/>
                </a:cubicBezTo>
                <a:cubicBezTo>
                  <a:pt x="50" y="41"/>
                  <a:pt x="40" y="40"/>
                  <a:pt x="43" y="39"/>
                </a:cubicBezTo>
                <a:cubicBezTo>
                  <a:pt x="45" y="39"/>
                  <a:pt x="55" y="20"/>
                  <a:pt x="55" y="15"/>
                </a:cubicBezTo>
                <a:cubicBezTo>
                  <a:pt x="55" y="10"/>
                  <a:pt x="47" y="0"/>
                  <a:pt x="47" y="0"/>
                </a:cubicBezTo>
                <a:cubicBezTo>
                  <a:pt x="47" y="0"/>
                  <a:pt x="24" y="14"/>
                  <a:pt x="31" y="37"/>
                </a:cubicBezTo>
                <a:cubicBezTo>
                  <a:pt x="31" y="37"/>
                  <a:pt x="34" y="49"/>
                  <a:pt x="23" y="51"/>
                </a:cubicBezTo>
                <a:cubicBezTo>
                  <a:pt x="11" y="53"/>
                  <a:pt x="0" y="51"/>
                  <a:pt x="0" y="51"/>
                </a:cubicBezTo>
                <a:cubicBezTo>
                  <a:pt x="14" y="72"/>
                  <a:pt x="14" y="72"/>
                  <a:pt x="14" y="72"/>
                </a:cubicBezTo>
                <a:cubicBezTo>
                  <a:pt x="14" y="72"/>
                  <a:pt x="27" y="59"/>
                  <a:pt x="36" y="59"/>
                </a:cubicBezTo>
                <a:cubicBezTo>
                  <a:pt x="45" y="59"/>
                  <a:pt x="61" y="51"/>
                  <a:pt x="66" y="45"/>
                </a:cubicBezTo>
                <a:cubicBezTo>
                  <a:pt x="72" y="38"/>
                  <a:pt x="75" y="32"/>
                  <a:pt x="81" y="3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37844" title=""/>
          <p:cNvSpPr/>
          <p:nvPr/>
        </p:nvSpPr>
        <p:spPr bwMode="auto">
          <a:xfrm>
            <a:off x="6656032" y="791202"/>
            <a:ext cx="625475" cy="488950"/>
          </a:xfrm>
          <a:custGeom>
            <a:gdLst>
              <a:gd name="T0" fmla="*/ 166 w 166"/>
              <a:gd name="T1" fmla="*/ 74 h 129"/>
              <a:gd name="T2" fmla="*/ 103 w 166"/>
              <a:gd name="T3" fmla="*/ 83 h 129"/>
              <a:gd name="T4" fmla="*/ 88 w 166"/>
              <a:gd name="T5" fmla="*/ 76 h 129"/>
              <a:gd name="T6" fmla="*/ 121 w 166"/>
              <a:gd name="T7" fmla="*/ 33 h 129"/>
              <a:gd name="T8" fmla="*/ 111 w 166"/>
              <a:gd name="T9" fmla="*/ 0 h 129"/>
              <a:gd name="T10" fmla="*/ 66 w 166"/>
              <a:gd name="T11" fmla="*/ 68 h 129"/>
              <a:gd name="T12" fmla="*/ 45 w 166"/>
              <a:gd name="T13" fmla="*/ 92 h 129"/>
              <a:gd name="T14" fmla="*/ 0 w 166"/>
              <a:gd name="T15" fmla="*/ 84 h 129"/>
              <a:gd name="T16" fmla="*/ 20 w 166"/>
              <a:gd name="T17" fmla="*/ 129 h 129"/>
              <a:gd name="T18" fmla="*/ 67 w 166"/>
              <a:gd name="T19" fmla="*/ 113 h 129"/>
              <a:gd name="T20" fmla="*/ 133 w 166"/>
              <a:gd name="T21" fmla="*/ 96 h 129"/>
              <a:gd name="T22" fmla="*/ 166 w 166"/>
              <a:gd name="T23" fmla="*/ 74 h 12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6" h="129">
                <a:moveTo>
                  <a:pt x="166" y="74"/>
                </a:moveTo>
                <a:cubicBezTo>
                  <a:pt x="166" y="74"/>
                  <a:pt x="128" y="62"/>
                  <a:pt x="103" y="83"/>
                </a:cubicBezTo>
                <a:cubicBezTo>
                  <a:pt x="103" y="83"/>
                  <a:pt x="83" y="77"/>
                  <a:pt x="88" y="76"/>
                </a:cubicBezTo>
                <a:cubicBezTo>
                  <a:pt x="93" y="76"/>
                  <a:pt x="119" y="42"/>
                  <a:pt x="121" y="33"/>
                </a:cubicBezTo>
                <a:cubicBezTo>
                  <a:pt x="123" y="24"/>
                  <a:pt x="111" y="0"/>
                  <a:pt x="111" y="0"/>
                </a:cubicBezTo>
                <a:cubicBezTo>
                  <a:pt x="111" y="0"/>
                  <a:pt x="61" y="20"/>
                  <a:pt x="66" y="68"/>
                </a:cubicBezTo>
                <a:cubicBezTo>
                  <a:pt x="66" y="68"/>
                  <a:pt x="68" y="93"/>
                  <a:pt x="45" y="92"/>
                </a:cubicBezTo>
                <a:cubicBezTo>
                  <a:pt x="22" y="92"/>
                  <a:pt x="0" y="84"/>
                  <a:pt x="0" y="84"/>
                </a:cubicBezTo>
                <a:cubicBezTo>
                  <a:pt x="20" y="129"/>
                  <a:pt x="20" y="129"/>
                  <a:pt x="20" y="129"/>
                </a:cubicBezTo>
                <a:cubicBezTo>
                  <a:pt x="20" y="129"/>
                  <a:pt x="49" y="110"/>
                  <a:pt x="67" y="113"/>
                </a:cubicBezTo>
                <a:cubicBezTo>
                  <a:pt x="85" y="116"/>
                  <a:pt x="120" y="107"/>
                  <a:pt x="133" y="96"/>
                </a:cubicBezTo>
                <a:cubicBezTo>
                  <a:pt x="145" y="85"/>
                  <a:pt x="153" y="74"/>
                  <a:pt x="166" y="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37845" title=""/>
          <p:cNvSpPr/>
          <p:nvPr/>
        </p:nvSpPr>
        <p:spPr bwMode="auto">
          <a:xfrm>
            <a:off x="11200039" y="1089124"/>
            <a:ext cx="344488" cy="227012"/>
          </a:xfrm>
          <a:custGeom>
            <a:gdLst>
              <a:gd name="T0" fmla="*/ 91 w 91"/>
              <a:gd name="T1" fmla="*/ 48 h 60"/>
              <a:gd name="T2" fmla="*/ 56 w 91"/>
              <a:gd name="T3" fmla="*/ 45 h 60"/>
              <a:gd name="T4" fmla="*/ 49 w 91"/>
              <a:gd name="T5" fmla="*/ 39 h 60"/>
              <a:gd name="T6" fmla="*/ 73 w 91"/>
              <a:gd name="T7" fmla="*/ 20 h 60"/>
              <a:gd name="T8" fmla="*/ 72 w 91"/>
              <a:gd name="T9" fmla="*/ 0 h 60"/>
              <a:gd name="T10" fmla="*/ 38 w 91"/>
              <a:gd name="T11" fmla="*/ 31 h 60"/>
              <a:gd name="T12" fmla="*/ 23 w 91"/>
              <a:gd name="T13" fmla="*/ 41 h 60"/>
              <a:gd name="T14" fmla="*/ 0 w 91"/>
              <a:gd name="T15" fmla="*/ 31 h 60"/>
              <a:gd name="T16" fmla="*/ 4 w 91"/>
              <a:gd name="T17" fmla="*/ 58 h 60"/>
              <a:gd name="T18" fmla="*/ 32 w 91"/>
              <a:gd name="T19" fmla="*/ 56 h 60"/>
              <a:gd name="T20" fmla="*/ 70 w 91"/>
              <a:gd name="T21" fmla="*/ 56 h 60"/>
              <a:gd name="T22" fmla="*/ 91 w 91"/>
              <a:gd name="T23" fmla="*/ 48 h 6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1" h="60">
                <a:moveTo>
                  <a:pt x="91" y="48"/>
                </a:moveTo>
                <a:cubicBezTo>
                  <a:pt x="91" y="48"/>
                  <a:pt x="73" y="36"/>
                  <a:pt x="56" y="45"/>
                </a:cubicBezTo>
                <a:cubicBezTo>
                  <a:pt x="56" y="45"/>
                  <a:pt x="46" y="38"/>
                  <a:pt x="49" y="39"/>
                </a:cubicBezTo>
                <a:cubicBezTo>
                  <a:pt x="52" y="39"/>
                  <a:pt x="70" y="25"/>
                  <a:pt x="73" y="20"/>
                </a:cubicBezTo>
                <a:cubicBezTo>
                  <a:pt x="75" y="15"/>
                  <a:pt x="72" y="0"/>
                  <a:pt x="72" y="0"/>
                </a:cubicBezTo>
                <a:cubicBezTo>
                  <a:pt x="72" y="0"/>
                  <a:pt x="42" y="4"/>
                  <a:pt x="38" y="31"/>
                </a:cubicBezTo>
                <a:cubicBezTo>
                  <a:pt x="38" y="31"/>
                  <a:pt x="36" y="45"/>
                  <a:pt x="23" y="41"/>
                </a:cubicBezTo>
                <a:cubicBezTo>
                  <a:pt x="11" y="38"/>
                  <a:pt x="0" y="31"/>
                  <a:pt x="0" y="31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58"/>
                  <a:pt x="23" y="51"/>
                  <a:pt x="32" y="56"/>
                </a:cubicBezTo>
                <a:cubicBezTo>
                  <a:pt x="42" y="60"/>
                  <a:pt x="62" y="60"/>
                  <a:pt x="70" y="56"/>
                </a:cubicBezTo>
                <a:cubicBezTo>
                  <a:pt x="79" y="52"/>
                  <a:pt x="85" y="46"/>
                  <a:pt x="91" y="4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文本框 28" title=""/>
          <p:cNvSpPr txBox="1"/>
          <p:nvPr/>
        </p:nvSpPr>
        <p:spPr>
          <a:xfrm>
            <a:off x="2070735" y="382270"/>
            <a:ext cx="8811895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kumimoji="1"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庄生晓梦迷蝴蝶，望帝春心托杜鹃。</a:t>
            </a:r>
            <a:endParaRPr kumimoji="1"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6" name="Rectangle 13" title=""/>
          <p:cNvSpPr>
            <a:spLocks noChangeArrowheads="1"/>
          </p:cNvSpPr>
          <p:nvPr/>
        </p:nvSpPr>
        <p:spPr bwMode="auto">
          <a:xfrm>
            <a:off x="310515" y="1393190"/>
            <a:ext cx="5568315" cy="5451475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庄周梦蝶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endParaRPr lang="zh-CN" altLang="en-US" sz="32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812800" fontAlgn="auto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一日，庄周梦见自己变成了一只翩翩起舞的蝴蝶。自己非常快乐，悠然自得，不知道自己是庄周。一会儿梦醒了，却是僵卧在床的庄周。他不禁纳闷：不知是我做梦变成了蝴蝶呢，还是蝴蝶做梦变成了我呢？ 诗人化用这一典故包含了诗人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美好却又十分虚缈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的心灵寄托。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文本框 12" title=""/>
          <p:cNvSpPr txBox="1"/>
          <p:nvPr/>
        </p:nvSpPr>
        <p:spPr>
          <a:xfrm>
            <a:off x="6656070" y="2825750"/>
            <a:ext cx="5169535" cy="341503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indent="914400" algn="ctr" fontAlgn="auto"/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诗人想到昔日的理想和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和情思是那样美好 </a:t>
            </a:r>
            <a:r>
              <a:rPr lang="en-US" altLang="zh-CN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在回忆中又是如此真切 </a:t>
            </a:r>
            <a:r>
              <a:rPr lang="en-US" altLang="zh-CN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致使诗人觉得它才是真实的存在 </a:t>
            </a:r>
            <a:r>
              <a:rPr lang="en-US" altLang="zh-CN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而眼下的困顿状况只不过是一场梦。</a:t>
            </a:r>
            <a:endParaRPr lang="zh-CN" altLang="en-US" sz="36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uiExpand="1" build="p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 title=""/>
          <p:cNvSpPr txBox="1"/>
          <p:nvPr/>
        </p:nvSpPr>
        <p:spPr>
          <a:xfrm>
            <a:off x="699770" y="1207135"/>
            <a:ext cx="13455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庄周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699770" y="3505835"/>
            <a:ext cx="13455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诗人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 title=""/>
          <p:cNvSpPr txBox="1"/>
          <p:nvPr/>
        </p:nvSpPr>
        <p:spPr>
          <a:xfrm>
            <a:off x="2690495" y="323850"/>
            <a:ext cx="13455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梦中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 title=""/>
          <p:cNvSpPr txBox="1"/>
          <p:nvPr/>
        </p:nvSpPr>
        <p:spPr>
          <a:xfrm>
            <a:off x="2690495" y="1852295"/>
            <a:ext cx="13455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梦后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 title=""/>
          <p:cNvSpPr txBox="1"/>
          <p:nvPr/>
        </p:nvSpPr>
        <p:spPr>
          <a:xfrm>
            <a:off x="5127625" y="323850"/>
            <a:ext cx="13455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蝴蝶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文本框 8" title=""/>
          <p:cNvSpPr txBox="1"/>
          <p:nvPr/>
        </p:nvSpPr>
        <p:spPr>
          <a:xfrm>
            <a:off x="7804785" y="323850"/>
            <a:ext cx="13455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快乐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文本框 9" title=""/>
          <p:cNvSpPr txBox="1"/>
          <p:nvPr/>
        </p:nvSpPr>
        <p:spPr>
          <a:xfrm>
            <a:off x="7804785" y="1753870"/>
            <a:ext cx="13455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怅然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 title=""/>
          <p:cNvSpPr txBox="1"/>
          <p:nvPr/>
        </p:nvSpPr>
        <p:spPr>
          <a:xfrm>
            <a:off x="2690495" y="2987040"/>
            <a:ext cx="13455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早年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文本框 11" title=""/>
          <p:cNvSpPr txBox="1"/>
          <p:nvPr/>
        </p:nvSpPr>
        <p:spPr>
          <a:xfrm>
            <a:off x="4777740" y="2987040"/>
            <a:ext cx="20459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及第娶妻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文本框 12" title=""/>
          <p:cNvSpPr txBox="1"/>
          <p:nvPr/>
        </p:nvSpPr>
        <p:spPr>
          <a:xfrm>
            <a:off x="7804785" y="2987040"/>
            <a:ext cx="13455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快乐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文本框 13" title=""/>
          <p:cNvSpPr txBox="1"/>
          <p:nvPr/>
        </p:nvSpPr>
        <p:spPr>
          <a:xfrm>
            <a:off x="2690495" y="4360545"/>
            <a:ext cx="13455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现在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 title=""/>
          <p:cNvSpPr txBox="1"/>
          <p:nvPr/>
        </p:nvSpPr>
        <p:spPr>
          <a:xfrm>
            <a:off x="5127625" y="4360545"/>
            <a:ext cx="24091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妻逝闲居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 title=""/>
          <p:cNvSpPr txBox="1"/>
          <p:nvPr/>
        </p:nvSpPr>
        <p:spPr>
          <a:xfrm>
            <a:off x="7804785" y="4360545"/>
            <a:ext cx="26060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沉寂下僚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7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8" title="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99126" y="1526322"/>
            <a:ext cx="3395713" cy="375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矩形 29" title=""/>
          <p:cNvSpPr/>
          <p:nvPr/>
        </p:nvSpPr>
        <p:spPr>
          <a:xfrm>
            <a:off x="0" y="1381175"/>
            <a:ext cx="8687514" cy="3895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DAAD7B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 title=""/>
          <p:cNvSpPr txBox="1"/>
          <p:nvPr/>
        </p:nvSpPr>
        <p:spPr>
          <a:xfrm>
            <a:off x="417013" y="413380"/>
            <a:ext cx="21755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2.望帝啼鹃</a:t>
            </a:r>
            <a:endParaRPr lang="en-US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Text Box 7" title=""/>
          <p:cNvSpPr>
            <a:spLocks noChangeArrowheads="1"/>
          </p:cNvSpPr>
          <p:nvPr/>
        </p:nvSpPr>
        <p:spPr bwMode="auto">
          <a:xfrm>
            <a:off x="254000" y="1844040"/>
            <a:ext cx="8545195" cy="3415030"/>
          </a:xfrm>
          <a:prstGeom prst="rect">
            <a:avLst/>
          </a:prstGeom>
          <a:noFill/>
          <a:ln w="1905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914400" fontAlgn="auto"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望帝称王于蜀，得荆州人鳖灵，便立以为相。后数岁，望帝以其功高，禅位于鳖灵，号曰开明氏。望帝修道，处西山而隐，化为杜鹃鸟，或云化为杜宇鸟，亦曰子规鸟，至春则啼，闻者凄恻。              </a:t>
            </a:r>
            <a:endParaRPr lang="zh-CN" altLang="en-US" sz="36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914400" fontAlgn="auto"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— 汉.李膺《蜀志》</a:t>
            </a:r>
            <a:endParaRPr lang="zh-CN" altLang="en-US" sz="36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8" title="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99126" y="1526322"/>
            <a:ext cx="3395713" cy="375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文本框 32" title=""/>
          <p:cNvSpPr txBox="1"/>
          <p:nvPr/>
        </p:nvSpPr>
        <p:spPr>
          <a:xfrm>
            <a:off x="557530" y="336550"/>
            <a:ext cx="24701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2.望帝啼鹃</a:t>
            </a:r>
            <a:endParaRPr lang="en-US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7" name="Text Box 7" title=""/>
          <p:cNvSpPr>
            <a:spLocks noChangeArrowheads="1"/>
          </p:cNvSpPr>
          <p:nvPr/>
        </p:nvSpPr>
        <p:spPr bwMode="auto">
          <a:xfrm>
            <a:off x="414020" y="1647825"/>
            <a:ext cx="8041005" cy="2861310"/>
          </a:xfrm>
          <a:prstGeom prst="rect">
            <a:avLst/>
          </a:prstGeom>
          <a:noFill/>
          <a:ln w="1905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indent="914400" algn="l">
              <a:buClrTx/>
              <a:buSzTx/>
              <a:buFontTx/>
              <a:buNone/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望帝，古代神话中蜀王杜宇的称号，传说他因水灾让位给他的臣子，自己隐居山中，后国君昏庸，百姓痛苦，杜宇忧郁而死。死后灵魂化为杜鹃，啼声非常悲凄。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9" name="Text Box 5" title=""/>
          <p:cNvSpPr txBox="1">
            <a:spLocks noChangeArrowheads="1"/>
          </p:cNvSpPr>
          <p:nvPr/>
        </p:nvSpPr>
        <p:spPr bwMode="auto">
          <a:xfrm>
            <a:off x="260350" y="4896485"/>
            <a:ext cx="9890760" cy="157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4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杜宇之悲托于杜鹃，就如同诗人无限的悲感、难言的</a:t>
            </a:r>
            <a:r>
              <a:rPr lang="zh-CN" altLang="en-US" sz="4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愁绪和怨愤</a:t>
            </a:r>
            <a:r>
              <a:rPr lang="zh-CN" altLang="en-US" sz="4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托于锦瑟之声。</a:t>
            </a:r>
            <a:endParaRPr lang="zh-CN" altLang="en-US" sz="4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 title=""/>
          <p:cNvSpPr txBox="1"/>
          <p:nvPr/>
        </p:nvSpPr>
        <p:spPr>
          <a:xfrm>
            <a:off x="916940" y="1070610"/>
            <a:ext cx="13455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望帝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3378835" y="1070610"/>
            <a:ext cx="13455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失国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 title=""/>
          <p:cNvSpPr txBox="1"/>
          <p:nvPr/>
        </p:nvSpPr>
        <p:spPr>
          <a:xfrm>
            <a:off x="5984875" y="1070610"/>
            <a:ext cx="13455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失命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 title=""/>
          <p:cNvSpPr txBox="1"/>
          <p:nvPr/>
        </p:nvSpPr>
        <p:spPr>
          <a:xfrm>
            <a:off x="9069070" y="1070610"/>
            <a:ext cx="13455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哀伤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 title=""/>
          <p:cNvSpPr txBox="1"/>
          <p:nvPr/>
        </p:nvSpPr>
        <p:spPr>
          <a:xfrm>
            <a:off x="829945" y="2518410"/>
            <a:ext cx="13455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诗人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 title=""/>
          <p:cNvSpPr txBox="1"/>
          <p:nvPr/>
        </p:nvSpPr>
        <p:spPr>
          <a:xfrm>
            <a:off x="3378835" y="2518410"/>
            <a:ext cx="13455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春心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 title=""/>
          <p:cNvSpPr txBox="1"/>
          <p:nvPr/>
        </p:nvSpPr>
        <p:spPr>
          <a:xfrm>
            <a:off x="6013450" y="2518410"/>
            <a:ext cx="13455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爱情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 title=""/>
          <p:cNvSpPr txBox="1"/>
          <p:nvPr/>
        </p:nvSpPr>
        <p:spPr>
          <a:xfrm>
            <a:off x="9069070" y="2518410"/>
            <a:ext cx="13455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哀伤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 title=""/>
          <p:cNvSpPr txBox="1"/>
          <p:nvPr/>
        </p:nvSpPr>
        <p:spPr>
          <a:xfrm>
            <a:off x="1467485" y="4298950"/>
            <a:ext cx="90335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当过去的美好已逝，留下的只有感伤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" grpId="0"/>
      <p:bldP spid="6" grpId="0"/>
      <p:bldP spid="7" grpId="0"/>
      <p:bldP spid="9" grpId="0"/>
      <p:bldP spid="10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2720"/>
            <a:ext cx="2071032" cy="1236965"/>
          </a:xfrm>
          <a:prstGeom prst="rect">
            <a:avLst/>
          </a:prstGeom>
        </p:spPr>
      </p:pic>
      <p:grpSp>
        <p:nvGrpSpPr>
          <p:cNvPr id="9" name="Group 37848" title=""/>
          <p:cNvGrpSpPr>
            <a:grpSpLocks noChangeAspect="1"/>
          </p:cNvGrpSpPr>
          <p:nvPr/>
        </p:nvGrpSpPr>
        <p:grpSpPr>
          <a:xfrm>
            <a:off x="332807" y="6340801"/>
            <a:ext cx="1274426" cy="344479"/>
            <a:chOff x="4137" y="1469"/>
            <a:chExt cx="1724" cy="466"/>
          </a:xfrm>
        </p:grpSpPr>
        <p:sp>
          <p:nvSpPr>
            <p:cNvPr id="10" name="Line 37849"/>
            <p:cNvSpPr>
              <a:spLocks noChangeShapeType="1"/>
            </p:cNvSpPr>
            <p:nvPr/>
          </p:nvSpPr>
          <p:spPr bwMode="auto">
            <a:xfrm>
              <a:off x="4888" y="1702"/>
              <a:ext cx="481" cy="0"/>
            </a:xfrm>
            <a:prstGeom prst="line">
              <a:avLst/>
            </a:prstGeom>
            <a:noFill/>
            <a:ln w="14288" cap="rnd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Line 37850"/>
            <p:cNvSpPr>
              <a:spLocks noChangeShapeType="1"/>
            </p:cNvSpPr>
            <p:nvPr/>
          </p:nvSpPr>
          <p:spPr bwMode="auto">
            <a:xfrm>
              <a:off x="4889" y="1469"/>
              <a:ext cx="972" cy="0"/>
            </a:xfrm>
            <a:prstGeom prst="line">
              <a:avLst/>
            </a:prstGeom>
            <a:noFill/>
            <a:ln w="14288" cap="rnd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Line 37851"/>
            <p:cNvSpPr>
              <a:spLocks noChangeShapeType="1"/>
            </p:cNvSpPr>
            <p:nvPr/>
          </p:nvSpPr>
          <p:spPr bwMode="auto">
            <a:xfrm>
              <a:off x="4137" y="1935"/>
              <a:ext cx="1229" cy="0"/>
            </a:xfrm>
            <a:prstGeom prst="line">
              <a:avLst/>
            </a:prstGeom>
            <a:noFill/>
            <a:ln w="14288" cap="rnd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37852"/>
            <p:cNvSpPr/>
            <p:nvPr/>
          </p:nvSpPr>
          <p:spPr bwMode="auto">
            <a:xfrm>
              <a:off x="5368" y="1702"/>
              <a:ext cx="116" cy="233"/>
            </a:xfrm>
            <a:custGeom>
              <a:gdLst>
                <a:gd name="T0" fmla="*/ 0 w 164"/>
                <a:gd name="T1" fmla="*/ 0 h 327"/>
                <a:gd name="T2" fmla="*/ 164 w 164"/>
                <a:gd name="T3" fmla="*/ 164 h 327"/>
                <a:gd name="T4" fmla="*/ 0 w 164"/>
                <a:gd name="T5" fmla="*/ 327 h 3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327">
                  <a:moveTo>
                    <a:pt x="0" y="0"/>
                  </a:moveTo>
                  <a:cubicBezTo>
                    <a:pt x="91" y="0"/>
                    <a:pt x="164" y="73"/>
                    <a:pt x="164" y="164"/>
                  </a:cubicBezTo>
                  <a:cubicBezTo>
                    <a:pt x="164" y="254"/>
                    <a:pt x="91" y="327"/>
                    <a:pt x="0" y="327"/>
                  </a:cubicBezTo>
                </a:path>
              </a:pathLst>
            </a:custGeom>
            <a:noFill/>
            <a:ln w="14288" cap="rnd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37853"/>
            <p:cNvSpPr/>
            <p:nvPr/>
          </p:nvSpPr>
          <p:spPr bwMode="auto">
            <a:xfrm>
              <a:off x="5302" y="1702"/>
              <a:ext cx="117" cy="233"/>
            </a:xfrm>
            <a:custGeom>
              <a:gdLst>
                <a:gd name="T0" fmla="*/ 0 w 164"/>
                <a:gd name="T1" fmla="*/ 0 h 327"/>
                <a:gd name="T2" fmla="*/ 164 w 164"/>
                <a:gd name="T3" fmla="*/ 164 h 327"/>
                <a:gd name="T4" fmla="*/ 0 w 164"/>
                <a:gd name="T5" fmla="*/ 327 h 3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327">
                  <a:moveTo>
                    <a:pt x="0" y="0"/>
                  </a:moveTo>
                  <a:cubicBezTo>
                    <a:pt x="91" y="0"/>
                    <a:pt x="164" y="73"/>
                    <a:pt x="164" y="164"/>
                  </a:cubicBezTo>
                  <a:cubicBezTo>
                    <a:pt x="164" y="254"/>
                    <a:pt x="91" y="327"/>
                    <a:pt x="0" y="327"/>
                  </a:cubicBezTo>
                </a:path>
              </a:pathLst>
            </a:custGeom>
            <a:noFill/>
            <a:ln w="14288" cap="rnd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37854"/>
            <p:cNvSpPr/>
            <p:nvPr/>
          </p:nvSpPr>
          <p:spPr bwMode="auto">
            <a:xfrm>
              <a:off x="5218" y="1702"/>
              <a:ext cx="117" cy="233"/>
            </a:xfrm>
            <a:custGeom>
              <a:gdLst>
                <a:gd name="T0" fmla="*/ 0 w 164"/>
                <a:gd name="T1" fmla="*/ 0 h 327"/>
                <a:gd name="T2" fmla="*/ 164 w 164"/>
                <a:gd name="T3" fmla="*/ 164 h 327"/>
                <a:gd name="T4" fmla="*/ 0 w 164"/>
                <a:gd name="T5" fmla="*/ 327 h 3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327">
                  <a:moveTo>
                    <a:pt x="0" y="0"/>
                  </a:moveTo>
                  <a:cubicBezTo>
                    <a:pt x="90" y="0"/>
                    <a:pt x="164" y="73"/>
                    <a:pt x="164" y="164"/>
                  </a:cubicBezTo>
                  <a:cubicBezTo>
                    <a:pt x="164" y="254"/>
                    <a:pt x="90" y="327"/>
                    <a:pt x="0" y="327"/>
                  </a:cubicBezTo>
                </a:path>
              </a:pathLst>
            </a:custGeom>
            <a:noFill/>
            <a:ln w="14288" cap="rnd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37855"/>
            <p:cNvSpPr/>
            <p:nvPr/>
          </p:nvSpPr>
          <p:spPr bwMode="auto">
            <a:xfrm>
              <a:off x="4783" y="1469"/>
              <a:ext cx="116" cy="233"/>
            </a:xfrm>
            <a:custGeom>
              <a:gdLst>
                <a:gd name="T0" fmla="*/ 163 w 163"/>
                <a:gd name="T1" fmla="*/ 0 h 327"/>
                <a:gd name="T2" fmla="*/ 0 w 163"/>
                <a:gd name="T3" fmla="*/ 163 h 327"/>
                <a:gd name="T4" fmla="*/ 163 w 163"/>
                <a:gd name="T5" fmla="*/ 327 h 3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3" h="327">
                  <a:moveTo>
                    <a:pt x="163" y="0"/>
                  </a:moveTo>
                  <a:cubicBezTo>
                    <a:pt x="73" y="0"/>
                    <a:pt x="0" y="73"/>
                    <a:pt x="0" y="163"/>
                  </a:cubicBezTo>
                  <a:cubicBezTo>
                    <a:pt x="0" y="254"/>
                    <a:pt x="73" y="327"/>
                    <a:pt x="163" y="327"/>
                  </a:cubicBezTo>
                </a:path>
              </a:pathLst>
            </a:custGeom>
            <a:noFill/>
            <a:ln w="14288" cap="rnd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37856"/>
            <p:cNvSpPr/>
            <p:nvPr/>
          </p:nvSpPr>
          <p:spPr bwMode="auto">
            <a:xfrm>
              <a:off x="4867" y="1469"/>
              <a:ext cx="116" cy="233"/>
            </a:xfrm>
            <a:custGeom>
              <a:gdLst>
                <a:gd name="T0" fmla="*/ 163 w 163"/>
                <a:gd name="T1" fmla="*/ 0 h 327"/>
                <a:gd name="T2" fmla="*/ 0 w 163"/>
                <a:gd name="T3" fmla="*/ 163 h 327"/>
                <a:gd name="T4" fmla="*/ 163 w 163"/>
                <a:gd name="T5" fmla="*/ 327 h 3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3" h="327">
                  <a:moveTo>
                    <a:pt x="163" y="0"/>
                  </a:moveTo>
                  <a:cubicBezTo>
                    <a:pt x="73" y="0"/>
                    <a:pt x="0" y="73"/>
                    <a:pt x="0" y="163"/>
                  </a:cubicBezTo>
                  <a:cubicBezTo>
                    <a:pt x="0" y="254"/>
                    <a:pt x="73" y="327"/>
                    <a:pt x="163" y="327"/>
                  </a:cubicBezTo>
                </a:path>
              </a:pathLst>
            </a:custGeom>
            <a:noFill/>
            <a:ln w="14288" cap="rnd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3" name="Freeform 37843" title=""/>
          <p:cNvSpPr/>
          <p:nvPr/>
        </p:nvSpPr>
        <p:spPr bwMode="auto">
          <a:xfrm>
            <a:off x="10567364" y="1414287"/>
            <a:ext cx="306388" cy="273050"/>
          </a:xfrm>
          <a:custGeom>
            <a:gdLst>
              <a:gd name="T0" fmla="*/ 81 w 81"/>
              <a:gd name="T1" fmla="*/ 31 h 72"/>
              <a:gd name="T2" fmla="*/ 50 w 81"/>
              <a:gd name="T3" fmla="*/ 41 h 72"/>
              <a:gd name="T4" fmla="*/ 43 w 81"/>
              <a:gd name="T5" fmla="*/ 39 h 72"/>
              <a:gd name="T6" fmla="*/ 55 w 81"/>
              <a:gd name="T7" fmla="*/ 15 h 72"/>
              <a:gd name="T8" fmla="*/ 47 w 81"/>
              <a:gd name="T9" fmla="*/ 0 h 72"/>
              <a:gd name="T10" fmla="*/ 31 w 81"/>
              <a:gd name="T11" fmla="*/ 37 h 72"/>
              <a:gd name="T12" fmla="*/ 23 w 81"/>
              <a:gd name="T13" fmla="*/ 51 h 72"/>
              <a:gd name="T14" fmla="*/ 0 w 81"/>
              <a:gd name="T15" fmla="*/ 51 h 72"/>
              <a:gd name="T16" fmla="*/ 14 w 81"/>
              <a:gd name="T17" fmla="*/ 72 h 72"/>
              <a:gd name="T18" fmla="*/ 36 w 81"/>
              <a:gd name="T19" fmla="*/ 59 h 72"/>
              <a:gd name="T20" fmla="*/ 66 w 81"/>
              <a:gd name="T21" fmla="*/ 45 h 72"/>
              <a:gd name="T22" fmla="*/ 81 w 81"/>
              <a:gd name="T23" fmla="*/ 31 h 7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1" h="72">
                <a:moveTo>
                  <a:pt x="81" y="31"/>
                </a:moveTo>
                <a:cubicBezTo>
                  <a:pt x="81" y="31"/>
                  <a:pt x="61" y="28"/>
                  <a:pt x="50" y="41"/>
                </a:cubicBezTo>
                <a:cubicBezTo>
                  <a:pt x="50" y="41"/>
                  <a:pt x="40" y="40"/>
                  <a:pt x="43" y="39"/>
                </a:cubicBezTo>
                <a:cubicBezTo>
                  <a:pt x="45" y="39"/>
                  <a:pt x="55" y="20"/>
                  <a:pt x="55" y="15"/>
                </a:cubicBezTo>
                <a:cubicBezTo>
                  <a:pt x="55" y="10"/>
                  <a:pt x="47" y="0"/>
                  <a:pt x="47" y="0"/>
                </a:cubicBezTo>
                <a:cubicBezTo>
                  <a:pt x="47" y="0"/>
                  <a:pt x="24" y="14"/>
                  <a:pt x="31" y="37"/>
                </a:cubicBezTo>
                <a:cubicBezTo>
                  <a:pt x="31" y="37"/>
                  <a:pt x="34" y="49"/>
                  <a:pt x="23" y="51"/>
                </a:cubicBezTo>
                <a:cubicBezTo>
                  <a:pt x="11" y="53"/>
                  <a:pt x="0" y="51"/>
                  <a:pt x="0" y="51"/>
                </a:cubicBezTo>
                <a:cubicBezTo>
                  <a:pt x="14" y="72"/>
                  <a:pt x="14" y="72"/>
                  <a:pt x="14" y="72"/>
                </a:cubicBezTo>
                <a:cubicBezTo>
                  <a:pt x="14" y="72"/>
                  <a:pt x="27" y="59"/>
                  <a:pt x="36" y="59"/>
                </a:cubicBezTo>
                <a:cubicBezTo>
                  <a:pt x="45" y="59"/>
                  <a:pt x="61" y="51"/>
                  <a:pt x="66" y="45"/>
                </a:cubicBezTo>
                <a:cubicBezTo>
                  <a:pt x="72" y="38"/>
                  <a:pt x="75" y="32"/>
                  <a:pt x="81" y="3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37844" title=""/>
          <p:cNvSpPr/>
          <p:nvPr/>
        </p:nvSpPr>
        <p:spPr bwMode="auto">
          <a:xfrm>
            <a:off x="6656032" y="791202"/>
            <a:ext cx="625475" cy="488950"/>
          </a:xfrm>
          <a:custGeom>
            <a:gdLst>
              <a:gd name="T0" fmla="*/ 166 w 166"/>
              <a:gd name="T1" fmla="*/ 74 h 129"/>
              <a:gd name="T2" fmla="*/ 103 w 166"/>
              <a:gd name="T3" fmla="*/ 83 h 129"/>
              <a:gd name="T4" fmla="*/ 88 w 166"/>
              <a:gd name="T5" fmla="*/ 76 h 129"/>
              <a:gd name="T6" fmla="*/ 121 w 166"/>
              <a:gd name="T7" fmla="*/ 33 h 129"/>
              <a:gd name="T8" fmla="*/ 111 w 166"/>
              <a:gd name="T9" fmla="*/ 0 h 129"/>
              <a:gd name="T10" fmla="*/ 66 w 166"/>
              <a:gd name="T11" fmla="*/ 68 h 129"/>
              <a:gd name="T12" fmla="*/ 45 w 166"/>
              <a:gd name="T13" fmla="*/ 92 h 129"/>
              <a:gd name="T14" fmla="*/ 0 w 166"/>
              <a:gd name="T15" fmla="*/ 84 h 129"/>
              <a:gd name="T16" fmla="*/ 20 w 166"/>
              <a:gd name="T17" fmla="*/ 129 h 129"/>
              <a:gd name="T18" fmla="*/ 67 w 166"/>
              <a:gd name="T19" fmla="*/ 113 h 129"/>
              <a:gd name="T20" fmla="*/ 133 w 166"/>
              <a:gd name="T21" fmla="*/ 96 h 129"/>
              <a:gd name="T22" fmla="*/ 166 w 166"/>
              <a:gd name="T23" fmla="*/ 74 h 12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6" h="129">
                <a:moveTo>
                  <a:pt x="166" y="74"/>
                </a:moveTo>
                <a:cubicBezTo>
                  <a:pt x="166" y="74"/>
                  <a:pt x="128" y="62"/>
                  <a:pt x="103" y="83"/>
                </a:cubicBezTo>
                <a:cubicBezTo>
                  <a:pt x="103" y="83"/>
                  <a:pt x="83" y="77"/>
                  <a:pt x="88" y="76"/>
                </a:cubicBezTo>
                <a:cubicBezTo>
                  <a:pt x="93" y="76"/>
                  <a:pt x="119" y="42"/>
                  <a:pt x="121" y="33"/>
                </a:cubicBezTo>
                <a:cubicBezTo>
                  <a:pt x="123" y="24"/>
                  <a:pt x="111" y="0"/>
                  <a:pt x="111" y="0"/>
                </a:cubicBezTo>
                <a:cubicBezTo>
                  <a:pt x="111" y="0"/>
                  <a:pt x="61" y="20"/>
                  <a:pt x="66" y="68"/>
                </a:cubicBezTo>
                <a:cubicBezTo>
                  <a:pt x="66" y="68"/>
                  <a:pt x="68" y="93"/>
                  <a:pt x="45" y="92"/>
                </a:cubicBezTo>
                <a:cubicBezTo>
                  <a:pt x="22" y="92"/>
                  <a:pt x="0" y="84"/>
                  <a:pt x="0" y="84"/>
                </a:cubicBezTo>
                <a:cubicBezTo>
                  <a:pt x="20" y="129"/>
                  <a:pt x="20" y="129"/>
                  <a:pt x="20" y="129"/>
                </a:cubicBezTo>
                <a:cubicBezTo>
                  <a:pt x="20" y="129"/>
                  <a:pt x="49" y="110"/>
                  <a:pt x="67" y="113"/>
                </a:cubicBezTo>
                <a:cubicBezTo>
                  <a:pt x="85" y="116"/>
                  <a:pt x="120" y="107"/>
                  <a:pt x="133" y="96"/>
                </a:cubicBezTo>
                <a:cubicBezTo>
                  <a:pt x="145" y="85"/>
                  <a:pt x="153" y="74"/>
                  <a:pt x="166" y="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37845" title=""/>
          <p:cNvSpPr/>
          <p:nvPr/>
        </p:nvSpPr>
        <p:spPr bwMode="auto">
          <a:xfrm>
            <a:off x="9686104" y="1166646"/>
            <a:ext cx="344488" cy="227012"/>
          </a:xfrm>
          <a:custGeom>
            <a:gdLst>
              <a:gd name="T0" fmla="*/ 91 w 91"/>
              <a:gd name="T1" fmla="*/ 48 h 60"/>
              <a:gd name="T2" fmla="*/ 56 w 91"/>
              <a:gd name="T3" fmla="*/ 45 h 60"/>
              <a:gd name="T4" fmla="*/ 49 w 91"/>
              <a:gd name="T5" fmla="*/ 39 h 60"/>
              <a:gd name="T6" fmla="*/ 73 w 91"/>
              <a:gd name="T7" fmla="*/ 20 h 60"/>
              <a:gd name="T8" fmla="*/ 72 w 91"/>
              <a:gd name="T9" fmla="*/ 0 h 60"/>
              <a:gd name="T10" fmla="*/ 38 w 91"/>
              <a:gd name="T11" fmla="*/ 31 h 60"/>
              <a:gd name="T12" fmla="*/ 23 w 91"/>
              <a:gd name="T13" fmla="*/ 41 h 60"/>
              <a:gd name="T14" fmla="*/ 0 w 91"/>
              <a:gd name="T15" fmla="*/ 31 h 60"/>
              <a:gd name="T16" fmla="*/ 4 w 91"/>
              <a:gd name="T17" fmla="*/ 58 h 60"/>
              <a:gd name="T18" fmla="*/ 32 w 91"/>
              <a:gd name="T19" fmla="*/ 56 h 60"/>
              <a:gd name="T20" fmla="*/ 70 w 91"/>
              <a:gd name="T21" fmla="*/ 56 h 60"/>
              <a:gd name="T22" fmla="*/ 91 w 91"/>
              <a:gd name="T23" fmla="*/ 48 h 6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1" h="60">
                <a:moveTo>
                  <a:pt x="91" y="48"/>
                </a:moveTo>
                <a:cubicBezTo>
                  <a:pt x="91" y="48"/>
                  <a:pt x="73" y="36"/>
                  <a:pt x="56" y="45"/>
                </a:cubicBezTo>
                <a:cubicBezTo>
                  <a:pt x="56" y="45"/>
                  <a:pt x="46" y="38"/>
                  <a:pt x="49" y="39"/>
                </a:cubicBezTo>
                <a:cubicBezTo>
                  <a:pt x="52" y="39"/>
                  <a:pt x="70" y="25"/>
                  <a:pt x="73" y="20"/>
                </a:cubicBezTo>
                <a:cubicBezTo>
                  <a:pt x="75" y="15"/>
                  <a:pt x="72" y="0"/>
                  <a:pt x="72" y="0"/>
                </a:cubicBezTo>
                <a:cubicBezTo>
                  <a:pt x="72" y="0"/>
                  <a:pt x="42" y="4"/>
                  <a:pt x="38" y="31"/>
                </a:cubicBezTo>
                <a:cubicBezTo>
                  <a:pt x="38" y="31"/>
                  <a:pt x="36" y="45"/>
                  <a:pt x="23" y="41"/>
                </a:cubicBezTo>
                <a:cubicBezTo>
                  <a:pt x="11" y="38"/>
                  <a:pt x="0" y="31"/>
                  <a:pt x="0" y="31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58"/>
                  <a:pt x="23" y="51"/>
                  <a:pt x="32" y="56"/>
                </a:cubicBezTo>
                <a:cubicBezTo>
                  <a:pt x="42" y="60"/>
                  <a:pt x="62" y="60"/>
                  <a:pt x="70" y="56"/>
                </a:cubicBezTo>
                <a:cubicBezTo>
                  <a:pt x="79" y="52"/>
                  <a:pt x="85" y="46"/>
                  <a:pt x="91" y="4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8" name="图片 27" title="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01832" y="3023173"/>
            <a:ext cx="2543841" cy="3834827"/>
          </a:xfrm>
          <a:prstGeom prst="rect">
            <a:avLst/>
          </a:prstGeom>
        </p:spPr>
      </p:pic>
      <p:sp>
        <p:nvSpPr>
          <p:cNvPr id="29" name="文本框 28" title=""/>
          <p:cNvSpPr txBox="1"/>
          <p:nvPr/>
        </p:nvSpPr>
        <p:spPr>
          <a:xfrm>
            <a:off x="2070735" y="270510"/>
            <a:ext cx="8328025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kumimoji="1"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庄生晓梦迷蝴蝶，望帝春心托杜鹃。</a:t>
            </a:r>
            <a:endParaRPr kumimoji="1"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2" name="Text Box 5" title=""/>
          <p:cNvSpPr txBox="1">
            <a:spLocks noChangeArrowheads="1"/>
          </p:cNvSpPr>
          <p:nvPr/>
        </p:nvSpPr>
        <p:spPr bwMode="auto">
          <a:xfrm>
            <a:off x="483235" y="1779270"/>
            <a:ext cx="9915525" cy="156845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indent="812800" algn="l">
              <a:spcBef>
                <a:spcPct val="0"/>
              </a:spcBef>
              <a:buClrTx/>
              <a:buSzTx/>
              <a:buFontTx/>
            </a:pPr>
            <a:r>
              <a:rPr kumimoji="1"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我曾经像庄子梦蝶一样沉迷在美好的梦境中，最终却只能像望帝那样，把自己的伤心托付给杜鹃泣血的哀鸣。</a:t>
            </a:r>
            <a:endParaRPr kumimoji="1" lang="zh-CN" altLang="en-US" sz="3200" b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6">
            <a:alphaModFix amt="5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0" y="-60325"/>
            <a:ext cx="12204700" cy="2032000"/>
          </a:xfrm>
          <a:prstGeom prst="rect">
            <a:avLst/>
          </a:prstGeom>
        </p:spPr>
      </p:pic>
      <p:pic>
        <p:nvPicPr>
          <p:cNvPr id="5" name="图片 4" title="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0365" y="5278120"/>
            <a:ext cx="6729730" cy="1585595"/>
          </a:xfrm>
          <a:prstGeom prst="rect">
            <a:avLst/>
          </a:prstGeom>
        </p:spPr>
      </p:pic>
      <p:pic>
        <p:nvPicPr>
          <p:cNvPr id="6" name="图片 5" title="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350" y="4857750"/>
            <a:ext cx="3895090" cy="1075055"/>
          </a:xfrm>
          <a:prstGeom prst="rect">
            <a:avLst/>
          </a:prstGeom>
        </p:spPr>
      </p:pic>
      <p:sp>
        <p:nvSpPr>
          <p:cNvPr id="25" name="文本框 24" title=""/>
          <p:cNvSpPr txBox="1"/>
          <p:nvPr/>
        </p:nvSpPr>
        <p:spPr>
          <a:xfrm>
            <a:off x="9337040" y="875030"/>
            <a:ext cx="1413510" cy="32289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 b="1" spc="600">
                <a:latin typeface="楷体" panose="02010609060101010101" pitchFamily="49" charset="-122"/>
                <a:ea typeface="楷体" panose="02010609060101010101" pitchFamily="49" charset="-122"/>
              </a:rPr>
              <a:t>目</a:t>
            </a:r>
            <a:r>
              <a:rPr lang="en-US" altLang="zh-CN" sz="8000" b="1" spc="6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8000" b="1" spc="600">
                <a:latin typeface="楷体" panose="02010609060101010101" pitchFamily="49" charset="-122"/>
                <a:ea typeface="楷体" panose="02010609060101010101" pitchFamily="49" charset="-122"/>
              </a:rPr>
              <a:t>录</a:t>
            </a:r>
            <a:endParaRPr lang="zh-CN" altLang="en-US" sz="8000" b="1" spc="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椭圆 26" title=""/>
          <p:cNvSpPr/>
          <p:nvPr/>
        </p:nvSpPr>
        <p:spPr>
          <a:xfrm>
            <a:off x="7600014" y="2439911"/>
            <a:ext cx="788987" cy="786295"/>
          </a:xfrm>
          <a:prstGeom prst="ellipse">
            <a:avLst/>
          </a:prstGeom>
          <a:noFill/>
          <a:ln>
            <a:solidFill>
              <a:srgbClr val="DAAD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壹</a:t>
            </a:r>
            <a:endParaRPr lang="zh-CN" altLang="en-US" sz="4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椭圆 27" title=""/>
          <p:cNvSpPr/>
          <p:nvPr/>
        </p:nvSpPr>
        <p:spPr>
          <a:xfrm>
            <a:off x="5742186" y="2439911"/>
            <a:ext cx="788987" cy="786295"/>
          </a:xfrm>
          <a:prstGeom prst="ellipse">
            <a:avLst/>
          </a:prstGeom>
          <a:noFill/>
          <a:ln>
            <a:solidFill>
              <a:srgbClr val="DAAD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  <a:defRPr/>
            </a:pPr>
            <a:r>
              <a:rPr lang="zh-CN" altLang="en-US" sz="4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贰</a:t>
            </a:r>
            <a:endParaRPr lang="zh-CN" altLang="en-US" sz="4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7" name="椭圆 46" title=""/>
          <p:cNvSpPr/>
          <p:nvPr/>
        </p:nvSpPr>
        <p:spPr>
          <a:xfrm>
            <a:off x="3884358" y="2439911"/>
            <a:ext cx="788987" cy="786295"/>
          </a:xfrm>
          <a:prstGeom prst="ellipse">
            <a:avLst/>
          </a:prstGeom>
          <a:noFill/>
          <a:ln>
            <a:solidFill>
              <a:srgbClr val="DAAD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  <a:defRPr/>
            </a:pPr>
            <a:r>
              <a:rPr lang="zh-CN" altLang="en-US" sz="4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叁</a:t>
            </a:r>
            <a:endParaRPr lang="zh-CN" altLang="en-US" sz="4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8" name="椭圆 47" title=""/>
          <p:cNvSpPr/>
          <p:nvPr/>
        </p:nvSpPr>
        <p:spPr>
          <a:xfrm>
            <a:off x="2026530" y="2439911"/>
            <a:ext cx="788987" cy="786295"/>
          </a:xfrm>
          <a:prstGeom prst="ellipse">
            <a:avLst/>
          </a:prstGeom>
          <a:noFill/>
          <a:ln>
            <a:solidFill>
              <a:srgbClr val="DAAD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  <a:defRPr/>
            </a:pPr>
            <a:r>
              <a:rPr lang="zh-CN" altLang="en-US" sz="4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肆</a:t>
            </a:r>
            <a:endParaRPr lang="zh-CN" altLang="en-US" sz="4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9" name="Text Box 9" title=""/>
          <p:cNvSpPr txBox="1">
            <a:spLocks noChangeArrowheads="1"/>
          </p:cNvSpPr>
          <p:nvPr/>
        </p:nvSpPr>
        <p:spPr bwMode="auto">
          <a:xfrm>
            <a:off x="7573938" y="3508497"/>
            <a:ext cx="798195" cy="2296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知人论世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 Box 9" title=""/>
          <p:cNvSpPr txBox="1">
            <a:spLocks noChangeArrowheads="1"/>
          </p:cNvSpPr>
          <p:nvPr/>
        </p:nvSpPr>
        <p:spPr bwMode="auto">
          <a:xfrm>
            <a:off x="5702140" y="3522467"/>
            <a:ext cx="798195" cy="2296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 eaLnBrk="1" hangingPunct="1">
              <a:buClrTx/>
              <a:buSzTx/>
              <a:buFontTx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解题知意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1" name="Text Box 9" title=""/>
          <p:cNvSpPr txBox="1">
            <a:spLocks noChangeArrowheads="1"/>
          </p:cNvSpPr>
          <p:nvPr/>
        </p:nvSpPr>
        <p:spPr bwMode="auto">
          <a:xfrm>
            <a:off x="3858282" y="3494527"/>
            <a:ext cx="798195" cy="2296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 eaLnBrk="1" hangingPunct="1">
              <a:buClrTx/>
              <a:buSzTx/>
              <a:buFontTx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整体感知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2" name="Text Box 9" title=""/>
          <p:cNvSpPr txBox="1">
            <a:spLocks noChangeArrowheads="1"/>
          </p:cNvSpPr>
          <p:nvPr/>
        </p:nvSpPr>
        <p:spPr bwMode="auto">
          <a:xfrm>
            <a:off x="2014424" y="3494527"/>
            <a:ext cx="798195" cy="2296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 eaLnBrk="1" hangingPunct="1">
              <a:buClrTx/>
              <a:buSzTx/>
              <a:buFontTx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疏通诗句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81153" y="-225224"/>
            <a:ext cx="4218490" cy="4218490"/>
          </a:xfrm>
          <a:prstGeom prst="rect">
            <a:avLst/>
          </a:prstGeom>
        </p:spPr>
      </p:pic>
      <p:pic>
        <p:nvPicPr>
          <p:cNvPr id="17" name="图片 16" title="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0825" y="5071745"/>
            <a:ext cx="2923540" cy="2249170"/>
          </a:xfrm>
          <a:prstGeom prst="rect">
            <a:avLst/>
          </a:prstGeom>
        </p:spPr>
      </p:pic>
      <p:sp>
        <p:nvSpPr>
          <p:cNvPr id="19" name="文本框 18" title=""/>
          <p:cNvSpPr txBox="1"/>
          <p:nvPr/>
        </p:nvSpPr>
        <p:spPr>
          <a:xfrm>
            <a:off x="1395156" y="202081"/>
            <a:ext cx="1554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思考：</a:t>
            </a:r>
            <a:endParaRPr lang="zh-CN" altLang="en-US" sz="36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3" title=""/>
          <p:cNvSpPr txBox="1">
            <a:spLocks noChangeArrowheads="1"/>
          </p:cNvSpPr>
          <p:nvPr/>
        </p:nvSpPr>
        <p:spPr bwMode="auto">
          <a:xfrm>
            <a:off x="1648460" y="847090"/>
            <a:ext cx="9206865" cy="1198880"/>
          </a:xfrm>
          <a:prstGeom prst="rect">
            <a:avLst/>
          </a:prstGeom>
          <a:noFill/>
          <a:ln w="3810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914400" fontAlgn="auto">
              <a:spcBef>
                <a:spcPct val="0"/>
              </a:spcBef>
              <a:buFontTx/>
              <a:buNone/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颔联中为什么要使用“庄生梦蝶”“望帝托鹃”的典故呢？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Text Box 3" title=""/>
          <p:cNvSpPr txBox="1">
            <a:spLocks noChangeArrowheads="1"/>
          </p:cNvSpPr>
          <p:nvPr/>
        </p:nvSpPr>
        <p:spPr bwMode="auto">
          <a:xfrm>
            <a:off x="2503170" y="2518410"/>
            <a:ext cx="9029065" cy="2553335"/>
          </a:xfrm>
          <a:prstGeom prst="rect">
            <a:avLst/>
          </a:prstGeom>
          <a:noFill/>
          <a:ln w="3810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1016000" fontAlgn="auto">
              <a:spcBef>
                <a:spcPct val="0"/>
              </a:spcBef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美好的理想和情思或许是虚幻的梦，无论是梦是真，都不要让自己的“春心”自生自灭。即使死去，也要像望帝那样借杜鹃的啼声唱出自己的悲哀。</a:t>
            </a:r>
            <a:endParaRPr lang="zh-CN" altLang="en-US" sz="40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 title=""/>
          <p:cNvSpPr/>
          <p:nvPr/>
        </p:nvSpPr>
        <p:spPr>
          <a:xfrm>
            <a:off x="584330" y="1628800"/>
            <a:ext cx="9455528" cy="432048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 title=""/>
          <p:cNvSpPr/>
          <p:nvPr/>
        </p:nvSpPr>
        <p:spPr>
          <a:xfrm>
            <a:off x="3991967" y="1628800"/>
            <a:ext cx="2639616" cy="4320480"/>
          </a:xfrm>
          <a:prstGeom prst="rect">
            <a:avLst/>
          </a:prstGeom>
          <a:solidFill>
            <a:srgbClr val="DAAD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Picture 6" title=""/>
          <p:cNvPicPr>
            <a:picLocks noChangeAspect="1" noChangeArrowheads="1"/>
          </p:cNvPicPr>
          <p:nvPr/>
        </p:nvPicPr>
        <p:blipFill>
          <a:blip r:embed="rId3"/>
          <a:srcRect l="48378" t="30932" b="40345"/>
          <a:stretch>
            <a:fillRect/>
          </a:stretch>
        </p:blipFill>
        <p:spPr bwMode="auto">
          <a:xfrm>
            <a:off x="4022370" y="3213793"/>
            <a:ext cx="3235387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任意多边形 15" title=""/>
          <p:cNvSpPr/>
          <p:nvPr/>
        </p:nvSpPr>
        <p:spPr>
          <a:xfrm flipV="1">
            <a:off x="9945231" y="2024227"/>
            <a:ext cx="2028040" cy="253860"/>
          </a:xfrm>
          <a:custGeom>
            <a:gdLst>
              <a:gd name="connsiteX0" fmla="*/ 837564 w 3505200"/>
              <a:gd name="connsiteY0" fmla="*/ 594360 h 594360"/>
              <a:gd name="connsiteX1" fmla="*/ 2239944 w 3505200"/>
              <a:gd name="connsiteY1" fmla="*/ 594360 h 594360"/>
              <a:gd name="connsiteX2" fmla="*/ 2350338 w 3505200"/>
              <a:gd name="connsiteY2" fmla="*/ 594360 h 594360"/>
              <a:gd name="connsiteX3" fmla="*/ 3505200 w 3505200"/>
              <a:gd name="connsiteY3" fmla="*/ 594360 h 594360"/>
              <a:gd name="connsiteX4" fmla="*/ 3505200 w 3505200"/>
              <a:gd name="connsiteY4" fmla="*/ 553416 h 594360"/>
              <a:gd name="connsiteX5" fmla="*/ 2239944 w 3505200"/>
              <a:gd name="connsiteY5" fmla="*/ 553416 h 594360"/>
              <a:gd name="connsiteX6" fmla="*/ 2239944 w 3505200"/>
              <a:gd name="connsiteY6" fmla="*/ 553416 h 594360"/>
              <a:gd name="connsiteX7" fmla="*/ 971893 w 3505200"/>
              <a:gd name="connsiteY7" fmla="*/ 553416 h 594360"/>
              <a:gd name="connsiteX8" fmla="*/ 831701 w 3505200"/>
              <a:gd name="connsiteY8" fmla="*/ 481340 h 594360"/>
              <a:gd name="connsiteX9" fmla="*/ 819744 w 3505200"/>
              <a:gd name="connsiteY9" fmla="*/ 435404 h 594360"/>
              <a:gd name="connsiteX10" fmla="*/ 831701 w 3505200"/>
              <a:gd name="connsiteY10" fmla="*/ 389468 h 594360"/>
              <a:gd name="connsiteX11" fmla="*/ 971893 w 3505200"/>
              <a:gd name="connsiteY11" fmla="*/ 317391 h 594360"/>
              <a:gd name="connsiteX12" fmla="*/ 1193974 w 3505200"/>
              <a:gd name="connsiteY12" fmla="*/ 317391 h 594360"/>
              <a:gd name="connsiteX13" fmla="*/ 1193974 w 3505200"/>
              <a:gd name="connsiteY13" fmla="*/ 317913 h 594360"/>
              <a:gd name="connsiteX14" fmla="*/ 2706748 w 3505200"/>
              <a:gd name="connsiteY14" fmla="*/ 317913 h 594360"/>
              <a:gd name="connsiteX15" fmla="*/ 2911684 w 3505200"/>
              <a:gd name="connsiteY15" fmla="*/ 158957 h 594360"/>
              <a:gd name="connsiteX16" fmla="*/ 2706748 w 3505200"/>
              <a:gd name="connsiteY16" fmla="*/ 0 h 594360"/>
              <a:gd name="connsiteX17" fmla="*/ 1265256 w 3505200"/>
              <a:gd name="connsiteY17" fmla="*/ 0 h 594360"/>
              <a:gd name="connsiteX18" fmla="*/ 1193974 w 3505200"/>
              <a:gd name="connsiteY18" fmla="*/ 0 h 594360"/>
              <a:gd name="connsiteX19" fmla="*/ 0 w 3505200"/>
              <a:gd name="connsiteY19" fmla="*/ 0 h 594360"/>
              <a:gd name="connsiteX20" fmla="*/ 0 w 3505200"/>
              <a:gd name="connsiteY20" fmla="*/ 40944 h 594360"/>
              <a:gd name="connsiteX21" fmla="*/ 1265256 w 3505200"/>
              <a:gd name="connsiteY21" fmla="*/ 40944 h 594360"/>
              <a:gd name="connsiteX22" fmla="*/ 1265256 w 3505200"/>
              <a:gd name="connsiteY22" fmla="*/ 40944 h 594360"/>
              <a:gd name="connsiteX23" fmla="*/ 2572420 w 3505200"/>
              <a:gd name="connsiteY23" fmla="*/ 40944 h 594360"/>
              <a:gd name="connsiteX24" fmla="*/ 2712612 w 3505200"/>
              <a:gd name="connsiteY24" fmla="*/ 113021 h 594360"/>
              <a:gd name="connsiteX25" fmla="*/ 2724569 w 3505200"/>
              <a:gd name="connsiteY25" fmla="*/ 158957 h 594360"/>
              <a:gd name="connsiteX26" fmla="*/ 2712612 w 3505200"/>
              <a:gd name="connsiteY26" fmla="*/ 204893 h 594360"/>
              <a:gd name="connsiteX27" fmla="*/ 2572420 w 3505200"/>
              <a:gd name="connsiteY27" fmla="*/ 276970 h 594360"/>
              <a:gd name="connsiteX28" fmla="*/ 2350338 w 3505200"/>
              <a:gd name="connsiteY28" fmla="*/ 276970 h 594360"/>
              <a:gd name="connsiteX29" fmla="*/ 2350338 w 3505200"/>
              <a:gd name="connsiteY29" fmla="*/ 276447 h 594360"/>
              <a:gd name="connsiteX30" fmla="*/ 837564 w 3505200"/>
              <a:gd name="connsiteY30" fmla="*/ 276447 h 594360"/>
              <a:gd name="connsiteX31" fmla="*/ 632628 w 3505200"/>
              <a:gd name="connsiteY31" fmla="*/ 435404 h 594360"/>
              <a:gd name="connsiteX32" fmla="*/ 837564 w 3505200"/>
              <a:gd name="connsiteY32" fmla="*/ 594360 h 59436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505200" h="594360">
                <a:moveTo>
                  <a:pt x="837564" y="594360"/>
                </a:moveTo>
                <a:lnTo>
                  <a:pt x="2239944" y="594360"/>
                </a:lnTo>
                <a:lnTo>
                  <a:pt x="2350338" y="594360"/>
                </a:lnTo>
                <a:lnTo>
                  <a:pt x="3505200" y="594360"/>
                </a:lnTo>
                <a:lnTo>
                  <a:pt x="3505200" y="553416"/>
                </a:lnTo>
                <a:lnTo>
                  <a:pt x="2239944" y="553416"/>
                </a:lnTo>
                <a:lnTo>
                  <a:pt x="2239944" y="553416"/>
                </a:lnTo>
                <a:lnTo>
                  <a:pt x="971893" y="553416"/>
                </a:lnTo>
                <a:cubicBezTo>
                  <a:pt x="908871" y="553416"/>
                  <a:pt x="854798" y="523696"/>
                  <a:pt x="831701" y="481340"/>
                </a:cubicBezTo>
                <a:lnTo>
                  <a:pt x="819744" y="435404"/>
                </a:lnTo>
                <a:lnTo>
                  <a:pt x="831701" y="389468"/>
                </a:lnTo>
                <a:cubicBezTo>
                  <a:pt x="854798" y="347111"/>
                  <a:pt x="908871" y="317391"/>
                  <a:pt x="971893" y="317391"/>
                </a:cubicBezTo>
                <a:lnTo>
                  <a:pt x="1193974" y="317391"/>
                </a:lnTo>
                <a:lnTo>
                  <a:pt x="1193974" y="317913"/>
                </a:lnTo>
                <a:lnTo>
                  <a:pt x="2706748" y="317913"/>
                </a:lnTo>
                <a:cubicBezTo>
                  <a:pt x="2819931" y="317913"/>
                  <a:pt x="2911684" y="246746"/>
                  <a:pt x="2911684" y="158957"/>
                </a:cubicBezTo>
                <a:cubicBezTo>
                  <a:pt x="2911684" y="71167"/>
                  <a:pt x="2819931" y="0"/>
                  <a:pt x="2706748" y="0"/>
                </a:cubicBezTo>
                <a:lnTo>
                  <a:pt x="1265256" y="0"/>
                </a:lnTo>
                <a:lnTo>
                  <a:pt x="1193974" y="0"/>
                </a:lnTo>
                <a:lnTo>
                  <a:pt x="0" y="0"/>
                </a:lnTo>
                <a:lnTo>
                  <a:pt x="0" y="40944"/>
                </a:lnTo>
                <a:lnTo>
                  <a:pt x="1265256" y="40944"/>
                </a:lnTo>
                <a:lnTo>
                  <a:pt x="1265256" y="40944"/>
                </a:lnTo>
                <a:lnTo>
                  <a:pt x="2572420" y="40944"/>
                </a:lnTo>
                <a:cubicBezTo>
                  <a:pt x="2635442" y="40944"/>
                  <a:pt x="2689515" y="70664"/>
                  <a:pt x="2712612" y="113021"/>
                </a:cubicBezTo>
                <a:lnTo>
                  <a:pt x="2724569" y="158957"/>
                </a:lnTo>
                <a:lnTo>
                  <a:pt x="2712612" y="204893"/>
                </a:lnTo>
                <a:cubicBezTo>
                  <a:pt x="2689515" y="247249"/>
                  <a:pt x="2635442" y="276970"/>
                  <a:pt x="2572420" y="276970"/>
                </a:cubicBezTo>
                <a:lnTo>
                  <a:pt x="2350338" y="276970"/>
                </a:lnTo>
                <a:lnTo>
                  <a:pt x="2350338" y="276447"/>
                </a:lnTo>
                <a:lnTo>
                  <a:pt x="837564" y="276447"/>
                </a:lnTo>
                <a:cubicBezTo>
                  <a:pt x="724381" y="276447"/>
                  <a:pt x="632628" y="347614"/>
                  <a:pt x="632628" y="435404"/>
                </a:cubicBezTo>
                <a:cubicBezTo>
                  <a:pt x="632628" y="523193"/>
                  <a:pt x="724381" y="594360"/>
                  <a:pt x="837564" y="59436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任意多边形 15" title=""/>
          <p:cNvSpPr/>
          <p:nvPr/>
        </p:nvSpPr>
        <p:spPr>
          <a:xfrm flipV="1">
            <a:off x="463130" y="6039431"/>
            <a:ext cx="2028040" cy="253860"/>
          </a:xfrm>
          <a:custGeom>
            <a:gdLst>
              <a:gd name="connsiteX0" fmla="*/ 837564 w 3505200"/>
              <a:gd name="connsiteY0" fmla="*/ 594360 h 594360"/>
              <a:gd name="connsiteX1" fmla="*/ 2239944 w 3505200"/>
              <a:gd name="connsiteY1" fmla="*/ 594360 h 594360"/>
              <a:gd name="connsiteX2" fmla="*/ 2350338 w 3505200"/>
              <a:gd name="connsiteY2" fmla="*/ 594360 h 594360"/>
              <a:gd name="connsiteX3" fmla="*/ 3505200 w 3505200"/>
              <a:gd name="connsiteY3" fmla="*/ 594360 h 594360"/>
              <a:gd name="connsiteX4" fmla="*/ 3505200 w 3505200"/>
              <a:gd name="connsiteY4" fmla="*/ 553416 h 594360"/>
              <a:gd name="connsiteX5" fmla="*/ 2239944 w 3505200"/>
              <a:gd name="connsiteY5" fmla="*/ 553416 h 594360"/>
              <a:gd name="connsiteX6" fmla="*/ 2239944 w 3505200"/>
              <a:gd name="connsiteY6" fmla="*/ 553416 h 594360"/>
              <a:gd name="connsiteX7" fmla="*/ 971893 w 3505200"/>
              <a:gd name="connsiteY7" fmla="*/ 553416 h 594360"/>
              <a:gd name="connsiteX8" fmla="*/ 831701 w 3505200"/>
              <a:gd name="connsiteY8" fmla="*/ 481340 h 594360"/>
              <a:gd name="connsiteX9" fmla="*/ 819744 w 3505200"/>
              <a:gd name="connsiteY9" fmla="*/ 435404 h 594360"/>
              <a:gd name="connsiteX10" fmla="*/ 831701 w 3505200"/>
              <a:gd name="connsiteY10" fmla="*/ 389468 h 594360"/>
              <a:gd name="connsiteX11" fmla="*/ 971893 w 3505200"/>
              <a:gd name="connsiteY11" fmla="*/ 317391 h 594360"/>
              <a:gd name="connsiteX12" fmla="*/ 1193974 w 3505200"/>
              <a:gd name="connsiteY12" fmla="*/ 317391 h 594360"/>
              <a:gd name="connsiteX13" fmla="*/ 1193974 w 3505200"/>
              <a:gd name="connsiteY13" fmla="*/ 317913 h 594360"/>
              <a:gd name="connsiteX14" fmla="*/ 2706748 w 3505200"/>
              <a:gd name="connsiteY14" fmla="*/ 317913 h 594360"/>
              <a:gd name="connsiteX15" fmla="*/ 2911684 w 3505200"/>
              <a:gd name="connsiteY15" fmla="*/ 158957 h 594360"/>
              <a:gd name="connsiteX16" fmla="*/ 2706748 w 3505200"/>
              <a:gd name="connsiteY16" fmla="*/ 0 h 594360"/>
              <a:gd name="connsiteX17" fmla="*/ 1265256 w 3505200"/>
              <a:gd name="connsiteY17" fmla="*/ 0 h 594360"/>
              <a:gd name="connsiteX18" fmla="*/ 1193974 w 3505200"/>
              <a:gd name="connsiteY18" fmla="*/ 0 h 594360"/>
              <a:gd name="connsiteX19" fmla="*/ 0 w 3505200"/>
              <a:gd name="connsiteY19" fmla="*/ 0 h 594360"/>
              <a:gd name="connsiteX20" fmla="*/ 0 w 3505200"/>
              <a:gd name="connsiteY20" fmla="*/ 40944 h 594360"/>
              <a:gd name="connsiteX21" fmla="*/ 1265256 w 3505200"/>
              <a:gd name="connsiteY21" fmla="*/ 40944 h 594360"/>
              <a:gd name="connsiteX22" fmla="*/ 1265256 w 3505200"/>
              <a:gd name="connsiteY22" fmla="*/ 40944 h 594360"/>
              <a:gd name="connsiteX23" fmla="*/ 2572420 w 3505200"/>
              <a:gd name="connsiteY23" fmla="*/ 40944 h 594360"/>
              <a:gd name="connsiteX24" fmla="*/ 2712612 w 3505200"/>
              <a:gd name="connsiteY24" fmla="*/ 113021 h 594360"/>
              <a:gd name="connsiteX25" fmla="*/ 2724569 w 3505200"/>
              <a:gd name="connsiteY25" fmla="*/ 158957 h 594360"/>
              <a:gd name="connsiteX26" fmla="*/ 2712612 w 3505200"/>
              <a:gd name="connsiteY26" fmla="*/ 204893 h 594360"/>
              <a:gd name="connsiteX27" fmla="*/ 2572420 w 3505200"/>
              <a:gd name="connsiteY27" fmla="*/ 276970 h 594360"/>
              <a:gd name="connsiteX28" fmla="*/ 2350338 w 3505200"/>
              <a:gd name="connsiteY28" fmla="*/ 276970 h 594360"/>
              <a:gd name="connsiteX29" fmla="*/ 2350338 w 3505200"/>
              <a:gd name="connsiteY29" fmla="*/ 276447 h 594360"/>
              <a:gd name="connsiteX30" fmla="*/ 837564 w 3505200"/>
              <a:gd name="connsiteY30" fmla="*/ 276447 h 594360"/>
              <a:gd name="connsiteX31" fmla="*/ 632628 w 3505200"/>
              <a:gd name="connsiteY31" fmla="*/ 435404 h 594360"/>
              <a:gd name="connsiteX32" fmla="*/ 837564 w 3505200"/>
              <a:gd name="connsiteY32" fmla="*/ 594360 h 59436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505200" h="594360">
                <a:moveTo>
                  <a:pt x="837564" y="594360"/>
                </a:moveTo>
                <a:lnTo>
                  <a:pt x="2239944" y="594360"/>
                </a:lnTo>
                <a:lnTo>
                  <a:pt x="2350338" y="594360"/>
                </a:lnTo>
                <a:lnTo>
                  <a:pt x="3505200" y="594360"/>
                </a:lnTo>
                <a:lnTo>
                  <a:pt x="3505200" y="553416"/>
                </a:lnTo>
                <a:lnTo>
                  <a:pt x="2239944" y="553416"/>
                </a:lnTo>
                <a:lnTo>
                  <a:pt x="2239944" y="553416"/>
                </a:lnTo>
                <a:lnTo>
                  <a:pt x="971893" y="553416"/>
                </a:lnTo>
                <a:cubicBezTo>
                  <a:pt x="908871" y="553416"/>
                  <a:pt x="854798" y="523696"/>
                  <a:pt x="831701" y="481340"/>
                </a:cubicBezTo>
                <a:lnTo>
                  <a:pt x="819744" y="435404"/>
                </a:lnTo>
                <a:lnTo>
                  <a:pt x="831701" y="389468"/>
                </a:lnTo>
                <a:cubicBezTo>
                  <a:pt x="854798" y="347111"/>
                  <a:pt x="908871" y="317391"/>
                  <a:pt x="971893" y="317391"/>
                </a:cubicBezTo>
                <a:lnTo>
                  <a:pt x="1193974" y="317391"/>
                </a:lnTo>
                <a:lnTo>
                  <a:pt x="1193974" y="317913"/>
                </a:lnTo>
                <a:lnTo>
                  <a:pt x="2706748" y="317913"/>
                </a:lnTo>
                <a:cubicBezTo>
                  <a:pt x="2819931" y="317913"/>
                  <a:pt x="2911684" y="246746"/>
                  <a:pt x="2911684" y="158957"/>
                </a:cubicBezTo>
                <a:cubicBezTo>
                  <a:pt x="2911684" y="71167"/>
                  <a:pt x="2819931" y="0"/>
                  <a:pt x="2706748" y="0"/>
                </a:cubicBezTo>
                <a:lnTo>
                  <a:pt x="1265256" y="0"/>
                </a:lnTo>
                <a:lnTo>
                  <a:pt x="1193974" y="0"/>
                </a:lnTo>
                <a:lnTo>
                  <a:pt x="0" y="0"/>
                </a:lnTo>
                <a:lnTo>
                  <a:pt x="0" y="40944"/>
                </a:lnTo>
                <a:lnTo>
                  <a:pt x="1265256" y="40944"/>
                </a:lnTo>
                <a:lnTo>
                  <a:pt x="1265256" y="40944"/>
                </a:lnTo>
                <a:lnTo>
                  <a:pt x="2572420" y="40944"/>
                </a:lnTo>
                <a:cubicBezTo>
                  <a:pt x="2635442" y="40944"/>
                  <a:pt x="2689515" y="70664"/>
                  <a:pt x="2712612" y="113021"/>
                </a:cubicBezTo>
                <a:lnTo>
                  <a:pt x="2724569" y="158957"/>
                </a:lnTo>
                <a:lnTo>
                  <a:pt x="2712612" y="204893"/>
                </a:lnTo>
                <a:cubicBezTo>
                  <a:pt x="2689515" y="247249"/>
                  <a:pt x="2635442" y="276970"/>
                  <a:pt x="2572420" y="276970"/>
                </a:cubicBezTo>
                <a:lnTo>
                  <a:pt x="2350338" y="276970"/>
                </a:lnTo>
                <a:lnTo>
                  <a:pt x="2350338" y="276447"/>
                </a:lnTo>
                <a:lnTo>
                  <a:pt x="837564" y="276447"/>
                </a:lnTo>
                <a:cubicBezTo>
                  <a:pt x="724381" y="276447"/>
                  <a:pt x="632628" y="347614"/>
                  <a:pt x="632628" y="435404"/>
                </a:cubicBezTo>
                <a:cubicBezTo>
                  <a:pt x="632628" y="523193"/>
                  <a:pt x="724381" y="594360"/>
                  <a:pt x="837564" y="59436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Rectangle 5" title=""/>
          <p:cNvSpPr txBox="1">
            <a:spLocks noChangeArrowheads="1"/>
          </p:cNvSpPr>
          <p:nvPr/>
        </p:nvSpPr>
        <p:spPr bwMode="auto">
          <a:xfrm>
            <a:off x="288420" y="248878"/>
            <a:ext cx="9148763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kumimoji="1"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沧海月明珠有泪，蓝田日暖玉生烟。</a:t>
            </a:r>
            <a:endParaRPr kumimoji="1"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文本框 15" title=""/>
          <p:cNvSpPr txBox="1"/>
          <p:nvPr/>
        </p:nvSpPr>
        <p:spPr>
          <a:xfrm>
            <a:off x="6816926" y="1748148"/>
            <a:ext cx="3128434" cy="40811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kumimoji="1"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南海水中有鲛</a:t>
            </a:r>
            <a:r>
              <a:rPr kumimoji="1"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1"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在水中生活像鱼一样</a:t>
            </a:r>
            <a:r>
              <a:rPr kumimoji="1"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1"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从来不放弃纺织的工作</a:t>
            </a:r>
            <a:r>
              <a:rPr kumimoji="1"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1"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它哭的时候能哭出珍珠来</a:t>
            </a:r>
            <a:r>
              <a:rPr kumimoji="1"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kumimoji="1"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它的眼泪是珍珠</a:t>
            </a:r>
            <a:r>
              <a:rPr kumimoji="1"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kumimoji="1" lang="en-US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kumimoji="1" lang="en-US" altLang="zh-CN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 title=""/>
          <p:cNvSpPr txBox="1"/>
          <p:nvPr/>
        </p:nvSpPr>
        <p:spPr>
          <a:xfrm>
            <a:off x="716488" y="2024087"/>
            <a:ext cx="3389104" cy="2749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kumimoji="1"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kumimoji="1"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鲛人泣珠</a:t>
            </a:r>
            <a:endParaRPr kumimoji="1"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kumimoji="1"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鲛人泣泪</a:t>
            </a: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kumimoji="1"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晋张华《博物志》</a:t>
            </a: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:"</a:t>
            </a:r>
            <a:r>
              <a:rPr kumimoji="1"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南海水有鲛人</a:t>
            </a: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1"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水居如鱼</a:t>
            </a: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1"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不废织绩</a:t>
            </a: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1"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其眼能泣珠。</a:t>
            </a: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endParaRPr kumimoji="1"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形 1" title=""/>
          <p:cNvPicPr>
            <a:picLocks noChangeAspect="1"/>
          </p:cNvPicPr>
          <p:nvPr/>
        </p:nvPicPr>
        <p:blipFill>
          <a:blip r:embed="rId3"/>
          <a:srcRect r="1170"/>
          <a:stretch>
            <a:fillRect/>
          </a:stretch>
        </p:blipFill>
        <p:spPr bwMode="auto">
          <a:xfrm>
            <a:off x="0" y="5602288"/>
            <a:ext cx="12192000" cy="125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4" title="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5757863" y="5346700"/>
            <a:ext cx="1009650" cy="120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8" title=""/>
          <p:cNvSpPr>
            <a:spLocks noChangeArrowheads="1"/>
          </p:cNvSpPr>
          <p:nvPr/>
        </p:nvSpPr>
        <p:spPr bwMode="auto">
          <a:xfrm>
            <a:off x="567055" y="317183"/>
            <a:ext cx="11057255" cy="452310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914400" fontAlgn="auto">
              <a:spcBef>
                <a:spcPct val="0"/>
              </a:spcBef>
              <a:buFontTx/>
              <a:buNone/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珠生于蚌，蚌在于海，每当月明宵静，蚌则向月张开，以养其珠，珠得月华，始极光莹。这是美好的民间传统之说。月本天上明珠，珠似水中明月；泪以珠喻，自古为然，鲛人泣泪，颗颗成珠，亦是海中的奇情异景。如此，皎月落于沧海之间，明珠浴于泪波之界， 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“沧海、明月、明珠、泪珠”这一连串凭借联想交融起的意象，在诗人笔下，</a:t>
            </a:r>
            <a:r>
              <a:rPr lang="zh-CN" altLang="en-US" sz="36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幻化成了一个难以分辨的可望而不可即的又带有哀婉的妙境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 title=""/>
          <p:cNvSpPr/>
          <p:nvPr/>
        </p:nvSpPr>
        <p:spPr>
          <a:xfrm>
            <a:off x="430947" y="1107315"/>
            <a:ext cx="9455528" cy="4481925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 title=""/>
          <p:cNvSpPr/>
          <p:nvPr/>
        </p:nvSpPr>
        <p:spPr>
          <a:xfrm>
            <a:off x="4027937" y="1107730"/>
            <a:ext cx="2639616" cy="4458650"/>
          </a:xfrm>
          <a:prstGeom prst="rect">
            <a:avLst/>
          </a:prstGeom>
          <a:solidFill>
            <a:srgbClr val="DAAD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Picture 6" title=""/>
          <p:cNvPicPr>
            <a:picLocks noChangeAspect="1" noChangeArrowheads="1"/>
          </p:cNvPicPr>
          <p:nvPr/>
        </p:nvPicPr>
        <p:blipFill>
          <a:blip r:embed="rId3"/>
          <a:srcRect l="48378" t="30932" b="40345"/>
          <a:stretch>
            <a:fillRect/>
          </a:stretch>
        </p:blipFill>
        <p:spPr bwMode="auto">
          <a:xfrm>
            <a:off x="4031260" y="3465253"/>
            <a:ext cx="3235387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任意多边形 15" title=""/>
          <p:cNvSpPr/>
          <p:nvPr/>
        </p:nvSpPr>
        <p:spPr>
          <a:xfrm flipV="1">
            <a:off x="9419937" y="1367515"/>
            <a:ext cx="2028040" cy="253860"/>
          </a:xfrm>
          <a:custGeom>
            <a:gdLst>
              <a:gd name="connsiteX0" fmla="*/ 837564 w 3505200"/>
              <a:gd name="connsiteY0" fmla="*/ 594360 h 594360"/>
              <a:gd name="connsiteX1" fmla="*/ 2239944 w 3505200"/>
              <a:gd name="connsiteY1" fmla="*/ 594360 h 594360"/>
              <a:gd name="connsiteX2" fmla="*/ 2350338 w 3505200"/>
              <a:gd name="connsiteY2" fmla="*/ 594360 h 594360"/>
              <a:gd name="connsiteX3" fmla="*/ 3505200 w 3505200"/>
              <a:gd name="connsiteY3" fmla="*/ 594360 h 594360"/>
              <a:gd name="connsiteX4" fmla="*/ 3505200 w 3505200"/>
              <a:gd name="connsiteY4" fmla="*/ 553416 h 594360"/>
              <a:gd name="connsiteX5" fmla="*/ 2239944 w 3505200"/>
              <a:gd name="connsiteY5" fmla="*/ 553416 h 594360"/>
              <a:gd name="connsiteX6" fmla="*/ 2239944 w 3505200"/>
              <a:gd name="connsiteY6" fmla="*/ 553416 h 594360"/>
              <a:gd name="connsiteX7" fmla="*/ 971893 w 3505200"/>
              <a:gd name="connsiteY7" fmla="*/ 553416 h 594360"/>
              <a:gd name="connsiteX8" fmla="*/ 831701 w 3505200"/>
              <a:gd name="connsiteY8" fmla="*/ 481340 h 594360"/>
              <a:gd name="connsiteX9" fmla="*/ 819744 w 3505200"/>
              <a:gd name="connsiteY9" fmla="*/ 435404 h 594360"/>
              <a:gd name="connsiteX10" fmla="*/ 831701 w 3505200"/>
              <a:gd name="connsiteY10" fmla="*/ 389468 h 594360"/>
              <a:gd name="connsiteX11" fmla="*/ 971893 w 3505200"/>
              <a:gd name="connsiteY11" fmla="*/ 317391 h 594360"/>
              <a:gd name="connsiteX12" fmla="*/ 1193974 w 3505200"/>
              <a:gd name="connsiteY12" fmla="*/ 317391 h 594360"/>
              <a:gd name="connsiteX13" fmla="*/ 1193974 w 3505200"/>
              <a:gd name="connsiteY13" fmla="*/ 317913 h 594360"/>
              <a:gd name="connsiteX14" fmla="*/ 2706748 w 3505200"/>
              <a:gd name="connsiteY14" fmla="*/ 317913 h 594360"/>
              <a:gd name="connsiteX15" fmla="*/ 2911684 w 3505200"/>
              <a:gd name="connsiteY15" fmla="*/ 158957 h 594360"/>
              <a:gd name="connsiteX16" fmla="*/ 2706748 w 3505200"/>
              <a:gd name="connsiteY16" fmla="*/ 0 h 594360"/>
              <a:gd name="connsiteX17" fmla="*/ 1265256 w 3505200"/>
              <a:gd name="connsiteY17" fmla="*/ 0 h 594360"/>
              <a:gd name="connsiteX18" fmla="*/ 1193974 w 3505200"/>
              <a:gd name="connsiteY18" fmla="*/ 0 h 594360"/>
              <a:gd name="connsiteX19" fmla="*/ 0 w 3505200"/>
              <a:gd name="connsiteY19" fmla="*/ 0 h 594360"/>
              <a:gd name="connsiteX20" fmla="*/ 0 w 3505200"/>
              <a:gd name="connsiteY20" fmla="*/ 40944 h 594360"/>
              <a:gd name="connsiteX21" fmla="*/ 1265256 w 3505200"/>
              <a:gd name="connsiteY21" fmla="*/ 40944 h 594360"/>
              <a:gd name="connsiteX22" fmla="*/ 1265256 w 3505200"/>
              <a:gd name="connsiteY22" fmla="*/ 40944 h 594360"/>
              <a:gd name="connsiteX23" fmla="*/ 2572420 w 3505200"/>
              <a:gd name="connsiteY23" fmla="*/ 40944 h 594360"/>
              <a:gd name="connsiteX24" fmla="*/ 2712612 w 3505200"/>
              <a:gd name="connsiteY24" fmla="*/ 113021 h 594360"/>
              <a:gd name="connsiteX25" fmla="*/ 2724569 w 3505200"/>
              <a:gd name="connsiteY25" fmla="*/ 158957 h 594360"/>
              <a:gd name="connsiteX26" fmla="*/ 2712612 w 3505200"/>
              <a:gd name="connsiteY26" fmla="*/ 204893 h 594360"/>
              <a:gd name="connsiteX27" fmla="*/ 2572420 w 3505200"/>
              <a:gd name="connsiteY27" fmla="*/ 276970 h 594360"/>
              <a:gd name="connsiteX28" fmla="*/ 2350338 w 3505200"/>
              <a:gd name="connsiteY28" fmla="*/ 276970 h 594360"/>
              <a:gd name="connsiteX29" fmla="*/ 2350338 w 3505200"/>
              <a:gd name="connsiteY29" fmla="*/ 276447 h 594360"/>
              <a:gd name="connsiteX30" fmla="*/ 837564 w 3505200"/>
              <a:gd name="connsiteY30" fmla="*/ 276447 h 594360"/>
              <a:gd name="connsiteX31" fmla="*/ 632628 w 3505200"/>
              <a:gd name="connsiteY31" fmla="*/ 435404 h 594360"/>
              <a:gd name="connsiteX32" fmla="*/ 837564 w 3505200"/>
              <a:gd name="connsiteY32" fmla="*/ 594360 h 59436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505200" h="594360">
                <a:moveTo>
                  <a:pt x="837564" y="594360"/>
                </a:moveTo>
                <a:lnTo>
                  <a:pt x="2239944" y="594360"/>
                </a:lnTo>
                <a:lnTo>
                  <a:pt x="2350338" y="594360"/>
                </a:lnTo>
                <a:lnTo>
                  <a:pt x="3505200" y="594360"/>
                </a:lnTo>
                <a:lnTo>
                  <a:pt x="3505200" y="553416"/>
                </a:lnTo>
                <a:lnTo>
                  <a:pt x="2239944" y="553416"/>
                </a:lnTo>
                <a:lnTo>
                  <a:pt x="2239944" y="553416"/>
                </a:lnTo>
                <a:lnTo>
                  <a:pt x="971893" y="553416"/>
                </a:lnTo>
                <a:cubicBezTo>
                  <a:pt x="908871" y="553416"/>
                  <a:pt x="854798" y="523696"/>
                  <a:pt x="831701" y="481340"/>
                </a:cubicBezTo>
                <a:lnTo>
                  <a:pt x="819744" y="435404"/>
                </a:lnTo>
                <a:lnTo>
                  <a:pt x="831701" y="389468"/>
                </a:lnTo>
                <a:cubicBezTo>
                  <a:pt x="854798" y="347111"/>
                  <a:pt x="908871" y="317391"/>
                  <a:pt x="971893" y="317391"/>
                </a:cubicBezTo>
                <a:lnTo>
                  <a:pt x="1193974" y="317391"/>
                </a:lnTo>
                <a:lnTo>
                  <a:pt x="1193974" y="317913"/>
                </a:lnTo>
                <a:lnTo>
                  <a:pt x="2706748" y="317913"/>
                </a:lnTo>
                <a:cubicBezTo>
                  <a:pt x="2819931" y="317913"/>
                  <a:pt x="2911684" y="246746"/>
                  <a:pt x="2911684" y="158957"/>
                </a:cubicBezTo>
                <a:cubicBezTo>
                  <a:pt x="2911684" y="71167"/>
                  <a:pt x="2819931" y="0"/>
                  <a:pt x="2706748" y="0"/>
                </a:cubicBezTo>
                <a:lnTo>
                  <a:pt x="1265256" y="0"/>
                </a:lnTo>
                <a:lnTo>
                  <a:pt x="1193974" y="0"/>
                </a:lnTo>
                <a:lnTo>
                  <a:pt x="0" y="0"/>
                </a:lnTo>
                <a:lnTo>
                  <a:pt x="0" y="40944"/>
                </a:lnTo>
                <a:lnTo>
                  <a:pt x="1265256" y="40944"/>
                </a:lnTo>
                <a:lnTo>
                  <a:pt x="1265256" y="40944"/>
                </a:lnTo>
                <a:lnTo>
                  <a:pt x="2572420" y="40944"/>
                </a:lnTo>
                <a:cubicBezTo>
                  <a:pt x="2635442" y="40944"/>
                  <a:pt x="2689515" y="70664"/>
                  <a:pt x="2712612" y="113021"/>
                </a:cubicBezTo>
                <a:lnTo>
                  <a:pt x="2724569" y="158957"/>
                </a:lnTo>
                <a:lnTo>
                  <a:pt x="2712612" y="204893"/>
                </a:lnTo>
                <a:cubicBezTo>
                  <a:pt x="2689515" y="247249"/>
                  <a:pt x="2635442" y="276970"/>
                  <a:pt x="2572420" y="276970"/>
                </a:cubicBezTo>
                <a:lnTo>
                  <a:pt x="2350338" y="276970"/>
                </a:lnTo>
                <a:lnTo>
                  <a:pt x="2350338" y="276447"/>
                </a:lnTo>
                <a:lnTo>
                  <a:pt x="837564" y="276447"/>
                </a:lnTo>
                <a:cubicBezTo>
                  <a:pt x="724381" y="276447"/>
                  <a:pt x="632628" y="347614"/>
                  <a:pt x="632628" y="435404"/>
                </a:cubicBezTo>
                <a:cubicBezTo>
                  <a:pt x="632628" y="523193"/>
                  <a:pt x="724381" y="594360"/>
                  <a:pt x="837564" y="59436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任意多边形 15" title=""/>
          <p:cNvSpPr/>
          <p:nvPr/>
        </p:nvSpPr>
        <p:spPr>
          <a:xfrm flipV="1">
            <a:off x="10232" y="5569330"/>
            <a:ext cx="2028040" cy="253860"/>
          </a:xfrm>
          <a:custGeom>
            <a:gdLst>
              <a:gd name="connsiteX0" fmla="*/ 837564 w 3505200"/>
              <a:gd name="connsiteY0" fmla="*/ 594360 h 594360"/>
              <a:gd name="connsiteX1" fmla="*/ 2239944 w 3505200"/>
              <a:gd name="connsiteY1" fmla="*/ 594360 h 594360"/>
              <a:gd name="connsiteX2" fmla="*/ 2350338 w 3505200"/>
              <a:gd name="connsiteY2" fmla="*/ 594360 h 594360"/>
              <a:gd name="connsiteX3" fmla="*/ 3505200 w 3505200"/>
              <a:gd name="connsiteY3" fmla="*/ 594360 h 594360"/>
              <a:gd name="connsiteX4" fmla="*/ 3505200 w 3505200"/>
              <a:gd name="connsiteY4" fmla="*/ 553416 h 594360"/>
              <a:gd name="connsiteX5" fmla="*/ 2239944 w 3505200"/>
              <a:gd name="connsiteY5" fmla="*/ 553416 h 594360"/>
              <a:gd name="connsiteX6" fmla="*/ 2239944 w 3505200"/>
              <a:gd name="connsiteY6" fmla="*/ 553416 h 594360"/>
              <a:gd name="connsiteX7" fmla="*/ 971893 w 3505200"/>
              <a:gd name="connsiteY7" fmla="*/ 553416 h 594360"/>
              <a:gd name="connsiteX8" fmla="*/ 831701 w 3505200"/>
              <a:gd name="connsiteY8" fmla="*/ 481340 h 594360"/>
              <a:gd name="connsiteX9" fmla="*/ 819744 w 3505200"/>
              <a:gd name="connsiteY9" fmla="*/ 435404 h 594360"/>
              <a:gd name="connsiteX10" fmla="*/ 831701 w 3505200"/>
              <a:gd name="connsiteY10" fmla="*/ 389468 h 594360"/>
              <a:gd name="connsiteX11" fmla="*/ 971893 w 3505200"/>
              <a:gd name="connsiteY11" fmla="*/ 317391 h 594360"/>
              <a:gd name="connsiteX12" fmla="*/ 1193974 w 3505200"/>
              <a:gd name="connsiteY12" fmla="*/ 317391 h 594360"/>
              <a:gd name="connsiteX13" fmla="*/ 1193974 w 3505200"/>
              <a:gd name="connsiteY13" fmla="*/ 317913 h 594360"/>
              <a:gd name="connsiteX14" fmla="*/ 2706748 w 3505200"/>
              <a:gd name="connsiteY14" fmla="*/ 317913 h 594360"/>
              <a:gd name="connsiteX15" fmla="*/ 2911684 w 3505200"/>
              <a:gd name="connsiteY15" fmla="*/ 158957 h 594360"/>
              <a:gd name="connsiteX16" fmla="*/ 2706748 w 3505200"/>
              <a:gd name="connsiteY16" fmla="*/ 0 h 594360"/>
              <a:gd name="connsiteX17" fmla="*/ 1265256 w 3505200"/>
              <a:gd name="connsiteY17" fmla="*/ 0 h 594360"/>
              <a:gd name="connsiteX18" fmla="*/ 1193974 w 3505200"/>
              <a:gd name="connsiteY18" fmla="*/ 0 h 594360"/>
              <a:gd name="connsiteX19" fmla="*/ 0 w 3505200"/>
              <a:gd name="connsiteY19" fmla="*/ 0 h 594360"/>
              <a:gd name="connsiteX20" fmla="*/ 0 w 3505200"/>
              <a:gd name="connsiteY20" fmla="*/ 40944 h 594360"/>
              <a:gd name="connsiteX21" fmla="*/ 1265256 w 3505200"/>
              <a:gd name="connsiteY21" fmla="*/ 40944 h 594360"/>
              <a:gd name="connsiteX22" fmla="*/ 1265256 w 3505200"/>
              <a:gd name="connsiteY22" fmla="*/ 40944 h 594360"/>
              <a:gd name="connsiteX23" fmla="*/ 2572420 w 3505200"/>
              <a:gd name="connsiteY23" fmla="*/ 40944 h 594360"/>
              <a:gd name="connsiteX24" fmla="*/ 2712612 w 3505200"/>
              <a:gd name="connsiteY24" fmla="*/ 113021 h 594360"/>
              <a:gd name="connsiteX25" fmla="*/ 2724569 w 3505200"/>
              <a:gd name="connsiteY25" fmla="*/ 158957 h 594360"/>
              <a:gd name="connsiteX26" fmla="*/ 2712612 w 3505200"/>
              <a:gd name="connsiteY26" fmla="*/ 204893 h 594360"/>
              <a:gd name="connsiteX27" fmla="*/ 2572420 w 3505200"/>
              <a:gd name="connsiteY27" fmla="*/ 276970 h 594360"/>
              <a:gd name="connsiteX28" fmla="*/ 2350338 w 3505200"/>
              <a:gd name="connsiteY28" fmla="*/ 276970 h 594360"/>
              <a:gd name="connsiteX29" fmla="*/ 2350338 w 3505200"/>
              <a:gd name="connsiteY29" fmla="*/ 276447 h 594360"/>
              <a:gd name="connsiteX30" fmla="*/ 837564 w 3505200"/>
              <a:gd name="connsiteY30" fmla="*/ 276447 h 594360"/>
              <a:gd name="connsiteX31" fmla="*/ 632628 w 3505200"/>
              <a:gd name="connsiteY31" fmla="*/ 435404 h 594360"/>
              <a:gd name="connsiteX32" fmla="*/ 837564 w 3505200"/>
              <a:gd name="connsiteY32" fmla="*/ 594360 h 59436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505200" h="594360">
                <a:moveTo>
                  <a:pt x="837564" y="594360"/>
                </a:moveTo>
                <a:lnTo>
                  <a:pt x="2239944" y="594360"/>
                </a:lnTo>
                <a:lnTo>
                  <a:pt x="2350338" y="594360"/>
                </a:lnTo>
                <a:lnTo>
                  <a:pt x="3505200" y="594360"/>
                </a:lnTo>
                <a:lnTo>
                  <a:pt x="3505200" y="553416"/>
                </a:lnTo>
                <a:lnTo>
                  <a:pt x="2239944" y="553416"/>
                </a:lnTo>
                <a:lnTo>
                  <a:pt x="2239944" y="553416"/>
                </a:lnTo>
                <a:lnTo>
                  <a:pt x="971893" y="553416"/>
                </a:lnTo>
                <a:cubicBezTo>
                  <a:pt x="908871" y="553416"/>
                  <a:pt x="854798" y="523696"/>
                  <a:pt x="831701" y="481340"/>
                </a:cubicBezTo>
                <a:lnTo>
                  <a:pt x="819744" y="435404"/>
                </a:lnTo>
                <a:lnTo>
                  <a:pt x="831701" y="389468"/>
                </a:lnTo>
                <a:cubicBezTo>
                  <a:pt x="854798" y="347111"/>
                  <a:pt x="908871" y="317391"/>
                  <a:pt x="971893" y="317391"/>
                </a:cubicBezTo>
                <a:lnTo>
                  <a:pt x="1193974" y="317391"/>
                </a:lnTo>
                <a:lnTo>
                  <a:pt x="1193974" y="317913"/>
                </a:lnTo>
                <a:lnTo>
                  <a:pt x="2706748" y="317913"/>
                </a:lnTo>
                <a:cubicBezTo>
                  <a:pt x="2819931" y="317913"/>
                  <a:pt x="2911684" y="246746"/>
                  <a:pt x="2911684" y="158957"/>
                </a:cubicBezTo>
                <a:cubicBezTo>
                  <a:pt x="2911684" y="71167"/>
                  <a:pt x="2819931" y="0"/>
                  <a:pt x="2706748" y="0"/>
                </a:cubicBezTo>
                <a:lnTo>
                  <a:pt x="1265256" y="0"/>
                </a:lnTo>
                <a:lnTo>
                  <a:pt x="1193974" y="0"/>
                </a:lnTo>
                <a:lnTo>
                  <a:pt x="0" y="0"/>
                </a:lnTo>
                <a:lnTo>
                  <a:pt x="0" y="40944"/>
                </a:lnTo>
                <a:lnTo>
                  <a:pt x="1265256" y="40944"/>
                </a:lnTo>
                <a:lnTo>
                  <a:pt x="1265256" y="40944"/>
                </a:lnTo>
                <a:lnTo>
                  <a:pt x="2572420" y="40944"/>
                </a:lnTo>
                <a:cubicBezTo>
                  <a:pt x="2635442" y="40944"/>
                  <a:pt x="2689515" y="70664"/>
                  <a:pt x="2712612" y="113021"/>
                </a:cubicBezTo>
                <a:lnTo>
                  <a:pt x="2724569" y="158957"/>
                </a:lnTo>
                <a:lnTo>
                  <a:pt x="2712612" y="204893"/>
                </a:lnTo>
                <a:cubicBezTo>
                  <a:pt x="2689515" y="247249"/>
                  <a:pt x="2635442" y="276970"/>
                  <a:pt x="2572420" y="276970"/>
                </a:cubicBezTo>
                <a:lnTo>
                  <a:pt x="2350338" y="276970"/>
                </a:lnTo>
                <a:lnTo>
                  <a:pt x="2350338" y="276447"/>
                </a:lnTo>
                <a:lnTo>
                  <a:pt x="837564" y="276447"/>
                </a:lnTo>
                <a:cubicBezTo>
                  <a:pt x="724381" y="276447"/>
                  <a:pt x="632628" y="347614"/>
                  <a:pt x="632628" y="435404"/>
                </a:cubicBezTo>
                <a:cubicBezTo>
                  <a:pt x="632628" y="523193"/>
                  <a:pt x="724381" y="594360"/>
                  <a:pt x="837564" y="59436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Rectangle 5" title=""/>
          <p:cNvSpPr txBox="1">
            <a:spLocks noChangeArrowheads="1"/>
          </p:cNvSpPr>
          <p:nvPr/>
        </p:nvSpPr>
        <p:spPr bwMode="auto">
          <a:xfrm>
            <a:off x="10290" y="165058"/>
            <a:ext cx="9148763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kumimoji="1"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沧海月明珠有泪，蓝田日暖玉生烟。</a:t>
            </a:r>
            <a:endParaRPr kumimoji="1"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文本框 15" title=""/>
          <p:cNvSpPr txBox="1"/>
          <p:nvPr/>
        </p:nvSpPr>
        <p:spPr>
          <a:xfrm>
            <a:off x="6667712" y="1547779"/>
            <a:ext cx="3128434" cy="35788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kumimoji="1"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蓝田美玉的精气只能远观而得，这代表了一种美好的理想，</a:t>
            </a:r>
            <a:r>
              <a:rPr kumimoji="1"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只能远观，却不能把握也无法亲近</a:t>
            </a:r>
            <a:r>
              <a:rPr kumimoji="1"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1"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 title=""/>
          <p:cNvSpPr txBox="1"/>
          <p:nvPr/>
        </p:nvSpPr>
        <p:spPr>
          <a:xfrm>
            <a:off x="568455" y="1130070"/>
            <a:ext cx="3563211" cy="45218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>
              <a:lnSpc>
                <a:spcPct val="90000"/>
              </a:lnSpc>
              <a:buClrTx/>
              <a:buSzTx/>
              <a:buFontTx/>
              <a:buNone/>
            </a:pPr>
            <a:r>
              <a:rPr kumimoji="1"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4.暖玉生烟</a:t>
            </a:r>
            <a:endParaRPr kumimoji="1" lang="en-US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传说蓝田美玉深埋地下，不为人所见，但在日光煦照下它那温润的精气却能透过泥土，烟雾般升腾到空中。这种光气只能在远观时才可见，近处是看不到的</a:t>
            </a:r>
            <a:endParaRPr kumimoji="1"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 title=""/>
          <p:cNvSpPr txBox="1"/>
          <p:nvPr/>
        </p:nvSpPr>
        <p:spPr>
          <a:xfrm>
            <a:off x="699770" y="969010"/>
            <a:ext cx="13455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珠玉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3084830" y="969010"/>
            <a:ext cx="18516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沉于海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 title=""/>
          <p:cNvSpPr txBox="1"/>
          <p:nvPr/>
        </p:nvSpPr>
        <p:spPr>
          <a:xfrm>
            <a:off x="5793740" y="969010"/>
            <a:ext cx="20986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埋于土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 title=""/>
          <p:cNvSpPr txBox="1"/>
          <p:nvPr/>
        </p:nvSpPr>
        <p:spPr>
          <a:xfrm>
            <a:off x="8978900" y="969010"/>
            <a:ext cx="23298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泣泪生烟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 title=""/>
          <p:cNvSpPr txBox="1"/>
          <p:nvPr/>
        </p:nvSpPr>
        <p:spPr>
          <a:xfrm>
            <a:off x="699770" y="2862580"/>
            <a:ext cx="13455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诗人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 title=""/>
          <p:cNvSpPr txBox="1"/>
          <p:nvPr/>
        </p:nvSpPr>
        <p:spPr>
          <a:xfrm>
            <a:off x="2766060" y="2862580"/>
            <a:ext cx="24892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沉寂下僚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 title=""/>
          <p:cNvSpPr txBox="1"/>
          <p:nvPr/>
        </p:nvSpPr>
        <p:spPr>
          <a:xfrm>
            <a:off x="5975985" y="2862580"/>
            <a:ext cx="22999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半世蹉跎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 title=""/>
          <p:cNvSpPr txBox="1"/>
          <p:nvPr/>
        </p:nvSpPr>
        <p:spPr>
          <a:xfrm>
            <a:off x="9225280" y="2862580"/>
            <a:ext cx="25165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自伤自怜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0" grpId="0"/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形 1" title=""/>
          <p:cNvPicPr>
            <a:picLocks noChangeAspect="1"/>
          </p:cNvPicPr>
          <p:nvPr/>
        </p:nvPicPr>
        <p:blipFill>
          <a:blip r:embed="rId3"/>
          <a:srcRect r="1170"/>
          <a:stretch>
            <a:fillRect/>
          </a:stretch>
        </p:blipFill>
        <p:spPr bwMode="auto">
          <a:xfrm>
            <a:off x="0" y="5602288"/>
            <a:ext cx="12192000" cy="125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4" title="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5757863" y="5346700"/>
            <a:ext cx="1009650" cy="120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 title=""/>
          <p:cNvGrpSpPr/>
          <p:nvPr/>
        </p:nvGrpSpPr>
        <p:grpSpPr>
          <a:xfrm>
            <a:off x="1343025" y="1715395"/>
            <a:ext cx="8837612" cy="2743994"/>
            <a:chOff x="66675" y="2396331"/>
            <a:chExt cx="8837612" cy="2743994"/>
          </a:xfrm>
          <a:solidFill>
            <a:srgbClr val="DAAD7B"/>
          </a:solidFill>
        </p:grpSpPr>
        <p:sp>
          <p:nvSpPr>
            <p:cNvPr id="9" name="AutoShape 2"/>
            <p:cNvSpPr>
              <a:spLocks noChangeArrowheads="1"/>
            </p:cNvSpPr>
            <p:nvPr/>
          </p:nvSpPr>
          <p:spPr bwMode="auto">
            <a:xfrm>
              <a:off x="66675" y="3032125"/>
              <a:ext cx="963613" cy="1171575"/>
            </a:xfrm>
            <a:prstGeom prst="roundRect">
              <a:avLst>
                <a:gd name="adj" fmla="val 16667"/>
              </a:avLst>
            </a:prstGeom>
            <a:grpFill/>
            <a:ln w="127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algn="bl" dir="2700000" dist="35921" kx="2115830" rotWithShape="0" sy="50000">
                      <a:srgbClr val="C0C0C0">
                        <a:alpha val="75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b="1">
                  <a:solidFill>
                    <a:schemeClr val="bg1"/>
                  </a:solidFill>
                  <a:latin typeface="宋体" panose="02010600030101010101" pitchFamily="2" charset="-122"/>
                </a:rPr>
                <a:t>锦瑟</a:t>
              </a:r>
              <a:endParaRPr lang="zh-CN" altLang="zh-CN" b="1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0" name="Line 3"/>
            <p:cNvSpPr>
              <a:spLocks noChangeShapeType="1"/>
            </p:cNvSpPr>
            <p:nvPr/>
          </p:nvSpPr>
          <p:spPr bwMode="auto">
            <a:xfrm flipV="1">
              <a:off x="1065213" y="2895600"/>
              <a:ext cx="777875" cy="450850"/>
            </a:xfrm>
            <a:prstGeom prst="line">
              <a:avLst/>
            </a:prstGeom>
            <a:grpFill/>
            <a:ln w="12700">
              <a:solidFill>
                <a:schemeClr val="tx1"/>
              </a:solidFill>
              <a:round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algn="bl" dir="2700000" dist="35921" kx="2115830" rotWithShape="0" sy="50000">
                      <a:srgbClr val="C0C0C0">
                        <a:alpha val="75000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11" name="Line 4"/>
            <p:cNvSpPr>
              <a:spLocks noChangeShapeType="1"/>
            </p:cNvSpPr>
            <p:nvPr/>
          </p:nvSpPr>
          <p:spPr bwMode="auto">
            <a:xfrm>
              <a:off x="1089025" y="4203700"/>
              <a:ext cx="819150" cy="355600"/>
            </a:xfrm>
            <a:prstGeom prst="line">
              <a:avLst/>
            </a:prstGeom>
            <a:grpFill/>
            <a:ln w="12700">
              <a:solidFill>
                <a:schemeClr val="tx1"/>
              </a:solidFill>
              <a:round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algn="bl" dir="2700000" dist="35921" kx="2115830" rotWithShape="0" sy="50000">
                      <a:srgbClr val="C0C0C0">
                        <a:alpha val="75000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12" name="Line 5"/>
            <p:cNvSpPr>
              <a:spLocks noChangeShapeType="1"/>
            </p:cNvSpPr>
            <p:nvPr/>
          </p:nvSpPr>
          <p:spPr bwMode="auto">
            <a:xfrm>
              <a:off x="1052513" y="3752850"/>
              <a:ext cx="846137" cy="0"/>
            </a:xfrm>
            <a:prstGeom prst="line">
              <a:avLst/>
            </a:prstGeom>
            <a:grpFill/>
            <a:ln w="12700">
              <a:solidFill>
                <a:schemeClr val="tx1"/>
              </a:solidFill>
              <a:round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algn="bl" dir="2700000" dist="35921" kx="2115830" rotWithShape="0" sy="50000">
                      <a:srgbClr val="C0C0C0">
                        <a:alpha val="75000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13" name="AutoShape 6"/>
            <p:cNvSpPr>
              <a:spLocks noChangeArrowheads="1"/>
            </p:cNvSpPr>
            <p:nvPr/>
          </p:nvSpPr>
          <p:spPr bwMode="auto">
            <a:xfrm>
              <a:off x="1898650" y="2447925"/>
              <a:ext cx="1831975" cy="584200"/>
            </a:xfrm>
            <a:prstGeom prst="flowChartProcess">
              <a:avLst/>
            </a:prstGeom>
            <a:grpFill/>
            <a:ln w="127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algn="bl" dir="2700000" dist="35921" kx="2115830" rotWithShape="0" sy="50000">
                      <a:srgbClr val="C0C0C0">
                        <a:alpha val="75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b="1">
                  <a:solidFill>
                    <a:schemeClr val="bg1"/>
                  </a:solidFill>
                  <a:latin typeface="宋体" panose="02010600030101010101" pitchFamily="2" charset="-122"/>
                </a:rPr>
                <a:t>起兴追怀</a:t>
              </a:r>
              <a:endParaRPr lang="zh-CN" altLang="zh-CN" b="1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" name="AutoShape 7"/>
            <p:cNvSpPr>
              <a:spLocks noChangeArrowheads="1"/>
            </p:cNvSpPr>
            <p:nvPr/>
          </p:nvSpPr>
          <p:spPr bwMode="auto">
            <a:xfrm>
              <a:off x="1941513" y="3421063"/>
              <a:ext cx="1831975" cy="584200"/>
            </a:xfrm>
            <a:prstGeom prst="flowChartProcess">
              <a:avLst/>
            </a:prstGeom>
            <a:grpFill/>
            <a:ln w="127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algn="bl" dir="2700000" dist="35921" kx="2115830" rotWithShape="0" sy="50000">
                      <a:srgbClr val="C0C0C0">
                        <a:alpha val="75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b="1">
                  <a:solidFill>
                    <a:schemeClr val="bg1"/>
                  </a:solidFill>
                  <a:latin typeface="宋体" panose="02010600030101010101" pitchFamily="2" charset="-122"/>
                </a:rPr>
                <a:t>借典抒怀</a:t>
              </a:r>
              <a:endParaRPr lang="zh-CN" altLang="zh-CN" b="1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5" name="AutoShape 8"/>
            <p:cNvSpPr>
              <a:spLocks noChangeArrowheads="1"/>
            </p:cNvSpPr>
            <p:nvPr/>
          </p:nvSpPr>
          <p:spPr bwMode="auto">
            <a:xfrm>
              <a:off x="1908175" y="4554538"/>
              <a:ext cx="1831975" cy="585787"/>
            </a:xfrm>
            <a:prstGeom prst="flowChartProcess">
              <a:avLst/>
            </a:prstGeom>
            <a:grpFill/>
            <a:ln w="127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algn="bl" dir="2700000" dist="35921" kx="2115830" rotWithShape="0" sy="50000">
                      <a:srgbClr val="C0C0C0">
                        <a:alpha val="75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b="1">
                  <a:solidFill>
                    <a:schemeClr val="bg1"/>
                  </a:solidFill>
                  <a:latin typeface="宋体" panose="02010600030101010101" pitchFamily="2" charset="-122"/>
                </a:rPr>
                <a:t>直接感怀</a:t>
              </a:r>
              <a:endParaRPr lang="zh-CN" altLang="en-US" b="1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7" name="Line 9"/>
            <p:cNvSpPr>
              <a:spLocks noChangeShapeType="1"/>
            </p:cNvSpPr>
            <p:nvPr/>
          </p:nvSpPr>
          <p:spPr bwMode="auto">
            <a:xfrm flipV="1">
              <a:off x="3749675" y="2690813"/>
              <a:ext cx="885825" cy="12700"/>
            </a:xfrm>
            <a:prstGeom prst="line">
              <a:avLst/>
            </a:prstGeom>
            <a:grpFill/>
            <a:ln w="127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algn="bl" dir="2700000" dist="35921" kx="2115830" rotWithShape="0" sy="50000">
                      <a:srgbClr val="C0C0C0">
                        <a:alpha val="75000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18" name="Line 10"/>
            <p:cNvSpPr>
              <a:spLocks noChangeShapeType="1"/>
            </p:cNvSpPr>
            <p:nvPr/>
          </p:nvSpPr>
          <p:spPr bwMode="auto">
            <a:xfrm flipV="1">
              <a:off x="3778250" y="3676650"/>
              <a:ext cx="885825" cy="12700"/>
            </a:xfrm>
            <a:prstGeom prst="line">
              <a:avLst/>
            </a:prstGeom>
            <a:grpFill/>
            <a:ln w="127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algn="bl" dir="2700000" dist="35921" kx="2115830" rotWithShape="0" sy="50000">
                      <a:srgbClr val="C0C0C0">
                        <a:alpha val="75000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19" name="Line 11"/>
            <p:cNvSpPr>
              <a:spLocks noChangeShapeType="1"/>
            </p:cNvSpPr>
            <p:nvPr/>
          </p:nvSpPr>
          <p:spPr bwMode="auto">
            <a:xfrm flipV="1">
              <a:off x="3765550" y="4752975"/>
              <a:ext cx="885825" cy="12700"/>
            </a:xfrm>
            <a:prstGeom prst="line">
              <a:avLst/>
            </a:prstGeom>
            <a:grpFill/>
            <a:ln w="127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algn="bl" dir="2700000" dist="35921" kx="2115830" rotWithShape="0" sy="50000">
                      <a:srgbClr val="C0C0C0">
                        <a:alpha val="75000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20" name="AutoShape 12"/>
            <p:cNvSpPr>
              <a:spLocks noChangeArrowheads="1"/>
            </p:cNvSpPr>
            <p:nvPr/>
          </p:nvSpPr>
          <p:spPr bwMode="auto">
            <a:xfrm>
              <a:off x="4664075" y="3121025"/>
              <a:ext cx="2624138" cy="1192213"/>
            </a:xfrm>
            <a:prstGeom prst="roundRect">
              <a:avLst>
                <a:gd name="adj" fmla="val 16667"/>
              </a:avLst>
            </a:prstGeom>
            <a:grpFill/>
            <a:ln w="127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algn="bl" dir="2700000" dist="35921" kx="2115830" rotWithShape="0" sy="50000">
                      <a:srgbClr val="C0C0C0">
                        <a:alpha val="75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b="1">
                  <a:solidFill>
                    <a:schemeClr val="bg1"/>
                  </a:solidFill>
                  <a:latin typeface="宋体" panose="02010600030101010101" pitchFamily="2" charset="-122"/>
                </a:rPr>
                <a:t>忆往昔</a:t>
              </a:r>
              <a:endParaRPr lang="zh-CN" altLang="en-US" b="1">
                <a:solidFill>
                  <a:schemeClr val="bg1"/>
                </a:solidFill>
                <a:latin typeface="宋体" panose="02010600030101010101" pitchFamily="2" charset="-122"/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b="1">
                  <a:solidFill>
                    <a:schemeClr val="bg1"/>
                  </a:solidFill>
                  <a:latin typeface="宋体" panose="02010600030101010101" pitchFamily="2" charset="-122"/>
                </a:rPr>
                <a:t>寄感伤</a:t>
              </a:r>
              <a:endParaRPr lang="zh-CN" altLang="en-US" b="1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1" name="AutoShape 13"/>
            <p:cNvSpPr>
              <a:spLocks noChangeArrowheads="1"/>
            </p:cNvSpPr>
            <p:nvPr/>
          </p:nvSpPr>
          <p:spPr bwMode="auto">
            <a:xfrm>
              <a:off x="4664075" y="4425950"/>
              <a:ext cx="2624138" cy="647700"/>
            </a:xfrm>
            <a:prstGeom prst="roundRect">
              <a:avLst>
                <a:gd name="adj" fmla="val 16667"/>
              </a:avLst>
            </a:prstGeom>
            <a:grpFill/>
            <a:ln w="127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algn="bl" dir="2700000" dist="35921" kx="2115830" rotWithShape="0" sy="50000">
                      <a:srgbClr val="C0C0C0">
                        <a:alpha val="75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b="1">
                  <a:solidFill>
                    <a:schemeClr val="bg1"/>
                  </a:solidFill>
                  <a:latin typeface="宋体" panose="02010600030101010101" pitchFamily="2" charset="-122"/>
                </a:rPr>
                <a:t>心惘然</a:t>
              </a:r>
              <a:endParaRPr lang="zh-CN" altLang="zh-CN" b="1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2" name="Line 14"/>
            <p:cNvSpPr>
              <a:spLocks noChangeShapeType="1"/>
            </p:cNvSpPr>
            <p:nvPr/>
          </p:nvSpPr>
          <p:spPr bwMode="auto">
            <a:xfrm>
              <a:off x="7346950" y="2660650"/>
              <a:ext cx="765175" cy="833438"/>
            </a:xfrm>
            <a:prstGeom prst="line">
              <a:avLst/>
            </a:prstGeom>
            <a:grpFill/>
            <a:ln w="12700">
              <a:solidFill>
                <a:schemeClr val="tx1"/>
              </a:solidFill>
              <a:round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algn="bl" dir="2700000" dist="35921" kx="2115830" rotWithShape="0" sy="50000">
                      <a:srgbClr val="C0C0C0">
                        <a:alpha val="75000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23" name="Line 15"/>
            <p:cNvSpPr>
              <a:spLocks noChangeShapeType="1"/>
            </p:cNvSpPr>
            <p:nvPr/>
          </p:nvSpPr>
          <p:spPr bwMode="auto">
            <a:xfrm flipV="1">
              <a:off x="7296150" y="3495675"/>
              <a:ext cx="819150" cy="25400"/>
            </a:xfrm>
            <a:prstGeom prst="line">
              <a:avLst/>
            </a:prstGeom>
            <a:grpFill/>
            <a:ln w="12700">
              <a:solidFill>
                <a:schemeClr val="tx1"/>
              </a:solidFill>
              <a:round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algn="bl" dir="2700000" dist="35921" kx="2115830" rotWithShape="0" sy="50000">
                      <a:srgbClr val="C0C0C0">
                        <a:alpha val="75000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24" name="Line 16"/>
            <p:cNvSpPr>
              <a:spLocks noChangeShapeType="1"/>
            </p:cNvSpPr>
            <p:nvPr/>
          </p:nvSpPr>
          <p:spPr bwMode="auto">
            <a:xfrm flipV="1">
              <a:off x="7443788" y="3478213"/>
              <a:ext cx="654050" cy="957262"/>
            </a:xfrm>
            <a:prstGeom prst="line">
              <a:avLst/>
            </a:prstGeom>
            <a:grpFill/>
            <a:ln w="12700">
              <a:solidFill>
                <a:schemeClr val="tx1"/>
              </a:solidFill>
              <a:round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algn="bl" dir="2700000" dist="35921" kx="2115830" rotWithShape="0" sy="50000">
                      <a:srgbClr val="C0C0C0">
                        <a:alpha val="75000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25" name="AutoShape 17"/>
            <p:cNvSpPr>
              <a:spLocks noChangeArrowheads="1"/>
            </p:cNvSpPr>
            <p:nvPr/>
          </p:nvSpPr>
          <p:spPr bwMode="auto">
            <a:xfrm>
              <a:off x="8123237" y="2652713"/>
              <a:ext cx="781050" cy="2120900"/>
            </a:xfrm>
            <a:prstGeom prst="roundRect">
              <a:avLst>
                <a:gd name="adj" fmla="val 16667"/>
              </a:avLst>
            </a:prstGeom>
            <a:grpFill/>
            <a:ln w="127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algn="bl" dir="2700000" dist="35921" kx="2115830" rotWithShape="0" sy="50000">
                      <a:srgbClr val="C0C0C0">
                        <a:alpha val="75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b="1">
                  <a:solidFill>
                    <a:schemeClr val="bg1"/>
                  </a:solidFill>
                  <a:latin typeface="宋体" panose="02010600030101010101" pitchFamily="2" charset="-122"/>
                </a:rPr>
                <a:t>感慨寄寓</a:t>
              </a:r>
              <a:endParaRPr lang="zh-CN" altLang="zh-CN" b="1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6" name="AutoShape 19"/>
            <p:cNvSpPr>
              <a:spLocks noChangeArrowheads="1"/>
            </p:cNvSpPr>
            <p:nvPr/>
          </p:nvSpPr>
          <p:spPr bwMode="auto">
            <a:xfrm>
              <a:off x="4651375" y="2396331"/>
              <a:ext cx="2636838" cy="647700"/>
            </a:xfrm>
            <a:prstGeom prst="roundRect">
              <a:avLst>
                <a:gd name="adj" fmla="val 16667"/>
              </a:avLst>
            </a:prstGeom>
            <a:grpFill/>
            <a:ln w="127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algn="bl" dir="2700000" dist="35921" kx="2115830" rotWithShape="0" sy="50000">
                      <a:srgbClr val="C0C0C0">
                        <a:alpha val="75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b="1">
                  <a:solidFill>
                    <a:schemeClr val="bg1"/>
                  </a:solidFill>
                  <a:latin typeface="宋体" panose="02010600030101010101" pitchFamily="2" charset="-122"/>
                </a:rPr>
                <a:t>忆年华</a:t>
              </a:r>
              <a:endParaRPr lang="zh-CN" altLang="zh-CN" b="1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7" name="文本框 26" title=""/>
          <p:cNvSpPr txBox="1"/>
          <p:nvPr/>
        </p:nvSpPr>
        <p:spPr>
          <a:xfrm>
            <a:off x="142733" y="346850"/>
            <a:ext cx="6094378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>
                <a:latin typeface="楷体_GB2312" panose="02010609030101010101" charset="-122"/>
                <a:ea typeface="楷体_GB2312" panose="02010609030101010101" charset="-122"/>
              </a:rPr>
              <a:t>《</a:t>
            </a:r>
            <a:r>
              <a:rPr lang="zh-CN" altLang="en-US" sz="4000" b="1">
                <a:latin typeface="楷体_GB2312" panose="02010609030101010101" charset="-122"/>
                <a:ea typeface="楷体_GB2312" panose="02010609030101010101" charset="-122"/>
              </a:rPr>
              <a:t>锦瑟</a:t>
            </a:r>
            <a:r>
              <a:rPr lang="en-US" altLang="zh-CN" sz="4000" b="1">
                <a:latin typeface="楷体_GB2312" panose="02010609030101010101" charset="-122"/>
                <a:ea typeface="楷体_GB2312" panose="02010609030101010101" charset="-122"/>
              </a:rPr>
              <a:t>》</a:t>
            </a:r>
            <a:r>
              <a:rPr lang="zh-CN" altLang="en-US" sz="4000" b="1">
                <a:latin typeface="楷体_GB2312" panose="02010609030101010101" charset="-122"/>
                <a:ea typeface="楷体_GB2312" panose="02010609030101010101" charset="-122"/>
              </a:rPr>
              <a:t>表现手法赏析</a:t>
            </a:r>
            <a:endParaRPr lang="zh-CN" altLang="en-US" sz="40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1658600" y="114046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7">
            <a:alphaModFix amt="5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0365" y="5278120"/>
            <a:ext cx="6729730" cy="1585595"/>
          </a:xfrm>
          <a:prstGeom prst="rect">
            <a:avLst/>
          </a:prstGeom>
        </p:spPr>
      </p:pic>
      <p:pic>
        <p:nvPicPr>
          <p:cNvPr id="16" name="图片 15" title="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75905" y="2711450"/>
            <a:ext cx="3058160" cy="2030095"/>
          </a:xfrm>
          <a:prstGeom prst="rect">
            <a:avLst/>
          </a:prstGeom>
          <a:ln w="57150">
            <a:solidFill>
              <a:schemeClr val="bg1">
                <a:alpha val="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文本框 18" title=""/>
          <p:cNvSpPr txBox="1"/>
          <p:nvPr/>
        </p:nvSpPr>
        <p:spPr>
          <a:xfrm>
            <a:off x="2270760" y="2711450"/>
            <a:ext cx="365696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6600" b="1"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主题探究</a:t>
            </a:r>
            <a:endParaRPr lang="zh-CN" altLang="en-US" sz="6600" b="1"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</p:txBody>
      </p:sp>
      <p:pic>
        <p:nvPicPr>
          <p:cNvPr id="22" name="图片 21" title="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90805"/>
            <a:ext cx="3892550" cy="1443990"/>
          </a:xfrm>
          <a:prstGeom prst="rect">
            <a:avLst/>
          </a:prstGeom>
        </p:spPr>
      </p:pic>
      <p:pic>
        <p:nvPicPr>
          <p:cNvPr id="23" name="图片 22" title="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6350" y="4857750"/>
            <a:ext cx="3895090" cy="10750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2720"/>
            <a:ext cx="2071032" cy="1236965"/>
          </a:xfrm>
          <a:prstGeom prst="rect">
            <a:avLst/>
          </a:prstGeom>
        </p:spPr>
      </p:pic>
      <p:grpSp>
        <p:nvGrpSpPr>
          <p:cNvPr id="9" name="Group 37848" title=""/>
          <p:cNvGrpSpPr>
            <a:grpSpLocks noChangeAspect="1"/>
          </p:cNvGrpSpPr>
          <p:nvPr/>
        </p:nvGrpSpPr>
        <p:grpSpPr>
          <a:xfrm>
            <a:off x="332807" y="6340801"/>
            <a:ext cx="1274426" cy="344479"/>
            <a:chOff x="4137" y="1469"/>
            <a:chExt cx="1724" cy="466"/>
          </a:xfrm>
        </p:grpSpPr>
        <p:sp>
          <p:nvSpPr>
            <p:cNvPr id="10" name="Line 37849"/>
            <p:cNvSpPr>
              <a:spLocks noChangeShapeType="1"/>
            </p:cNvSpPr>
            <p:nvPr/>
          </p:nvSpPr>
          <p:spPr bwMode="auto">
            <a:xfrm>
              <a:off x="4888" y="1702"/>
              <a:ext cx="481" cy="0"/>
            </a:xfrm>
            <a:prstGeom prst="line">
              <a:avLst/>
            </a:prstGeom>
            <a:noFill/>
            <a:ln w="14288" cap="rnd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Line 37850"/>
            <p:cNvSpPr>
              <a:spLocks noChangeShapeType="1"/>
            </p:cNvSpPr>
            <p:nvPr/>
          </p:nvSpPr>
          <p:spPr bwMode="auto">
            <a:xfrm>
              <a:off x="4889" y="1469"/>
              <a:ext cx="972" cy="0"/>
            </a:xfrm>
            <a:prstGeom prst="line">
              <a:avLst/>
            </a:prstGeom>
            <a:noFill/>
            <a:ln w="14288" cap="rnd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Line 37851"/>
            <p:cNvSpPr>
              <a:spLocks noChangeShapeType="1"/>
            </p:cNvSpPr>
            <p:nvPr/>
          </p:nvSpPr>
          <p:spPr bwMode="auto">
            <a:xfrm>
              <a:off x="4137" y="1935"/>
              <a:ext cx="1229" cy="0"/>
            </a:xfrm>
            <a:prstGeom prst="line">
              <a:avLst/>
            </a:prstGeom>
            <a:noFill/>
            <a:ln w="14288" cap="rnd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37852"/>
            <p:cNvSpPr/>
            <p:nvPr/>
          </p:nvSpPr>
          <p:spPr bwMode="auto">
            <a:xfrm>
              <a:off x="5368" y="1702"/>
              <a:ext cx="116" cy="233"/>
            </a:xfrm>
            <a:custGeom>
              <a:gdLst>
                <a:gd name="T0" fmla="*/ 0 w 164"/>
                <a:gd name="T1" fmla="*/ 0 h 327"/>
                <a:gd name="T2" fmla="*/ 164 w 164"/>
                <a:gd name="T3" fmla="*/ 164 h 327"/>
                <a:gd name="T4" fmla="*/ 0 w 164"/>
                <a:gd name="T5" fmla="*/ 327 h 3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327">
                  <a:moveTo>
                    <a:pt x="0" y="0"/>
                  </a:moveTo>
                  <a:cubicBezTo>
                    <a:pt x="91" y="0"/>
                    <a:pt x="164" y="73"/>
                    <a:pt x="164" y="164"/>
                  </a:cubicBezTo>
                  <a:cubicBezTo>
                    <a:pt x="164" y="254"/>
                    <a:pt x="91" y="327"/>
                    <a:pt x="0" y="327"/>
                  </a:cubicBezTo>
                </a:path>
              </a:pathLst>
            </a:custGeom>
            <a:noFill/>
            <a:ln w="14288" cap="rnd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37853"/>
            <p:cNvSpPr/>
            <p:nvPr/>
          </p:nvSpPr>
          <p:spPr bwMode="auto">
            <a:xfrm>
              <a:off x="5302" y="1702"/>
              <a:ext cx="117" cy="233"/>
            </a:xfrm>
            <a:custGeom>
              <a:gdLst>
                <a:gd name="T0" fmla="*/ 0 w 164"/>
                <a:gd name="T1" fmla="*/ 0 h 327"/>
                <a:gd name="T2" fmla="*/ 164 w 164"/>
                <a:gd name="T3" fmla="*/ 164 h 327"/>
                <a:gd name="T4" fmla="*/ 0 w 164"/>
                <a:gd name="T5" fmla="*/ 327 h 3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327">
                  <a:moveTo>
                    <a:pt x="0" y="0"/>
                  </a:moveTo>
                  <a:cubicBezTo>
                    <a:pt x="91" y="0"/>
                    <a:pt x="164" y="73"/>
                    <a:pt x="164" y="164"/>
                  </a:cubicBezTo>
                  <a:cubicBezTo>
                    <a:pt x="164" y="254"/>
                    <a:pt x="91" y="327"/>
                    <a:pt x="0" y="327"/>
                  </a:cubicBezTo>
                </a:path>
              </a:pathLst>
            </a:custGeom>
            <a:noFill/>
            <a:ln w="14288" cap="rnd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37854"/>
            <p:cNvSpPr/>
            <p:nvPr/>
          </p:nvSpPr>
          <p:spPr bwMode="auto">
            <a:xfrm>
              <a:off x="5218" y="1702"/>
              <a:ext cx="117" cy="233"/>
            </a:xfrm>
            <a:custGeom>
              <a:gdLst>
                <a:gd name="T0" fmla="*/ 0 w 164"/>
                <a:gd name="T1" fmla="*/ 0 h 327"/>
                <a:gd name="T2" fmla="*/ 164 w 164"/>
                <a:gd name="T3" fmla="*/ 164 h 327"/>
                <a:gd name="T4" fmla="*/ 0 w 164"/>
                <a:gd name="T5" fmla="*/ 327 h 3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327">
                  <a:moveTo>
                    <a:pt x="0" y="0"/>
                  </a:moveTo>
                  <a:cubicBezTo>
                    <a:pt x="90" y="0"/>
                    <a:pt x="164" y="73"/>
                    <a:pt x="164" y="164"/>
                  </a:cubicBezTo>
                  <a:cubicBezTo>
                    <a:pt x="164" y="254"/>
                    <a:pt x="90" y="327"/>
                    <a:pt x="0" y="327"/>
                  </a:cubicBezTo>
                </a:path>
              </a:pathLst>
            </a:custGeom>
            <a:noFill/>
            <a:ln w="14288" cap="rnd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37855"/>
            <p:cNvSpPr/>
            <p:nvPr/>
          </p:nvSpPr>
          <p:spPr bwMode="auto">
            <a:xfrm>
              <a:off x="4783" y="1469"/>
              <a:ext cx="116" cy="233"/>
            </a:xfrm>
            <a:custGeom>
              <a:gdLst>
                <a:gd name="T0" fmla="*/ 163 w 163"/>
                <a:gd name="T1" fmla="*/ 0 h 327"/>
                <a:gd name="T2" fmla="*/ 0 w 163"/>
                <a:gd name="T3" fmla="*/ 163 h 327"/>
                <a:gd name="T4" fmla="*/ 163 w 163"/>
                <a:gd name="T5" fmla="*/ 327 h 3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3" h="327">
                  <a:moveTo>
                    <a:pt x="163" y="0"/>
                  </a:moveTo>
                  <a:cubicBezTo>
                    <a:pt x="73" y="0"/>
                    <a:pt x="0" y="73"/>
                    <a:pt x="0" y="163"/>
                  </a:cubicBezTo>
                  <a:cubicBezTo>
                    <a:pt x="0" y="254"/>
                    <a:pt x="73" y="327"/>
                    <a:pt x="163" y="327"/>
                  </a:cubicBezTo>
                </a:path>
              </a:pathLst>
            </a:custGeom>
            <a:noFill/>
            <a:ln w="14288" cap="rnd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37856"/>
            <p:cNvSpPr/>
            <p:nvPr/>
          </p:nvSpPr>
          <p:spPr bwMode="auto">
            <a:xfrm>
              <a:off x="4867" y="1469"/>
              <a:ext cx="116" cy="233"/>
            </a:xfrm>
            <a:custGeom>
              <a:gdLst>
                <a:gd name="T0" fmla="*/ 163 w 163"/>
                <a:gd name="T1" fmla="*/ 0 h 327"/>
                <a:gd name="T2" fmla="*/ 0 w 163"/>
                <a:gd name="T3" fmla="*/ 163 h 327"/>
                <a:gd name="T4" fmla="*/ 163 w 163"/>
                <a:gd name="T5" fmla="*/ 327 h 3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3" h="327">
                  <a:moveTo>
                    <a:pt x="163" y="0"/>
                  </a:moveTo>
                  <a:cubicBezTo>
                    <a:pt x="73" y="0"/>
                    <a:pt x="0" y="73"/>
                    <a:pt x="0" y="163"/>
                  </a:cubicBezTo>
                  <a:cubicBezTo>
                    <a:pt x="0" y="254"/>
                    <a:pt x="73" y="327"/>
                    <a:pt x="163" y="327"/>
                  </a:cubicBezTo>
                </a:path>
              </a:pathLst>
            </a:custGeom>
            <a:noFill/>
            <a:ln w="14288" cap="rnd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3" name="Freeform 37843" title=""/>
          <p:cNvSpPr/>
          <p:nvPr/>
        </p:nvSpPr>
        <p:spPr bwMode="auto">
          <a:xfrm>
            <a:off x="10567364" y="1414287"/>
            <a:ext cx="306388" cy="273050"/>
          </a:xfrm>
          <a:custGeom>
            <a:gdLst>
              <a:gd name="T0" fmla="*/ 81 w 81"/>
              <a:gd name="T1" fmla="*/ 31 h 72"/>
              <a:gd name="T2" fmla="*/ 50 w 81"/>
              <a:gd name="T3" fmla="*/ 41 h 72"/>
              <a:gd name="T4" fmla="*/ 43 w 81"/>
              <a:gd name="T5" fmla="*/ 39 h 72"/>
              <a:gd name="T6" fmla="*/ 55 w 81"/>
              <a:gd name="T7" fmla="*/ 15 h 72"/>
              <a:gd name="T8" fmla="*/ 47 w 81"/>
              <a:gd name="T9" fmla="*/ 0 h 72"/>
              <a:gd name="T10" fmla="*/ 31 w 81"/>
              <a:gd name="T11" fmla="*/ 37 h 72"/>
              <a:gd name="T12" fmla="*/ 23 w 81"/>
              <a:gd name="T13" fmla="*/ 51 h 72"/>
              <a:gd name="T14" fmla="*/ 0 w 81"/>
              <a:gd name="T15" fmla="*/ 51 h 72"/>
              <a:gd name="T16" fmla="*/ 14 w 81"/>
              <a:gd name="T17" fmla="*/ 72 h 72"/>
              <a:gd name="T18" fmla="*/ 36 w 81"/>
              <a:gd name="T19" fmla="*/ 59 h 72"/>
              <a:gd name="T20" fmla="*/ 66 w 81"/>
              <a:gd name="T21" fmla="*/ 45 h 72"/>
              <a:gd name="T22" fmla="*/ 81 w 81"/>
              <a:gd name="T23" fmla="*/ 31 h 7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1" h="72">
                <a:moveTo>
                  <a:pt x="81" y="31"/>
                </a:moveTo>
                <a:cubicBezTo>
                  <a:pt x="81" y="31"/>
                  <a:pt x="61" y="28"/>
                  <a:pt x="50" y="41"/>
                </a:cubicBezTo>
                <a:cubicBezTo>
                  <a:pt x="50" y="41"/>
                  <a:pt x="40" y="40"/>
                  <a:pt x="43" y="39"/>
                </a:cubicBezTo>
                <a:cubicBezTo>
                  <a:pt x="45" y="39"/>
                  <a:pt x="55" y="20"/>
                  <a:pt x="55" y="15"/>
                </a:cubicBezTo>
                <a:cubicBezTo>
                  <a:pt x="55" y="10"/>
                  <a:pt x="47" y="0"/>
                  <a:pt x="47" y="0"/>
                </a:cubicBezTo>
                <a:cubicBezTo>
                  <a:pt x="47" y="0"/>
                  <a:pt x="24" y="14"/>
                  <a:pt x="31" y="37"/>
                </a:cubicBezTo>
                <a:cubicBezTo>
                  <a:pt x="31" y="37"/>
                  <a:pt x="34" y="49"/>
                  <a:pt x="23" y="51"/>
                </a:cubicBezTo>
                <a:cubicBezTo>
                  <a:pt x="11" y="53"/>
                  <a:pt x="0" y="51"/>
                  <a:pt x="0" y="51"/>
                </a:cubicBezTo>
                <a:cubicBezTo>
                  <a:pt x="14" y="72"/>
                  <a:pt x="14" y="72"/>
                  <a:pt x="14" y="72"/>
                </a:cubicBezTo>
                <a:cubicBezTo>
                  <a:pt x="14" y="72"/>
                  <a:pt x="27" y="59"/>
                  <a:pt x="36" y="59"/>
                </a:cubicBezTo>
                <a:cubicBezTo>
                  <a:pt x="45" y="59"/>
                  <a:pt x="61" y="51"/>
                  <a:pt x="66" y="45"/>
                </a:cubicBezTo>
                <a:cubicBezTo>
                  <a:pt x="72" y="38"/>
                  <a:pt x="75" y="32"/>
                  <a:pt x="81" y="3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37844" title=""/>
          <p:cNvSpPr/>
          <p:nvPr/>
        </p:nvSpPr>
        <p:spPr bwMode="auto">
          <a:xfrm>
            <a:off x="6656032" y="791202"/>
            <a:ext cx="625475" cy="488950"/>
          </a:xfrm>
          <a:custGeom>
            <a:gdLst>
              <a:gd name="T0" fmla="*/ 166 w 166"/>
              <a:gd name="T1" fmla="*/ 74 h 129"/>
              <a:gd name="T2" fmla="*/ 103 w 166"/>
              <a:gd name="T3" fmla="*/ 83 h 129"/>
              <a:gd name="T4" fmla="*/ 88 w 166"/>
              <a:gd name="T5" fmla="*/ 76 h 129"/>
              <a:gd name="T6" fmla="*/ 121 w 166"/>
              <a:gd name="T7" fmla="*/ 33 h 129"/>
              <a:gd name="T8" fmla="*/ 111 w 166"/>
              <a:gd name="T9" fmla="*/ 0 h 129"/>
              <a:gd name="T10" fmla="*/ 66 w 166"/>
              <a:gd name="T11" fmla="*/ 68 h 129"/>
              <a:gd name="T12" fmla="*/ 45 w 166"/>
              <a:gd name="T13" fmla="*/ 92 h 129"/>
              <a:gd name="T14" fmla="*/ 0 w 166"/>
              <a:gd name="T15" fmla="*/ 84 h 129"/>
              <a:gd name="T16" fmla="*/ 20 w 166"/>
              <a:gd name="T17" fmla="*/ 129 h 129"/>
              <a:gd name="T18" fmla="*/ 67 w 166"/>
              <a:gd name="T19" fmla="*/ 113 h 129"/>
              <a:gd name="T20" fmla="*/ 133 w 166"/>
              <a:gd name="T21" fmla="*/ 96 h 129"/>
              <a:gd name="T22" fmla="*/ 166 w 166"/>
              <a:gd name="T23" fmla="*/ 74 h 12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6" h="129">
                <a:moveTo>
                  <a:pt x="166" y="74"/>
                </a:moveTo>
                <a:cubicBezTo>
                  <a:pt x="166" y="74"/>
                  <a:pt x="128" y="62"/>
                  <a:pt x="103" y="83"/>
                </a:cubicBezTo>
                <a:cubicBezTo>
                  <a:pt x="103" y="83"/>
                  <a:pt x="83" y="77"/>
                  <a:pt x="88" y="76"/>
                </a:cubicBezTo>
                <a:cubicBezTo>
                  <a:pt x="93" y="76"/>
                  <a:pt x="119" y="42"/>
                  <a:pt x="121" y="33"/>
                </a:cubicBezTo>
                <a:cubicBezTo>
                  <a:pt x="123" y="24"/>
                  <a:pt x="111" y="0"/>
                  <a:pt x="111" y="0"/>
                </a:cubicBezTo>
                <a:cubicBezTo>
                  <a:pt x="111" y="0"/>
                  <a:pt x="61" y="20"/>
                  <a:pt x="66" y="68"/>
                </a:cubicBezTo>
                <a:cubicBezTo>
                  <a:pt x="66" y="68"/>
                  <a:pt x="68" y="93"/>
                  <a:pt x="45" y="92"/>
                </a:cubicBezTo>
                <a:cubicBezTo>
                  <a:pt x="22" y="92"/>
                  <a:pt x="0" y="84"/>
                  <a:pt x="0" y="84"/>
                </a:cubicBezTo>
                <a:cubicBezTo>
                  <a:pt x="20" y="129"/>
                  <a:pt x="20" y="129"/>
                  <a:pt x="20" y="129"/>
                </a:cubicBezTo>
                <a:cubicBezTo>
                  <a:pt x="20" y="129"/>
                  <a:pt x="49" y="110"/>
                  <a:pt x="67" y="113"/>
                </a:cubicBezTo>
                <a:cubicBezTo>
                  <a:pt x="85" y="116"/>
                  <a:pt x="120" y="107"/>
                  <a:pt x="133" y="96"/>
                </a:cubicBezTo>
                <a:cubicBezTo>
                  <a:pt x="145" y="85"/>
                  <a:pt x="153" y="74"/>
                  <a:pt x="166" y="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37845" title=""/>
          <p:cNvSpPr/>
          <p:nvPr/>
        </p:nvSpPr>
        <p:spPr bwMode="auto">
          <a:xfrm>
            <a:off x="9686104" y="1166646"/>
            <a:ext cx="344488" cy="227012"/>
          </a:xfrm>
          <a:custGeom>
            <a:gdLst>
              <a:gd name="T0" fmla="*/ 91 w 91"/>
              <a:gd name="T1" fmla="*/ 48 h 60"/>
              <a:gd name="T2" fmla="*/ 56 w 91"/>
              <a:gd name="T3" fmla="*/ 45 h 60"/>
              <a:gd name="T4" fmla="*/ 49 w 91"/>
              <a:gd name="T5" fmla="*/ 39 h 60"/>
              <a:gd name="T6" fmla="*/ 73 w 91"/>
              <a:gd name="T7" fmla="*/ 20 h 60"/>
              <a:gd name="T8" fmla="*/ 72 w 91"/>
              <a:gd name="T9" fmla="*/ 0 h 60"/>
              <a:gd name="T10" fmla="*/ 38 w 91"/>
              <a:gd name="T11" fmla="*/ 31 h 60"/>
              <a:gd name="T12" fmla="*/ 23 w 91"/>
              <a:gd name="T13" fmla="*/ 41 h 60"/>
              <a:gd name="T14" fmla="*/ 0 w 91"/>
              <a:gd name="T15" fmla="*/ 31 h 60"/>
              <a:gd name="T16" fmla="*/ 4 w 91"/>
              <a:gd name="T17" fmla="*/ 58 h 60"/>
              <a:gd name="T18" fmla="*/ 32 w 91"/>
              <a:gd name="T19" fmla="*/ 56 h 60"/>
              <a:gd name="T20" fmla="*/ 70 w 91"/>
              <a:gd name="T21" fmla="*/ 56 h 60"/>
              <a:gd name="T22" fmla="*/ 91 w 91"/>
              <a:gd name="T23" fmla="*/ 48 h 6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1" h="60">
                <a:moveTo>
                  <a:pt x="91" y="48"/>
                </a:moveTo>
                <a:cubicBezTo>
                  <a:pt x="91" y="48"/>
                  <a:pt x="73" y="36"/>
                  <a:pt x="56" y="45"/>
                </a:cubicBezTo>
                <a:cubicBezTo>
                  <a:pt x="56" y="45"/>
                  <a:pt x="46" y="38"/>
                  <a:pt x="49" y="39"/>
                </a:cubicBezTo>
                <a:cubicBezTo>
                  <a:pt x="52" y="39"/>
                  <a:pt x="70" y="25"/>
                  <a:pt x="73" y="20"/>
                </a:cubicBezTo>
                <a:cubicBezTo>
                  <a:pt x="75" y="15"/>
                  <a:pt x="72" y="0"/>
                  <a:pt x="72" y="0"/>
                </a:cubicBezTo>
                <a:cubicBezTo>
                  <a:pt x="72" y="0"/>
                  <a:pt x="42" y="4"/>
                  <a:pt x="38" y="31"/>
                </a:cubicBezTo>
                <a:cubicBezTo>
                  <a:pt x="38" y="31"/>
                  <a:pt x="36" y="45"/>
                  <a:pt x="23" y="41"/>
                </a:cubicBezTo>
                <a:cubicBezTo>
                  <a:pt x="11" y="38"/>
                  <a:pt x="0" y="31"/>
                  <a:pt x="0" y="31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58"/>
                  <a:pt x="23" y="51"/>
                  <a:pt x="32" y="56"/>
                </a:cubicBezTo>
                <a:cubicBezTo>
                  <a:pt x="42" y="60"/>
                  <a:pt x="62" y="60"/>
                  <a:pt x="70" y="56"/>
                </a:cubicBezTo>
                <a:cubicBezTo>
                  <a:pt x="79" y="52"/>
                  <a:pt x="85" y="46"/>
                  <a:pt x="91" y="4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8" name="图片 27" title="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01832" y="3023173"/>
            <a:ext cx="2543841" cy="3834827"/>
          </a:xfrm>
          <a:prstGeom prst="rect">
            <a:avLst/>
          </a:prstGeom>
        </p:spPr>
      </p:pic>
      <p:sp>
        <p:nvSpPr>
          <p:cNvPr id="27" name="TextBox 4" title=""/>
          <p:cNvSpPr txBox="1">
            <a:spLocks noChangeArrowheads="1"/>
          </p:cNvSpPr>
          <p:nvPr/>
        </p:nvSpPr>
        <p:spPr bwMode="auto">
          <a:xfrm>
            <a:off x="724451" y="1687038"/>
            <a:ext cx="8642350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914400" fontAlgn="auto"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锦瑟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是李商隐诗歌中最为难解的一篇，其主旨历来众说纷纭，有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悼亡说、恋情说、自伤身世说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等。这首诗内容隐晦，意境凄迷，语言华美，给人以丰富的想象空间，可以说每一联都代表了一种情境，一种心绪，你能试着说说吗？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3" title=""/>
          <p:cNvGrpSpPr/>
          <p:nvPr/>
        </p:nvGrpSpPr>
        <p:grpSpPr>
          <a:xfrm>
            <a:off x="755331" y="1940293"/>
            <a:ext cx="2931186" cy="3637736"/>
            <a:chOff x="2677866" y="1700213"/>
            <a:chExt cx="2533262" cy="3069010"/>
          </a:xfrm>
        </p:grpSpPr>
        <p:grpSp>
          <p:nvGrpSpPr>
            <p:cNvPr id="5" name="组合 4"/>
            <p:cNvGrpSpPr/>
            <p:nvPr/>
          </p:nvGrpSpPr>
          <p:grpSpPr>
            <a:xfrm>
              <a:off x="2683908" y="4446961"/>
              <a:ext cx="273922" cy="322261"/>
              <a:chOff x="6407150" y="2581274"/>
              <a:chExt cx="863600" cy="1016000"/>
            </a:xfrm>
          </p:grpSpPr>
          <p:cxnSp>
            <p:nvCxnSpPr>
              <p:cNvPr id="37" name="直接连接符 36"/>
              <p:cNvCxnSpPr/>
              <p:nvPr/>
            </p:nvCxnSpPr>
            <p:spPr>
              <a:xfrm>
                <a:off x="6413500" y="3008312"/>
                <a:ext cx="85725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6413500" y="3287712"/>
                <a:ext cx="85725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flipH="1">
                <a:off x="7258050" y="2990849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flipH="1">
                <a:off x="6426200" y="3276600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 rot="5400000" flipH="1">
                <a:off x="6559550" y="3422650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 rot="5400000">
                <a:off x="6203950" y="3089274"/>
                <a:ext cx="101600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 rot="5400000" flipH="1">
                <a:off x="6845300" y="2441574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 rot="5400000">
                <a:off x="6483350" y="3089274"/>
                <a:ext cx="101600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" name="直接连接符 5"/>
            <p:cNvCxnSpPr/>
            <p:nvPr/>
          </p:nvCxnSpPr>
          <p:spPr>
            <a:xfrm>
              <a:off x="2869208" y="4767634"/>
              <a:ext cx="2148564" cy="0"/>
            </a:xfrm>
            <a:prstGeom prst="line">
              <a:avLst/>
            </a:prstGeom>
            <a:ln w="2857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组合 6"/>
            <p:cNvGrpSpPr/>
            <p:nvPr/>
          </p:nvGrpSpPr>
          <p:grpSpPr>
            <a:xfrm flipH="1">
              <a:off x="4937206" y="4446962"/>
              <a:ext cx="273922" cy="322261"/>
              <a:chOff x="6407150" y="2581274"/>
              <a:chExt cx="863600" cy="1016000"/>
            </a:xfrm>
          </p:grpSpPr>
          <p:cxnSp>
            <p:nvCxnSpPr>
              <p:cNvPr id="29" name="直接连接符 28"/>
              <p:cNvCxnSpPr/>
              <p:nvPr/>
            </p:nvCxnSpPr>
            <p:spPr>
              <a:xfrm>
                <a:off x="6413500" y="3008312"/>
                <a:ext cx="85725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6413500" y="3287712"/>
                <a:ext cx="85725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flipH="1">
                <a:off x="7258050" y="2990849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flipH="1">
                <a:off x="6426200" y="3276600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rot="5400000" flipH="1">
                <a:off x="6559550" y="3422650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rot="5400000">
                <a:off x="6203950" y="3089274"/>
                <a:ext cx="101600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rot="5400000" flipH="1">
                <a:off x="6845300" y="2441574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rot="5400000">
                <a:off x="6483350" y="3089274"/>
                <a:ext cx="101600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" name="直接连接符 7"/>
            <p:cNvCxnSpPr/>
            <p:nvPr/>
          </p:nvCxnSpPr>
          <p:spPr>
            <a:xfrm flipH="1">
              <a:off x="2677866" y="1885514"/>
              <a:ext cx="0" cy="2691358"/>
            </a:xfrm>
            <a:prstGeom prst="line">
              <a:avLst/>
            </a:prstGeom>
            <a:ln w="2857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5208332" y="1885514"/>
              <a:ext cx="0" cy="2691358"/>
            </a:xfrm>
            <a:prstGeom prst="line">
              <a:avLst/>
            </a:prstGeom>
            <a:ln w="2857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2871222" y="1707262"/>
              <a:ext cx="2146550" cy="0"/>
            </a:xfrm>
            <a:prstGeom prst="line">
              <a:avLst/>
            </a:prstGeom>
            <a:ln w="2857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 flipV="1">
              <a:off x="2677866" y="1700213"/>
              <a:ext cx="273922" cy="322261"/>
              <a:chOff x="6407150" y="2581274"/>
              <a:chExt cx="863600" cy="1016000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6413500" y="3008312"/>
                <a:ext cx="85725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6413500" y="3287712"/>
                <a:ext cx="85725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H="1">
                <a:off x="7258050" y="2990849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H="1">
                <a:off x="6426200" y="3276600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rot="5400000" flipH="1">
                <a:off x="6559550" y="3422650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rot="5400000">
                <a:off x="6203950" y="3089274"/>
                <a:ext cx="101600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 rot="5400000" flipH="1">
                <a:off x="6845300" y="2441574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rot="5400000">
                <a:off x="6483350" y="3089274"/>
                <a:ext cx="101600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/>
            <p:cNvGrpSpPr/>
            <p:nvPr/>
          </p:nvGrpSpPr>
          <p:grpSpPr>
            <a:xfrm flipH="1" flipV="1">
              <a:off x="4931164" y="1700214"/>
              <a:ext cx="273922" cy="322261"/>
              <a:chOff x="6407150" y="2581274"/>
              <a:chExt cx="863600" cy="1016000"/>
            </a:xfrm>
          </p:grpSpPr>
          <p:cxnSp>
            <p:nvCxnSpPr>
              <p:cNvPr id="13" name="直接连接符 12"/>
              <p:cNvCxnSpPr/>
              <p:nvPr/>
            </p:nvCxnSpPr>
            <p:spPr>
              <a:xfrm>
                <a:off x="6413500" y="3008312"/>
                <a:ext cx="85725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6413500" y="3287712"/>
                <a:ext cx="85725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H="1">
                <a:off x="7258050" y="2990849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flipH="1">
                <a:off x="6426200" y="3276600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rot="5400000" flipH="1">
                <a:off x="6559550" y="3422650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rot="5400000">
                <a:off x="6203950" y="3089274"/>
                <a:ext cx="101600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rot="5400000" flipH="1">
                <a:off x="6845300" y="2441574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rot="5400000">
                <a:off x="6483350" y="3089274"/>
                <a:ext cx="101600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5" name="矩形 44" title=""/>
          <p:cNvSpPr/>
          <p:nvPr/>
        </p:nvSpPr>
        <p:spPr>
          <a:xfrm>
            <a:off x="896293" y="3193632"/>
            <a:ext cx="2593628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对亡妻的深情悼念</a:t>
            </a:r>
            <a:endParaRPr lang="zh-CN" altLang="en-US" sz="3200" b="1" ker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6" name="组合 45" title=""/>
          <p:cNvGrpSpPr/>
          <p:nvPr/>
        </p:nvGrpSpPr>
        <p:grpSpPr>
          <a:xfrm>
            <a:off x="4630407" y="1947219"/>
            <a:ext cx="2931186" cy="3637736"/>
            <a:chOff x="2677866" y="1700213"/>
            <a:chExt cx="2533262" cy="3069010"/>
          </a:xfrm>
        </p:grpSpPr>
        <p:grpSp>
          <p:nvGrpSpPr>
            <p:cNvPr id="47" name="组合 46"/>
            <p:cNvGrpSpPr/>
            <p:nvPr/>
          </p:nvGrpSpPr>
          <p:grpSpPr>
            <a:xfrm>
              <a:off x="2683908" y="4446961"/>
              <a:ext cx="273922" cy="322261"/>
              <a:chOff x="6407150" y="2581274"/>
              <a:chExt cx="863600" cy="1016000"/>
            </a:xfrm>
          </p:grpSpPr>
          <p:cxnSp>
            <p:nvCxnSpPr>
              <p:cNvPr id="79" name="直接连接符 78"/>
              <p:cNvCxnSpPr/>
              <p:nvPr/>
            </p:nvCxnSpPr>
            <p:spPr>
              <a:xfrm>
                <a:off x="6413500" y="3008312"/>
                <a:ext cx="85725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6413500" y="3287712"/>
                <a:ext cx="85725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/>
              <p:nvPr/>
            </p:nvCxnSpPr>
            <p:spPr>
              <a:xfrm flipH="1">
                <a:off x="7258050" y="2990849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/>
              <p:nvPr/>
            </p:nvCxnSpPr>
            <p:spPr>
              <a:xfrm flipH="1">
                <a:off x="6426200" y="3276600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/>
              <p:cNvCxnSpPr/>
              <p:nvPr/>
            </p:nvCxnSpPr>
            <p:spPr>
              <a:xfrm rot="5400000" flipH="1">
                <a:off x="6559550" y="3422650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/>
            </p:nvCxnSpPr>
            <p:spPr>
              <a:xfrm rot="5400000">
                <a:off x="6203950" y="3089274"/>
                <a:ext cx="101600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>
              <a:xfrm rot="5400000" flipH="1">
                <a:off x="6845300" y="2441574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/>
              <p:cNvCxnSpPr/>
              <p:nvPr/>
            </p:nvCxnSpPr>
            <p:spPr>
              <a:xfrm rot="5400000">
                <a:off x="6483350" y="3089274"/>
                <a:ext cx="101600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8" name="直接连接符 47"/>
            <p:cNvCxnSpPr/>
            <p:nvPr/>
          </p:nvCxnSpPr>
          <p:spPr>
            <a:xfrm>
              <a:off x="2869208" y="4767634"/>
              <a:ext cx="2148564" cy="0"/>
            </a:xfrm>
            <a:prstGeom prst="line">
              <a:avLst/>
            </a:prstGeom>
            <a:ln w="2857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9" name="组合 48"/>
            <p:cNvGrpSpPr/>
            <p:nvPr/>
          </p:nvGrpSpPr>
          <p:grpSpPr>
            <a:xfrm flipH="1">
              <a:off x="4937206" y="4446962"/>
              <a:ext cx="273922" cy="322261"/>
              <a:chOff x="6407150" y="2581274"/>
              <a:chExt cx="863600" cy="1016000"/>
            </a:xfrm>
          </p:grpSpPr>
          <p:cxnSp>
            <p:nvCxnSpPr>
              <p:cNvPr id="71" name="直接连接符 70"/>
              <p:cNvCxnSpPr/>
              <p:nvPr/>
            </p:nvCxnSpPr>
            <p:spPr>
              <a:xfrm>
                <a:off x="6413500" y="3008312"/>
                <a:ext cx="85725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>
                <a:off x="6413500" y="3287712"/>
                <a:ext cx="85725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 flipH="1">
                <a:off x="7258050" y="2990849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/>
            </p:nvCxnSpPr>
            <p:spPr>
              <a:xfrm flipH="1">
                <a:off x="6426200" y="3276600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 rot="5400000" flipH="1">
                <a:off x="6559550" y="3422650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/>
              <p:nvPr/>
            </p:nvCxnSpPr>
            <p:spPr>
              <a:xfrm rot="5400000">
                <a:off x="6203950" y="3089274"/>
                <a:ext cx="101600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 rot="5400000" flipH="1">
                <a:off x="6845300" y="2441574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 rot="5400000">
                <a:off x="6483350" y="3089274"/>
                <a:ext cx="101600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0" name="直接连接符 49"/>
            <p:cNvCxnSpPr/>
            <p:nvPr/>
          </p:nvCxnSpPr>
          <p:spPr>
            <a:xfrm flipH="1">
              <a:off x="2677866" y="1885514"/>
              <a:ext cx="0" cy="2691358"/>
            </a:xfrm>
            <a:prstGeom prst="line">
              <a:avLst/>
            </a:prstGeom>
            <a:ln w="2857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5208332" y="1885514"/>
              <a:ext cx="0" cy="2691358"/>
            </a:xfrm>
            <a:prstGeom prst="line">
              <a:avLst/>
            </a:prstGeom>
            <a:ln w="2857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2871222" y="1707262"/>
              <a:ext cx="2146550" cy="0"/>
            </a:xfrm>
            <a:prstGeom prst="line">
              <a:avLst/>
            </a:prstGeom>
            <a:ln w="2857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3" name="组合 52"/>
            <p:cNvGrpSpPr/>
            <p:nvPr/>
          </p:nvGrpSpPr>
          <p:grpSpPr>
            <a:xfrm flipV="1">
              <a:off x="2677866" y="1700213"/>
              <a:ext cx="273922" cy="322261"/>
              <a:chOff x="6407150" y="2581274"/>
              <a:chExt cx="863600" cy="1016000"/>
            </a:xfrm>
          </p:grpSpPr>
          <p:cxnSp>
            <p:nvCxnSpPr>
              <p:cNvPr id="63" name="直接连接符 62"/>
              <p:cNvCxnSpPr/>
              <p:nvPr/>
            </p:nvCxnSpPr>
            <p:spPr>
              <a:xfrm>
                <a:off x="6413500" y="3008312"/>
                <a:ext cx="85725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>
                <a:off x="6413500" y="3287712"/>
                <a:ext cx="85725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 flipH="1">
                <a:off x="7258050" y="2990849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 flipH="1">
                <a:off x="6426200" y="3276600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 rot="5400000" flipH="1">
                <a:off x="6559550" y="3422650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 rot="5400000">
                <a:off x="6203950" y="3089274"/>
                <a:ext cx="101600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 rot="5400000" flipH="1">
                <a:off x="6845300" y="2441574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 rot="5400000">
                <a:off x="6483350" y="3089274"/>
                <a:ext cx="101600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" name="组合 53"/>
            <p:cNvGrpSpPr/>
            <p:nvPr/>
          </p:nvGrpSpPr>
          <p:grpSpPr>
            <a:xfrm flipH="1" flipV="1">
              <a:off x="4931164" y="1700214"/>
              <a:ext cx="273922" cy="322261"/>
              <a:chOff x="6407150" y="2581274"/>
              <a:chExt cx="863600" cy="1016000"/>
            </a:xfrm>
          </p:grpSpPr>
          <p:cxnSp>
            <p:nvCxnSpPr>
              <p:cNvPr id="55" name="直接连接符 54"/>
              <p:cNvCxnSpPr/>
              <p:nvPr/>
            </p:nvCxnSpPr>
            <p:spPr>
              <a:xfrm>
                <a:off x="6413500" y="3008312"/>
                <a:ext cx="85725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>
                <a:off x="6413500" y="3287712"/>
                <a:ext cx="85725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flipH="1">
                <a:off x="7258050" y="2990849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 flipH="1">
                <a:off x="6426200" y="3276600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 rot="5400000" flipH="1">
                <a:off x="6559550" y="3422650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 rot="5400000">
                <a:off x="6203950" y="3089274"/>
                <a:ext cx="101600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 rot="5400000" flipH="1">
                <a:off x="6845300" y="2441574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 rot="5400000">
                <a:off x="6483350" y="3089274"/>
                <a:ext cx="101600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7" name="组合 86" title=""/>
          <p:cNvGrpSpPr/>
          <p:nvPr/>
        </p:nvGrpSpPr>
        <p:grpSpPr>
          <a:xfrm>
            <a:off x="8512621" y="1939825"/>
            <a:ext cx="2931186" cy="3637736"/>
            <a:chOff x="2677866" y="1700213"/>
            <a:chExt cx="2533262" cy="3069010"/>
          </a:xfrm>
        </p:grpSpPr>
        <p:grpSp>
          <p:nvGrpSpPr>
            <p:cNvPr id="88" name="组合 87"/>
            <p:cNvGrpSpPr/>
            <p:nvPr/>
          </p:nvGrpSpPr>
          <p:grpSpPr>
            <a:xfrm>
              <a:off x="2683908" y="4446961"/>
              <a:ext cx="273922" cy="322261"/>
              <a:chOff x="6407150" y="2581274"/>
              <a:chExt cx="863600" cy="1016000"/>
            </a:xfrm>
          </p:grpSpPr>
          <p:cxnSp>
            <p:nvCxnSpPr>
              <p:cNvPr id="120" name="直接连接符 119"/>
              <p:cNvCxnSpPr/>
              <p:nvPr/>
            </p:nvCxnSpPr>
            <p:spPr>
              <a:xfrm>
                <a:off x="6413500" y="3008312"/>
                <a:ext cx="85725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/>
              <p:cNvCxnSpPr/>
              <p:nvPr/>
            </p:nvCxnSpPr>
            <p:spPr>
              <a:xfrm>
                <a:off x="6413500" y="3287712"/>
                <a:ext cx="85725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/>
              <p:cNvCxnSpPr/>
              <p:nvPr/>
            </p:nvCxnSpPr>
            <p:spPr>
              <a:xfrm flipH="1">
                <a:off x="7258050" y="2990849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接连接符 122"/>
              <p:cNvCxnSpPr/>
              <p:nvPr/>
            </p:nvCxnSpPr>
            <p:spPr>
              <a:xfrm flipH="1">
                <a:off x="6426200" y="3276600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/>
              <p:cNvCxnSpPr/>
              <p:nvPr/>
            </p:nvCxnSpPr>
            <p:spPr>
              <a:xfrm rot="5400000" flipH="1">
                <a:off x="6559550" y="3422650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直接连接符 124"/>
              <p:cNvCxnSpPr/>
              <p:nvPr/>
            </p:nvCxnSpPr>
            <p:spPr>
              <a:xfrm rot="5400000">
                <a:off x="6203950" y="3089274"/>
                <a:ext cx="101600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直接连接符 125"/>
              <p:cNvCxnSpPr/>
              <p:nvPr/>
            </p:nvCxnSpPr>
            <p:spPr>
              <a:xfrm rot="5400000" flipH="1">
                <a:off x="6845300" y="2441574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接连接符 126"/>
              <p:cNvCxnSpPr/>
              <p:nvPr/>
            </p:nvCxnSpPr>
            <p:spPr>
              <a:xfrm rot="5400000">
                <a:off x="6483350" y="3089274"/>
                <a:ext cx="101600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9" name="直接连接符 88"/>
            <p:cNvCxnSpPr/>
            <p:nvPr/>
          </p:nvCxnSpPr>
          <p:spPr>
            <a:xfrm>
              <a:off x="2869208" y="4767634"/>
              <a:ext cx="2148564" cy="0"/>
            </a:xfrm>
            <a:prstGeom prst="line">
              <a:avLst/>
            </a:prstGeom>
            <a:ln w="2857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0" name="组合 89"/>
            <p:cNvGrpSpPr/>
            <p:nvPr/>
          </p:nvGrpSpPr>
          <p:grpSpPr>
            <a:xfrm flipH="1">
              <a:off x="4937206" y="4446962"/>
              <a:ext cx="273922" cy="322261"/>
              <a:chOff x="6407150" y="2581274"/>
              <a:chExt cx="863600" cy="1016000"/>
            </a:xfrm>
          </p:grpSpPr>
          <p:cxnSp>
            <p:nvCxnSpPr>
              <p:cNvPr id="112" name="直接连接符 111"/>
              <p:cNvCxnSpPr/>
              <p:nvPr/>
            </p:nvCxnSpPr>
            <p:spPr>
              <a:xfrm>
                <a:off x="6413500" y="3008312"/>
                <a:ext cx="85725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/>
              <p:cNvCxnSpPr/>
              <p:nvPr/>
            </p:nvCxnSpPr>
            <p:spPr>
              <a:xfrm>
                <a:off x="6413500" y="3287712"/>
                <a:ext cx="85725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/>
              <p:cNvCxnSpPr/>
              <p:nvPr/>
            </p:nvCxnSpPr>
            <p:spPr>
              <a:xfrm flipH="1">
                <a:off x="7258050" y="2990849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直接连接符 114"/>
              <p:cNvCxnSpPr/>
              <p:nvPr/>
            </p:nvCxnSpPr>
            <p:spPr>
              <a:xfrm flipH="1">
                <a:off x="6426200" y="3276600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接连接符 115"/>
              <p:cNvCxnSpPr/>
              <p:nvPr/>
            </p:nvCxnSpPr>
            <p:spPr>
              <a:xfrm rot="5400000" flipH="1">
                <a:off x="6559550" y="3422650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直接连接符 116"/>
              <p:cNvCxnSpPr/>
              <p:nvPr/>
            </p:nvCxnSpPr>
            <p:spPr>
              <a:xfrm rot="5400000">
                <a:off x="6203950" y="3089274"/>
                <a:ext cx="101600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/>
              <p:cNvCxnSpPr/>
              <p:nvPr/>
            </p:nvCxnSpPr>
            <p:spPr>
              <a:xfrm rot="5400000" flipH="1">
                <a:off x="6845300" y="2441574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/>
              <p:cNvCxnSpPr/>
              <p:nvPr/>
            </p:nvCxnSpPr>
            <p:spPr>
              <a:xfrm rot="5400000">
                <a:off x="6483350" y="3089274"/>
                <a:ext cx="101600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1" name="直接连接符 90"/>
            <p:cNvCxnSpPr/>
            <p:nvPr/>
          </p:nvCxnSpPr>
          <p:spPr>
            <a:xfrm flipH="1">
              <a:off x="2677866" y="1885514"/>
              <a:ext cx="0" cy="2691358"/>
            </a:xfrm>
            <a:prstGeom prst="line">
              <a:avLst/>
            </a:prstGeom>
            <a:ln w="2857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H="1">
              <a:off x="5208332" y="1885514"/>
              <a:ext cx="0" cy="2691358"/>
            </a:xfrm>
            <a:prstGeom prst="line">
              <a:avLst/>
            </a:prstGeom>
            <a:ln w="2857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>
              <a:off x="2871222" y="1707262"/>
              <a:ext cx="2146550" cy="0"/>
            </a:xfrm>
            <a:prstGeom prst="line">
              <a:avLst/>
            </a:prstGeom>
            <a:ln w="2857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4" name="组合 93"/>
            <p:cNvGrpSpPr/>
            <p:nvPr/>
          </p:nvGrpSpPr>
          <p:grpSpPr>
            <a:xfrm flipV="1">
              <a:off x="2677866" y="1700213"/>
              <a:ext cx="273922" cy="322261"/>
              <a:chOff x="6407150" y="2581274"/>
              <a:chExt cx="863600" cy="1016000"/>
            </a:xfrm>
          </p:grpSpPr>
          <p:cxnSp>
            <p:nvCxnSpPr>
              <p:cNvPr id="104" name="直接连接符 103"/>
              <p:cNvCxnSpPr/>
              <p:nvPr/>
            </p:nvCxnSpPr>
            <p:spPr>
              <a:xfrm>
                <a:off x="6413500" y="3008312"/>
                <a:ext cx="85725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/>
              <p:nvPr/>
            </p:nvCxnSpPr>
            <p:spPr>
              <a:xfrm>
                <a:off x="6413500" y="3287712"/>
                <a:ext cx="85725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105"/>
              <p:cNvCxnSpPr/>
              <p:nvPr/>
            </p:nvCxnSpPr>
            <p:spPr>
              <a:xfrm flipH="1">
                <a:off x="7258050" y="2990849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/>
              <p:nvPr/>
            </p:nvCxnSpPr>
            <p:spPr>
              <a:xfrm flipH="1">
                <a:off x="6426200" y="3276600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/>
              <p:cNvCxnSpPr/>
              <p:nvPr/>
            </p:nvCxnSpPr>
            <p:spPr>
              <a:xfrm rot="5400000" flipH="1">
                <a:off x="6559550" y="3422650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/>
              <p:nvPr/>
            </p:nvCxnSpPr>
            <p:spPr>
              <a:xfrm rot="5400000">
                <a:off x="6203950" y="3089274"/>
                <a:ext cx="101600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/>
              <p:nvPr/>
            </p:nvCxnSpPr>
            <p:spPr>
              <a:xfrm rot="5400000" flipH="1">
                <a:off x="6845300" y="2441574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/>
              <p:cNvCxnSpPr/>
              <p:nvPr/>
            </p:nvCxnSpPr>
            <p:spPr>
              <a:xfrm rot="5400000">
                <a:off x="6483350" y="3089274"/>
                <a:ext cx="101600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5" name="组合 94"/>
            <p:cNvGrpSpPr/>
            <p:nvPr/>
          </p:nvGrpSpPr>
          <p:grpSpPr>
            <a:xfrm flipH="1" flipV="1">
              <a:off x="4931164" y="1700214"/>
              <a:ext cx="273922" cy="322261"/>
              <a:chOff x="6407150" y="2581274"/>
              <a:chExt cx="863600" cy="1016000"/>
            </a:xfrm>
          </p:grpSpPr>
          <p:cxnSp>
            <p:nvCxnSpPr>
              <p:cNvPr id="96" name="直接连接符 95"/>
              <p:cNvCxnSpPr/>
              <p:nvPr/>
            </p:nvCxnSpPr>
            <p:spPr>
              <a:xfrm>
                <a:off x="6413500" y="3008312"/>
                <a:ext cx="85725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>
                <a:off x="6413500" y="3287712"/>
                <a:ext cx="85725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/>
            </p:nvCxnSpPr>
            <p:spPr>
              <a:xfrm flipH="1">
                <a:off x="7258050" y="2990849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/>
            </p:nvCxnSpPr>
            <p:spPr>
              <a:xfrm flipH="1">
                <a:off x="6426200" y="3276600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/>
            </p:nvCxnSpPr>
            <p:spPr>
              <a:xfrm rot="5400000" flipH="1">
                <a:off x="6559550" y="3422650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/>
              <p:cNvCxnSpPr/>
              <p:nvPr/>
            </p:nvCxnSpPr>
            <p:spPr>
              <a:xfrm rot="5400000">
                <a:off x="6203950" y="3089274"/>
                <a:ext cx="101600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/>
              <p:nvPr/>
            </p:nvCxnSpPr>
            <p:spPr>
              <a:xfrm rot="5400000" flipH="1">
                <a:off x="6845300" y="2441574"/>
                <a:ext cx="0" cy="30480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/>
              <p:nvPr/>
            </p:nvCxnSpPr>
            <p:spPr>
              <a:xfrm rot="5400000">
                <a:off x="6483350" y="3089274"/>
                <a:ext cx="1016000" cy="0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9" name="矩形 128" title=""/>
          <p:cNvSpPr/>
          <p:nvPr/>
        </p:nvSpPr>
        <p:spPr>
          <a:xfrm>
            <a:off x="8635624" y="3136449"/>
            <a:ext cx="2491233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作者的自伤身世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34" name="文本框 133" title=""/>
          <p:cNvSpPr txBox="1"/>
          <p:nvPr/>
        </p:nvSpPr>
        <p:spPr>
          <a:xfrm>
            <a:off x="1315720" y="2204085"/>
            <a:ext cx="181038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悼亡诗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5" name="文本框 134" title=""/>
          <p:cNvSpPr txBox="1"/>
          <p:nvPr/>
        </p:nvSpPr>
        <p:spPr>
          <a:xfrm>
            <a:off x="5367655" y="2303780"/>
            <a:ext cx="1630680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爱情诗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7" name="文本框 136" title=""/>
          <p:cNvSpPr txBox="1"/>
          <p:nvPr/>
        </p:nvSpPr>
        <p:spPr>
          <a:xfrm>
            <a:off x="9359900" y="2326005"/>
            <a:ext cx="1771650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咏怀诗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9" name="矩形 138" title=""/>
          <p:cNvSpPr/>
          <p:nvPr/>
        </p:nvSpPr>
        <p:spPr>
          <a:xfrm>
            <a:off x="5061141" y="3086925"/>
            <a:ext cx="2259986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思念而不能相聚的痛苦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81153" y="-225224"/>
            <a:ext cx="4218490" cy="4218490"/>
          </a:xfrm>
          <a:prstGeom prst="rect">
            <a:avLst/>
          </a:prstGeom>
        </p:spPr>
      </p:pic>
      <p:pic>
        <p:nvPicPr>
          <p:cNvPr id="17" name="图片 16" title="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0825" y="5071745"/>
            <a:ext cx="2923540" cy="2249170"/>
          </a:xfrm>
          <a:prstGeom prst="rect">
            <a:avLst/>
          </a:prstGeom>
        </p:spPr>
      </p:pic>
      <p:sp>
        <p:nvSpPr>
          <p:cNvPr id="8" name="Text Box 2" title=""/>
          <p:cNvSpPr txBox="1">
            <a:spLocks noChangeArrowheads="1"/>
          </p:cNvSpPr>
          <p:nvPr/>
        </p:nvSpPr>
        <p:spPr bwMode="auto">
          <a:xfrm>
            <a:off x="2796129" y="1173737"/>
            <a:ext cx="8964612" cy="4253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50000"/>
              </a:spcBef>
              <a:buFontTx/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诗歌内容： 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85000"/>
              </a:lnSpc>
              <a:spcBef>
                <a:spcPct val="50000"/>
              </a:spcBef>
              <a:buFontTx/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b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（首联）锦瑟牵情，回首往事             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85000"/>
              </a:lnSpc>
              <a:spcBef>
                <a:spcPct val="50000"/>
              </a:spcBef>
              <a:buFontTx/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（颔联）往事如梦，感伤深沉             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85000"/>
              </a:lnSpc>
              <a:spcBef>
                <a:spcPct val="50000"/>
              </a:spcBef>
              <a:buFontTx/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（颈联）对月而泣，美梦如烟             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85000"/>
              </a:lnSpc>
              <a:spcBef>
                <a:spcPct val="50000"/>
              </a:spcBef>
              <a:buFontTx/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（尾联）追忆此情，当时惘然 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85000"/>
              </a:lnSpc>
              <a:spcBef>
                <a:spcPct val="50000"/>
              </a:spcBef>
              <a:buFontTx/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诗的情感：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追忆华年的迷惘与感伤。</a:t>
            </a:r>
            <a:endParaRPr lang="zh-CN" altLang="en-US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7">
            <a:alphaModFix amt="5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0365" y="5278120"/>
            <a:ext cx="6729730" cy="1585595"/>
          </a:xfrm>
          <a:prstGeom prst="rect">
            <a:avLst/>
          </a:prstGeom>
        </p:spPr>
      </p:pic>
      <p:sp>
        <p:nvSpPr>
          <p:cNvPr id="19" name="文本框 18" title=""/>
          <p:cNvSpPr txBox="1"/>
          <p:nvPr/>
        </p:nvSpPr>
        <p:spPr>
          <a:xfrm>
            <a:off x="1149483" y="236388"/>
            <a:ext cx="5724340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知人论世（其人）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 title="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90805"/>
            <a:ext cx="3892550" cy="1443990"/>
          </a:xfrm>
          <a:prstGeom prst="rect">
            <a:avLst/>
          </a:prstGeom>
        </p:spPr>
      </p:pic>
      <p:pic>
        <p:nvPicPr>
          <p:cNvPr id="23" name="图片 22" title="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350" y="4857750"/>
            <a:ext cx="3895090" cy="1075055"/>
          </a:xfrm>
          <a:prstGeom prst="rect">
            <a:avLst/>
          </a:prstGeom>
        </p:spPr>
      </p:pic>
      <p:sp>
        <p:nvSpPr>
          <p:cNvPr id="10" name="Text Box 14" title=""/>
          <p:cNvSpPr txBox="1">
            <a:spLocks noChangeArrowheads="1"/>
          </p:cNvSpPr>
          <p:nvPr/>
        </p:nvSpPr>
        <p:spPr bwMode="auto">
          <a:xfrm>
            <a:off x="261620" y="1353185"/>
            <a:ext cx="9177020" cy="5077460"/>
          </a:xfrm>
          <a:prstGeom prst="rect">
            <a:avLst/>
          </a:prstGeom>
          <a:noFill/>
          <a:ln w="3810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914400" fontAlgn="auto">
              <a:spcBef>
                <a:spcPct val="0"/>
              </a:spcBef>
              <a:buFontTx/>
              <a:buNone/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李商隐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约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813—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约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858)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字义山，号玉溪（谿）生，又号樊南生，晚唐诗人。曾三次应进士考试，至开成二年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(837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 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受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牛党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令狐楚赏识而中进士，曾任县尉、秘书郎和川东节度使判官等职。后来又被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李党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王茂元招为女婿，因此牛党认为他忘恩负义。牛党掌权后，他一直在政治上受到压抑，郁郁不得志 ，成了牛、李党争的牺牲品。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46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岁时便去世。 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1" name="Picture 13" title="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33558" y="1520825"/>
            <a:ext cx="2356537" cy="501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椭圆 26" title=""/>
          <p:cNvSpPr/>
          <p:nvPr/>
        </p:nvSpPr>
        <p:spPr>
          <a:xfrm>
            <a:off x="116539" y="238366"/>
            <a:ext cx="788987" cy="786295"/>
          </a:xfrm>
          <a:prstGeom prst="ellipse">
            <a:avLst/>
          </a:prstGeom>
          <a:noFill/>
          <a:ln>
            <a:solidFill>
              <a:srgbClr val="DAAD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壹</a:t>
            </a:r>
            <a:endParaRPr lang="zh-CN" altLang="en-US" sz="4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2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3" name="Picture 37868" title="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901" y="4718878"/>
            <a:ext cx="5437188" cy="963613"/>
          </a:xfrm>
          <a:prstGeom prst="rect">
            <a:avLst/>
          </a:prstGeom>
          <a:solidFill>
            <a:srgbClr val="DAAD7B"/>
          </a:solidFill>
          <a:ln>
            <a:noFill/>
          </a:ln>
        </p:spPr>
      </p:pic>
      <p:pic>
        <p:nvPicPr>
          <p:cNvPr id="136" name="图片 135" title="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786456" y="3201061"/>
            <a:ext cx="3722785" cy="1517817"/>
          </a:xfrm>
          <a:custGeom>
            <a:gdLst>
              <a:gd name="connsiteX0" fmla="*/ 664752 w 2663091"/>
              <a:gd name="connsiteY0" fmla="*/ 2 h 1085769"/>
              <a:gd name="connsiteX1" fmla="*/ 1168950 w 2663091"/>
              <a:gd name="connsiteY1" fmla="*/ 135640 h 1085769"/>
              <a:gd name="connsiteX2" fmla="*/ 2227729 w 2663091"/>
              <a:gd name="connsiteY2" fmla="*/ 340177 h 1085769"/>
              <a:gd name="connsiteX3" fmla="*/ 2660866 w 2663091"/>
              <a:gd name="connsiteY3" fmla="*/ 773313 h 1085769"/>
              <a:gd name="connsiteX4" fmla="*/ 2336013 w 2663091"/>
              <a:gd name="connsiteY4" fmla="*/ 917692 h 1085769"/>
              <a:gd name="connsiteX5" fmla="*/ 1144887 w 2663091"/>
              <a:gd name="connsiteY5" fmla="*/ 941756 h 1085769"/>
              <a:gd name="connsiteX6" fmla="*/ 113838 w 2663091"/>
              <a:gd name="connsiteY6" fmla="*/ 1081658 h 1085769"/>
              <a:gd name="connsiteX7" fmla="*/ 0 w 2663091"/>
              <a:gd name="connsiteY7" fmla="*/ 1085769 h 1085769"/>
              <a:gd name="connsiteX8" fmla="*/ 0 w 2663091"/>
              <a:gd name="connsiteY8" fmla="*/ 501925 h 1085769"/>
              <a:gd name="connsiteX9" fmla="*/ 43998 w 2663091"/>
              <a:gd name="connsiteY9" fmla="*/ 452973 h 1085769"/>
              <a:gd name="connsiteX10" fmla="*/ 495182 w 2663091"/>
              <a:gd name="connsiteY10" fmla="*/ 39387 h 1085769"/>
              <a:gd name="connsiteX11" fmla="*/ 664752 w 2663091"/>
              <a:gd name="connsiteY11" fmla="*/ 2 h 108576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63091" h="1085769">
                <a:moveTo>
                  <a:pt x="664752" y="2"/>
                </a:moveTo>
                <a:cubicBezTo>
                  <a:pt x="821538" y="-468"/>
                  <a:pt x="952382" y="98041"/>
                  <a:pt x="1168950" y="135640"/>
                </a:cubicBezTo>
                <a:cubicBezTo>
                  <a:pt x="1457708" y="185772"/>
                  <a:pt x="1979076" y="233898"/>
                  <a:pt x="2227729" y="340177"/>
                </a:cubicBezTo>
                <a:cubicBezTo>
                  <a:pt x="2476382" y="446456"/>
                  <a:pt x="2642819" y="677061"/>
                  <a:pt x="2660866" y="773313"/>
                </a:cubicBezTo>
                <a:cubicBezTo>
                  <a:pt x="2678913" y="869565"/>
                  <a:pt x="2588676" y="889618"/>
                  <a:pt x="2336013" y="917692"/>
                </a:cubicBezTo>
                <a:cubicBezTo>
                  <a:pt x="2083350" y="945766"/>
                  <a:pt x="1535913" y="913682"/>
                  <a:pt x="1144887" y="941756"/>
                </a:cubicBezTo>
                <a:cubicBezTo>
                  <a:pt x="802739" y="966321"/>
                  <a:pt x="416068" y="1059973"/>
                  <a:pt x="113838" y="1081658"/>
                </a:cubicBezTo>
                <a:lnTo>
                  <a:pt x="0" y="1085769"/>
                </a:lnTo>
                <a:lnTo>
                  <a:pt x="0" y="501925"/>
                </a:lnTo>
                <a:lnTo>
                  <a:pt x="43998" y="452973"/>
                </a:lnTo>
                <a:cubicBezTo>
                  <a:pt x="200409" y="279016"/>
                  <a:pt x="370856" y="95535"/>
                  <a:pt x="495182" y="39387"/>
                </a:cubicBezTo>
                <a:cubicBezTo>
                  <a:pt x="557345" y="11313"/>
                  <a:pt x="612490" y="159"/>
                  <a:pt x="664752" y="2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" name="New picture" title=""/>
          <p:cNvPicPr/>
          <p:nvPr/>
        </p:nvPicPr>
        <p:blipFill>
          <a:blip r:embed="rId5"/>
          <a:stretch>
            <a:fillRect/>
          </a:stretch>
        </p:blipFill>
        <p:spPr>
          <a:xfrm>
            <a:off x="10706100" y="106045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Picture 2" title="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3F7F8"/>
              </a:clrFrom>
              <a:clrTo>
                <a:srgbClr val="F3F7F8">
                  <a:alpha val="0"/>
                </a:srgbClr>
              </a:clrTo>
            </a:clrChange>
            <a:grayscl/>
          </a:blip>
          <a:stretch>
            <a:fillRect/>
          </a:stretch>
        </p:blipFill>
        <p:spPr bwMode="auto">
          <a:xfrm flipH="1">
            <a:off x="0" y="688576"/>
            <a:ext cx="4583832" cy="8037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 title="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288" y="3993501"/>
            <a:ext cx="1268376" cy="1426923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片 13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267" y="0"/>
            <a:ext cx="5352663" cy="4724401"/>
          </a:xfrm>
          <a:prstGeom prst="rect">
            <a:avLst/>
          </a:prstGeom>
        </p:spPr>
      </p:pic>
      <p:pic>
        <p:nvPicPr>
          <p:cNvPr id="16" name="图片 15" title="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832" y="0"/>
            <a:ext cx="1268376" cy="1426923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6">
            <a:alphaModFix amt="5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0365" y="5278120"/>
            <a:ext cx="6729730" cy="1585595"/>
          </a:xfrm>
          <a:prstGeom prst="rect">
            <a:avLst/>
          </a:prstGeom>
        </p:spPr>
      </p:pic>
      <p:sp>
        <p:nvSpPr>
          <p:cNvPr id="19" name="文本框 18" title=""/>
          <p:cNvSpPr txBox="1"/>
          <p:nvPr/>
        </p:nvSpPr>
        <p:spPr>
          <a:xfrm>
            <a:off x="420503" y="292268"/>
            <a:ext cx="5724340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李商隐人生经历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 title="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0" y="4857750"/>
            <a:ext cx="3895090" cy="1075055"/>
          </a:xfrm>
          <a:prstGeom prst="rect">
            <a:avLst/>
          </a:prstGeom>
        </p:spPr>
      </p:pic>
      <p:sp>
        <p:nvSpPr>
          <p:cNvPr id="10" name="Text Box 14" title=""/>
          <p:cNvSpPr txBox="1">
            <a:spLocks noChangeArrowheads="1"/>
          </p:cNvSpPr>
          <p:nvPr/>
        </p:nvSpPr>
        <p:spPr bwMode="auto">
          <a:xfrm>
            <a:off x="247650" y="1744980"/>
            <a:ext cx="11559540" cy="4523105"/>
          </a:xfrm>
          <a:prstGeom prst="rect">
            <a:avLst/>
          </a:prstGeom>
          <a:noFill/>
          <a:ln w="3810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914400" fontAlgn="auto">
              <a:spcBef>
                <a:spcPct val="0"/>
              </a:spcBef>
              <a:buFontTx/>
              <a:buNone/>
            </a:pPr>
            <a:r>
              <a:rPr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李商隐一生虽短暂坎坷，但感情的经历绝非寻常。</a:t>
            </a:r>
            <a:endParaRPr sz="3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914400" fontAlgn="auto">
              <a:spcBef>
                <a:spcPct val="0"/>
              </a:spcBef>
              <a:buFontTx/>
              <a:buNone/>
            </a:pPr>
            <a:r>
              <a:rPr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李商隐那时二十三岁，太和九年（公元835年）便上玉阳山学道，在灵都观里，邂逅了侍奉公主的宫女、后随公主入道的女子</a:t>
            </a:r>
            <a:r>
              <a:rPr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宋华阳</a:t>
            </a:r>
            <a:r>
              <a:rPr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，宋年轻美丽，聪慧多情，郎才女貌彼此吸引，双双坠入情网。两个多月后，这段超出常规的爱恋，终因</a:t>
            </a:r>
            <a:r>
              <a:rPr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不为礼教和教规</a:t>
            </a:r>
            <a:r>
              <a:rPr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所容以致无疾而终，然短暂的欢娱，无望的恋情，却在李商隐的心中留下了永远的伤痛。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 title="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90805"/>
            <a:ext cx="3892550" cy="14439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6">
            <a:alphaModFix amt="5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0365" y="5278120"/>
            <a:ext cx="6729730" cy="1585595"/>
          </a:xfrm>
          <a:prstGeom prst="rect">
            <a:avLst/>
          </a:prstGeom>
        </p:spPr>
      </p:pic>
      <p:sp>
        <p:nvSpPr>
          <p:cNvPr id="19" name="文本框 18" title=""/>
          <p:cNvSpPr txBox="1"/>
          <p:nvPr/>
        </p:nvSpPr>
        <p:spPr>
          <a:xfrm>
            <a:off x="420503" y="292268"/>
            <a:ext cx="5724340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李商隐人生经历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 title="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0" y="4857750"/>
            <a:ext cx="3895090" cy="1075055"/>
          </a:xfrm>
          <a:prstGeom prst="rect">
            <a:avLst/>
          </a:prstGeom>
        </p:spPr>
      </p:pic>
      <p:pic>
        <p:nvPicPr>
          <p:cNvPr id="2" name="图片 1" title="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90805"/>
            <a:ext cx="3892550" cy="1443990"/>
          </a:xfrm>
          <a:prstGeom prst="rect">
            <a:avLst/>
          </a:prstGeom>
        </p:spPr>
      </p:pic>
      <p:sp>
        <p:nvSpPr>
          <p:cNvPr id="17410" name="Rectangle 2" title=""/>
          <p:cNvSpPr>
            <a:spLocks noGrp="1"/>
          </p:cNvSpPr>
          <p:nvPr>
            <p:ph idx="1"/>
          </p:nvPr>
        </p:nvSpPr>
        <p:spPr>
          <a:xfrm>
            <a:off x="137160" y="1144270"/>
            <a:ext cx="11918315" cy="4872355"/>
          </a:xfrm>
        </p:spPr>
        <p:txBody>
          <a:bodyPr vert="horz" wrap="square" lIns="91440" tIns="45720" rIns="91440" bIns="45720" anchor="t" anchorCtr="0">
            <a:normAutofit lnSpcReduction="20000"/>
          </a:bodyPr>
          <a:lstStyle/>
          <a:p>
            <a:pPr eaLnBrk="1" hangingPunct="1">
              <a:lnSpc>
                <a:spcPct val="90000"/>
              </a:lnSpc>
              <a:buNone/>
            </a:pPr>
            <a:endParaRPr lang="zh-CN" altLang="zh-CN" sz="2800" b="1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于是，他写下了系列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无题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诗，怀念那段美好的时光。如：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      </a:t>
            </a:r>
            <a:r>
              <a:rPr lang="en-US" altLang="zh-CN" sz="2800" b="1"/>
              <a:t>               </a:t>
            </a:r>
            <a:endParaRPr lang="zh-CN" altLang="zh-CN" sz="2800" b="1">
              <a:solidFill>
                <a:srgbClr val="0000FF"/>
              </a:solidFill>
            </a:endParaRPr>
          </a:p>
          <a:p>
            <a:pPr algn="ctr" eaLnBrk="1" hangingPunct="1">
              <a:lnSpc>
                <a:spcPct val="9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其一</a:t>
            </a:r>
            <a:endParaRPr lang="zh-CN" altLang="en-US" sz="32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 eaLnBrk="1" hangingPunct="1">
              <a:lnSpc>
                <a:spcPct val="90000"/>
              </a:lnSpc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相见时难别亦难，东风无力百花残。</a:t>
            </a:r>
            <a:endParaRPr lang="zh-CN" altLang="en-US" sz="32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 eaLnBrk="1" hangingPunct="1">
              <a:lnSpc>
                <a:spcPct val="90000"/>
              </a:lnSpc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春蚕到死丝方尽，蜡炬成灰泪始干。</a:t>
            </a:r>
            <a:endParaRPr lang="zh-CN" altLang="en-US" sz="32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 eaLnBrk="1" hangingPunct="1">
              <a:lnSpc>
                <a:spcPct val="90000"/>
              </a:lnSpc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晓镜但愁云鬓改，夜吟应觉月光寒。</a:t>
            </a: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        </a:t>
            </a:r>
            <a:endParaRPr lang="en-US" altLang="zh-CN" sz="32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 eaLnBrk="1" hangingPunct="1">
              <a:lnSpc>
                <a:spcPct val="90000"/>
              </a:lnSpc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蓬山此去无多路，青鸟殷勤为探看。</a:t>
            </a:r>
            <a:endParaRPr lang="zh-CN" altLang="en-US" sz="32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 eaLnBrk="1" hangingPunct="1">
              <a:lnSpc>
                <a:spcPct val="9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其二</a:t>
            </a:r>
            <a:endParaRPr lang="zh-CN" altLang="en-US" sz="32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 eaLnBrk="1" hangingPunct="1">
              <a:lnSpc>
                <a:spcPct val="90000"/>
              </a:lnSpc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昨夜星辰昨夜风，画楼西畔桂堂东。</a:t>
            </a:r>
            <a:endParaRPr lang="zh-CN" altLang="en-US" sz="32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 eaLnBrk="1" hangingPunct="1">
              <a:lnSpc>
                <a:spcPct val="90000"/>
              </a:lnSpc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身无彩凤双飞翼，心有灵犀一点通。</a:t>
            </a:r>
            <a:endParaRPr lang="zh-CN" altLang="en-US" sz="32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6">
            <a:alphaModFix amt="5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0365" y="5278120"/>
            <a:ext cx="6729730" cy="1585595"/>
          </a:xfrm>
          <a:prstGeom prst="rect">
            <a:avLst/>
          </a:prstGeom>
        </p:spPr>
      </p:pic>
      <p:sp>
        <p:nvSpPr>
          <p:cNvPr id="19" name="文本框 18" title=""/>
          <p:cNvSpPr txBox="1"/>
          <p:nvPr/>
        </p:nvSpPr>
        <p:spPr>
          <a:xfrm>
            <a:off x="420503" y="292268"/>
            <a:ext cx="5724340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李商隐人生经历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 title="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0" y="4857750"/>
            <a:ext cx="3895090" cy="1075055"/>
          </a:xfrm>
          <a:prstGeom prst="rect">
            <a:avLst/>
          </a:prstGeom>
        </p:spPr>
      </p:pic>
      <p:pic>
        <p:nvPicPr>
          <p:cNvPr id="2" name="图片 1" title="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90805"/>
            <a:ext cx="3892550" cy="1443990"/>
          </a:xfrm>
          <a:prstGeom prst="rect">
            <a:avLst/>
          </a:prstGeom>
        </p:spPr>
      </p:pic>
      <p:sp>
        <p:nvSpPr>
          <p:cNvPr id="18435" name="Text Box 3" title=""/>
          <p:cNvSpPr txBox="1"/>
          <p:nvPr/>
        </p:nvSpPr>
        <p:spPr>
          <a:xfrm>
            <a:off x="311785" y="1268730"/>
            <a:ext cx="1164336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812800" algn="ctr"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李商隐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26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岁入泾原节度使王茂元幕僚，并爱上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王茂元之女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。开成二年（公元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837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年），腊月二十三，过小年时，李商隐和王家七小姐举行订婚仪式。正月初五，举行结婚仪式。结婚后感情殊好。有一首思念爱妻的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夜雨寄北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，仍然为现代人称道。</a:t>
            </a:r>
            <a:r>
              <a:rPr lang="en-US" altLang="zh-CN" sz="3200" b="1">
                <a:latin typeface="Arial" panose="020b0604020202020204" pitchFamily="34" charset="0"/>
                <a:ea typeface="楷体_GB2312" panose="02010609030101010101" charset="-122"/>
              </a:rPr>
              <a:t> </a:t>
            </a:r>
            <a:br>
              <a:rPr lang="en-US" altLang="zh-CN" sz="3200" b="1">
                <a:latin typeface="楷体_GB2312" panose="02010609030101010101" charset="-122"/>
                <a:ea typeface="楷体_GB2312" panose="02010609030101010101" charset="-122"/>
              </a:rPr>
            </a:br>
            <a:endParaRPr lang="en-US" altLang="zh-CN" sz="3200" b="1">
              <a:latin typeface="楷体_GB2312" panose="02010609030101010101" charset="-122"/>
              <a:ea typeface="楷体_GB2312" panose="02010609030101010101" charset="-122"/>
            </a:endParaRPr>
          </a:p>
          <a:p>
            <a:pPr indent="812800" algn="ctr" fontAlgn="auto">
              <a:lnSpc>
                <a:spcPct val="100000"/>
              </a:lnSpc>
              <a:spcBef>
                <a:spcPct val="0"/>
              </a:spcBef>
            </a:pPr>
            <a:r>
              <a:rPr lang="zh-CN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夜雨寄北</a:t>
            </a:r>
            <a:r>
              <a:rPr lang="zh-CN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 </a:t>
            </a:r>
            <a:br>
              <a:rPr lang="zh-CN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君问归期未有期，巴山夜雨涨秋池。</a:t>
            </a: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</a:t>
            </a:r>
            <a:b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何当共翦西窗烛，却话巴山夜雨时。</a:t>
            </a: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</a:t>
            </a:r>
            <a:endParaRPr lang="en-US" altLang="zh-CN" sz="32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6">
            <a:alphaModFix amt="5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0365" y="5278120"/>
            <a:ext cx="6729730" cy="1585595"/>
          </a:xfrm>
          <a:prstGeom prst="rect">
            <a:avLst/>
          </a:prstGeom>
        </p:spPr>
      </p:pic>
      <p:sp>
        <p:nvSpPr>
          <p:cNvPr id="19" name="文本框 18" title=""/>
          <p:cNvSpPr txBox="1"/>
          <p:nvPr/>
        </p:nvSpPr>
        <p:spPr>
          <a:xfrm>
            <a:off x="420503" y="292268"/>
            <a:ext cx="5724340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李商隐人生经历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 title="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0" y="4857750"/>
            <a:ext cx="3895090" cy="1075055"/>
          </a:xfrm>
          <a:prstGeom prst="rect">
            <a:avLst/>
          </a:prstGeom>
        </p:spPr>
      </p:pic>
      <p:pic>
        <p:nvPicPr>
          <p:cNvPr id="2" name="图片 1" title="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90805"/>
            <a:ext cx="3892550" cy="1443990"/>
          </a:xfrm>
          <a:prstGeom prst="rect">
            <a:avLst/>
          </a:prstGeom>
        </p:spPr>
      </p:pic>
      <p:sp>
        <p:nvSpPr>
          <p:cNvPr id="19459" name="Text Box 3" title=""/>
          <p:cNvSpPr txBox="1"/>
          <p:nvPr/>
        </p:nvSpPr>
        <p:spPr>
          <a:xfrm>
            <a:off x="323850" y="1270000"/>
            <a:ext cx="11202035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812800" algn="l" fontAlgn="auto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李商隐婚后就陷入牛、李党争之中，令狐楚及其子属牛党，王茂元属李党。义山竟做了属于李党的王茂元的女婿，所以牛党的人，从此瞧不起义山。令狐说他背恩，更加嫌恶他。公元851年，李妻早逝，李商隐写了一些诗怀念她</a:t>
            </a:r>
            <a:r>
              <a:rPr lang="zh-CN" altLang="en-US" sz="32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2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812800" algn="ctr" fontAlgn="auto"/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《花·妻死之后作》 </a:t>
            </a:r>
            <a:endParaRPr lang="zh-CN" altLang="en-US" sz="32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812800" algn="ctr" fontAlgn="auto"/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高阁客竟去，小园花乱飞。参差连曲陌，迢递送斜晖。</a:t>
            </a:r>
            <a:endParaRPr lang="zh-CN" altLang="en-US" sz="32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812800" algn="ctr" fontAlgn="auto"/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肠断未忍扫，眼穿仍欲稀。芳心向春尽，所得是沾衣。</a:t>
            </a:r>
            <a:endParaRPr lang="zh-CN" altLang="en-US" sz="32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812800" algn="ctr" fontAlgn="auto"/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《曼倩辞》     </a:t>
            </a:r>
            <a:endParaRPr lang="zh-CN" altLang="en-US" sz="32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812800" algn="ctr" fontAlgn="auto"/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十八年来堕世间，瑶池归梦碧桃间。 </a:t>
            </a:r>
            <a:endParaRPr lang="zh-CN" altLang="en-US" sz="32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812800" algn="ctr" fontAlgn="auto"/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如何汉殿穿针夜，又向窗中觑阿环？</a:t>
            </a:r>
            <a:endParaRPr lang="zh-CN" altLang="en-US" sz="32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812800" algn="l" fontAlgn="auto"/>
            <a:r>
              <a:rPr lang="zh-CN" altLang="en-US" sz="32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endParaRPr lang="zh-CN" altLang="en-US" sz="32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6">
            <a:alphaModFix amt="5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0365" y="5278120"/>
            <a:ext cx="6729730" cy="1585595"/>
          </a:xfrm>
          <a:prstGeom prst="rect">
            <a:avLst/>
          </a:prstGeom>
        </p:spPr>
      </p:pic>
      <p:sp>
        <p:nvSpPr>
          <p:cNvPr id="19" name="文本框 18" title=""/>
          <p:cNvSpPr txBox="1"/>
          <p:nvPr/>
        </p:nvSpPr>
        <p:spPr>
          <a:xfrm>
            <a:off x="420503" y="292268"/>
            <a:ext cx="5724340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李商隐人生经历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 title="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0" y="4857750"/>
            <a:ext cx="3895090" cy="1075055"/>
          </a:xfrm>
          <a:prstGeom prst="rect">
            <a:avLst/>
          </a:prstGeom>
        </p:spPr>
      </p:pic>
      <p:pic>
        <p:nvPicPr>
          <p:cNvPr id="2" name="图片 1" title="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90805"/>
            <a:ext cx="3892550" cy="1443990"/>
          </a:xfrm>
          <a:prstGeom prst="rect">
            <a:avLst/>
          </a:prstGeom>
        </p:spPr>
      </p:pic>
      <p:sp>
        <p:nvSpPr>
          <p:cNvPr id="20483" name="Text Box 3" title=""/>
          <p:cNvSpPr txBox="1"/>
          <p:nvPr/>
        </p:nvSpPr>
        <p:spPr>
          <a:xfrm>
            <a:off x="468630" y="1628775"/>
            <a:ext cx="1102677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812800" fontAlgn="auto"/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逢着美景良辰，则怀念当时欢乐时光，而无时无刻不悲悼，见一花一草也要寓意兴悲，自此以后，李商隐每逢七夕必有一诗。直到四十五岁，壮年时即郁郁而殁。</a:t>
            </a:r>
            <a:endParaRPr lang="zh-CN" altLang="en-US" sz="32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812800" fontAlgn="auto"/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李商隐一生在牛、李党争的夹缝中求生存，备受排挤，潦倒终身。李商隐一生又为情所困，为情所累，留下了这么多哀婉艳丽的诗篇。真可谓：诗人不幸，诗歌幸。</a:t>
            </a:r>
            <a:endParaRPr lang="zh-CN" altLang="en-US" sz="32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ISPRING_PRESENTATION_TITLE" val="中国风简约商务提案通用PPT模板"/>
</p:tagLst>
</file>

<file path=ppt/theme/theme1.xml><?xml version="1.0" encoding="utf-8"?>
<a:theme xmlns:r="http://schemas.openxmlformats.org/officeDocument/2006/relationships"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blipFill dpi="0" rotWithShape="1">
          <a:blip/>
          <a:srcRect/>
          <a:stretch>
            <a:fillRect/>
          </a:stretch>
        </a:blipFill>
        <a:ln>
          <a:noFill/>
        </a:ln>
        <a:effectLst>
          <a:outerShdw blurRad="127000" sx="101000" sy="101000" algn="ctr" rotWithShape="0">
            <a:prstClr val="black">
              <a:alpha val="34000"/>
            </a:prstClr>
          </a:outerShdw>
        </a:effectLst>
      </a:spPr>
      <a:bodyPr anchor="ctr"/>
      <a:lstStyle>
        <a:defPPr algn="ctr">
          <a:defRPr sz="24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blipFill dpi="0" rotWithShape="1">
          <a:blip/>
          <a:srcRect/>
          <a:stretch>
            <a:fillRect/>
          </a:stretch>
        </a:blipFill>
        <a:ln>
          <a:noFill/>
        </a:ln>
        <a:effectLst>
          <a:outerShdw blurRad="127000" sx="101000" sy="101000" algn="ctr" rotWithShape="0">
            <a:prstClr val="black">
              <a:alpha val="34000"/>
            </a:prstClr>
          </a:outerShdw>
        </a:effectLst>
      </a:spPr>
      <a:bodyPr anchor="ctr"/>
      <a:lstStyle>
        <a:defPPr algn="ctr">
          <a:defRPr sz="24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192</Paragraphs>
  <Slides>42</Slides>
  <Notes>39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baseType="lpstr" size="56">
      <vt:lpstr>Arial</vt:lpstr>
      <vt:lpstr>等线 Light</vt:lpstr>
      <vt:lpstr>等线</vt:lpstr>
      <vt:lpstr>Calibri</vt:lpstr>
      <vt:lpstr>宋体</vt:lpstr>
      <vt:lpstr>汉仪行楷简</vt:lpstr>
      <vt:lpstr>楷体_GB2312</vt:lpstr>
      <vt:lpstr>华文细黑</vt:lpstr>
      <vt:lpstr>方正宋刻本秀楷简体</vt:lpstr>
      <vt:lpstr>微软雅黑</vt:lpstr>
      <vt:lpstr>楷体</vt:lpstr>
      <vt:lpstr>中山行书百年纪念版</vt:lpstr>
      <vt:lpstr>黑体</vt:lpstr>
      <vt:lpstr>第一PPT，www.1ppt.com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2023-09-26T10:48:09.270</cp:lastPrinted>
  <dcterms:created xsi:type="dcterms:W3CDTF">2023-09-26T10:48:09Z</dcterms:created>
  <dcterms:modified xsi:type="dcterms:W3CDTF">2023-09-26T02:48:09Z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