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6" r:id="rId3"/>
    <p:sldId id="277" r:id="rId4"/>
    <p:sldId id="278" r:id="rId5"/>
    <p:sldId id="279" r:id="rId6"/>
    <p:sldId id="281" r:id="rId7"/>
    <p:sldId id="257" r:id="rId8"/>
    <p:sldId id="260" r:id="rId9"/>
    <p:sldId id="282" r:id="rId10"/>
    <p:sldId id="283" r:id="rId11"/>
    <p:sldId id="261" r:id="rId12"/>
    <p:sldId id="262" r:id="rId13"/>
    <p:sldId id="284" r:id="rId14"/>
    <p:sldId id="285" r:id="rId15"/>
    <p:sldId id="286" r:id="rId16"/>
    <p:sldId id="287" r:id="rId17"/>
    <p:sldId id="288" r:id="rId18"/>
    <p:sldId id="271" r:id="rId19"/>
    <p:sldId id="273" r:id="rId20"/>
    <p:sldId id="275" r:id="rId21"/>
    <p:sldId id="280" r:id="rId22"/>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42" d="100"/>
          <a:sy n="42" d="100"/>
        </p:scale>
        <p:origin x="-132" y="-6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022600" y="932815"/>
            <a:ext cx="8331200" cy="1325880"/>
          </a:xfrm>
        </p:spPr>
        <p:txBody>
          <a:bodyPr/>
          <a:lstStyle>
            <a:lvl1pPr>
              <a:defRPr sz="3600"/>
            </a:lvl1pPr>
          </a:lstStyle>
          <a:p>
            <a:r>
              <a:rPr lang="zh-CN" altLang="en-US"/>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descr="三"/>
          <p:cNvPicPr>
            <a:picLocks noChangeAspect="1"/>
          </p:cNvPicPr>
          <p:nvPr userDrawn="1"/>
        </p:nvPicPr>
        <p:blipFill>
          <a:blip r:embed="rId2"/>
          <a:stretch>
            <a:fillRect/>
          </a:stretch>
        </p:blipFill>
        <p:spPr>
          <a:xfrm>
            <a:off x="0" y="2667000"/>
            <a:ext cx="12192000" cy="1524000"/>
          </a:xfrm>
          <a:prstGeom prst="rect">
            <a:avLst/>
          </a:prstGeom>
        </p:spPr>
      </p:pic>
      <p:pic>
        <p:nvPicPr>
          <p:cNvPr id="11" name="图片 10" descr="图片3"/>
          <p:cNvPicPr>
            <a:picLocks noChangeAspect="1"/>
          </p:cNvPicPr>
          <p:nvPr userDrawn="1"/>
        </p:nvPicPr>
        <p:blipFill>
          <a:blip r:embed="rId3"/>
          <a:stretch>
            <a:fillRect/>
          </a:stretch>
        </p:blipFill>
        <p:spPr>
          <a:xfrm>
            <a:off x="0" y="2667000"/>
            <a:ext cx="3391535" cy="1524000"/>
          </a:xfrm>
          <a:prstGeom prst="rect">
            <a:avLst/>
          </a:prstGeom>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r>
              <a:rPr lang="zh-CN" altLang="en-US"/>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8" name="图片 7" descr="图片4"/>
          <p:cNvPicPr>
            <a:picLocks noChangeAspect="1"/>
          </p:cNvPicPr>
          <p:nvPr userDrawn="1"/>
        </p:nvPicPr>
        <p:blipFill>
          <a:blip r:embed="rId2"/>
          <a:stretch>
            <a:fillRect/>
          </a:stretch>
        </p:blipFill>
        <p:spPr>
          <a:xfrm>
            <a:off x="0" y="0"/>
            <a:ext cx="12192000" cy="475615"/>
          </a:xfrm>
          <a:prstGeom prst="rect">
            <a:avLst/>
          </a:prstGeom>
        </p:spPr>
      </p:pic>
      <p:pic>
        <p:nvPicPr>
          <p:cNvPr id="9" name="图片 8" descr="4"/>
          <p:cNvPicPr>
            <a:picLocks noChangeAspect="1"/>
          </p:cNvPicPr>
          <p:nvPr userDrawn="1"/>
        </p:nvPicPr>
        <p:blipFill>
          <a:blip r:embed="rId3"/>
          <a:stretch>
            <a:fillRect/>
          </a:stretch>
        </p:blipFill>
        <p:spPr>
          <a:xfrm>
            <a:off x="0" y="6501765"/>
            <a:ext cx="12191365" cy="35623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b="1" dirty="0" smtClean="0"/>
              <a:t>前五</a:t>
            </a:r>
            <a:r>
              <a:rPr lang="zh-CN" altLang="en-US" b="1" smtClean="0"/>
              <a:t>回：小说的纲领</a:t>
            </a:r>
            <a:endParaRPr lang="zh-CN" altLang="en-US" b="1" dirty="0"/>
          </a:p>
        </p:txBody>
      </p:sp>
      <p:sp>
        <p:nvSpPr>
          <p:cNvPr id="3" name="TextBox 2"/>
          <p:cNvSpPr txBox="1"/>
          <p:nvPr/>
        </p:nvSpPr>
        <p:spPr>
          <a:xfrm>
            <a:off x="0" y="2632841"/>
            <a:ext cx="3452648" cy="1200329"/>
          </a:xfrm>
          <a:prstGeom prst="rect">
            <a:avLst/>
          </a:prstGeom>
          <a:noFill/>
        </p:spPr>
        <p:txBody>
          <a:bodyPr wrap="square" rtlCol="0">
            <a:spAutoFit/>
          </a:bodyPr>
          <a:lstStyle/>
          <a:p>
            <a:r>
              <a:rPr lang="zh-CN" altLang="en-US" sz="4000" dirty="0" smtClean="0"/>
              <a:t>    第一阶段</a:t>
            </a:r>
            <a:endParaRPr lang="en-US" altLang="zh-CN" sz="4000" dirty="0" smtClean="0"/>
          </a:p>
          <a:p>
            <a:r>
              <a:rPr lang="zh-CN" altLang="en-US" sz="3200" dirty="0" smtClean="0"/>
              <a:t>小说通读提纲挈领</a:t>
            </a:r>
            <a:endParaRPr lang="zh-CN" altLang="en-US" sz="3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19150" y="1352551"/>
            <a:ext cx="10782300" cy="4714874"/>
          </a:xfrm>
        </p:spPr>
        <p:txBody>
          <a:bodyPr>
            <a:normAutofit/>
          </a:bodyPr>
          <a:lstStyle/>
          <a:p>
            <a:endParaRPr lang="en-US" altLang="zh-CN" sz="3600" b="1" dirty="0">
              <a:latin typeface="宋体" panose="02010600030101010101" pitchFamily="2" charset="-122"/>
              <a:ea typeface="宋体" panose="02010600030101010101" pitchFamily="2" charset="-122"/>
            </a:endParaRPr>
          </a:p>
          <a:p>
            <a:r>
              <a:rPr lang="zh-CN" altLang="en-US" sz="3200" b="1" dirty="0"/>
              <a:t>         张爱玲曾在</a:t>
            </a:r>
            <a:r>
              <a:rPr lang="en-US" altLang="zh-CN" sz="3200" b="1" dirty="0"/>
              <a:t>《</a:t>
            </a:r>
            <a:r>
              <a:rPr lang="zh-CN" altLang="en-US" sz="3200" b="1" dirty="0"/>
              <a:t>红楼梦魇</a:t>
            </a:r>
            <a:r>
              <a:rPr lang="en-US" altLang="zh-CN" sz="3200" b="1" dirty="0"/>
              <a:t>》</a:t>
            </a:r>
            <a:r>
              <a:rPr lang="zh-CN" altLang="en-US" sz="3200" b="1" dirty="0"/>
              <a:t>一书中说：“人生有三恨：一恨海棠无香</a:t>
            </a:r>
            <a:r>
              <a:rPr lang="en-US" altLang="zh-CN" sz="3200" b="1" dirty="0"/>
              <a:t>,</a:t>
            </a:r>
            <a:r>
              <a:rPr lang="zh-CN" altLang="en-US" sz="3200" b="1" dirty="0"/>
              <a:t>二恨鲥鱼多刺</a:t>
            </a:r>
            <a:r>
              <a:rPr lang="en-US" altLang="zh-CN" sz="3200" b="1" dirty="0"/>
              <a:t>,</a:t>
            </a:r>
            <a:r>
              <a:rPr lang="zh-CN" altLang="en-US" sz="3200" b="1" dirty="0"/>
              <a:t>三恨红楼梦未完。”她“每隔几年又从头看一遍”，看不同版本，看创作方法，看深入细致的心理刻画，形象生动的人物语言。其实，不光是张爱玲，二十世纪以来，学术界还因</a:t>
            </a:r>
            <a:r>
              <a:rPr lang="en-US" altLang="zh-CN" sz="3200" b="1" dirty="0"/>
              <a:t>《</a:t>
            </a:r>
            <a:r>
              <a:rPr lang="zh-CN" altLang="en-US" sz="3200" b="1" dirty="0"/>
              <a:t>红楼梦</a:t>
            </a:r>
            <a:r>
              <a:rPr lang="en-US" altLang="zh-CN" sz="3200" b="1" dirty="0"/>
              <a:t>》</a:t>
            </a:r>
            <a:r>
              <a:rPr lang="zh-CN" altLang="en-US" sz="3200" b="1" dirty="0"/>
              <a:t>异常出色的艺术成就和丰富深刻的思想底蕴产生了以</a:t>
            </a:r>
            <a:r>
              <a:rPr lang="en-US" altLang="zh-CN" sz="3200" b="1" dirty="0"/>
              <a:t>《</a:t>
            </a:r>
            <a:r>
              <a:rPr lang="zh-CN" altLang="en-US" sz="3200" b="1" dirty="0"/>
              <a:t>红楼梦</a:t>
            </a:r>
            <a:r>
              <a:rPr lang="en-US" altLang="zh-CN" sz="3200" b="1" dirty="0"/>
              <a:t>》</a:t>
            </a:r>
            <a:r>
              <a:rPr lang="zh-CN" altLang="en-US" sz="3200" b="1" dirty="0"/>
              <a:t>为研究对象的专门学问</a:t>
            </a:r>
            <a:r>
              <a:rPr lang="en-US" altLang="zh-CN" sz="3200" b="1" dirty="0"/>
              <a:t>——</a:t>
            </a:r>
            <a:r>
              <a:rPr lang="zh-CN" altLang="en-US" sz="3200" b="1" dirty="0"/>
              <a:t>红学。在红学研究者们眼中，在小说问世后的两百多年间读者们的眼中，</a:t>
            </a:r>
            <a:r>
              <a:rPr lang="en-US" altLang="zh-CN" sz="3200" b="1" dirty="0"/>
              <a:t>《</a:t>
            </a:r>
            <a:r>
              <a:rPr lang="zh-CN" altLang="en-US" sz="3200" b="1" dirty="0"/>
              <a:t>红楼梦</a:t>
            </a:r>
            <a:r>
              <a:rPr lang="en-US" altLang="zh-CN" sz="3200" b="1" dirty="0"/>
              <a:t>》</a:t>
            </a:r>
            <a:r>
              <a:rPr lang="zh-CN" altLang="en-US" sz="3200" b="1" dirty="0"/>
              <a:t>仿佛无尽的宝藏，让人挖掘研究，欲罢不能。</a:t>
            </a:r>
            <a:endParaRPr lang="zh-CN" altLang="en-US" sz="3200" b="1" dirty="0"/>
          </a:p>
        </p:txBody>
      </p:sp>
      <p:sp>
        <p:nvSpPr>
          <p:cNvPr id="3" name="TextBox 2"/>
          <p:cNvSpPr txBox="1"/>
          <p:nvPr/>
        </p:nvSpPr>
        <p:spPr>
          <a:xfrm>
            <a:off x="925158" y="892885"/>
            <a:ext cx="3570208" cy="769441"/>
          </a:xfrm>
          <a:prstGeom prst="rect">
            <a:avLst/>
          </a:prstGeom>
          <a:noFill/>
        </p:spPr>
        <p:txBody>
          <a:bodyPr wrap="none" rtlCol="0">
            <a:spAutoFit/>
          </a:bodyPr>
          <a:lstStyle/>
          <a:p>
            <a:r>
              <a:rPr lang="zh-CN" altLang="en-US" sz="4400" b="1" dirty="0">
                <a:latin typeface="+mn-ea"/>
              </a:rPr>
              <a:t>一、导入新课</a:t>
            </a:r>
            <a:endParaRPr lang="zh-CN" altLang="en-US" sz="4400" b="1" dirty="0">
              <a:latin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8200" y="1523365"/>
            <a:ext cx="10304145" cy="4801235"/>
          </a:xfrm>
        </p:spPr>
        <p:txBody>
          <a:bodyPr>
            <a:normAutofit lnSpcReduction="10000"/>
          </a:bodyPr>
          <a:lstStyle/>
          <a:p>
            <a:endParaRPr lang="en-US" altLang="zh-CN" dirty="0"/>
          </a:p>
          <a:p>
            <a:r>
              <a:rPr lang="en-US" altLang="zh-CN" b="1" dirty="0">
                <a:latin typeface="黑体" panose="02010609060101010101" pitchFamily="49" charset="-122"/>
                <a:ea typeface="黑体" panose="02010609060101010101" pitchFamily="49" charset="-122"/>
              </a:rPr>
              <a:t>1.“</a:t>
            </a:r>
            <a:r>
              <a:rPr lang="zh-CN" altLang="en-US" b="1" dirty="0">
                <a:latin typeface="黑体" panose="02010609060101010101" pitchFamily="49" charset="-122"/>
                <a:ea typeface="黑体" panose="02010609060101010101" pitchFamily="49" charset="-122"/>
              </a:rPr>
              <a:t>大荒山无稽崖”有“荒诞不经”的意思，此处体现了“谐音”的创作方式。试着用这种方式猜猜下列地名、人名背后的意思。</a:t>
            </a:r>
            <a:endParaRPr lang="zh-CN" altLang="en-US" b="1" dirty="0">
              <a:latin typeface="黑体" panose="02010609060101010101" pitchFamily="49" charset="-122"/>
              <a:ea typeface="黑体" panose="02010609060101010101" pitchFamily="49" charset="-122"/>
            </a:endParaRPr>
          </a:p>
          <a:p>
            <a:r>
              <a:rPr lang="zh-CN" altLang="en-US" b="1" dirty="0">
                <a:latin typeface="黑体" panose="02010609060101010101" pitchFamily="49" charset="-122"/>
                <a:ea typeface="黑体" panose="02010609060101010101" pitchFamily="49" charset="-122"/>
              </a:rPr>
              <a:t>青埂峰</a:t>
            </a:r>
            <a:r>
              <a:rPr lang="en-US" altLang="zh-CN" b="1" dirty="0">
                <a:latin typeface="黑体" panose="02010609060101010101" pitchFamily="49" charset="-122"/>
                <a:ea typeface="黑体" panose="02010609060101010101" pitchFamily="49" charset="-122"/>
              </a:rPr>
              <a:t>—               </a:t>
            </a:r>
            <a:endParaRPr lang="en-US" altLang="zh-CN" b="1" dirty="0">
              <a:latin typeface="黑体" panose="02010609060101010101" pitchFamily="49" charset="-122"/>
              <a:ea typeface="黑体" panose="02010609060101010101" pitchFamily="49" charset="-122"/>
            </a:endParaRPr>
          </a:p>
          <a:p>
            <a:r>
              <a:rPr lang="zh-CN" altLang="en-US" b="1" dirty="0">
                <a:latin typeface="黑体" panose="02010609060101010101" pitchFamily="49" charset="-122"/>
                <a:ea typeface="黑体" panose="02010609060101010101" pitchFamily="49" charset="-122"/>
              </a:rPr>
              <a:t>十里街</a:t>
            </a:r>
            <a:r>
              <a:rPr lang="en-US" altLang="zh-CN" b="1" dirty="0">
                <a:latin typeface="黑体" panose="02010609060101010101" pitchFamily="49" charset="-122"/>
                <a:ea typeface="黑体" panose="02010609060101010101" pitchFamily="49" charset="-122"/>
              </a:rPr>
              <a:t>—               </a:t>
            </a:r>
            <a:endParaRPr lang="en-US" altLang="zh-CN" b="1" dirty="0">
              <a:latin typeface="黑体" panose="02010609060101010101" pitchFamily="49" charset="-122"/>
              <a:ea typeface="黑体" panose="02010609060101010101" pitchFamily="49" charset="-122"/>
            </a:endParaRPr>
          </a:p>
          <a:p>
            <a:r>
              <a:rPr lang="zh-CN" altLang="en-US" b="1" dirty="0">
                <a:latin typeface="黑体" panose="02010609060101010101" pitchFamily="49" charset="-122"/>
                <a:ea typeface="黑体" panose="02010609060101010101" pitchFamily="49" charset="-122"/>
              </a:rPr>
              <a:t>仁清巷</a:t>
            </a:r>
            <a:r>
              <a:rPr lang="en-US" altLang="zh-CN" b="1" dirty="0">
                <a:latin typeface="黑体" panose="02010609060101010101" pitchFamily="49" charset="-122"/>
                <a:ea typeface="黑体" panose="02010609060101010101" pitchFamily="49" charset="-122"/>
              </a:rPr>
              <a:t>—               </a:t>
            </a:r>
            <a:endParaRPr lang="en-US" altLang="zh-CN" b="1" dirty="0">
              <a:latin typeface="黑体" panose="02010609060101010101" pitchFamily="49" charset="-122"/>
              <a:ea typeface="黑体" panose="02010609060101010101" pitchFamily="49" charset="-122"/>
            </a:endParaRPr>
          </a:p>
          <a:p>
            <a:r>
              <a:rPr lang="zh-CN" altLang="en-US" b="1" dirty="0">
                <a:latin typeface="黑体" panose="02010609060101010101" pitchFamily="49" charset="-122"/>
                <a:ea typeface="黑体" panose="02010609060101010101" pitchFamily="49" charset="-122"/>
              </a:rPr>
              <a:t>葫芦庙</a:t>
            </a:r>
            <a:r>
              <a:rPr lang="en-US" altLang="zh-CN" b="1" dirty="0">
                <a:latin typeface="黑体" panose="02010609060101010101" pitchFamily="49" charset="-122"/>
                <a:ea typeface="黑体" panose="02010609060101010101" pitchFamily="49" charset="-122"/>
              </a:rPr>
              <a:t>—               </a:t>
            </a:r>
            <a:endParaRPr lang="en-US" altLang="zh-CN" b="1" dirty="0">
              <a:latin typeface="黑体" panose="02010609060101010101" pitchFamily="49" charset="-122"/>
              <a:ea typeface="黑体" panose="02010609060101010101" pitchFamily="49" charset="-122"/>
            </a:endParaRPr>
          </a:p>
          <a:p>
            <a:r>
              <a:rPr lang="zh-CN" altLang="en-US" b="1" dirty="0">
                <a:latin typeface="黑体" panose="02010609060101010101" pitchFamily="49" charset="-122"/>
                <a:ea typeface="黑体" panose="02010609060101010101" pitchFamily="49" charset="-122"/>
              </a:rPr>
              <a:t>甄士隐</a:t>
            </a:r>
            <a:r>
              <a:rPr lang="en-US" altLang="zh-CN" b="1" dirty="0">
                <a:latin typeface="黑体" panose="02010609060101010101" pitchFamily="49" charset="-122"/>
                <a:ea typeface="黑体" panose="02010609060101010101" pitchFamily="49" charset="-122"/>
              </a:rPr>
              <a:t>—               </a:t>
            </a:r>
            <a:endParaRPr lang="en-US" altLang="zh-CN" b="1" dirty="0">
              <a:latin typeface="黑体" panose="02010609060101010101" pitchFamily="49" charset="-122"/>
              <a:ea typeface="黑体" panose="02010609060101010101" pitchFamily="49" charset="-122"/>
            </a:endParaRPr>
          </a:p>
          <a:p>
            <a:r>
              <a:rPr lang="zh-CN" altLang="en-US" b="1" dirty="0">
                <a:latin typeface="黑体" panose="02010609060101010101" pitchFamily="49" charset="-122"/>
                <a:ea typeface="黑体" panose="02010609060101010101" pitchFamily="49" charset="-122"/>
              </a:rPr>
              <a:t>甄英莲</a:t>
            </a:r>
            <a:r>
              <a:rPr lang="en-US" altLang="zh-CN" b="1" dirty="0">
                <a:latin typeface="黑体" panose="02010609060101010101" pitchFamily="49" charset="-122"/>
                <a:ea typeface="黑体" panose="02010609060101010101" pitchFamily="49" charset="-122"/>
              </a:rPr>
              <a:t>—               </a:t>
            </a:r>
            <a:endParaRPr lang="en-US" altLang="zh-CN" b="1" dirty="0">
              <a:latin typeface="黑体" panose="02010609060101010101" pitchFamily="49" charset="-122"/>
              <a:ea typeface="黑体" panose="02010609060101010101" pitchFamily="49" charset="-122"/>
            </a:endParaRPr>
          </a:p>
          <a:p>
            <a:r>
              <a:rPr lang="zh-CN" altLang="en-US" b="1" dirty="0">
                <a:latin typeface="黑体" panose="02010609060101010101" pitchFamily="49" charset="-122"/>
                <a:ea typeface="黑体" panose="02010609060101010101" pitchFamily="49" charset="-122"/>
              </a:rPr>
              <a:t>贾雨村</a:t>
            </a:r>
            <a:r>
              <a:rPr lang="en-US" altLang="zh-CN" b="1" dirty="0">
                <a:latin typeface="黑体" panose="02010609060101010101" pitchFamily="49" charset="-122"/>
                <a:ea typeface="黑体" panose="02010609060101010101" pitchFamily="49" charset="-122"/>
              </a:rPr>
              <a:t>—               </a:t>
            </a:r>
            <a:endParaRPr lang="en-US" altLang="zh-CN" b="1" dirty="0">
              <a:latin typeface="黑体" panose="02010609060101010101" pitchFamily="49" charset="-122"/>
              <a:ea typeface="黑体" panose="02010609060101010101" pitchFamily="49" charset="-122"/>
            </a:endParaRPr>
          </a:p>
          <a:p>
            <a:r>
              <a:rPr lang="zh-CN" altLang="en-US" b="1" dirty="0">
                <a:latin typeface="黑体" panose="02010609060101010101" pitchFamily="49" charset="-122"/>
                <a:ea typeface="黑体" panose="02010609060101010101" pitchFamily="49" charset="-122"/>
              </a:rPr>
              <a:t>娇  杏</a:t>
            </a:r>
            <a:r>
              <a:rPr lang="en-US" altLang="zh-CN" b="1" dirty="0">
                <a:latin typeface="黑体" panose="02010609060101010101" pitchFamily="49" charset="-122"/>
                <a:ea typeface="黑体" panose="02010609060101010101" pitchFamily="49" charset="-122"/>
              </a:rPr>
              <a:t>— </a:t>
            </a:r>
            <a:endParaRPr lang="zh-CN" altLang="en-US" dirty="0"/>
          </a:p>
        </p:txBody>
      </p:sp>
      <p:sp>
        <p:nvSpPr>
          <p:cNvPr id="3" name="TextBox 2"/>
          <p:cNvSpPr txBox="1"/>
          <p:nvPr/>
        </p:nvSpPr>
        <p:spPr>
          <a:xfrm>
            <a:off x="914400" y="882127"/>
            <a:ext cx="10341293" cy="646331"/>
          </a:xfrm>
          <a:prstGeom prst="rect">
            <a:avLst/>
          </a:prstGeom>
          <a:noFill/>
        </p:spPr>
        <p:txBody>
          <a:bodyPr wrap="none" rtlCol="0">
            <a:spAutoFit/>
          </a:bodyPr>
          <a:lstStyle/>
          <a:p>
            <a:r>
              <a:rPr lang="zh-CN" altLang="en-US" sz="3600" b="1" dirty="0"/>
              <a:t>活动一：破解地名、人名、画册、判词中的玄机。</a:t>
            </a:r>
            <a:endParaRPr lang="zh-CN" altLang="en-US" sz="3600" b="1" dirty="0"/>
          </a:p>
        </p:txBody>
      </p:sp>
      <p:sp>
        <p:nvSpPr>
          <p:cNvPr id="5" name="文本框 4"/>
          <p:cNvSpPr txBox="1"/>
          <p:nvPr/>
        </p:nvSpPr>
        <p:spPr>
          <a:xfrm>
            <a:off x="8534400" y="2513598"/>
            <a:ext cx="3581400" cy="5975995"/>
          </a:xfrm>
          <a:prstGeom prst="rect">
            <a:avLst/>
          </a:prstGeom>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2400"/>
            </a:lvl1pPr>
            <a:lvl2pPr indent="0">
              <a:lnSpc>
                <a:spcPct val="90000"/>
              </a:lnSpc>
              <a:spcBef>
                <a:spcPts val="500"/>
              </a:spcBef>
              <a:buFont typeface="Arial" panose="020B0604020202020204" pitchFamily="34" charset="0"/>
              <a:buNone/>
              <a:defRPr sz="1400"/>
            </a:lvl2pPr>
            <a:lvl3pPr indent="0">
              <a:lnSpc>
                <a:spcPct val="90000"/>
              </a:lnSpc>
              <a:spcBef>
                <a:spcPts val="500"/>
              </a:spcBef>
              <a:buFont typeface="Arial" panose="020B0604020202020204" pitchFamily="34" charset="0"/>
              <a:buNone/>
              <a:defRPr sz="1200"/>
            </a:lvl3pPr>
            <a:lvl4pPr indent="0">
              <a:lnSpc>
                <a:spcPct val="90000"/>
              </a:lnSpc>
              <a:spcBef>
                <a:spcPts val="500"/>
              </a:spcBef>
              <a:buFont typeface="Arial" panose="020B0604020202020204" pitchFamily="34" charset="0"/>
              <a:buNone/>
              <a:defRPr sz="1000"/>
            </a:lvl4pPr>
            <a:lvl5pPr indent="0">
              <a:lnSpc>
                <a:spcPct val="90000"/>
              </a:lnSpc>
              <a:spcBef>
                <a:spcPts val="500"/>
              </a:spcBef>
              <a:buFont typeface="Arial" panose="020B0604020202020204" pitchFamily="34" charset="0"/>
              <a:buNone/>
              <a:defRPr sz="1000"/>
            </a:lvl5pPr>
            <a:lvl6pPr indent="0">
              <a:lnSpc>
                <a:spcPct val="90000"/>
              </a:lnSpc>
              <a:spcBef>
                <a:spcPts val="500"/>
              </a:spcBef>
              <a:buFont typeface="Arial" panose="020B0604020202020204" pitchFamily="34" charset="0"/>
              <a:buNone/>
              <a:defRPr sz="1000"/>
            </a:lvl6pPr>
            <a:lvl7pPr indent="0">
              <a:lnSpc>
                <a:spcPct val="90000"/>
              </a:lnSpc>
              <a:spcBef>
                <a:spcPts val="500"/>
              </a:spcBef>
              <a:buFont typeface="Arial" panose="020B0604020202020204" pitchFamily="34" charset="0"/>
              <a:buNone/>
              <a:defRPr sz="1000"/>
            </a:lvl7pPr>
            <a:lvl8pPr indent="0">
              <a:lnSpc>
                <a:spcPct val="90000"/>
              </a:lnSpc>
              <a:spcBef>
                <a:spcPts val="500"/>
              </a:spcBef>
              <a:buFont typeface="Arial" panose="020B0604020202020204" pitchFamily="34" charset="0"/>
              <a:buNone/>
              <a:defRPr sz="1000"/>
            </a:lvl8pPr>
            <a:lvl9pPr indent="0">
              <a:lnSpc>
                <a:spcPct val="90000"/>
              </a:lnSpc>
              <a:spcBef>
                <a:spcPts val="500"/>
              </a:spcBef>
              <a:buFont typeface="Arial" panose="020B0604020202020204" pitchFamily="34" charset="0"/>
              <a:buNone/>
              <a:defRPr sz="1000"/>
            </a:lvl9pPr>
          </a:lstStyle>
          <a:p>
            <a:r>
              <a:rPr lang="zh-CN" altLang="en-US" dirty="0"/>
              <a:t>青埂峰</a:t>
            </a:r>
            <a:r>
              <a:rPr lang="en-US" altLang="zh-CN" dirty="0"/>
              <a:t>—</a:t>
            </a:r>
            <a:r>
              <a:rPr lang="zh-CN" altLang="en-US" dirty="0"/>
              <a:t>情根峰</a:t>
            </a:r>
            <a:endParaRPr lang="zh-CN" altLang="en-US" dirty="0"/>
          </a:p>
          <a:p>
            <a:r>
              <a:rPr lang="zh-CN" altLang="en-US" dirty="0"/>
              <a:t>十里街</a:t>
            </a:r>
            <a:r>
              <a:rPr lang="en-US" altLang="zh-CN" dirty="0"/>
              <a:t>—</a:t>
            </a:r>
            <a:r>
              <a:rPr lang="zh-CN" altLang="en-US" dirty="0"/>
              <a:t>势利街</a:t>
            </a:r>
            <a:endParaRPr lang="zh-CN" altLang="en-US" dirty="0"/>
          </a:p>
          <a:p>
            <a:r>
              <a:rPr lang="zh-CN" altLang="en-US" dirty="0"/>
              <a:t>仁清巷</a:t>
            </a:r>
            <a:r>
              <a:rPr lang="en-US" altLang="zh-CN" dirty="0"/>
              <a:t>—</a:t>
            </a:r>
            <a:r>
              <a:rPr lang="zh-CN" altLang="en-US" dirty="0"/>
              <a:t>人情巷</a:t>
            </a:r>
            <a:endParaRPr lang="zh-CN" altLang="en-US" dirty="0"/>
          </a:p>
          <a:p>
            <a:r>
              <a:rPr lang="zh-CN" altLang="en-US" dirty="0"/>
              <a:t>葫芦庙</a:t>
            </a:r>
            <a:r>
              <a:rPr lang="en-US" altLang="zh-CN" dirty="0"/>
              <a:t>—</a:t>
            </a:r>
            <a:r>
              <a:rPr lang="zh-CN" altLang="en-US" dirty="0"/>
              <a:t>糊涂庙</a:t>
            </a:r>
            <a:endParaRPr lang="zh-CN" altLang="en-US" dirty="0"/>
          </a:p>
          <a:p>
            <a:r>
              <a:rPr lang="zh-CN" altLang="en-US" dirty="0"/>
              <a:t>甄士隐</a:t>
            </a:r>
            <a:r>
              <a:rPr lang="en-US" altLang="zh-CN" dirty="0"/>
              <a:t>—</a:t>
            </a:r>
            <a:r>
              <a:rPr lang="zh-CN" altLang="en-US" dirty="0"/>
              <a:t>真事隐</a:t>
            </a:r>
            <a:endParaRPr lang="zh-CN" altLang="en-US" dirty="0"/>
          </a:p>
          <a:p>
            <a:r>
              <a:rPr lang="zh-CN" altLang="en-US" dirty="0"/>
              <a:t>甄英莲</a:t>
            </a:r>
            <a:r>
              <a:rPr lang="en-US" altLang="zh-CN" dirty="0"/>
              <a:t>—</a:t>
            </a:r>
            <a:r>
              <a:rPr lang="zh-CN" altLang="en-US" dirty="0"/>
              <a:t>真应怜</a:t>
            </a:r>
            <a:endParaRPr lang="zh-CN" altLang="en-US" dirty="0"/>
          </a:p>
          <a:p>
            <a:r>
              <a:rPr lang="zh-CN" altLang="en-US" dirty="0"/>
              <a:t>贾雨村</a:t>
            </a:r>
            <a:r>
              <a:rPr lang="en-US" altLang="zh-CN" dirty="0"/>
              <a:t>—</a:t>
            </a:r>
            <a:r>
              <a:rPr lang="zh-CN" altLang="en-US" dirty="0"/>
              <a:t>假语存</a:t>
            </a:r>
            <a:endParaRPr lang="zh-CN" altLang="en-US" dirty="0"/>
          </a:p>
          <a:p>
            <a:r>
              <a:rPr lang="zh-CN" altLang="en-US" dirty="0"/>
              <a:t>娇  杏</a:t>
            </a:r>
            <a:r>
              <a:rPr lang="en-US" altLang="zh-CN" dirty="0"/>
              <a:t>—</a:t>
            </a:r>
            <a:r>
              <a:rPr lang="zh-CN" altLang="en-US" dirty="0"/>
              <a:t>侥幸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8199" y="1066165"/>
            <a:ext cx="10304145" cy="1448435"/>
          </a:xfrm>
        </p:spPr>
        <p:txBody>
          <a:bodyPr>
            <a:normAutofit/>
          </a:bodyPr>
          <a:lstStyle/>
          <a:p>
            <a:endParaRPr lang="en-US" altLang="zh-CN" dirty="0"/>
          </a:p>
          <a:p>
            <a:r>
              <a:rPr lang="en-US" altLang="zh-CN" b="1" dirty="0">
                <a:latin typeface="黑体" panose="02010609060101010101" pitchFamily="49" charset="-122"/>
                <a:ea typeface="黑体" panose="02010609060101010101" pitchFamily="49" charset="-122"/>
              </a:rPr>
              <a:t>2.</a:t>
            </a:r>
            <a:r>
              <a:rPr lang="zh-CN" altLang="en-US" b="1" dirty="0">
                <a:latin typeface="黑体" panose="02010609060101010101" pitchFamily="49" charset="-122"/>
                <a:ea typeface="黑体" panose="02010609060101010101" pitchFamily="49" charset="-122"/>
              </a:rPr>
              <a:t>请梳理列举出前五回中其它谐音现象的例子，并归纳谐音的运用与人物、情节、创作意图之间的关系。</a:t>
            </a:r>
            <a:endParaRPr lang="zh-CN" altLang="en-US" dirty="0"/>
          </a:p>
        </p:txBody>
      </p:sp>
      <p:sp>
        <p:nvSpPr>
          <p:cNvPr id="3" name="TextBox 2"/>
          <p:cNvSpPr txBox="1"/>
          <p:nvPr/>
        </p:nvSpPr>
        <p:spPr>
          <a:xfrm>
            <a:off x="838199" y="877034"/>
            <a:ext cx="10341293" cy="646331"/>
          </a:xfrm>
          <a:prstGeom prst="rect">
            <a:avLst/>
          </a:prstGeom>
          <a:noFill/>
        </p:spPr>
        <p:txBody>
          <a:bodyPr wrap="none" rtlCol="0">
            <a:spAutoFit/>
          </a:bodyPr>
          <a:lstStyle/>
          <a:p>
            <a:r>
              <a:rPr lang="zh-CN" altLang="en-US" sz="3600" b="1" dirty="0"/>
              <a:t>活动一：破解地名、人名、画册、判词中的玄机。</a:t>
            </a:r>
            <a:endParaRPr lang="zh-CN" altLang="en-US" sz="3600" b="1" dirty="0"/>
          </a:p>
        </p:txBody>
      </p:sp>
      <p:sp>
        <p:nvSpPr>
          <p:cNvPr id="5" name="文本框 4"/>
          <p:cNvSpPr txBox="1"/>
          <p:nvPr/>
        </p:nvSpPr>
        <p:spPr>
          <a:xfrm>
            <a:off x="838199" y="2265909"/>
            <a:ext cx="10715625" cy="4154984"/>
          </a:xfrm>
          <a:prstGeom prst="rect">
            <a:avLst/>
          </a:prstGeom>
          <a:noFill/>
        </p:spPr>
        <p:txBody>
          <a:bodyPr wrap="square">
            <a:spAutoFit/>
          </a:bodyPr>
          <a:lstStyle/>
          <a:p>
            <a:r>
              <a:rPr lang="zh-CN" altLang="en-US" sz="2400" dirty="0"/>
              <a:t>霍启</a:t>
            </a:r>
            <a:r>
              <a:rPr lang="en-US" altLang="zh-CN" sz="2400" dirty="0"/>
              <a:t>—</a:t>
            </a:r>
            <a:r>
              <a:rPr lang="zh-CN" altLang="en-US" sz="2400" dirty="0"/>
              <a:t>祸起                             冯渊</a:t>
            </a:r>
            <a:r>
              <a:rPr lang="en-US" altLang="zh-CN" sz="2400" dirty="0"/>
              <a:t>—</a:t>
            </a:r>
            <a:r>
              <a:rPr lang="zh-CN" altLang="en-US" sz="2400" dirty="0"/>
              <a:t>逢冤</a:t>
            </a:r>
            <a:endParaRPr lang="zh-CN" altLang="en-US" sz="2400" dirty="0"/>
          </a:p>
          <a:p>
            <a:r>
              <a:rPr lang="zh-CN" altLang="en-US" sz="2400" dirty="0"/>
              <a:t>元迎探惜</a:t>
            </a:r>
            <a:r>
              <a:rPr lang="en-US" altLang="zh-CN" sz="2400" dirty="0"/>
              <a:t>—</a:t>
            </a:r>
            <a:r>
              <a:rPr lang="zh-CN" altLang="en-US" sz="2400" dirty="0"/>
              <a:t>原应叹息            群芳髓</a:t>
            </a:r>
            <a:r>
              <a:rPr lang="en-US" altLang="zh-CN" sz="2400" dirty="0"/>
              <a:t>—</a:t>
            </a:r>
            <a:r>
              <a:rPr lang="zh-CN" altLang="en-US" sz="2400" dirty="0"/>
              <a:t>群芳碎</a:t>
            </a:r>
            <a:endParaRPr lang="zh-CN" altLang="en-US" sz="2400" dirty="0"/>
          </a:p>
          <a:p>
            <a:r>
              <a:rPr lang="zh-CN" altLang="en-US" sz="2400" dirty="0"/>
              <a:t>千红一窟</a:t>
            </a:r>
            <a:r>
              <a:rPr lang="en-US" altLang="zh-CN" sz="2400" dirty="0"/>
              <a:t>—</a:t>
            </a:r>
            <a:r>
              <a:rPr lang="zh-CN" altLang="en-US" sz="2400" dirty="0"/>
              <a:t>千红一哭            万艳同杯</a:t>
            </a:r>
            <a:r>
              <a:rPr lang="en-US" altLang="zh-CN" sz="2400" dirty="0"/>
              <a:t>—</a:t>
            </a:r>
            <a:r>
              <a:rPr lang="zh-CN" altLang="en-US" sz="2400" dirty="0"/>
              <a:t>万艳同悲</a:t>
            </a:r>
            <a:endParaRPr lang="zh-CN" altLang="en-US" sz="2400" dirty="0"/>
          </a:p>
          <a:p>
            <a:r>
              <a:rPr lang="zh-CN" altLang="en-US" sz="2400" dirty="0"/>
              <a:t>          谐音就是利用汉字的同音或近音，巧妙地替换本字，来表述另外一种含义，产生“话中有话”的一种表达方式，初读无味，次读称奇，再读称妙。这些谐音手法与人物的性格、命运相关，与事件的发生、发展、结局相连，还透露了作者的情感态度，指向了创作的对象和主旨</a:t>
            </a:r>
            <a:r>
              <a:rPr lang="en-US" altLang="zh-CN" sz="2400" dirty="0"/>
              <a:t>——</a:t>
            </a:r>
            <a:r>
              <a:rPr lang="zh-CN" altLang="en-US" sz="2400" dirty="0"/>
              <a:t>关于人生、家族、命运、社会的思考。因此，用谐音的方式创作人、地、香、酒等的名称，就带有隐喻意味，它使得语言更加有韵味，增添了语意的厚度，用看似的“荒唐言”，挥洒了自己一生的“辛酸泪”，我们在品读时，也应该透过表象，揣摩品读，深解其味，方不负作者的一片苦心、痴心。</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8200" y="1523365"/>
            <a:ext cx="10304145" cy="4801235"/>
          </a:xfrm>
        </p:spPr>
        <p:txBody>
          <a:bodyPr>
            <a:normAutofit/>
          </a:bodyPr>
          <a:lstStyle/>
          <a:p>
            <a:endParaRPr lang="en-US" altLang="zh-CN" sz="3200" dirty="0"/>
          </a:p>
          <a:p>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根据画册中的形象和判词，尝试用谐音法、隐喻法大胆猜测对应的人物及其结局。</a:t>
            </a:r>
            <a:endParaRPr lang="zh-CN" altLang="en-US" sz="3200" dirty="0"/>
          </a:p>
        </p:txBody>
      </p:sp>
      <p:sp>
        <p:nvSpPr>
          <p:cNvPr id="3" name="TextBox 2"/>
          <p:cNvSpPr txBox="1"/>
          <p:nvPr/>
        </p:nvSpPr>
        <p:spPr>
          <a:xfrm>
            <a:off x="914400" y="882127"/>
            <a:ext cx="10341293" cy="646331"/>
          </a:xfrm>
          <a:prstGeom prst="rect">
            <a:avLst/>
          </a:prstGeom>
          <a:noFill/>
        </p:spPr>
        <p:txBody>
          <a:bodyPr wrap="none" rtlCol="0">
            <a:spAutoFit/>
          </a:bodyPr>
          <a:lstStyle/>
          <a:p>
            <a:r>
              <a:rPr lang="zh-CN" altLang="en-US" sz="3600" b="1" dirty="0"/>
              <a:t>活动一：破解地名、人名、画册、判词中的玄机。</a:t>
            </a:r>
            <a:endParaRPr lang="zh-CN" altLang="en-US" sz="36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638978" y="1047116"/>
            <a:ext cx="11353800" cy="1381760"/>
          </a:xfrm>
        </p:spPr>
        <p:txBody>
          <a:bodyPr>
            <a:normAutofit fontScale="92500"/>
          </a:bodyPr>
          <a:lstStyle/>
          <a:p>
            <a:endParaRPr lang="en-US" altLang="zh-CN" sz="3200" dirty="0"/>
          </a:p>
          <a:p>
            <a:r>
              <a:rPr lang="en-US" altLang="zh-CN" sz="3200" b="1" dirty="0">
                <a:latin typeface="黑体" panose="02010609060101010101" pitchFamily="49" charset="-122"/>
                <a:ea typeface="黑体" panose="02010609060101010101" pitchFamily="49" charset="-122"/>
              </a:rPr>
              <a:t>1.</a:t>
            </a:r>
            <a:r>
              <a:rPr lang="zh-CN" altLang="en-US" sz="3200" b="1" dirty="0">
                <a:latin typeface="黑体" panose="02010609060101010101" pitchFamily="49" charset="-122"/>
                <a:ea typeface="黑体" panose="02010609060101010101" pitchFamily="49" charset="-122"/>
              </a:rPr>
              <a:t>概括三则神化故事与四则人间故事的主要内容，完成下列表格。</a:t>
            </a:r>
            <a:endParaRPr lang="zh-CN" altLang="en-US" sz="3200" b="1" dirty="0">
              <a:latin typeface="黑体" panose="02010609060101010101" pitchFamily="49" charset="-122"/>
              <a:ea typeface="黑体" panose="02010609060101010101" pitchFamily="49" charset="-122"/>
            </a:endParaRPr>
          </a:p>
          <a:p>
            <a:endParaRPr lang="zh-CN" altLang="en-US" sz="3200" b="1" dirty="0">
              <a:latin typeface="黑体" panose="02010609060101010101" pitchFamily="49" charset="-122"/>
              <a:ea typeface="黑体" panose="02010609060101010101" pitchFamily="49" charset="-122"/>
            </a:endParaRPr>
          </a:p>
        </p:txBody>
      </p:sp>
      <p:sp>
        <p:nvSpPr>
          <p:cNvPr id="3" name="TextBox 2"/>
          <p:cNvSpPr txBox="1"/>
          <p:nvPr/>
        </p:nvSpPr>
        <p:spPr>
          <a:xfrm>
            <a:off x="914400" y="882127"/>
            <a:ext cx="10802957" cy="646331"/>
          </a:xfrm>
          <a:prstGeom prst="rect">
            <a:avLst/>
          </a:prstGeom>
          <a:noFill/>
        </p:spPr>
        <p:txBody>
          <a:bodyPr wrap="none" rtlCol="0">
            <a:spAutoFit/>
          </a:bodyPr>
          <a:lstStyle/>
          <a:p>
            <a:r>
              <a:rPr lang="zh-CN" altLang="en-US" sz="3600" b="1" dirty="0"/>
              <a:t>活动二：梳理三则神话故事与四则人间故事的经纬。</a:t>
            </a:r>
            <a:endParaRPr lang="zh-CN" altLang="en-US" sz="3600" b="1" dirty="0"/>
          </a:p>
        </p:txBody>
      </p:sp>
      <p:graphicFrame>
        <p:nvGraphicFramePr>
          <p:cNvPr id="4" name="表格 3"/>
          <p:cNvGraphicFramePr>
            <a:graphicFrameLocks noGrp="1"/>
          </p:cNvGraphicFramePr>
          <p:nvPr/>
        </p:nvGraphicFramePr>
        <p:xfrm>
          <a:off x="843364" y="2133600"/>
          <a:ext cx="10709658" cy="4248148"/>
        </p:xfrm>
        <a:graphic>
          <a:graphicData uri="http://schemas.openxmlformats.org/drawingml/2006/table">
            <a:tbl>
              <a:tblPr firstRow="1" firstCol="1" bandRow="1"/>
              <a:tblGrid>
                <a:gridCol w="2354869"/>
                <a:gridCol w="8354789"/>
              </a:tblGrid>
              <a:tr h="525156">
                <a:tc>
                  <a:txBody>
                    <a:bodyPr/>
                    <a:lstStyle/>
                    <a:p>
                      <a:pPr algn="ctr">
                        <a:lnSpc>
                          <a:spcPts val="1800"/>
                        </a:lnSpc>
                        <a:spcAft>
                          <a:spcPts val="0"/>
                        </a:spcAft>
                      </a:pPr>
                      <a:r>
                        <a:rPr lang="zh-CN" sz="2000" kern="100" dirty="0">
                          <a:effectLst/>
                          <a:latin typeface="黑体" panose="02010609060101010101" pitchFamily="49" charset="-122"/>
                          <a:ea typeface="黑体" panose="02010609060101010101" pitchFamily="49" charset="-122"/>
                          <a:cs typeface="Times New Roman" panose="02020603050405020304" pitchFamily="18" charset="0"/>
                        </a:rPr>
                        <a:t>故事</a:t>
                      </a:r>
                      <a:endParaRPr lang="zh-CN" sz="2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zh-CN" sz="2000" kern="100" dirty="0">
                          <a:effectLst/>
                          <a:latin typeface="黑体" panose="02010609060101010101" pitchFamily="49" charset="-122"/>
                          <a:ea typeface="黑体" panose="02010609060101010101" pitchFamily="49" charset="-122"/>
                          <a:cs typeface="Times New Roman" panose="02020603050405020304" pitchFamily="18" charset="0"/>
                        </a:rPr>
                        <a:t>内容概括</a:t>
                      </a:r>
                      <a:endParaRPr lang="zh-CN" sz="2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856">
                <a:tc>
                  <a:txBody>
                    <a:bodyPr/>
                    <a:lstStyle/>
                    <a:p>
                      <a:pPr algn="ctr">
                        <a:lnSpc>
                          <a:spcPts val="1800"/>
                        </a:lnSpc>
                        <a:spcAft>
                          <a:spcPts val="0"/>
                        </a:spcAft>
                      </a:pPr>
                      <a:r>
                        <a:rPr lang="zh-CN" sz="2000" kern="100" dirty="0">
                          <a:effectLst/>
                          <a:latin typeface="黑体" panose="02010609060101010101" pitchFamily="49" charset="-122"/>
                          <a:ea typeface="黑体" panose="02010609060101010101" pitchFamily="49" charset="-122"/>
                          <a:cs typeface="Times New Roman" panose="02020603050405020304" pitchFamily="18" charset="0"/>
                        </a:rPr>
                        <a:t>石头补天</a:t>
                      </a:r>
                      <a:endParaRPr lang="zh-CN" sz="2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2000" kern="100" dirty="0">
                          <a:effectLst/>
                          <a:latin typeface="黑体" panose="02010609060101010101" pitchFamily="49" charset="-122"/>
                          <a:ea typeface="黑体" panose="02010609060101010101" pitchFamily="49" charset="-122"/>
                          <a:cs typeface="Times New Roman" panose="02020603050405020304" pitchFamily="18" charset="0"/>
                        </a:rPr>
                        <a:t> </a:t>
                      </a:r>
                      <a:endParaRPr lang="zh-CN" sz="2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856">
                <a:tc>
                  <a:txBody>
                    <a:bodyPr/>
                    <a:lstStyle/>
                    <a:p>
                      <a:pPr algn="ctr">
                        <a:lnSpc>
                          <a:spcPts val="1800"/>
                        </a:lnSpc>
                        <a:spcAft>
                          <a:spcPts val="0"/>
                        </a:spcAft>
                      </a:pPr>
                      <a:r>
                        <a:rPr lang="zh-CN" sz="2000" kern="100">
                          <a:effectLst/>
                          <a:latin typeface="黑体" panose="02010609060101010101" pitchFamily="49" charset="-122"/>
                          <a:ea typeface="黑体" panose="02010609060101010101" pitchFamily="49" charset="-122"/>
                          <a:cs typeface="Times New Roman" panose="02020603050405020304" pitchFamily="18" charset="0"/>
                        </a:rPr>
                        <a:t>绛珠还泪</a:t>
                      </a:r>
                      <a:endParaRPr lang="zh-CN" sz="20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2000" kern="100" dirty="0">
                          <a:effectLst/>
                          <a:latin typeface="黑体" panose="02010609060101010101" pitchFamily="49" charset="-122"/>
                          <a:ea typeface="黑体" panose="02010609060101010101" pitchFamily="49" charset="-122"/>
                          <a:cs typeface="Times New Roman" panose="02020603050405020304" pitchFamily="18" charset="0"/>
                        </a:rPr>
                        <a:t> </a:t>
                      </a:r>
                      <a:endParaRPr lang="zh-CN" sz="2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856">
                <a:tc>
                  <a:txBody>
                    <a:bodyPr/>
                    <a:lstStyle/>
                    <a:p>
                      <a:pPr algn="ctr">
                        <a:lnSpc>
                          <a:spcPts val="1800"/>
                        </a:lnSpc>
                        <a:spcAft>
                          <a:spcPts val="0"/>
                        </a:spcAft>
                      </a:pPr>
                      <a:r>
                        <a:rPr lang="zh-CN" sz="2000" kern="100">
                          <a:effectLst/>
                          <a:latin typeface="黑体" panose="02010609060101010101" pitchFamily="49" charset="-122"/>
                          <a:ea typeface="黑体" panose="02010609060101010101" pitchFamily="49" charset="-122"/>
                          <a:cs typeface="Times New Roman" panose="02020603050405020304" pitchFamily="18" charset="0"/>
                        </a:rPr>
                        <a:t>太虚幻境</a:t>
                      </a:r>
                      <a:endParaRPr lang="zh-CN" sz="20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2000" kern="100" dirty="0">
                          <a:effectLst/>
                          <a:latin typeface="黑体" panose="02010609060101010101" pitchFamily="49" charset="-122"/>
                          <a:ea typeface="黑体" panose="02010609060101010101" pitchFamily="49" charset="-122"/>
                          <a:cs typeface="Times New Roman" panose="02020603050405020304" pitchFamily="18" charset="0"/>
                        </a:rPr>
                        <a:t> </a:t>
                      </a:r>
                      <a:endParaRPr lang="zh-CN" sz="2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856">
                <a:tc>
                  <a:txBody>
                    <a:bodyPr/>
                    <a:lstStyle/>
                    <a:p>
                      <a:pPr algn="ctr">
                        <a:lnSpc>
                          <a:spcPts val="1800"/>
                        </a:lnSpc>
                        <a:spcAft>
                          <a:spcPts val="0"/>
                        </a:spcAft>
                      </a:pPr>
                      <a:r>
                        <a:rPr lang="zh-CN" sz="2000" kern="100">
                          <a:effectLst/>
                          <a:latin typeface="黑体" panose="02010609060101010101" pitchFamily="49" charset="-122"/>
                          <a:ea typeface="黑体" panose="02010609060101010101" pitchFamily="49" charset="-122"/>
                          <a:cs typeface="Times New Roman" panose="02020603050405020304" pitchFamily="18" charset="0"/>
                        </a:rPr>
                        <a:t>甄士隐失女出家</a:t>
                      </a:r>
                      <a:endParaRPr lang="zh-CN" sz="20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2000" kern="100" dirty="0">
                          <a:effectLst/>
                          <a:latin typeface="黑体" panose="02010609060101010101" pitchFamily="49" charset="-122"/>
                          <a:ea typeface="黑体" panose="02010609060101010101" pitchFamily="49" charset="-122"/>
                          <a:cs typeface="Times New Roman" panose="02020603050405020304" pitchFamily="18" charset="0"/>
                        </a:rPr>
                        <a:t> </a:t>
                      </a:r>
                      <a:endParaRPr lang="zh-CN" sz="2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856">
                <a:tc>
                  <a:txBody>
                    <a:bodyPr/>
                    <a:lstStyle/>
                    <a:p>
                      <a:pPr algn="ctr">
                        <a:lnSpc>
                          <a:spcPts val="1800"/>
                        </a:lnSpc>
                        <a:spcAft>
                          <a:spcPts val="0"/>
                        </a:spcAft>
                      </a:pPr>
                      <a:r>
                        <a:rPr lang="zh-CN" sz="2000" kern="100">
                          <a:effectLst/>
                          <a:latin typeface="黑体" panose="02010609060101010101" pitchFamily="49" charset="-122"/>
                          <a:ea typeface="黑体" panose="02010609060101010101" pitchFamily="49" charset="-122"/>
                          <a:cs typeface="Times New Roman" panose="02020603050405020304" pitchFamily="18" charset="0"/>
                        </a:rPr>
                        <a:t>贾雨村得官纳妾</a:t>
                      </a:r>
                      <a:endParaRPr lang="zh-CN" sz="20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2000" kern="100" dirty="0">
                          <a:effectLst/>
                          <a:latin typeface="黑体" panose="02010609060101010101" pitchFamily="49" charset="-122"/>
                          <a:ea typeface="黑体" panose="02010609060101010101" pitchFamily="49" charset="-122"/>
                          <a:cs typeface="Times New Roman" panose="02020603050405020304" pitchFamily="18" charset="0"/>
                        </a:rPr>
                        <a:t> </a:t>
                      </a:r>
                      <a:endParaRPr lang="zh-CN" sz="2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856">
                <a:tc>
                  <a:txBody>
                    <a:bodyPr/>
                    <a:lstStyle/>
                    <a:p>
                      <a:pPr algn="ctr">
                        <a:lnSpc>
                          <a:spcPts val="1800"/>
                        </a:lnSpc>
                        <a:spcAft>
                          <a:spcPts val="0"/>
                        </a:spcAft>
                      </a:pPr>
                      <a:r>
                        <a:rPr lang="zh-CN" sz="2000" kern="100">
                          <a:effectLst/>
                          <a:latin typeface="黑体" panose="02010609060101010101" pitchFamily="49" charset="-122"/>
                          <a:ea typeface="黑体" panose="02010609060101010101" pitchFamily="49" charset="-122"/>
                          <a:cs typeface="Times New Roman" panose="02020603050405020304" pitchFamily="18" charset="0"/>
                        </a:rPr>
                        <a:t>林黛玉初入贾府</a:t>
                      </a:r>
                      <a:endParaRPr lang="zh-CN" sz="20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2000" kern="100" dirty="0">
                          <a:effectLst/>
                          <a:latin typeface="黑体" panose="02010609060101010101" pitchFamily="49" charset="-122"/>
                          <a:ea typeface="黑体" panose="02010609060101010101" pitchFamily="49" charset="-122"/>
                          <a:cs typeface="Times New Roman" panose="02020603050405020304" pitchFamily="18" charset="0"/>
                        </a:rPr>
                        <a:t> </a:t>
                      </a:r>
                      <a:endParaRPr lang="zh-CN" sz="2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1856">
                <a:tc>
                  <a:txBody>
                    <a:bodyPr/>
                    <a:lstStyle/>
                    <a:p>
                      <a:pPr algn="ctr">
                        <a:lnSpc>
                          <a:spcPts val="1800"/>
                        </a:lnSpc>
                        <a:spcAft>
                          <a:spcPts val="0"/>
                        </a:spcAft>
                      </a:pPr>
                      <a:r>
                        <a:rPr lang="zh-CN" sz="2000" kern="100">
                          <a:effectLst/>
                          <a:latin typeface="黑体" panose="02010609060101010101" pitchFamily="49" charset="-122"/>
                          <a:ea typeface="黑体" panose="02010609060101010101" pitchFamily="49" charset="-122"/>
                          <a:cs typeface="Times New Roman" panose="02020603050405020304" pitchFamily="18" charset="0"/>
                        </a:rPr>
                        <a:t>冷子兴演说贾府</a:t>
                      </a:r>
                      <a:endParaRPr lang="zh-CN" sz="2000"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800"/>
                        </a:lnSpc>
                        <a:spcAft>
                          <a:spcPts val="0"/>
                        </a:spcAft>
                      </a:pPr>
                      <a:r>
                        <a:rPr lang="en-US" sz="2000" kern="100" dirty="0">
                          <a:effectLst/>
                          <a:latin typeface="黑体" panose="02010609060101010101" pitchFamily="49" charset="-122"/>
                          <a:ea typeface="黑体" panose="02010609060101010101" pitchFamily="49" charset="-122"/>
                          <a:cs typeface="Times New Roman" panose="02020603050405020304" pitchFamily="18" charset="0"/>
                        </a:rPr>
                        <a:t> </a:t>
                      </a:r>
                      <a:endParaRPr lang="zh-CN" sz="2000"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638978" y="1047116"/>
            <a:ext cx="11353800" cy="1381760"/>
          </a:xfrm>
        </p:spPr>
        <p:txBody>
          <a:bodyPr>
            <a:normAutofit/>
          </a:bodyPr>
          <a:lstStyle/>
          <a:p>
            <a:endParaRPr lang="en-US" altLang="zh-CN" sz="3200" dirty="0"/>
          </a:p>
          <a:p>
            <a:r>
              <a:rPr lang="en-US" altLang="zh-CN" sz="3200" b="1" dirty="0">
                <a:latin typeface="黑体" panose="02010609060101010101" pitchFamily="49" charset="-122"/>
                <a:ea typeface="黑体" panose="02010609060101010101" pitchFamily="49" charset="-122"/>
              </a:rPr>
              <a:t>2.</a:t>
            </a:r>
            <a:r>
              <a:rPr lang="zh-CN" altLang="en-US" sz="3200" b="1" dirty="0">
                <a:latin typeface="黑体" panose="02010609060101010101" pitchFamily="49" charset="-122"/>
                <a:ea typeface="黑体" panose="02010609060101010101" pitchFamily="49" charset="-122"/>
              </a:rPr>
              <a:t>梳理故事之间的联系，探究故事的作用。</a:t>
            </a:r>
            <a:endParaRPr lang="zh-CN" altLang="en-US" sz="3200" b="1" dirty="0">
              <a:latin typeface="黑体" panose="02010609060101010101" pitchFamily="49" charset="-122"/>
              <a:ea typeface="黑体" panose="02010609060101010101" pitchFamily="49" charset="-122"/>
            </a:endParaRPr>
          </a:p>
        </p:txBody>
      </p:sp>
      <p:sp>
        <p:nvSpPr>
          <p:cNvPr id="3" name="TextBox 2"/>
          <p:cNvSpPr txBox="1"/>
          <p:nvPr/>
        </p:nvSpPr>
        <p:spPr>
          <a:xfrm>
            <a:off x="914400" y="882127"/>
            <a:ext cx="10802957" cy="646331"/>
          </a:xfrm>
          <a:prstGeom prst="rect">
            <a:avLst/>
          </a:prstGeom>
          <a:noFill/>
        </p:spPr>
        <p:txBody>
          <a:bodyPr wrap="none" rtlCol="0">
            <a:spAutoFit/>
          </a:bodyPr>
          <a:lstStyle/>
          <a:p>
            <a:r>
              <a:rPr lang="zh-CN" altLang="en-US" sz="3600" b="1" dirty="0"/>
              <a:t>活动二：梳理三则神话故事与四则人间故事的经纬。</a:t>
            </a:r>
            <a:endParaRPr lang="zh-CN" altLang="en-US" sz="3600" b="1" dirty="0"/>
          </a:p>
        </p:txBody>
      </p:sp>
      <p:sp>
        <p:nvSpPr>
          <p:cNvPr id="6" name="文本框 5"/>
          <p:cNvSpPr txBox="1"/>
          <p:nvPr/>
        </p:nvSpPr>
        <p:spPr>
          <a:xfrm>
            <a:off x="914400" y="2428876"/>
            <a:ext cx="10495748" cy="3108543"/>
          </a:xfrm>
          <a:prstGeom prst="rect">
            <a:avLst/>
          </a:prstGeom>
          <a:noFill/>
        </p:spPr>
        <p:txBody>
          <a:bodyPr wrap="square">
            <a:spAutoFit/>
          </a:bodyPr>
          <a:lstStyle/>
          <a:p>
            <a:pPr indent="400050" algn="just">
              <a:spcAft>
                <a:spcPts val="0"/>
              </a:spcAft>
            </a:pP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石头补天——宝玉前世</a:t>
            </a:r>
            <a:endPar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endParaRPr>
          </a:p>
          <a:p>
            <a:pPr indent="400050" algn="just">
              <a:spcAft>
                <a:spcPts val="0"/>
              </a:spcAft>
            </a:pP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绛珠还泪——黛玉前世</a:t>
            </a:r>
            <a:endPar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endParaRPr>
          </a:p>
          <a:p>
            <a:pPr indent="400050" algn="just">
              <a:spcAft>
                <a:spcPts val="0"/>
              </a:spcAft>
            </a:pP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太虚幻境——人物、家族命运</a:t>
            </a:r>
            <a:endPar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endParaRPr>
          </a:p>
          <a:p>
            <a:pPr algn="just">
              <a:spcAft>
                <a:spcPts val="0"/>
              </a:spcAft>
            </a:pP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甄士隐失女出家——介绍宝玉来历、暗示宝玉结局、贾府结局</a:t>
            </a:r>
            <a:endPar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endParaRPr>
          </a:p>
          <a:p>
            <a:pPr algn="just">
              <a:spcAft>
                <a:spcPts val="0"/>
              </a:spcAft>
            </a:pP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贾雨村得官纳妾——介绍四大家族、揭示社会现实</a:t>
            </a:r>
            <a:endPar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endParaRPr>
          </a:p>
          <a:p>
            <a:pPr algn="just">
              <a:spcAft>
                <a:spcPts val="0"/>
              </a:spcAft>
            </a:pP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林黛玉初入贾府——具体展示贾府</a:t>
            </a:r>
            <a:endPar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endParaRPr>
          </a:p>
          <a:p>
            <a:pPr algn="just">
              <a:spcAft>
                <a:spcPts val="0"/>
              </a:spcAft>
            </a:pP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冷子兴演说贾府——展现贾府家世、介绍人物关系</a:t>
            </a:r>
            <a:endPar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8534" y="990283"/>
            <a:ext cx="10754033" cy="2308324"/>
          </a:xfrm>
          <a:prstGeom prst="rect">
            <a:avLst/>
          </a:prstGeom>
          <a:noFill/>
        </p:spPr>
        <p:txBody>
          <a:bodyPr wrap="square" rtlCol="0">
            <a:spAutoFit/>
          </a:bodyPr>
          <a:lstStyle/>
          <a:p>
            <a:r>
              <a:rPr lang="zh-CN" altLang="en-US" sz="3600" b="1" dirty="0"/>
              <a:t>活动三：阅读、参考周汝昌</a:t>
            </a:r>
            <a:r>
              <a:rPr lang="en-US" altLang="zh-CN" sz="3600" b="1" dirty="0"/>
              <a:t>《〈</a:t>
            </a:r>
            <a:r>
              <a:rPr lang="zh-CN" altLang="en-US" sz="3600" b="1" dirty="0"/>
              <a:t>红楼梦</a:t>
            </a:r>
            <a:r>
              <a:rPr lang="en-US" altLang="zh-CN" sz="3600" b="1" dirty="0"/>
              <a:t>〉</a:t>
            </a:r>
            <a:r>
              <a:rPr lang="zh-CN" altLang="en-US" sz="3600" b="1" dirty="0"/>
              <a:t>导读</a:t>
            </a:r>
            <a:r>
              <a:rPr lang="en-US" altLang="zh-CN" sz="3600" b="1" dirty="0"/>
              <a:t>》</a:t>
            </a:r>
            <a:r>
              <a:rPr lang="zh-CN" altLang="en-US" sz="3600" b="1" dirty="0"/>
              <a:t>中对</a:t>
            </a:r>
            <a:r>
              <a:rPr lang="en-US" altLang="zh-CN" sz="3600" b="1" dirty="0"/>
              <a:t>《</a:t>
            </a:r>
            <a:r>
              <a:rPr lang="zh-CN" altLang="en-US" sz="3600" b="1" dirty="0"/>
              <a:t>红楼梦</a:t>
            </a:r>
            <a:r>
              <a:rPr lang="en-US" altLang="zh-CN" sz="3600" b="1" dirty="0"/>
              <a:t>》</a:t>
            </a:r>
            <a:r>
              <a:rPr lang="zh-CN" altLang="en-US" sz="3600" b="1" dirty="0"/>
              <a:t>前八十回的情节划分，浏览全书回目，跳读部分内容，小组合作自定划分标准，对全书结构进行初步划分，设计属于自己的思维导图。</a:t>
            </a:r>
            <a:endParaRPr lang="zh-CN" altLang="en-US" sz="36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8200" y="2061247"/>
            <a:ext cx="10304145" cy="2575299"/>
          </a:xfrm>
        </p:spPr>
        <p:txBody>
          <a:bodyPr/>
          <a:lstStyle/>
          <a:p>
            <a:r>
              <a:rPr lang="zh-CN" altLang="en-US" sz="2800" b="1" dirty="0">
                <a:latin typeface="黑体" panose="02010609060101010101" pitchFamily="49" charset="-122"/>
                <a:ea typeface="黑体" panose="02010609060101010101" pitchFamily="49" charset="-122"/>
              </a:rPr>
              <a:t>班级要开展</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红楼梦</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整本书阅读活动，请你写一段宣传语，以达到介绍全书内容主旨、结构手法、激发阅读兴趣的目的。字数</a:t>
            </a:r>
            <a:r>
              <a:rPr lang="en-US" altLang="zh-CN" sz="2800" b="1" dirty="0">
                <a:latin typeface="黑体" panose="02010609060101010101" pitchFamily="49" charset="-122"/>
                <a:ea typeface="黑体" panose="02010609060101010101" pitchFamily="49" charset="-122"/>
              </a:rPr>
              <a:t>200</a:t>
            </a:r>
            <a:r>
              <a:rPr lang="zh-CN" altLang="en-US" sz="2800" b="1" dirty="0">
                <a:latin typeface="黑体" panose="02010609060101010101" pitchFamily="49" charset="-122"/>
                <a:ea typeface="黑体" panose="02010609060101010101" pitchFamily="49" charset="-122"/>
              </a:rPr>
              <a:t>字左右。</a:t>
            </a:r>
            <a:endParaRPr lang="en-US" altLang="zh-CN" dirty="0"/>
          </a:p>
          <a:p>
            <a:endParaRPr lang="zh-CN" altLang="en-US" dirty="0"/>
          </a:p>
          <a:p>
            <a:endParaRPr lang="zh-CN" altLang="en-US" dirty="0"/>
          </a:p>
        </p:txBody>
      </p:sp>
      <p:sp>
        <p:nvSpPr>
          <p:cNvPr id="3" name="TextBox 2"/>
          <p:cNvSpPr txBox="1"/>
          <p:nvPr/>
        </p:nvSpPr>
        <p:spPr>
          <a:xfrm>
            <a:off x="645458" y="602430"/>
            <a:ext cx="2646878" cy="584775"/>
          </a:xfrm>
          <a:prstGeom prst="rect">
            <a:avLst/>
          </a:prstGeom>
          <a:noFill/>
        </p:spPr>
        <p:txBody>
          <a:bodyPr wrap="none" rtlCol="0">
            <a:spAutoFit/>
          </a:bodyPr>
          <a:lstStyle/>
          <a:p>
            <a:r>
              <a:rPr lang="en-US" altLang="zh-CN" sz="3200" b="1" dirty="0">
                <a:latin typeface="+mn-ea"/>
              </a:rPr>
              <a:t>【</a:t>
            </a:r>
            <a:r>
              <a:rPr lang="zh-CN" altLang="en-US" sz="3200" b="1" dirty="0">
                <a:latin typeface="+mn-ea"/>
              </a:rPr>
              <a:t>评价反馈</a:t>
            </a:r>
            <a:r>
              <a:rPr lang="en-US" altLang="zh-CN" sz="3200" b="1" dirty="0">
                <a:latin typeface="+mn-ea"/>
              </a:rPr>
              <a:t>】</a:t>
            </a:r>
            <a:endParaRPr lang="zh-CN" altLang="en-US" sz="3200" b="1" dirty="0">
              <a:latin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p:txBody>
          <a:bodyPr/>
          <a:lstStyle/>
          <a:p>
            <a:r>
              <a:rPr lang="zh-CN" altLang="en-US" sz="2800" b="1" dirty="0">
                <a:latin typeface="黑体" panose="02010609060101010101" pitchFamily="49" charset="-122"/>
                <a:ea typeface="黑体" panose="02010609060101010101" pitchFamily="49" charset="-122"/>
              </a:rPr>
              <a:t>示例：一幕大旨谈情的悲剧，一部家族兴衰的历史。人性美丑、世相百态、时代特点在其中交错，有美好的诗意、真纯的爱恋、清洁的精神，也有虚伪欺诈、贪婪腐朽、无尽的罪恶和堕落。美丑、聚散、冷暖、盛衰、得失在曹公对往昔生活和所处社会的回顾反思中镶嵌于红楼生活的日常，笔触细密而又深透。美眷如花易逝，流年似水难回。荣华无常幻灭，富贵转眼成空。人间多少事，尽在</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红楼梦</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a:t>
            </a:r>
            <a:endParaRPr lang="zh-CN" altLang="en-US" dirty="0"/>
          </a:p>
        </p:txBody>
      </p:sp>
      <p:sp>
        <p:nvSpPr>
          <p:cNvPr id="3" name="TextBox 2"/>
          <p:cNvSpPr txBox="1"/>
          <p:nvPr/>
        </p:nvSpPr>
        <p:spPr>
          <a:xfrm>
            <a:off x="548640" y="548640"/>
            <a:ext cx="2646878" cy="584775"/>
          </a:xfrm>
          <a:prstGeom prst="rect">
            <a:avLst/>
          </a:prstGeom>
          <a:noFill/>
        </p:spPr>
        <p:txBody>
          <a:bodyPr wrap="none" rtlCol="0">
            <a:spAutoFit/>
          </a:bodyPr>
          <a:lstStyle/>
          <a:p>
            <a:r>
              <a:rPr lang="en-US" altLang="zh-CN" sz="3200" b="1" dirty="0">
                <a:latin typeface="+mn-ea"/>
              </a:rPr>
              <a:t>【</a:t>
            </a:r>
            <a:r>
              <a:rPr lang="zh-CN" altLang="en-US" sz="3200" b="1" dirty="0">
                <a:latin typeface="+mn-ea"/>
              </a:rPr>
              <a:t>评价反馈</a:t>
            </a:r>
            <a:r>
              <a:rPr lang="en-US" altLang="zh-CN" sz="3200" b="1" dirty="0">
                <a:latin typeface="+mn-ea"/>
              </a:rPr>
              <a:t>】</a:t>
            </a:r>
            <a:endParaRPr lang="zh-CN" altLang="en-US" sz="3200" b="1" dirty="0">
              <a:latin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p:txBody>
          <a:bodyPr/>
          <a:lstStyle/>
          <a:p>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课堂小结</a:t>
            </a:r>
            <a:r>
              <a:rPr lang="en-US" altLang="zh-CN" sz="2800" b="1" dirty="0">
                <a:latin typeface="黑体" panose="02010609060101010101" pitchFamily="49" charset="-122"/>
                <a:ea typeface="黑体" panose="02010609060101010101" pitchFamily="49" charset="-122"/>
              </a:rPr>
              <a:t>】</a:t>
            </a:r>
            <a:endParaRPr lang="en-US" altLang="zh-CN" sz="2800" b="1" dirty="0">
              <a:latin typeface="黑体" panose="02010609060101010101" pitchFamily="49" charset="-122"/>
              <a:ea typeface="黑体" panose="02010609060101010101" pitchFamily="49" charset="-122"/>
            </a:endParaRPr>
          </a:p>
          <a:p>
            <a:r>
              <a:rPr lang="zh-CN" altLang="en-US" sz="2800" b="1" dirty="0">
                <a:latin typeface="黑体" panose="02010609060101010101" pitchFamily="49" charset="-122"/>
                <a:ea typeface="黑体" panose="02010609060101010101" pitchFamily="49" charset="-122"/>
              </a:rPr>
              <a:t>    我们通过对</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红楼梦</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前五回和全书回目的阅读、归纳，大致了解了前五回的纲领性作用和整本书的大体结构，也对曹雪芹创作中运用的谐音、隐喻等手法以及所表现的作品主旨有相应的了解。一本红楼，一座宝藏，需要我们继续挖掘的还有很多，作品所包含的文学、精神、文化之美需要我们深入其中，细细咀嚼、不断挖掘。</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8199" y="1137226"/>
            <a:ext cx="11096625" cy="5301674"/>
          </a:xfrm>
        </p:spPr>
        <p:txBody>
          <a:bodyPr>
            <a:normAutofit fontScale="92500" lnSpcReduction="10000"/>
          </a:bodyPr>
          <a:lstStyle/>
          <a:p>
            <a:r>
              <a:rPr lang="zh-CN" altLang="en-US" b="1" dirty="0"/>
              <a:t>本单元对应高中语文必修课程的“整本书阅读与研讨”学习任务群。须落实以下单元教学目标：</a:t>
            </a:r>
            <a:endParaRPr lang="zh-CN" altLang="en-US" b="1" dirty="0"/>
          </a:p>
          <a:p>
            <a:r>
              <a:rPr lang="en-US" altLang="zh-CN" b="1" dirty="0"/>
              <a:t>1.</a:t>
            </a:r>
            <a:r>
              <a:rPr lang="zh-CN" altLang="en-US" b="1" dirty="0"/>
              <a:t>了解作者曹雪芹及</a:t>
            </a:r>
            <a:r>
              <a:rPr lang="en-US" altLang="zh-CN" b="1" dirty="0"/>
              <a:t>《</a:t>
            </a:r>
            <a:r>
              <a:rPr lang="zh-CN" altLang="en-US" b="1" dirty="0"/>
              <a:t>红楼梦</a:t>
            </a:r>
            <a:r>
              <a:rPr lang="en-US" altLang="zh-CN" b="1" dirty="0"/>
              <a:t>》</a:t>
            </a:r>
            <a:r>
              <a:rPr lang="zh-CN" altLang="en-US" b="1" dirty="0"/>
              <a:t>的成书背景；</a:t>
            </a:r>
            <a:endParaRPr lang="zh-CN" altLang="en-US" b="1" dirty="0"/>
          </a:p>
          <a:p>
            <a:r>
              <a:rPr lang="en-US" altLang="zh-CN" b="1" dirty="0"/>
              <a:t>2.</a:t>
            </a:r>
            <a:r>
              <a:rPr lang="zh-CN" altLang="en-US" b="1" dirty="0"/>
              <a:t>通读全书，梳理小说“四大家族荣枯”和“宝黛爱情悲剧”的情节主线，体会其叙事结构纵横交错的特点；</a:t>
            </a:r>
            <a:endParaRPr lang="zh-CN" altLang="en-US" b="1" dirty="0"/>
          </a:p>
          <a:p>
            <a:r>
              <a:rPr lang="en-US" altLang="zh-CN" b="1" dirty="0"/>
              <a:t>3.</a:t>
            </a:r>
            <a:r>
              <a:rPr lang="zh-CN" altLang="en-US" b="1" dirty="0"/>
              <a:t>研读经典回目，通过鉴赏相关描写性语言，分析人物关系、性格、心理，理解典型人物形象的内涵和作用，鉴赏作者塑造人物丰富性的笔法；</a:t>
            </a:r>
            <a:endParaRPr lang="zh-CN" altLang="en-US" b="1" dirty="0"/>
          </a:p>
          <a:p>
            <a:r>
              <a:rPr lang="en-US" altLang="zh-CN" b="1" dirty="0"/>
              <a:t>4.</a:t>
            </a:r>
            <a:r>
              <a:rPr lang="zh-CN" altLang="en-US" b="1" dirty="0"/>
              <a:t>关注作品中的日常生活细节，了解社会关系与生活习俗，体会作者再现生活、揭示人生的创作意图，体会作品主题多元化的特色；</a:t>
            </a:r>
            <a:endParaRPr lang="zh-CN" altLang="en-US" b="1" dirty="0"/>
          </a:p>
          <a:p>
            <a:r>
              <a:rPr lang="en-US" altLang="zh-CN" b="1" dirty="0"/>
              <a:t>5.</a:t>
            </a:r>
            <a:r>
              <a:rPr lang="zh-CN" altLang="en-US" b="1" dirty="0"/>
              <a:t>掌握作者通过谐音、谶语、灯谜、诗词等表现人物性格、隐喻人物命运及结局的手法，能尝试通过名家解读的启发和帮助，产生并表达自己的见解；</a:t>
            </a:r>
            <a:endParaRPr lang="zh-CN" altLang="en-US" b="1" dirty="0"/>
          </a:p>
          <a:p>
            <a:r>
              <a:rPr lang="en-US" altLang="zh-CN" b="1" dirty="0"/>
              <a:t>6.</a:t>
            </a:r>
            <a:r>
              <a:rPr lang="zh-CN" altLang="en-US" b="1" dirty="0"/>
              <a:t>综合运用浏览、略读、精读、研读等阅读方法，通过重点精读、专题研读等活动体会作品中的园林、服饰、建筑、对联、饮食、习俗等文化之美，并通过多种方式分享、交流学习成果，并能将学习经典作品获得的鉴赏、运用能力迁移到其他阅读情境和实际生活的语言运用中。</a:t>
            </a:r>
            <a:endParaRPr lang="zh-CN" altLang="en-US" b="1" dirty="0"/>
          </a:p>
        </p:txBody>
      </p:sp>
      <p:sp>
        <p:nvSpPr>
          <p:cNvPr id="3" name="TextBox 2"/>
          <p:cNvSpPr txBox="1"/>
          <p:nvPr/>
        </p:nvSpPr>
        <p:spPr>
          <a:xfrm>
            <a:off x="690452" y="552450"/>
            <a:ext cx="2646878" cy="584775"/>
          </a:xfrm>
          <a:prstGeom prst="rect">
            <a:avLst/>
          </a:prstGeom>
          <a:noFill/>
        </p:spPr>
        <p:txBody>
          <a:bodyPr wrap="none" rtlCol="0">
            <a:spAutoFit/>
          </a:bodyPr>
          <a:lstStyle/>
          <a:p>
            <a:r>
              <a:rPr lang="en-US" altLang="zh-CN" sz="3200" b="1" dirty="0"/>
              <a:t>【</a:t>
            </a:r>
            <a:r>
              <a:rPr lang="zh-CN" altLang="en-US" sz="3200" b="1" dirty="0"/>
              <a:t>单元分析</a:t>
            </a:r>
            <a:r>
              <a:rPr lang="en-US" altLang="zh-CN" sz="3200" b="1" dirty="0"/>
              <a:t>】</a:t>
            </a:r>
            <a:endParaRPr lang="zh-CN" altLang="en-US" sz="32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8200" y="1523365"/>
            <a:ext cx="10304145" cy="4526561"/>
          </a:xfrm>
        </p:spPr>
        <p:txBody>
          <a:bodyPr/>
          <a:lstStyle/>
          <a:p>
            <a:r>
              <a:rPr lang="zh-CN" altLang="en-US" b="1" dirty="0"/>
              <a:t>请依据冷子兴演说荣国府以及林黛玉进贾府的相关内容，画出贾府人物关系思维导图。</a:t>
            </a:r>
            <a:endParaRPr lang="zh-CN" altLang="en-US" dirty="0"/>
          </a:p>
        </p:txBody>
      </p:sp>
      <p:sp>
        <p:nvSpPr>
          <p:cNvPr id="3" name="TextBox 2"/>
          <p:cNvSpPr txBox="1"/>
          <p:nvPr/>
        </p:nvSpPr>
        <p:spPr>
          <a:xfrm>
            <a:off x="548640" y="548640"/>
            <a:ext cx="2646878" cy="584775"/>
          </a:xfrm>
          <a:prstGeom prst="rect">
            <a:avLst/>
          </a:prstGeom>
          <a:noFill/>
        </p:spPr>
        <p:txBody>
          <a:bodyPr wrap="none" rtlCol="0">
            <a:spAutoFit/>
          </a:bodyPr>
          <a:lstStyle/>
          <a:p>
            <a:r>
              <a:rPr lang="en-US" altLang="zh-CN" sz="3200" b="1" dirty="0">
                <a:latin typeface="+mn-ea"/>
              </a:rPr>
              <a:t>【</a:t>
            </a:r>
            <a:r>
              <a:rPr lang="zh-CN" altLang="en-US" sz="3200" b="1" dirty="0">
                <a:latin typeface="+mn-ea"/>
              </a:rPr>
              <a:t>布置作业</a:t>
            </a:r>
            <a:r>
              <a:rPr lang="en-US" altLang="zh-CN" sz="3200" b="1" dirty="0">
                <a:latin typeface="+mn-ea"/>
              </a:rPr>
              <a:t>】</a:t>
            </a:r>
            <a:endParaRPr lang="zh-CN" altLang="en-US" sz="3200" b="1" dirty="0">
              <a:latin typeface="+mn-ea"/>
            </a:endParaRPr>
          </a:p>
        </p:txBody>
      </p:sp>
      <p:pic>
        <p:nvPicPr>
          <p:cNvPr id="6" name="图片 5"/>
          <p:cNvPicPr>
            <a:picLocks noChangeAspect="1"/>
          </p:cNvPicPr>
          <p:nvPr/>
        </p:nvPicPr>
        <p:blipFill>
          <a:blip r:embed="rId1"/>
          <a:stretch>
            <a:fillRect/>
          </a:stretch>
        </p:blipFill>
        <p:spPr>
          <a:xfrm>
            <a:off x="3334218" y="1943101"/>
            <a:ext cx="4893480" cy="424679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38200" y="1571625"/>
            <a:ext cx="10304145" cy="4425138"/>
          </a:xfrm>
        </p:spPr>
        <p:txBody>
          <a:bodyPr>
            <a:normAutofit/>
          </a:bodyPr>
          <a:lstStyle/>
          <a:p>
            <a:r>
              <a:rPr lang="zh-CN" altLang="en-US" b="1" dirty="0">
                <a:latin typeface="+mn-ea"/>
              </a:rPr>
              <a:t>曹雪芹的</a:t>
            </a:r>
            <a:r>
              <a:rPr lang="en-US" altLang="zh-CN" b="1" dirty="0">
                <a:latin typeface="+mn-ea"/>
              </a:rPr>
              <a:t>《</a:t>
            </a:r>
            <a:r>
              <a:rPr lang="zh-CN" altLang="en-US" b="1" dirty="0">
                <a:latin typeface="+mn-ea"/>
              </a:rPr>
              <a:t>红楼梦</a:t>
            </a:r>
            <a:r>
              <a:rPr lang="en-US" altLang="zh-CN" b="1" dirty="0">
                <a:latin typeface="+mn-ea"/>
              </a:rPr>
              <a:t>》</a:t>
            </a:r>
            <a:r>
              <a:rPr lang="zh-CN" altLang="en-US" b="1" dirty="0">
                <a:latin typeface="+mn-ea"/>
              </a:rPr>
              <a:t>是中国古代小说中一座卓然矗立的艺术高峰。这部巨著不以波澜壮阔的场面或曲折离奇的情节取胜，而是在日常生活的细腻叙写中寄寓作者对社会人生的透彻观察和深刻思索，思想内容博大精深，文化内蕴极其丰厚。可以说，</a:t>
            </a:r>
            <a:r>
              <a:rPr lang="en-US" altLang="zh-CN" b="1" dirty="0">
                <a:latin typeface="+mn-ea"/>
              </a:rPr>
              <a:t>《</a:t>
            </a:r>
            <a:r>
              <a:rPr lang="zh-CN" altLang="en-US" b="1" dirty="0">
                <a:latin typeface="+mn-ea"/>
              </a:rPr>
              <a:t>红楼梦</a:t>
            </a:r>
            <a:r>
              <a:rPr lang="en-US" altLang="zh-CN" b="1" dirty="0">
                <a:latin typeface="+mn-ea"/>
              </a:rPr>
              <a:t>》</a:t>
            </a:r>
            <a:r>
              <a:rPr lang="zh-CN" altLang="en-US" b="1" dirty="0">
                <a:latin typeface="+mn-ea"/>
              </a:rPr>
              <a:t>是一部艺术化的中国古代社会文化百科全书。这样一部古典文学的巅峰之作，对拓展学生视野，建构阅读整本书的经验，提升阅读鉴赏的能力，学习和思考中华优秀的传统文化，从而促进学生的生命感悟和精神成长，具有重要意义。但也正因为其规模大、人物多、情节复杂，反映社会生活深广，给教与学都带来了很大的难度。在指导阅读时，要善于依据学生感兴趣的阅读切入口，引导学生梳理长篇章回体小说主线及结构，理解人物形象的丰富多面性，鉴赏作者伏线千里、多线并进、隐喻象征等手法，体会作品中体现出的多元主题及文化、审美内涵，将会成为设置真实学习情境、指导学习实践的主要任务。</a:t>
            </a:r>
            <a:endParaRPr lang="zh-CN" altLang="en-US" dirty="0"/>
          </a:p>
        </p:txBody>
      </p:sp>
      <p:sp>
        <p:nvSpPr>
          <p:cNvPr id="3" name="TextBox 2"/>
          <p:cNvSpPr txBox="1"/>
          <p:nvPr/>
        </p:nvSpPr>
        <p:spPr>
          <a:xfrm>
            <a:off x="935665" y="861237"/>
            <a:ext cx="2646878" cy="584775"/>
          </a:xfrm>
          <a:prstGeom prst="rect">
            <a:avLst/>
          </a:prstGeom>
          <a:noFill/>
        </p:spPr>
        <p:txBody>
          <a:bodyPr wrap="none" rtlCol="0">
            <a:spAutoFit/>
          </a:bodyPr>
          <a:lstStyle/>
          <a:p>
            <a:r>
              <a:rPr lang="en-US" altLang="zh-CN" sz="3200" b="1" dirty="0"/>
              <a:t>【</a:t>
            </a:r>
            <a:r>
              <a:rPr lang="zh-CN" altLang="en-US" sz="3200" b="1" dirty="0"/>
              <a:t>教材分析</a:t>
            </a:r>
            <a:r>
              <a:rPr lang="en-US" altLang="zh-CN" sz="3200" b="1" dirty="0"/>
              <a:t>】</a:t>
            </a:r>
            <a:endParaRPr lang="en-US" altLang="zh-CN" sz="32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76299" y="1339686"/>
            <a:ext cx="10982325" cy="5184939"/>
          </a:xfrm>
        </p:spPr>
        <p:txBody>
          <a:bodyPr>
            <a:normAutofit fontScale="92500" lnSpcReduction="10000"/>
          </a:bodyPr>
          <a:lstStyle/>
          <a:p>
            <a:r>
              <a:rPr lang="en-US" altLang="zh-CN" b="1" dirty="0">
                <a:latin typeface="+mj-ea"/>
                <a:ea typeface="+mj-ea"/>
              </a:rPr>
              <a:t>     《</a:t>
            </a:r>
            <a:r>
              <a:rPr lang="zh-CN" altLang="en-US" b="1" dirty="0">
                <a:latin typeface="+mj-ea"/>
                <a:ea typeface="+mj-ea"/>
              </a:rPr>
              <a:t>红楼梦</a:t>
            </a:r>
            <a:r>
              <a:rPr lang="en-US" altLang="zh-CN" b="1" dirty="0">
                <a:latin typeface="+mj-ea"/>
                <a:ea typeface="+mj-ea"/>
              </a:rPr>
              <a:t>》</a:t>
            </a:r>
            <a:r>
              <a:rPr lang="zh-CN" altLang="en-US" b="1" dirty="0">
                <a:latin typeface="+mj-ea"/>
                <a:ea typeface="+mj-ea"/>
              </a:rPr>
              <a:t>思想内涵广博深邃，文化意蕴丰厚精微，艺术手法绝伦奇妙，令人叹为观止。因此，它不是仅供世人消遣娱乐的话本俗讲，而是一部对读者提出了高要求的文化小说、智慧小说，对于涉世未深的学生而言，阅读</a:t>
            </a:r>
            <a:r>
              <a:rPr lang="en-US" altLang="zh-CN" b="1" dirty="0">
                <a:latin typeface="+mj-ea"/>
                <a:ea typeface="+mj-ea"/>
              </a:rPr>
              <a:t>《</a:t>
            </a:r>
            <a:r>
              <a:rPr lang="zh-CN" altLang="en-US" b="1" dirty="0">
                <a:latin typeface="+mj-ea"/>
                <a:ea typeface="+mj-ea"/>
              </a:rPr>
              <a:t>红楼梦</a:t>
            </a:r>
            <a:r>
              <a:rPr lang="en-US" altLang="zh-CN" b="1" dirty="0">
                <a:latin typeface="+mj-ea"/>
                <a:ea typeface="+mj-ea"/>
              </a:rPr>
              <a:t>》</a:t>
            </a:r>
            <a:r>
              <a:rPr lang="zh-CN" altLang="en-US" b="1" dirty="0">
                <a:latin typeface="+mj-ea"/>
                <a:ea typeface="+mj-ea"/>
              </a:rPr>
              <a:t>是存在一定障碍的，如何有效开展</a:t>
            </a:r>
            <a:r>
              <a:rPr lang="en-US" altLang="zh-CN" b="1" dirty="0">
                <a:latin typeface="+mj-ea"/>
                <a:ea typeface="+mj-ea"/>
              </a:rPr>
              <a:t>《</a:t>
            </a:r>
            <a:r>
              <a:rPr lang="zh-CN" altLang="en-US" b="1" dirty="0">
                <a:latin typeface="+mj-ea"/>
                <a:ea typeface="+mj-ea"/>
              </a:rPr>
              <a:t>红楼梦</a:t>
            </a:r>
            <a:r>
              <a:rPr lang="en-US" altLang="zh-CN" b="1" dirty="0">
                <a:latin typeface="+mj-ea"/>
                <a:ea typeface="+mj-ea"/>
              </a:rPr>
              <a:t>》</a:t>
            </a:r>
            <a:r>
              <a:rPr lang="zh-CN" altLang="en-US" b="1" dirty="0">
                <a:latin typeface="+mj-ea"/>
                <a:ea typeface="+mj-ea"/>
              </a:rPr>
              <a:t>的教学是教师面临的一个重要的课题。</a:t>
            </a:r>
            <a:endParaRPr lang="zh-CN" altLang="en-US" b="1" dirty="0">
              <a:latin typeface="+mj-ea"/>
              <a:ea typeface="+mj-ea"/>
            </a:endParaRPr>
          </a:p>
          <a:p>
            <a:r>
              <a:rPr lang="en-US" altLang="zh-CN" b="1" dirty="0">
                <a:latin typeface="+mj-ea"/>
                <a:ea typeface="+mj-ea"/>
              </a:rPr>
              <a:t>     《</a:t>
            </a:r>
            <a:r>
              <a:rPr lang="zh-CN" altLang="en-US" b="1" dirty="0">
                <a:latin typeface="+mj-ea"/>
                <a:ea typeface="+mj-ea"/>
              </a:rPr>
              <a:t>红楼梦</a:t>
            </a:r>
            <a:r>
              <a:rPr lang="en-US" altLang="zh-CN" b="1" dirty="0">
                <a:latin typeface="+mj-ea"/>
                <a:ea typeface="+mj-ea"/>
              </a:rPr>
              <a:t>》</a:t>
            </a:r>
            <a:r>
              <a:rPr lang="zh-CN" altLang="en-US" b="1" dirty="0">
                <a:latin typeface="+mj-ea"/>
                <a:ea typeface="+mj-ea"/>
              </a:rPr>
              <a:t>的教学分布在我国大、中、小学各个学段，其教学的内容主要是文本节选，如</a:t>
            </a:r>
            <a:r>
              <a:rPr lang="en-US" altLang="zh-CN" b="1" dirty="0">
                <a:latin typeface="+mj-ea"/>
                <a:ea typeface="+mj-ea"/>
              </a:rPr>
              <a:t>《</a:t>
            </a:r>
            <a:r>
              <a:rPr lang="zh-CN" altLang="en-US" b="1" dirty="0">
                <a:latin typeface="+mj-ea"/>
                <a:ea typeface="+mj-ea"/>
              </a:rPr>
              <a:t>林黛玉进贾府</a:t>
            </a:r>
            <a:r>
              <a:rPr lang="en-US" altLang="zh-CN" b="1" dirty="0">
                <a:latin typeface="+mj-ea"/>
                <a:ea typeface="+mj-ea"/>
              </a:rPr>
              <a:t>》《</a:t>
            </a:r>
            <a:r>
              <a:rPr lang="zh-CN" altLang="en-US" b="1" dirty="0">
                <a:latin typeface="+mj-ea"/>
                <a:ea typeface="+mj-ea"/>
              </a:rPr>
              <a:t>宝玉挨打</a:t>
            </a:r>
            <a:r>
              <a:rPr lang="en-US" altLang="zh-CN" b="1" dirty="0">
                <a:latin typeface="+mj-ea"/>
                <a:ea typeface="+mj-ea"/>
              </a:rPr>
              <a:t>》《</a:t>
            </a:r>
            <a:r>
              <a:rPr lang="zh-CN" altLang="en-US" b="1" dirty="0">
                <a:latin typeface="+mj-ea"/>
                <a:ea typeface="+mj-ea"/>
              </a:rPr>
              <a:t>香菱学诗</a:t>
            </a:r>
            <a:r>
              <a:rPr lang="en-US" altLang="zh-CN" b="1" dirty="0">
                <a:latin typeface="+mj-ea"/>
                <a:ea typeface="+mj-ea"/>
              </a:rPr>
              <a:t>》《</a:t>
            </a:r>
            <a:r>
              <a:rPr lang="zh-CN" altLang="en-US" b="1" dirty="0">
                <a:latin typeface="+mj-ea"/>
                <a:ea typeface="+mj-ea"/>
              </a:rPr>
              <a:t>葫芦僧判断葫芦案</a:t>
            </a:r>
            <a:r>
              <a:rPr lang="en-US" altLang="zh-CN" b="1" dirty="0">
                <a:latin typeface="+mj-ea"/>
                <a:ea typeface="+mj-ea"/>
              </a:rPr>
              <a:t>》</a:t>
            </a:r>
            <a:r>
              <a:rPr lang="zh-CN" altLang="en-US" b="1" dirty="0">
                <a:latin typeface="+mj-ea"/>
                <a:ea typeface="+mj-ea"/>
              </a:rPr>
              <a:t>等。学生在学习时大多依从教师的讲授，从人物分析、主题意蕴、写作手法等方面对</a:t>
            </a:r>
            <a:r>
              <a:rPr lang="en-US" altLang="zh-CN" b="1" dirty="0">
                <a:latin typeface="+mj-ea"/>
                <a:ea typeface="+mj-ea"/>
              </a:rPr>
              <a:t>《</a:t>
            </a:r>
            <a:r>
              <a:rPr lang="zh-CN" altLang="en-US" b="1" dirty="0">
                <a:latin typeface="+mj-ea"/>
                <a:ea typeface="+mj-ea"/>
              </a:rPr>
              <a:t>红楼梦</a:t>
            </a:r>
            <a:r>
              <a:rPr lang="en-US" altLang="zh-CN" b="1" dirty="0">
                <a:latin typeface="+mj-ea"/>
                <a:ea typeface="+mj-ea"/>
              </a:rPr>
              <a:t>》</a:t>
            </a:r>
            <a:r>
              <a:rPr lang="zh-CN" altLang="en-US" b="1" dirty="0">
                <a:latin typeface="+mj-ea"/>
                <a:ea typeface="+mj-ea"/>
              </a:rPr>
              <a:t>有一定的认识和了解，但在阅读兴趣、阅读持续度和深入度上体现出主动性不够，无法走得更远。加之课时紧张，完全的课内阅读无法展开，又面临课外自主阅读不可控因素增加的困难，因此，激发学生的阅读兴趣，通过阅读方法的指导、阅读成果的交流和展示等方法不断激发和保持阅读动机，从阅读主体上下功夫，才能使阅读效果得到保障。</a:t>
            </a:r>
            <a:endParaRPr lang="zh-CN" altLang="en-US" b="1" dirty="0">
              <a:latin typeface="+mj-ea"/>
              <a:ea typeface="+mj-ea"/>
            </a:endParaRPr>
          </a:p>
          <a:p>
            <a:r>
              <a:rPr lang="zh-CN" altLang="en-US" b="1" dirty="0">
                <a:latin typeface="+mj-ea"/>
                <a:ea typeface="+mj-ea"/>
              </a:rPr>
              <a:t>       根据以上分析，</a:t>
            </a:r>
            <a:r>
              <a:rPr lang="en-US" altLang="zh-CN" b="1" dirty="0">
                <a:latin typeface="+mj-ea"/>
                <a:ea typeface="+mj-ea"/>
              </a:rPr>
              <a:t>《</a:t>
            </a:r>
            <a:r>
              <a:rPr lang="zh-CN" altLang="en-US" b="1" dirty="0">
                <a:latin typeface="+mj-ea"/>
                <a:ea typeface="+mj-ea"/>
              </a:rPr>
              <a:t>红楼梦</a:t>
            </a:r>
            <a:r>
              <a:rPr lang="en-US" altLang="zh-CN" b="1" dirty="0">
                <a:latin typeface="+mj-ea"/>
                <a:ea typeface="+mj-ea"/>
              </a:rPr>
              <a:t>》</a:t>
            </a:r>
            <a:r>
              <a:rPr lang="zh-CN" altLang="en-US" b="1" dirty="0">
                <a:latin typeface="+mj-ea"/>
                <a:ea typeface="+mj-ea"/>
              </a:rPr>
              <a:t>整本书阅读拟安排四个阅读阶段：整体感知阶段、文本细读阶段、专题研究阶段、运用交流阶段。每个阶段辅以相应的阅读方法指导，让学生在有方向的指导下逐步培养自主阅读和自主研究的能力，从而能综合运用批注法、比较法、探究法等阅读方法，开展文本细读、创意探究、跨媒介演绎等活动，让名著阅读与阅读能力提升相连，与生活情境相融，切实提升学生的语言理解和实践能力。四个阶段中的课时可视具体学情灵活安排。</a:t>
            </a:r>
            <a:endParaRPr lang="zh-CN" altLang="en-US" b="1" dirty="0">
              <a:latin typeface="+mj-ea"/>
              <a:ea typeface="+mj-ea"/>
            </a:endParaRPr>
          </a:p>
          <a:p>
            <a:endParaRPr lang="zh-CN" altLang="en-US" dirty="0"/>
          </a:p>
        </p:txBody>
      </p:sp>
      <p:sp>
        <p:nvSpPr>
          <p:cNvPr id="3" name="TextBox 2"/>
          <p:cNvSpPr txBox="1"/>
          <p:nvPr/>
        </p:nvSpPr>
        <p:spPr>
          <a:xfrm>
            <a:off x="637953" y="754911"/>
            <a:ext cx="2646878" cy="584775"/>
          </a:xfrm>
          <a:prstGeom prst="rect">
            <a:avLst/>
          </a:prstGeom>
          <a:noFill/>
        </p:spPr>
        <p:txBody>
          <a:bodyPr wrap="none" rtlCol="0">
            <a:spAutoFit/>
          </a:bodyPr>
          <a:lstStyle/>
          <a:p>
            <a:r>
              <a:rPr lang="en-US" altLang="zh-CN" sz="3200" b="1" dirty="0"/>
              <a:t>【</a:t>
            </a:r>
            <a:r>
              <a:rPr lang="zh-CN" altLang="en-US" sz="3200" b="1" dirty="0"/>
              <a:t>学情分析</a:t>
            </a:r>
            <a:r>
              <a:rPr lang="en-US" altLang="zh-CN" sz="3200" b="1" dirty="0"/>
              <a:t>】</a:t>
            </a:r>
            <a:endParaRPr lang="en-US" altLang="zh-CN" sz="3200"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795671" y="2076259"/>
            <a:ext cx="10304145" cy="3811905"/>
          </a:xfrm>
        </p:spPr>
        <p:txBody>
          <a:bodyPr>
            <a:normAutofit/>
          </a:bodyPr>
          <a:lstStyle/>
          <a:p>
            <a:r>
              <a:rPr lang="en-US" altLang="zh-CN" sz="2800" b="1" dirty="0">
                <a:latin typeface="+mn-ea"/>
              </a:rPr>
              <a:t>1.</a:t>
            </a:r>
            <a:r>
              <a:rPr lang="zh-CN" altLang="en-US" sz="2800" b="1" dirty="0">
                <a:latin typeface="+mn-ea"/>
              </a:rPr>
              <a:t>学习和积累长篇章回体小说的阅读方法和经验，养成良好的阅读习惯；</a:t>
            </a:r>
            <a:r>
              <a:rPr lang="en-US" altLang="zh-CN" sz="2800" b="1" dirty="0">
                <a:latin typeface="+mn-ea"/>
              </a:rPr>
              <a:t>【</a:t>
            </a:r>
            <a:r>
              <a:rPr lang="zh-CN" altLang="en-US" sz="2800" b="1" dirty="0">
                <a:latin typeface="+mn-ea"/>
              </a:rPr>
              <a:t>教学重点</a:t>
            </a:r>
            <a:r>
              <a:rPr lang="en-US" altLang="zh-CN" sz="2800" b="1" dirty="0">
                <a:latin typeface="+mn-ea"/>
              </a:rPr>
              <a:t>1】</a:t>
            </a:r>
            <a:endParaRPr lang="en-US" altLang="zh-CN" sz="2800" b="1" dirty="0">
              <a:latin typeface="+mn-ea"/>
            </a:endParaRPr>
          </a:p>
          <a:p>
            <a:r>
              <a:rPr lang="en-US" altLang="zh-CN" sz="2800" b="1" dirty="0">
                <a:latin typeface="+mn-ea"/>
              </a:rPr>
              <a:t>2.</a:t>
            </a:r>
            <a:r>
              <a:rPr lang="zh-CN" altLang="en-US" sz="2800" b="1" dirty="0">
                <a:latin typeface="+mn-ea"/>
              </a:rPr>
              <a:t>梳理小说情节主线，细读经典回目章节，体会其叙事结构纵横交错和人物形象丰富多面的特点；</a:t>
            </a:r>
            <a:r>
              <a:rPr lang="en-US" altLang="zh-CN" sz="2800" b="1" dirty="0">
                <a:latin typeface="+mn-ea"/>
              </a:rPr>
              <a:t>【</a:t>
            </a:r>
            <a:r>
              <a:rPr lang="zh-CN" altLang="en-US" sz="2800" b="1" dirty="0">
                <a:latin typeface="+mn-ea"/>
              </a:rPr>
              <a:t>教学重点</a:t>
            </a:r>
            <a:r>
              <a:rPr lang="en-US" altLang="zh-CN" sz="2800" b="1" dirty="0">
                <a:latin typeface="+mn-ea"/>
              </a:rPr>
              <a:t>2】</a:t>
            </a:r>
            <a:endParaRPr lang="en-US" altLang="zh-CN" sz="2800" b="1" dirty="0">
              <a:latin typeface="+mn-ea"/>
            </a:endParaRPr>
          </a:p>
          <a:p>
            <a:r>
              <a:rPr lang="en-US" altLang="zh-CN" sz="2800" b="1" dirty="0">
                <a:latin typeface="+mn-ea"/>
              </a:rPr>
              <a:t>3.</a:t>
            </a:r>
            <a:r>
              <a:rPr lang="zh-CN" altLang="en-US" sz="2800" b="1" dirty="0">
                <a:latin typeface="+mn-ea"/>
              </a:rPr>
              <a:t>感受小说内容体现出的文化内涵，探究小说的丰富主题意蕴；</a:t>
            </a:r>
            <a:r>
              <a:rPr lang="en-US" altLang="zh-CN" sz="2800" b="1" dirty="0">
                <a:latin typeface="+mn-ea"/>
              </a:rPr>
              <a:t>【</a:t>
            </a:r>
            <a:r>
              <a:rPr lang="zh-CN" altLang="en-US" sz="2800" b="1" dirty="0">
                <a:latin typeface="+mn-ea"/>
              </a:rPr>
              <a:t>教学难点</a:t>
            </a:r>
            <a:r>
              <a:rPr lang="en-US" altLang="zh-CN" sz="2800" b="1" dirty="0">
                <a:latin typeface="+mn-ea"/>
              </a:rPr>
              <a:t>1】</a:t>
            </a:r>
            <a:endParaRPr lang="en-US" altLang="zh-CN" sz="2800" b="1" dirty="0">
              <a:latin typeface="+mn-ea"/>
            </a:endParaRPr>
          </a:p>
          <a:p>
            <a:r>
              <a:rPr lang="en-US" altLang="zh-CN" sz="2800" b="1" dirty="0">
                <a:latin typeface="+mn-ea"/>
              </a:rPr>
              <a:t>4.</a:t>
            </a:r>
            <a:r>
              <a:rPr lang="zh-CN" altLang="en-US" sz="2800" b="1" dirty="0">
                <a:latin typeface="+mn-ea"/>
              </a:rPr>
              <a:t>综合运用所学阅读方法，探究自己感兴趣的问题，能参考前人研究成果进一步提出自己的看法和见解。</a:t>
            </a:r>
            <a:r>
              <a:rPr lang="en-US" altLang="zh-CN" sz="2800" b="1" dirty="0">
                <a:latin typeface="+mn-ea"/>
              </a:rPr>
              <a:t>【</a:t>
            </a:r>
            <a:r>
              <a:rPr lang="zh-CN" altLang="en-US" sz="2800" b="1" dirty="0">
                <a:latin typeface="+mn-ea"/>
              </a:rPr>
              <a:t>教学难点</a:t>
            </a:r>
            <a:r>
              <a:rPr lang="en-US" altLang="zh-CN" sz="2800" b="1" dirty="0">
                <a:latin typeface="+mn-ea"/>
              </a:rPr>
              <a:t>2】</a:t>
            </a:r>
            <a:endParaRPr lang="en-US" altLang="zh-CN" sz="2800" b="1" dirty="0">
              <a:latin typeface="+mn-ea"/>
            </a:endParaRPr>
          </a:p>
          <a:p>
            <a:endParaRPr lang="zh-CN" altLang="en-US" dirty="0"/>
          </a:p>
        </p:txBody>
      </p:sp>
      <p:sp>
        <p:nvSpPr>
          <p:cNvPr id="3" name="TextBox 2"/>
          <p:cNvSpPr txBox="1"/>
          <p:nvPr/>
        </p:nvSpPr>
        <p:spPr>
          <a:xfrm>
            <a:off x="584791" y="861237"/>
            <a:ext cx="3057247" cy="584775"/>
          </a:xfrm>
          <a:prstGeom prst="rect">
            <a:avLst/>
          </a:prstGeom>
          <a:noFill/>
        </p:spPr>
        <p:txBody>
          <a:bodyPr wrap="none" rtlCol="0">
            <a:spAutoFit/>
          </a:bodyPr>
          <a:lstStyle/>
          <a:p>
            <a:r>
              <a:rPr lang="en-US" altLang="zh-CN" sz="3200" b="1" dirty="0"/>
              <a:t>【</a:t>
            </a:r>
            <a:r>
              <a:rPr lang="zh-CN" altLang="en-US" sz="3200" b="1" dirty="0"/>
              <a:t>单元重难点</a:t>
            </a:r>
            <a:r>
              <a:rPr lang="en-US" altLang="zh-CN" sz="3200" b="1" dirty="0"/>
              <a:t>】</a:t>
            </a:r>
            <a:endParaRPr lang="en-US" altLang="zh-CN" sz="32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22600" y="932814"/>
            <a:ext cx="8331200" cy="4564343"/>
          </a:xfrm>
        </p:spPr>
        <p:txBody>
          <a:bodyPr/>
          <a:lstStyle/>
          <a:p>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红楼梦</a:t>
            </a:r>
            <a:r>
              <a:rPr lang="en-US" altLang="zh-CN" b="1" dirty="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第一阶段：小说通读</a:t>
            </a:r>
            <a:br>
              <a:rPr lang="en-US" altLang="zh-CN" b="1" dirty="0">
                <a:latin typeface="黑体" panose="02010609060101010101" pitchFamily="49" charset="-122"/>
                <a:ea typeface="黑体" panose="02010609060101010101" pitchFamily="49" charset="-122"/>
              </a:rPr>
            </a:br>
            <a:br>
              <a:rPr lang="en-US" altLang="zh-CN" b="1" dirty="0">
                <a:latin typeface="黑体" panose="02010609060101010101" pitchFamily="49" charset="-122"/>
                <a:ea typeface="黑体" panose="02010609060101010101" pitchFamily="49" charset="-122"/>
              </a:rPr>
            </a:b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红楼梦</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第二阶段：小说细读</a:t>
            </a:r>
            <a:br>
              <a:rPr lang="en-US" altLang="zh-CN" b="1" dirty="0">
                <a:latin typeface="黑体" panose="02010609060101010101" pitchFamily="49" charset="-122"/>
                <a:ea typeface="黑体" panose="02010609060101010101" pitchFamily="49" charset="-122"/>
              </a:rPr>
            </a:br>
            <a:br>
              <a:rPr lang="en-US" altLang="zh-CN" b="1" dirty="0">
                <a:latin typeface="黑体" panose="02010609060101010101" pitchFamily="49" charset="-122"/>
                <a:ea typeface="黑体" panose="02010609060101010101" pitchFamily="49" charset="-122"/>
              </a:rPr>
            </a:b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红楼梦</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第三阶段：小说研读</a:t>
            </a:r>
            <a:br>
              <a:rPr lang="en-US" altLang="zh-CN" b="1" dirty="0">
                <a:latin typeface="黑体" panose="02010609060101010101" pitchFamily="49" charset="-122"/>
                <a:ea typeface="黑体" panose="02010609060101010101" pitchFamily="49" charset="-122"/>
              </a:rPr>
            </a:br>
            <a:br>
              <a:rPr lang="en-US" altLang="zh-CN" b="1" dirty="0">
                <a:latin typeface="黑体" panose="02010609060101010101" pitchFamily="49" charset="-122"/>
                <a:ea typeface="黑体" panose="02010609060101010101" pitchFamily="49" charset="-122"/>
              </a:rPr>
            </a:b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红楼梦</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第四阶段：小说悦读</a:t>
            </a:r>
            <a:endParaRPr lang="zh-CN" altLang="en-US" b="1" dirty="0">
              <a:latin typeface="黑体" panose="02010609060101010101" pitchFamily="49" charset="-122"/>
              <a:ea typeface="黑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红楼梦</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第</a:t>
            </a:r>
            <a:r>
              <a:rPr lang="en-US" altLang="zh-CN" b="1" dirty="0">
                <a:latin typeface="黑体" panose="02010609060101010101" pitchFamily="49" charset="-122"/>
                <a:ea typeface="黑体" panose="02010609060101010101" pitchFamily="49" charset="-122"/>
              </a:rPr>
              <a:t>1</a:t>
            </a:r>
            <a:r>
              <a:rPr lang="zh-CN" altLang="en-US" b="1" dirty="0">
                <a:latin typeface="黑体" panose="02010609060101010101" pitchFamily="49" charset="-122"/>
                <a:ea typeface="黑体" panose="02010609060101010101" pitchFamily="49" charset="-122"/>
              </a:rPr>
              <a:t>课时：整体感知</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28674" y="1394401"/>
            <a:ext cx="11096625" cy="4244399"/>
          </a:xfrm>
        </p:spPr>
        <p:txBody>
          <a:bodyPr>
            <a:normAutofit/>
          </a:bodyPr>
          <a:lstStyle/>
          <a:p>
            <a:r>
              <a:rPr lang="en-US" altLang="zh-CN" sz="3200" b="1" dirty="0"/>
              <a:t>1.《</a:t>
            </a:r>
            <a:r>
              <a:rPr lang="zh-CN" altLang="en-US" sz="3200" b="1" dirty="0"/>
              <a:t>红楼梦</a:t>
            </a:r>
            <a:r>
              <a:rPr lang="en-US" altLang="zh-CN" sz="3200" b="1" dirty="0"/>
              <a:t>》</a:t>
            </a:r>
            <a:r>
              <a:rPr lang="zh-CN" altLang="en-US" sz="3200" b="1" dirty="0"/>
              <a:t>作为中国古代长篇章回体小说巅峰，手法多样、内涵丰富，学生在阅读上存在一定的困难，对学生阅读兴趣的激发和阅读方法的指导尤为重要。</a:t>
            </a:r>
            <a:endParaRPr lang="zh-CN" altLang="en-US" sz="3200" b="1" dirty="0"/>
          </a:p>
          <a:p>
            <a:r>
              <a:rPr lang="en-US" altLang="zh-CN" sz="3200" b="1" dirty="0"/>
              <a:t>2.</a:t>
            </a:r>
            <a:r>
              <a:rPr lang="zh-CN" altLang="en-US" sz="3200" b="1" dirty="0"/>
              <a:t>通过对</a:t>
            </a:r>
            <a:r>
              <a:rPr lang="en-US" altLang="zh-CN" sz="3200" b="1" dirty="0"/>
              <a:t>《</a:t>
            </a:r>
            <a:r>
              <a:rPr lang="zh-CN" altLang="en-US" sz="3200" b="1" dirty="0"/>
              <a:t>红楼梦</a:t>
            </a:r>
            <a:r>
              <a:rPr lang="en-US" altLang="zh-CN" sz="3200" b="1" dirty="0"/>
              <a:t>》</a:t>
            </a:r>
            <a:r>
              <a:rPr lang="zh-CN" altLang="en-US" sz="3200" b="1" dirty="0"/>
              <a:t>作者、写作背景的相关介绍以及回目梳理，嵌入相关读书方法，帮助学生大致了解全书结构脉络，做好整本书阅读的学习规划；</a:t>
            </a:r>
            <a:endParaRPr lang="zh-CN" altLang="en-US" sz="3200" b="1" dirty="0"/>
          </a:p>
          <a:p>
            <a:r>
              <a:rPr lang="en-US" altLang="zh-CN" sz="3200" b="1" dirty="0"/>
              <a:t>3.</a:t>
            </a:r>
            <a:r>
              <a:rPr lang="zh-CN" altLang="en-US" sz="3200" b="1" dirty="0"/>
              <a:t>重点研习前五回在全书中的纲领性作用，为更好地读懂整本书做好前期准备。</a:t>
            </a:r>
            <a:endParaRPr lang="zh-CN" altLang="en-US" sz="3200" b="1" dirty="0"/>
          </a:p>
        </p:txBody>
      </p:sp>
      <p:sp>
        <p:nvSpPr>
          <p:cNvPr id="3" name="TextBox 2"/>
          <p:cNvSpPr txBox="1"/>
          <p:nvPr/>
        </p:nvSpPr>
        <p:spPr>
          <a:xfrm>
            <a:off x="690452" y="552450"/>
            <a:ext cx="2646878" cy="584775"/>
          </a:xfrm>
          <a:prstGeom prst="rect">
            <a:avLst/>
          </a:prstGeom>
          <a:noFill/>
        </p:spPr>
        <p:txBody>
          <a:bodyPr wrap="none" rtlCol="0">
            <a:spAutoFit/>
          </a:bodyPr>
          <a:lstStyle/>
          <a:p>
            <a:r>
              <a:rPr lang="en-US" altLang="zh-CN" sz="3200" b="1" dirty="0"/>
              <a:t>【</a:t>
            </a:r>
            <a:r>
              <a:rPr lang="zh-CN" altLang="en-US" sz="3200" b="1" dirty="0"/>
              <a:t>教学分析</a:t>
            </a:r>
            <a:r>
              <a:rPr lang="en-US" altLang="zh-CN" sz="3200" b="1" dirty="0"/>
              <a:t>】</a:t>
            </a:r>
            <a:endParaRPr lang="zh-CN" altLang="en-US"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half" idx="2"/>
          </p:nvPr>
        </p:nvSpPr>
        <p:spPr>
          <a:xfrm>
            <a:off x="857249" y="1384876"/>
            <a:ext cx="11096625" cy="4244399"/>
          </a:xfrm>
        </p:spPr>
        <p:txBody>
          <a:bodyPr>
            <a:normAutofit/>
          </a:bodyPr>
          <a:lstStyle/>
          <a:p>
            <a:r>
              <a:rPr lang="en-US" altLang="zh-CN" sz="3200" b="1" dirty="0"/>
              <a:t>1.</a:t>
            </a:r>
            <a:r>
              <a:rPr lang="zh-CN" altLang="en-US" sz="3200" b="1" dirty="0"/>
              <a:t>激发学生阅读</a:t>
            </a:r>
            <a:r>
              <a:rPr lang="en-US" altLang="zh-CN" sz="3200" b="1" dirty="0"/>
              <a:t>《</a:t>
            </a:r>
            <a:r>
              <a:rPr lang="zh-CN" altLang="en-US" sz="3200" b="1" dirty="0"/>
              <a:t>红楼梦</a:t>
            </a:r>
            <a:r>
              <a:rPr lang="en-US" altLang="zh-CN" sz="3200" b="1" dirty="0"/>
              <a:t>》</a:t>
            </a:r>
            <a:r>
              <a:rPr lang="zh-CN" altLang="en-US" sz="3200" b="1" dirty="0"/>
              <a:t>的兴趣；</a:t>
            </a:r>
            <a:endParaRPr lang="zh-CN" altLang="en-US" sz="3200" b="1" dirty="0"/>
          </a:p>
          <a:p>
            <a:r>
              <a:rPr lang="en-US" altLang="zh-CN" sz="3200" b="1" dirty="0"/>
              <a:t>2.</a:t>
            </a:r>
            <a:r>
              <a:rPr lang="zh-CN" altLang="en-US" sz="3200" b="1" dirty="0"/>
              <a:t>引导学生了解</a:t>
            </a:r>
            <a:r>
              <a:rPr lang="en-US" altLang="zh-CN" sz="3200" b="1" dirty="0"/>
              <a:t>《</a:t>
            </a:r>
            <a:r>
              <a:rPr lang="zh-CN" altLang="en-US" sz="3200" b="1" dirty="0"/>
              <a:t>红楼梦</a:t>
            </a:r>
            <a:r>
              <a:rPr lang="en-US" altLang="zh-CN" sz="3200" b="1" dirty="0"/>
              <a:t>》</a:t>
            </a:r>
            <a:r>
              <a:rPr lang="zh-CN" altLang="en-US" sz="3200" b="1" dirty="0"/>
              <a:t>的作者、成书背景、结构脉络；</a:t>
            </a:r>
            <a:endParaRPr lang="zh-CN" altLang="en-US" sz="3200" b="1" dirty="0"/>
          </a:p>
          <a:p>
            <a:r>
              <a:rPr lang="en-US" altLang="zh-CN" sz="3200" b="1" dirty="0"/>
              <a:t>3.</a:t>
            </a:r>
            <a:r>
              <a:rPr lang="zh-CN" altLang="en-US" sz="3200" b="1" dirty="0"/>
              <a:t>理解前五回的主要内容及画、判词的含义和作用；</a:t>
            </a:r>
            <a:endParaRPr lang="zh-CN" altLang="en-US" sz="3200" b="1" dirty="0"/>
          </a:p>
          <a:p>
            <a:r>
              <a:rPr lang="en-US" altLang="zh-CN" sz="3200" b="1" dirty="0"/>
              <a:t>4.</a:t>
            </a:r>
            <a:r>
              <a:rPr lang="zh-CN" altLang="en-US" sz="3200" b="1" dirty="0"/>
              <a:t>学习整本书阅读常用的浏览、跳读、归纳等阅读方法。</a:t>
            </a:r>
            <a:endParaRPr lang="zh-CN" altLang="en-US" sz="3200" b="1" dirty="0"/>
          </a:p>
        </p:txBody>
      </p:sp>
      <p:sp>
        <p:nvSpPr>
          <p:cNvPr id="3" name="TextBox 2"/>
          <p:cNvSpPr txBox="1"/>
          <p:nvPr/>
        </p:nvSpPr>
        <p:spPr>
          <a:xfrm>
            <a:off x="690452" y="552450"/>
            <a:ext cx="2646878" cy="584775"/>
          </a:xfrm>
          <a:prstGeom prst="rect">
            <a:avLst/>
          </a:prstGeom>
          <a:noFill/>
        </p:spPr>
        <p:txBody>
          <a:bodyPr wrap="none" rtlCol="0">
            <a:spAutoFit/>
          </a:bodyPr>
          <a:lstStyle/>
          <a:p>
            <a:r>
              <a:rPr lang="en-US" altLang="zh-CN" sz="3200" b="1" dirty="0"/>
              <a:t>【</a:t>
            </a:r>
            <a:r>
              <a:rPr lang="zh-CN" altLang="en-US" sz="3200" b="1" dirty="0"/>
              <a:t>教学目标</a:t>
            </a:r>
            <a:r>
              <a:rPr lang="en-US" altLang="zh-CN" sz="3200" b="1" dirty="0"/>
              <a:t>】</a:t>
            </a:r>
            <a:endParaRPr lang="zh-CN" altLang="en-US" sz="3200" dirty="0"/>
          </a:p>
        </p:txBody>
      </p:sp>
    </p:spTree>
  </p:cSld>
  <p:clrMapOvr>
    <a:masterClrMapping/>
  </p:clrMapOvr>
</p:sld>
</file>

<file path=ppt/tags/tag1.xml><?xml version="1.0" encoding="utf-8"?>
<p:tagLst xmlns:p="http://schemas.openxmlformats.org/presentationml/2006/main">
  <p:tag name="COMMONDATA" val="eyJoZGlkIjoiNTJhNTRlNzE0M2YyNzgwMTMxZTIzNTg1NGYxMmM3Zjk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3823</Words>
  <Application>WPS 演示</Application>
  <PresentationFormat>自定义</PresentationFormat>
  <Paragraphs>157</Paragraphs>
  <Slides>20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vt:lpstr>
      <vt:lpstr>宋体</vt:lpstr>
      <vt:lpstr>Wingdings</vt:lpstr>
      <vt:lpstr>黑体</vt:lpstr>
      <vt:lpstr>微软雅黑</vt:lpstr>
      <vt:lpstr>Calibri</vt:lpstr>
      <vt:lpstr>Arial Unicode MS</vt:lpstr>
      <vt:lpstr>Times New Roman</vt:lpstr>
      <vt:lpstr>Office 主题</vt:lpstr>
      <vt:lpstr>前五回：小说的纲领</vt:lpstr>
      <vt:lpstr>PowerPoint 演示文稿</vt:lpstr>
      <vt:lpstr>PowerPoint 演示文稿</vt:lpstr>
      <vt:lpstr>PowerPoint 演示文稿</vt:lpstr>
      <vt:lpstr>PowerPoint 演示文稿</vt:lpstr>
      <vt:lpstr>《红楼梦》第一阶段：小说通读  《红楼梦》第二阶段：小说细读  《红楼梦》第三阶段：小说研读  《红楼梦》第四阶段：小说悦读</vt:lpstr>
      <vt:lpstr>《红楼梦》第1课时：整体感知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阳光明媚</cp:lastModifiedBy>
  <cp:revision>84</cp:revision>
  <dcterms:created xsi:type="dcterms:W3CDTF">2020-01-14T10:19:00Z</dcterms:created>
  <dcterms:modified xsi:type="dcterms:W3CDTF">2022-06-09T13:22:40Z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80791625EAAE4E80B75DDD435C6C7CEB</vt:lpwstr>
  </property>
</Properties>
</file>