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2" r:id="rId2"/>
  </p:sldMasterIdLst>
  <p:notesMasterIdLst>
    <p:notesMasterId r:id="rId3"/>
  </p:notesMasterIdLst>
  <p:sldIdLst>
    <p:sldId id="257" r:id="rId4"/>
    <p:sldId id="464" r:id="rId5"/>
    <p:sldId id="442" r:id="rId6"/>
    <p:sldId id="443" r:id="rId7"/>
    <p:sldId id="444" r:id="rId8"/>
    <p:sldId id="445" r:id="rId9"/>
    <p:sldId id="446" r:id="rId10"/>
    <p:sldId id="448" r:id="rId11"/>
    <p:sldId id="449" r:id="rId12"/>
    <p:sldId id="450" r:id="rId13"/>
    <p:sldId id="451" r:id="rId14"/>
    <p:sldId id="452" r:id="rId15"/>
    <p:sldId id="453" r:id="rId16"/>
    <p:sldId id="457" r:id="rId17"/>
    <p:sldId id="454" r:id="rId18"/>
    <p:sldId id="455" r:id="rId19"/>
    <p:sldId id="456" r:id="rId20"/>
    <p:sldId id="260" r:id="rId21"/>
    <p:sldId id="290" r:id="rId22"/>
    <p:sldId id="261" r:id="rId23"/>
    <p:sldId id="277" r:id="rId24"/>
    <p:sldId id="471" r:id="rId25"/>
    <p:sldId id="334" r:id="rId26"/>
    <p:sldId id="486" r:id="rId27"/>
    <p:sldId id="458" r:id="rId28"/>
    <p:sldId id="258" r:id="rId29"/>
    <p:sldId id="459" r:id="rId30"/>
    <p:sldId id="460" r:id="rId31"/>
    <p:sldId id="461" r:id="rId32"/>
    <p:sldId id="462" r:id="rId33"/>
    <p:sldId id="278" r:id="rId34"/>
    <p:sldId id="279" r:id="rId35"/>
    <p:sldId id="286" r:id="rId36"/>
    <p:sldId id="287" r:id="rId37"/>
    <p:sldId id="288" r:id="rId38"/>
    <p:sldId id="337" r:id="rId39"/>
    <p:sldId id="465" r:id="rId40"/>
    <p:sldId id="470" r:id="rId41"/>
    <p:sldId id="466" r:id="rId42"/>
    <p:sldId id="467" r:id="rId43"/>
    <p:sldId id="340" r:id="rId44"/>
    <p:sldId id="292" r:id="rId45"/>
    <p:sldId id="341" r:id="rId46"/>
    <p:sldId id="302" r:id="rId47"/>
    <p:sldId id="282" r:id="rId48"/>
    <p:sldId id="473" r:id="rId49"/>
    <p:sldId id="487" r:id="rId50"/>
    <p:sldId id="488" r:id="rId51"/>
    <p:sldId id="489" r:id="rId52"/>
    <p:sldId id="474" r:id="rId53"/>
    <p:sldId id="475" r:id="rId54"/>
    <p:sldId id="476" r:id="rId55"/>
    <p:sldId id="477" r:id="rId56"/>
    <p:sldId id="478" r:id="rId57"/>
    <p:sldId id="479" r:id="rId58"/>
    <p:sldId id="480" r:id="rId59"/>
    <p:sldId id="481" r:id="rId60"/>
    <p:sldId id="482" r:id="rId61"/>
    <p:sldId id="483" r:id="rId62"/>
    <p:sldId id="484" r:id="rId63"/>
  </p:sldIdLst>
  <p:sldSz cx="12190413" cy="6859588"/>
  <p:notesSz cx="6858000" cy="9144000"/>
  <p:custDataLst>
    <p:tags r:id="rId64"/>
  </p:custDataLst>
  <p:defaultTextStyle>
    <a:defPPr>
      <a:defRPr lang="zh-CN"/>
    </a:defPPr>
    <a:lvl1pPr marL="0" lvl="0" indent="0" algn="l" defTabSz="10877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1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542925" lvl="1" indent="-85725" algn="l" defTabSz="10877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1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087755" lvl="2" indent="-173355" algn="l" defTabSz="10877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1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631950" lvl="3" indent="-260350" algn="l" defTabSz="10877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1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176780" lvl="4" indent="-347980" algn="l" defTabSz="10877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1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-347980" algn="l" defTabSz="10877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1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-347980" algn="l" defTabSz="10877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1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-347980" algn="l" defTabSz="10877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1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-347980" algn="l" defTabSz="10877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1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3">
          <p15:clr>
            <a:srgbClr val="A4A3A4"/>
          </p15:clr>
        </p15:guide>
        <p15:guide id="2" pos="389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774" y="78"/>
      </p:cViewPr>
      <p:guideLst>
        <p:guide orient="horz" pos="2143"/>
        <p:guide pos="3892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slide" Target="slides/slide41.xml" /><Relationship Id="rId45" Type="http://schemas.openxmlformats.org/officeDocument/2006/relationships/slide" Target="slides/slide42.xml" /><Relationship Id="rId46" Type="http://schemas.openxmlformats.org/officeDocument/2006/relationships/slide" Target="slides/slide43.xml" /><Relationship Id="rId47" Type="http://schemas.openxmlformats.org/officeDocument/2006/relationships/slide" Target="slides/slide44.xml" /><Relationship Id="rId48" Type="http://schemas.openxmlformats.org/officeDocument/2006/relationships/slide" Target="slides/slide45.xml" /><Relationship Id="rId49" Type="http://schemas.openxmlformats.org/officeDocument/2006/relationships/slide" Target="slides/slide46.xml" /><Relationship Id="rId5" Type="http://schemas.openxmlformats.org/officeDocument/2006/relationships/slide" Target="slides/slide2.xml" /><Relationship Id="rId50" Type="http://schemas.openxmlformats.org/officeDocument/2006/relationships/slide" Target="slides/slide47.xml" /><Relationship Id="rId51" Type="http://schemas.openxmlformats.org/officeDocument/2006/relationships/slide" Target="slides/slide48.xml" /><Relationship Id="rId52" Type="http://schemas.openxmlformats.org/officeDocument/2006/relationships/slide" Target="slides/slide49.xml" /><Relationship Id="rId53" Type="http://schemas.openxmlformats.org/officeDocument/2006/relationships/slide" Target="slides/slide50.xml" /><Relationship Id="rId54" Type="http://schemas.openxmlformats.org/officeDocument/2006/relationships/slide" Target="slides/slide51.xml" /><Relationship Id="rId55" Type="http://schemas.openxmlformats.org/officeDocument/2006/relationships/slide" Target="slides/slide52.xml" /><Relationship Id="rId56" Type="http://schemas.openxmlformats.org/officeDocument/2006/relationships/slide" Target="slides/slide53.xml" /><Relationship Id="rId57" Type="http://schemas.openxmlformats.org/officeDocument/2006/relationships/slide" Target="slides/slide54.xml" /><Relationship Id="rId58" Type="http://schemas.openxmlformats.org/officeDocument/2006/relationships/slide" Target="slides/slide55.xml" /><Relationship Id="rId59" Type="http://schemas.openxmlformats.org/officeDocument/2006/relationships/slide" Target="slides/slide56.xml" /><Relationship Id="rId6" Type="http://schemas.openxmlformats.org/officeDocument/2006/relationships/slide" Target="slides/slide3.xml" /><Relationship Id="rId60" Type="http://schemas.openxmlformats.org/officeDocument/2006/relationships/slide" Target="slides/slide57.xml" /><Relationship Id="rId61" Type="http://schemas.openxmlformats.org/officeDocument/2006/relationships/slide" Target="slides/slide58.xml" /><Relationship Id="rId62" Type="http://schemas.openxmlformats.org/officeDocument/2006/relationships/slide" Target="slides/slide59.xml" /><Relationship Id="rId63" Type="http://schemas.openxmlformats.org/officeDocument/2006/relationships/slide" Target="slides/slide60.xml" /><Relationship Id="rId64" Type="http://schemas.openxmlformats.org/officeDocument/2006/relationships/tags" Target="tags/tag3.xml" /><Relationship Id="rId65" Type="http://schemas.openxmlformats.org/officeDocument/2006/relationships/presProps" Target="presProps.xml" /><Relationship Id="rId66" Type="http://schemas.openxmlformats.org/officeDocument/2006/relationships/viewProps" Target="viewProps.xml" /><Relationship Id="rId67" Type="http://schemas.openxmlformats.org/officeDocument/2006/relationships/theme" Target="theme/theme1.xml" /><Relationship Id="rId68" Type="http://schemas.openxmlformats.org/officeDocument/2006/relationships/tableStyles" Target="tableStyles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108775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108775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FD03697-1C57-4D1F-8C37-DF615E568BA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2021/5/24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108775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hangingPunct="1"/>
            <a:fld id="{9A0DB2DC-4C9A-4742-B13C-FB6460FD3503}" type="slidenum">
              <a:rPr lang="zh-CN" altLang="en-US" sz="1200"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72608769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82527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image" Target="../media/image3.png" /><Relationship Id="rId3" Type="http://schemas.openxmlformats.org/officeDocument/2006/relationships/image" Target="../media/image4.png" /><Relationship Id="rId4" Type="http://schemas.openxmlformats.org/officeDocument/2006/relationships/image" Target="../media/image5.png" /><Relationship Id="rId5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image" Target="../media/image3.png" /><Relationship Id="rId3" Type="http://schemas.openxmlformats.org/officeDocument/2006/relationships/image" Target="../media/image4.png" /><Relationship Id="rId4" Type="http://schemas.openxmlformats.org/officeDocument/2006/relationships/image" Target="../media/image5.png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50" name="组合 13"/>
          <p:cNvGrpSpPr/>
          <p:nvPr userDrawn="1"/>
        </p:nvGrpSpPr>
        <p:grpSpPr>
          <a:xfrm>
            <a:off x="114300" y="114300"/>
            <a:ext cx="11961813" cy="6630988"/>
            <a:chOff x="113729" y="113729"/>
            <a:chExt cx="11964542" cy="6630543"/>
          </a:xfrm>
        </p:grpSpPr>
        <p:pic>
          <p:nvPicPr>
            <p:cNvPr id="2056" name="图片 7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>
              <a:off x="11134154" y="5801292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7" name="图片 8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10800000">
              <a:off x="113729" y="113729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8" name="图片 9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-5400000">
              <a:off x="11134722" y="114297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9" name="图片 10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5400000">
              <a:off x="113160" y="5800722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053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7938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defTabSz="1085850" eaLnBrk="1" hangingPunct="1"/>
            <a:fld id="{BB962C8B-B14F-4D97-AF65-F5344CB8AC3E}" type="datetime1">
              <a:rPr lang="zh-CN" altLang="en-US" sz="1400">
                <a:solidFill>
                  <a:srgbClr val="898989"/>
                </a:solidFill>
                <a:latin typeface="Calibri" panose="020f0502020204030204" pitchFamily="34" charset="0"/>
              </a:rPr>
              <a:t>2021/5/24</a:t>
            </a:fld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2054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7938"/>
            <a:ext cx="3859213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algn="ctr" defTabSz="1085850" eaLnBrk="1" hangingPunct="1"/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205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013" y="6357938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algn="r" defTabSz="1085850" eaLnBrk="1" hangingPunct="1"/>
            <a:fld id="{9A0DB2DC-4C9A-4742-B13C-FB6460FD3503}" type="slidenum">
              <a:rPr lang="zh-CN" altLang="en-US" sz="1400">
                <a:solidFill>
                  <a:srgbClr val="898989"/>
                </a:solidFill>
                <a:latin typeface="Calibri" panose="020f0502020204030204" pitchFamily="34" charset="0"/>
              </a:rPr>
              <a:t>‹#›</a:t>
            </a:fld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38019" y="1600496"/>
            <a:ext cx="7923562" cy="1143212"/>
          </a:xfr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514" y="3353421"/>
            <a:ext cx="8533067" cy="1752925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单击此处编辑母版副标题样式</a:t>
            </a:r>
          </a:p>
        </p:txBody>
      </p:sp>
      <p:sp>
        <p:nvSpPr>
          <p:cNvPr id="7170" name="Rectangle 6"/>
          <p:cNvSpPr>
            <a:spLocks noGrp="1"/>
          </p:cNvSpPr>
          <p:nvPr>
            <p:ph type="sldNum" sz="quarter" idx="4"/>
          </p:nvPr>
        </p:nvSpPr>
        <p:spPr>
          <a:xfrm>
            <a:off x="8736235" y="6249557"/>
            <a:ext cx="2539603" cy="457285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marL="0" lvl="0" indent="0" algn="r" eaLnBrk="1" hangingPunct="1"/>
            <a:fld id="{9A0DB2DC-4C9A-4742-B13C-FB6460FD3503}" type="slidenum">
              <a:rPr lang="en-US" altLang="zh-CN" sz="1400">
                <a:solidFill>
                  <a:srgbClr val="333333"/>
                </a:solidFill>
              </a:rPr>
              <a:t>‹#›</a:t>
            </a:fld>
            <a:endParaRPr lang="en-US" altLang="zh-CN" sz="1400">
              <a:solidFill>
                <a:srgbClr val="333333"/>
              </a:solidFill>
            </a:endParaRPr>
          </a:p>
        </p:txBody>
      </p:sp>
      <p:sp>
        <p:nvSpPr>
          <p:cNvPr id="7173" name="Rectangle 4"/>
          <p:cNvSpPr>
            <a:spLocks noGrp="1"/>
          </p:cNvSpPr>
          <p:nvPr>
            <p:ph type="dt" sz="half" idx="2"/>
          </p:nvPr>
        </p:nvSpPr>
        <p:spPr>
          <a:xfrm>
            <a:off x="914257" y="6249557"/>
            <a:ext cx="2539603" cy="45728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 anchorCtr="0"/>
          <a:lstStyle/>
          <a:p>
            <a:pPr>
              <a:buFontTx/>
            </a:pPr>
            <a:endParaRPr lang="en-US" altLang="zh-CN"/>
          </a:p>
        </p:txBody>
      </p:sp>
      <p:sp>
        <p:nvSpPr>
          <p:cNvPr id="7174" name="Rectangle 5"/>
          <p:cNvSpPr>
            <a:spLocks noGrp="1"/>
          </p:cNvSpPr>
          <p:nvPr>
            <p:ph type="ftr" sz="quarter" idx="3"/>
          </p:nvPr>
        </p:nvSpPr>
        <p:spPr>
          <a:xfrm>
            <a:off x="4164949" y="6249557"/>
            <a:ext cx="3860197" cy="45728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 anchorCtr="0"/>
          <a:lstStyle/>
          <a:p>
            <a:pPr algn="ctr">
              <a:buFontTx/>
            </a:pPr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257" y="301681"/>
            <a:ext cx="10361581" cy="1462359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914257" y="1981567"/>
            <a:ext cx="5079206" cy="4115562"/>
          </a:xfrm>
        </p:spPr>
        <p:txBody>
          <a:bodyPr/>
          <a:lstStyle/>
          <a:p>
            <a:pPr lvl="0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632" y="1981567"/>
            <a:ext cx="5079206" cy="4115562"/>
          </a:xfrm>
        </p:spPr>
        <p:txBody>
          <a:bodyPr/>
          <a:lstStyle/>
          <a:p>
            <a:pPr lvl="0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</a:p>
        </p:txBody>
      </p:sp>
      <p:sp>
        <p:nvSpPr>
          <p:cNvPr id="17410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736235" y="6249557"/>
            <a:ext cx="2539603" cy="45728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0" lvl="0" indent="0" eaLnBrk="1" hangingPunct="1"/>
            <a:fld id="{9A0DB2DC-4C9A-4742-B13C-FB6460FD3503}" type="slidenum">
              <a:rPr lang="en-US" altLang="zh-TW">
                <a:solidFill>
                  <a:srgbClr val="333333"/>
                </a:solidFill>
              </a:rPr>
              <a:t>‹#›</a:t>
            </a:fld>
            <a:endParaRPr lang="en-US" altLang="zh-TW">
              <a:solidFill>
                <a:srgbClr val="333333"/>
              </a:solidFill>
            </a:endParaRPr>
          </a:p>
        </p:txBody>
      </p:sp>
      <p:sp>
        <p:nvSpPr>
          <p:cNvPr id="17413" name="日期占位符 4"/>
          <p:cNvSpPr>
            <a:spLocks noGrp="1"/>
          </p:cNvSpPr>
          <p:nvPr>
            <p:ph type="dt" sz="half" idx="12"/>
          </p:nvPr>
        </p:nvSpPr>
        <p:spPr>
          <a:xfrm>
            <a:off x="914257" y="6249557"/>
            <a:ext cx="2539603" cy="45728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 anchorCtr="0"/>
          <a:lstStyle/>
          <a:p>
            <a:pPr>
              <a:buFontTx/>
            </a:pPr>
            <a:endParaRPr lang="en-US" altLang="zh-TW"/>
          </a:p>
        </p:txBody>
      </p:sp>
      <p:sp>
        <p:nvSpPr>
          <p:cNvPr id="17414" name="页脚占位符 5"/>
          <p:cNvSpPr>
            <a:spLocks noGrp="1"/>
          </p:cNvSpPr>
          <p:nvPr>
            <p:ph type="ftr" sz="quarter" idx="3"/>
          </p:nvPr>
        </p:nvSpPr>
        <p:spPr>
          <a:xfrm>
            <a:off x="4164949" y="6249557"/>
            <a:ext cx="3860197" cy="45728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 anchorCtr="0"/>
          <a:lstStyle/>
          <a:p>
            <a:pPr algn="ctr">
              <a:buFontTx/>
            </a:pPr>
            <a:endParaRPr lang="en-US" altLang="zh-TW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425" y="304856"/>
            <a:ext cx="9447324" cy="838355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257" y="1905353"/>
            <a:ext cx="5079206" cy="419177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632" y="1905353"/>
            <a:ext cx="5079206" cy="419177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第五级</a:t>
            </a:r>
          </a:p>
        </p:txBody>
      </p:sp>
      <p:sp>
        <p:nvSpPr>
          <p:cNvPr id="10242" name="Rectangle 5"/>
          <p:cNvSpPr>
            <a:spLocks noGrp="1"/>
          </p:cNvSpPr>
          <p:nvPr>
            <p:ph type="ftr" sz="quarter" idx="3"/>
          </p:nvPr>
        </p:nvSpPr>
        <p:spPr>
          <a:xfrm>
            <a:off x="4164949" y="6249557"/>
            <a:ext cx="3860197" cy="45728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 anchorCtr="0"/>
          <a:lstStyle/>
          <a:p>
            <a:pPr algn="ctr">
              <a:buFontTx/>
            </a:pPr>
            <a:endParaRPr lang="en-US" altLang="zh-CN"/>
          </a:p>
        </p:txBody>
      </p:sp>
      <p:sp>
        <p:nvSpPr>
          <p:cNvPr id="10245" name="Rectangle 4"/>
          <p:cNvSpPr>
            <a:spLocks noGrp="1"/>
          </p:cNvSpPr>
          <p:nvPr>
            <p:ph type="dt" sz="half" idx="12"/>
          </p:nvPr>
        </p:nvSpPr>
        <p:spPr>
          <a:xfrm>
            <a:off x="914257" y="6249557"/>
            <a:ext cx="2539603" cy="45728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 anchorCtr="0"/>
          <a:lstStyle/>
          <a:p>
            <a:pPr>
              <a:buFontTx/>
            </a:pPr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TwoObj">
  <p:cSld name="标题，文本与两项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257" y="301681"/>
            <a:ext cx="10361581" cy="1462359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914257" y="1981567"/>
            <a:ext cx="5079206" cy="4115562"/>
          </a:xfrm>
        </p:spPr>
        <p:txBody>
          <a:bodyPr/>
          <a:lstStyle/>
          <a:p>
            <a:pPr lvl="0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96632" y="1981567"/>
            <a:ext cx="5079206" cy="1981567"/>
          </a:xfrm>
        </p:spPr>
        <p:txBody>
          <a:bodyPr/>
          <a:lstStyle/>
          <a:p>
            <a:pPr lvl="0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96632" y="4115562"/>
            <a:ext cx="5079206" cy="1981567"/>
          </a:xfrm>
        </p:spPr>
        <p:txBody>
          <a:bodyPr/>
          <a:lstStyle/>
          <a:p>
            <a:pPr lvl="0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</a:p>
        </p:txBody>
      </p:sp>
      <p:sp>
        <p:nvSpPr>
          <p:cNvPr id="18434" name="灯片编号占位符 7"/>
          <p:cNvSpPr>
            <a:spLocks noGrp="1"/>
          </p:cNvSpPr>
          <p:nvPr>
            <p:ph type="sldNum" sz="quarter" idx="4"/>
          </p:nvPr>
        </p:nvSpPr>
        <p:spPr>
          <a:xfrm>
            <a:off x="8736235" y="6249557"/>
            <a:ext cx="2539603" cy="45728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0" lvl="0" indent="0" eaLnBrk="1" hangingPunct="1"/>
            <a:fld id="{9A0DB2DC-4C9A-4742-B13C-FB6460FD3503}" type="slidenum">
              <a:rPr lang="en-US" altLang="zh-TW">
                <a:solidFill>
                  <a:srgbClr val="333333"/>
                </a:solidFill>
              </a:rPr>
              <a:t>‹#›</a:t>
            </a:fld>
            <a:endParaRPr lang="en-US" altLang="zh-TW">
              <a:solidFill>
                <a:srgbClr val="333333"/>
              </a:solidFill>
            </a:endParaRPr>
          </a:p>
        </p:txBody>
      </p:sp>
      <p:sp>
        <p:nvSpPr>
          <p:cNvPr id="18437" name="日期占位符 5"/>
          <p:cNvSpPr>
            <a:spLocks noGrp="1"/>
          </p:cNvSpPr>
          <p:nvPr>
            <p:ph type="dt" sz="half" idx="12"/>
          </p:nvPr>
        </p:nvSpPr>
        <p:spPr>
          <a:xfrm>
            <a:off x="914257" y="6249557"/>
            <a:ext cx="2539603" cy="45728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 anchorCtr="0"/>
          <a:lstStyle/>
          <a:p>
            <a:pPr>
              <a:buFontTx/>
            </a:pPr>
            <a:endParaRPr lang="en-US" altLang="zh-TW"/>
          </a:p>
        </p:txBody>
      </p:sp>
      <p:sp>
        <p:nvSpPr>
          <p:cNvPr id="18438" name="页脚占位符 6"/>
          <p:cNvSpPr>
            <a:spLocks noGrp="1"/>
          </p:cNvSpPr>
          <p:nvPr>
            <p:ph type="ftr" sz="quarter" idx="13"/>
          </p:nvPr>
        </p:nvSpPr>
        <p:spPr>
          <a:xfrm>
            <a:off x="4164949" y="6249557"/>
            <a:ext cx="3860197" cy="45728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 anchorCtr="0"/>
          <a:lstStyle/>
          <a:p>
            <a:pPr algn="ctr">
              <a:buFontTx/>
            </a:pPr>
            <a:endParaRPr lang="en-US" altLang="zh-TW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50" name="组合 13"/>
          <p:cNvGrpSpPr/>
          <p:nvPr userDrawn="1"/>
        </p:nvGrpSpPr>
        <p:grpSpPr>
          <a:xfrm>
            <a:off x="114300" y="114300"/>
            <a:ext cx="11961813" cy="6630988"/>
            <a:chOff x="113729" y="113729"/>
            <a:chExt cx="11964542" cy="6630543"/>
          </a:xfrm>
        </p:grpSpPr>
        <p:pic>
          <p:nvPicPr>
            <p:cNvPr id="2056" name="图片 7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>
              <a:off x="11134154" y="5801292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7" name="图片 8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10800000">
              <a:off x="113729" y="113729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8" name="图片 9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-5400000">
              <a:off x="11134722" y="114297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9" name="图片 10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5400000">
              <a:off x="113160" y="5800722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053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7938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defTabSz="1085850" eaLnBrk="1" hangingPunct="1"/>
            <a:fld id="{BB962C8B-B14F-4D97-AF65-F5344CB8AC3E}" type="datetime1">
              <a:rPr lang="zh-CN" altLang="en-US" sz="1400">
                <a:solidFill>
                  <a:srgbClr val="898989"/>
                </a:solidFill>
                <a:latin typeface="Calibri" panose="020f0502020204030204" pitchFamily="34" charset="0"/>
              </a:rPr>
              <a:t>2021/5/24</a:t>
            </a:fld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2054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7938"/>
            <a:ext cx="3859213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algn="ctr" defTabSz="1085850" eaLnBrk="1" hangingPunct="1"/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205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013" y="6357938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algn="r" defTabSz="1085850" eaLnBrk="1" hangingPunct="1"/>
            <a:fld id="{9A0DB2DC-4C9A-4742-B13C-FB6460FD3503}" type="slidenum">
              <a:rPr lang="zh-CN" altLang="en-US" sz="1400">
                <a:solidFill>
                  <a:srgbClr val="898989"/>
                </a:solidFill>
                <a:latin typeface="Calibri" panose="020f0502020204030204" pitchFamily="34" charset="0"/>
              </a:rPr>
              <a:t>‹#›</a:t>
            </a:fld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074" name="组合 6"/>
          <p:cNvGrpSpPr/>
          <p:nvPr userDrawn="1"/>
        </p:nvGrpSpPr>
        <p:grpSpPr>
          <a:xfrm>
            <a:off x="114300" y="114300"/>
            <a:ext cx="11961813" cy="6630988"/>
            <a:chOff x="113729" y="113729"/>
            <a:chExt cx="11964542" cy="6630543"/>
          </a:xfrm>
        </p:grpSpPr>
        <p:pic>
          <p:nvPicPr>
            <p:cNvPr id="3080" name="图片 7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>
              <a:off x="11134154" y="5801292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81" name="图片 8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10800000">
              <a:off x="113729" y="113729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82" name="图片 9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-5400000">
              <a:off x="11134722" y="114297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83" name="图片 10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5400000">
              <a:off x="113160" y="5800722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077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7938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defTabSz="1085850" eaLnBrk="1" hangingPunct="1"/>
            <a:fld id="{BB962C8B-B14F-4D97-AF65-F5344CB8AC3E}" type="datetimeFigureOut">
              <a:rPr lang="zh-CN" altLang="en-US" sz="1400">
                <a:solidFill>
                  <a:srgbClr val="898989"/>
                </a:solidFill>
                <a:latin typeface="Calibri" panose="020f0502020204030204" pitchFamily="34" charset="0"/>
              </a:rPr>
              <a:t>2021/5/24</a:t>
            </a:fld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07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7938"/>
            <a:ext cx="3859213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algn="ctr" defTabSz="1085850" eaLnBrk="1" hangingPunct="1"/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07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013" y="6357938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algn="r" defTabSz="1085850" eaLnBrk="1" hangingPunct="1"/>
            <a:fld id="{9A0DB2DC-4C9A-4742-B13C-FB6460FD3503}" type="slidenum">
              <a:rPr lang="zh-CN" altLang="en-US" sz="1400">
                <a:solidFill>
                  <a:srgbClr val="898989"/>
                </a:solidFill>
                <a:latin typeface="Calibri" panose="020f0502020204030204" pitchFamily="34" charset="0"/>
              </a:rPr>
              <a:t>‹#›</a:t>
            </a:fld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122" name="组合 6"/>
          <p:cNvGrpSpPr/>
          <p:nvPr userDrawn="1"/>
        </p:nvGrpSpPr>
        <p:grpSpPr>
          <a:xfrm>
            <a:off x="114300" y="114300"/>
            <a:ext cx="11961813" cy="6630988"/>
            <a:chOff x="113729" y="113729"/>
            <a:chExt cx="11964542" cy="6630543"/>
          </a:xfrm>
        </p:grpSpPr>
        <p:pic>
          <p:nvPicPr>
            <p:cNvPr id="5128" name="图片 7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>
              <a:off x="11134154" y="5801292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29" name="图片 8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10800000">
              <a:off x="113729" y="113729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30" name="图片 9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-5400000">
              <a:off x="11134722" y="114297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31" name="图片 10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5400000">
              <a:off x="113160" y="5800722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125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7938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defTabSz="1085850" eaLnBrk="1" hangingPunct="1"/>
            <a:fld id="{BB962C8B-B14F-4D97-AF65-F5344CB8AC3E}" type="datetimeFigureOut">
              <a:rPr lang="zh-CN" altLang="en-US" sz="1400">
                <a:solidFill>
                  <a:srgbClr val="898989"/>
                </a:solidFill>
                <a:latin typeface="Calibri" panose="020f0502020204030204" pitchFamily="34" charset="0"/>
              </a:rPr>
              <a:t>2021/5/24</a:t>
            </a:fld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512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7938"/>
            <a:ext cx="3859213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algn="ctr" defTabSz="1085850" eaLnBrk="1" hangingPunct="1"/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512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013" y="6357938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algn="r" defTabSz="1085850" eaLnBrk="1" hangingPunct="1"/>
            <a:fld id="{9A0DB2DC-4C9A-4742-B13C-FB6460FD3503}" type="slidenum">
              <a:rPr lang="zh-CN" altLang="en-US" sz="1400">
                <a:solidFill>
                  <a:srgbClr val="898989"/>
                </a:solidFill>
                <a:latin typeface="Calibri" panose="020f0502020204030204" pitchFamily="34" charset="0"/>
              </a:rPr>
              <a:t>‹#›</a:t>
            </a:fld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146" name="组合 6"/>
          <p:cNvGrpSpPr/>
          <p:nvPr userDrawn="1"/>
        </p:nvGrpSpPr>
        <p:grpSpPr>
          <a:xfrm>
            <a:off x="114300" y="114300"/>
            <a:ext cx="11961813" cy="6630988"/>
            <a:chOff x="113729" y="113729"/>
            <a:chExt cx="11964542" cy="6630543"/>
          </a:xfrm>
        </p:grpSpPr>
        <p:pic>
          <p:nvPicPr>
            <p:cNvPr id="6152" name="图片 7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>
              <a:off x="11134154" y="5801292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3" name="图片 8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10800000">
              <a:off x="113729" y="113729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4" name="图片 9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-5400000">
              <a:off x="11134722" y="114297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5" name="图片 10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5400000">
              <a:off x="113160" y="5800722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149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7938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defTabSz="1085850" eaLnBrk="1" hangingPunct="1"/>
            <a:fld id="{BB962C8B-B14F-4D97-AF65-F5344CB8AC3E}" type="datetimeFigureOut">
              <a:rPr lang="zh-CN" altLang="en-US" sz="1400">
                <a:solidFill>
                  <a:srgbClr val="898989"/>
                </a:solidFill>
                <a:latin typeface="Calibri" panose="020f0502020204030204" pitchFamily="34" charset="0"/>
              </a:rPr>
              <a:t>2021/5/24</a:t>
            </a:fld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615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7938"/>
            <a:ext cx="3859213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algn="ctr" defTabSz="1085850" eaLnBrk="1" hangingPunct="1"/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615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013" y="6357938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algn="r" defTabSz="1085850" eaLnBrk="1" hangingPunct="1"/>
            <a:fld id="{9A0DB2DC-4C9A-4742-B13C-FB6460FD3503}" type="slidenum">
              <a:rPr lang="zh-CN" altLang="en-US" sz="1400">
                <a:solidFill>
                  <a:srgbClr val="898989"/>
                </a:solidFill>
                <a:latin typeface="Calibri" panose="020f0502020204030204" pitchFamily="34" charset="0"/>
              </a:rPr>
              <a:t>‹#›</a:t>
            </a:fld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5_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194" name="组合 6"/>
          <p:cNvGrpSpPr/>
          <p:nvPr userDrawn="1"/>
        </p:nvGrpSpPr>
        <p:grpSpPr>
          <a:xfrm>
            <a:off x="114300" y="114300"/>
            <a:ext cx="11961813" cy="6630988"/>
            <a:chOff x="113729" y="113729"/>
            <a:chExt cx="11964542" cy="6630543"/>
          </a:xfrm>
        </p:grpSpPr>
        <p:pic>
          <p:nvPicPr>
            <p:cNvPr id="8200" name="图片 7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>
              <a:off x="11134154" y="5801292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01" name="图片 8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10800000">
              <a:off x="113729" y="113729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02" name="图片 9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-5400000">
              <a:off x="11134722" y="114297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03" name="图片 10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5400000">
              <a:off x="113160" y="5800722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8197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7938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defTabSz="1085850" eaLnBrk="1" hangingPunct="1"/>
            <a:fld id="{BB962C8B-B14F-4D97-AF65-F5344CB8AC3E}" type="datetimeFigureOut">
              <a:rPr lang="zh-CN" altLang="en-US" sz="1400">
                <a:solidFill>
                  <a:srgbClr val="898989"/>
                </a:solidFill>
                <a:latin typeface="Calibri" panose="020f0502020204030204" pitchFamily="34" charset="0"/>
              </a:rPr>
              <a:t>2021/5/24</a:t>
            </a:fld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819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7938"/>
            <a:ext cx="3859213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algn="ctr" defTabSz="1085850" eaLnBrk="1" hangingPunct="1"/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819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013" y="6357938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algn="r" defTabSz="1085850" eaLnBrk="1" hangingPunct="1"/>
            <a:fld id="{9A0DB2DC-4C9A-4742-B13C-FB6460FD3503}" type="slidenum">
              <a:rPr lang="zh-CN" altLang="en-US" sz="1400">
                <a:solidFill>
                  <a:srgbClr val="898989"/>
                </a:solidFill>
                <a:latin typeface="Calibri" panose="020f0502020204030204" pitchFamily="34" charset="0"/>
              </a:rPr>
              <a:t>‹#›</a:t>
            </a:fld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218" name="图片 6"/>
          <p:cNvPicPr>
            <a:picLocks noChangeAspect="1"/>
          </p:cNvPicPr>
          <p:nvPr userDrawn="1"/>
        </p:nvPicPr>
        <p:blipFill>
          <a:blip r:embed="rId1"/>
          <a:srcRect t="70769" r="55481"/>
          <a:stretch>
            <a:fillRect/>
          </a:stretch>
        </p:blipFill>
        <p:spPr>
          <a:xfrm>
            <a:off x="109538" y="5314950"/>
            <a:ext cx="1489075" cy="1468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图片 7"/>
          <p:cNvPicPr>
            <a:picLocks noChangeAspect="1"/>
          </p:cNvPicPr>
          <p:nvPr userDrawn="1"/>
        </p:nvPicPr>
        <p:blipFill>
          <a:blip r:embed="rId2"/>
          <a:srcRect l="55481" t="70769"/>
          <a:stretch>
            <a:fillRect/>
          </a:stretch>
        </p:blipFill>
        <p:spPr>
          <a:xfrm>
            <a:off x="10585450" y="5314950"/>
            <a:ext cx="1490663" cy="1468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图片 8"/>
          <p:cNvPicPr>
            <a:picLocks noChangeAspect="1"/>
          </p:cNvPicPr>
          <p:nvPr userDrawn="1"/>
        </p:nvPicPr>
        <p:blipFill>
          <a:blip r:embed="rId3"/>
          <a:srcRect l="55481" b="70769"/>
          <a:stretch>
            <a:fillRect/>
          </a:stretch>
        </p:blipFill>
        <p:spPr>
          <a:xfrm>
            <a:off x="10585450" y="103188"/>
            <a:ext cx="1490663" cy="1468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1" name="图片 9"/>
          <p:cNvPicPr>
            <a:picLocks noChangeAspect="1"/>
          </p:cNvPicPr>
          <p:nvPr userDrawn="1"/>
        </p:nvPicPr>
        <p:blipFill>
          <a:blip r:embed="rId4"/>
          <a:srcRect r="55481" b="70769"/>
          <a:stretch>
            <a:fillRect/>
          </a:stretch>
        </p:blipFill>
        <p:spPr>
          <a:xfrm>
            <a:off x="109538" y="103188"/>
            <a:ext cx="1489075" cy="1468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074" name="组合 6"/>
          <p:cNvGrpSpPr/>
          <p:nvPr userDrawn="1"/>
        </p:nvGrpSpPr>
        <p:grpSpPr>
          <a:xfrm>
            <a:off x="114300" y="114300"/>
            <a:ext cx="11961813" cy="6630988"/>
            <a:chOff x="113729" y="113729"/>
            <a:chExt cx="11964542" cy="6630543"/>
          </a:xfrm>
        </p:grpSpPr>
        <p:pic>
          <p:nvPicPr>
            <p:cNvPr id="3080" name="图片 7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>
              <a:off x="11134154" y="5801292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81" name="图片 8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10800000">
              <a:off x="113729" y="113729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82" name="图片 9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-5400000">
              <a:off x="11134722" y="114297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83" name="图片 10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5400000">
              <a:off x="113160" y="5800722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077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7938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defTabSz="1085850" eaLnBrk="1" hangingPunct="1"/>
            <a:fld id="{BB962C8B-B14F-4D97-AF65-F5344CB8AC3E}" type="datetimeFigureOut">
              <a:rPr lang="zh-CN" altLang="en-US" sz="1400">
                <a:solidFill>
                  <a:srgbClr val="898989"/>
                </a:solidFill>
                <a:latin typeface="Calibri" panose="020f0502020204030204" pitchFamily="34" charset="0"/>
              </a:rPr>
              <a:t>2021/5/24</a:t>
            </a:fld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07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7938"/>
            <a:ext cx="3859213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algn="ctr" defTabSz="1085850" eaLnBrk="1" hangingPunct="1"/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07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013" y="6357938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algn="r" defTabSz="1085850" eaLnBrk="1" hangingPunct="1"/>
            <a:fld id="{9A0DB2DC-4C9A-4742-B13C-FB6460FD3503}" type="slidenum">
              <a:rPr lang="zh-CN" altLang="en-US" sz="1400">
                <a:solidFill>
                  <a:srgbClr val="898989"/>
                </a:solidFill>
                <a:latin typeface="Calibri" panose="020f0502020204030204" pitchFamily="34" charset="0"/>
              </a:rPr>
              <a:t>‹#›</a:t>
            </a:fld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537" y="6357938"/>
            <a:ext cx="2844504" cy="366713"/>
          </a:xfrm>
        </p:spPr>
        <p:txBody>
          <a:bodyPr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166" y="6357938"/>
            <a:ext cx="3860398" cy="366713"/>
          </a:xfrm>
        </p:spPr>
        <p:txBody>
          <a:bodyPr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690" y="6357938"/>
            <a:ext cx="2844504" cy="366713"/>
          </a:xfrm>
        </p:spPr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914305" y="609769"/>
            <a:ext cx="10362121" cy="548792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2"/>
          </p:nvPr>
        </p:nvSpPr>
        <p:spPr>
          <a:xfrm>
            <a:off x="914305" y="6250136"/>
            <a:ext cx="2539735" cy="457327"/>
          </a:xfrm>
        </p:spPr>
        <p:txBody>
          <a:bodyPr/>
          <a:lstStyle>
            <a:lvl1pPr>
              <a:buFontTx/>
              <a:buNone/>
              <a:defRPr kumimoji="0" sz="14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3"/>
          </p:nvPr>
        </p:nvSpPr>
        <p:spPr>
          <a:xfrm>
            <a:off x="4165166" y="6250136"/>
            <a:ext cx="3860398" cy="457327"/>
          </a:xfrm>
        </p:spPr>
        <p:txBody>
          <a:bodyPr/>
          <a:lstStyle>
            <a:lvl1pPr algn="ctr">
              <a:buFontTx/>
              <a:buNone/>
              <a:defRPr kumimoji="0" sz="14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736690" y="6250136"/>
            <a:ext cx="2539735" cy="457327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algn="r" eaLnBrk="1" fontAlgn="base" hangingPunct="1">
              <a:buChar char="•"/>
            </a:pPr>
            <a:fld id="{9A0DB2DC-4C9A-4742-B13C-FB6460FD3503}" type="slidenum">
              <a:rPr lang="zh-CN" altLang="en-US" sz="1400" strike="noStrike" noProof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400" strike="noStrike" noProof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4714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537" y="1600645"/>
            <a:ext cx="10971657" cy="452722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37" y="6246960"/>
            <a:ext cx="2844504" cy="47638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buFontTx/>
              <a:buNone/>
              <a:defRPr kumimoji="0" sz="180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166" y="6246960"/>
            <a:ext cx="3860398" cy="47638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buFontTx/>
              <a:buNone/>
              <a:defRPr kumimoji="0" sz="180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690" y="6246960"/>
            <a:ext cx="2844504" cy="47638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lvl="0" eaLnBrk="1" fontAlgn="base" hangingPunct="1">
              <a:buChar char="•"/>
            </a:pPr>
            <a:fld id="{9A0DB2DC-4C9A-4742-B13C-FB6460FD3503}" type="slidenum">
              <a:rPr lang="en-US" altLang="zh-CN" sz="1800" strike="noStrike" noProof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en-US" altLang="zh-CN" sz="1800" strike="noStrike" noProof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38019" y="1600496"/>
            <a:ext cx="7923562" cy="1143212"/>
          </a:xfr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514" y="3353421"/>
            <a:ext cx="8533067" cy="1752925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单击此处编辑母版副标题样式</a:t>
            </a:r>
          </a:p>
        </p:txBody>
      </p:sp>
      <p:sp>
        <p:nvSpPr>
          <p:cNvPr id="7170" name="Rectangle 6"/>
          <p:cNvSpPr>
            <a:spLocks noGrp="1"/>
          </p:cNvSpPr>
          <p:nvPr>
            <p:ph type="sldNum" sz="quarter" idx="4"/>
          </p:nvPr>
        </p:nvSpPr>
        <p:spPr>
          <a:xfrm>
            <a:off x="8736235" y="6249557"/>
            <a:ext cx="2539603" cy="457285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marL="0" lvl="0" indent="0" algn="r" eaLnBrk="1" hangingPunct="1"/>
            <a:fld id="{9A0DB2DC-4C9A-4742-B13C-FB6460FD3503}" type="slidenum">
              <a:rPr lang="en-US" altLang="zh-CN" sz="1400">
                <a:solidFill>
                  <a:srgbClr val="333333"/>
                </a:solidFill>
              </a:rPr>
              <a:t>‹#›</a:t>
            </a:fld>
            <a:endParaRPr lang="en-US" altLang="zh-CN" sz="1400">
              <a:solidFill>
                <a:srgbClr val="333333"/>
              </a:solidFill>
            </a:endParaRPr>
          </a:p>
        </p:txBody>
      </p:sp>
      <p:sp>
        <p:nvSpPr>
          <p:cNvPr id="7173" name="Rectangle 4"/>
          <p:cNvSpPr>
            <a:spLocks noGrp="1"/>
          </p:cNvSpPr>
          <p:nvPr>
            <p:ph type="dt" sz="half" idx="2"/>
          </p:nvPr>
        </p:nvSpPr>
        <p:spPr>
          <a:xfrm>
            <a:off x="914257" y="6249557"/>
            <a:ext cx="2539603" cy="45728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 anchorCtr="0"/>
          <a:lstStyle/>
          <a:p>
            <a:pPr>
              <a:buFontTx/>
            </a:pPr>
            <a:endParaRPr lang="en-US" altLang="zh-CN"/>
          </a:p>
        </p:txBody>
      </p:sp>
      <p:sp>
        <p:nvSpPr>
          <p:cNvPr id="7174" name="Rectangle 5"/>
          <p:cNvSpPr>
            <a:spLocks noGrp="1"/>
          </p:cNvSpPr>
          <p:nvPr>
            <p:ph type="ftr" sz="quarter" idx="3"/>
          </p:nvPr>
        </p:nvSpPr>
        <p:spPr>
          <a:xfrm>
            <a:off x="4164949" y="6249557"/>
            <a:ext cx="3860197" cy="45728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 anchorCtr="0"/>
          <a:lstStyle/>
          <a:p>
            <a:pPr algn="ctr">
              <a:buFontTx/>
            </a:pPr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Obj">
  <p:cSld name="标题，文本与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257" y="301681"/>
            <a:ext cx="10361581" cy="1462359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914257" y="1981567"/>
            <a:ext cx="5079206" cy="4115562"/>
          </a:xfrm>
        </p:spPr>
        <p:txBody>
          <a:bodyPr/>
          <a:lstStyle/>
          <a:p>
            <a:pPr lvl="0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632" y="1981567"/>
            <a:ext cx="5079206" cy="4115562"/>
          </a:xfrm>
        </p:spPr>
        <p:txBody>
          <a:bodyPr/>
          <a:lstStyle/>
          <a:p>
            <a:pPr lvl="0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</a:p>
        </p:txBody>
      </p:sp>
      <p:sp>
        <p:nvSpPr>
          <p:cNvPr id="17410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736235" y="6249557"/>
            <a:ext cx="2539603" cy="45728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0" lvl="0" indent="0" eaLnBrk="1" hangingPunct="1"/>
            <a:fld id="{9A0DB2DC-4C9A-4742-B13C-FB6460FD3503}" type="slidenum">
              <a:rPr lang="en-US" altLang="zh-TW">
                <a:solidFill>
                  <a:srgbClr val="333333"/>
                </a:solidFill>
              </a:rPr>
              <a:t>‹#›</a:t>
            </a:fld>
            <a:endParaRPr lang="en-US" altLang="zh-TW">
              <a:solidFill>
                <a:srgbClr val="333333"/>
              </a:solidFill>
            </a:endParaRPr>
          </a:p>
        </p:txBody>
      </p:sp>
      <p:sp>
        <p:nvSpPr>
          <p:cNvPr id="17413" name="日期占位符 4"/>
          <p:cNvSpPr>
            <a:spLocks noGrp="1"/>
          </p:cNvSpPr>
          <p:nvPr>
            <p:ph type="dt" sz="half" idx="12"/>
          </p:nvPr>
        </p:nvSpPr>
        <p:spPr>
          <a:xfrm>
            <a:off x="914257" y="6249557"/>
            <a:ext cx="2539603" cy="45728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 anchorCtr="0"/>
          <a:lstStyle/>
          <a:p>
            <a:pPr>
              <a:buFontTx/>
            </a:pPr>
            <a:endParaRPr lang="en-US" altLang="zh-TW"/>
          </a:p>
        </p:txBody>
      </p:sp>
      <p:sp>
        <p:nvSpPr>
          <p:cNvPr id="17414" name="页脚占位符 5"/>
          <p:cNvSpPr>
            <a:spLocks noGrp="1"/>
          </p:cNvSpPr>
          <p:nvPr>
            <p:ph type="ftr" sz="quarter" idx="3"/>
          </p:nvPr>
        </p:nvSpPr>
        <p:spPr>
          <a:xfrm>
            <a:off x="4164949" y="6249557"/>
            <a:ext cx="3860197" cy="45728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 anchorCtr="0"/>
          <a:lstStyle/>
          <a:p>
            <a:pPr algn="ctr">
              <a:buFontTx/>
            </a:pPr>
            <a:endParaRPr lang="en-US" altLang="zh-TW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122" name="组合 6"/>
          <p:cNvGrpSpPr/>
          <p:nvPr userDrawn="1"/>
        </p:nvGrpSpPr>
        <p:grpSpPr>
          <a:xfrm>
            <a:off x="114300" y="114300"/>
            <a:ext cx="11961813" cy="6630988"/>
            <a:chOff x="113729" y="113729"/>
            <a:chExt cx="11964542" cy="6630543"/>
          </a:xfrm>
        </p:grpSpPr>
        <p:pic>
          <p:nvPicPr>
            <p:cNvPr id="5128" name="图片 7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>
              <a:off x="11134154" y="5801292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29" name="图片 8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10800000">
              <a:off x="113729" y="113729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30" name="图片 9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-5400000">
              <a:off x="11134722" y="114297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31" name="图片 10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5400000">
              <a:off x="113160" y="5800722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125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7938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defTabSz="1085850" eaLnBrk="1" hangingPunct="1"/>
            <a:fld id="{BB962C8B-B14F-4D97-AF65-F5344CB8AC3E}" type="datetimeFigureOut">
              <a:rPr lang="zh-CN" altLang="en-US" sz="1400">
                <a:solidFill>
                  <a:srgbClr val="898989"/>
                </a:solidFill>
                <a:latin typeface="Calibri" panose="020f0502020204030204" pitchFamily="34" charset="0"/>
              </a:rPr>
              <a:t>2021/5/24</a:t>
            </a:fld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512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7938"/>
            <a:ext cx="3859213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algn="ctr" defTabSz="1085850" eaLnBrk="1" hangingPunct="1"/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512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013" y="6357938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algn="r" defTabSz="1085850" eaLnBrk="1" hangingPunct="1"/>
            <a:fld id="{9A0DB2DC-4C9A-4742-B13C-FB6460FD3503}" type="slidenum">
              <a:rPr lang="zh-CN" altLang="en-US" sz="1400">
                <a:solidFill>
                  <a:srgbClr val="898989"/>
                </a:solidFill>
                <a:latin typeface="Calibri" panose="020f0502020204030204" pitchFamily="34" charset="0"/>
              </a:rPr>
              <a:t>‹#›</a:t>
            </a:fld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146" name="组合 6"/>
          <p:cNvGrpSpPr/>
          <p:nvPr userDrawn="1"/>
        </p:nvGrpSpPr>
        <p:grpSpPr>
          <a:xfrm>
            <a:off x="114300" y="114300"/>
            <a:ext cx="11961813" cy="6630988"/>
            <a:chOff x="113729" y="113729"/>
            <a:chExt cx="11964542" cy="6630543"/>
          </a:xfrm>
        </p:grpSpPr>
        <p:pic>
          <p:nvPicPr>
            <p:cNvPr id="6152" name="图片 7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>
              <a:off x="11134154" y="5801292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3" name="图片 8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10800000">
              <a:off x="113729" y="113729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4" name="图片 9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-5400000">
              <a:off x="11134722" y="114297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5" name="图片 10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5400000">
              <a:off x="113160" y="5800722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149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7938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defTabSz="1085850" eaLnBrk="1" hangingPunct="1"/>
            <a:fld id="{BB962C8B-B14F-4D97-AF65-F5344CB8AC3E}" type="datetimeFigureOut">
              <a:rPr lang="zh-CN" altLang="en-US" sz="1400">
                <a:solidFill>
                  <a:srgbClr val="898989"/>
                </a:solidFill>
                <a:latin typeface="Calibri" panose="020f0502020204030204" pitchFamily="34" charset="0"/>
              </a:rPr>
              <a:t>2021/5/24</a:t>
            </a:fld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615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7938"/>
            <a:ext cx="3859213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algn="ctr" defTabSz="1085850" eaLnBrk="1" hangingPunct="1"/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615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013" y="6357938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algn="r" defTabSz="1085850" eaLnBrk="1" hangingPunct="1"/>
            <a:fld id="{9A0DB2DC-4C9A-4742-B13C-FB6460FD3503}" type="slidenum">
              <a:rPr lang="zh-CN" altLang="en-US" sz="1400">
                <a:solidFill>
                  <a:srgbClr val="898989"/>
                </a:solidFill>
                <a:latin typeface="Calibri" panose="020f0502020204030204" pitchFamily="34" charset="0"/>
              </a:rPr>
              <a:t>‹#›</a:t>
            </a:fld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5_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194" name="组合 6"/>
          <p:cNvGrpSpPr/>
          <p:nvPr userDrawn="1"/>
        </p:nvGrpSpPr>
        <p:grpSpPr>
          <a:xfrm>
            <a:off x="114300" y="114300"/>
            <a:ext cx="11961813" cy="6630988"/>
            <a:chOff x="113729" y="113729"/>
            <a:chExt cx="11964542" cy="6630543"/>
          </a:xfrm>
        </p:grpSpPr>
        <p:pic>
          <p:nvPicPr>
            <p:cNvPr id="8200" name="图片 7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>
              <a:off x="11134154" y="5801292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01" name="图片 8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10800000">
              <a:off x="113729" y="113729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02" name="图片 9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-5400000">
              <a:off x="11134722" y="114297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03" name="图片 10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 rot="5400000">
              <a:off x="113160" y="5800722"/>
              <a:ext cx="944117" cy="94298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8197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7938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defTabSz="1085850" eaLnBrk="1" hangingPunct="1"/>
            <a:fld id="{BB962C8B-B14F-4D97-AF65-F5344CB8AC3E}" type="datetimeFigureOut">
              <a:rPr lang="zh-CN" altLang="en-US" sz="1400">
                <a:solidFill>
                  <a:srgbClr val="898989"/>
                </a:solidFill>
                <a:latin typeface="Calibri" panose="020f0502020204030204" pitchFamily="34" charset="0"/>
              </a:rPr>
              <a:t>2021/5/24</a:t>
            </a:fld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819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7938"/>
            <a:ext cx="3859213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algn="ctr" defTabSz="1085850" eaLnBrk="1" hangingPunct="1"/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819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013" y="6357938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 algn="r" defTabSz="1085850" eaLnBrk="1" hangingPunct="1"/>
            <a:fld id="{9A0DB2DC-4C9A-4742-B13C-FB6460FD3503}" type="slidenum">
              <a:rPr lang="zh-CN" altLang="en-US" sz="1400">
                <a:solidFill>
                  <a:srgbClr val="898989"/>
                </a:solidFill>
                <a:latin typeface="Calibri" panose="020f0502020204030204" pitchFamily="34" charset="0"/>
              </a:rPr>
              <a:t>‹#›</a:t>
            </a:fld>
            <a:endParaRPr lang="zh-CN" altLang="en-US" sz="14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218" name="图片 6"/>
          <p:cNvPicPr>
            <a:picLocks noChangeAspect="1"/>
          </p:cNvPicPr>
          <p:nvPr userDrawn="1"/>
        </p:nvPicPr>
        <p:blipFill>
          <a:blip r:embed="rId1"/>
          <a:srcRect t="70769" r="55481"/>
          <a:stretch>
            <a:fillRect/>
          </a:stretch>
        </p:blipFill>
        <p:spPr>
          <a:xfrm>
            <a:off x="109538" y="5314950"/>
            <a:ext cx="1489075" cy="1468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图片 7"/>
          <p:cNvPicPr>
            <a:picLocks noChangeAspect="1"/>
          </p:cNvPicPr>
          <p:nvPr userDrawn="1"/>
        </p:nvPicPr>
        <p:blipFill>
          <a:blip r:embed="rId2"/>
          <a:srcRect l="55481" t="70769"/>
          <a:stretch>
            <a:fillRect/>
          </a:stretch>
        </p:blipFill>
        <p:spPr>
          <a:xfrm>
            <a:off x="10585450" y="5314950"/>
            <a:ext cx="1490663" cy="1468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图片 8"/>
          <p:cNvPicPr>
            <a:picLocks noChangeAspect="1"/>
          </p:cNvPicPr>
          <p:nvPr userDrawn="1"/>
        </p:nvPicPr>
        <p:blipFill>
          <a:blip r:embed="rId3"/>
          <a:srcRect l="55481" b="70769"/>
          <a:stretch>
            <a:fillRect/>
          </a:stretch>
        </p:blipFill>
        <p:spPr>
          <a:xfrm>
            <a:off x="10585450" y="103188"/>
            <a:ext cx="1490663" cy="1468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1" name="图片 9"/>
          <p:cNvPicPr>
            <a:picLocks noChangeAspect="1"/>
          </p:cNvPicPr>
          <p:nvPr userDrawn="1"/>
        </p:nvPicPr>
        <p:blipFill>
          <a:blip r:embed="rId4"/>
          <a:srcRect r="55481" b="70769"/>
          <a:stretch>
            <a:fillRect/>
          </a:stretch>
        </p:blipFill>
        <p:spPr>
          <a:xfrm>
            <a:off x="109538" y="103188"/>
            <a:ext cx="1489075" cy="1468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537" y="6357938"/>
            <a:ext cx="2844504" cy="366713"/>
          </a:xfrm>
        </p:spPr>
        <p:txBody>
          <a:bodyPr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166" y="6357938"/>
            <a:ext cx="3860398" cy="366713"/>
          </a:xfrm>
        </p:spPr>
        <p:txBody>
          <a:bodyPr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690" y="6357938"/>
            <a:ext cx="2844504" cy="366713"/>
          </a:xfrm>
        </p:spPr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914305" y="609769"/>
            <a:ext cx="10362121" cy="548792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2"/>
          </p:nvPr>
        </p:nvSpPr>
        <p:spPr>
          <a:xfrm>
            <a:off x="914305" y="6250136"/>
            <a:ext cx="2539735" cy="457327"/>
          </a:xfrm>
        </p:spPr>
        <p:txBody>
          <a:bodyPr/>
          <a:lstStyle>
            <a:lvl1pPr>
              <a:buFontTx/>
              <a:buNone/>
              <a:defRPr kumimoji="0" sz="14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3"/>
          </p:nvPr>
        </p:nvSpPr>
        <p:spPr>
          <a:xfrm>
            <a:off x="4165166" y="6250136"/>
            <a:ext cx="3860398" cy="457327"/>
          </a:xfrm>
        </p:spPr>
        <p:txBody>
          <a:bodyPr/>
          <a:lstStyle>
            <a:lvl1pPr algn="ctr">
              <a:buFontTx/>
              <a:buNone/>
              <a:defRPr kumimoji="0" sz="14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736690" y="6250136"/>
            <a:ext cx="2539735" cy="457327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algn="r" eaLnBrk="1" fontAlgn="base" hangingPunct="1">
              <a:buChar char="•"/>
            </a:pPr>
            <a:fld id="{9A0DB2DC-4C9A-4742-B13C-FB6460FD3503}" type="slidenum">
              <a:rPr lang="zh-CN" altLang="en-US" sz="1400" strike="noStrike" noProof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400" strike="noStrike" noProof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7" y="274714"/>
            <a:ext cx="10971657" cy="114331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537" y="1600645"/>
            <a:ext cx="10971657" cy="452722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37" y="6246960"/>
            <a:ext cx="2844504" cy="47638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buFontTx/>
              <a:buNone/>
              <a:defRPr kumimoji="0" sz="180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166" y="6246960"/>
            <a:ext cx="3860398" cy="47638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buFontTx/>
              <a:buNone/>
              <a:defRPr kumimoji="0" sz="180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690" y="6246960"/>
            <a:ext cx="2844504" cy="47638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lvl="0" eaLnBrk="1" fontAlgn="base" hangingPunct="1">
              <a:buChar char="•"/>
            </a:pPr>
            <a:fld id="{9A0DB2DC-4C9A-4742-B13C-FB6460FD3503}" type="slidenum">
              <a:rPr lang="en-US" altLang="zh-CN" sz="1800" strike="noStrike" noProof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en-US" altLang="zh-CN" sz="1800" strike="noStrike" noProof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image" Target="../media/image6.png" /><Relationship Id="rId15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10" Type="http://schemas.openxmlformats.org/officeDocument/2006/relationships/slideLayout" Target="../slideLayouts/slideLayout23.xml" /><Relationship Id="rId11" Type="http://schemas.openxmlformats.org/officeDocument/2006/relationships/slideLayout" Target="../slideLayouts/slideLayout24.xml" /><Relationship Id="rId12" Type="http://schemas.openxmlformats.org/officeDocument/2006/relationships/image" Target="../media/image6.png" /><Relationship Id="rId13" Type="http://schemas.openxmlformats.org/officeDocument/2006/relationships/theme" Target="../theme/theme2.xml" /><Relationship Id="rId2" Type="http://schemas.openxmlformats.org/officeDocument/2006/relationships/slideLayout" Target="../slideLayouts/slideLayout15.xml" /><Relationship Id="rId3" Type="http://schemas.openxmlformats.org/officeDocument/2006/relationships/slideLayout" Target="../slideLayouts/slideLayout16.xml" /><Relationship Id="rId4" Type="http://schemas.openxmlformats.org/officeDocument/2006/relationships/slideLayout" Target="../slideLayouts/slideLayout17.xml" /><Relationship Id="rId5" Type="http://schemas.openxmlformats.org/officeDocument/2006/relationships/slideLayout" Target="../slideLayouts/slideLayout18.xml" /><Relationship Id="rId6" Type="http://schemas.openxmlformats.org/officeDocument/2006/relationships/slideLayout" Target="../slideLayouts/slideLayout19.xml" /><Relationship Id="rId7" Type="http://schemas.openxmlformats.org/officeDocument/2006/relationships/slideLayout" Target="../slideLayouts/slideLayout20.xml" /><Relationship Id="rId8" Type="http://schemas.openxmlformats.org/officeDocument/2006/relationships/slideLayout" Target="../slideLayouts/slideLayout21.xml" /><Relationship Id="rId9" Type="http://schemas.openxmlformats.org/officeDocument/2006/relationships/slideLayout" Target="../slideLayouts/slideLayout2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4">
            <a:alphaModFix amt="4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50" name="组合 13"/>
          <p:cNvGrpSpPr/>
          <p:nvPr userDrawn="1"/>
        </p:nvGrpSpPr>
        <p:grpSpPr>
          <a:xfrm>
            <a:off x="114300" y="114300"/>
            <a:ext cx="11961813" cy="6630988"/>
            <a:chOff x="113729" y="113729"/>
            <a:chExt cx="11964542" cy="6630543"/>
          </a:xfrm>
        </p:grpSpPr>
      </p:grpSp>
      <p:sp>
        <p:nvSpPr>
          <p:cNvPr id="2051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2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1213" cy="4527550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iming/>
  <p:txStyles>
    <p:titleStyle>
      <a:lvl1pPr algn="ctr" defTabSz="1087755" rtl="0" eaLnBrk="0" fontAlgn="base" hangingPunct="0">
        <a:spcBef>
          <a:spcPct val="0"/>
        </a:spcBef>
        <a:spcAft>
          <a:spcPct val="0"/>
        </a:spcAft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087755" rtl="0" eaLnBrk="0" fontAlgn="base" hangingPunct="0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1087755" rtl="0" eaLnBrk="0" fontAlgn="base" hangingPunct="0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1087755" rtl="0" eaLnBrk="0" fontAlgn="base" hangingPunct="0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1087755" rtl="0" eaLnBrk="0" fontAlgn="base" hangingPunct="0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1087755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1087755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1087755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1087755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408305" indent="-408305" algn="l" defTabSz="10877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39725" algn="l" defTabSz="10877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805" indent="-271780" algn="l" defTabSz="10877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3730" indent="-271780" algn="l" defTabSz="10877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7925" indent="-271780" algn="l" defTabSz="10877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9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58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78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97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9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8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78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097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80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00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2">
            <a:alphaModFix amt="86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50" name="组合 13"/>
          <p:cNvGrpSpPr/>
          <p:nvPr userDrawn="1"/>
        </p:nvGrpSpPr>
        <p:grpSpPr>
          <a:xfrm>
            <a:off x="114300" y="114300"/>
            <a:ext cx="11961813" cy="6630988"/>
            <a:chOff x="113729" y="113729"/>
            <a:chExt cx="11964542" cy="6630543"/>
          </a:xfrm>
        </p:grpSpPr>
      </p:grpSp>
      <p:sp>
        <p:nvSpPr>
          <p:cNvPr id="2051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2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1213" cy="4527550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ransition/>
  <p:timing/>
  <p:txStyles>
    <p:titleStyle>
      <a:lvl1pPr algn="ctr" defTabSz="1087755" rtl="0" eaLnBrk="0" fontAlgn="base" hangingPunct="0">
        <a:spcBef>
          <a:spcPct val="0"/>
        </a:spcBef>
        <a:spcAft>
          <a:spcPct val="0"/>
        </a:spcAft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087755" rtl="0" eaLnBrk="0" fontAlgn="base" hangingPunct="0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1087755" rtl="0" eaLnBrk="0" fontAlgn="base" hangingPunct="0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1087755" rtl="0" eaLnBrk="0" fontAlgn="base" hangingPunct="0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1087755" rtl="0" eaLnBrk="0" fontAlgn="base" hangingPunct="0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1087755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1087755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1087755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1087755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408305" indent="-408305" algn="l" defTabSz="10877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39725" algn="l" defTabSz="10877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805" indent="-271780" algn="l" defTabSz="10877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3730" indent="-271780" algn="l" defTabSz="10877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7925" indent="-271780" algn="l" defTabSz="10877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9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58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78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97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9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8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78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097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80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00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7.png" /><Relationship Id="rId3" Type="http://schemas.openxmlformats.org/officeDocument/2006/relationships/image" Target="../media/image6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5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6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image" Target="../media/image17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8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9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image" Target="../media/image8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0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1.pn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image" Target="../media/image22.jpeg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23.jpeg" /><Relationship Id="rId3" Type="http://schemas.openxmlformats.org/officeDocument/2006/relationships/image" Target="../media/image24.jpeg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image" Target="../media/image25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image" Target="../media/image10.jpeg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6.jpeg" /><Relationship Id="rId3" Type="http://schemas.openxmlformats.org/officeDocument/2006/relationships/image" Target="../media/image27.jpeg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image" Target="../media/image28.jpeg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image" Target="../media/image29.jpeg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image" Target="../media/image30.jpeg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image" Target="../media/image31.jpeg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image" Target="../media/image32.jpeg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33.jpeg" /><Relationship Id="rId3" Type="http://schemas.openxmlformats.org/officeDocument/2006/relationships/image" Target="../media/image34.jpeg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35.jpeg" /><Relationship Id="rId3" Type="http://schemas.openxmlformats.org/officeDocument/2006/relationships/image" Target="../media/image36.jpeg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image" Target="../media/image37.jpeg" /></Relationships>
</file>

<file path=ppt/slides/_rels/slide5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38.jpeg" /><Relationship Id="rId3" Type="http://schemas.openxmlformats.org/officeDocument/2006/relationships/image" Target="../media/image39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/Relationships>
</file>

<file path=ppt/slides/_rels/slide6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image" Target="../media/image40.jpeg" /><Relationship Id="rId3" Type="http://schemas.openxmlformats.org/officeDocument/2006/relationships/image" Target="../media/image41.jpeg" /><Relationship Id="rId4" Type="http://schemas.openxmlformats.org/officeDocument/2006/relationships/image" Target="../media/image42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1.jpeg" /><Relationship Id="rId3" Type="http://schemas.openxmlformats.org/officeDocument/2006/relationships/tags" Target="../tags/tag1.xml" /><Relationship Id="rId4" Type="http://schemas.openxmlformats.org/officeDocument/2006/relationships/image" Target="../media/image12.jpeg" /><Relationship Id="rId5" Type="http://schemas.openxmlformats.org/officeDocument/2006/relationships/tags" Target="../tags/tag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3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4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5980" y="1613535"/>
            <a:ext cx="7937500" cy="36322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0114" name="矩形 1"/>
          <p:cNvSpPr/>
          <p:nvPr/>
        </p:nvSpPr>
        <p:spPr>
          <a:xfrm>
            <a:off x="263128" y="116589"/>
            <a:ext cx="2824480" cy="58356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、王羲之其事</a:t>
            </a:r>
            <a:endParaRPr lang="zh-CN" altLang="en-US" sz="3200">
              <a:solidFill>
                <a:srgbClr val="333333"/>
              </a:solidFill>
            </a:endParaRPr>
          </a:p>
        </p:txBody>
      </p:sp>
      <p:sp>
        <p:nvSpPr>
          <p:cNvPr id="90115" name="矩形 2"/>
          <p:cNvSpPr/>
          <p:nvPr/>
        </p:nvSpPr>
        <p:spPr>
          <a:xfrm>
            <a:off x="622816" y="909201"/>
            <a:ext cx="250761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TW" altLang="en-US" sz="28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袒腹东床</a:t>
            </a:r>
            <a:endParaRPr lang="zh-CN" altLang="en-US" sz="2800" b="1">
              <a:solidFill>
                <a:srgbClr val="33333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0116" name="矩形 3"/>
          <p:cNvSpPr/>
          <p:nvPr/>
        </p:nvSpPr>
        <p:spPr>
          <a:xfrm>
            <a:off x="118745" y="1413510"/>
            <a:ext cx="11905615" cy="49644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6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晋代的大士族郗（chī）鉴欲与王氏家族联姻，就派了门生到王家去择婿。</a:t>
            </a:r>
          </a:p>
          <a:p>
            <a:pPr>
              <a:lnSpc>
                <a:spcPct val="110000"/>
              </a:lnSpc>
            </a:pPr>
            <a:r>
              <a:rPr lang="zh-CN" altLang="en-US" sz="36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王家让来人到东厢下逐一观察他的子侄。 门生回去后对郗鉴回报说：“王氏的诸少年都不错。他们听说来人是郗家派来选女婿的，都一个个神态矜持。只有一个人在东床上袒胸露腹地吃东西，好像不知道有这回事一样。” 郗鉴听了，说：“这就是我要找的佳婿。”后来一打听，知道坦腹而食的人是王羲之，就把女儿嫁给了他。</a:t>
            </a: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1138" name="图片 1" descr="袒腹东床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4825" y="0"/>
            <a:ext cx="7417435" cy="68592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1139" name="矩形 2"/>
          <p:cNvSpPr/>
          <p:nvPr/>
        </p:nvSpPr>
        <p:spPr>
          <a:xfrm>
            <a:off x="9263428" y="5230125"/>
            <a:ext cx="613410" cy="151384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TW" altLang="en-US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袒腹东床</a:t>
            </a: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62" name="矩形 1"/>
          <p:cNvSpPr/>
          <p:nvPr/>
        </p:nvSpPr>
        <p:spPr>
          <a:xfrm>
            <a:off x="1126490" y="405130"/>
            <a:ext cx="10070465" cy="14198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因为这个典故，后来人们就把“东床”作为女婿的美称，或称呼他人的女婿叫“令坦”。</a:t>
            </a:r>
          </a:p>
        </p:txBody>
      </p:sp>
      <p:sp>
        <p:nvSpPr>
          <p:cNvPr id="92163" name="矩形 3"/>
          <p:cNvSpPr/>
          <p:nvPr/>
        </p:nvSpPr>
        <p:spPr>
          <a:xfrm>
            <a:off x="1917065" y="2345055"/>
            <a:ext cx="31095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 i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问题思考</a:t>
            </a:r>
          </a:p>
        </p:txBody>
      </p:sp>
      <p:sp>
        <p:nvSpPr>
          <p:cNvPr id="92164" name="矩形 4"/>
          <p:cNvSpPr/>
          <p:nvPr/>
        </p:nvSpPr>
        <p:spPr>
          <a:xfrm>
            <a:off x="1407160" y="2962910"/>
            <a:ext cx="8028305" cy="7556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lvl="1" indent="0" eaLnBrk="1" hangingPunct="1">
              <a:lnSpc>
                <a:spcPct val="120000"/>
              </a:lnSpc>
            </a:pPr>
            <a:r>
              <a:rPr lang="zh-CN" altLang="en-US" sz="360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郗鉴何以选中王羲之？</a:t>
            </a:r>
          </a:p>
        </p:txBody>
      </p:sp>
      <p:sp>
        <p:nvSpPr>
          <p:cNvPr id="92165" name="矩形 6"/>
          <p:cNvSpPr/>
          <p:nvPr/>
        </p:nvSpPr>
        <p:spPr>
          <a:xfrm>
            <a:off x="555625" y="3663315"/>
            <a:ext cx="11446510" cy="19685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3000"/>
              </a:lnSpc>
            </a:pPr>
            <a:r>
              <a:rPr lang="zh-CN" altLang="en-US" sz="36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因为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其率真自然的气度，行为举止看似未经修饰，却是毫无心机的真性情，而“真诚”就是人最难能可贵的。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2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2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3" grpId="0"/>
      <p:bldP spid="92164" grpId="0"/>
      <p:bldP spid="9216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3186" name="矩形 2"/>
          <p:cNvSpPr/>
          <p:nvPr/>
        </p:nvSpPr>
        <p:spPr>
          <a:xfrm>
            <a:off x="334645" y="709295"/>
            <a:ext cx="11542395" cy="25946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3000"/>
              </a:lnSpc>
            </a:pPr>
            <a:r>
              <a:rPr lang="en-US" altLang="zh-TW" sz="360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晋书</a:t>
            </a:r>
            <a:r>
              <a:rPr lang="en-US" altLang="zh-CN" sz="360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360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王羲之传</a:t>
            </a:r>
            <a:r>
              <a:rPr lang="en-US" altLang="zh-TW" sz="360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60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记下了这样一件事：</a:t>
            </a:r>
          </a:p>
          <a:p>
            <a:pPr>
              <a:lnSpc>
                <a:spcPct val="113000"/>
              </a:lnSpc>
            </a:pPr>
            <a:r>
              <a:rPr lang="zh-CN" altLang="en-US" sz="360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“性爱鹅，会稽有孤居姥养一鹅，善鸣。求市未能得，遂携亲友命驾就观。姥闻羲之将至，烹以待之，羲之叹惜弥日。”</a:t>
            </a:r>
          </a:p>
        </p:txBody>
      </p:sp>
      <p:sp>
        <p:nvSpPr>
          <p:cNvPr id="93187" name="矩形 3"/>
          <p:cNvSpPr/>
          <p:nvPr/>
        </p:nvSpPr>
        <p:spPr>
          <a:xfrm>
            <a:off x="320040" y="208915"/>
            <a:ext cx="27317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）鹅池</a:t>
            </a:r>
          </a:p>
        </p:txBody>
      </p:sp>
      <p:sp>
        <p:nvSpPr>
          <p:cNvPr id="93188" name="矩形 4"/>
          <p:cNvSpPr/>
          <p:nvPr/>
        </p:nvSpPr>
        <p:spPr>
          <a:xfrm>
            <a:off x="320040" y="3213100"/>
            <a:ext cx="11651615" cy="3220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3000"/>
              </a:lnSpc>
            </a:pPr>
            <a:r>
              <a:rPr lang="zh-CN" altLang="en-US" sz="360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王羲之为之感动，边派人去集市买来几把扇子，取出随身带的笔墨在扇上挥毫，一一题款落印。然后对老婆婆说：“老人家，你为我斩杀了心爱的大白鹅，我很是过意不去，请把这几把扇子拿到市上，卖上几串钱，算是我对你的补偿吧。”</a:t>
            </a: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5235" name="图片 7" descr="鹅池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55" y="45085"/>
            <a:ext cx="11773535" cy="66859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5234" name="矩形 6"/>
          <p:cNvSpPr/>
          <p:nvPr/>
        </p:nvSpPr>
        <p:spPr>
          <a:xfrm>
            <a:off x="6026150" y="2565400"/>
            <a:ext cx="6046470" cy="403098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传说“鹅池”两字出自王羲之、王献之父子两人的手笔。当年，王羲之在池边刚写完“鹅”字，忽然听到“圣旨到”，便搁笔迎旨。一旁正在练字的儿子王献之，趁父亲离开之际，提笔补上了“池”字，一碑两字，父子合璧，成了千古佳话。</a:t>
            </a:r>
          </a:p>
        </p:txBody>
      </p:sp>
      <p:sp>
        <p:nvSpPr>
          <p:cNvPr id="95236" name="矩形 10"/>
          <p:cNvSpPr/>
          <p:nvPr/>
        </p:nvSpPr>
        <p:spPr>
          <a:xfrm>
            <a:off x="6023610" y="45085"/>
            <a:ext cx="6048375" cy="252793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FontTx/>
            </a:pPr>
            <a:r>
              <a:rPr lang="zh-CN" altLang="en-US" sz="3600" b="1">
                <a:solidFill>
                  <a:srgbClr val="333333"/>
                </a:solidFill>
                <a:latin typeface="楷体_GB2312" panose="02010609030101010101" charset="-122"/>
                <a:ea typeface="楷体_GB2312" panose="02010609030101010101" charset="-122"/>
              </a:rPr>
              <a:t>    鹅池的左旁，是一座式样别致的三角形石质碑亭。碑上镌刻“鹅池”两字，气势磅震荡礡。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523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9523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4" grpId="0"/>
      <p:bldP spid="9523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4210" name="Picture 8" descr="圖片2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18745" y="116840"/>
            <a:ext cx="11979275" cy="5183505"/>
          </a:xfrm>
        </p:spPr>
      </p:pic>
      <p:sp>
        <p:nvSpPr>
          <p:cNvPr id="94211" name="矩形 4"/>
          <p:cNvSpPr/>
          <p:nvPr/>
        </p:nvSpPr>
        <p:spPr>
          <a:xfrm>
            <a:off x="82550" y="5373370"/>
            <a:ext cx="12051030" cy="1420495"/>
          </a:xfrm>
          <a:prstGeom prst="rect">
            <a:avLst/>
          </a:prstGeom>
          <a:solidFill>
            <a:srgbClr val="EBEAE3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Tx/>
            </a:pPr>
            <a:r>
              <a:rPr lang="zh-CN" altLang="en-US" sz="3200">
                <a:solidFill>
                  <a:srgbClr val="333333"/>
                </a:solidFill>
              </a:rPr>
              <a:t>        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绍兴的兰亭，现在是书法圣地。兰亭布局，以曲水流觞为中心，四周环绕着鹅池、鹅池亭、流觞亭、小兰亭、玉碑亭、墨华亭、右军祠等。</a:t>
            </a: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6258" name="矩形 1"/>
          <p:cNvSpPr/>
          <p:nvPr/>
        </p:nvSpPr>
        <p:spPr>
          <a:xfrm>
            <a:off x="118745" y="621030"/>
            <a:ext cx="12019915" cy="4741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王羲之听说山阴有一位道士养了十几只好鹅，就特地跑到道观去欣赏，并且不惜重金，希望道士把鹅卖给他。</a:t>
            </a:r>
          </a:p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但是无论王羲之如何请求，道士就是不肯。后来道士说：“若你帮我写一部</a:t>
            </a:r>
            <a:r>
              <a:rPr lang="en-US" altLang="zh-TW" sz="36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TW" altLang="en-US" sz="36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道德经</a:t>
            </a:r>
            <a:r>
              <a:rPr lang="en-US" altLang="zh-TW" sz="36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6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，我就把鹅送给你。”</a:t>
            </a:r>
          </a:p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王羲之听了，非常高兴，说：“这有什么困难，你为何不早说？”立刻进道观写字，完成后才欢欢喜喜地赶着这群鹅回家。</a:t>
            </a:r>
          </a:p>
        </p:txBody>
      </p:sp>
      <p:sp>
        <p:nvSpPr>
          <p:cNvPr id="96259" name="矩形 2"/>
          <p:cNvSpPr/>
          <p:nvPr/>
        </p:nvSpPr>
        <p:spPr>
          <a:xfrm>
            <a:off x="261620" y="49530"/>
            <a:ext cx="38347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6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）以书换鹅</a:t>
            </a: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7282" name="图片 1" descr="王羲之以书换鹅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25" y="0"/>
            <a:ext cx="8041640" cy="68592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7283" name="矩形 2"/>
          <p:cNvSpPr/>
          <p:nvPr/>
        </p:nvSpPr>
        <p:spPr>
          <a:xfrm>
            <a:off x="9411428" y="3321665"/>
            <a:ext cx="613410" cy="293624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280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王羲之以书换鹅图</a:t>
            </a: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292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062163"/>
            <a:ext cx="2438400" cy="2439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6" name="矩形 12295"/>
          <p:cNvSpPr/>
          <p:nvPr/>
        </p:nvSpPr>
        <p:spPr>
          <a:xfrm>
            <a:off x="3359150" y="260668"/>
            <a:ext cx="3887788" cy="701675"/>
          </a:xfrm>
          <a:prstGeom prst="rect">
            <a:avLst/>
          </a:prstGeom>
          <a:noFill/>
          <a:ln w="9525">
            <a:noFill/>
          </a:ln>
        </p:spPr>
        <p:txBody>
          <a:bodyPr lIns="91423" tIns="45711" rIns="91423" bIns="45711">
            <a:spAutoFit/>
          </a:bodyPr>
          <a:lstStyle/>
          <a:p>
            <a:pPr defTabSz="914400"/>
            <a:r>
              <a:rPr lang="zh-CN" altLang="en-US" sz="4000" b="1">
                <a:latin typeface="Arial" panose="020b0604020202020204" pitchFamily="34" charset="0"/>
                <a:ea typeface="华文行楷" pitchFamily="2" charset="-122"/>
              </a:rPr>
              <a:t>   </a:t>
            </a:r>
            <a:r>
              <a:rPr lang="en-US" altLang="zh-CN" sz="4000" b="1">
                <a:latin typeface="Arial" panose="020b0604020202020204" pitchFamily="34" charset="0"/>
                <a:ea typeface="华文行楷" pitchFamily="2" charset="-122"/>
              </a:rPr>
              <a:t>《</a:t>
            </a:r>
            <a:r>
              <a:rPr lang="zh-CN" altLang="en-US" sz="4000" b="1">
                <a:latin typeface="Arial" panose="020b0604020202020204" pitchFamily="34" charset="0"/>
                <a:ea typeface="华文行楷" pitchFamily="2" charset="-122"/>
              </a:rPr>
              <a:t>兰亭集序</a:t>
            </a:r>
            <a:r>
              <a:rPr lang="en-US" altLang="zh-CN" sz="4000" b="1">
                <a:latin typeface="Arial" panose="020b0604020202020204" pitchFamily="34" charset="0"/>
                <a:ea typeface="华文行楷" pitchFamily="2" charset="-122"/>
              </a:rPr>
              <a:t>》</a:t>
            </a:r>
          </a:p>
        </p:txBody>
      </p:sp>
      <p:sp>
        <p:nvSpPr>
          <p:cNvPr id="12297" name="文本框 12296"/>
          <p:cNvSpPr txBox="1"/>
          <p:nvPr/>
        </p:nvSpPr>
        <p:spPr>
          <a:xfrm>
            <a:off x="3196590" y="1412875"/>
            <a:ext cx="4771390" cy="705485"/>
          </a:xfrm>
          <a:prstGeom prst="rect">
            <a:avLst/>
          </a:prstGeom>
          <a:noFill/>
          <a:ln w="9525">
            <a:noFill/>
          </a:ln>
        </p:spPr>
        <p:txBody>
          <a:bodyPr wrap="square" lIns="91423" tIns="45711" rIns="91423" bIns="45711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书中极品</a:t>
            </a:r>
          </a:p>
        </p:txBody>
      </p:sp>
      <p:sp>
        <p:nvSpPr>
          <p:cNvPr id="12298" name="文本框 12297"/>
          <p:cNvSpPr txBox="1"/>
          <p:nvPr/>
        </p:nvSpPr>
        <p:spPr>
          <a:xfrm>
            <a:off x="3215005" y="5013325"/>
            <a:ext cx="4074795" cy="705485"/>
          </a:xfrm>
          <a:prstGeom prst="rect">
            <a:avLst/>
          </a:prstGeom>
          <a:noFill/>
          <a:ln w="9525">
            <a:noFill/>
          </a:ln>
        </p:spPr>
        <p:txBody>
          <a:bodyPr wrap="square" lIns="91423" tIns="45711" rIns="91423" bIns="45711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文中上品</a:t>
            </a:r>
          </a:p>
        </p:txBody>
      </p:sp>
      <p:sp>
        <p:nvSpPr>
          <p:cNvPr id="12299" name="文本框 12298"/>
          <p:cNvSpPr txBox="1"/>
          <p:nvPr/>
        </p:nvSpPr>
        <p:spPr>
          <a:xfrm>
            <a:off x="2504440" y="2133600"/>
            <a:ext cx="9572625" cy="2552065"/>
          </a:xfrm>
          <a:prstGeom prst="rect">
            <a:avLst/>
          </a:prstGeom>
          <a:noFill/>
          <a:ln w="9525">
            <a:noFill/>
          </a:ln>
        </p:spPr>
        <p:txBody>
          <a:bodyPr wrap="square" lIns="91423" tIns="45711" rIns="91423" bIns="45711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4000" b="1">
                <a:latin typeface="Arial" panose="020b0604020202020204" pitchFamily="34" charset="0"/>
                <a:ea typeface="华文新魏" pitchFamily="2" charset="-122"/>
              </a:rPr>
              <a:t>“天下行书第一帖”（米芾</a:t>
            </a:r>
            <a:r>
              <a:rPr lang="en-US" altLang="zh-CN" sz="4000" b="1">
                <a:latin typeface="Arial" panose="020b0604020202020204" pitchFamily="34" charset="0"/>
                <a:ea typeface="华文新魏" pitchFamily="2" charset="-122"/>
              </a:rPr>
              <a:t>·</a:t>
            </a:r>
            <a:r>
              <a:rPr lang="zh-CN" altLang="en-US" sz="4000" b="1">
                <a:latin typeface="Arial" panose="020b0604020202020204" pitchFamily="34" charset="0"/>
                <a:ea typeface="华文新魏" pitchFamily="2" charset="-122"/>
              </a:rPr>
              <a:t>宋）</a:t>
            </a:r>
          </a:p>
          <a:p>
            <a:pPr defTabSz="914400">
              <a:spcBef>
                <a:spcPct val="50000"/>
              </a:spcBef>
            </a:pPr>
            <a:r>
              <a:rPr lang="zh-CN" altLang="en-US" sz="4000" b="1">
                <a:latin typeface="Arial" panose="020b0604020202020204" pitchFamily="34" charset="0"/>
                <a:ea typeface="华文新魏" pitchFamily="2" charset="-122"/>
              </a:rPr>
              <a:t>“飘若浮云，矫若惊龙”（</a:t>
            </a:r>
            <a:r>
              <a:rPr lang="en-US" altLang="zh-CN" sz="4000" b="1">
                <a:latin typeface="Arial" panose="020b0604020202020204" pitchFamily="34" charset="0"/>
                <a:ea typeface="华文新魏" pitchFamily="2" charset="-122"/>
              </a:rPr>
              <a:t>《</a:t>
            </a:r>
            <a:r>
              <a:rPr lang="zh-CN" altLang="en-US" sz="4000" b="1">
                <a:latin typeface="Arial" panose="020b0604020202020204" pitchFamily="34" charset="0"/>
                <a:ea typeface="华文新魏" pitchFamily="2" charset="-122"/>
              </a:rPr>
              <a:t>世说新语</a:t>
            </a:r>
            <a:r>
              <a:rPr lang="en-US" altLang="zh-CN" sz="4000" b="1">
                <a:latin typeface="Arial" panose="020b0604020202020204" pitchFamily="34" charset="0"/>
                <a:ea typeface="华文新魏" pitchFamily="2" charset="-122"/>
              </a:rPr>
              <a:t>》</a:t>
            </a:r>
            <a:r>
              <a:rPr lang="zh-CN" altLang="en-US" sz="4000" b="1">
                <a:latin typeface="Arial" panose="020b0604020202020204" pitchFamily="34" charset="0"/>
                <a:ea typeface="华文新魏" pitchFamily="2" charset="-122"/>
              </a:rPr>
              <a:t>）</a:t>
            </a:r>
          </a:p>
          <a:p>
            <a:pPr defTabSz="914400">
              <a:spcBef>
                <a:spcPct val="50000"/>
              </a:spcBef>
            </a:pPr>
            <a:r>
              <a:rPr lang="zh-CN" altLang="en-US" sz="4000" b="1">
                <a:latin typeface="Arial" panose="020b0604020202020204" pitchFamily="34" charset="0"/>
                <a:ea typeface="华文新魏" pitchFamily="2" charset="-122"/>
              </a:rPr>
              <a:t>“清风出袖，明月入怀”</a:t>
            </a: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5540" name="文本框 65539"/>
          <p:cNvSpPr txBox="1"/>
          <p:nvPr/>
        </p:nvSpPr>
        <p:spPr>
          <a:xfrm>
            <a:off x="1198563" y="1630363"/>
            <a:ext cx="9721850" cy="4779962"/>
          </a:xfrm>
          <a:prstGeom prst="rect">
            <a:avLst/>
          </a:prstGeom>
          <a:noFill/>
          <a:ln w="571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3" tIns="45711" rIns="91423" bIns="45711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       相传王羲之乘着酒酣之际，用蚕茧纸、鼠须笔疾书此序，有重复者，皆变化不一，字迹清美绝伦。王羲之自己也对此作很满意，曾重写几遍，但都达不到这种境界了。因此他很珍惜，作为传家之宝。</a:t>
            </a:r>
          </a:p>
          <a:p>
            <a:pPr defTabSz="914400">
              <a:spcBef>
                <a:spcPct val="50000"/>
              </a:spcBef>
            </a:pP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        据历史记载，唐太宗千方百计搜觅真迹，并日夜赏玩临摹之，以至形成了宫廷上下竞相临书的盛况。唐太宗驾崩，此真迹又作为殉葬品埋入地下，后来此墓被盗，真迹永远失踪，成为千古恨事。我们现在所见的是唐代摹本。</a:t>
            </a:r>
            <a:r>
              <a:rPr lang="zh-CN" altLang="en-US" sz="3200" b="1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65541" name="椭圆 1"/>
          <p:cNvSpPr/>
          <p:nvPr/>
        </p:nvSpPr>
        <p:spPr>
          <a:xfrm>
            <a:off x="2927350" y="477838"/>
            <a:ext cx="936625" cy="954087"/>
          </a:xfrm>
          <a:prstGeom prst="ellipse">
            <a:avLst/>
          </a:prstGeom>
          <a:solidFill>
            <a:srgbClr val="CCFFCC"/>
          </a:solidFill>
          <a:ln w="25400">
            <a:noFill/>
          </a:ln>
          <a:effectLst>
            <a:outerShdw dist="38100" dir="2699999" algn="tl" rotWithShape="0">
              <a:srgbClr val="000000">
                <a:alpha val="39999"/>
              </a:srgbClr>
            </a:outerShdw>
          </a:effectLst>
        </p:spPr>
        <p:txBody>
          <a:bodyPr lIns="91423" tIns="45711" rIns="91423" bIns="45711" anchor="ctr"/>
          <a:lstStyle/>
          <a:p>
            <a:pPr algn="ctr" defTabSz="108585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65542" name="矩形 65541"/>
          <p:cNvSpPr/>
          <p:nvPr/>
        </p:nvSpPr>
        <p:spPr>
          <a:xfrm>
            <a:off x="3070225" y="693738"/>
            <a:ext cx="647700" cy="579437"/>
          </a:xfrm>
          <a:prstGeom prst="rect">
            <a:avLst/>
          </a:prstGeom>
          <a:noFill/>
          <a:ln w="9525">
            <a:noFill/>
          </a:ln>
        </p:spPr>
        <p:txBody>
          <a:bodyPr lIns="91423" tIns="45711" rIns="91423" bIns="45711">
            <a:spAutoFit/>
          </a:bodyPr>
          <a:lstStyle/>
          <a:p>
            <a:pPr defTabSz="914400"/>
            <a:r>
              <a:rPr lang="zh-CN" altLang="en-US" sz="3200" b="1">
                <a:latin typeface="Arial" panose="020b0604020202020204" pitchFamily="34" charset="0"/>
              </a:rPr>
              <a:t>逸</a:t>
            </a:r>
          </a:p>
        </p:txBody>
      </p:sp>
      <p:sp>
        <p:nvSpPr>
          <p:cNvPr id="65543" name="椭圆 1"/>
          <p:cNvSpPr/>
          <p:nvPr/>
        </p:nvSpPr>
        <p:spPr>
          <a:xfrm>
            <a:off x="4438650" y="477838"/>
            <a:ext cx="936625" cy="935037"/>
          </a:xfrm>
          <a:prstGeom prst="ellipse">
            <a:avLst/>
          </a:prstGeom>
          <a:solidFill>
            <a:srgbClr val="CCFFCC"/>
          </a:solidFill>
          <a:ln w="25400">
            <a:noFill/>
          </a:ln>
          <a:effectLst>
            <a:outerShdw dist="38100" dir="2699999" algn="tl" rotWithShape="0">
              <a:srgbClr val="000000">
                <a:alpha val="39999"/>
              </a:srgbClr>
            </a:outerShdw>
          </a:effectLst>
        </p:spPr>
        <p:txBody>
          <a:bodyPr lIns="91423" tIns="45711" rIns="91423" bIns="45711" anchor="ctr"/>
          <a:lstStyle/>
          <a:p>
            <a:pPr algn="ctr" defTabSz="108585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65544" name="椭圆 1"/>
          <p:cNvSpPr/>
          <p:nvPr/>
        </p:nvSpPr>
        <p:spPr>
          <a:xfrm>
            <a:off x="5951538" y="477838"/>
            <a:ext cx="936625" cy="954087"/>
          </a:xfrm>
          <a:prstGeom prst="ellipse">
            <a:avLst/>
          </a:prstGeom>
          <a:solidFill>
            <a:srgbClr val="CCFFCC"/>
          </a:solidFill>
          <a:ln w="25400">
            <a:noFill/>
          </a:ln>
          <a:effectLst>
            <a:outerShdw dist="38100" dir="2699999" algn="tl" rotWithShape="0">
              <a:srgbClr val="000000">
                <a:alpha val="39999"/>
              </a:srgbClr>
            </a:outerShdw>
          </a:effectLst>
        </p:spPr>
        <p:txBody>
          <a:bodyPr lIns="91423" tIns="45711" rIns="91423" bIns="45711" anchor="ctr"/>
          <a:lstStyle/>
          <a:p>
            <a:pPr algn="ctr" defTabSz="108585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65545" name="椭圆 1"/>
          <p:cNvSpPr/>
          <p:nvPr/>
        </p:nvSpPr>
        <p:spPr>
          <a:xfrm>
            <a:off x="7535863" y="477838"/>
            <a:ext cx="936625" cy="954087"/>
          </a:xfrm>
          <a:prstGeom prst="ellipse">
            <a:avLst/>
          </a:prstGeom>
          <a:solidFill>
            <a:srgbClr val="CCFFCC"/>
          </a:solidFill>
          <a:ln w="25400">
            <a:noFill/>
          </a:ln>
          <a:effectLst>
            <a:outerShdw dist="38100" dir="2699999" algn="tl" rotWithShape="0">
              <a:srgbClr val="000000">
                <a:alpha val="39999"/>
              </a:srgbClr>
            </a:outerShdw>
          </a:effectLst>
        </p:spPr>
        <p:txBody>
          <a:bodyPr lIns="91423" tIns="45711" rIns="91423" bIns="45711" anchor="ctr"/>
          <a:lstStyle/>
          <a:p>
            <a:pPr algn="ctr" defTabSz="108585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65546" name="矩形 65545"/>
          <p:cNvSpPr/>
          <p:nvPr/>
        </p:nvSpPr>
        <p:spPr>
          <a:xfrm>
            <a:off x="4584700" y="693738"/>
            <a:ext cx="647700" cy="579437"/>
          </a:xfrm>
          <a:prstGeom prst="rect">
            <a:avLst/>
          </a:prstGeom>
          <a:noFill/>
          <a:ln w="9525">
            <a:noFill/>
          </a:ln>
        </p:spPr>
        <p:txBody>
          <a:bodyPr lIns="91423" tIns="45711" rIns="91423" bIns="45711">
            <a:spAutoFit/>
          </a:bodyPr>
          <a:lstStyle/>
          <a:p>
            <a:pPr defTabSz="914400"/>
            <a:r>
              <a:rPr lang="zh-CN" altLang="en-US" sz="3200" b="1">
                <a:latin typeface="Arial" panose="020b0604020202020204" pitchFamily="34" charset="0"/>
              </a:rPr>
              <a:t>事</a:t>
            </a:r>
          </a:p>
        </p:txBody>
      </p:sp>
      <p:sp>
        <p:nvSpPr>
          <p:cNvPr id="65547" name="矩形 65546"/>
          <p:cNvSpPr/>
          <p:nvPr/>
        </p:nvSpPr>
        <p:spPr>
          <a:xfrm>
            <a:off x="6096000" y="693738"/>
            <a:ext cx="649288" cy="579437"/>
          </a:xfrm>
          <a:prstGeom prst="rect">
            <a:avLst/>
          </a:prstGeom>
          <a:noFill/>
          <a:ln w="9525">
            <a:noFill/>
          </a:ln>
        </p:spPr>
        <p:txBody>
          <a:bodyPr lIns="91423" tIns="45711" rIns="91423" bIns="45711">
            <a:spAutoFit/>
          </a:bodyPr>
          <a:lstStyle/>
          <a:p>
            <a:pPr defTabSz="914400"/>
            <a:r>
              <a:rPr lang="zh-CN" altLang="en-US" sz="3200" b="1">
                <a:latin typeface="Arial" panose="020b0604020202020204" pitchFamily="34" charset="0"/>
              </a:rPr>
              <a:t>二</a:t>
            </a:r>
          </a:p>
        </p:txBody>
      </p:sp>
      <p:sp>
        <p:nvSpPr>
          <p:cNvPr id="65548" name="矩形 65547"/>
          <p:cNvSpPr/>
          <p:nvPr/>
        </p:nvSpPr>
        <p:spPr>
          <a:xfrm>
            <a:off x="7678738" y="693738"/>
            <a:ext cx="649287" cy="579437"/>
          </a:xfrm>
          <a:prstGeom prst="rect">
            <a:avLst/>
          </a:prstGeom>
          <a:noFill/>
          <a:ln w="9525">
            <a:noFill/>
          </a:ln>
        </p:spPr>
        <p:txBody>
          <a:bodyPr lIns="91423" tIns="45711" rIns="91423" bIns="45711">
            <a:spAutoFit/>
          </a:bodyPr>
          <a:lstStyle/>
          <a:p>
            <a:pPr defTabSz="914400"/>
            <a:r>
              <a:rPr lang="zh-CN" altLang="en-US" sz="3200" b="1">
                <a:latin typeface="Arial" panose="020b0604020202020204" pitchFamily="34" charset="0"/>
              </a:rPr>
              <a:t>则</a:t>
            </a: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3" name="Text Box 3"/>
          <p:cNvSpPr txBox="1"/>
          <p:nvPr/>
        </p:nvSpPr>
        <p:spPr>
          <a:xfrm>
            <a:off x="7823200" y="44768"/>
            <a:ext cx="430212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6000" b="1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兰  亭</a:t>
            </a:r>
            <a:endParaRPr lang="zh-CN" altLang="en-US" sz="4000">
              <a:solidFill>
                <a:schemeClr val="folHlink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9" name="矩形 13318"/>
          <p:cNvSpPr/>
          <p:nvPr/>
        </p:nvSpPr>
        <p:spPr>
          <a:xfrm>
            <a:off x="1413828" y="1022668"/>
            <a:ext cx="9361487" cy="701675"/>
          </a:xfrm>
          <a:prstGeom prst="rect">
            <a:avLst/>
          </a:prstGeom>
          <a:noFill/>
          <a:ln w="9525">
            <a:noFill/>
          </a:ln>
        </p:spPr>
        <p:txBody>
          <a:bodyPr lIns="91423" tIns="45711" rIns="91423" bIns="45711" anchor="ctr">
            <a:spAutoFit/>
          </a:bodyPr>
          <a:lstStyle/>
          <a:p>
            <a:pPr defTabSz="1085850" eaLnBrk="0" hangingPunct="0"/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“兰亭集序”这一标题如何断句？ </a:t>
            </a:r>
          </a:p>
        </p:txBody>
      </p:sp>
      <p:sp>
        <p:nvSpPr>
          <p:cNvPr id="13320" name="矩形 13319"/>
          <p:cNvSpPr/>
          <p:nvPr/>
        </p:nvSpPr>
        <p:spPr>
          <a:xfrm>
            <a:off x="838200" y="333375"/>
            <a:ext cx="3240088" cy="641350"/>
          </a:xfrm>
          <a:prstGeom prst="rect">
            <a:avLst/>
          </a:prstGeom>
          <a:noFill/>
          <a:ln w="9525">
            <a:noFill/>
          </a:ln>
        </p:spPr>
        <p:txBody>
          <a:bodyPr lIns="91423" tIns="45711" rIns="91423" bIns="45711" anchor="ctr">
            <a:spAutoFit/>
          </a:bodyPr>
          <a:lstStyle/>
          <a:p>
            <a:pPr defTabSz="1085850" eaLnBrk="0" hangingPunct="0"/>
            <a:r>
              <a:rPr lang="en-US" altLang="zh-CN" sz="3600" b="1"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3600" b="1">
                <a:latin typeface="仿宋" panose="02010609060101010101" pitchFamily="49" charset="-122"/>
                <a:ea typeface="仿宋" panose="02010609060101010101" pitchFamily="49" charset="-122"/>
              </a:rPr>
              <a:t>审读标题</a:t>
            </a:r>
            <a:r>
              <a:rPr lang="en-US" altLang="zh-CN" sz="3600" b="1"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en-US" altLang="zh-CN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</a:p>
        </p:txBody>
      </p:sp>
      <p:sp>
        <p:nvSpPr>
          <p:cNvPr id="13321" name="矩形 13320"/>
          <p:cNvSpPr/>
          <p:nvPr/>
        </p:nvSpPr>
        <p:spPr>
          <a:xfrm>
            <a:off x="2206625" y="1956435"/>
            <a:ext cx="7637463" cy="643890"/>
          </a:xfrm>
          <a:prstGeom prst="rect">
            <a:avLst/>
          </a:prstGeom>
          <a:noFill/>
          <a:ln w="9525">
            <a:noFill/>
          </a:ln>
        </p:spPr>
        <p:txBody>
          <a:bodyPr wrap="square" lIns="91423" tIns="45711" rIns="91423" bIns="45711">
            <a:spAutoFit/>
          </a:bodyPr>
          <a:lstStyle/>
          <a:p>
            <a:pPr defTabSz="914400"/>
            <a:r>
              <a:rPr lang="en-US" altLang="zh-CN" sz="3600" b="1">
                <a:latin typeface="Arial" panose="020b0604020202020204" pitchFamily="34" charset="0"/>
              </a:rPr>
              <a:t>A   </a:t>
            </a:r>
            <a:r>
              <a:rPr lang="zh-CN" altLang="en-US" sz="3600" b="1">
                <a:latin typeface="Arial" panose="020b0604020202020204" pitchFamily="34" charset="0"/>
                <a:ea typeface="楷体" panose="02010609060101010101" pitchFamily="49" charset="-122"/>
              </a:rPr>
              <a:t>兰亭集序         </a:t>
            </a:r>
            <a:r>
              <a:rPr lang="en-US" altLang="zh-CN" sz="3600" b="1">
                <a:latin typeface="Arial" panose="020b0604020202020204" pitchFamily="34" charset="0"/>
                <a:ea typeface="楷体" panose="02010609060101010101" pitchFamily="49" charset="-122"/>
              </a:rPr>
              <a:t>B   </a:t>
            </a:r>
            <a:r>
              <a:rPr lang="zh-CN" altLang="en-US" sz="3600" b="1">
                <a:latin typeface="Arial" panose="020b0604020202020204" pitchFamily="34" charset="0"/>
                <a:ea typeface="楷体" panose="02010609060101010101" pitchFamily="49" charset="-122"/>
              </a:rPr>
              <a:t>兰亭集序</a:t>
            </a:r>
          </a:p>
        </p:txBody>
      </p:sp>
      <p:sp>
        <p:nvSpPr>
          <p:cNvPr id="13322" name="直接连接符 13321"/>
          <p:cNvSpPr/>
          <p:nvPr/>
        </p:nvSpPr>
        <p:spPr>
          <a:xfrm flipH="1">
            <a:off x="3933825" y="1846263"/>
            <a:ext cx="219075" cy="86360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13323" name="直接连接符 13322"/>
          <p:cNvSpPr/>
          <p:nvPr/>
        </p:nvSpPr>
        <p:spPr>
          <a:xfrm flipH="1">
            <a:off x="7967663" y="1846263"/>
            <a:ext cx="219075" cy="86360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13324" name="矩形 13323"/>
          <p:cNvSpPr/>
          <p:nvPr/>
        </p:nvSpPr>
        <p:spPr>
          <a:xfrm>
            <a:off x="8359140" y="2123440"/>
            <a:ext cx="1040130" cy="767080"/>
          </a:xfrm>
          <a:prstGeom prst="rect">
            <a:avLst/>
          </a:prstGeom>
          <a:noFill/>
          <a:ln w="9525">
            <a:noFill/>
          </a:ln>
        </p:spPr>
        <p:txBody>
          <a:bodyPr wrap="square" lIns="91423" tIns="45711" rIns="91423" bIns="45711">
            <a:spAutoFit/>
          </a:bodyPr>
          <a:lstStyle/>
          <a:p>
            <a:pPr defTabSz="914400"/>
            <a:r>
              <a:rPr lang="zh-CN" altLang="en-US" sz="3200" b="1">
                <a:latin typeface="Arial" panose="020b0604020202020204" pitchFamily="34" charset="0"/>
              </a:rPr>
              <a:t>   </a:t>
            </a:r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</a:rPr>
              <a:t>√</a:t>
            </a:r>
          </a:p>
        </p:txBody>
      </p:sp>
      <p:sp>
        <p:nvSpPr>
          <p:cNvPr id="13325" name="文本框 13324"/>
          <p:cNvSpPr txBox="1"/>
          <p:nvPr/>
        </p:nvSpPr>
        <p:spPr>
          <a:xfrm>
            <a:off x="167640" y="3213100"/>
            <a:ext cx="11544935" cy="1751965"/>
          </a:xfrm>
          <a:prstGeom prst="rect">
            <a:avLst/>
          </a:prstGeom>
          <a:noFill/>
          <a:ln w="9525">
            <a:noFill/>
          </a:ln>
        </p:spPr>
        <p:txBody>
          <a:bodyPr wrap="square" lIns="91423" tIns="45711" rIns="91423" bIns="45711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兰亭集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：东晋永和九年，王羲之与名士孙统、谢安等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41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人在兰亭举行修禊诗会，“一觞一咏”，会后将诗作汇编为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兰亭集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，由王羲之作序。</a:t>
            </a:r>
          </a:p>
        </p:txBody>
      </p:sp>
      <p:sp>
        <p:nvSpPr>
          <p:cNvPr id="13332" name="矩形 13331"/>
          <p:cNvSpPr/>
          <p:nvPr/>
        </p:nvSpPr>
        <p:spPr>
          <a:xfrm>
            <a:off x="242570" y="4797425"/>
            <a:ext cx="11704320" cy="1751965"/>
          </a:xfrm>
          <a:prstGeom prst="rect">
            <a:avLst/>
          </a:prstGeom>
          <a:noFill/>
          <a:ln w="9525">
            <a:noFill/>
          </a:ln>
        </p:spPr>
        <p:txBody>
          <a:bodyPr wrap="square" lIns="91423" tIns="45711" rIns="91423" bIns="45711" anchor="ctr">
            <a:spAutoFit/>
          </a:bodyPr>
          <a:lstStyle/>
          <a:p>
            <a:pPr defTabSz="1085850" eaLnBrk="0" hangingPunct="0"/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序</a:t>
            </a:r>
            <a:r>
              <a:rPr lang="zh-CN" altLang="en-US" sz="3600" b="1">
                <a:latin typeface="Arial" panose="020b0604020202020204" pitchFamily="34" charset="0"/>
                <a:ea typeface="楷体" panose="02010609060101010101" pitchFamily="49" charset="-122"/>
              </a:rPr>
              <a:t>：这里指“书序”，书序写在书集的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前面</a:t>
            </a:r>
            <a:r>
              <a:rPr lang="zh-CN" altLang="en-US" sz="3600" b="1">
                <a:latin typeface="Arial" panose="020b0604020202020204" pitchFamily="34" charset="0"/>
                <a:ea typeface="楷体" panose="02010609060101010101" pitchFamily="49" charset="-122"/>
              </a:rPr>
              <a:t>，一般介绍</a:t>
            </a:r>
            <a:r>
              <a:rPr lang="zh-CN" altLang="en-US" sz="3600" b="1">
                <a:solidFill>
                  <a:schemeClr val="hlink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成书缘由、经过及目的</a:t>
            </a:r>
            <a:r>
              <a:rPr lang="zh-CN" altLang="en-US" sz="3600" b="1">
                <a:latin typeface="Arial" panose="020b0604020202020204" pitchFamily="34" charset="0"/>
                <a:ea typeface="楷体" panose="02010609060101010101" pitchFamily="49" charset="-122"/>
              </a:rPr>
              <a:t>；也可介绍和评论该书的</a:t>
            </a:r>
            <a:r>
              <a:rPr lang="zh-CN" altLang="en-US" sz="3600" b="1">
                <a:solidFill>
                  <a:schemeClr val="hlink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思想内容和艺术特色</a:t>
            </a:r>
            <a:r>
              <a:rPr lang="zh-CN" altLang="en-US" sz="3600" b="1">
                <a:latin typeface="Arial" panose="020b0604020202020204" pitchFamily="34" charset="0"/>
                <a:ea typeface="楷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4" grpId="0"/>
      <p:bldP spid="13325" grpId="0"/>
      <p:bldP spid="1333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2226" name="文本占位符 52225"/>
          <p:cNvSpPr>
            <a:spLocks noGrp="1"/>
          </p:cNvSpPr>
          <p:nvPr>
            <p:ph type="body" idx="1"/>
          </p:nvPr>
        </p:nvSpPr>
        <p:spPr>
          <a:xfrm>
            <a:off x="550863" y="549275"/>
            <a:ext cx="10225087" cy="576263"/>
          </a:xfrm>
          <a:ln>
            <a:noFill/>
            <a:miter/>
          </a:ln>
        </p:spPr>
        <p:txBody>
          <a:bodyPr lIns="108829" tIns="54414" rIns="108829" bIns="54414"/>
          <a:lstStyle/>
          <a:p>
            <a:pPr>
              <a:lnSpc>
                <a:spcPct val="80000"/>
              </a:lnSpc>
              <a:buNone/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这种文体（序）从文中哪几句话能看出来？</a:t>
            </a: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</p:txBody>
      </p:sp>
      <p:sp>
        <p:nvSpPr>
          <p:cNvPr id="52227" name="矩形 52226"/>
          <p:cNvSpPr/>
          <p:nvPr/>
        </p:nvSpPr>
        <p:spPr>
          <a:xfrm>
            <a:off x="1198563" y="1260793"/>
            <a:ext cx="8710612" cy="232346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>
            <a:spAutoFit/>
          </a:bodyPr>
          <a:lstStyle/>
          <a:p>
            <a:pPr defTabSz="1294130"/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 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永和九年，岁在癸丑，会于会稽山阴之兰亭，修禊事也。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（时、地、成书缘由）</a:t>
            </a:r>
          </a:p>
          <a:p>
            <a:pPr defTabSz="1294130"/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故列叙时人，录其所述。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（成书经过）</a:t>
            </a:r>
          </a:p>
          <a:p>
            <a:pPr defTabSz="1294130"/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后之览者，亦将有感于斯文。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（意义）</a:t>
            </a:r>
          </a:p>
        </p:txBody>
      </p:sp>
      <p:sp>
        <p:nvSpPr>
          <p:cNvPr id="52228" name="矩形 52227"/>
          <p:cNvSpPr/>
          <p:nvPr/>
        </p:nvSpPr>
        <p:spPr>
          <a:xfrm>
            <a:off x="767080" y="3857625"/>
            <a:ext cx="10440670" cy="53721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lIns="108829" tIns="54414" rIns="108829" bIns="54414" rtlCol="0" anchor="t"/>
          <a:lstStyle/>
          <a:p>
            <a:pPr marL="408305" lvl="0" indent="-408305" algn="l" eaLnBrk="0" hangingPunct="0">
              <a:lnSpc>
                <a:spcPct val="8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《兰亭集序》与通常的序文有什么不同？</a:t>
            </a:r>
          </a:p>
        </p:txBody>
      </p:sp>
      <p:sp>
        <p:nvSpPr>
          <p:cNvPr id="52229" name="矩形 52228"/>
          <p:cNvSpPr/>
          <p:nvPr/>
        </p:nvSpPr>
        <p:spPr>
          <a:xfrm>
            <a:off x="550863" y="4654550"/>
            <a:ext cx="10463212" cy="13430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>
            <a:spAutoFit/>
          </a:bodyPr>
          <a:lstStyle/>
          <a:p>
            <a:pPr defTabSz="1294130"/>
            <a:r>
              <a:rPr lang="zh-CN" altLang="en-US" sz="4300">
                <a:latin typeface="Arial" panose="020b0604020202020204" pitchFamily="34" charset="0"/>
                <a:ea typeface="华文行楷" pitchFamily="2" charset="-122"/>
              </a:rPr>
              <a:t>   </a:t>
            </a:r>
            <a:r>
              <a:rPr lang="zh-CN" altLang="en-US" sz="3800" b="1">
                <a:solidFill>
                  <a:srgbClr val="FF0000"/>
                </a:solidFill>
                <a:latin typeface="Arial" panose="020b0604020202020204" pitchFamily="34" charset="0"/>
                <a:ea typeface="华文楷体" pitchFamily="2" charset="-122"/>
              </a:rPr>
              <a:t>文章</a:t>
            </a:r>
            <a:r>
              <a:rPr lang="zh-CN" altLang="en-US" sz="3800" b="1" u="sng">
                <a:solidFill>
                  <a:srgbClr val="FF0000"/>
                </a:solidFill>
                <a:latin typeface="Arial" panose="020b0604020202020204" pitchFamily="34" charset="0"/>
                <a:ea typeface="华文楷体" pitchFamily="2" charset="-122"/>
              </a:rPr>
              <a:t>借题发挥</a:t>
            </a:r>
            <a:r>
              <a:rPr lang="zh-CN" altLang="en-US" sz="3800" b="1">
                <a:solidFill>
                  <a:srgbClr val="FF0000"/>
                </a:solidFill>
                <a:latin typeface="Arial" panose="020b0604020202020204" pitchFamily="34" charset="0"/>
                <a:ea typeface="华文楷体" pitchFamily="2" charset="-122"/>
              </a:rPr>
              <a:t>，从</a:t>
            </a:r>
            <a:r>
              <a:rPr lang="zh-CN" altLang="en-US" sz="3800" b="1">
                <a:solidFill>
                  <a:schemeClr val="hlink"/>
                </a:solidFill>
                <a:latin typeface="Arial" panose="020b0604020202020204" pitchFamily="34" charset="0"/>
                <a:ea typeface="华文楷体" pitchFamily="2" charset="-122"/>
              </a:rPr>
              <a:t>记叙一次诗会</a:t>
            </a:r>
            <a:r>
              <a:rPr lang="zh-CN" altLang="en-US" sz="3800" b="1">
                <a:solidFill>
                  <a:srgbClr val="FF0000"/>
                </a:solidFill>
                <a:latin typeface="Arial" panose="020b0604020202020204" pitchFamily="34" charset="0"/>
                <a:ea typeface="华文楷体" pitchFamily="2" charset="-122"/>
              </a:rPr>
              <a:t>上升到</a:t>
            </a:r>
            <a:r>
              <a:rPr lang="zh-CN" altLang="en-US" sz="3800" b="1">
                <a:solidFill>
                  <a:schemeClr val="hlink"/>
                </a:solidFill>
                <a:latin typeface="Arial" panose="020b0604020202020204" pitchFamily="34" charset="0"/>
                <a:ea typeface="华文楷体" pitchFamily="2" charset="-122"/>
              </a:rPr>
              <a:t>对人生忧乐和生死的思考</a:t>
            </a:r>
            <a:r>
              <a:rPr lang="zh-CN" altLang="en-US" sz="3800" b="1">
                <a:solidFill>
                  <a:srgbClr val="FF0000"/>
                </a:solidFill>
                <a:latin typeface="Arial" panose="020b0604020202020204" pitchFamily="34" charset="0"/>
                <a:ea typeface="华文楷体" pitchFamily="2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222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5222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8" grpId="0"/>
      <p:bldP spid="5222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1314" name="Rectangle 2"/>
          <p:cNvSpPr>
            <a:spLocks noGrp="1"/>
          </p:cNvSpPr>
          <p:nvPr>
            <p:ph idx="1"/>
          </p:nvPr>
        </p:nvSpPr>
        <p:spPr>
          <a:xfrm>
            <a:off x="209550" y="909320"/>
            <a:ext cx="11770995" cy="5516245"/>
          </a:xfrm>
        </p:spPr>
        <p:txBody>
          <a:bodyPr wrap="square" lIns="91456" tIns="45728" rIns="91456" bIns="45728" anchor="t" anchorCtr="0">
            <a:spAutoFit/>
          </a:bodyPr>
          <a:lstStyle/>
          <a:p>
            <a:pPr marL="0" indent="0" algn="l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二王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指东晋王羲之、王献之父子。前者为书圣。</a:t>
            </a:r>
          </a:p>
          <a:p>
            <a:pPr marL="0" indent="0" algn="l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钟王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三国魏钟繇（yáo）、东晋王羲之</a:t>
            </a:r>
          </a:p>
          <a:p>
            <a:pPr marL="0" indent="0" algn="l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苏黄米蔡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宋“四大家”苏轼、黄庭坚、米芾、蔡襄</a:t>
            </a:r>
          </a:p>
          <a:p>
            <a:pPr marL="0" indent="0" algn="l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颜柳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唐书家颜真卿、柳公权，书史上又有</a:t>
            </a:r>
            <a:r>
              <a:rPr lang="zh-CN" altLang="en-US" sz="3200" b="1">
                <a:solidFill>
                  <a:srgbClr val="2D32F7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“颜筋柳骨”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之称。</a:t>
            </a:r>
          </a:p>
          <a:p>
            <a:pPr marL="0" indent="0" algn="l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初唐四大书法家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——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虞世南、欧阳询、褚遂良、薛稷</a:t>
            </a:r>
          </a:p>
          <a:p>
            <a:pPr marL="0" indent="0" algn="l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唐草书的杰出代表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颠张醉素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——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张旭和怀素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  <a:p>
            <a:pPr marL="0" indent="0" algn="l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二张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指东汉张芝、唐代张旭二位善草书之书家</a:t>
            </a:r>
          </a:p>
          <a:p>
            <a:pPr marL="0" indent="0" algn="l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赵董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指元代赵孟俯，明之董其昌</a:t>
            </a:r>
          </a:p>
          <a:p>
            <a:pPr marL="0" indent="0" algn="l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邢张米董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晚明四大家邢侗、张瑞图、米万钟、董其昌</a:t>
            </a:r>
          </a:p>
          <a:p>
            <a:pPr marL="0" indent="0" algn="l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虞欧褚薛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初唐的四大书法家虞世南、欧阳询、褚遂良、薛稷 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41315" name="矩形 3"/>
          <p:cNvSpPr/>
          <p:nvPr/>
        </p:nvSpPr>
        <p:spPr>
          <a:xfrm>
            <a:off x="118851" y="189230"/>
            <a:ext cx="3246120" cy="706755"/>
          </a:xfrm>
          <a:prstGeom prst="rect">
            <a:avLst/>
          </a:prstGeom>
          <a:solidFill>
            <a:srgbClr val="002060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古代书法名家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41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41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41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141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41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1413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413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1413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1413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1413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9" name="矩形 1"/>
          <p:cNvSpPr/>
          <p:nvPr/>
        </p:nvSpPr>
        <p:spPr>
          <a:xfrm>
            <a:off x="262920" y="189203"/>
            <a:ext cx="6819900" cy="706755"/>
          </a:xfrm>
          <a:prstGeom prst="rect">
            <a:avLst/>
          </a:prstGeom>
          <a:solidFill>
            <a:srgbClr val="002060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※</a:t>
            </a:r>
            <a:r>
              <a:rPr lang="zh-CN" altLang="en-US" sz="4000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常识了解：天干地支纪年法 </a:t>
            </a:r>
          </a:p>
        </p:txBody>
      </p:sp>
      <p:sp>
        <p:nvSpPr>
          <p:cNvPr id="14340" name="矩形 2"/>
          <p:cNvSpPr/>
          <p:nvPr/>
        </p:nvSpPr>
        <p:spPr>
          <a:xfrm>
            <a:off x="131445" y="1485265"/>
            <a:ext cx="8763635" cy="2651125"/>
          </a:xfrm>
          <a:prstGeom prst="rect">
            <a:avLst/>
          </a:prstGeom>
          <a:noFill/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>
                <a:latin typeface="楷体_GB2312" panose="02010609030101010101" charset="-122"/>
                <a:ea typeface="楷体_GB2312" panose="02010609030101010101" charset="-122"/>
              </a:rPr>
              <a:t>天干：甲 乙 丙 丁 戊 己 庚 辛 壬 癸</a:t>
            </a:r>
          </a:p>
          <a:p>
            <a:endParaRPr lang="zh-CN" altLang="en-US" sz="3200" b="1"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zh-CN" altLang="en-US" sz="3200" b="1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3200" b="1">
                <a:latin typeface="楷体_GB2312" panose="02010609030101010101" charset="-122"/>
                <a:ea typeface="楷体_GB2312" panose="02010609030101010101" charset="-122"/>
              </a:rPr>
              <a:t>地支：子 丑 寅 卯 辰 巳 午 未 申 酉 戌 亥</a:t>
            </a:r>
          </a:p>
          <a:p>
            <a:pPr>
              <a:lnSpc>
                <a:spcPct val="110000"/>
              </a:lnSpc>
            </a:pPr>
            <a:endParaRPr lang="zh-CN" altLang="en-US" sz="3200" b="1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4341" name="Text Box 5"/>
          <p:cNvSpPr txBox="1"/>
          <p:nvPr/>
        </p:nvSpPr>
        <p:spPr>
          <a:xfrm>
            <a:off x="1126185" y="1009685"/>
            <a:ext cx="677098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latin typeface="Arial" panose="020b0604020202020204" pitchFamily="34" charset="0"/>
              </a:rPr>
              <a:t>    </a:t>
            </a:r>
            <a:r>
              <a:rPr lang="en-US" altLang="zh-CN" sz="2400">
                <a:latin typeface="Arial" panose="020b0604020202020204" pitchFamily="34" charset="0"/>
              </a:rPr>
              <a:t>jia </a:t>
            </a:r>
            <a:r>
              <a:rPr lang="zh-CN" altLang="en-US" sz="2400">
                <a:latin typeface="Arial" panose="020b0604020202020204" pitchFamily="34" charset="0"/>
              </a:rPr>
              <a:t>  </a:t>
            </a:r>
            <a:r>
              <a:rPr lang="en-US" altLang="zh-CN" sz="2400">
                <a:latin typeface="Arial" panose="020b0604020202020204" pitchFamily="34" charset="0"/>
              </a:rPr>
              <a:t>yi  </a:t>
            </a:r>
            <a:r>
              <a:rPr lang="zh-CN" altLang="en-US" sz="2400">
                <a:latin typeface="Arial" panose="020b0604020202020204" pitchFamily="34" charset="0"/>
              </a:rPr>
              <a:t>  </a:t>
            </a:r>
            <a:r>
              <a:rPr lang="en-US" altLang="zh-CN" sz="2400">
                <a:latin typeface="Arial" panose="020b0604020202020204" pitchFamily="34" charset="0"/>
              </a:rPr>
              <a:t>bing ding wu  ji    geng </a:t>
            </a:r>
            <a:r>
              <a:rPr lang="zh-CN" altLang="en-US" sz="2400">
                <a:latin typeface="Arial" panose="020b0604020202020204" pitchFamily="34" charset="0"/>
              </a:rPr>
              <a:t> </a:t>
            </a:r>
            <a:r>
              <a:rPr lang="en-US" altLang="zh-CN" sz="2400">
                <a:latin typeface="Arial" panose="020b0604020202020204" pitchFamily="34" charset="0"/>
              </a:rPr>
              <a:t>xin  ren gui</a:t>
            </a:r>
          </a:p>
        </p:txBody>
      </p:sp>
      <p:sp>
        <p:nvSpPr>
          <p:cNvPr id="14342" name="Line 6"/>
          <p:cNvSpPr/>
          <p:nvPr/>
        </p:nvSpPr>
        <p:spPr>
          <a:xfrm>
            <a:off x="1630680" y="2061210"/>
            <a:ext cx="5973445" cy="110617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14343" name="Line 7"/>
          <p:cNvSpPr/>
          <p:nvPr/>
        </p:nvSpPr>
        <p:spPr>
          <a:xfrm>
            <a:off x="2164715" y="1989455"/>
            <a:ext cx="6236335" cy="104648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14344" name="Line 8"/>
          <p:cNvSpPr/>
          <p:nvPr/>
        </p:nvSpPr>
        <p:spPr>
          <a:xfrm flipH="1">
            <a:off x="1680045" y="1907477"/>
            <a:ext cx="1152845" cy="108138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14345" name="Line 9"/>
          <p:cNvSpPr/>
          <p:nvPr/>
        </p:nvSpPr>
        <p:spPr>
          <a:xfrm flipH="1">
            <a:off x="2327925" y="1909066"/>
            <a:ext cx="1079800" cy="1079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14346" name="Line 10"/>
          <p:cNvSpPr/>
          <p:nvPr/>
        </p:nvSpPr>
        <p:spPr>
          <a:xfrm>
            <a:off x="1607000" y="2123437"/>
            <a:ext cx="1588" cy="93688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14347" name="Line 11"/>
          <p:cNvSpPr/>
          <p:nvPr/>
        </p:nvSpPr>
        <p:spPr>
          <a:xfrm flipH="1">
            <a:off x="2202775" y="2072303"/>
            <a:ext cx="0" cy="93688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14348" name="Line 12"/>
          <p:cNvSpPr/>
          <p:nvPr/>
        </p:nvSpPr>
        <p:spPr>
          <a:xfrm flipH="1">
            <a:off x="2835692" y="2132965"/>
            <a:ext cx="0" cy="93688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14349" name="Line 13"/>
          <p:cNvSpPr/>
          <p:nvPr/>
        </p:nvSpPr>
        <p:spPr>
          <a:xfrm>
            <a:off x="3441006" y="2123738"/>
            <a:ext cx="1587" cy="93688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14350" name="Line 14"/>
          <p:cNvSpPr/>
          <p:nvPr/>
        </p:nvSpPr>
        <p:spPr>
          <a:xfrm flipH="1">
            <a:off x="4063127" y="2132965"/>
            <a:ext cx="0" cy="93688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14351" name="Line 15"/>
          <p:cNvSpPr/>
          <p:nvPr/>
        </p:nvSpPr>
        <p:spPr>
          <a:xfrm flipH="1">
            <a:off x="4669076" y="2100878"/>
            <a:ext cx="0" cy="93688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14352" name="Line 16"/>
          <p:cNvSpPr/>
          <p:nvPr/>
        </p:nvSpPr>
        <p:spPr>
          <a:xfrm flipH="1">
            <a:off x="5221983" y="2164715"/>
            <a:ext cx="0" cy="93688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14353" name="Line 17"/>
          <p:cNvSpPr/>
          <p:nvPr/>
        </p:nvSpPr>
        <p:spPr>
          <a:xfrm flipH="1">
            <a:off x="5931098" y="2132965"/>
            <a:ext cx="0" cy="93688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14354" name="Line 18"/>
          <p:cNvSpPr/>
          <p:nvPr/>
        </p:nvSpPr>
        <p:spPr>
          <a:xfrm flipH="1">
            <a:off x="7152660" y="2133263"/>
            <a:ext cx="0" cy="93688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14355" name="Line 19"/>
          <p:cNvSpPr/>
          <p:nvPr/>
        </p:nvSpPr>
        <p:spPr>
          <a:xfrm flipH="1">
            <a:off x="6576874" y="2100580"/>
            <a:ext cx="0" cy="93688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14356" name="Text Box 20"/>
          <p:cNvSpPr txBox="1"/>
          <p:nvPr/>
        </p:nvSpPr>
        <p:spPr>
          <a:xfrm>
            <a:off x="304800" y="4183380"/>
            <a:ext cx="9758680" cy="22428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 i="1">
                <a:latin typeface="楷体_GB2312" panose="02010609030101010101" charset="-122"/>
                <a:ea typeface="楷体_GB2312" panose="02010609030101010101" charset="-122"/>
              </a:rPr>
              <a:t>例如：</a:t>
            </a:r>
            <a:r>
              <a:rPr lang="zh-CN" altLang="en-US" sz="2800" b="1">
                <a:solidFill>
                  <a:srgbClr val="660066"/>
                </a:solidFill>
                <a:latin typeface="楷体_GB2312" panose="02010609030101010101" charset="-122"/>
                <a:ea typeface="楷体_GB2312" panose="02010609030101010101" charset="-122"/>
              </a:rPr>
              <a:t>辛亥革命、戊戌变法、辛丑条约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>
                <a:latin typeface="楷体_GB2312" panose="02010609030101010101" charset="-122"/>
                <a:ea typeface="楷体_GB2312" panose="02010609030101010101" charset="-122"/>
              </a:rPr>
              <a:t>干支纪年：中国农历采用的一种标记年、月、日、时的方法。把“天干”中的一个字摆在前面，后面配上“地支”中的一个字，这样依次循环就得到六十对不重复的干支组合，亦称六十花甲子。</a:t>
            </a:r>
            <a:r>
              <a:rPr lang="zh-CN" altLang="en-US" sz="2800" b="1" u="sng">
                <a:solidFill>
                  <a:schemeClr val="accent2"/>
                </a:solidFill>
                <a:latin typeface="楷体_GB2312" panose="02010609030101010101" charset="-122"/>
                <a:ea typeface="楷体_GB2312" panose="02010609030101010101" charset="-122"/>
              </a:rPr>
              <a:t>天干配地支，</a:t>
            </a:r>
            <a:r>
              <a:rPr lang="en-US" altLang="zh-CN" sz="2800" b="1" u="sng">
                <a:solidFill>
                  <a:schemeClr val="accent2"/>
                </a:solidFill>
                <a:latin typeface="楷体_GB2312" panose="02010609030101010101" charset="-122"/>
                <a:ea typeface="楷体_GB2312" panose="02010609030101010101" charset="-122"/>
              </a:rPr>
              <a:t>60</a:t>
            </a:r>
            <a:r>
              <a:rPr lang="zh-CN" altLang="en-US" sz="2800" b="1" u="sng">
                <a:solidFill>
                  <a:schemeClr val="accent2"/>
                </a:solidFill>
                <a:latin typeface="楷体_GB2312" panose="02010609030101010101" charset="-122"/>
                <a:ea typeface="楷体_GB2312" panose="02010609030101010101" charset="-122"/>
              </a:rPr>
              <a:t>年一循环。</a:t>
            </a:r>
          </a:p>
        </p:txBody>
      </p:sp>
      <p:sp>
        <p:nvSpPr>
          <p:cNvPr id="14357" name="Text Box 21"/>
          <p:cNvSpPr txBox="1"/>
          <p:nvPr/>
        </p:nvSpPr>
        <p:spPr>
          <a:xfrm>
            <a:off x="1300083" y="3500517"/>
            <a:ext cx="7788851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</a:rPr>
              <a:t>   </a:t>
            </a:r>
            <a:r>
              <a:rPr lang="en-US" altLang="zh-CN" sz="2000">
                <a:latin typeface="Times New Roman" panose="02020603050405020304" pitchFamily="18" charset="0"/>
              </a:rPr>
              <a:t>zi    chou   yin    mao   chen   si     wu     wei     shen   you    xu     hai</a:t>
            </a:r>
            <a:endParaRPr lang="zh-CN" altLang="en-US" sz="2400" b="1">
              <a:solidFill>
                <a:srgbClr val="000099"/>
              </a:solidFill>
              <a:latin typeface="Times New Roman" panose="02020603050405020304" pitchFamily="18" charset="0"/>
              <a:ea typeface="隶书" pitchFamily="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956675" y="1459865"/>
            <a:ext cx="3178810" cy="304609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天干地支纪年法计算公式：</a:t>
            </a:r>
          </a:p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公元年数先减三，</a:t>
            </a:r>
          </a:p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除十余数是天干。</a:t>
            </a:r>
          </a:p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基数改用十二除，</a:t>
            </a:r>
          </a:p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余数便是地支年。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4386" name="Rectangle 5"/>
          <p:cNvSpPr/>
          <p:nvPr/>
        </p:nvSpPr>
        <p:spPr>
          <a:xfrm>
            <a:off x="1903271" y="3161816"/>
            <a:ext cx="7881809" cy="44513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algn="ctr"/>
            <a:endParaRPr lang="zh-CN" altLang="en-US" sz="2300" b="1">
              <a:solidFill>
                <a:srgbClr val="FF3300"/>
              </a:solidFill>
            </a:endParaRPr>
          </a:p>
        </p:txBody>
      </p:sp>
      <p:sp>
        <p:nvSpPr>
          <p:cNvPr id="144387" name="Text Box 10"/>
          <p:cNvSpPr/>
          <p:nvPr/>
        </p:nvSpPr>
        <p:spPr>
          <a:xfrm>
            <a:off x="329565" y="261620"/>
            <a:ext cx="11097260" cy="6400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en-US" altLang="zh-CN" sz="3600" b="1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 </a:t>
            </a:r>
            <a:r>
              <a:rPr lang="zh-CN" altLang="en-US" sz="3600" b="1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天干</a:t>
            </a:r>
            <a:r>
              <a:rPr lang="zh-CN" altLang="en-US" sz="36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：用公元纪年数减</a:t>
            </a:r>
            <a:r>
              <a:rPr lang="en-US" altLang="zh-CN" sz="36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</a:t>
            </a:r>
            <a:r>
              <a:rPr lang="zh-CN" altLang="en-US" sz="36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，除以</a:t>
            </a:r>
            <a:r>
              <a:rPr lang="en-US" altLang="zh-CN" sz="36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10</a:t>
            </a:r>
            <a:r>
              <a:rPr lang="zh-CN" altLang="en-US" sz="36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（不管商数）所得余数，就是天干所对应的位数； </a:t>
            </a:r>
          </a:p>
          <a:p>
            <a:pPr>
              <a:spcBef>
                <a:spcPts val="1200"/>
              </a:spcBef>
            </a:pPr>
            <a:r>
              <a:rPr lang="en-US" altLang="zh-CN" sz="3600" b="1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 </a:t>
            </a:r>
            <a:r>
              <a:rPr lang="zh-CN" altLang="en-US" sz="3600" b="1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地支</a:t>
            </a:r>
            <a:r>
              <a:rPr lang="zh-CN" altLang="en-US" sz="3600" b="1">
                <a:solidFill>
                  <a:srgbClr val="333333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</a:t>
            </a:r>
            <a:r>
              <a:rPr lang="zh-CN" altLang="en-US" sz="36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用公元纪年数减</a:t>
            </a:r>
            <a:r>
              <a:rPr lang="en-US" altLang="zh-CN" sz="36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</a:t>
            </a:r>
            <a:r>
              <a:rPr lang="zh-CN" altLang="en-US" sz="36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，除以</a:t>
            </a:r>
            <a:r>
              <a:rPr lang="en-US" altLang="zh-CN" sz="36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12</a:t>
            </a:r>
            <a:r>
              <a:rPr lang="zh-CN" altLang="en-US" sz="36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（不管商数）所得余数，就是地支所对应的位数； </a:t>
            </a:r>
          </a:p>
          <a:p>
            <a:pPr>
              <a:spcBef>
                <a:spcPts val="1200"/>
              </a:spcBef>
            </a:pPr>
            <a:r>
              <a:rPr lang="zh-CN" altLang="en-US" sz="36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　</a:t>
            </a:r>
            <a:r>
              <a:rPr lang="zh-CN" altLang="en-US" sz="3600" b="1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例</a:t>
            </a:r>
            <a:r>
              <a:rPr lang="en-US" altLang="zh-CN" sz="3600" b="1">
                <a:solidFill>
                  <a:srgbClr val="333333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6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我们以</a:t>
            </a:r>
            <a:r>
              <a:rPr lang="en-US" altLang="zh-CN" sz="36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2021</a:t>
            </a:r>
            <a:r>
              <a:rPr lang="zh-CN" altLang="en-US" sz="36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年为例； </a:t>
            </a:r>
          </a:p>
          <a:p>
            <a:pPr>
              <a:spcBef>
                <a:spcPts val="1200"/>
              </a:spcBef>
            </a:pPr>
            <a:r>
              <a:rPr lang="zh-CN" altLang="en-US" sz="36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　天干： </a:t>
            </a:r>
            <a:r>
              <a:rPr lang="en-US" altLang="zh-CN" sz="36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2021-3=2018</a:t>
            </a:r>
            <a:r>
              <a:rPr lang="zh-CN" altLang="en-US" sz="36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 </a:t>
            </a:r>
            <a:r>
              <a:rPr lang="en-US" altLang="zh-CN" sz="36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2018/10=201</a:t>
            </a:r>
            <a:r>
              <a:rPr lang="zh-CN" altLang="en-US" sz="36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余</a:t>
            </a:r>
            <a:r>
              <a:rPr lang="en-US" altLang="zh-CN" sz="36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8</a:t>
            </a:r>
            <a:r>
              <a:rPr lang="zh-CN" altLang="en-US" sz="36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 </a:t>
            </a:r>
            <a:r>
              <a:rPr lang="en-US" altLang="zh-CN" sz="36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8</a:t>
            </a:r>
            <a:r>
              <a:rPr lang="zh-CN" altLang="en-US" sz="36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对应天干第</a:t>
            </a:r>
            <a:r>
              <a:rPr lang="en-US" altLang="zh-CN" sz="36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8</a:t>
            </a:r>
            <a:r>
              <a:rPr lang="zh-CN" altLang="en-US" sz="36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位是辛，即天干为辛； </a:t>
            </a:r>
          </a:p>
          <a:p>
            <a:pPr>
              <a:spcBef>
                <a:spcPts val="1200"/>
              </a:spcBef>
            </a:pPr>
            <a:r>
              <a:rPr lang="zh-CN" altLang="en-US" sz="36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　地支： </a:t>
            </a:r>
            <a:r>
              <a:rPr lang="en-US" altLang="zh-CN" sz="36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2021-3=2018</a:t>
            </a:r>
            <a:r>
              <a:rPr lang="zh-CN" altLang="en-US" sz="36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 </a:t>
            </a:r>
            <a:r>
              <a:rPr lang="en-US" altLang="zh-CN" sz="36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2018/12=168</a:t>
            </a:r>
            <a:r>
              <a:rPr lang="zh-CN" altLang="en-US" sz="36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余</a:t>
            </a:r>
            <a:r>
              <a:rPr lang="en-US" altLang="zh-CN" sz="36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6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 </a:t>
            </a:r>
            <a:r>
              <a:rPr lang="en-US" altLang="zh-CN" sz="36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6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对应地支第</a:t>
            </a:r>
            <a:r>
              <a:rPr lang="en-US" altLang="zh-CN" sz="36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6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位是丑，即地支为丑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；</a:t>
            </a:r>
            <a:endParaRPr lang="en-US" altLang="zh-CN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spcBef>
                <a:spcPts val="1200"/>
              </a:spcBef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（综上公元</a:t>
            </a:r>
            <a:r>
              <a:rPr lang="en-US" altLang="zh-CN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2021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是用天干地支纪年为</a:t>
            </a:r>
            <a:r>
              <a:rPr lang="zh-CN" altLang="en-US" sz="36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辛丑年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44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44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44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44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8306" name="矩形 1"/>
          <p:cNvSpPr/>
          <p:nvPr/>
        </p:nvSpPr>
        <p:spPr>
          <a:xfrm>
            <a:off x="190288" y="189230"/>
            <a:ext cx="2468880" cy="706755"/>
          </a:xfrm>
          <a:prstGeom prst="rect">
            <a:avLst/>
          </a:prstGeom>
          <a:solidFill>
            <a:srgbClr val="002060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背景介绍 </a:t>
            </a:r>
          </a:p>
        </p:txBody>
      </p:sp>
      <p:sp>
        <p:nvSpPr>
          <p:cNvPr id="98307" name="矩形 2"/>
          <p:cNvSpPr/>
          <p:nvPr/>
        </p:nvSpPr>
        <p:spPr>
          <a:xfrm>
            <a:off x="190500" y="895985"/>
            <a:ext cx="1185608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60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两晋</a:t>
            </a:r>
            <a:r>
              <a:rPr lang="zh-CN" altLang="en-US" sz="3600" b="1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政治恐怖</a:t>
            </a:r>
            <a:r>
              <a:rPr lang="zh-CN" altLang="en-US" sz="360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，统治集团内部互相倾轧，残杀现象时有发生。</a:t>
            </a:r>
            <a:r>
              <a:rPr lang="zh-CN" altLang="en-US" sz="3600" b="1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士大夫</a:t>
            </a:r>
            <a:r>
              <a:rPr lang="zh-CN" altLang="en-US" sz="360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不满，普遍</a:t>
            </a:r>
            <a:r>
              <a:rPr lang="zh-CN" altLang="en-US" sz="3600" b="1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崇尚老庄</a:t>
            </a:r>
            <a:r>
              <a:rPr lang="zh-CN" altLang="en-US" sz="360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，追求</a:t>
            </a:r>
            <a:r>
              <a:rPr lang="zh-CN" altLang="en-US" sz="3600" b="1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清静无为自由放任</a:t>
            </a:r>
            <a:r>
              <a:rPr lang="zh-CN" altLang="en-US" sz="360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的生活。</a:t>
            </a:r>
            <a:r>
              <a:rPr lang="zh-CN" altLang="en-US" sz="3600" b="1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玄学</a:t>
            </a:r>
            <a:r>
              <a:rPr lang="zh-CN" altLang="en-US" sz="360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盛行，对士人的思想，生活以及文学创作都产生了很复杂的影响。文学创作内容消沉，出世入仙和</a:t>
            </a:r>
            <a:r>
              <a:rPr lang="zh-CN" altLang="en-US" sz="3600" b="1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逃避现实</a:t>
            </a:r>
            <a:r>
              <a:rPr lang="zh-CN" altLang="en-US" sz="360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的情调很浓。东晋时期，清谈老庄玄理的风气很盛，是玄言文学泛滥之时。但王羲之一反“清虚寡欲，尤善玄言”的风气和追求</a:t>
            </a:r>
            <a:r>
              <a:rPr lang="zh-CN" altLang="en-US" sz="3600" b="1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骈体</a:t>
            </a:r>
            <a:r>
              <a:rPr lang="zh-CN" altLang="en-US" sz="360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zh-CN" altLang="en-US" sz="3600" b="1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形式主义</a:t>
            </a:r>
            <a:r>
              <a:rPr lang="zh-CN" altLang="en-US" sz="360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之气，抒写了一篇</a:t>
            </a:r>
            <a:r>
              <a:rPr lang="zh-CN" altLang="en-US" sz="3600" b="1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情真语笃，朴素自然</a:t>
            </a:r>
            <a:r>
              <a:rPr lang="zh-CN" altLang="en-US" sz="360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的优美散文</a:t>
            </a:r>
            <a:r>
              <a:rPr lang="en-US" altLang="zh-CN" sz="360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兰亭集序</a:t>
            </a:r>
            <a:r>
              <a:rPr lang="en-US" altLang="zh-CN" sz="360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60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，不但在东晋文坛上占有一席之地，而且在中国文学史上享有崇高声誉。 </a:t>
            </a: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7" name="文本框 8"/>
          <p:cNvSpPr txBox="1"/>
          <p:nvPr/>
        </p:nvSpPr>
        <p:spPr>
          <a:xfrm>
            <a:off x="4511675" y="620713"/>
            <a:ext cx="3263900" cy="84645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>
            <a:spAutoFit/>
          </a:bodyPr>
          <a:lstStyle/>
          <a:p>
            <a:pPr algn="dist" defTabSz="1085850"/>
            <a:r>
              <a:rPr lang="zh-CN" altLang="en-US" sz="4800" b="1">
                <a:latin typeface="宋体" panose="02010600030101010101" pitchFamily="2" charset="-122"/>
              </a:rPr>
              <a:t>学习目标</a:t>
            </a:r>
          </a:p>
        </p:txBody>
      </p:sp>
      <p:sp>
        <p:nvSpPr>
          <p:cNvPr id="11273" name="文本框 19"/>
          <p:cNvSpPr txBox="1"/>
          <p:nvPr/>
        </p:nvSpPr>
        <p:spPr>
          <a:xfrm>
            <a:off x="622618" y="1989138"/>
            <a:ext cx="598487" cy="976312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>
            <a:spAutoFit/>
          </a:bodyPr>
          <a:lstStyle/>
          <a:p>
            <a:pPr defTabSz="1085850"/>
            <a:r>
              <a:rPr lang="en-US" altLang="zh-CN" sz="5700">
                <a:latin typeface="Broadway" pitchFamily="82" charset="0"/>
              </a:rPr>
              <a:t>1</a:t>
            </a:r>
            <a:endParaRPr lang="zh-CN" altLang="en-US" sz="5700">
              <a:latin typeface="Broadway" pitchFamily="82" charset="0"/>
            </a:endParaRPr>
          </a:p>
        </p:txBody>
      </p:sp>
      <p:sp>
        <p:nvSpPr>
          <p:cNvPr id="11274" name="文本框 20"/>
          <p:cNvSpPr txBox="1"/>
          <p:nvPr/>
        </p:nvSpPr>
        <p:spPr>
          <a:xfrm>
            <a:off x="702945" y="3335020"/>
            <a:ext cx="518160" cy="984885"/>
          </a:xfrm>
          <a:prstGeom prst="rect">
            <a:avLst/>
          </a:prstGeom>
          <a:noFill/>
          <a:ln w="9525">
            <a:noFill/>
          </a:ln>
        </p:spPr>
        <p:txBody>
          <a:bodyPr wrap="square" lIns="108829" tIns="54414" rIns="108829" bIns="54414">
            <a:spAutoFit/>
          </a:bodyPr>
          <a:lstStyle/>
          <a:p>
            <a:pPr defTabSz="1085850"/>
            <a:r>
              <a:rPr lang="en-US" altLang="zh-CN" sz="5700">
                <a:latin typeface="Broadway" pitchFamily="82" charset="0"/>
              </a:rPr>
              <a:t>2</a:t>
            </a:r>
            <a:endParaRPr lang="zh-CN" altLang="en-US" sz="5700">
              <a:latin typeface="Broadway" pitchFamily="82" charset="0"/>
            </a:endParaRPr>
          </a:p>
        </p:txBody>
      </p:sp>
      <p:sp>
        <p:nvSpPr>
          <p:cNvPr id="11275" name="文本框 21"/>
          <p:cNvSpPr txBox="1"/>
          <p:nvPr/>
        </p:nvSpPr>
        <p:spPr>
          <a:xfrm>
            <a:off x="702628" y="4581208"/>
            <a:ext cx="598487" cy="976312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>
            <a:spAutoFit/>
          </a:bodyPr>
          <a:lstStyle/>
          <a:p>
            <a:pPr defTabSz="1085850"/>
            <a:r>
              <a:rPr lang="en-US" altLang="zh-CN" sz="5700">
                <a:latin typeface="Broadway" pitchFamily="82" charset="0"/>
              </a:rPr>
              <a:t>3</a:t>
            </a:r>
            <a:endParaRPr lang="zh-CN" altLang="en-US" sz="5700">
              <a:latin typeface="Broadway" pitchFamily="82" charset="0"/>
            </a:endParaRPr>
          </a:p>
        </p:txBody>
      </p:sp>
      <p:sp>
        <p:nvSpPr>
          <p:cNvPr id="11277" name="文本框 23"/>
          <p:cNvSpPr txBox="1"/>
          <p:nvPr/>
        </p:nvSpPr>
        <p:spPr>
          <a:xfrm>
            <a:off x="1414780" y="1845310"/>
            <a:ext cx="10314305" cy="1215390"/>
          </a:xfrm>
          <a:prstGeom prst="rect">
            <a:avLst/>
          </a:prstGeom>
          <a:noFill/>
          <a:ln w="9525">
            <a:noFill/>
          </a:ln>
        </p:spPr>
        <p:txBody>
          <a:bodyPr wrap="square" lIns="108829" tIns="54414" rIns="108829" bIns="54414">
            <a:spAutoFit/>
          </a:bodyPr>
          <a:lstStyle/>
          <a:p>
            <a:pPr defTabSz="1085850"/>
            <a:r>
              <a:rPr lang="zh-CN" altLang="en-US" sz="3600" b="1">
                <a:latin typeface="Arial" panose="020b0604020202020204" pitchFamily="34" charset="0"/>
                <a:ea typeface="楷体" panose="02010609060101010101" pitchFamily="49" charset="-122"/>
              </a:rPr>
              <a:t>进一步掌握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 阅读文言文的方法（</a:t>
            </a:r>
            <a:r>
              <a:rPr lang="zh-CN" altLang="en-US" sz="3600" b="1">
                <a:latin typeface="Arial" panose="020b0604020202020204" pitchFamily="34" charset="0"/>
                <a:ea typeface="楷体" panose="02010609060101010101" pitchFamily="49" charset="-122"/>
              </a:rPr>
              <a:t>“</a:t>
            </a:r>
            <a:r>
              <a:rPr lang="zh-CN" altLang="en-US" sz="3600" b="1" u="sng">
                <a:latin typeface="Arial" panose="020b0604020202020204" pitchFamily="34" charset="0"/>
                <a:ea typeface="楷体" panose="02010609060101010101" pitchFamily="49" charset="-122"/>
              </a:rPr>
              <a:t>因言释文、因文悟言”</a:t>
            </a:r>
            <a:r>
              <a:rPr lang="zh-CN" altLang="en-US" sz="3600" b="1">
                <a:latin typeface="Arial" panose="020b0604020202020204" pitchFamily="34" charset="0"/>
                <a:ea typeface="楷体" panose="02010609060101010101" pitchFamily="49" charset="-122"/>
              </a:rPr>
              <a:t>）</a:t>
            </a:r>
          </a:p>
        </p:txBody>
      </p:sp>
      <p:sp>
        <p:nvSpPr>
          <p:cNvPr id="11278" name="文本框 24"/>
          <p:cNvSpPr txBox="1"/>
          <p:nvPr/>
        </p:nvSpPr>
        <p:spPr>
          <a:xfrm>
            <a:off x="1558925" y="3501390"/>
            <a:ext cx="9820910" cy="661670"/>
          </a:xfrm>
          <a:prstGeom prst="rect">
            <a:avLst/>
          </a:prstGeom>
          <a:noFill/>
          <a:ln w="9525">
            <a:noFill/>
          </a:ln>
        </p:spPr>
        <p:txBody>
          <a:bodyPr wrap="square" lIns="108829" tIns="54414" rIns="108829" bIns="54414">
            <a:spAutoFit/>
          </a:bodyPr>
          <a:lstStyle/>
          <a:p>
            <a:pPr defTabSz="1085850"/>
            <a:r>
              <a:rPr lang="zh-CN" altLang="en-US" sz="3600" b="1">
                <a:latin typeface="Arial" panose="020b0604020202020204" pitchFamily="34" charset="0"/>
                <a:ea typeface="楷体" panose="02010609060101010101" pitchFamily="49" charset="-122"/>
              </a:rPr>
              <a:t>能根据有关语句分析作者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感情</a:t>
            </a:r>
            <a:r>
              <a:rPr lang="zh-CN" altLang="en-US" sz="3600" b="1">
                <a:latin typeface="Arial" panose="020b0604020202020204" pitchFamily="34" charset="0"/>
                <a:ea typeface="楷体" panose="02010609060101010101" pitchFamily="49" charset="-122"/>
              </a:rPr>
              <a:t>的变化及其原因。</a:t>
            </a:r>
          </a:p>
        </p:txBody>
      </p:sp>
      <p:sp>
        <p:nvSpPr>
          <p:cNvPr id="11279" name="文本框 25"/>
          <p:cNvSpPr txBox="1"/>
          <p:nvPr/>
        </p:nvSpPr>
        <p:spPr>
          <a:xfrm>
            <a:off x="1630680" y="4769485"/>
            <a:ext cx="9404350" cy="600075"/>
          </a:xfrm>
          <a:prstGeom prst="rect">
            <a:avLst/>
          </a:prstGeom>
          <a:noFill/>
          <a:ln w="9525">
            <a:noFill/>
          </a:ln>
        </p:spPr>
        <p:txBody>
          <a:bodyPr wrap="square" lIns="108829" tIns="54414" rIns="108829" bIns="54414">
            <a:spAutoFit/>
          </a:bodyPr>
          <a:lstStyle/>
          <a:p>
            <a:pPr defTabSz="1085850"/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从感情的变化中理解王羲之对人生的认识和态度。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9548398" y="5292346"/>
            <a:ext cx="2635645" cy="1558679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9330" name="矩形 2"/>
          <p:cNvSpPr/>
          <p:nvPr/>
        </p:nvSpPr>
        <p:spPr>
          <a:xfrm>
            <a:off x="622724" y="260987"/>
            <a:ext cx="2225040" cy="706755"/>
          </a:xfrm>
          <a:prstGeom prst="rect">
            <a:avLst/>
          </a:prstGeom>
          <a:solidFill>
            <a:srgbClr val="002060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整体感知</a:t>
            </a:r>
          </a:p>
        </p:txBody>
      </p:sp>
      <p:sp>
        <p:nvSpPr>
          <p:cNvPr id="99331" name="矩形 4"/>
          <p:cNvSpPr/>
          <p:nvPr/>
        </p:nvSpPr>
        <p:spPr>
          <a:xfrm>
            <a:off x="262890" y="981075"/>
            <a:ext cx="11463020" cy="48736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7000"/>
              </a:lnSpc>
              <a:spcBef>
                <a:spcPts val="1200"/>
              </a:spcBef>
            </a:pPr>
            <a:r>
              <a:rPr lang="zh-CN" altLang="en-US" sz="4000" b="1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第一部分</a:t>
            </a:r>
            <a:r>
              <a:rPr lang="zh-CN" altLang="en-US" sz="40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40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40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en-US" altLang="zh-CN" sz="40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40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自然段）：</a:t>
            </a:r>
            <a:endParaRPr lang="en-US" altLang="zh-CN" sz="4000" b="1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17000"/>
              </a:lnSpc>
              <a:spcBef>
                <a:spcPts val="1200"/>
              </a:spcBef>
            </a:pPr>
            <a:r>
              <a:rPr lang="zh-CN" altLang="en-US" sz="40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4000" b="1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叙事、写景</a:t>
            </a:r>
            <a:r>
              <a:rPr lang="zh-CN" altLang="en-US" sz="40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，先叙述集会的时间、地点，然后点染出兰亭优美的自然环境。 </a:t>
            </a:r>
          </a:p>
          <a:p>
            <a:pPr>
              <a:lnSpc>
                <a:spcPct val="117000"/>
              </a:lnSpc>
              <a:spcBef>
                <a:spcPts val="1200"/>
              </a:spcBef>
            </a:pPr>
            <a:r>
              <a:rPr lang="zh-CN" altLang="en-US" sz="40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4000" b="1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第二部分</a:t>
            </a:r>
            <a:r>
              <a:rPr lang="zh-CN" altLang="en-US" sz="40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40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40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en-US" altLang="zh-CN" sz="40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en-US" sz="40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自然段）：</a:t>
            </a:r>
            <a:endParaRPr lang="en-US" altLang="zh-CN" sz="4000" b="1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17000"/>
              </a:lnSpc>
              <a:spcBef>
                <a:spcPts val="1200"/>
              </a:spcBef>
            </a:pPr>
            <a:r>
              <a:rPr lang="zh-CN" altLang="en-US" sz="40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4000" b="1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抒情、议论</a:t>
            </a:r>
            <a:r>
              <a:rPr lang="zh-CN" altLang="en-US" sz="40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，由欣赏良辰美景、流觞畅饮，而引发出乐与忧、生与死的感慨。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93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9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9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93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93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3426" name="矩形 4"/>
          <p:cNvSpPr/>
          <p:nvPr/>
        </p:nvSpPr>
        <p:spPr>
          <a:xfrm>
            <a:off x="4916170" y="116205"/>
            <a:ext cx="7221855" cy="5851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36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永和九年，这年是癸丑年，三月初，我们在会稽郡山阴县的兰亭集会，为的是到水边进行消灾求福的活动。许多有声望有才气的人都来了，年轻的年长的都聚集在一起。这里有高大的山和险峻的岭，有茂密的树林和高高的竹子，又有清水急流，在亭的左右辉映环绕，把水引到亭中环形水渠里来，让酒杯漂流水上供人们取饮，人们在曲水旁边排列而坐。虽然没有管弦齐奏的盛况，一边饮酒一边赋诗，也足以痛快地表达各自幽雅的情怀。</a:t>
            </a:r>
          </a:p>
        </p:txBody>
      </p:sp>
      <p:sp>
        <p:nvSpPr>
          <p:cNvPr id="103427" name="矩形 2"/>
          <p:cNvSpPr/>
          <p:nvPr/>
        </p:nvSpPr>
        <p:spPr>
          <a:xfrm>
            <a:off x="46355" y="45085"/>
            <a:ext cx="511048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>
              <a:buClrTx/>
              <a:buSzTx/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永和九年，岁在癸丑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暮春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之初，会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于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会稽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山之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兰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亭，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修禊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事也。群贤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毕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至，少长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咸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集。此地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有崇山峻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岭，茂林</a:t>
            </a: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修竹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，又有清流激湍，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映带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左右，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引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以为流觞曲水，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列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坐其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次</a:t>
            </a:r>
            <a:r>
              <a:rPr lang="zh-CN" altLang="en-US" sz="36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虽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无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丝竹管弦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之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盛</a:t>
            </a:r>
            <a:r>
              <a:rPr lang="zh-CN" altLang="en-US" sz="3600" b="1">
                <a:solidFill>
                  <a:srgbClr val="333333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觞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咏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，亦足以畅叙幽情。   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90500" y="5676265"/>
            <a:ext cx="9165590" cy="10763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觞：名词活用作动词，喝酒</a:t>
            </a:r>
          </a:p>
          <a:p>
            <a:r>
              <a:rPr lang="zh-CN" altLang="en-US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其次：古：曲水的旁边。今：第二，次要的地位。</a:t>
            </a: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3394710" y="1125220"/>
            <a:ext cx="1260475" cy="1905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190500" y="1701165"/>
            <a:ext cx="2232660" cy="1905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4892675" y="939165"/>
            <a:ext cx="4787900" cy="144526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7030A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状语后置，</a:t>
            </a:r>
          </a:p>
          <a:p>
            <a:r>
              <a:rPr lang="zh-CN" altLang="en-US" sz="4400" b="1">
                <a:solidFill>
                  <a:srgbClr val="7030A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于会稽山之兰亭会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034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6" grpId="0"/>
      <p:bldP spid="2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450" name="矩形 3"/>
          <p:cNvSpPr/>
          <p:nvPr/>
        </p:nvSpPr>
        <p:spPr>
          <a:xfrm>
            <a:off x="5447030" y="189230"/>
            <a:ext cx="6409690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4000" b="1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4000" b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</a:t>
            </a:r>
            <a:r>
              <a:rPr lang="zh-CN" altLang="en-US" sz="4000" b="1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一天，天气晴朗空气清新，</a:t>
            </a:r>
            <a:r>
              <a:rPr lang="zh-CN" altLang="en-US" sz="4000" b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和风</a:t>
            </a:r>
            <a:r>
              <a:rPr lang="zh-CN" altLang="en-US" sz="4000" b="1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吹来心情舒畅。向上看，广大无边</a:t>
            </a:r>
            <a:r>
              <a:rPr lang="zh-CN" altLang="en-US" sz="4000" b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</a:t>
            </a:r>
            <a:r>
              <a:rPr lang="zh-CN" altLang="en-US" sz="4000" b="1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天空，向下看，繁多</a:t>
            </a:r>
            <a:r>
              <a:rPr lang="zh-CN" altLang="en-US" sz="4000" b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</a:t>
            </a:r>
            <a:r>
              <a:rPr lang="zh-CN" altLang="en-US" sz="4000" b="1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事物，这样</a:t>
            </a:r>
            <a:r>
              <a:rPr lang="zh-CN" altLang="en-US" sz="4000" b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用来</a:t>
            </a:r>
            <a:r>
              <a:rPr lang="zh-CN" altLang="en-US" sz="4000" b="1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纵展眼力，开阔胸怀，极尽视听的乐趣，</a:t>
            </a:r>
            <a:r>
              <a:rPr lang="zh-CN" altLang="en-US" sz="4000" b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实在</a:t>
            </a:r>
            <a:r>
              <a:rPr lang="zh-CN" altLang="en-US" sz="4000" b="1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快乐啊！</a:t>
            </a:r>
          </a:p>
        </p:txBody>
      </p:sp>
      <p:sp>
        <p:nvSpPr>
          <p:cNvPr id="104451" name="矩形 1"/>
          <p:cNvSpPr/>
          <p:nvPr/>
        </p:nvSpPr>
        <p:spPr>
          <a:xfrm>
            <a:off x="190500" y="260985"/>
            <a:ext cx="4259580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 b="1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4000" b="1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是</a:t>
            </a:r>
            <a:r>
              <a:rPr lang="zh-CN" altLang="en-US" sz="4000" b="1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日也，天朗气清，</a:t>
            </a:r>
            <a:r>
              <a:rPr lang="zh-CN" altLang="en-US" sz="4000" b="1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惠风</a:t>
            </a:r>
            <a:r>
              <a:rPr lang="zh-CN" altLang="en-US" sz="4000" b="1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和畅。仰观宇宙</a:t>
            </a:r>
            <a:r>
              <a:rPr lang="zh-CN" altLang="en-US" sz="4000" b="1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之</a:t>
            </a:r>
            <a:r>
              <a:rPr lang="zh-CN" altLang="en-US" sz="4000" b="1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大，俯察</a:t>
            </a:r>
            <a:r>
              <a:rPr lang="zh-CN" altLang="en-US" sz="4000" b="1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品类</a:t>
            </a:r>
            <a:r>
              <a:rPr lang="zh-CN" altLang="en-US" sz="4000" b="1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之盛，</a:t>
            </a:r>
            <a:r>
              <a:rPr lang="zh-CN" altLang="en-US" sz="4000" b="1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所以</a:t>
            </a:r>
            <a:r>
              <a:rPr lang="zh-CN" altLang="en-US" sz="4000" b="1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游目</a:t>
            </a:r>
            <a:r>
              <a:rPr lang="zh-CN" altLang="en-US" sz="4000" b="1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骋</a:t>
            </a:r>
            <a:r>
              <a:rPr lang="zh-CN" altLang="en-US" sz="4000" b="1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怀，足以</a:t>
            </a:r>
            <a:r>
              <a:rPr lang="zh-CN" altLang="en-US" sz="4000" b="1">
                <a:solidFill>
                  <a:srgbClr val="7030A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极</a:t>
            </a:r>
            <a:r>
              <a:rPr lang="zh-CN" altLang="en-US" sz="4000" b="1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视听之娱，</a:t>
            </a:r>
            <a:r>
              <a:rPr lang="zh-CN" altLang="en-US" sz="4000" b="1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信</a:t>
            </a:r>
            <a:r>
              <a:rPr lang="zh-CN" altLang="en-US" sz="4000" b="1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可</a:t>
            </a:r>
            <a:r>
              <a:rPr lang="zh-CN" altLang="en-US" sz="4000" b="1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乐也。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630680" y="4797425"/>
            <a:ext cx="9883140" cy="13220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>
                <a:solidFill>
                  <a:srgbClr val="7030A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极：形容词活用作动词，穷尽</a:t>
            </a:r>
          </a:p>
          <a:p>
            <a:r>
              <a:rPr lang="zh-CN" altLang="en-US" sz="4000" b="1">
                <a:solidFill>
                  <a:srgbClr val="7030A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品类：古：自然界的万物。今：物品的种类</a:t>
            </a: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334645" y="2781300"/>
            <a:ext cx="3024505" cy="1905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V="1">
            <a:off x="334645" y="2132965"/>
            <a:ext cx="3024505" cy="1905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3575050" y="1557020"/>
            <a:ext cx="7573010" cy="144526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4400" b="1">
                <a:solidFill>
                  <a:srgbClr val="7030A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定语后置，仰观大之宇宙</a:t>
            </a:r>
          </a:p>
          <a:p>
            <a:pPr lvl="0" algn="l">
              <a:buClrTx/>
              <a:buSzTx/>
              <a:buFontTx/>
            </a:pPr>
            <a:r>
              <a:rPr lang="en-US" altLang="zh-CN" sz="4400" b="1">
                <a:solidFill>
                  <a:srgbClr val="7030A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</a:t>
            </a:r>
            <a:r>
              <a:rPr lang="zh-CN" altLang="en-US" sz="4400" b="1">
                <a:solidFill>
                  <a:srgbClr val="7030A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俯察盛之品类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0" grpId="0"/>
      <p:bldP spid="2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22" name="Text Box 3"/>
          <p:cNvSpPr/>
          <p:nvPr/>
        </p:nvSpPr>
        <p:spPr>
          <a:xfrm>
            <a:off x="3070860" y="0"/>
            <a:ext cx="6554470" cy="76835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4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兰亭集序</a:t>
            </a:r>
            <a:r>
              <a:rPr lang="en-US" altLang="zh-CN" sz="4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4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（神龙本）</a:t>
            </a:r>
          </a:p>
        </p:txBody>
      </p:sp>
      <p:sp>
        <p:nvSpPr>
          <p:cNvPr id="81923" name="Text Box 4"/>
          <p:cNvSpPr/>
          <p:nvPr/>
        </p:nvSpPr>
        <p:spPr>
          <a:xfrm>
            <a:off x="2080895" y="6214110"/>
            <a:ext cx="80702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唐人冯承素摹本，北京故宫博物院收藏</a:t>
            </a:r>
          </a:p>
        </p:txBody>
      </p:sp>
      <p:pic>
        <p:nvPicPr>
          <p:cNvPr id="81924" name="图片 4" descr="《兰亭集序》书法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55" y="765175"/>
            <a:ext cx="12139930" cy="5546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475" name="文本框 114690"/>
          <p:cNvSpPr/>
          <p:nvPr/>
        </p:nvSpPr>
        <p:spPr>
          <a:xfrm>
            <a:off x="1054735" y="407035"/>
            <a:ext cx="13836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2D32F7"/>
                </a:solidFill>
                <a:latin typeface="宋体" panose="02010600030101010101" pitchFamily="2" charset="-122"/>
              </a:rPr>
              <a:t>时间</a:t>
            </a:r>
          </a:p>
        </p:txBody>
      </p:sp>
      <p:sp>
        <p:nvSpPr>
          <p:cNvPr id="105476" name="文本框 114691"/>
          <p:cNvSpPr/>
          <p:nvPr/>
        </p:nvSpPr>
        <p:spPr>
          <a:xfrm>
            <a:off x="3070860" y="332740"/>
            <a:ext cx="67417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永和九年，岁在癸丑，暮春之初</a:t>
            </a:r>
          </a:p>
        </p:txBody>
      </p:sp>
      <p:sp>
        <p:nvSpPr>
          <p:cNvPr id="105477" name="文本框 114692"/>
          <p:cNvSpPr/>
          <p:nvPr/>
        </p:nvSpPr>
        <p:spPr>
          <a:xfrm>
            <a:off x="1054418" y="1052999"/>
            <a:ext cx="1371854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zh-CN" altLang="en-US" sz="3600" b="1">
                <a:solidFill>
                  <a:srgbClr val="2D32F7"/>
                </a:solidFill>
                <a:latin typeface="宋体" panose="02010600030101010101" pitchFamily="2" charset="-122"/>
                <a:sym typeface="+mn-ea"/>
              </a:rPr>
              <a:t>地点</a:t>
            </a:r>
          </a:p>
        </p:txBody>
      </p:sp>
      <p:sp>
        <p:nvSpPr>
          <p:cNvPr id="105478" name="文本框 114693"/>
          <p:cNvSpPr/>
          <p:nvPr/>
        </p:nvSpPr>
        <p:spPr>
          <a:xfrm>
            <a:off x="3163570" y="990600"/>
            <a:ext cx="49891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zh-CN" altLang="en-US" sz="36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会稽山阴之兰亭</a:t>
            </a:r>
          </a:p>
        </p:txBody>
      </p:sp>
      <p:sp>
        <p:nvSpPr>
          <p:cNvPr id="105479" name="文本框 114694"/>
          <p:cNvSpPr/>
          <p:nvPr/>
        </p:nvSpPr>
        <p:spPr>
          <a:xfrm>
            <a:off x="1054418" y="1700869"/>
            <a:ext cx="1143212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zh-CN" altLang="en-US" sz="3600" b="1">
                <a:solidFill>
                  <a:srgbClr val="2D32F7"/>
                </a:solidFill>
                <a:latin typeface="宋体" panose="02010600030101010101" pitchFamily="2" charset="-122"/>
                <a:sym typeface="+mn-ea"/>
              </a:rPr>
              <a:t>事由</a:t>
            </a:r>
          </a:p>
        </p:txBody>
      </p:sp>
      <p:sp>
        <p:nvSpPr>
          <p:cNvPr id="105480" name="文本框 114695"/>
          <p:cNvSpPr/>
          <p:nvPr/>
        </p:nvSpPr>
        <p:spPr>
          <a:xfrm>
            <a:off x="3286852" y="1648178"/>
            <a:ext cx="2057781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zh-CN" altLang="en-US" sz="36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修禊</a:t>
            </a:r>
          </a:p>
        </p:txBody>
      </p:sp>
      <p:cxnSp>
        <p:nvCxnSpPr>
          <p:cNvPr id="105481" name="直接连接符 114696"/>
          <p:cNvCxnSpPr/>
          <p:nvPr/>
        </p:nvCxnSpPr>
        <p:spPr>
          <a:xfrm>
            <a:off x="2134736" y="692870"/>
            <a:ext cx="990783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lg" len="lg"/>
          </a:ln>
        </p:spPr>
      </p:cxnSp>
      <p:cxnSp>
        <p:nvCxnSpPr>
          <p:cNvPr id="105482" name="直接连接符 114697"/>
          <p:cNvCxnSpPr/>
          <p:nvPr/>
        </p:nvCxnSpPr>
        <p:spPr>
          <a:xfrm flipV="1">
            <a:off x="2134736" y="1338820"/>
            <a:ext cx="990783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lg" len="lg"/>
          </a:ln>
        </p:spPr>
      </p:cxnSp>
      <p:cxnSp>
        <p:nvCxnSpPr>
          <p:cNvPr id="105483" name="直接连接符 114698"/>
          <p:cNvCxnSpPr/>
          <p:nvPr/>
        </p:nvCxnSpPr>
        <p:spPr>
          <a:xfrm>
            <a:off x="2096622" y="1996214"/>
            <a:ext cx="1066998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lg" len="lg"/>
          </a:ln>
        </p:spPr>
      </p:cxnSp>
      <p:sp>
        <p:nvSpPr>
          <p:cNvPr id="105484" name="文本框 114699"/>
          <p:cNvSpPr/>
          <p:nvPr/>
        </p:nvSpPr>
        <p:spPr>
          <a:xfrm>
            <a:off x="1126173" y="2853041"/>
            <a:ext cx="1219426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zh-CN" altLang="en-US" sz="3600" b="1">
                <a:solidFill>
                  <a:srgbClr val="2D32F7"/>
                </a:solidFill>
                <a:latin typeface="宋体" panose="02010600030101010101" pitchFamily="2" charset="-122"/>
                <a:sym typeface="+mn-ea"/>
              </a:rPr>
              <a:t>环境</a:t>
            </a:r>
          </a:p>
        </p:txBody>
      </p:sp>
      <p:sp>
        <p:nvSpPr>
          <p:cNvPr id="105485" name="文本框 114700"/>
          <p:cNvSpPr/>
          <p:nvPr/>
        </p:nvSpPr>
        <p:spPr>
          <a:xfrm>
            <a:off x="3359242" y="2349359"/>
            <a:ext cx="472527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lnSpc>
                <a:spcPct val="100000"/>
              </a:lnSpc>
              <a:spcBef>
                <a:spcPct val="0"/>
              </a:spcBef>
              <a:buClrTx/>
              <a:buSzTx/>
              <a:buFontTx/>
            </a:pPr>
            <a:r>
              <a:rPr lang="zh-CN" altLang="en-US" sz="36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崇山峻岭，茂林修竹， </a:t>
            </a:r>
          </a:p>
          <a:p>
            <a:pPr lvl="0" algn="l">
              <a:lnSpc>
                <a:spcPct val="100000"/>
              </a:lnSpc>
              <a:spcBef>
                <a:spcPct val="0"/>
              </a:spcBef>
              <a:buClrTx/>
              <a:buSzTx/>
              <a:buFontTx/>
            </a:pPr>
            <a:r>
              <a:rPr lang="zh-CN" altLang="en-US" sz="36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清流激湍，映带左右。</a:t>
            </a:r>
          </a:p>
          <a:p>
            <a:pPr lvl="0" algn="l">
              <a:lnSpc>
                <a:spcPct val="100000"/>
              </a:lnSpc>
              <a:spcBef>
                <a:spcPct val="0"/>
              </a:spcBef>
              <a:buClrTx/>
              <a:buSzTx/>
              <a:buFontTx/>
            </a:pPr>
            <a:r>
              <a:rPr lang="zh-CN" altLang="en-US" sz="36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天朗气清，惠风和畅</a:t>
            </a:r>
          </a:p>
        </p:txBody>
      </p:sp>
      <p:sp>
        <p:nvSpPr>
          <p:cNvPr id="105486" name="文本框 114701"/>
          <p:cNvSpPr/>
          <p:nvPr/>
        </p:nvSpPr>
        <p:spPr>
          <a:xfrm>
            <a:off x="3283585" y="5174615"/>
            <a:ext cx="61271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zh-CN" altLang="en-US" sz="36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引以为流觞曲水，列坐其次</a:t>
            </a:r>
          </a:p>
        </p:txBody>
      </p:sp>
      <p:cxnSp>
        <p:nvCxnSpPr>
          <p:cNvPr id="105488" name="直接连接符 114703"/>
          <p:cNvCxnSpPr/>
          <p:nvPr/>
        </p:nvCxnSpPr>
        <p:spPr>
          <a:xfrm flipV="1">
            <a:off x="2219812" y="2709517"/>
            <a:ext cx="1143212" cy="304856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lg" len="lg"/>
          </a:ln>
        </p:spPr>
      </p:cxnSp>
      <p:cxnSp>
        <p:nvCxnSpPr>
          <p:cNvPr id="105489" name="直接连接符 114704"/>
          <p:cNvCxnSpPr/>
          <p:nvPr/>
        </p:nvCxnSpPr>
        <p:spPr>
          <a:xfrm>
            <a:off x="2219812" y="3281736"/>
            <a:ext cx="1066998" cy="45728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lg" len="lg"/>
          </a:ln>
        </p:spPr>
      </p:cxnSp>
      <p:sp>
        <p:nvSpPr>
          <p:cNvPr id="105490" name="左大括号 114705"/>
          <p:cNvSpPr/>
          <p:nvPr/>
        </p:nvSpPr>
        <p:spPr>
          <a:xfrm>
            <a:off x="550545" y="533400"/>
            <a:ext cx="381000" cy="6085840"/>
          </a:xfrm>
          <a:prstGeom prst="leftBrace">
            <a:avLst>
              <a:gd name="adj1" fmla="val 113081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srgbClr val="333333"/>
              </a:solidFill>
            </a:endParaRPr>
          </a:p>
        </p:txBody>
      </p:sp>
      <p:sp>
        <p:nvSpPr>
          <p:cNvPr id="105491" name="文本框 114706"/>
          <p:cNvSpPr/>
          <p:nvPr/>
        </p:nvSpPr>
        <p:spPr>
          <a:xfrm>
            <a:off x="1126807" y="4365615"/>
            <a:ext cx="1829139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zh-CN" altLang="en-US" sz="3600" b="1">
                <a:solidFill>
                  <a:srgbClr val="2D32F7"/>
                </a:solidFill>
                <a:latin typeface="宋体" panose="02010600030101010101" pitchFamily="2" charset="-122"/>
                <a:sym typeface="+mn-ea"/>
              </a:rPr>
              <a:t>人物</a:t>
            </a:r>
          </a:p>
          <a:p>
            <a:pPr lvl="0" algn="l">
              <a:spcBef>
                <a:spcPct val="50000"/>
              </a:spcBef>
              <a:buClrTx/>
              <a:buSzTx/>
              <a:buFontTx/>
            </a:pPr>
            <a:endParaRPr lang="zh-CN" altLang="en-US" sz="1200" b="1">
              <a:solidFill>
                <a:srgbClr val="2D32F7"/>
              </a:solidFill>
              <a:latin typeface="宋体" panose="02010600030101010101" pitchFamily="2" charset="-122"/>
              <a:sym typeface="+mn-ea"/>
            </a:endParaRPr>
          </a:p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zh-CN" altLang="en-US" sz="3600" b="1">
                <a:solidFill>
                  <a:srgbClr val="2D32F7"/>
                </a:solidFill>
                <a:latin typeface="宋体" panose="02010600030101010101" pitchFamily="2" charset="-122"/>
                <a:sym typeface="+mn-ea"/>
              </a:rPr>
              <a:t>事件</a:t>
            </a:r>
          </a:p>
        </p:txBody>
      </p:sp>
      <p:sp>
        <p:nvSpPr>
          <p:cNvPr id="105493" name="文本框 114708"/>
          <p:cNvSpPr/>
          <p:nvPr/>
        </p:nvSpPr>
        <p:spPr>
          <a:xfrm>
            <a:off x="3356610" y="5877560"/>
            <a:ext cx="59201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zh-CN" altLang="en-US" sz="36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一觞一咏，亦足以畅叙幽情</a:t>
            </a:r>
          </a:p>
        </p:txBody>
      </p:sp>
      <p:cxnSp>
        <p:nvCxnSpPr>
          <p:cNvPr id="105494" name="直接连接符 114709"/>
          <p:cNvCxnSpPr/>
          <p:nvPr/>
        </p:nvCxnSpPr>
        <p:spPr>
          <a:xfrm flipV="1">
            <a:off x="2219960" y="4653280"/>
            <a:ext cx="1283335" cy="2286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lg" len="lg"/>
          </a:ln>
        </p:spPr>
      </p:cxnSp>
      <p:cxnSp>
        <p:nvCxnSpPr>
          <p:cNvPr id="105495" name="直接连接符 114710"/>
          <p:cNvCxnSpPr/>
          <p:nvPr/>
        </p:nvCxnSpPr>
        <p:spPr>
          <a:xfrm>
            <a:off x="2219960" y="5806440"/>
            <a:ext cx="995045" cy="36004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lg" len="lg"/>
          </a:ln>
        </p:spPr>
      </p:cxnSp>
      <p:sp>
        <p:nvSpPr>
          <p:cNvPr id="105496" name="右大括号 114711"/>
          <p:cNvSpPr/>
          <p:nvPr/>
        </p:nvSpPr>
        <p:spPr>
          <a:xfrm>
            <a:off x="9677111" y="457285"/>
            <a:ext cx="228642" cy="5868487"/>
          </a:xfrm>
          <a:prstGeom prst="rightBrace">
            <a:avLst>
              <a:gd name="adj1" fmla="val 213413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srgbClr val="333333"/>
              </a:solidFill>
            </a:endParaRPr>
          </a:p>
        </p:txBody>
      </p:sp>
      <p:sp>
        <p:nvSpPr>
          <p:cNvPr id="105497" name="文本框 114712"/>
          <p:cNvSpPr/>
          <p:nvPr/>
        </p:nvSpPr>
        <p:spPr>
          <a:xfrm>
            <a:off x="9717405" y="407035"/>
            <a:ext cx="1198245" cy="598932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 b="1">
                <a:solidFill>
                  <a:srgbClr val="2D32F7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信  可   </a:t>
            </a:r>
            <a:r>
              <a:rPr lang="zh-CN" altLang="en-US" sz="6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乐</a:t>
            </a:r>
            <a:r>
              <a:rPr lang="zh-CN" altLang="en-US" sz="4400" b="1">
                <a:solidFill>
                  <a:srgbClr val="2D32F7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也</a:t>
            </a:r>
          </a:p>
        </p:txBody>
      </p:sp>
      <p:sp>
        <p:nvSpPr>
          <p:cNvPr id="105498" name="文本框 114713"/>
          <p:cNvSpPr/>
          <p:nvPr/>
        </p:nvSpPr>
        <p:spPr>
          <a:xfrm>
            <a:off x="3451860" y="4365625"/>
            <a:ext cx="44900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zh-CN" altLang="en-US" sz="36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群贤毕至，少长咸集</a:t>
            </a:r>
          </a:p>
        </p:txBody>
      </p:sp>
      <p:cxnSp>
        <p:nvCxnSpPr>
          <p:cNvPr id="105499" name="直接连接符 114714"/>
          <p:cNvCxnSpPr/>
          <p:nvPr/>
        </p:nvCxnSpPr>
        <p:spPr>
          <a:xfrm flipV="1">
            <a:off x="2183765" y="5446395"/>
            <a:ext cx="1102995" cy="2794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lg" len="lg"/>
          </a:ln>
        </p:spPr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9545" y="2210435"/>
            <a:ext cx="800100" cy="23685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547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0548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0547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0547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0548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0547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0547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10548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10548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10548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0" dur="1" fill="hold"/>
                                        <p:tgtEl>
                                          <p:spTgt spid="10548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3" dur="1" fill="hold"/>
                                        <p:tgtEl>
                                          <p:spTgt spid="10548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8" dur="1" fill="hold"/>
                                        <p:tgtEl>
                                          <p:spTgt spid="10548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3" dur="1" fill="hold"/>
                                        <p:tgtEl>
                                          <p:spTgt spid="105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8" dur="1" fill="hold"/>
                                        <p:tgtEl>
                                          <p:spTgt spid="10549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3" dur="1" fill="hold"/>
                                        <p:tgtEl>
                                          <p:spTgt spid="10549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8" dur="1" fill="hold"/>
                                        <p:tgtEl>
                                          <p:spTgt spid="105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3" dur="1" fill="hold"/>
                                        <p:tgtEl>
                                          <p:spTgt spid="10549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6" dur="1" fill="hold"/>
                                        <p:tgtEl>
                                          <p:spTgt spid="10549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1" dur="1" fill="hold"/>
                                        <p:tgtEl>
                                          <p:spTgt spid="10549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4" dur="1" fill="hold"/>
                                        <p:tgtEl>
                                          <p:spTgt spid="10548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9" dur="1" fill="hold"/>
                                        <p:tgtEl>
                                          <p:spTgt spid="10549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5" grpId="0"/>
      <p:bldP spid="105476" grpId="0"/>
      <p:bldP spid="105477" grpId="0"/>
      <p:bldP spid="105478" grpId="0"/>
      <p:bldP spid="105479" grpId="0"/>
      <p:bldP spid="105480" grpId="0"/>
      <p:bldP spid="105484" grpId="0"/>
      <p:bldP spid="105485" grpId="0"/>
      <p:bldP spid="105486" grpId="0"/>
      <p:bldP spid="105493" grpId="0"/>
      <p:bldP spid="105497" grpId="0"/>
      <p:bldP spid="10549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3250" name="文本占位符 53249"/>
          <p:cNvSpPr>
            <a:spLocks noGrp="1"/>
          </p:cNvSpPr>
          <p:nvPr>
            <p:ph type="body" idx="1"/>
          </p:nvPr>
        </p:nvSpPr>
        <p:spPr>
          <a:xfrm>
            <a:off x="609600" y="2971800"/>
            <a:ext cx="11580813" cy="3208338"/>
          </a:xfrm>
        </p:spPr>
        <p:txBody>
          <a:bodyPr lIns="108829" tIns="54414" rIns="108829" bIns="54414"/>
          <a:lstStyle/>
          <a:p>
            <a:pPr>
              <a:buNone/>
            </a:pPr>
            <a:endParaRPr lang="zh-CN" altLang="en-US" sz="4200" b="1"/>
          </a:p>
          <a:p>
            <a:pPr>
              <a:buNone/>
            </a:pPr>
            <a:endParaRPr lang="zh-CN" altLang="en-US" sz="4200" b="1"/>
          </a:p>
          <a:p>
            <a:pPr>
              <a:buNone/>
            </a:pPr>
            <a:endParaRPr lang="zh-CN" altLang="en-US" sz="4200"/>
          </a:p>
        </p:txBody>
      </p:sp>
      <p:sp>
        <p:nvSpPr>
          <p:cNvPr id="53253" name="矩形 53252"/>
          <p:cNvSpPr/>
          <p:nvPr/>
        </p:nvSpPr>
        <p:spPr>
          <a:xfrm>
            <a:off x="766128" y="1629093"/>
            <a:ext cx="10942637" cy="1338580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>
            <a:spAutoFit/>
          </a:bodyPr>
          <a:lstStyle/>
          <a:p>
            <a:pPr defTabSz="1294130"/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谢灵运认为“天下</a:t>
            </a:r>
            <a:r>
              <a:rPr lang="zh-CN" altLang="en-US" sz="4000" b="1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良辰美景、赏心乐事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，四者难并” ，试着从这四个方面</a:t>
            </a:r>
            <a:r>
              <a:rPr lang="zh-CN" altLang="en-US" sz="4000" b="1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体验作者所乐之处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53254" name="矩形 53253"/>
          <p:cNvSpPr/>
          <p:nvPr/>
        </p:nvSpPr>
        <p:spPr>
          <a:xfrm>
            <a:off x="1344613" y="4941888"/>
            <a:ext cx="9850437" cy="763587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>
            <a:spAutoFit/>
          </a:bodyPr>
          <a:lstStyle/>
          <a:p>
            <a:pPr defTabSz="1294130"/>
            <a:endParaRPr lang="zh-CN" altLang="en-US" sz="43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4275" name="矩形 54274"/>
          <p:cNvSpPr/>
          <p:nvPr/>
        </p:nvSpPr>
        <p:spPr>
          <a:xfrm>
            <a:off x="1992313" y="404813"/>
            <a:ext cx="1655762" cy="849312"/>
          </a:xfrm>
          <a:prstGeom prst="rect">
            <a:avLst/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8829" tIns="54414" rIns="108829" bIns="54414">
            <a:spAutoFit/>
          </a:bodyPr>
          <a:lstStyle/>
          <a:p>
            <a:pPr defTabSz="1294130">
              <a:spcBef>
                <a:spcPct val="50000"/>
              </a:spcBef>
              <a:buClr>
                <a:schemeClr val="tx2"/>
              </a:buClr>
              <a:buFont typeface="Wingdings" panose="05000000000000000000" pitchFamily="2" charset="2"/>
            </a:pPr>
            <a:r>
              <a:rPr lang="zh-CN" altLang="en-US" sz="48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良辰</a:t>
            </a:r>
          </a:p>
        </p:txBody>
      </p:sp>
      <p:sp>
        <p:nvSpPr>
          <p:cNvPr id="54276" name="矩形 54275"/>
          <p:cNvSpPr/>
          <p:nvPr/>
        </p:nvSpPr>
        <p:spPr>
          <a:xfrm>
            <a:off x="1990725" y="2349500"/>
            <a:ext cx="5297805" cy="1215390"/>
          </a:xfrm>
          <a:prstGeom prst="rect">
            <a:avLst/>
          </a:prstGeom>
          <a:noFill/>
          <a:ln w="9525">
            <a:noFill/>
          </a:ln>
        </p:spPr>
        <p:txBody>
          <a:bodyPr wrap="square" lIns="108829" tIns="54414" rIns="108829" bIns="54414">
            <a:spAutoFit/>
          </a:bodyPr>
          <a:lstStyle/>
          <a:p>
            <a:pPr defTabSz="1294130"/>
            <a:r>
              <a:rPr lang="zh-CN" altLang="en-US" sz="3600" b="1">
                <a:solidFill>
                  <a:schemeClr val="hlink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暮春之初（三月）</a:t>
            </a:r>
          </a:p>
          <a:p>
            <a:pPr defTabSz="1294130"/>
            <a:r>
              <a:rPr lang="zh-CN" altLang="en-US" sz="3600" b="1">
                <a:solidFill>
                  <a:schemeClr val="hlink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天朗气清，惠风和畅</a:t>
            </a:r>
          </a:p>
        </p:txBody>
      </p:sp>
      <p:sp>
        <p:nvSpPr>
          <p:cNvPr id="54285" name="矩形 54284"/>
          <p:cNvSpPr/>
          <p:nvPr/>
        </p:nvSpPr>
        <p:spPr>
          <a:xfrm>
            <a:off x="3933825" y="404813"/>
            <a:ext cx="1660525" cy="849312"/>
          </a:xfrm>
          <a:prstGeom prst="rect">
            <a:avLst/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8829" tIns="54414" rIns="108829" bIns="54414">
            <a:spAutoFit/>
          </a:bodyPr>
          <a:lstStyle/>
          <a:p>
            <a:pPr defTabSz="1294130">
              <a:spcBef>
                <a:spcPct val="50000"/>
              </a:spcBef>
              <a:buClr>
                <a:schemeClr val="tx2"/>
              </a:buClr>
              <a:buFont typeface="Wingdings" panose="05000000000000000000" pitchFamily="2" charset="2"/>
            </a:pPr>
            <a:r>
              <a:rPr lang="zh-CN" altLang="en-US" sz="48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美景</a:t>
            </a:r>
          </a:p>
        </p:txBody>
      </p:sp>
      <p:sp>
        <p:nvSpPr>
          <p:cNvPr id="54286" name="矩形 54285"/>
          <p:cNvSpPr/>
          <p:nvPr/>
        </p:nvSpPr>
        <p:spPr>
          <a:xfrm>
            <a:off x="5880100" y="404813"/>
            <a:ext cx="1655763" cy="849312"/>
          </a:xfrm>
          <a:prstGeom prst="rect">
            <a:avLst/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8829" tIns="54414" rIns="108829" bIns="54414">
            <a:spAutoFit/>
          </a:bodyPr>
          <a:lstStyle/>
          <a:p>
            <a:pPr defTabSz="1294130">
              <a:spcBef>
                <a:spcPct val="50000"/>
              </a:spcBef>
              <a:buClr>
                <a:schemeClr val="tx2"/>
              </a:buClr>
              <a:buFont typeface="Wingdings" panose="05000000000000000000" pitchFamily="2" charset="2"/>
            </a:pPr>
            <a:r>
              <a:rPr lang="zh-CN" altLang="en-US" sz="48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赏心</a:t>
            </a:r>
          </a:p>
        </p:txBody>
      </p:sp>
      <p:sp>
        <p:nvSpPr>
          <p:cNvPr id="54287" name="矩形 54286"/>
          <p:cNvSpPr/>
          <p:nvPr/>
        </p:nvSpPr>
        <p:spPr>
          <a:xfrm>
            <a:off x="7821613" y="404813"/>
            <a:ext cx="1660525" cy="849312"/>
          </a:xfrm>
          <a:prstGeom prst="rect">
            <a:avLst/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8829" tIns="54414" rIns="108829" bIns="54414">
            <a:spAutoFit/>
          </a:bodyPr>
          <a:lstStyle/>
          <a:p>
            <a:pPr defTabSz="1294130">
              <a:spcBef>
                <a:spcPct val="50000"/>
              </a:spcBef>
              <a:buClr>
                <a:schemeClr val="tx2"/>
              </a:buClr>
              <a:buFont typeface="Wingdings" panose="05000000000000000000" pitchFamily="2" charset="2"/>
            </a:pPr>
            <a:r>
              <a:rPr lang="zh-CN" altLang="en-US" sz="48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乐事</a:t>
            </a:r>
          </a:p>
        </p:txBody>
      </p:sp>
      <p:sp>
        <p:nvSpPr>
          <p:cNvPr id="54288" name="直接连接符 54287"/>
          <p:cNvSpPr/>
          <p:nvPr/>
        </p:nvSpPr>
        <p:spPr>
          <a:xfrm flipV="1">
            <a:off x="190500" y="1557338"/>
            <a:ext cx="11999913" cy="0"/>
          </a:xfrm>
          <a:prstGeom prst="line">
            <a:avLst/>
          </a:prstGeom>
          <a:ln w="57150" cap="flat" cmpd="sng">
            <a:solidFill>
              <a:srgbClr val="CCFF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54289" name="矩形 54288"/>
          <p:cNvSpPr/>
          <p:nvPr/>
        </p:nvSpPr>
        <p:spPr>
          <a:xfrm>
            <a:off x="4439285" y="1613853"/>
            <a:ext cx="2303463" cy="828675"/>
          </a:xfrm>
          <a:prstGeom prst="rect">
            <a:avLst/>
          </a:prstGeom>
          <a:noFill/>
          <a:ln w="9525">
            <a:noFill/>
          </a:ln>
        </p:spPr>
        <p:txBody>
          <a:bodyPr lIns="91423" tIns="45711" rIns="91423" bIns="45711">
            <a:spAutoFit/>
          </a:bodyPr>
          <a:lstStyle/>
          <a:p>
            <a:pPr defTabSz="914400"/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  良</a:t>
            </a:r>
            <a:r>
              <a:rPr lang="en-US" altLang="zh-CN" sz="4800" b="1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 </a:t>
            </a: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辰</a:t>
            </a:r>
          </a:p>
        </p:txBody>
      </p:sp>
      <p:sp>
        <p:nvSpPr>
          <p:cNvPr id="54290" name="矩形 54289"/>
          <p:cNvSpPr/>
          <p:nvPr/>
        </p:nvSpPr>
        <p:spPr>
          <a:xfrm>
            <a:off x="406400" y="3789045"/>
            <a:ext cx="11261725" cy="2552065"/>
          </a:xfrm>
          <a:prstGeom prst="rect">
            <a:avLst/>
          </a:prstGeom>
          <a:noFill/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91423" tIns="45711" rIns="91423" bIns="45711">
            <a:spAutoFit/>
          </a:bodyPr>
          <a:lstStyle/>
          <a:p>
            <a:pPr defTabSz="1085850"/>
            <a:endParaRPr lang="zh-CN" altLang="en-US" sz="4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1085850"/>
            <a:r>
              <a:rPr lang="zh-CN" altLang="en-US" sz="4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“暮春三月，江南草长，杂花生树，群莺乱飞。”</a:t>
            </a:r>
          </a:p>
          <a:p>
            <a:pPr defTabSz="1085850"/>
            <a:r>
              <a:rPr lang="zh-CN" altLang="en-US" sz="4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en-US" altLang="zh-CN" sz="4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4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《与陈伯之书》（南朝梁</a:t>
            </a:r>
            <a:r>
              <a:rPr lang="en-US" altLang="zh-CN" sz="4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4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丘迟）</a:t>
            </a:r>
          </a:p>
          <a:p>
            <a:pPr defTabSz="1085850"/>
            <a:endParaRPr lang="zh-CN" altLang="en-US" sz="4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427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428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428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428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5428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5429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/>
      <p:bldP spid="54276" grpId="0"/>
      <p:bldP spid="54285" grpId="0"/>
      <p:bldP spid="54286" grpId="0"/>
      <p:bldP spid="54287" grpId="0"/>
      <p:bldP spid="54289" grpId="0"/>
      <p:bldP spid="5429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43" name="矩形 61442"/>
          <p:cNvSpPr/>
          <p:nvPr/>
        </p:nvSpPr>
        <p:spPr>
          <a:xfrm>
            <a:off x="1992313" y="404813"/>
            <a:ext cx="1655762" cy="849312"/>
          </a:xfrm>
          <a:prstGeom prst="rect">
            <a:avLst/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8829" tIns="54414" rIns="108829" bIns="54414">
            <a:spAutoFit/>
          </a:bodyPr>
          <a:lstStyle/>
          <a:p>
            <a:pPr defTabSz="1294130">
              <a:spcBef>
                <a:spcPct val="50000"/>
              </a:spcBef>
              <a:buClr>
                <a:schemeClr val="tx2"/>
              </a:buClr>
              <a:buFont typeface="Wingdings" panose="05000000000000000000" pitchFamily="2" charset="2"/>
            </a:pPr>
            <a:r>
              <a:rPr lang="zh-CN" altLang="en-US" sz="48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良辰</a:t>
            </a:r>
          </a:p>
        </p:txBody>
      </p:sp>
      <p:sp>
        <p:nvSpPr>
          <p:cNvPr id="61445" name="矩形 61444"/>
          <p:cNvSpPr/>
          <p:nvPr/>
        </p:nvSpPr>
        <p:spPr>
          <a:xfrm>
            <a:off x="4078288" y="1557338"/>
            <a:ext cx="2790825" cy="839787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>
            <a:spAutoFit/>
          </a:bodyPr>
          <a:lstStyle/>
          <a:p>
            <a:pPr defTabSz="1294130">
              <a:spcBef>
                <a:spcPct val="50000"/>
              </a:spcBef>
              <a:buClr>
                <a:schemeClr val="tx2"/>
              </a:buClr>
              <a:buFont typeface="Wingdings" panose="05000000000000000000" pitchFamily="2" charset="2"/>
            </a:pPr>
            <a:r>
              <a:rPr lang="zh-CN" altLang="en-US" sz="4800" b="1">
                <a:solidFill>
                  <a:schemeClr val="tx2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   </a:t>
            </a:r>
            <a:r>
              <a:rPr lang="zh-CN" altLang="en-US" sz="4800" b="1">
                <a:solidFill>
                  <a:srgbClr val="FF0000"/>
                </a:solidFill>
                <a:latin typeface="宋体" panose="02010600030101010101" pitchFamily="2" charset="-122"/>
                <a:ea typeface="华文新魏" pitchFamily="2" charset="-122"/>
              </a:rPr>
              <a:t>美 景</a:t>
            </a:r>
          </a:p>
        </p:txBody>
      </p:sp>
      <p:sp>
        <p:nvSpPr>
          <p:cNvPr id="61446" name="矩形 61445"/>
          <p:cNvSpPr/>
          <p:nvPr/>
        </p:nvSpPr>
        <p:spPr>
          <a:xfrm>
            <a:off x="4336415" y="2227580"/>
            <a:ext cx="3517265" cy="661670"/>
          </a:xfrm>
          <a:prstGeom prst="rect">
            <a:avLst/>
          </a:prstGeom>
          <a:noFill/>
          <a:ln w="9525">
            <a:noFill/>
          </a:ln>
        </p:spPr>
        <p:txBody>
          <a:bodyPr wrap="square" lIns="108829" tIns="54414" rIns="108829" bIns="54414">
            <a:spAutoFit/>
          </a:bodyPr>
          <a:lstStyle/>
          <a:p>
            <a:pPr defTabSz="1294130"/>
            <a:r>
              <a:rPr lang="zh-CN" altLang="en-US" sz="3600" b="1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会稽山阴之兰亭</a:t>
            </a:r>
          </a:p>
        </p:txBody>
      </p:sp>
      <p:sp>
        <p:nvSpPr>
          <p:cNvPr id="61447" name="文本框 61446"/>
          <p:cNvSpPr txBox="1"/>
          <p:nvPr/>
        </p:nvSpPr>
        <p:spPr>
          <a:xfrm>
            <a:off x="1054735" y="3069590"/>
            <a:ext cx="10412095" cy="723265"/>
          </a:xfrm>
          <a:prstGeom prst="rect">
            <a:avLst/>
          </a:prstGeom>
          <a:noFill/>
          <a:ln w="9525">
            <a:noFill/>
          </a:ln>
        </p:spPr>
        <p:txBody>
          <a:bodyPr wrap="square" lIns="108829" tIns="54414" rIns="108829" bIns="54414">
            <a:spAutoFit/>
          </a:bodyPr>
          <a:lstStyle/>
          <a:p>
            <a:pPr defTabSz="1294130"/>
            <a:r>
              <a:rPr lang="zh-CN" altLang="en-US" sz="4000" b="1">
                <a:latin typeface="Arial" panose="020b0604020202020204" pitchFamily="34" charset="0"/>
                <a:ea typeface="楷体" panose="02010609060101010101" pitchFamily="49" charset="-122"/>
              </a:rPr>
              <a:t>崇山峻岭，茂林修竹；清</a:t>
            </a:r>
            <a:r>
              <a:rPr lang="zh-CN" altLang="en-US" sz="4000" b="1">
                <a:solidFill>
                  <a:schemeClr val="hlink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流</a:t>
            </a:r>
            <a:r>
              <a:rPr lang="zh-CN" altLang="en-US" sz="4000" b="1">
                <a:latin typeface="Arial" panose="020b0604020202020204" pitchFamily="34" charset="0"/>
                <a:ea typeface="楷体" panose="02010609060101010101" pitchFamily="49" charset="-122"/>
              </a:rPr>
              <a:t>激</a:t>
            </a:r>
            <a:r>
              <a:rPr lang="zh-CN" altLang="en-US" sz="4000" b="1">
                <a:solidFill>
                  <a:schemeClr val="hlink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湍</a:t>
            </a:r>
            <a:r>
              <a:rPr lang="zh-CN" altLang="en-US" sz="4000" b="1">
                <a:latin typeface="Arial" panose="020b0604020202020204" pitchFamily="34" charset="0"/>
                <a:ea typeface="楷体" panose="02010609060101010101" pitchFamily="49" charset="-122"/>
              </a:rPr>
              <a:t>，</a:t>
            </a:r>
            <a:r>
              <a:rPr lang="zh-CN" altLang="en-US" sz="4000" b="1">
                <a:solidFill>
                  <a:schemeClr val="hlink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映带</a:t>
            </a:r>
            <a:r>
              <a:rPr lang="zh-CN" altLang="en-US" sz="4000" b="1">
                <a:latin typeface="Arial" panose="020b0604020202020204" pitchFamily="34" charset="0"/>
                <a:ea typeface="楷体" panose="02010609060101010101" pitchFamily="49" charset="-122"/>
              </a:rPr>
              <a:t>左右。</a:t>
            </a:r>
          </a:p>
        </p:txBody>
      </p:sp>
      <p:sp>
        <p:nvSpPr>
          <p:cNvPr id="61449" name="矩形 61448"/>
          <p:cNvSpPr/>
          <p:nvPr/>
        </p:nvSpPr>
        <p:spPr>
          <a:xfrm>
            <a:off x="3933825" y="404813"/>
            <a:ext cx="1660525" cy="849312"/>
          </a:xfrm>
          <a:prstGeom prst="rect">
            <a:avLst/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8829" tIns="54414" rIns="108829" bIns="54414">
            <a:spAutoFit/>
          </a:bodyPr>
          <a:lstStyle/>
          <a:p>
            <a:pPr defTabSz="1294130">
              <a:spcBef>
                <a:spcPct val="50000"/>
              </a:spcBef>
              <a:buClr>
                <a:schemeClr val="tx2"/>
              </a:buClr>
              <a:buFont typeface="Wingdings" panose="05000000000000000000" pitchFamily="2" charset="2"/>
            </a:pPr>
            <a:r>
              <a:rPr lang="zh-CN" altLang="en-US" sz="48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美景</a:t>
            </a:r>
          </a:p>
        </p:txBody>
      </p:sp>
      <p:sp>
        <p:nvSpPr>
          <p:cNvPr id="61450" name="矩形 61449"/>
          <p:cNvSpPr/>
          <p:nvPr/>
        </p:nvSpPr>
        <p:spPr>
          <a:xfrm>
            <a:off x="5880100" y="404813"/>
            <a:ext cx="1655763" cy="849312"/>
          </a:xfrm>
          <a:prstGeom prst="rect">
            <a:avLst/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8829" tIns="54414" rIns="108829" bIns="54414">
            <a:spAutoFit/>
          </a:bodyPr>
          <a:lstStyle/>
          <a:p>
            <a:pPr defTabSz="1294130">
              <a:spcBef>
                <a:spcPct val="50000"/>
              </a:spcBef>
              <a:buClr>
                <a:schemeClr val="tx2"/>
              </a:buClr>
              <a:buFont typeface="Wingdings" panose="05000000000000000000" pitchFamily="2" charset="2"/>
            </a:pPr>
            <a:r>
              <a:rPr lang="zh-CN" altLang="en-US" sz="48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赏心</a:t>
            </a:r>
          </a:p>
        </p:txBody>
      </p:sp>
      <p:sp>
        <p:nvSpPr>
          <p:cNvPr id="61451" name="矩形 61450"/>
          <p:cNvSpPr/>
          <p:nvPr/>
        </p:nvSpPr>
        <p:spPr>
          <a:xfrm>
            <a:off x="7821613" y="404813"/>
            <a:ext cx="1660525" cy="849312"/>
          </a:xfrm>
          <a:prstGeom prst="rect">
            <a:avLst/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8829" tIns="54414" rIns="108829" bIns="54414">
            <a:spAutoFit/>
          </a:bodyPr>
          <a:lstStyle/>
          <a:p>
            <a:pPr defTabSz="1294130">
              <a:spcBef>
                <a:spcPct val="50000"/>
              </a:spcBef>
              <a:buClr>
                <a:schemeClr val="tx2"/>
              </a:buClr>
              <a:buFont typeface="Wingdings" panose="05000000000000000000" pitchFamily="2" charset="2"/>
            </a:pPr>
            <a:r>
              <a:rPr lang="zh-CN" altLang="en-US" sz="48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乐事</a:t>
            </a:r>
          </a:p>
        </p:txBody>
      </p:sp>
      <p:sp>
        <p:nvSpPr>
          <p:cNvPr id="61452" name="直接连接符 61451"/>
          <p:cNvSpPr/>
          <p:nvPr/>
        </p:nvSpPr>
        <p:spPr>
          <a:xfrm flipV="1">
            <a:off x="190500" y="1557338"/>
            <a:ext cx="11999913" cy="0"/>
          </a:xfrm>
          <a:prstGeom prst="line">
            <a:avLst/>
          </a:prstGeom>
          <a:ln w="57150" cap="flat" cmpd="sng">
            <a:solidFill>
              <a:srgbClr val="CCFF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61455" name="矩形 61454"/>
          <p:cNvSpPr/>
          <p:nvPr/>
        </p:nvSpPr>
        <p:spPr>
          <a:xfrm>
            <a:off x="3430905" y="3933190"/>
            <a:ext cx="5971540" cy="2552065"/>
          </a:xfrm>
          <a:prstGeom prst="rect">
            <a:avLst/>
          </a:prstGeom>
          <a:noFill/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91423" tIns="45711" rIns="91423" bIns="45711" anchor="ctr">
            <a:spAutoFit/>
          </a:bodyPr>
          <a:lstStyle/>
          <a:p>
            <a:pPr algn="ctr" defTabSz="1085850" eaLnBrk="0" hangingPunct="0"/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山高则形胜，</a:t>
            </a:r>
          </a:p>
          <a:p>
            <a:pPr algn="ctr" defTabSz="1085850" eaLnBrk="0" hangingPunct="0"/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林密则气爽，</a:t>
            </a:r>
          </a:p>
          <a:p>
            <a:pPr algn="ctr" defTabSz="1085850" eaLnBrk="0" hangingPunct="0"/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流清则境幽。</a:t>
            </a:r>
          </a:p>
          <a:p>
            <a:pPr algn="ctr" defTabSz="1085850" eaLnBrk="0" hangingPunct="0"/>
            <a:r>
              <a:rPr lang="zh-CN" altLang="en-US"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山环水绕，环境清幽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144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144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144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145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5" grpId="0"/>
      <p:bldP spid="61446" grpId="0"/>
      <p:bldP spid="61447" grpId="0"/>
      <p:bldP spid="6145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2467" name="矩形 62466"/>
          <p:cNvSpPr/>
          <p:nvPr/>
        </p:nvSpPr>
        <p:spPr>
          <a:xfrm>
            <a:off x="1992313" y="404813"/>
            <a:ext cx="1655762" cy="849312"/>
          </a:xfrm>
          <a:prstGeom prst="rect">
            <a:avLst/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8829" tIns="54414" rIns="108829" bIns="54414">
            <a:spAutoFit/>
          </a:bodyPr>
          <a:lstStyle/>
          <a:p>
            <a:pPr defTabSz="1294130">
              <a:spcBef>
                <a:spcPct val="50000"/>
              </a:spcBef>
              <a:buClr>
                <a:schemeClr val="tx2"/>
              </a:buClr>
              <a:buFont typeface="Wingdings" panose="05000000000000000000" pitchFamily="2" charset="2"/>
            </a:pPr>
            <a:r>
              <a:rPr lang="zh-CN" altLang="en-US" sz="48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良辰</a:t>
            </a:r>
          </a:p>
        </p:txBody>
      </p:sp>
      <p:sp>
        <p:nvSpPr>
          <p:cNvPr id="62469" name="矩形 62468"/>
          <p:cNvSpPr/>
          <p:nvPr/>
        </p:nvSpPr>
        <p:spPr>
          <a:xfrm>
            <a:off x="3933825" y="404813"/>
            <a:ext cx="1660525" cy="849312"/>
          </a:xfrm>
          <a:prstGeom prst="rect">
            <a:avLst/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8829" tIns="54414" rIns="108829" bIns="54414">
            <a:spAutoFit/>
          </a:bodyPr>
          <a:lstStyle/>
          <a:p>
            <a:pPr defTabSz="1294130">
              <a:spcBef>
                <a:spcPct val="50000"/>
              </a:spcBef>
              <a:buClr>
                <a:schemeClr val="tx2"/>
              </a:buClr>
              <a:buFont typeface="Wingdings" panose="05000000000000000000" pitchFamily="2" charset="2"/>
            </a:pPr>
            <a:r>
              <a:rPr lang="zh-CN" altLang="en-US" sz="48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美景</a:t>
            </a:r>
          </a:p>
        </p:txBody>
      </p:sp>
      <p:sp>
        <p:nvSpPr>
          <p:cNvPr id="62470" name="矩形 62469"/>
          <p:cNvSpPr/>
          <p:nvPr/>
        </p:nvSpPr>
        <p:spPr>
          <a:xfrm>
            <a:off x="5880100" y="404813"/>
            <a:ext cx="1655763" cy="849312"/>
          </a:xfrm>
          <a:prstGeom prst="rect">
            <a:avLst/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8829" tIns="54414" rIns="108829" bIns="54414">
            <a:spAutoFit/>
          </a:bodyPr>
          <a:lstStyle/>
          <a:p>
            <a:pPr defTabSz="1294130">
              <a:spcBef>
                <a:spcPct val="50000"/>
              </a:spcBef>
              <a:buClr>
                <a:schemeClr val="tx2"/>
              </a:buClr>
              <a:buFont typeface="Wingdings" panose="05000000000000000000" pitchFamily="2" charset="2"/>
            </a:pPr>
            <a:r>
              <a:rPr lang="zh-CN" altLang="en-US" sz="48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赏心</a:t>
            </a:r>
          </a:p>
        </p:txBody>
      </p:sp>
      <p:sp>
        <p:nvSpPr>
          <p:cNvPr id="62471" name="矩形 62470"/>
          <p:cNvSpPr/>
          <p:nvPr/>
        </p:nvSpPr>
        <p:spPr>
          <a:xfrm>
            <a:off x="7821613" y="404813"/>
            <a:ext cx="1660525" cy="849312"/>
          </a:xfrm>
          <a:prstGeom prst="rect">
            <a:avLst/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8829" tIns="54414" rIns="108829" bIns="54414">
            <a:spAutoFit/>
          </a:bodyPr>
          <a:lstStyle/>
          <a:p>
            <a:pPr defTabSz="1294130">
              <a:spcBef>
                <a:spcPct val="50000"/>
              </a:spcBef>
              <a:buClr>
                <a:schemeClr val="tx2"/>
              </a:buClr>
              <a:buFont typeface="Wingdings" panose="05000000000000000000" pitchFamily="2" charset="2"/>
            </a:pPr>
            <a:r>
              <a:rPr lang="zh-CN" altLang="en-US" sz="48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乐事</a:t>
            </a:r>
          </a:p>
        </p:txBody>
      </p:sp>
      <p:sp>
        <p:nvSpPr>
          <p:cNvPr id="62472" name="直接连接符 62471"/>
          <p:cNvSpPr/>
          <p:nvPr/>
        </p:nvSpPr>
        <p:spPr>
          <a:xfrm flipV="1">
            <a:off x="190500" y="1557338"/>
            <a:ext cx="11999913" cy="0"/>
          </a:xfrm>
          <a:prstGeom prst="line">
            <a:avLst/>
          </a:prstGeom>
          <a:ln w="57150" cap="flat" cmpd="sng">
            <a:solidFill>
              <a:srgbClr val="CCFF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62473" name="矩形 62472"/>
          <p:cNvSpPr/>
          <p:nvPr/>
        </p:nvSpPr>
        <p:spPr>
          <a:xfrm>
            <a:off x="4438650" y="1630363"/>
            <a:ext cx="2303463" cy="823912"/>
          </a:xfrm>
          <a:prstGeom prst="rect">
            <a:avLst/>
          </a:prstGeom>
          <a:noFill/>
          <a:ln w="9525">
            <a:noFill/>
          </a:ln>
        </p:spPr>
        <p:txBody>
          <a:bodyPr lIns="91423" tIns="45711" rIns="91423" bIns="45711">
            <a:spAutoFit/>
          </a:bodyPr>
          <a:lstStyle/>
          <a:p>
            <a:pPr defTabSz="914400"/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  赏心</a:t>
            </a:r>
          </a:p>
        </p:txBody>
      </p:sp>
      <p:sp>
        <p:nvSpPr>
          <p:cNvPr id="62475" name="矩形 62474"/>
          <p:cNvSpPr/>
          <p:nvPr/>
        </p:nvSpPr>
        <p:spPr>
          <a:xfrm>
            <a:off x="334328" y="2487295"/>
            <a:ext cx="11237912" cy="1215390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>
            <a:spAutoFit/>
          </a:bodyPr>
          <a:lstStyle/>
          <a:p>
            <a:pPr defTabSz="1294130">
              <a:spcBef>
                <a:spcPct val="50000"/>
              </a:spcBef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仰观宇宙</a:t>
            </a:r>
            <a:r>
              <a:rPr lang="zh-CN" altLang="en-US" sz="3600" b="1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大，俯察品类</a:t>
            </a:r>
            <a:r>
              <a:rPr lang="zh-CN" altLang="en-US" sz="3600" b="1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盛，</a:t>
            </a:r>
            <a:r>
              <a:rPr lang="zh-CN" altLang="en-US" sz="3600" b="1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游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目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骋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怀，足以</a:t>
            </a:r>
            <a:r>
              <a:rPr lang="zh-CN" altLang="en-US" sz="3600" b="1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极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视听之</a:t>
            </a:r>
            <a:r>
              <a:rPr lang="zh-CN" altLang="en-US" sz="3600" b="1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娱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479" name="矩形 62478"/>
          <p:cNvSpPr/>
          <p:nvPr/>
        </p:nvSpPr>
        <p:spPr>
          <a:xfrm>
            <a:off x="2783205" y="4365625"/>
            <a:ext cx="6188075" cy="1338580"/>
          </a:xfrm>
          <a:prstGeom prst="rect">
            <a:avLst/>
          </a:prstGeom>
          <a:noFill/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108829" tIns="54414" rIns="108829" bIns="54414">
            <a:spAutoFit/>
          </a:bodyPr>
          <a:lstStyle/>
          <a:p>
            <a:pPr defTabSz="1294130"/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幽雅而生机勃勃的氛围， 令人心旷神怡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247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2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2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3" grpId="0"/>
      <p:bldP spid="62475" grpId="0"/>
      <p:bldP spid="6247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3491" name="矩形 63490"/>
          <p:cNvSpPr/>
          <p:nvPr/>
        </p:nvSpPr>
        <p:spPr>
          <a:xfrm>
            <a:off x="1992313" y="404813"/>
            <a:ext cx="1655762" cy="849312"/>
          </a:xfrm>
          <a:prstGeom prst="rect">
            <a:avLst/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8829" tIns="54414" rIns="108829" bIns="54414">
            <a:spAutoFit/>
          </a:bodyPr>
          <a:lstStyle/>
          <a:p>
            <a:pPr defTabSz="1294130">
              <a:spcBef>
                <a:spcPct val="50000"/>
              </a:spcBef>
              <a:buClr>
                <a:schemeClr val="tx2"/>
              </a:buClr>
              <a:buFont typeface="Wingdings" panose="05000000000000000000" pitchFamily="2" charset="2"/>
            </a:pPr>
            <a:r>
              <a:rPr lang="zh-CN" altLang="en-US" sz="48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良辰</a:t>
            </a:r>
          </a:p>
        </p:txBody>
      </p:sp>
      <p:sp>
        <p:nvSpPr>
          <p:cNvPr id="63493" name="矩形 63492"/>
          <p:cNvSpPr/>
          <p:nvPr/>
        </p:nvSpPr>
        <p:spPr>
          <a:xfrm>
            <a:off x="3933825" y="404813"/>
            <a:ext cx="1660525" cy="849312"/>
          </a:xfrm>
          <a:prstGeom prst="rect">
            <a:avLst/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8829" tIns="54414" rIns="108829" bIns="54414">
            <a:spAutoFit/>
          </a:bodyPr>
          <a:lstStyle/>
          <a:p>
            <a:pPr defTabSz="1294130">
              <a:spcBef>
                <a:spcPct val="50000"/>
              </a:spcBef>
              <a:buClr>
                <a:schemeClr val="tx2"/>
              </a:buClr>
              <a:buFont typeface="Wingdings" panose="05000000000000000000" pitchFamily="2" charset="2"/>
            </a:pPr>
            <a:r>
              <a:rPr lang="zh-CN" altLang="en-US" sz="48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美景</a:t>
            </a:r>
          </a:p>
        </p:txBody>
      </p:sp>
      <p:sp>
        <p:nvSpPr>
          <p:cNvPr id="63494" name="矩形 63493"/>
          <p:cNvSpPr/>
          <p:nvPr/>
        </p:nvSpPr>
        <p:spPr>
          <a:xfrm>
            <a:off x="5880100" y="404813"/>
            <a:ext cx="1655763" cy="849312"/>
          </a:xfrm>
          <a:prstGeom prst="rect">
            <a:avLst/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8829" tIns="54414" rIns="108829" bIns="54414">
            <a:spAutoFit/>
          </a:bodyPr>
          <a:lstStyle/>
          <a:p>
            <a:pPr defTabSz="1294130">
              <a:spcBef>
                <a:spcPct val="50000"/>
              </a:spcBef>
              <a:buClr>
                <a:schemeClr val="tx2"/>
              </a:buClr>
              <a:buFont typeface="Wingdings" panose="05000000000000000000" pitchFamily="2" charset="2"/>
            </a:pPr>
            <a:r>
              <a:rPr lang="zh-CN" altLang="en-US" sz="48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赏心</a:t>
            </a:r>
          </a:p>
        </p:txBody>
      </p:sp>
      <p:sp>
        <p:nvSpPr>
          <p:cNvPr id="63495" name="矩形 63494"/>
          <p:cNvSpPr/>
          <p:nvPr/>
        </p:nvSpPr>
        <p:spPr>
          <a:xfrm>
            <a:off x="7821613" y="404813"/>
            <a:ext cx="1660525" cy="849312"/>
          </a:xfrm>
          <a:prstGeom prst="rect">
            <a:avLst/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8829" tIns="54414" rIns="108829" bIns="54414">
            <a:spAutoFit/>
          </a:bodyPr>
          <a:lstStyle/>
          <a:p>
            <a:pPr defTabSz="1294130">
              <a:spcBef>
                <a:spcPct val="50000"/>
              </a:spcBef>
              <a:buClr>
                <a:schemeClr val="tx2"/>
              </a:buClr>
              <a:buFont typeface="Wingdings" panose="05000000000000000000" pitchFamily="2" charset="2"/>
            </a:pPr>
            <a:r>
              <a:rPr lang="zh-CN" altLang="en-US" sz="4800" b="1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乐事</a:t>
            </a:r>
          </a:p>
        </p:txBody>
      </p:sp>
      <p:sp>
        <p:nvSpPr>
          <p:cNvPr id="63496" name="直接连接符 63495"/>
          <p:cNvSpPr/>
          <p:nvPr/>
        </p:nvSpPr>
        <p:spPr>
          <a:xfrm flipV="1">
            <a:off x="190500" y="1557338"/>
            <a:ext cx="11999913" cy="0"/>
          </a:xfrm>
          <a:prstGeom prst="line">
            <a:avLst/>
          </a:prstGeom>
          <a:ln w="57150" cap="flat" cmpd="sng">
            <a:solidFill>
              <a:srgbClr val="CCFF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63497" name="矩形 63496"/>
          <p:cNvSpPr/>
          <p:nvPr/>
        </p:nvSpPr>
        <p:spPr>
          <a:xfrm>
            <a:off x="4438650" y="1630363"/>
            <a:ext cx="2303463" cy="823912"/>
          </a:xfrm>
          <a:prstGeom prst="rect">
            <a:avLst/>
          </a:prstGeom>
          <a:noFill/>
          <a:ln w="9525">
            <a:noFill/>
          </a:ln>
        </p:spPr>
        <p:txBody>
          <a:bodyPr lIns="91423" tIns="45711" rIns="91423" bIns="45711">
            <a:spAutoFit/>
          </a:bodyPr>
          <a:lstStyle/>
          <a:p>
            <a:pPr defTabSz="914400"/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  乐事</a:t>
            </a:r>
          </a:p>
        </p:txBody>
      </p:sp>
      <p:sp>
        <p:nvSpPr>
          <p:cNvPr id="63499" name="矩形 63498"/>
          <p:cNvSpPr/>
          <p:nvPr/>
        </p:nvSpPr>
        <p:spPr>
          <a:xfrm>
            <a:off x="426720" y="2565400"/>
            <a:ext cx="11442700" cy="661670"/>
          </a:xfrm>
          <a:prstGeom prst="rect">
            <a:avLst/>
          </a:prstGeom>
          <a:noFill/>
          <a:ln w="9525">
            <a:noFill/>
          </a:ln>
        </p:spPr>
        <p:txBody>
          <a:bodyPr wrap="square" lIns="108829" tIns="54414" rIns="108829" bIns="54414">
            <a:spAutoFit/>
          </a:bodyPr>
          <a:lstStyle/>
          <a:p>
            <a:pPr defTabSz="1294130"/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修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禊</a:t>
            </a:r>
            <a:r>
              <a:rPr lang="zh-CN" altLang="en-US" sz="3600" b="1">
                <a:solidFill>
                  <a:srgbClr val="080808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事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也。群贤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毕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至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，少长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咸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集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。一觞一咏，畅叙</a:t>
            </a:r>
            <a:r>
              <a:rPr lang="zh-CN" altLang="en-US" sz="3600" b="1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幽情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</a:p>
        </p:txBody>
      </p:sp>
      <p:sp>
        <p:nvSpPr>
          <p:cNvPr id="63504" name="矩形 63503"/>
          <p:cNvSpPr/>
          <p:nvPr/>
        </p:nvSpPr>
        <p:spPr>
          <a:xfrm>
            <a:off x="1414463" y="4231799"/>
            <a:ext cx="8999537" cy="1320800"/>
          </a:xfrm>
          <a:prstGeom prst="rect">
            <a:avLst/>
          </a:prstGeom>
          <a:noFill/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3" tIns="45711" rIns="91423" bIns="45711" anchor="ctr">
            <a:spAutoFit/>
          </a:bodyPr>
          <a:lstStyle/>
          <a:p>
            <a:pPr algn="ctr" defTabSz="1085850" eaLnBrk="0" hangingPunct="0"/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名士济济 ，饮酒赋诗，畅叙幽情 。</a:t>
            </a:r>
          </a:p>
          <a:p>
            <a:pPr algn="ctr" defTabSz="1085850" eaLnBrk="0" hangingPunct="0"/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诗意人生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349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349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350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7" grpId="0"/>
      <p:bldP spid="63499" grpId="0"/>
      <p:bldP spid="6350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1092835" y="1269365"/>
            <a:ext cx="9715500" cy="25533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4000" b="1" kern="1200" cap="none" spc="0" normalizeH="0" baseline="0" noProof="0">
                <a:solidFill>
                  <a:srgbClr val="0000F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理清背诵思路：</a:t>
            </a:r>
            <a:r>
              <a:rPr kumimoji="0" lang="zh-CN" altLang="en-US" sz="4000" b="1" kern="1200" cap="none" spc="0" normalizeH="0" baseline="0" noProof="0">
                <a:effectLst/>
                <a:latin typeface="Arial" panose="020b0604020202020204" pitchFamily="34" charset="0"/>
                <a:ea typeface="楷体_GB2312" panose="02010609030101010101" charset="-122"/>
                <a:cs typeface="+mn-cs"/>
              </a:rPr>
              <a:t>记叙了集会的</a:t>
            </a:r>
            <a:r>
              <a:rPr kumimoji="0" lang="zh-CN" altLang="en-US" sz="4000" b="1" kern="1200" cap="none" spc="0" normalizeH="0" baseline="0" noProof="0">
                <a:solidFill>
                  <a:srgbClr val="FF0000"/>
                </a:solidFill>
                <a:effectLst/>
                <a:latin typeface="Arial" panose="020b0604020202020204" pitchFamily="34" charset="0"/>
                <a:ea typeface="楷体_GB2312" panose="02010609030101010101" charset="-122"/>
                <a:cs typeface="+mn-cs"/>
              </a:rPr>
              <a:t>时间、地点、目的、人物</a:t>
            </a:r>
            <a:r>
              <a:rPr kumimoji="0" lang="zh-CN" altLang="en-US" sz="4000" b="1" kern="1200" cap="none" spc="0" normalizeH="0" baseline="0" noProof="0">
                <a:effectLst/>
                <a:latin typeface="Arial" panose="020b0604020202020204" pitchFamily="34" charset="0"/>
                <a:ea typeface="楷体_GB2312" panose="02010609030101010101" charset="-122"/>
                <a:cs typeface="+mn-cs"/>
              </a:rPr>
              <a:t>，由“此地有崇山峻岭”引出</a:t>
            </a:r>
            <a:r>
              <a:rPr kumimoji="0" lang="zh-CN" altLang="en-US" sz="4000" b="1" kern="1200" cap="none" spc="0" normalizeH="0" baseline="0" noProof="0">
                <a:solidFill>
                  <a:srgbClr val="FF0000"/>
                </a:solidFill>
                <a:effectLst/>
                <a:latin typeface="Arial" panose="020b0604020202020204" pitchFamily="34" charset="0"/>
                <a:ea typeface="楷体_GB2312" panose="02010609030101010101" charset="-122"/>
                <a:cs typeface="+mn-cs"/>
              </a:rPr>
              <a:t>四周环境及场面的铺叙</a:t>
            </a:r>
            <a:r>
              <a:rPr kumimoji="0" lang="zh-CN" altLang="en-US" sz="4000" b="1" kern="1200" cap="none" spc="0" normalizeH="0" baseline="0" noProof="0">
                <a:effectLst/>
                <a:latin typeface="Arial" panose="020b0604020202020204" pitchFamily="34" charset="0"/>
                <a:ea typeface="楷体_GB2312" panose="02010609030101010101" charset="-122"/>
                <a:cs typeface="+mn-cs"/>
              </a:rPr>
              <a:t>，最后由</a:t>
            </a:r>
            <a:r>
              <a:rPr kumimoji="0" lang="zh-CN" altLang="en-US" sz="4000" b="1" kern="1200" cap="none" spc="0" normalizeH="0" baseline="0" noProof="0">
                <a:solidFill>
                  <a:srgbClr val="FF0000"/>
                </a:solidFill>
                <a:effectLst/>
                <a:latin typeface="Arial" panose="020b0604020202020204" pitchFamily="34" charset="0"/>
                <a:ea typeface="楷体_GB2312" panose="02010609030101010101" charset="-122"/>
                <a:cs typeface="+mn-cs"/>
              </a:rPr>
              <a:t>“是日也”领起描写游人的心境</a:t>
            </a:r>
            <a:r>
              <a:rPr kumimoji="0" lang="zh-CN" altLang="en-US" sz="4000" b="1" kern="1200" cap="none" spc="0" normalizeH="0" baseline="0" noProof="0">
                <a:effectLst/>
                <a:latin typeface="Arial" panose="020b0604020202020204" pitchFamily="34" charset="0"/>
                <a:ea typeface="楷体_GB2312" panose="02010609030101010101" charset="-122"/>
                <a:cs typeface="+mn-cs"/>
              </a:rPr>
              <a:t>，抒发集会的</a:t>
            </a:r>
            <a:r>
              <a:rPr kumimoji="0" lang="zh-CN" altLang="en-US" sz="4000" b="1" kern="1200" cap="none" spc="0" normalizeH="0" baseline="0" noProof="0">
                <a:solidFill>
                  <a:srgbClr val="FF0000"/>
                </a:solidFill>
                <a:effectLst/>
                <a:latin typeface="Arial" panose="020b0604020202020204" pitchFamily="34" charset="0"/>
                <a:ea typeface="楷体_GB2312" panose="02010609030101010101" charset="-122"/>
                <a:cs typeface="+mn-cs"/>
              </a:rPr>
              <a:t>心情</a:t>
            </a:r>
            <a:r>
              <a:rPr kumimoji="0" lang="zh-CN" altLang="en-US" sz="4000" b="1" kern="1200" cap="none" spc="0" normalizeH="0" baseline="0" noProof="0">
                <a:effectLst/>
                <a:latin typeface="Arial" panose="020b0604020202020204" pitchFamily="34" charset="0"/>
                <a:ea typeface="楷体_GB2312" panose="02010609030101010101" charset="-122"/>
                <a:cs typeface="+mn-cs"/>
              </a:rPr>
              <a:t>。</a:t>
            </a:r>
          </a:p>
        </p:txBody>
      </p:sp>
    </p:spTree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8546" name="矩形 3"/>
          <p:cNvSpPr/>
          <p:nvPr/>
        </p:nvSpPr>
        <p:spPr>
          <a:xfrm>
            <a:off x="5447030" y="45085"/>
            <a:ext cx="6619240" cy="60699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600" b="1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人与人相交往，</a:t>
            </a:r>
            <a:r>
              <a:rPr lang="zh-CN" altLang="en-US" sz="3600" b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很快</a:t>
            </a:r>
            <a:r>
              <a:rPr lang="zh-CN" altLang="en-US" sz="3600" b="1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便度过一生。</a:t>
            </a:r>
            <a:r>
              <a:rPr lang="zh-CN" altLang="en-US" sz="3600" b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有的人</a:t>
            </a:r>
            <a:r>
              <a:rPr lang="zh-CN" altLang="en-US" sz="3600" b="1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喜欢讲自己的抱负志趣，</a:t>
            </a:r>
            <a:r>
              <a:rPr lang="zh-CN" altLang="en-US" sz="3600" b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</a:t>
            </a:r>
            <a:r>
              <a:rPr lang="zh-CN" altLang="en-US" sz="3600" b="1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室内与朋友</a:t>
            </a:r>
            <a:r>
              <a:rPr lang="zh-CN" altLang="en-US" sz="3600" b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交谈</a:t>
            </a:r>
            <a:r>
              <a:rPr lang="zh-CN" altLang="en-US" sz="3600" b="1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；有的人随着自己所爱好的事物寄托情怀，</a:t>
            </a:r>
            <a:r>
              <a:rPr lang="zh-CN" altLang="en-US" sz="3600" b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不受任何约束</a:t>
            </a:r>
            <a:r>
              <a:rPr lang="zh-CN" altLang="en-US" sz="3600" b="1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放纵地生活。尽管各人的</a:t>
            </a:r>
            <a:r>
              <a:rPr lang="zh-CN" altLang="en-US" sz="3600" b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爱好</a:t>
            </a:r>
            <a:r>
              <a:rPr lang="zh-CN" altLang="en-US" sz="3600" b="1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千差万别，安静与躁动各不相同，但当他</a:t>
            </a:r>
            <a:r>
              <a:rPr lang="zh-CN" altLang="en-US" sz="3600" b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对</a:t>
            </a:r>
            <a:r>
              <a:rPr lang="zh-CN" altLang="en-US" sz="3600" b="1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所接触的事物感到高兴时，</a:t>
            </a:r>
            <a:r>
              <a:rPr lang="zh-CN" altLang="en-US" sz="3600" b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一时</a:t>
            </a:r>
            <a:r>
              <a:rPr lang="zh-CN" altLang="en-US" sz="3600" b="1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很自得，</a:t>
            </a:r>
            <a:r>
              <a:rPr lang="zh-CN" altLang="en-US" sz="3600" b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快乐</a:t>
            </a:r>
            <a:r>
              <a:rPr lang="zh-CN" altLang="en-US" sz="3600" b="1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而</a:t>
            </a:r>
            <a:r>
              <a:rPr lang="zh-CN" altLang="en-US" sz="3600" b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满足</a:t>
            </a:r>
            <a:r>
              <a:rPr lang="zh-CN" altLang="en-US" sz="3600" b="1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，竟不觉得衰老将要到来；</a:t>
            </a:r>
            <a:r>
              <a:rPr lang="zh-CN" altLang="en-US" sz="3600" b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等到</a:t>
            </a:r>
            <a:r>
              <a:rPr lang="zh-CN" altLang="en-US" sz="3600" b="1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他对自己喜爱的事物感到厌倦，心情随着事物的变化而变化，感慨也就</a:t>
            </a:r>
            <a:r>
              <a:rPr lang="zh-CN" altLang="en-US" sz="3600" b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随着</a:t>
            </a:r>
            <a:r>
              <a:rPr lang="zh-CN" altLang="en-US" sz="3600" b="1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产生了。</a:t>
            </a:r>
          </a:p>
        </p:txBody>
      </p:sp>
      <p:sp>
        <p:nvSpPr>
          <p:cNvPr id="108547" name="矩形 2"/>
          <p:cNvSpPr/>
          <p:nvPr/>
        </p:nvSpPr>
        <p:spPr>
          <a:xfrm>
            <a:off x="118745" y="45085"/>
            <a:ext cx="478091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Tx/>
            </a:pPr>
            <a:r>
              <a:rPr lang="zh-CN" altLang="en-US" sz="3600" b="1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zh-CN" altLang="en-US" sz="3600" b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夫</a:t>
            </a:r>
            <a:r>
              <a:rPr lang="zh-CN" altLang="en-US" sz="3600" b="1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人</a:t>
            </a:r>
            <a:r>
              <a:rPr lang="zh-CN" altLang="en-US" sz="3600" b="1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之</a:t>
            </a:r>
            <a:r>
              <a:rPr lang="zh-CN" altLang="en-US" sz="3600" b="1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相与，</a:t>
            </a:r>
            <a:r>
              <a:rPr lang="zh-CN" altLang="en-US" sz="3600" b="1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俯仰</a:t>
            </a:r>
            <a:r>
              <a:rPr lang="zh-CN" altLang="en-US" sz="3600" b="1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一世。</a:t>
            </a:r>
            <a:r>
              <a:rPr lang="zh-CN" altLang="en-US" sz="3600" b="1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或</a:t>
            </a:r>
            <a:r>
              <a:rPr lang="zh-CN" altLang="en-US" sz="3600" b="1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取</a:t>
            </a:r>
            <a:r>
              <a:rPr lang="zh-CN" altLang="en-US" sz="3600" b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诸</a:t>
            </a:r>
            <a:r>
              <a:rPr lang="zh-CN" altLang="en-US" sz="3600" b="1">
                <a:solidFill>
                  <a:srgbClr val="7030A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怀抱</a:t>
            </a:r>
            <a:r>
              <a:rPr lang="zh-CN" altLang="en-US" sz="3600" b="1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悟</a:t>
            </a:r>
            <a:r>
              <a:rPr lang="zh-CN" altLang="en-US" sz="3600" b="1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言一室之内；或因寄</a:t>
            </a:r>
            <a:r>
              <a:rPr lang="zh-CN" altLang="en-US" sz="3600" b="1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所托</a:t>
            </a:r>
            <a:r>
              <a:rPr lang="zh-CN" altLang="en-US" sz="3600" b="1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放浪形骸</a:t>
            </a:r>
            <a:r>
              <a:rPr lang="zh-CN" altLang="en-US" sz="3600" b="1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之外。虽</a:t>
            </a:r>
            <a:r>
              <a:rPr lang="zh-CN" altLang="en-US" sz="3600" b="1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趣</a:t>
            </a:r>
            <a:r>
              <a:rPr lang="zh-CN" altLang="en-US" sz="3600" b="1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舍万</a:t>
            </a:r>
            <a:r>
              <a:rPr lang="zh-CN" altLang="en-US" sz="3600" b="1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殊</a:t>
            </a:r>
            <a:r>
              <a:rPr lang="zh-CN" altLang="en-US" sz="3600" b="1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，静躁不同，当其欣</a:t>
            </a:r>
            <a:r>
              <a:rPr lang="zh-CN" altLang="en-US" sz="3600" b="1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于</a:t>
            </a:r>
            <a:r>
              <a:rPr lang="zh-CN" altLang="en-US" sz="3600" b="1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所遇，</a:t>
            </a:r>
            <a:r>
              <a:rPr lang="zh-CN" altLang="en-US" sz="3600" b="1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暂</a:t>
            </a:r>
            <a:r>
              <a:rPr lang="zh-CN" altLang="en-US" sz="3600" b="1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得于己，</a:t>
            </a:r>
            <a:r>
              <a:rPr lang="zh-CN" altLang="en-US" sz="3600" b="1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快然</a:t>
            </a:r>
            <a:r>
              <a:rPr lang="zh-CN" altLang="en-US" sz="3600" b="1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自</a:t>
            </a:r>
            <a:r>
              <a:rPr lang="zh-CN" altLang="en-US" sz="3600" b="1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足</a:t>
            </a:r>
            <a:r>
              <a:rPr lang="zh-CN" altLang="en-US" sz="3600" b="1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，不知老之将至；</a:t>
            </a:r>
            <a:r>
              <a:rPr lang="zh-CN" altLang="en-US" sz="3600" b="1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及</a:t>
            </a:r>
            <a:r>
              <a:rPr lang="zh-CN" altLang="en-US" sz="3600" b="1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其所</a:t>
            </a:r>
            <a:r>
              <a:rPr lang="zh-CN" altLang="en-US" sz="3600" b="1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之</a:t>
            </a:r>
            <a:r>
              <a:rPr lang="zh-CN" altLang="en-US" sz="3600" b="1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既倦，情随事迁，感慨</a:t>
            </a:r>
            <a:r>
              <a:rPr lang="zh-CN" altLang="en-US" sz="3600" b="1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系</a:t>
            </a:r>
            <a:r>
              <a:rPr lang="zh-CN" altLang="en-US" sz="3600" b="1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之矣。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36220" y="5045710"/>
            <a:ext cx="1188656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7030A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怀抱：古：胸怀报负。</a:t>
            </a:r>
          </a:p>
          <a:p>
            <a:r>
              <a:rPr lang="zh-CN" altLang="en-US" sz="3600" b="1">
                <a:solidFill>
                  <a:srgbClr val="7030A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en-US" altLang="zh-CN" sz="3600" b="1">
                <a:solidFill>
                  <a:srgbClr val="7030A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    </a:t>
            </a:r>
            <a:r>
              <a:rPr lang="zh-CN" altLang="en-US" sz="3600" b="1">
                <a:solidFill>
                  <a:srgbClr val="7030A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今：怀里抱着</a:t>
            </a:r>
          </a:p>
          <a:p>
            <a:r>
              <a:rPr lang="zh-CN" altLang="en-US" sz="3600" b="1">
                <a:solidFill>
                  <a:srgbClr val="7030A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俯仰：古：一俯一仰，形容时间短暂。今：低头抬头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236220" y="3376295"/>
            <a:ext cx="2907030" cy="5334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3286760" y="2357120"/>
            <a:ext cx="4787900" cy="144526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7030A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状语后置，</a:t>
            </a:r>
          </a:p>
          <a:p>
            <a:r>
              <a:rPr lang="zh-CN" altLang="en-US" sz="4400" b="1">
                <a:solidFill>
                  <a:srgbClr val="7030A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当其于所遇欣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854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6" grpId="0"/>
      <p:bldP spid="2" grpId="0"/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8546" name="矩形 3"/>
          <p:cNvSpPr/>
          <p:nvPr/>
        </p:nvSpPr>
        <p:spPr>
          <a:xfrm>
            <a:off x="5015230" y="260985"/>
            <a:ext cx="6887210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 b="1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4000" b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从前</a:t>
            </a:r>
            <a:r>
              <a:rPr lang="zh-CN" altLang="en-US" sz="40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所喜欢</a:t>
            </a:r>
            <a:r>
              <a:rPr lang="zh-CN" altLang="en-US" sz="4000" b="1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的事，转眼之间，已成为旧迹了，尚且不能不</a:t>
            </a:r>
            <a:r>
              <a:rPr lang="zh-CN" altLang="en-US" sz="4000" b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因此</a:t>
            </a:r>
            <a:r>
              <a:rPr lang="zh-CN" altLang="en-US" sz="4000" b="1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而引起心中的感慨；何况人的寿命</a:t>
            </a:r>
            <a:r>
              <a:rPr lang="zh-CN" altLang="en-US" sz="4000" b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长短</a:t>
            </a:r>
            <a:r>
              <a:rPr lang="zh-CN" altLang="en-US" sz="4000" b="1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听凭</a:t>
            </a:r>
            <a:r>
              <a:rPr lang="zh-CN" altLang="en-US" sz="4000" b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造化</a:t>
            </a:r>
            <a:r>
              <a:rPr lang="zh-CN" altLang="en-US" sz="4000" b="1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，终</a:t>
            </a:r>
            <a:r>
              <a:rPr lang="zh-CN" altLang="en-US" sz="4000" b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归</a:t>
            </a:r>
            <a:r>
              <a:rPr lang="zh-CN" altLang="en-US" sz="4000" b="1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于消失。古人说：“死和生是一件大事啊。”这怎么不叫人悲痛万分呢？</a:t>
            </a:r>
          </a:p>
        </p:txBody>
      </p:sp>
      <p:sp>
        <p:nvSpPr>
          <p:cNvPr id="108547" name="矩形 2"/>
          <p:cNvSpPr/>
          <p:nvPr/>
        </p:nvSpPr>
        <p:spPr>
          <a:xfrm>
            <a:off x="190500" y="260985"/>
            <a:ext cx="441261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Tx/>
            </a:pPr>
            <a:r>
              <a:rPr lang="zh-CN" altLang="en-US" sz="3600" b="1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zh-CN" altLang="en-US" sz="3600" b="1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向</a:t>
            </a:r>
            <a:r>
              <a:rPr lang="zh-CN" altLang="en-US" sz="3600" b="1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之所欣，俯仰之间，已为</a:t>
            </a:r>
            <a:r>
              <a:rPr lang="zh-CN" altLang="en-US" sz="3600" b="1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陈迹</a:t>
            </a:r>
            <a:r>
              <a:rPr lang="zh-CN" altLang="en-US" sz="3600" b="1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，犹不能不</a:t>
            </a:r>
            <a:r>
              <a:rPr lang="zh-CN" altLang="en-US" sz="3600" b="1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以之</a:t>
            </a:r>
            <a:r>
              <a:rPr lang="zh-CN" altLang="en-US" sz="3600" b="1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兴怀，况修短随</a:t>
            </a:r>
            <a:r>
              <a:rPr lang="zh-CN" altLang="en-US" sz="3600" b="1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化</a:t>
            </a:r>
            <a:r>
              <a:rPr lang="zh-CN" altLang="en-US" sz="3600" b="1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，终</a:t>
            </a:r>
            <a:r>
              <a:rPr lang="zh-CN" altLang="en-US" sz="3600" b="1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期</a:t>
            </a:r>
            <a:r>
              <a:rPr lang="zh-CN" altLang="en-US" sz="3600" b="1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于尽！古人云：“死生亦大矣”，岂不痛哉！ </a:t>
            </a: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2423160" y="3069590"/>
            <a:ext cx="1943735" cy="1905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/>
        </p:nvCxnSpPr>
        <p:spPr>
          <a:xfrm flipV="1">
            <a:off x="262890" y="3645535"/>
            <a:ext cx="647700" cy="1905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190500" y="3861435"/>
            <a:ext cx="859790" cy="1858645"/>
          </a:xfrm>
          <a:prstGeom prst="rect">
            <a:avLst/>
          </a:prstGeom>
          <a:solidFill>
            <a:srgbClr val="FFC000"/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44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判断句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854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6" grpId="0"/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0594" name="文本框 115713"/>
          <p:cNvSpPr/>
          <p:nvPr/>
        </p:nvSpPr>
        <p:spPr>
          <a:xfrm>
            <a:off x="190500" y="1557020"/>
            <a:ext cx="1055370" cy="4154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rgbClr val="CCCC00"/>
              </a:buClr>
            </a:pPr>
            <a:r>
              <a:rPr lang="en-US" altLang="en-US" sz="6600" b="1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岂不痛哉</a:t>
            </a:r>
          </a:p>
        </p:txBody>
      </p:sp>
      <p:sp>
        <p:nvSpPr>
          <p:cNvPr id="110595" name="文本框 115714"/>
          <p:cNvSpPr/>
          <p:nvPr/>
        </p:nvSpPr>
        <p:spPr>
          <a:xfrm>
            <a:off x="1918970" y="394335"/>
            <a:ext cx="59410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人之相与，俯仰一世</a:t>
            </a:r>
          </a:p>
        </p:txBody>
      </p:sp>
      <p:sp>
        <p:nvSpPr>
          <p:cNvPr id="110596" name="文本框 115715"/>
          <p:cNvSpPr/>
          <p:nvPr/>
        </p:nvSpPr>
        <p:spPr>
          <a:xfrm>
            <a:off x="1871980" y="1153795"/>
            <a:ext cx="841311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或取诸怀抱，悟言一室之内（静）</a:t>
            </a:r>
            <a:endParaRPr lang="en-US" altLang="zh-CN" sz="3600" b="1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或因寄所托，放浪形骸之外（躁）</a:t>
            </a:r>
          </a:p>
        </p:txBody>
      </p:sp>
      <p:sp>
        <p:nvSpPr>
          <p:cNvPr id="110597" name="文本框 115717"/>
          <p:cNvSpPr/>
          <p:nvPr/>
        </p:nvSpPr>
        <p:spPr>
          <a:xfrm>
            <a:off x="1846580" y="2484755"/>
            <a:ext cx="77952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当其欣于所遇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不知老之将至</a:t>
            </a:r>
          </a:p>
        </p:txBody>
      </p:sp>
      <p:sp>
        <p:nvSpPr>
          <p:cNvPr id="110598" name="文本框 115718"/>
          <p:cNvSpPr/>
          <p:nvPr/>
        </p:nvSpPr>
        <p:spPr>
          <a:xfrm>
            <a:off x="1871980" y="3069590"/>
            <a:ext cx="77673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及其所之既倦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感慨系之矣   </a:t>
            </a:r>
          </a:p>
        </p:txBody>
      </p:sp>
      <p:sp>
        <p:nvSpPr>
          <p:cNvPr id="110599" name="文本框 115719"/>
          <p:cNvSpPr/>
          <p:nvPr/>
        </p:nvSpPr>
        <p:spPr>
          <a:xfrm>
            <a:off x="1925320" y="3933190"/>
            <a:ext cx="60775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向之所欣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已为陈迹</a:t>
            </a:r>
          </a:p>
        </p:txBody>
      </p:sp>
      <p:sp>
        <p:nvSpPr>
          <p:cNvPr id="110600" name="文本框 115720"/>
          <p:cNvSpPr/>
          <p:nvPr/>
        </p:nvSpPr>
        <p:spPr>
          <a:xfrm>
            <a:off x="1914525" y="4725670"/>
            <a:ext cx="56667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况修短随化，终期于尽</a:t>
            </a:r>
          </a:p>
        </p:txBody>
      </p:sp>
      <p:sp>
        <p:nvSpPr>
          <p:cNvPr id="110601" name="文本框 115721"/>
          <p:cNvSpPr/>
          <p:nvPr/>
        </p:nvSpPr>
        <p:spPr>
          <a:xfrm>
            <a:off x="4439285" y="5998845"/>
            <a:ext cx="275399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死生亦大矣</a:t>
            </a:r>
          </a:p>
        </p:txBody>
      </p:sp>
      <p:sp>
        <p:nvSpPr>
          <p:cNvPr id="110602" name="下箭头 115724"/>
          <p:cNvSpPr/>
          <p:nvPr/>
        </p:nvSpPr>
        <p:spPr>
          <a:xfrm>
            <a:off x="5303520" y="5399405"/>
            <a:ext cx="594360" cy="570865"/>
          </a:xfrm>
          <a:prstGeom prst="downArrow">
            <a:avLst>
              <a:gd name="adj1" fmla="val 50000"/>
              <a:gd name="adj2" fmla="val 41635"/>
            </a:avLst>
          </a:prstGeom>
          <a:noFill/>
          <a:ln w="57150" cap="flat" cmpd="thickThin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3600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0603" name="左大括号 115727"/>
          <p:cNvSpPr/>
          <p:nvPr/>
        </p:nvSpPr>
        <p:spPr>
          <a:xfrm>
            <a:off x="1558925" y="1413510"/>
            <a:ext cx="365125" cy="988695"/>
          </a:xfrm>
          <a:prstGeom prst="leftBrace">
            <a:avLst>
              <a:gd name="adj1" fmla="val 46097"/>
              <a:gd name="adj2" fmla="val 50000"/>
            </a:avLst>
          </a:prstGeom>
          <a:noFill/>
          <a:ln w="4445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3600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0604" name="文本框 115728"/>
          <p:cNvSpPr/>
          <p:nvPr/>
        </p:nvSpPr>
        <p:spPr>
          <a:xfrm>
            <a:off x="4774565" y="3645535"/>
            <a:ext cx="2692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3600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0605" name="文本框 2"/>
          <p:cNvSpPr/>
          <p:nvPr/>
        </p:nvSpPr>
        <p:spPr>
          <a:xfrm>
            <a:off x="6815455" y="3940810"/>
            <a:ext cx="2341245" cy="70675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40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乐境易逝</a:t>
            </a:r>
          </a:p>
        </p:txBody>
      </p:sp>
      <p:sp>
        <p:nvSpPr>
          <p:cNvPr id="110606" name="文本框 3"/>
          <p:cNvSpPr/>
          <p:nvPr/>
        </p:nvSpPr>
        <p:spPr>
          <a:xfrm>
            <a:off x="6815455" y="4725670"/>
            <a:ext cx="2341245" cy="70675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40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生命短促</a:t>
            </a:r>
          </a:p>
        </p:txBody>
      </p:sp>
      <p:sp>
        <p:nvSpPr>
          <p:cNvPr id="110607" name="左大括号 19"/>
          <p:cNvSpPr/>
          <p:nvPr/>
        </p:nvSpPr>
        <p:spPr>
          <a:xfrm>
            <a:off x="1486535" y="2776220"/>
            <a:ext cx="365125" cy="771525"/>
          </a:xfrm>
          <a:prstGeom prst="leftBrace">
            <a:avLst>
              <a:gd name="adj1" fmla="val 46003"/>
              <a:gd name="adj2" fmla="val 50000"/>
            </a:avLst>
          </a:prstGeom>
          <a:noFill/>
          <a:ln w="4445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3600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0608" name="左大括号 20"/>
          <p:cNvSpPr/>
          <p:nvPr/>
        </p:nvSpPr>
        <p:spPr>
          <a:xfrm>
            <a:off x="1414780" y="4077335"/>
            <a:ext cx="387985" cy="1226820"/>
          </a:xfrm>
          <a:prstGeom prst="leftBrace">
            <a:avLst>
              <a:gd name="adj1" fmla="val 45875"/>
              <a:gd name="adj2" fmla="val 50000"/>
            </a:avLst>
          </a:prstGeom>
          <a:noFill/>
          <a:ln w="4445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3600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0609" name="左大括号 21"/>
          <p:cNvSpPr/>
          <p:nvPr/>
        </p:nvSpPr>
        <p:spPr>
          <a:xfrm flipH="1">
            <a:off x="8759825" y="1341120"/>
            <a:ext cx="323215" cy="1061720"/>
          </a:xfrm>
          <a:prstGeom prst="leftBrace">
            <a:avLst>
              <a:gd name="adj1" fmla="val 46163"/>
              <a:gd name="adj2" fmla="val 50000"/>
            </a:avLst>
          </a:prstGeom>
          <a:noFill/>
          <a:ln w="4445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3600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0610" name="左大括号 22"/>
          <p:cNvSpPr/>
          <p:nvPr/>
        </p:nvSpPr>
        <p:spPr>
          <a:xfrm flipH="1">
            <a:off x="8471535" y="2637155"/>
            <a:ext cx="323215" cy="845185"/>
          </a:xfrm>
          <a:prstGeom prst="leftBrace">
            <a:avLst>
              <a:gd name="adj1" fmla="val 46068"/>
              <a:gd name="adj2" fmla="val 50000"/>
            </a:avLst>
          </a:prstGeom>
          <a:noFill/>
          <a:ln w="4445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3600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0611" name="文本框 2"/>
          <p:cNvSpPr/>
          <p:nvPr/>
        </p:nvSpPr>
        <p:spPr>
          <a:xfrm>
            <a:off x="9407525" y="1485265"/>
            <a:ext cx="1878330" cy="70675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性格异</a:t>
            </a:r>
          </a:p>
        </p:txBody>
      </p:sp>
      <p:sp>
        <p:nvSpPr>
          <p:cNvPr id="110612" name="文本框 2"/>
          <p:cNvSpPr/>
          <p:nvPr/>
        </p:nvSpPr>
        <p:spPr>
          <a:xfrm>
            <a:off x="9047480" y="2775585"/>
            <a:ext cx="1909445" cy="70675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40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情致同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059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059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059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1060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106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1059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1059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106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1106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11059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11060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1106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1" fill="hold"/>
                                        <p:tgtEl>
                                          <p:spTgt spid="11060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2" dur="1" fill="hold"/>
                                        <p:tgtEl>
                                          <p:spTgt spid="11060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7" dur="1" fill="hold"/>
                                        <p:tgtEl>
                                          <p:spTgt spid="11060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4" grpId="0"/>
      <p:bldP spid="110595" grpId="0"/>
      <p:bldP spid="110596" grpId="0"/>
      <p:bldP spid="110597" grpId="0"/>
      <p:bldP spid="110598" grpId="0"/>
      <p:bldP spid="110599" grpId="0"/>
      <p:bldP spid="110600" grpId="0"/>
      <p:bldP spid="110601" grpId="0"/>
      <p:bldP spid="110602" grpId="0"/>
      <p:bldP spid="110605" grpId="0"/>
      <p:bldP spid="110606" grpId="0"/>
      <p:bldP spid="110609" grpId="0"/>
      <p:bldP spid="110610" grpId="0"/>
      <p:bldP spid="110611" grpId="0"/>
      <p:bldP spid="1106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2947" name="Rectangle 8"/>
          <p:cNvSpPr/>
          <p:nvPr/>
        </p:nvSpPr>
        <p:spPr>
          <a:xfrm>
            <a:off x="1522201" y="2324530"/>
            <a:ext cx="9145693" cy="6299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en-US" altLang="zh-CN" sz="1400">
              <a:solidFill>
                <a:srgbClr val="333333"/>
              </a:solidFill>
            </a:endParaRPr>
          </a:p>
          <a:p>
            <a:pPr marL="457200" lvl="1" indent="0" eaLnBrk="0" hangingPunct="0"/>
            <a:r>
              <a:rPr lang="en-US" altLang="zh-CN">
                <a:solidFill>
                  <a:srgbClr val="333333"/>
                </a:solidFill>
              </a:rPr>
              <a:t> </a:t>
            </a:r>
          </a:p>
        </p:txBody>
      </p:sp>
      <p:sp>
        <p:nvSpPr>
          <p:cNvPr id="82948" name="AutoShape 9" descr="http://waterdog.html.533.net/zihua/weijin/xizhi/xizhi.gif"/>
          <p:cNvSpPr>
            <a:spLocks noChangeAspect="1"/>
          </p:cNvSpPr>
          <p:nvPr/>
        </p:nvSpPr>
        <p:spPr>
          <a:xfrm>
            <a:off x="2384373" y="1151151"/>
            <a:ext cx="2286423" cy="2858029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>
              <a:solidFill>
                <a:srgbClr val="333333"/>
              </a:solidFill>
            </a:endParaRPr>
          </a:p>
        </p:txBody>
      </p:sp>
      <p:sp>
        <p:nvSpPr>
          <p:cNvPr id="82949" name="Text Box 13"/>
          <p:cNvSpPr/>
          <p:nvPr/>
        </p:nvSpPr>
        <p:spPr>
          <a:xfrm>
            <a:off x="1979486" y="5944701"/>
            <a:ext cx="1752925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zh-CN">
              <a:solidFill>
                <a:srgbClr val="333333"/>
              </a:solidFill>
            </a:endParaRPr>
          </a:p>
        </p:txBody>
      </p:sp>
      <p:sp>
        <p:nvSpPr>
          <p:cNvPr id="82951" name="矩形 11"/>
          <p:cNvSpPr/>
          <p:nvPr/>
        </p:nvSpPr>
        <p:spPr>
          <a:xfrm>
            <a:off x="113665" y="700405"/>
            <a:ext cx="1199515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en-US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王羲之</a:t>
            </a:r>
            <a:r>
              <a:rPr lang="en-US" altLang="zh-CN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(303—361)</a:t>
            </a:r>
            <a:r>
              <a:rPr lang="en-US" altLang="en-US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，字逸少，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琅琊</a:t>
            </a:r>
            <a:r>
              <a:rPr lang="en-US" altLang="en-US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临沂人。官至右军将军，会稽内史，故后世称为“</a:t>
            </a:r>
            <a:r>
              <a:rPr lang="en-US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王右军</a:t>
            </a:r>
            <a:r>
              <a:rPr lang="en-US" altLang="en-US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”。他出身于两晋的名门望族。王羲之十二岁时经父亲传授笔法论，</a:t>
            </a:r>
            <a:r>
              <a:rPr lang="en-US" altLang="en-US" sz="4000" b="1">
                <a:solidFill>
                  <a:srgbClr val="2D32F7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“语以大纲”，即有所悟。</a:t>
            </a:r>
            <a:r>
              <a:rPr lang="en-US" altLang="en-US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他小时候就从当时著名的女书法家卫夫人学习书法。以后他渡江北游名山，博采众长，观摩学习</a:t>
            </a:r>
            <a:r>
              <a:rPr lang="en-US" altLang="en-US" sz="4000" b="1">
                <a:solidFill>
                  <a:srgbClr val="2D32F7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“兼撮众法，备成一家”，</a:t>
            </a:r>
            <a:r>
              <a:rPr lang="en-US" altLang="en-US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达到了</a:t>
            </a:r>
            <a:r>
              <a:rPr lang="en-US" altLang="en-US" sz="4000" b="1">
                <a:solidFill>
                  <a:srgbClr val="2D32F7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“贵越群品，古今莫二”</a:t>
            </a:r>
            <a:r>
              <a:rPr lang="en-US" altLang="en-US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的高度。他的行草书最能表现</a:t>
            </a:r>
            <a:r>
              <a:rPr lang="en-US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雄逸流动</a:t>
            </a:r>
            <a:r>
              <a:rPr lang="en-US" altLang="en-US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的艺术美。</a:t>
            </a:r>
            <a:r>
              <a:rPr lang="en-US" altLang="zh-CN" sz="40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en-US" altLang="en-US" sz="40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晋书</a:t>
            </a:r>
            <a:r>
              <a:rPr lang="en-US" altLang="zh-CN" sz="40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en-US" altLang="en-US" sz="40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说他的书法为古今之冠，</a:t>
            </a:r>
            <a:r>
              <a:rPr lang="en-US" altLang="en-US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论者称其笔势，以为</a:t>
            </a:r>
            <a:r>
              <a:rPr lang="en-US" altLang="en-US" sz="40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“飘若浮云，矫若惊龙”</a:t>
            </a:r>
            <a:r>
              <a:rPr lang="en-US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en-US" altLang="en-US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后世誉之为</a:t>
            </a:r>
            <a:r>
              <a:rPr lang="en-US" altLang="en-US" sz="40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“书圣”。</a:t>
            </a:r>
            <a:endParaRPr lang="en-US" altLang="en-US" sz="40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2952" name="矩形 12"/>
          <p:cNvSpPr/>
          <p:nvPr/>
        </p:nvSpPr>
        <p:spPr>
          <a:xfrm>
            <a:off x="334541" y="117078"/>
            <a:ext cx="2824480" cy="583565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、王羲之其人</a:t>
            </a:r>
            <a:endParaRPr lang="zh-CN" altLang="en-US" sz="3200">
              <a:solidFill>
                <a:srgbClr val="333333"/>
              </a:solidFill>
            </a:endParaRPr>
          </a:p>
        </p:txBody>
      </p:sp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1619" name="矩形 2"/>
          <p:cNvSpPr/>
          <p:nvPr/>
        </p:nvSpPr>
        <p:spPr>
          <a:xfrm>
            <a:off x="190500" y="116840"/>
            <a:ext cx="492442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zh-CN" altLang="en-US" sz="3200" b="1">
                <a:solidFill>
                  <a:srgbClr val="333333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每览昔人兴感之由，若合一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契</a:t>
            </a:r>
            <a:r>
              <a:rPr lang="zh-CN" altLang="en-US" sz="3200" b="1">
                <a:solidFill>
                  <a:srgbClr val="333333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，未尝不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临</a:t>
            </a:r>
            <a:r>
              <a:rPr lang="zh-CN" altLang="en-US" sz="3200" b="1">
                <a:solidFill>
                  <a:srgbClr val="333333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文嗟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悼</a:t>
            </a:r>
            <a:r>
              <a:rPr lang="zh-CN" altLang="en-US" sz="3200" b="1">
                <a:solidFill>
                  <a:srgbClr val="333333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，不能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喻</a:t>
            </a:r>
            <a:r>
              <a:rPr lang="zh-CN" altLang="en-US" sz="3200" b="1">
                <a:solidFill>
                  <a:srgbClr val="333333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之于怀</a:t>
            </a:r>
            <a:r>
              <a:rPr lang="zh-CN" altLang="en-US" sz="32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固</a:t>
            </a:r>
            <a:r>
              <a:rPr lang="zh-CN" altLang="en-US" sz="3200" b="1">
                <a:solidFill>
                  <a:srgbClr val="333333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</a:t>
            </a:r>
            <a:r>
              <a:rPr lang="zh-CN" altLang="en-US" sz="3200" b="1">
                <a:solidFill>
                  <a:srgbClr val="7030A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</a:t>
            </a:r>
            <a:r>
              <a:rPr lang="zh-CN" altLang="en-US" sz="3200" b="1">
                <a:solidFill>
                  <a:srgbClr val="333333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死生为虚诞，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齐</a:t>
            </a:r>
            <a:r>
              <a:rPr lang="zh-CN" altLang="en-US" sz="3200" b="1">
                <a:solidFill>
                  <a:srgbClr val="333333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彭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殇</a:t>
            </a:r>
            <a:r>
              <a:rPr lang="zh-CN" altLang="en-US" sz="3200" b="1">
                <a:solidFill>
                  <a:srgbClr val="333333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为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妄作</a:t>
            </a:r>
            <a:r>
              <a:rPr lang="zh-CN" altLang="en-US" sz="32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。后之视今，亦犹今之视昔。悲夫！</a:t>
            </a:r>
            <a:r>
              <a:rPr lang="zh-CN" altLang="en-US" sz="3200" b="1">
                <a:solidFill>
                  <a:srgbClr val="333333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故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列</a:t>
            </a:r>
            <a:r>
              <a:rPr lang="zh-CN" altLang="en-US" sz="3200" b="1">
                <a:solidFill>
                  <a:srgbClr val="333333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叙时人，录其所述，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虽</a:t>
            </a:r>
            <a:r>
              <a:rPr lang="zh-CN" altLang="en-US" sz="3200" b="1">
                <a:solidFill>
                  <a:srgbClr val="333333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世殊事异，所以兴怀，其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致</a:t>
            </a:r>
            <a:r>
              <a:rPr lang="zh-CN" altLang="en-US" sz="3200" b="1">
                <a:solidFill>
                  <a:srgbClr val="333333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一也</a:t>
            </a:r>
            <a:r>
              <a:rPr lang="zh-CN" altLang="en-US" sz="32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。后之览者，亦将有感于</a:t>
            </a:r>
            <a:r>
              <a:rPr lang="zh-CN" altLang="en-US" sz="32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斯文</a:t>
            </a:r>
            <a:r>
              <a:rPr lang="zh-CN" altLang="en-US" sz="32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</a:p>
        </p:txBody>
      </p:sp>
      <p:sp>
        <p:nvSpPr>
          <p:cNvPr id="111620" name="矩形 15"/>
          <p:cNvSpPr/>
          <p:nvPr/>
        </p:nvSpPr>
        <p:spPr>
          <a:xfrm>
            <a:off x="5375275" y="116840"/>
            <a:ext cx="6737985" cy="6177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3000"/>
              </a:lnSpc>
              <a:buFontTx/>
            </a:pPr>
            <a:r>
              <a:rPr lang="zh-CN" altLang="en-US" sz="32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每当我看到古人对死生发生感慨的原因，跟我所感慨的如同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符契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那样相合</a:t>
            </a:r>
            <a:r>
              <a:rPr lang="zh-CN" altLang="en-US" sz="32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，总是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面对</a:t>
            </a:r>
            <a:r>
              <a:rPr lang="zh-CN" altLang="en-US" sz="32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着他们的文章而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嗟叹感伤</a:t>
            </a:r>
            <a:r>
              <a:rPr lang="zh-CN" altLang="en-US" sz="32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，心里又不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明白</a:t>
            </a:r>
            <a:r>
              <a:rPr lang="zh-CN" altLang="en-US" sz="32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为什么会这样。我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本来</a:t>
            </a:r>
            <a:r>
              <a:rPr lang="zh-CN" altLang="en-US" sz="32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知道，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把</a:t>
            </a:r>
            <a:r>
              <a:rPr lang="zh-CN" altLang="en-US" sz="32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生和死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同等看待</a:t>
            </a:r>
            <a:r>
              <a:rPr lang="zh-CN" altLang="en-US" sz="32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是荒诞的，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把</a:t>
            </a:r>
            <a:r>
              <a:rPr lang="zh-CN" altLang="en-US" sz="32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长寿和短命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同等看待</a:t>
            </a:r>
            <a:r>
              <a:rPr lang="zh-CN" altLang="en-US" sz="32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是妄造的。后人看待今天，也像今人看待从前一样，真是可悲啊！因此我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一一记下</a:t>
            </a:r>
            <a:r>
              <a:rPr lang="zh-CN" altLang="en-US" sz="32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参加这次聚会的人，抄录了他们的诗作，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尽管</a:t>
            </a:r>
            <a:r>
              <a:rPr lang="zh-CN" altLang="en-US" sz="32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时代不同情况不同，但人们的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思想情致</a:t>
            </a:r>
            <a:r>
              <a:rPr lang="zh-CN" altLang="en-US" sz="32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却是一样的。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后代的读者读这本诗集也将有感于生命这件大事吧。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6355" y="5085715"/>
            <a:ext cx="1080960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齐：形容词作动词，看作相等</a:t>
            </a:r>
          </a:p>
          <a:p>
            <a:r>
              <a:rPr lang="zh-CN" altLang="en-US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一：数词作动词，是一样的</a:t>
            </a:r>
          </a:p>
          <a:p>
            <a:r>
              <a:rPr lang="zh-CN" altLang="en-US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斯文：古：这次集会的诗文。今：文雅</a:t>
            </a: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1238885" y="4581525"/>
            <a:ext cx="2696210" cy="5461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4223385" y="4077335"/>
            <a:ext cx="5796280" cy="768350"/>
          </a:xfrm>
          <a:prstGeom prst="rect">
            <a:avLst/>
          </a:prstGeom>
          <a:solidFill>
            <a:srgbClr val="FFC000"/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44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状语后置，于斯文有感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120390" y="909320"/>
            <a:ext cx="5948680" cy="768350"/>
          </a:xfrm>
          <a:prstGeom prst="rect">
            <a:avLst/>
          </a:prstGeom>
          <a:solidFill>
            <a:srgbClr val="FFC000"/>
          </a:solidFill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44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状语后置，于怀不能喻</a:t>
            </a: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262890" y="1557020"/>
            <a:ext cx="2696210" cy="5461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16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0" grpId="0"/>
      <p:bldP spid="2" grpId="0"/>
      <p:bldP spid="4" grpId="0"/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02" name="Text Box 2"/>
          <p:cNvSpPr txBox="1"/>
          <p:nvPr/>
        </p:nvSpPr>
        <p:spPr>
          <a:xfrm>
            <a:off x="5641280" y="2054246"/>
            <a:ext cx="2666153" cy="324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30000"/>
              </a:spcBef>
            </a:pPr>
            <a:r>
              <a:rPr lang="zh-CN" altLang="en-US"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（今之视昔）</a:t>
            </a:r>
          </a:p>
          <a:p>
            <a:pPr>
              <a:lnSpc>
                <a:spcPct val="90000"/>
              </a:lnSpc>
              <a:spcBef>
                <a:spcPct val="30000"/>
              </a:spcBef>
            </a:pPr>
            <a:endParaRPr lang="zh-CN" altLang="en-US" sz="36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90000"/>
              </a:lnSpc>
              <a:spcBef>
                <a:spcPct val="30000"/>
              </a:spcBef>
            </a:pPr>
            <a:r>
              <a:rPr lang="zh-CN" altLang="en-US"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今（我）</a:t>
            </a:r>
          </a:p>
          <a:p>
            <a:pPr>
              <a:lnSpc>
                <a:spcPct val="90000"/>
              </a:lnSpc>
              <a:spcBef>
                <a:spcPct val="30000"/>
              </a:spcBef>
            </a:pPr>
            <a:endParaRPr lang="zh-CN" altLang="en-US" sz="36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90000"/>
              </a:lnSpc>
              <a:spcBef>
                <a:spcPct val="30000"/>
              </a:spcBef>
            </a:pPr>
            <a:r>
              <a:rPr lang="zh-CN" altLang="en-US"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（后之视今）</a:t>
            </a:r>
          </a:p>
        </p:txBody>
      </p:sp>
      <p:sp>
        <p:nvSpPr>
          <p:cNvPr id="51203" name="Rectangle 3"/>
          <p:cNvSpPr>
            <a:spLocks noGrp="1"/>
          </p:cNvSpPr>
          <p:nvPr>
            <p:ph type="title" idx="4294967295"/>
          </p:nvPr>
        </p:nvSpPr>
        <p:spPr>
          <a:xfrm>
            <a:off x="1270448" y="981110"/>
            <a:ext cx="5257672" cy="647880"/>
          </a:xfrm>
          <a:solidFill>
            <a:schemeClr val="accent1">
              <a:alpha val="100000"/>
            </a:schemeClr>
          </a:solidFill>
        </p:spPr>
        <p:txBody>
          <a:bodyPr vert="horz" wrap="square" lIns="91465" tIns="45732" rIns="91465" bIns="45732" anchor="ctr"/>
          <a:lstStyle/>
          <a:p>
            <a:pPr eaLnBrk="1" hangingPunct="1"/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俯仰古今，悲在何处</a:t>
            </a:r>
            <a:r>
              <a:rPr lang="en-US" altLang="zh-CN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</a:p>
        </p:txBody>
      </p:sp>
      <p:sp>
        <p:nvSpPr>
          <p:cNvPr id="51204" name="Rectangle 4"/>
          <p:cNvSpPr>
            <a:spLocks noGrp="1"/>
          </p:cNvSpPr>
          <p:nvPr>
            <p:ph type="body" idx="4294967295"/>
          </p:nvPr>
        </p:nvSpPr>
        <p:spPr>
          <a:xfrm>
            <a:off x="1774825" y="2061210"/>
            <a:ext cx="4213860" cy="3814445"/>
          </a:xfrm>
        </p:spPr>
        <p:txBody>
          <a:bodyPr vert="horz" wrap="square" lIns="91465" tIns="45732" rIns="91465" bIns="45732" anchor="t"/>
          <a:lstStyle/>
          <a:p>
            <a:pPr marL="0" indent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每览昔人兴感之由，</a:t>
            </a:r>
          </a:p>
          <a:p>
            <a:pPr marL="0" indent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若合一契</a:t>
            </a:r>
          </a:p>
          <a:p>
            <a:pPr marL="0" indent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endParaRPr lang="zh-CN" altLang="en-US" sz="1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zh-CN" altLang="en-US" sz="3600" b="1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一死生为虚诞，</a:t>
            </a:r>
          </a:p>
          <a:p>
            <a:pPr marL="0" indent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zh-CN" altLang="en-US" sz="3600" b="1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齐彭殇为妄作</a:t>
            </a:r>
          </a:p>
          <a:p>
            <a:pPr marL="0" indent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zh-CN" altLang="en-US" sz="1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altLang="zh-CN" sz="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后之览者，</a:t>
            </a:r>
          </a:p>
          <a:p>
            <a:pPr marL="0" indent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亦将有感于斯文</a:t>
            </a:r>
          </a:p>
        </p:txBody>
      </p:sp>
      <p:sp>
        <p:nvSpPr>
          <p:cNvPr id="3" name="Text Box 13"/>
          <p:cNvSpPr txBox="1"/>
          <p:nvPr/>
        </p:nvSpPr>
        <p:spPr>
          <a:xfrm>
            <a:off x="8852535" y="2277110"/>
            <a:ext cx="1106170" cy="263525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2D32F7"/>
                </a:solidFill>
                <a:latin typeface="宋体" panose="02010600030101010101" pitchFamily="2" charset="-122"/>
              </a:rPr>
              <a:t>千古同</a:t>
            </a:r>
            <a:r>
              <a:rPr lang="zh-CN" altLang="en-US" sz="6000" b="1">
                <a:solidFill>
                  <a:srgbClr val="FF0000"/>
                </a:solidFill>
                <a:latin typeface="宋体" panose="02010600030101010101" pitchFamily="2" charset="-122"/>
              </a:rPr>
              <a:t>悲</a:t>
            </a:r>
          </a:p>
        </p:txBody>
      </p:sp>
      <p:sp>
        <p:nvSpPr>
          <p:cNvPr id="4" name="AutoShape 14"/>
          <p:cNvSpPr/>
          <p:nvPr/>
        </p:nvSpPr>
        <p:spPr>
          <a:xfrm>
            <a:off x="8471535" y="2166620"/>
            <a:ext cx="217170" cy="3064510"/>
          </a:xfrm>
          <a:prstGeom prst="rightBrace">
            <a:avLst>
              <a:gd name="adj1" fmla="val 161995"/>
              <a:gd name="adj2" fmla="val 49588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4800">
              <a:latin typeface="Arial" panose="020b0604020202020204" pitchFamily="34" charset="0"/>
            </a:endParaRPr>
          </a:p>
        </p:txBody>
      </p:sp>
      <p:sp>
        <p:nvSpPr>
          <p:cNvPr id="5" name="Text Box 15"/>
          <p:cNvSpPr txBox="1"/>
          <p:nvPr/>
        </p:nvSpPr>
        <p:spPr>
          <a:xfrm>
            <a:off x="1033145" y="5662295"/>
            <a:ext cx="10811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作者悲古人，悲时人，亦悲后人。</a:t>
            </a:r>
            <a:r>
              <a:rPr lang="en-US" altLang="zh-CN" sz="4000" b="1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</a:t>
            </a:r>
            <a:r>
              <a:rPr lang="zh-CN" altLang="en-US" sz="4000" b="1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死生之大</a:t>
            </a:r>
          </a:p>
        </p:txBody>
      </p:sp>
      <p:sp>
        <p:nvSpPr>
          <p:cNvPr id="51209" name="Rectangle 16"/>
          <p:cNvSpPr/>
          <p:nvPr/>
        </p:nvSpPr>
        <p:spPr>
          <a:xfrm>
            <a:off x="478790" y="332740"/>
            <a:ext cx="10540365" cy="6477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txBody>
          <a:bodyPr/>
          <a:lstStyle/>
          <a:p>
            <a:pPr algn="ctr"/>
            <a:r>
              <a:rPr lang="zh-CN" altLang="en-US" sz="4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思考：乐之因，痛（惜）之由，悲（叹）之源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120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1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12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12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512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512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5120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5120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5120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  <p:bldP spid="51203" grpId="0"/>
      <p:bldP spid="51204" grpId="0" uiExpand="1" build="p"/>
      <p:bldP spid="3" grpId="0"/>
      <p:bldP spid="4" grpId="0"/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7588" name="文本框 67587"/>
          <p:cNvSpPr txBox="1"/>
          <p:nvPr/>
        </p:nvSpPr>
        <p:spPr>
          <a:xfrm>
            <a:off x="696913" y="404813"/>
            <a:ext cx="4967287" cy="643890"/>
          </a:xfrm>
          <a:prstGeom prst="rect">
            <a:avLst/>
          </a:prstGeom>
          <a:noFill/>
          <a:ln w="9525">
            <a:noFill/>
          </a:ln>
        </p:spPr>
        <p:txBody>
          <a:bodyPr lIns="91423" tIns="45711" rIns="91423" bIns="45711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体会千古之悲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</a:p>
        </p:txBody>
      </p:sp>
      <p:sp>
        <p:nvSpPr>
          <p:cNvPr id="67589" name="矩形 67588"/>
          <p:cNvSpPr/>
          <p:nvPr/>
        </p:nvSpPr>
        <p:spPr>
          <a:xfrm>
            <a:off x="190500" y="1269048"/>
            <a:ext cx="11925300" cy="3968115"/>
          </a:xfrm>
          <a:prstGeom prst="rect">
            <a:avLst/>
          </a:prstGeom>
          <a:noFill/>
          <a:ln w="9525">
            <a:noFill/>
          </a:ln>
        </p:spPr>
        <p:txBody>
          <a:bodyPr wrap="square" lIns="91435" tIns="45717" rIns="91435" bIns="45717" anchor="ctr">
            <a:spAutoFit/>
          </a:bodyPr>
          <a:lstStyle/>
          <a:p>
            <a:pPr defTabSz="1085850" eaLnBrk="0" hangingPunct="0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逝者如斯夫，不舍昼夜。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              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（孔子）</a:t>
            </a:r>
          </a:p>
          <a:p>
            <a:pPr defTabSz="1085850" eaLnBrk="0" hangingPunct="0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人生天地之间，若白驹之过隙，忽然而已。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（庄子）</a:t>
            </a:r>
          </a:p>
          <a:p>
            <a:pPr defTabSz="1085850" eaLnBrk="0" hangingPunct="0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对酒当歌，人生几何，譬如朝露，去日苦多。（曹操）</a:t>
            </a:r>
          </a:p>
          <a:p>
            <a:pPr defTabSz="1085850" eaLnBrk="0" hangingPunct="0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人亦有言，忧令人老，嗟我白发，生亦何早。（曹丕）</a:t>
            </a:r>
          </a:p>
          <a:p>
            <a:pPr defTabSz="1085850" eaLnBrk="0" hangingPunct="0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哀吾生之须臾，羡长江之无穷。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（苏轼）</a:t>
            </a:r>
          </a:p>
          <a:p>
            <a:pPr defTabSz="1085850" eaLnBrk="0" hangingPunct="0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天高地迥，觉宇宙之无穷；兴尽悲来，识盈虚之有数。</a:t>
            </a:r>
          </a:p>
          <a:p>
            <a:pPr defTabSz="1085850" eaLnBrk="0" hangingPunct="0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 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（王勃）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75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675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675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675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675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75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675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2226" name="Text Box 2"/>
          <p:cNvSpPr txBox="1"/>
          <p:nvPr/>
        </p:nvSpPr>
        <p:spPr>
          <a:xfrm>
            <a:off x="10415976" y="1043915"/>
            <a:ext cx="675005" cy="2306955"/>
          </a:xfrm>
          <a:prstGeom prst="rect">
            <a:avLst/>
          </a:prstGeom>
          <a:noFill/>
          <a:ln w="9525">
            <a:noFill/>
          </a:ln>
        </p:spPr>
        <p:txBody>
          <a:bodyPr vert="horz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 b="1">
                <a:solidFill>
                  <a:srgbClr val="2D32F7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千古同悲</a:t>
            </a:r>
          </a:p>
        </p:txBody>
      </p:sp>
      <p:sp>
        <p:nvSpPr>
          <p:cNvPr id="52227" name="Text Box 3"/>
          <p:cNvSpPr txBox="1"/>
          <p:nvPr/>
        </p:nvSpPr>
        <p:spPr>
          <a:xfrm>
            <a:off x="5598160" y="909320"/>
            <a:ext cx="2214880" cy="2306955"/>
          </a:xfrm>
          <a:prstGeom prst="rect">
            <a:avLst/>
          </a:prstGeom>
          <a:noFill/>
          <a:ln w="9525">
            <a:noFill/>
          </a:ln>
        </p:spPr>
        <p:txBody>
          <a:bodyPr vert="horz"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 b="1">
                <a:solidFill>
                  <a:srgbClr val="2D32F7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人生短暂世事无常往事不再生死难测</a:t>
            </a:r>
          </a:p>
        </p:txBody>
      </p:sp>
      <p:sp>
        <p:nvSpPr>
          <p:cNvPr id="52228" name="Text Box 4"/>
          <p:cNvSpPr txBox="1"/>
          <p:nvPr/>
        </p:nvSpPr>
        <p:spPr>
          <a:xfrm>
            <a:off x="262920" y="1044213"/>
            <a:ext cx="1143318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2D32F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良辰</a:t>
            </a:r>
          </a:p>
          <a:p>
            <a:r>
              <a:rPr lang="zh-CN" altLang="en-US" sz="3600" b="1">
                <a:solidFill>
                  <a:srgbClr val="2D32F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美景</a:t>
            </a:r>
          </a:p>
          <a:p>
            <a:r>
              <a:rPr lang="zh-CN" altLang="en-US" sz="3600" b="1">
                <a:solidFill>
                  <a:srgbClr val="2D32F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赏心</a:t>
            </a:r>
          </a:p>
          <a:p>
            <a:r>
              <a:rPr lang="zh-CN" altLang="en-US" sz="3600" b="1">
                <a:solidFill>
                  <a:srgbClr val="2D32F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乐事</a:t>
            </a:r>
          </a:p>
        </p:txBody>
      </p:sp>
      <p:sp>
        <p:nvSpPr>
          <p:cNvPr id="52232" name="Rectangle 8"/>
          <p:cNvSpPr>
            <a:spLocks noChangeArrowheads="1"/>
          </p:cNvSpPr>
          <p:nvPr/>
        </p:nvSpPr>
        <p:spPr bwMode="auto">
          <a:xfrm>
            <a:off x="1486535" y="1413510"/>
            <a:ext cx="1347470" cy="13220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乐</a:t>
            </a:r>
          </a:p>
        </p:txBody>
      </p:sp>
      <p:sp>
        <p:nvSpPr>
          <p:cNvPr id="52233" name="Rectangle 9"/>
          <p:cNvSpPr>
            <a:spLocks noChangeArrowheads="1"/>
          </p:cNvSpPr>
          <p:nvPr/>
        </p:nvSpPr>
        <p:spPr bwMode="auto">
          <a:xfrm>
            <a:off x="4295140" y="1485265"/>
            <a:ext cx="1148715" cy="13220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 algn="l" defTabSz="914400">
              <a:buClrTx/>
              <a:buSzTx/>
              <a:buFontTx/>
              <a:defRPr/>
            </a:pPr>
            <a:r>
              <a:rPr lang="zh-CN" altLang="en-US" sz="800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痛</a:t>
            </a:r>
          </a:p>
        </p:txBody>
      </p:sp>
      <p:sp>
        <p:nvSpPr>
          <p:cNvPr id="52234" name="Rectangle 10"/>
          <p:cNvSpPr>
            <a:spLocks noChangeArrowheads="1"/>
          </p:cNvSpPr>
          <p:nvPr/>
        </p:nvSpPr>
        <p:spPr bwMode="auto">
          <a:xfrm>
            <a:off x="9047480" y="1701165"/>
            <a:ext cx="1239520" cy="13220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 algn="l" defTabSz="914400">
              <a:buClrTx/>
              <a:buSzTx/>
              <a:buFontTx/>
              <a:defRPr/>
            </a:pPr>
            <a:r>
              <a:rPr lang="zh-CN" altLang="en-US" sz="800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悲</a:t>
            </a:r>
          </a:p>
        </p:txBody>
      </p:sp>
      <p:sp>
        <p:nvSpPr>
          <p:cNvPr id="52235" name="AutoShape 11"/>
          <p:cNvSpPr/>
          <p:nvPr/>
        </p:nvSpPr>
        <p:spPr>
          <a:xfrm>
            <a:off x="2926736" y="1236514"/>
            <a:ext cx="990875" cy="1676866"/>
          </a:xfrm>
          <a:custGeom>
            <a:gdLst>
              <a:gd name="txL" fmla="*/ 3375 w 21600"/>
              <a:gd name="txT" fmla="*/ 5400 h 21600"/>
              <a:gd name="txR" fmla="*/ 18900 w 21600"/>
              <a:gd name="txB" fmla="*/ 16200 h 21600"/>
            </a:gdLst>
            <a:cxnLst>
              <a:cxn ang="17694720">
                <a:pos x="2147483647" y="0"/>
              </a:cxn>
              <a:cxn ang="11796480">
                <a:pos x="0" y="2147483647"/>
              </a:cxn>
              <a:cxn ang="589824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0000"/>
          </a:solidFill>
          <a:ln w="9525">
            <a:noFill/>
          </a:ln>
        </p:spPr>
        <p:txBody>
          <a:bodyPr wrap="none" anchor="ctr"/>
          <a:lstStyle/>
          <a:p>
            <a:endParaRPr lang="zh-CN" altLang="en-US" sz="4800">
              <a:latin typeface="Arial" panose="020b0604020202020204" pitchFamily="34" charset="0"/>
            </a:endParaRPr>
          </a:p>
        </p:txBody>
      </p:sp>
      <p:sp>
        <p:nvSpPr>
          <p:cNvPr id="52236" name="AutoShape 12"/>
          <p:cNvSpPr/>
          <p:nvPr/>
        </p:nvSpPr>
        <p:spPr>
          <a:xfrm>
            <a:off x="7967091" y="1413679"/>
            <a:ext cx="990875" cy="1676866"/>
          </a:xfrm>
          <a:custGeom>
            <a:gdLst>
              <a:gd name="txL" fmla="*/ 3375 w 21600"/>
              <a:gd name="txT" fmla="*/ 5400 h 21600"/>
              <a:gd name="txR" fmla="*/ 18900 w 21600"/>
              <a:gd name="txB" fmla="*/ 16200 h 21600"/>
            </a:gdLst>
            <a:cxnLst>
              <a:cxn ang="17694720">
                <a:pos x="2147483647" y="0"/>
              </a:cxn>
              <a:cxn ang="11796480">
                <a:pos x="0" y="2147483647"/>
              </a:cxn>
              <a:cxn ang="589824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0000"/>
          </a:solidFill>
          <a:ln w="9525">
            <a:noFill/>
          </a:ln>
        </p:spPr>
        <p:txBody>
          <a:bodyPr wrap="none" anchor="ctr"/>
          <a:lstStyle/>
          <a:p>
            <a:endParaRPr lang="zh-CN" altLang="en-US" sz="4800">
              <a:latin typeface="Arial" panose="020b0604020202020204" pitchFamily="34" charset="0"/>
            </a:endParaRPr>
          </a:p>
        </p:txBody>
      </p:sp>
      <p:sp>
        <p:nvSpPr>
          <p:cNvPr id="52239" name="Text Box 15"/>
          <p:cNvSpPr txBox="1"/>
          <p:nvPr/>
        </p:nvSpPr>
        <p:spPr>
          <a:xfrm>
            <a:off x="550545" y="3861435"/>
            <a:ext cx="1134935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“痛”，是对自身的思考，是横向的，“痛”的是自身生命的短暂；</a:t>
            </a:r>
          </a:p>
          <a:p>
            <a:pPr>
              <a:spcBef>
                <a:spcPct val="0"/>
              </a:spcBef>
            </a:pPr>
            <a:r>
              <a:rPr lang="zh-CN" altLang="en-US" sz="4000" b="1">
                <a:solidFill>
                  <a:srgbClr val="2D32F7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“悲”，作者想到了古人，也想到了后人，是一种纵向的思考，要比“痛”更加深刻。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98145" y="271145"/>
            <a:ext cx="38525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作者情感变化：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223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223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223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223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5223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5222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5222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522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5223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/>
      <p:bldP spid="52227" grpId="0"/>
      <p:bldP spid="52228" grpId="0"/>
      <p:bldP spid="52232" grpId="0"/>
      <p:bldP spid="52233" grpId="0"/>
      <p:bldP spid="52234" grpId="0"/>
      <p:bldP spid="52235" grpId="0"/>
      <p:bldP spid="52236" grpId="0"/>
      <p:bldP spid="52239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3732" name="文本框 73731"/>
          <p:cNvSpPr txBox="1"/>
          <p:nvPr/>
        </p:nvSpPr>
        <p:spPr>
          <a:xfrm>
            <a:off x="190500" y="621030"/>
            <a:ext cx="11895455" cy="1567180"/>
          </a:xfrm>
          <a:prstGeom prst="rect">
            <a:avLst/>
          </a:prstGeom>
          <a:noFill/>
          <a:ln w="9525">
            <a:noFill/>
          </a:ln>
        </p:spPr>
        <p:txBody>
          <a:bodyPr wrap="square" lIns="91435" tIns="45717" rIns="91435" bIns="45717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>
                <a:latin typeface="Arial" panose="020b0604020202020204" pitchFamily="34" charset="0"/>
              </a:rPr>
              <a:t>              </a:t>
            </a:r>
            <a:r>
              <a:rPr lang="zh-CN" altLang="en-US" sz="3200" b="1">
                <a:latin typeface="Arial" panose="020b0604020202020204" pitchFamily="34" charset="0"/>
                <a:ea typeface="楷体" panose="02010609060101010101" pitchFamily="49" charset="-122"/>
              </a:rPr>
              <a:t>郭沫若说文章前面写极乐，后面突然悲痛，“悲得太没有道理”，是“无病呻吟的绝顶”。你认为王羲之悲得有没有道理？这种悲痛背后蕴含了怎样的人生态度？</a:t>
            </a:r>
          </a:p>
        </p:txBody>
      </p:sp>
      <p:sp>
        <p:nvSpPr>
          <p:cNvPr id="73733" name="文本框 73732"/>
          <p:cNvSpPr txBox="1"/>
          <p:nvPr/>
        </p:nvSpPr>
        <p:spPr>
          <a:xfrm>
            <a:off x="118745" y="116840"/>
            <a:ext cx="4967288" cy="533400"/>
          </a:xfrm>
          <a:prstGeom prst="rect">
            <a:avLst/>
          </a:prstGeom>
          <a:noFill/>
          <a:ln w="9525">
            <a:noFill/>
          </a:ln>
        </p:spPr>
        <p:txBody>
          <a:bodyPr lIns="91423" tIns="45711" rIns="91423" bIns="45711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en-US" altLang="zh-CN" sz="2900" b="1">
                <a:latin typeface="Arial" panose="020b0604020202020204" pitchFamily="34" charset="0"/>
                <a:ea typeface="华文楷体" pitchFamily="2" charset="-122"/>
              </a:rPr>
              <a:t>【</a:t>
            </a:r>
            <a:r>
              <a:rPr lang="zh-CN" altLang="en-US" sz="2900" b="1">
                <a:latin typeface="Arial" panose="020b0604020202020204" pitchFamily="34" charset="0"/>
                <a:ea typeface="华文楷体" pitchFamily="2" charset="-122"/>
              </a:rPr>
              <a:t>文本研习</a:t>
            </a:r>
            <a:r>
              <a:rPr lang="en-US" altLang="zh-CN" sz="2900" b="1">
                <a:latin typeface="华文楷体" pitchFamily="2" charset="-122"/>
                <a:ea typeface="华文楷体" pitchFamily="2" charset="-122"/>
              </a:rPr>
              <a:t>·</a:t>
            </a:r>
            <a:r>
              <a:rPr lang="zh-CN" altLang="en-US" sz="2900" b="1">
                <a:latin typeface="Arial" panose="020b0604020202020204" pitchFamily="34" charset="0"/>
                <a:ea typeface="华文楷体" pitchFamily="2" charset="-122"/>
              </a:rPr>
              <a:t>质疑问难</a:t>
            </a:r>
            <a:r>
              <a:rPr lang="en-US" altLang="zh-CN" sz="2900" b="1">
                <a:latin typeface="Arial" panose="020b0604020202020204" pitchFamily="34" charset="0"/>
                <a:ea typeface="华文楷体" pitchFamily="2" charset="-122"/>
              </a:rPr>
              <a:t>】</a:t>
            </a:r>
          </a:p>
        </p:txBody>
      </p:sp>
      <p:sp>
        <p:nvSpPr>
          <p:cNvPr id="73734" name="矩形 73733"/>
          <p:cNvSpPr/>
          <p:nvPr/>
        </p:nvSpPr>
        <p:spPr>
          <a:xfrm>
            <a:off x="334328" y="2277111"/>
            <a:ext cx="7075170" cy="2323465"/>
          </a:xfrm>
          <a:prstGeom prst="rect">
            <a:avLst/>
          </a:prstGeom>
          <a:noFill/>
          <a:ln w="9525">
            <a:noFill/>
          </a:ln>
        </p:spPr>
        <p:txBody>
          <a:bodyPr wrap="none" lIns="108829" tIns="54414" rIns="108829" bIns="54414" anchor="ctr">
            <a:spAutoFit/>
          </a:bodyPr>
          <a:lstStyle/>
          <a:p>
            <a:pPr defTabSz="1294130"/>
            <a:r>
              <a:rPr lang="zh-CN" altLang="en-US" sz="3600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这种突如其来的悲痛源于：</a:t>
            </a:r>
          </a:p>
          <a:p>
            <a:pPr defTabSz="1294130"/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对生命有限、世事无常的洞察，</a:t>
            </a:r>
          </a:p>
          <a:p>
            <a:pPr defTabSz="1294130"/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对时间无情的恐惧</a:t>
            </a:r>
          </a:p>
          <a:p>
            <a:pPr defTabSz="1294130"/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对一切美好事物终究消亡的痛惜。</a:t>
            </a:r>
          </a:p>
        </p:txBody>
      </p:sp>
      <p:sp>
        <p:nvSpPr>
          <p:cNvPr id="73736" name="文本框 73735"/>
          <p:cNvSpPr txBox="1"/>
          <p:nvPr/>
        </p:nvSpPr>
        <p:spPr>
          <a:xfrm>
            <a:off x="7822883" y="2164080"/>
            <a:ext cx="2878137" cy="2530475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4000" b="1">
                <a:solidFill>
                  <a:schemeClr val="hlink"/>
                </a:solidFill>
                <a:latin typeface="Arial" panose="020b0604020202020204" pitchFamily="34" charset="0"/>
                <a:ea typeface="华文新魏" pitchFamily="2" charset="-122"/>
              </a:rPr>
              <a:t>人生态度：</a:t>
            </a:r>
          </a:p>
          <a:p>
            <a:pPr defTabSz="914400"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热爱生命</a:t>
            </a:r>
          </a:p>
          <a:p>
            <a:pPr defTabSz="914400"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积极有为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37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37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737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737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7373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7347" name="矩形 57346"/>
          <p:cNvSpPr/>
          <p:nvPr/>
        </p:nvSpPr>
        <p:spPr>
          <a:xfrm>
            <a:off x="406400" y="5589588"/>
            <a:ext cx="11041063" cy="763587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 anchor="ctr">
            <a:spAutoFit/>
          </a:bodyPr>
          <a:lstStyle/>
          <a:p>
            <a:pPr defTabSz="1294130"/>
            <a:r>
              <a:rPr lang="zh-CN" altLang="en-US" sz="4300">
                <a:latin typeface="Arial" panose="020b0604020202020204" pitchFamily="34" charset="0"/>
                <a:ea typeface="华文行楷" pitchFamily="2" charset="-122"/>
              </a:rPr>
              <a:t>     </a:t>
            </a:r>
            <a:endParaRPr lang="en-US" altLang="zh-CN" sz="3800" b="1">
              <a:latin typeface="宋体" panose="02010600030101010101" pitchFamily="2" charset="-122"/>
            </a:endParaRPr>
          </a:p>
        </p:txBody>
      </p:sp>
      <p:sp>
        <p:nvSpPr>
          <p:cNvPr id="57349" name="文本框 57348"/>
          <p:cNvSpPr txBox="1"/>
          <p:nvPr/>
        </p:nvSpPr>
        <p:spPr>
          <a:xfrm>
            <a:off x="922338" y="178753"/>
            <a:ext cx="10009187" cy="111442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>
            <a:spAutoFit/>
          </a:bodyPr>
          <a:lstStyle/>
          <a:p>
            <a:pPr defTabSz="1294130">
              <a:spcBef>
                <a:spcPct val="50000"/>
              </a:spcBef>
            </a:pPr>
            <a:r>
              <a:rPr lang="zh-CN" altLang="en-US" sz="3300" b="1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300" b="1">
                <a:latin typeface="华文楷体" pitchFamily="2" charset="-122"/>
                <a:ea typeface="华文楷体" pitchFamily="2" charset="-122"/>
              </a:rPr>
              <a:t>在文中，作者除了对生命局限性有清醒的认识外，作者对生死还有怎样的看法？</a:t>
            </a:r>
          </a:p>
        </p:txBody>
      </p:sp>
      <p:sp>
        <p:nvSpPr>
          <p:cNvPr id="57350" name="文本框 57349"/>
          <p:cNvSpPr txBox="1"/>
          <p:nvPr/>
        </p:nvSpPr>
        <p:spPr>
          <a:xfrm>
            <a:off x="1747838" y="2047875"/>
            <a:ext cx="219075" cy="763588"/>
          </a:xfrm>
          <a:prstGeom prst="rect">
            <a:avLst/>
          </a:prstGeom>
          <a:noFill/>
          <a:ln w="9525">
            <a:noFill/>
          </a:ln>
        </p:spPr>
        <p:txBody>
          <a:bodyPr wrap="none" lIns="108829" tIns="54414" rIns="108829" bIns="54414" anchor="t">
            <a:spAutoFit/>
          </a:bodyPr>
          <a:lstStyle/>
          <a:p>
            <a:pPr defTabSz="1294130"/>
            <a:endParaRPr lang="zh-CN" altLang="en-US" sz="4300" b="1"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57351" name="矩形 57350"/>
          <p:cNvSpPr/>
          <p:nvPr/>
        </p:nvSpPr>
        <p:spPr>
          <a:xfrm>
            <a:off x="406400" y="1269365"/>
            <a:ext cx="8569325" cy="723265"/>
          </a:xfrm>
          <a:prstGeom prst="rect">
            <a:avLst/>
          </a:prstGeom>
          <a:noFill/>
          <a:ln w="9525">
            <a:noFill/>
          </a:ln>
        </p:spPr>
        <p:txBody>
          <a:bodyPr lIns="108829" tIns="54414" rIns="108829" bIns="54414">
            <a:spAutoFit/>
          </a:bodyPr>
          <a:lstStyle/>
          <a:p>
            <a:pPr defTabSz="1294130"/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固</a:t>
            </a:r>
            <a:r>
              <a:rPr lang="zh-CN" altLang="en-US" sz="4000" b="1">
                <a:latin typeface="Arial" panose="020b0604020202020204" pitchFamily="34" charset="0"/>
                <a:ea typeface="楷体" panose="02010609060101010101" pitchFamily="49" charset="-122"/>
              </a:rPr>
              <a:t>知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一</a:t>
            </a:r>
            <a:r>
              <a:rPr lang="zh-CN" altLang="en-US" sz="4000" b="1">
                <a:solidFill>
                  <a:schemeClr val="hlink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死生</a:t>
            </a:r>
            <a:r>
              <a:rPr lang="zh-CN" altLang="en-US" sz="4000" b="1">
                <a:latin typeface="Arial" panose="020b0604020202020204" pitchFamily="34" charset="0"/>
                <a:ea typeface="楷体" panose="02010609060101010101" pitchFamily="49" charset="-122"/>
              </a:rPr>
              <a:t>为虚诞，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齐</a:t>
            </a:r>
            <a:r>
              <a:rPr lang="zh-CN" altLang="en-US" sz="4000" b="1">
                <a:solidFill>
                  <a:schemeClr val="hlink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彭殇</a:t>
            </a:r>
            <a:r>
              <a:rPr lang="zh-CN" altLang="en-US" sz="4000" b="1">
                <a:latin typeface="Arial" panose="020b0604020202020204" pitchFamily="34" charset="0"/>
                <a:ea typeface="楷体" panose="02010609060101010101" pitchFamily="49" charset="-122"/>
              </a:rPr>
              <a:t>为妄作。</a:t>
            </a:r>
          </a:p>
        </p:txBody>
      </p:sp>
      <p:sp>
        <p:nvSpPr>
          <p:cNvPr id="57353" name="矩形 57352"/>
          <p:cNvSpPr/>
          <p:nvPr/>
        </p:nvSpPr>
        <p:spPr>
          <a:xfrm>
            <a:off x="118745" y="1835150"/>
            <a:ext cx="11457940" cy="1197610"/>
          </a:xfrm>
          <a:prstGeom prst="rect">
            <a:avLst/>
          </a:prstGeom>
          <a:noFill/>
          <a:ln w="9525">
            <a:noFill/>
          </a:ln>
        </p:spPr>
        <p:txBody>
          <a:bodyPr wrap="square" lIns="91435" tIns="45717" rIns="91435" bIns="45717" anchor="ctr">
            <a:spAutoFit/>
          </a:bodyPr>
          <a:lstStyle/>
          <a:p>
            <a:pPr defTabSz="1085850" eaLnBrk="0" hangingPunct="0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（我）本来知道把生死看作一样是荒诞的，把寿命长短看作平等是虚妄的。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</p:txBody>
      </p:sp>
      <p:sp>
        <p:nvSpPr>
          <p:cNvPr id="57359" name="文本框 57358"/>
          <p:cNvSpPr txBox="1"/>
          <p:nvPr/>
        </p:nvSpPr>
        <p:spPr>
          <a:xfrm>
            <a:off x="46355" y="3240405"/>
            <a:ext cx="10207625" cy="28778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108829" tIns="54414" rIns="108829" bIns="54414">
            <a:spAutoFit/>
          </a:bodyPr>
          <a:lstStyle/>
          <a:p>
            <a:pPr defTabSz="1294130">
              <a:spcBef>
                <a:spcPct val="0"/>
              </a:spcBef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生如夏花之绚烂，死如秋叶之静美。（泰戈尔）</a:t>
            </a:r>
          </a:p>
          <a:p>
            <a:pPr defTabSz="1294130">
              <a:spcBef>
                <a:spcPct val="0"/>
              </a:spcBef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人固有一死，或重于泰山，或轻于鸿毛。</a:t>
            </a:r>
          </a:p>
          <a:p>
            <a:pPr algn="r" defTabSz="1294130">
              <a:spcBef>
                <a:spcPct val="0"/>
              </a:spcBef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（司马迁）</a:t>
            </a:r>
          </a:p>
          <a:p>
            <a:pPr algn="r" defTabSz="1294130">
              <a:spcBef>
                <a:spcPct val="0"/>
              </a:spcBef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有的人死了，他还活着；有的人活着，他却死了。（臧克家）</a:t>
            </a:r>
          </a:p>
        </p:txBody>
      </p:sp>
      <p:sp>
        <p:nvSpPr>
          <p:cNvPr id="57360" name="文本框 57359"/>
          <p:cNvSpPr txBox="1"/>
          <p:nvPr/>
        </p:nvSpPr>
        <p:spPr>
          <a:xfrm>
            <a:off x="10343515" y="3213100"/>
            <a:ext cx="1720215" cy="29044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square" lIns="91435" tIns="45717" rIns="91435" bIns="45717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生死虽由天  </a:t>
            </a:r>
          </a:p>
          <a:p>
            <a:pPr defTabSz="914400"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人生应有为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73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735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735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736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3" grpId="0"/>
      <p:bldP spid="57359" grpId="0"/>
      <p:bldP spid="57360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18745" y="405130"/>
            <a:ext cx="11901805" cy="6069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在《兰亭集序》中，王羲之的可贵之处在于：他既不因为要面对苦痛而去回避人必有死的现实，也不会因这样的自然规律无法逃避而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活在当下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</a:t>
            </a:r>
            <a:r>
              <a:rPr lang="zh-CN" altLang="en-US" sz="3600" b="1">
                <a:solidFill>
                  <a:srgbClr val="2D32F7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他敢于直面现实，并承担直面现实的痛苦。</a:t>
            </a:r>
          </a:p>
          <a:p>
            <a:pPr>
              <a:lnSpc>
                <a:spcPct val="90000"/>
              </a:lnSpc>
            </a:pP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因为认识到死亡的痛苦，所以他珍视如兰亭集会这样的欢乐，看重生机勃勃的自然；因为认识到一切终将消逝，所以他并不沉溺于各种欢乐之中，而是用哲人的眼光审视它们；因为认识到生死之叹贯穿古今，所以他寄望后人能与兰亭诸贤心灵相通。</a:t>
            </a:r>
          </a:p>
          <a:p>
            <a:pPr>
              <a:lnSpc>
                <a:spcPct val="90000"/>
              </a:lnSpc>
            </a:pPr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因为有了痛苦，所以珍惜欢乐；因为有了痛苦，所以思考生命；因为有了痛苦，所以寄情未来。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这可能就是《兰亭集序》能够打动古今无数读者的重要原因。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4930" name="Rectangle 2" descr="Large confetti"/>
          <p:cNvSpPr>
            <a:spLocks noGrp="1"/>
          </p:cNvSpPr>
          <p:nvPr>
            <p:ph type="title"/>
          </p:nvPr>
        </p:nvSpPr>
        <p:spPr>
          <a:xfrm>
            <a:off x="3286760" y="189230"/>
            <a:ext cx="8731885" cy="962025"/>
          </a:xfrm>
        </p:spPr>
        <p:txBody>
          <a:bodyPr wrap="square" lIns="91456" tIns="45728" rIns="91456" bIns="45728" anchor="b" anchorCtr="0"/>
          <a:lstStyle/>
          <a:p>
            <a:pPr eaLnBrk="1" hangingPunct="1">
              <a:lnSpc>
                <a:spcPct val="120000"/>
              </a:lnSpc>
            </a:pP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中国书法圣地</a:t>
            </a:r>
            <a:r>
              <a:rPr lang="en-US" altLang="zh-TW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TW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绍兴兰亭</a:t>
            </a:r>
            <a:r>
              <a:rPr lang="en-US" altLang="zh-TW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</a:p>
        </p:txBody>
      </p:sp>
      <p:pic>
        <p:nvPicPr>
          <p:cNvPr id="124931" name="Picture 7" descr="圖片13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278120" y="1196975"/>
            <a:ext cx="6772275" cy="5477510"/>
          </a:xfrm>
        </p:spPr>
      </p:pic>
      <p:sp>
        <p:nvSpPr>
          <p:cNvPr id="124932" name="矩形 5"/>
          <p:cNvSpPr/>
          <p:nvPr/>
        </p:nvSpPr>
        <p:spPr>
          <a:xfrm>
            <a:off x="118745" y="1002665"/>
            <a:ext cx="5215890" cy="49644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60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被称为中国书法圣地的“兰亭”，位在浙江省绍兴县的西南部，春秋时越王勾践植兰于此，汉代时建有驿亭，因而得名，这个古朴典雅的园子虽然不大，却为中外游人所瞩目。</a:t>
            </a:r>
          </a:p>
        </p:txBody>
      </p:sp>
    </p:spTree>
  </p:cSld>
  <p:clrMapOvr>
    <a:masterClrMapping/>
  </p:clrMapOvr>
  <p:transition/>
  <p:timing/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5954" name="Text Box 10"/>
          <p:cNvSpPr/>
          <p:nvPr/>
        </p:nvSpPr>
        <p:spPr>
          <a:xfrm>
            <a:off x="285750" y="4949190"/>
            <a:ext cx="6329045" cy="175895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lnSpc>
                <a:spcPct val="113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333333"/>
                </a:solidFill>
              </a:rPr>
              <a:t>        “兰亭”两字系清康熙手迹，文革期间碑被红卫兵砸断，劫后余生，遂成残字。</a:t>
            </a:r>
          </a:p>
        </p:txBody>
      </p:sp>
      <p:pic>
        <p:nvPicPr>
          <p:cNvPr id="125955" name="Picture 14" descr="圖片9"/>
          <p:cNvPicPr>
            <a:picLocks noGrp="1" noChangeAspect="1"/>
          </p:cNvPicPr>
          <p:nvPr>
            <p:ph sz="quarter" idx="3"/>
          </p:nvPr>
        </p:nvPicPr>
        <p:blipFill>
          <a:blip r:embed="rId2"/>
          <a:stretch>
            <a:fillRect/>
          </a:stretch>
        </p:blipFill>
        <p:spPr>
          <a:xfrm>
            <a:off x="6710045" y="116840"/>
            <a:ext cx="5304155" cy="6591300"/>
          </a:xfrm>
        </p:spPr>
      </p:pic>
      <p:pic>
        <p:nvPicPr>
          <p:cNvPr id="125956" name="图片 5" descr="090405190445901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" y="116840"/>
            <a:ext cx="6519545" cy="4832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6978" name="Picture 8" descr="圖片10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90500" y="116840"/>
            <a:ext cx="11759565" cy="5748655"/>
          </a:xfrm>
        </p:spPr>
      </p:pic>
      <p:sp>
        <p:nvSpPr>
          <p:cNvPr id="126979" name="Text Box 6"/>
          <p:cNvSpPr/>
          <p:nvPr/>
        </p:nvSpPr>
        <p:spPr>
          <a:xfrm>
            <a:off x="662305" y="5977890"/>
            <a:ext cx="10549890" cy="64516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“兰亭”景区门口的古典标志，是一颗大型印章。</a:t>
            </a: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3970" name="图片 1" descr="x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262" y="-26670"/>
            <a:ext cx="5471538" cy="68592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8002" name="Picture 13" descr="圖片1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90500" y="845185"/>
            <a:ext cx="11910060" cy="5937250"/>
          </a:xfrm>
        </p:spPr>
      </p:pic>
      <p:sp>
        <p:nvSpPr>
          <p:cNvPr id="128003" name="Rectangle 2" descr="Large confetti"/>
          <p:cNvSpPr>
            <a:spLocks noGrp="1"/>
          </p:cNvSpPr>
          <p:nvPr>
            <p:ph type="title"/>
          </p:nvPr>
        </p:nvSpPr>
        <p:spPr>
          <a:xfrm>
            <a:off x="263102" y="189336"/>
            <a:ext cx="2030789" cy="655759"/>
          </a:xfrm>
        </p:spPr>
        <p:txBody>
          <a:bodyPr wrap="square" lIns="91456" tIns="45728" rIns="91456" bIns="45728" anchor="b" anchorCtr="0"/>
          <a:lstStyle/>
          <a:p>
            <a:pPr eaLnBrk="1" hangingPunct="1"/>
            <a:r>
              <a:rPr lang="zh-TW" altLang="en-US" sz="3200" b="1">
                <a:latin typeface="黑体" panose="02010609060101010101" pitchFamily="49" charset="-122"/>
                <a:ea typeface="DFKai-SB" panose="03000509000000000000" pitchFamily="65" charset="-120"/>
              </a:rPr>
              <a:t>流觞亭</a:t>
            </a:r>
          </a:p>
        </p:txBody>
      </p:sp>
      <p:pic>
        <p:nvPicPr>
          <p:cNvPr id="128004" name="Picture 11" descr="圖片15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2225675" y="116840"/>
            <a:ext cx="9838690" cy="5681345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800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9026" name="Text Box 7"/>
          <p:cNvSpPr/>
          <p:nvPr/>
        </p:nvSpPr>
        <p:spPr>
          <a:xfrm>
            <a:off x="1376680" y="6040120"/>
            <a:ext cx="10371455" cy="64516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6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流觞亭</a:t>
            </a:r>
            <a:r>
              <a:rPr lang="en-US" altLang="zh-CN" sz="36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6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内部陈设，展出一些历代书法名家作品。</a:t>
            </a:r>
            <a:r>
              <a:rPr lang="zh-TW" altLang="en-US" sz="360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</a:p>
        </p:txBody>
      </p:sp>
      <p:pic>
        <p:nvPicPr>
          <p:cNvPr id="129027" name="Picture 9" descr="圖片1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1605" y="116840"/>
            <a:ext cx="12022455" cy="5922645"/>
          </a:xfrm>
        </p:spPr>
      </p:pic>
    </p:spTree>
  </p:cSld>
  <p:clrMapOvr>
    <a:masterClrMapping/>
  </p:clrMapOvr>
  <p:transition/>
  <p:timing/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0050" name="Rectangle 3"/>
          <p:cNvSpPr>
            <a:spLocks noGrp="1"/>
          </p:cNvSpPr>
          <p:nvPr>
            <p:ph type="body" sz="half" idx="1"/>
          </p:nvPr>
        </p:nvSpPr>
        <p:spPr>
          <a:xfrm>
            <a:off x="4871085" y="6165850"/>
            <a:ext cx="2799080" cy="653415"/>
          </a:xfrm>
        </p:spPr>
        <p:txBody>
          <a:bodyPr wrap="square" lIns="91456" tIns="45728" rIns="91456" bIns="45728" anchor="t" anchorCtr="0"/>
          <a:lstStyle/>
          <a:p>
            <a:pPr defTabSz="914400" latinLnBrk="0">
              <a:buClrTx/>
              <a:buSzPct val="85000"/>
              <a:buFontTx/>
              <a:buNone/>
            </a:pPr>
            <a:r>
              <a:rPr lang="zh-CN" altLang="en-US" sz="4000" b="1" baseline="0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右军祠</a:t>
            </a:r>
          </a:p>
        </p:txBody>
      </p:sp>
      <p:pic>
        <p:nvPicPr>
          <p:cNvPr id="130051" name="Picture 8" descr="圖片18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13665" y="116840"/>
            <a:ext cx="11963400" cy="6014085"/>
          </a:xfrm>
        </p:spPr>
      </p:pic>
    </p:spTree>
  </p:cSld>
  <p:clrMapOvr>
    <a:masterClrMapping/>
  </p:clrMapOvr>
  <p:transition/>
  <p:timing/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1074" name="Picture 8" descr="圖片19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18745" y="1155700"/>
            <a:ext cx="11891010" cy="5628005"/>
          </a:xfrm>
        </p:spPr>
      </p:pic>
      <p:sp>
        <p:nvSpPr>
          <p:cNvPr id="131075" name="矩形 4"/>
          <p:cNvSpPr/>
          <p:nvPr/>
        </p:nvSpPr>
        <p:spPr>
          <a:xfrm>
            <a:off x="46355" y="116840"/>
            <a:ext cx="11996420" cy="10388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王羲之当时任右将军、会稽内史，因此人们常称他为王右军，祠内以方型回廊围绕的“墨华池”上有“墨华亭”。</a:t>
            </a:r>
          </a:p>
        </p:txBody>
      </p:sp>
    </p:spTree>
  </p:cSld>
  <p:clrMapOvr>
    <a:masterClrMapping/>
  </p:clrMapOvr>
  <p:transition/>
  <p:timing/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2098" name="Picture 8" descr="圖片20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90500" y="872490"/>
            <a:ext cx="11876405" cy="5834380"/>
          </a:xfrm>
        </p:spPr>
      </p:pic>
      <p:sp>
        <p:nvSpPr>
          <p:cNvPr id="132099" name="矩形 5"/>
          <p:cNvSpPr/>
          <p:nvPr/>
        </p:nvSpPr>
        <p:spPr>
          <a:xfrm>
            <a:off x="262890" y="116840"/>
            <a:ext cx="11642725" cy="7556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“御碑亭”，始建于清康熙年间，八角攅尖顶，重檐翘角。</a:t>
            </a:r>
          </a:p>
        </p:txBody>
      </p:sp>
    </p:spTree>
  </p:cSld>
  <p:clrMapOvr>
    <a:masterClrMapping/>
  </p:clrMapOvr>
  <p:transition/>
  <p:timing/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3122" name="Picture 8" descr="圖片21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964180" y="33020"/>
            <a:ext cx="7697470" cy="6826250"/>
          </a:xfrm>
        </p:spPr>
      </p:pic>
      <p:sp>
        <p:nvSpPr>
          <p:cNvPr id="133123" name="矩形 4"/>
          <p:cNvSpPr/>
          <p:nvPr/>
        </p:nvSpPr>
        <p:spPr>
          <a:xfrm>
            <a:off x="118745" y="116840"/>
            <a:ext cx="1704340" cy="43554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60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御碑正面刻着清康熙帝临摹所书</a:t>
            </a:r>
            <a:r>
              <a:rPr lang="en-US" altLang="zh-CN" sz="360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TW" altLang="en-US" sz="360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兰亭集序</a:t>
            </a:r>
            <a:r>
              <a:rPr lang="en-US" altLang="zh-CN" sz="360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TW" altLang="en-US" sz="360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p:transition/>
  <p:timing/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4146" name="Text Box 10"/>
          <p:cNvSpPr/>
          <p:nvPr/>
        </p:nvSpPr>
        <p:spPr>
          <a:xfrm>
            <a:off x="622883" y="6321266"/>
            <a:ext cx="3567773" cy="41402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333333"/>
                </a:solidFill>
              </a:rPr>
              <a:t>“御碑亭”的精雕石狮</a:t>
            </a:r>
            <a:endParaRPr lang="zh-TW" altLang="en-US" b="1">
              <a:solidFill>
                <a:srgbClr val="333333"/>
              </a:solidFill>
            </a:endParaRPr>
          </a:p>
        </p:txBody>
      </p:sp>
      <p:pic>
        <p:nvPicPr>
          <p:cNvPr id="134147" name="Picture 12" descr="圖片22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4963160" y="116840"/>
            <a:ext cx="7030720" cy="6692900"/>
          </a:xfrm>
        </p:spPr>
      </p:pic>
      <p:pic>
        <p:nvPicPr>
          <p:cNvPr id="134148" name="Picture 14" descr="圖片23"/>
          <p:cNvPicPr>
            <a:picLocks noGrp="1" noChangeAspect="1"/>
          </p:cNvPicPr>
          <p:nvPr>
            <p:ph sz="quarter" idx="3"/>
          </p:nvPr>
        </p:nvPicPr>
        <p:blipFill>
          <a:blip r:embed="rId3"/>
          <a:stretch>
            <a:fillRect/>
          </a:stretch>
        </p:blipFill>
        <p:spPr>
          <a:xfrm>
            <a:off x="118745" y="2349500"/>
            <a:ext cx="4722495" cy="3954780"/>
          </a:xfrm>
        </p:spPr>
      </p:pic>
      <p:sp>
        <p:nvSpPr>
          <p:cNvPr id="134149" name="矩形 6"/>
          <p:cNvSpPr/>
          <p:nvPr/>
        </p:nvSpPr>
        <p:spPr>
          <a:xfrm>
            <a:off x="46263" y="44861"/>
            <a:ext cx="3643987" cy="2245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碑的反面刻着清乾隆帝所书</a:t>
            </a:r>
            <a:r>
              <a:rPr lang="en-US" altLang="zh-CN" sz="280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兰亭即事</a:t>
            </a:r>
            <a:r>
              <a:rPr lang="en-US" altLang="zh-CN" sz="280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诗，祖孙皇帝手迹同处一碑，世所罕见。 </a:t>
            </a:r>
          </a:p>
        </p:txBody>
      </p:sp>
    </p:spTree>
  </p:cSld>
  <p:clrMapOvr>
    <a:masterClrMapping/>
  </p:clrMapOvr>
  <p:transition/>
  <p:timing/>
</p:sld>
</file>

<file path=ppt/slides/slide5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5170" name="Picture 11" descr="圖片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45" y="1196975"/>
            <a:ext cx="6516370" cy="54140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5171" name="Rectangle 8"/>
          <p:cNvSpPr>
            <a:spLocks noGrp="1"/>
          </p:cNvSpPr>
          <p:nvPr>
            <p:ph sz="half" idx="2"/>
          </p:nvPr>
        </p:nvSpPr>
        <p:spPr>
          <a:xfrm>
            <a:off x="6815455" y="5950175"/>
            <a:ext cx="2786579" cy="720858"/>
          </a:xfrm>
        </p:spPr>
        <p:txBody>
          <a:bodyPr wrap="square" lIns="91456" tIns="45728" rIns="91456" bIns="45728" anchor="t" anchorCtr="0"/>
          <a:lstStyle/>
          <a:p>
            <a:pPr defTabSz="914400" latinLnBrk="0">
              <a:buSzPct val="85000"/>
              <a:buFontTx/>
              <a:buNone/>
            </a:pPr>
            <a:r>
              <a:rPr kumimoji="0" lang="zh-CN" altLang="en-US" baseline="0"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荷叶青蛙跳池砚</a:t>
            </a:r>
            <a:endParaRPr kumimoji="0" lang="zh-TW" altLang="en-US" baseline="0">
              <a:solidFill>
                <a:srgbClr val="333333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135172" name="Picture 10" descr="圖片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3065" y="189230"/>
            <a:ext cx="5224145" cy="558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5173" name="矩形 7"/>
          <p:cNvSpPr/>
          <p:nvPr/>
        </p:nvSpPr>
        <p:spPr>
          <a:xfrm>
            <a:off x="118904" y="116972"/>
            <a:ext cx="4072692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兰亭书法博物馆的“古砚展”。</a:t>
            </a:r>
            <a:endParaRPr lang="zh-CN" altLang="en-US" sz="2800">
              <a:solidFill>
                <a:srgbClr val="333333"/>
              </a:solidFill>
            </a:endParaRPr>
          </a:p>
        </p:txBody>
      </p:sp>
    </p:spTree>
  </p:cSld>
  <p:clrMapOvr>
    <a:masterClrMapping/>
  </p:clrMapOvr>
  <p:transition/>
  <p:timing/>
</p:sld>
</file>

<file path=ppt/slides/slide5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6194" name="Picture 8" descr="圖片2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18745" y="189230"/>
            <a:ext cx="11896725" cy="5605780"/>
          </a:xfrm>
        </p:spPr>
      </p:pic>
      <p:sp>
        <p:nvSpPr>
          <p:cNvPr id="136195" name="矩形 4"/>
          <p:cNvSpPr/>
          <p:nvPr/>
        </p:nvSpPr>
        <p:spPr>
          <a:xfrm>
            <a:off x="910590" y="5795010"/>
            <a:ext cx="9927590" cy="10388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>
                <a:solidFill>
                  <a:srgbClr val="333333"/>
                </a:solidFill>
              </a:rPr>
              <a:t>         </a:t>
            </a:r>
            <a:r>
              <a:rPr lang="zh-CN" altLang="en-US" sz="280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每年农历三月初三这里都会举办“中国兰亭书法节”，书坛名家雅集兰亭，研讨书学，泼墨挥毫，流觞赋诗，盛况非凡。</a:t>
            </a:r>
            <a:endParaRPr lang="zh-TW" altLang="en-US" sz="2800">
              <a:solidFill>
                <a:srgbClr val="33333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5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7218" name="Text Box 8"/>
          <p:cNvSpPr/>
          <p:nvPr/>
        </p:nvSpPr>
        <p:spPr>
          <a:xfrm>
            <a:off x="10199714" y="6021449"/>
            <a:ext cx="1786269" cy="52197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茂林修竹</a:t>
            </a:r>
            <a:r>
              <a:rPr lang="zh-TW" altLang="en-US" sz="280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pic>
        <p:nvPicPr>
          <p:cNvPr id="137219" name="Picture 10" descr="圖片6"/>
          <p:cNvPicPr>
            <a:picLocks noGrp="1" noChangeAspect="1"/>
          </p:cNvPicPr>
          <p:nvPr>
            <p:ph sz="quarter" idx="3"/>
          </p:nvPr>
        </p:nvPicPr>
        <p:blipFill>
          <a:blip r:embed="rId2"/>
          <a:stretch>
            <a:fillRect/>
          </a:stretch>
        </p:blipFill>
        <p:spPr>
          <a:xfrm>
            <a:off x="118745" y="116840"/>
            <a:ext cx="9427210" cy="6585585"/>
          </a:xfrm>
        </p:spPr>
      </p:pic>
      <p:pic>
        <p:nvPicPr>
          <p:cNvPr id="137220" name="Picture 12" descr="圖片7"/>
          <p:cNvPicPr>
            <a:picLocks noGrp="1" noChangeAspect="1"/>
          </p:cNvPicPr>
          <p:nvPr>
            <p:ph sz="quarter" idx="2"/>
          </p:nvPr>
        </p:nvPicPr>
        <p:blipFill>
          <a:blip r:embed="rId3"/>
          <a:stretch>
            <a:fillRect/>
          </a:stretch>
        </p:blipFill>
        <p:spPr>
          <a:xfrm>
            <a:off x="46355" y="189230"/>
            <a:ext cx="9969500" cy="6513195"/>
          </a:xfrm>
        </p:spPr>
      </p:pic>
      <p:sp>
        <p:nvSpPr>
          <p:cNvPr id="137221" name="矩形 8"/>
          <p:cNvSpPr/>
          <p:nvPr/>
        </p:nvSpPr>
        <p:spPr>
          <a:xfrm>
            <a:off x="10271483" y="2132741"/>
            <a:ext cx="1605280" cy="52197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流觞曲水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fill="hold"/>
                                        <p:tgtEl>
                                          <p:spTgt spid="137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18" grpId="0"/>
      <p:bldP spid="1372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4996" name="Rectangle 10"/>
          <p:cNvSpPr/>
          <p:nvPr/>
        </p:nvSpPr>
        <p:spPr>
          <a:xfrm>
            <a:off x="1522201" y="2324530"/>
            <a:ext cx="9145693" cy="6299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en-US" altLang="zh-CN" sz="1400">
              <a:solidFill>
                <a:srgbClr val="333333"/>
              </a:solidFill>
            </a:endParaRPr>
          </a:p>
          <a:p>
            <a:pPr marL="457200" lvl="1" indent="0" eaLnBrk="0" hangingPunct="0"/>
            <a:r>
              <a:rPr lang="en-US" altLang="zh-CN">
                <a:solidFill>
                  <a:srgbClr val="333333"/>
                </a:solidFill>
              </a:rPr>
              <a:t> </a:t>
            </a:r>
          </a:p>
        </p:txBody>
      </p:sp>
      <p:sp>
        <p:nvSpPr>
          <p:cNvPr id="84997" name="AutoShape 8" descr="http://waterdog.html.533.net/zihua/weijin/xizhi/xizhi.gif"/>
          <p:cNvSpPr>
            <a:spLocks noChangeAspect="1"/>
          </p:cNvSpPr>
          <p:nvPr/>
        </p:nvSpPr>
        <p:spPr>
          <a:xfrm>
            <a:off x="2384373" y="1151151"/>
            <a:ext cx="2286423" cy="2858029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>
              <a:solidFill>
                <a:srgbClr val="333333"/>
              </a:solidFill>
            </a:endParaRPr>
          </a:p>
        </p:txBody>
      </p:sp>
      <p:sp>
        <p:nvSpPr>
          <p:cNvPr id="84998" name="矩形 7"/>
          <p:cNvSpPr/>
          <p:nvPr/>
        </p:nvSpPr>
        <p:spPr>
          <a:xfrm>
            <a:off x="839073" y="44991"/>
            <a:ext cx="2824480" cy="58356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、王羲之其书</a:t>
            </a:r>
            <a:endParaRPr lang="zh-CN" altLang="en-US" sz="3200">
              <a:solidFill>
                <a:srgbClr val="333333"/>
              </a:solidFill>
            </a:endParaRPr>
          </a:p>
        </p:txBody>
      </p:sp>
      <p:sp>
        <p:nvSpPr>
          <p:cNvPr id="84999" name="矩形 9"/>
          <p:cNvSpPr/>
          <p:nvPr/>
        </p:nvSpPr>
        <p:spPr>
          <a:xfrm>
            <a:off x="118745" y="621030"/>
            <a:ext cx="11971655" cy="4831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FontTx/>
            </a:pPr>
            <a:r>
              <a:rPr lang="zh-CN" altLang="en-US" sz="4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王羲之在书法上是个革新家，他的书法圆转凝重，全然突破了隶书的笔意，被后代尊为“书圣”。</a:t>
            </a:r>
          </a:p>
          <a:p>
            <a:pPr>
              <a:lnSpc>
                <a:spcPct val="110000"/>
              </a:lnSpc>
              <a:buFontTx/>
            </a:pPr>
            <a:r>
              <a:rPr lang="zh-CN" altLang="en-US" sz="4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王羲之作品的真迹已难得见，我们所看到的都是摹本。</a:t>
            </a:r>
            <a:r>
              <a:rPr lang="zh-CN" altLang="en-US" sz="4000" b="1">
                <a:solidFill>
                  <a:srgbClr val="2D32F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王羲之楷、行、草、飞白等体皆能，如楷书</a:t>
            </a:r>
            <a:r>
              <a:rPr lang="en-US" altLang="zh-CN" sz="4000" b="1">
                <a:solidFill>
                  <a:srgbClr val="2D32F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4000" b="1">
                <a:solidFill>
                  <a:srgbClr val="2D32F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乐毅论</a:t>
            </a:r>
            <a:r>
              <a:rPr lang="en-US" altLang="zh-CN" sz="4000" b="1">
                <a:solidFill>
                  <a:srgbClr val="2D32F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4000" b="1">
                <a:solidFill>
                  <a:srgbClr val="2D32F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4000" b="1">
                <a:solidFill>
                  <a:srgbClr val="2D32F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4000" b="1">
                <a:solidFill>
                  <a:srgbClr val="2D32F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黄庭经</a:t>
            </a:r>
            <a:r>
              <a:rPr lang="en-US" altLang="zh-CN" sz="4000" b="1">
                <a:solidFill>
                  <a:srgbClr val="2D32F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4000" b="1">
                <a:solidFill>
                  <a:srgbClr val="2D32F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、草书</a:t>
            </a:r>
            <a:r>
              <a:rPr lang="en-US" altLang="zh-CN" sz="4000" b="1">
                <a:solidFill>
                  <a:srgbClr val="2D32F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4000" b="1">
                <a:solidFill>
                  <a:srgbClr val="2D32F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十七帖</a:t>
            </a:r>
            <a:r>
              <a:rPr lang="en-US" altLang="zh-CN" sz="4000" b="1">
                <a:solidFill>
                  <a:srgbClr val="2D32F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4000" b="1">
                <a:solidFill>
                  <a:srgbClr val="2D32F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、行书</a:t>
            </a:r>
            <a:r>
              <a:rPr lang="en-US" altLang="zh-CN" sz="4000" b="1">
                <a:solidFill>
                  <a:srgbClr val="2D32F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4000" b="1">
                <a:solidFill>
                  <a:srgbClr val="2D32F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姨母帖</a:t>
            </a:r>
            <a:r>
              <a:rPr lang="en-US" altLang="zh-CN" sz="4000" b="1">
                <a:solidFill>
                  <a:srgbClr val="2D32F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4000" b="1">
                <a:solidFill>
                  <a:srgbClr val="2D32F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4000" b="1">
                <a:solidFill>
                  <a:srgbClr val="2D32F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4000" b="1">
                <a:solidFill>
                  <a:srgbClr val="2D32F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快雪时晴帖</a:t>
            </a:r>
            <a:r>
              <a:rPr lang="en-US" altLang="zh-CN" sz="4000" b="1">
                <a:solidFill>
                  <a:srgbClr val="2D32F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4000" b="1">
                <a:solidFill>
                  <a:srgbClr val="2D32F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4000" b="1">
                <a:solidFill>
                  <a:srgbClr val="2D32F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4000" b="1">
                <a:solidFill>
                  <a:srgbClr val="2D32F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丧乱帖</a:t>
            </a:r>
            <a:r>
              <a:rPr lang="en-US" altLang="zh-CN" sz="4000" b="1">
                <a:solidFill>
                  <a:srgbClr val="2D32F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4000" b="1">
                <a:solidFill>
                  <a:srgbClr val="2D32F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等。</a:t>
            </a:r>
          </a:p>
          <a:p>
            <a:pPr>
              <a:lnSpc>
                <a:spcPct val="110000"/>
              </a:lnSpc>
              <a:buFontTx/>
            </a:pPr>
            <a:r>
              <a:rPr lang="zh-CN" altLang="en-US" sz="4000" b="1">
                <a:solidFill>
                  <a:srgbClr val="2D32F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行楷</a:t>
            </a:r>
            <a:r>
              <a:rPr lang="en-US" altLang="zh-CN" sz="4000" b="1">
                <a:solidFill>
                  <a:srgbClr val="2D32F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4000" b="1">
                <a:solidFill>
                  <a:srgbClr val="2D32F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兰亭集序</a:t>
            </a:r>
            <a:r>
              <a:rPr lang="en-US" altLang="zh-CN" sz="4000" b="1">
                <a:solidFill>
                  <a:srgbClr val="2D32F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4000" b="1">
                <a:solidFill>
                  <a:srgbClr val="2D32F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最具有代表性。 </a:t>
            </a:r>
          </a:p>
        </p:txBody>
      </p:sp>
    </p:spTree>
  </p:cSld>
  <p:clrMapOvr>
    <a:masterClrMapping/>
  </p:clrMapOvr>
  <p:transition/>
  <p:timing/>
</p:sld>
</file>

<file path=ppt/slides/slide6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8242" name="Picture 10" descr="圖片11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6355" y="45085"/>
            <a:ext cx="5558790" cy="6813550"/>
          </a:xfrm>
        </p:spPr>
      </p:pic>
      <p:pic>
        <p:nvPicPr>
          <p:cNvPr id="138243" name="Picture 8" descr="圖片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365" y="45085"/>
            <a:ext cx="6024245" cy="6765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8244" name="矩形 5"/>
          <p:cNvSpPr/>
          <p:nvPr/>
        </p:nvSpPr>
        <p:spPr>
          <a:xfrm>
            <a:off x="5663565" y="405130"/>
            <a:ext cx="59626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兰亭风景</a:t>
            </a:r>
          </a:p>
        </p:txBody>
      </p:sp>
      <p:pic>
        <p:nvPicPr>
          <p:cNvPr id="138245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112500" y="110236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6018" name="Picture 3" descr="兰亭序 3-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26670"/>
            <a:ext cx="5336540" cy="68592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6019" name="Text Box 4"/>
          <p:cNvSpPr/>
          <p:nvPr/>
        </p:nvSpPr>
        <p:spPr>
          <a:xfrm>
            <a:off x="5303383" y="2925591"/>
            <a:ext cx="675005" cy="3858339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《兰亭集序》（局部）</a:t>
            </a:r>
          </a:p>
        </p:txBody>
      </p:sp>
      <p:pic>
        <p:nvPicPr>
          <p:cNvPr id="87042" name="图片 1" descr="王羲之黄庭经墨迹(唐临本.jp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951220" y="-75565"/>
            <a:ext cx="5327015" cy="68592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7043" name="矩形 2"/>
          <p:cNvSpPr/>
          <p:nvPr/>
        </p:nvSpPr>
        <p:spPr>
          <a:xfrm>
            <a:off x="11280083" y="1556928"/>
            <a:ext cx="613410" cy="514445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28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王羲之</a:t>
            </a:r>
            <a:r>
              <a:rPr lang="en-US" altLang="zh-CN" sz="28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黄庭经</a:t>
            </a:r>
            <a:r>
              <a:rPr lang="en-US" altLang="zh-CN" sz="28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墨迹</a:t>
            </a:r>
            <a:r>
              <a:rPr lang="en-US" altLang="zh-CN" sz="28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800" b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唐临本）</a:t>
            </a: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8066" name="Picture 2" descr="姨母帖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645" y="-26670"/>
            <a:ext cx="9638030" cy="68592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8067" name="Text Box 3"/>
          <p:cNvSpPr/>
          <p:nvPr/>
        </p:nvSpPr>
        <p:spPr>
          <a:xfrm>
            <a:off x="9911711" y="5589588"/>
            <a:ext cx="613410" cy="1248006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姨母帖</a:t>
            </a: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9090" name="Picture 2" descr="丧乱帖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16840"/>
            <a:ext cx="11932920" cy="56527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9091" name="Text Box 3"/>
          <p:cNvSpPr/>
          <p:nvPr/>
        </p:nvSpPr>
        <p:spPr>
          <a:xfrm>
            <a:off x="1990915" y="5685499"/>
            <a:ext cx="8383552" cy="11734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3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丧乱</a:t>
            </a:r>
            <a:r>
              <a:rPr lang="en-US" altLang="zh-CN" sz="3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二谢</a:t>
            </a:r>
            <a:r>
              <a:rPr lang="en-US" altLang="zh-CN" sz="3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得示帖</a:t>
            </a:r>
            <a:r>
              <a:rPr lang="en-US" altLang="zh-CN" sz="3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均为唐摹王羲之尺牍，行书。纸本。现藏日本帝室。</a:t>
            </a: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UNIT_PLACING_PICTURE_USER_VIEWPORT" val="{&quot;height&quot;:10802,&quot;width&quot;:8404}"/>
</p:tagLst>
</file>

<file path=ppt/tags/tag2.xml><?xml version="1.0" encoding="utf-8"?>
<p:tagLst xmlns:p="http://schemas.openxmlformats.org/presentationml/2006/main">
  <p:tag name="KSO_WM_UNIT_PLACING_PICTURE_USER_VIEWPORT" val="{&quot;height&quot;:10802,&quot;width&quot;:8038.988976377953}"/>
</p:tagLst>
</file>

<file path=ppt/tags/tag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272</Paragraphs>
  <Slides>60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baseType="lpstr" size="77">
      <vt:lpstr>Arial</vt:lpstr>
      <vt:lpstr>Calibri</vt:lpstr>
      <vt:lpstr>宋体</vt:lpstr>
      <vt:lpstr>Times New Roman</vt:lpstr>
      <vt:lpstr>华文隶书</vt:lpstr>
      <vt:lpstr>华文行楷</vt:lpstr>
      <vt:lpstr>黑体</vt:lpstr>
      <vt:lpstr>楷体</vt:lpstr>
      <vt:lpstr>楷体_GB2312</vt:lpstr>
      <vt:lpstr>华文新魏</vt:lpstr>
      <vt:lpstr>仿宋</vt:lpstr>
      <vt:lpstr>华文楷体</vt:lpstr>
      <vt:lpstr>隶书</vt:lpstr>
      <vt:lpstr>Broadway</vt:lpstr>
      <vt:lpstr>Wingdings</vt:lpstr>
      <vt:lpstr>DFKai-SB</vt:lpstr>
      <vt:lpstr>1_Office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俯仰古今，悲在何处?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中国书法圣地……绍兴兰亭……</vt:lpstr>
      <vt:lpstr>PowerPoint Presentation</vt:lpstr>
      <vt:lpstr>PowerPoint Presentation</vt:lpstr>
      <vt:lpstr>流觞亭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2021-05-24T08:02:42.079</cp:lastPrinted>
  <dcterms:created xsi:type="dcterms:W3CDTF">2021-05-24T08:02:42Z</dcterms:created>
  <dcterms:modified xsi:type="dcterms:W3CDTF">2021-05-24T00:02:47Z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