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4" r:id="rId3"/>
    <p:sldId id="259" r:id="rId4"/>
    <p:sldId id="260" r:id="rId5"/>
    <p:sldId id="312" r:id="rId6"/>
    <p:sldId id="311" r:id="rId7"/>
    <p:sldId id="257" r:id="rId8"/>
    <p:sldId id="263" r:id="rId9"/>
    <p:sldId id="348" r:id="rId10"/>
    <p:sldId id="261" r:id="rId11"/>
    <p:sldId id="265" r:id="rId12"/>
    <p:sldId id="266" r:id="rId13"/>
    <p:sldId id="323" r:id="rId14"/>
    <p:sldId id="331" r:id="rId15"/>
    <p:sldId id="325" r:id="rId16"/>
    <p:sldId id="326" r:id="rId17"/>
    <p:sldId id="327" r:id="rId18"/>
    <p:sldId id="332" r:id="rId19"/>
    <p:sldId id="349" r:id="rId20"/>
    <p:sldId id="267" r:id="rId21"/>
    <p:sldId id="350" r:id="rId22"/>
    <p:sldId id="269" r:id="rId23"/>
    <p:sldId id="271" r:id="rId24"/>
    <p:sldId id="313" r:id="rId25"/>
    <p:sldId id="272" r:id="rId26"/>
    <p:sldId id="273" r:id="rId27"/>
    <p:sldId id="275" r:id="rId28"/>
    <p:sldId id="277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9" d="100"/>
          <a:sy n="49" d="100"/>
        </p:scale>
        <p:origin x="-114" y="-768"/>
      </p:cViewPr>
      <p:guideLst>
        <p:guide orient="horz" pos="2151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93357-342D-4D79-BC0E-B34FDFBD32A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508EE-E7B8-4D2A-A03F-BB5B17B53C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906A-169F-402A-A812-CBD14FEFEB9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93012-77C7-41BE-A8D9-A4E3771637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0C101-F0FE-4292-9C96-3003AC9C81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EDEBB-C232-4906-BA82-AE258FC8CF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00F79-BE8D-4C49-8109-7341F571D3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54798-A25B-42BE-9669-BEB6E159AC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01FE4-25AC-462E-889A-C49F9771A28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4ED8A-FD2F-4863-9CA4-E3F5BF860F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74D56-9301-4560-818D-140D3DA1809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758FF-0C4F-4EBE-B8AE-02AB3ACB09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69034-193C-4CC5-AAEE-BEA3CC853B6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16B7-1C45-420C-BBAC-DDACF2506B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C80D-330D-40F3-B73F-176CE50072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F7FAB-F758-4C76-921F-D1ED13AB0B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9DAEE-1824-48C1-98A9-8777CABA4C7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17462-772D-4D45-A429-85E184AF98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7F893-9553-41ED-8FA9-C0EC8AC8228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BC5F6-C007-4AFE-BCF3-80A2636214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89BF1-ECF3-4224-9756-B4E1AC70BE9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BF2E-4087-40FA-8C1A-CCFD2A9FCA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657DEE-D22A-447B-A78D-DCD51AA82FB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8FD4BF-D22E-4EDA-9261-72335D8F5C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9.jpeg"/><Relationship Id="rId15" Type="http://schemas.openxmlformats.org/officeDocument/2006/relationships/image" Target="../media/image18.jpeg"/><Relationship Id="rId14" Type="http://schemas.openxmlformats.org/officeDocument/2006/relationships/image" Target="../media/image17.jpeg"/><Relationship Id="rId13" Type="http://schemas.openxmlformats.org/officeDocument/2006/relationships/image" Target="../media/image16.jpeg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5915" y="616585"/>
            <a:ext cx="11112500" cy="5139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初读课文，理清层次结构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3600" b="1">
              <a:latin typeface="Calibri" panose="020F0502020204030204" pitchFamily="34" charset="0"/>
            </a:endParaRPr>
          </a:p>
          <a:p>
            <a:r>
              <a:rPr lang="zh-CN" altLang="en-US" sz="3600" b="1">
                <a:latin typeface="Calibri" panose="020F0502020204030204" pitchFamily="34" charset="0"/>
              </a:rPr>
              <a:t>课文可分三层：</a:t>
            </a:r>
            <a:endParaRPr lang="zh-CN" altLang="en-US" sz="3600" b="1">
              <a:latin typeface="Calibri" panose="020F0502020204030204" pitchFamily="34" charset="0"/>
            </a:endParaRPr>
          </a:p>
          <a:p>
            <a:r>
              <a:rPr lang="zh-CN" altLang="en-US" sz="3600" b="1">
                <a:latin typeface="Calibri" panose="020F0502020204030204" pitchFamily="34" charset="0"/>
              </a:rPr>
              <a:t>第一层（第</a:t>
            </a:r>
            <a:r>
              <a:rPr lang="en-US" altLang="zh-CN" sz="3600" b="1">
                <a:latin typeface="Calibri" panose="020F0502020204030204" pitchFamily="34" charset="0"/>
              </a:rPr>
              <a:t>1</a:t>
            </a:r>
            <a:r>
              <a:rPr lang="zh-CN" altLang="en-US" sz="3600" b="1">
                <a:latin typeface="Calibri" panose="020F0502020204030204" pitchFamily="34" charset="0"/>
              </a:rPr>
              <a:t>自然段）由宋朝城市的发展繁荣，引出说明对象《清明上河图》。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r>
              <a:rPr lang="zh-CN" altLang="en-US" sz="3600" b="1">
                <a:latin typeface="Calibri" panose="020F0502020204030204" pitchFamily="34" charset="0"/>
              </a:rPr>
              <a:t>第二层（第</a:t>
            </a:r>
            <a:r>
              <a:rPr lang="en-US" altLang="zh-CN" sz="3600" b="1">
                <a:latin typeface="Calibri" panose="020F0502020204030204" pitchFamily="34" charset="0"/>
              </a:rPr>
              <a:t>2</a:t>
            </a:r>
            <a:r>
              <a:rPr lang="zh-CN" altLang="en-US" sz="3600" b="1">
                <a:latin typeface="Calibri" panose="020F0502020204030204" pitchFamily="34" charset="0"/>
              </a:rPr>
              <a:t>自然段）</a:t>
            </a:r>
            <a:r>
              <a:rPr lang="en-US" altLang="zh-CN" sz="3600" b="1">
                <a:latin typeface="Calibri" panose="020F0502020204030204" pitchFamily="34" charset="0"/>
              </a:rPr>
              <a:t>.</a:t>
            </a:r>
            <a:r>
              <a:rPr lang="zh-CN" altLang="en-US" sz="3600" b="1">
                <a:latin typeface="Calibri" panose="020F0502020204030204" pitchFamily="34" charset="0"/>
              </a:rPr>
              <a:t>介绍张择端生平，并引出画作的背景，呼应题目</a:t>
            </a:r>
            <a:r>
              <a:rPr lang="en-US" altLang="zh-CN" sz="3600" b="1">
                <a:latin typeface="Calibri" panose="020F0502020204030204" pitchFamily="34" charset="0"/>
              </a:rPr>
              <a:t>——</a:t>
            </a:r>
            <a:r>
              <a:rPr lang="zh-CN" altLang="en-US" sz="3600" b="1">
                <a:latin typeface="Calibri" panose="020F0502020204030204" pitchFamily="34" charset="0"/>
              </a:rPr>
              <a:t>梦回繁华。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r>
              <a:rPr lang="zh-CN" altLang="en-US" sz="3600" b="1">
                <a:latin typeface="Calibri" panose="020F0502020204030204" pitchFamily="34" charset="0"/>
              </a:rPr>
              <a:t>第三层（</a:t>
            </a:r>
            <a:r>
              <a:rPr lang="en-US" altLang="zh-CN" sz="3600" b="1">
                <a:latin typeface="Calibri" panose="020F0502020204030204" pitchFamily="34" charset="0"/>
              </a:rPr>
              <a:t>3--5</a:t>
            </a:r>
            <a:r>
              <a:rPr lang="zh-CN" altLang="en-US" sz="3600" b="1">
                <a:latin typeface="Calibri" panose="020F0502020204030204" pitchFamily="34" charset="0"/>
              </a:rPr>
              <a:t>自然段）</a:t>
            </a:r>
            <a:r>
              <a:rPr lang="en-US" altLang="zh-CN" sz="3600" b="1">
                <a:latin typeface="Calibri" panose="020F0502020204030204" pitchFamily="34" charset="0"/>
              </a:rPr>
              <a:t>.</a:t>
            </a:r>
            <a:r>
              <a:rPr lang="zh-CN" altLang="en-US" sz="3600" b="1">
                <a:latin typeface="Calibri" panose="020F0502020204030204" pitchFamily="34" charset="0"/>
              </a:rPr>
              <a:t>具体介绍说明《清明上河图》的特点、内容、艺术特色和地位。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6085" y="1287780"/>
            <a:ext cx="11303000" cy="4646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课文详写了哪些内容，略写了哪些？为什么这样安排？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>
                <a:latin typeface="Calibri" panose="020F0502020204030204" pitchFamily="34" charset="0"/>
              </a:rPr>
              <a:t>        详写的有画的内容，画的艺术特色及地位。略写了张择端的生平，画的整体特点。</a:t>
            </a:r>
            <a:endParaRPr lang="zh-CN" altLang="en-US" sz="4000" b="1">
              <a:latin typeface="Calibri" panose="020F0502020204030204" pitchFamily="34" charset="0"/>
            </a:endParaRPr>
          </a:p>
          <a:p>
            <a:r>
              <a:rPr lang="zh-CN" altLang="en-US" sz="4000" b="1">
                <a:latin typeface="Calibri" panose="020F0502020204030204" pitchFamily="34" charset="0"/>
              </a:rPr>
              <a:t>        介绍画的内容里详写了汴河拱桥，略写了其它内容。</a:t>
            </a:r>
            <a:endParaRPr lang="zh-CN" altLang="en-US" sz="4000" b="1">
              <a:latin typeface="Calibri" panose="020F0502020204030204" pitchFamily="34" charset="0"/>
            </a:endParaRPr>
          </a:p>
          <a:p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2960" y="329565"/>
            <a:ext cx="9144000" cy="1229995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画作内容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58240" y="1572895"/>
            <a:ext cx="9677400" cy="3712845"/>
          </a:xfrm>
        </p:spPr>
        <p:txBody>
          <a:bodyPr/>
          <a:p>
            <a:pPr algn="l"/>
            <a:r>
              <a:rPr lang="zh-CN" altLang="en-US" sz="6000" b="1"/>
              <a:t>开卷处       汴京近郊</a:t>
            </a:r>
            <a:endParaRPr lang="zh-CN" altLang="en-US" sz="6000" b="1"/>
          </a:p>
          <a:p>
            <a:pPr algn="l"/>
            <a:r>
              <a:rPr lang="zh-CN" altLang="en-US" sz="6000" b="1"/>
              <a:t>画面中段   汴河两岸  拱桥</a:t>
            </a:r>
            <a:endParaRPr lang="zh-CN" altLang="en-US" sz="6000" b="1"/>
          </a:p>
          <a:p>
            <a:pPr algn="l"/>
            <a:r>
              <a:rPr lang="zh-CN" altLang="en-US" sz="6000" b="1"/>
              <a:t>画面后段   汴梁市区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5" name="图片 8195" descr="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615" y="60960"/>
            <a:ext cx="9650730" cy="673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0279380" y="1516380"/>
            <a:ext cx="1013460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/>
              <a:t>汴京近郊</a:t>
            </a:r>
            <a:endParaRPr lang="zh-CN" altLang="en-US" sz="5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图片 8196" descr="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7635" y="30480"/>
            <a:ext cx="974217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0279380" y="1516380"/>
            <a:ext cx="1013460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/>
              <a:t>汴京近郊</a:t>
            </a:r>
            <a:endParaRPr lang="zh-CN" altLang="en-US" sz="5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116205"/>
            <a:ext cx="10241915" cy="6624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3"/>
          <p:cNvSpPr txBox="1"/>
          <p:nvPr/>
        </p:nvSpPr>
        <p:spPr>
          <a:xfrm>
            <a:off x="10864850" y="2152015"/>
            <a:ext cx="10337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latin typeface="Comic Sans MS" panose="030F0702030302020204" pitchFamily="66" charset="0"/>
              </a:rPr>
              <a:t>汴河拱桥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8681" name="图片 8201" descr="0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78740" y="55245"/>
            <a:ext cx="10384155" cy="674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0568940" y="1485900"/>
            <a:ext cx="1013460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/>
              <a:t>汴梁市区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82" name="图片 8202" descr="0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910" y="45085"/>
            <a:ext cx="9832340" cy="6767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0279380" y="1516380"/>
            <a:ext cx="1013460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/>
              <a:t>汴梁市区</a:t>
            </a:r>
            <a:endParaRPr lang="zh-CN" altLang="en-US" sz="5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156960" y="365125"/>
            <a:ext cx="4129405" cy="1325880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社会价值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838200" y="1825625"/>
            <a:ext cx="4130040" cy="4351655"/>
          </a:xfrm>
        </p:spPr>
        <p:txBody>
          <a:bodyPr/>
          <a:p>
            <a:r>
              <a:rPr lang="zh-CN" altLang="en-US" sz="4000" b="1"/>
              <a:t>手卷</a:t>
            </a:r>
            <a:endParaRPr lang="zh-CN" altLang="en-US" sz="4000" b="1"/>
          </a:p>
          <a:p>
            <a:r>
              <a:rPr lang="zh-CN" altLang="en-US" sz="4000" b="1"/>
              <a:t>移动视点</a:t>
            </a:r>
            <a:endParaRPr lang="zh-CN" altLang="en-US" sz="4000" b="1"/>
          </a:p>
          <a:p>
            <a:r>
              <a:rPr lang="zh-CN" altLang="en-US" sz="4000" b="1"/>
              <a:t>段落清晰，结构严谨</a:t>
            </a:r>
            <a:endParaRPr lang="zh-CN" altLang="en-US" sz="4000" b="1"/>
          </a:p>
          <a:p>
            <a:r>
              <a:rPr lang="zh-CN" altLang="en-US" sz="4000" b="1"/>
              <a:t>人物多</a:t>
            </a:r>
            <a:endParaRPr lang="zh-CN" altLang="en-US" sz="4000" b="1"/>
          </a:p>
          <a:p>
            <a:r>
              <a:rPr lang="zh-CN" altLang="en-US" sz="4000" b="1"/>
              <a:t>兼工带写</a:t>
            </a:r>
            <a:endParaRPr lang="zh-CN" altLang="en-US" sz="4000" b="1"/>
          </a:p>
          <a:p>
            <a:r>
              <a:rPr lang="zh-CN" altLang="en-US" sz="4000" b="1"/>
              <a:t>写实性强</a:t>
            </a:r>
            <a:endParaRPr lang="zh-CN" altLang="en-US" sz="4000" b="1"/>
          </a:p>
        </p:txBody>
      </p:sp>
      <p:sp>
        <p:nvSpPr>
          <p:cNvPr id="8" name="标题 5"/>
          <p:cNvSpPr>
            <a:spLocks noGrp="1"/>
          </p:cNvSpPr>
          <p:nvPr/>
        </p:nvSpPr>
        <p:spPr>
          <a:xfrm>
            <a:off x="965200" y="492125"/>
            <a:ext cx="4129405" cy="1325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</a:rPr>
              <a:t>艺术特色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9" name="内容占位符 6"/>
          <p:cNvSpPr>
            <a:spLocks noGrp="1"/>
          </p:cNvSpPr>
          <p:nvPr/>
        </p:nvSpPr>
        <p:spPr>
          <a:xfrm>
            <a:off x="6156960" y="1983105"/>
            <a:ext cx="4830445" cy="4351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/>
              <a:t>揭示社会生活状况</a:t>
            </a:r>
            <a:endParaRPr lang="zh-CN" altLang="en-US" sz="4000" b="1"/>
          </a:p>
          <a:p>
            <a:r>
              <a:rPr lang="zh-CN" altLang="en-US" sz="4000" b="1"/>
              <a:t>历史价值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4194175" y="328613"/>
            <a:ext cx="4878388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精读品析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140" y="1158875"/>
            <a:ext cx="12037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ea typeface="+mn-ea"/>
              </a:rPr>
              <a:t>再读课文找出文中用了哪些说明方法，并找出相应的例句。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Calibri" panose="020F0502020204030204" pitchFamily="34" charset="0"/>
                <a:ea typeface="+mn-ea"/>
              </a:rPr>
              <a:t>张择端的《清明上河图》便是北宋风俗画作品中最具有代表性的一幅。</a:t>
            </a:r>
            <a:endParaRPr lang="zh-CN" altLang="en-US" sz="3600" b="1"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Calibri" panose="020F0502020204030204" pitchFamily="34" charset="0"/>
                <a:ea typeface="+mn-ea"/>
              </a:rPr>
              <a:t>纵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24.8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厘米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,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横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528.7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厘米。</a:t>
            </a:r>
            <a:endParaRPr lang="zh-CN" altLang="en-US" sz="3600" b="1"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latin typeface="Calibri" panose="020F0502020204030204" pitchFamily="34" charset="0"/>
                <a:ea typeface="+mn-ea"/>
              </a:rPr>
              <a:t>“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后习绘画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”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、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“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天晓诸人入市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”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、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“</a:t>
            </a:r>
            <a:r>
              <a:rPr lang="zh-CN" altLang="en-US" sz="3600" b="1">
                <a:latin typeface="Calibri" panose="020F0502020204030204" pitchFamily="34" charset="0"/>
                <a:ea typeface="+mn-ea"/>
              </a:rPr>
              <a:t>诸色杂卖</a:t>
            </a:r>
            <a:r>
              <a:rPr lang="en-US" altLang="zh-CN" sz="3600" b="1">
                <a:latin typeface="Calibri" panose="020F0502020204030204" pitchFamily="34" charset="0"/>
                <a:ea typeface="+mn-ea"/>
              </a:rPr>
              <a:t>”</a:t>
            </a:r>
            <a:endParaRPr lang="en-US" altLang="zh-CN" sz="3600" b="1"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Calibri" panose="020F0502020204030204" pitchFamily="34" charset="0"/>
                <a:ea typeface="+mn-ea"/>
              </a:rPr>
              <a:t>船正在放倒桅杆准备过桥，船夫们呼唤叫喊，握篙盘索。桥上呼应相接，岸边挥臂助阵。</a:t>
            </a:r>
            <a:endParaRPr lang="zh-CN" altLang="en-US" sz="3600" b="1">
              <a:latin typeface="Calibri" panose="020F050202020403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Calibri" panose="020F0502020204030204" pitchFamily="34" charset="0"/>
                <a:ea typeface="+mn-ea"/>
              </a:rPr>
              <a:t>结构精美，宛如飞虹。</a:t>
            </a:r>
            <a:endParaRPr lang="zh-CN" altLang="en-US" sz="3600" b="1"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63645" y="2680653"/>
            <a:ext cx="4878388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举例子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60365" y="3313113"/>
            <a:ext cx="4878388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列数字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072880" y="3768090"/>
            <a:ext cx="22123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引用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51040" y="4931410"/>
            <a:ext cx="22123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摹状貌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16500" y="5529580"/>
            <a:ext cx="22123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打比方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4100" descr="虹桥45 拷贝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740" y="41910"/>
            <a:ext cx="11965305" cy="669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1818005" y="1384300"/>
            <a:ext cx="8486140" cy="1253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dist"/>
            <a:r>
              <a:rPr lang="zh-CN" altLang="en-US" sz="13800" b="1">
                <a:latin typeface="黑体" panose="02010609060101010101" charset="-122"/>
                <a:ea typeface="黑体" panose="02010609060101010101" charset="-122"/>
              </a:rPr>
              <a:t>梦回繁华</a:t>
            </a:r>
            <a:endParaRPr lang="zh-CN" altLang="en-US" sz="13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/>
        </p:nvSpPr>
        <p:spPr bwMode="auto">
          <a:xfrm>
            <a:off x="7005638" y="3302953"/>
            <a:ext cx="4313237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600" b="1">
                <a:latin typeface="Calibri" panose="020F0502020204030204" pitchFamily="34" charset="0"/>
              </a:rPr>
              <a:t>         </a:t>
            </a:r>
            <a:r>
              <a:rPr lang="zh-CN" altLang="en-US" sz="6600" b="1">
                <a:latin typeface="黑体" panose="02010609060101010101" charset="-122"/>
                <a:ea typeface="黑体" panose="02010609060101010101" charset="-122"/>
              </a:rPr>
              <a:t>毛宁</a:t>
            </a:r>
            <a:endParaRPr lang="zh-CN" altLang="en-US" sz="6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文本框 2"/>
          <p:cNvSpPr txBox="1">
            <a:spLocks noChangeArrowheads="1"/>
          </p:cNvSpPr>
          <p:nvPr/>
        </p:nvSpPr>
        <p:spPr bwMode="auto">
          <a:xfrm>
            <a:off x="370205" y="358775"/>
            <a:ext cx="11511915" cy="4700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通过划线词语体会说明文语言的特点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sz="3600" b="1">
                <a:latin typeface="Calibri" panose="020F0502020204030204" pitchFamily="34" charset="0"/>
              </a:rPr>
              <a:t>1</a:t>
            </a:r>
            <a:r>
              <a:rPr lang="zh-CN" altLang="en-US" sz="3600" b="1">
                <a:latin typeface="Calibri" panose="020F0502020204030204" pitchFamily="34" charset="0"/>
              </a:rPr>
              <a:t>、画中所描绘的景物，与文献中有关汴梁的记载</a:t>
            </a:r>
            <a:r>
              <a:rPr lang="zh-CN" altLang="en-US" sz="3600" b="1" u="sng">
                <a:solidFill>
                  <a:srgbClr val="FF0000"/>
                </a:solidFill>
                <a:latin typeface="Calibri" panose="020F0502020204030204" pitchFamily="34" charset="0"/>
              </a:rPr>
              <a:t>基本</a:t>
            </a:r>
            <a:r>
              <a:rPr lang="zh-CN" altLang="en-US" sz="3600" b="1">
                <a:latin typeface="Calibri" panose="020F0502020204030204" pitchFamily="34" charset="0"/>
              </a:rPr>
              <a:t>一致。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2</a:t>
            </a:r>
            <a:r>
              <a:rPr lang="zh-CN" altLang="en-US" sz="3600" b="1">
                <a:latin typeface="Calibri" panose="020F0502020204030204" pitchFamily="34" charset="0"/>
              </a:rPr>
              <a:t>、</a:t>
            </a:r>
            <a:r>
              <a:rPr lang="zh-CN" altLang="en-US" sz="3600" b="1">
                <a:latin typeface="Calibri" panose="020F0502020204030204" pitchFamily="34" charset="0"/>
              </a:rPr>
              <a:t>画面细节的刻画也</a:t>
            </a:r>
            <a:r>
              <a:rPr lang="zh-CN" altLang="en-US" sz="3600" b="1" u="sng">
                <a:latin typeface="Calibri" panose="020F0502020204030204" pitchFamily="34" charset="0"/>
              </a:rPr>
              <a:t>十分</a:t>
            </a:r>
            <a:r>
              <a:rPr lang="zh-CN" altLang="en-US" sz="3600" b="1">
                <a:latin typeface="Calibri" panose="020F0502020204030204" pitchFamily="34" charset="0"/>
              </a:rPr>
              <a:t>真实。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3</a:t>
            </a:r>
            <a:r>
              <a:rPr lang="zh-CN" altLang="en-US" sz="3600" b="1">
                <a:latin typeface="Calibri" panose="020F0502020204030204" pitchFamily="34" charset="0"/>
              </a:rPr>
              <a:t>、画面开卷处描绘的是汴京近郊的风光，</a:t>
            </a:r>
            <a:r>
              <a:rPr lang="zh-CN" altLang="en-US" sz="3600" b="1" u="sng">
                <a:solidFill>
                  <a:srgbClr val="FF0000"/>
                </a:solidFill>
                <a:latin typeface="Calibri" panose="020F0502020204030204" pitchFamily="34" charset="0"/>
              </a:rPr>
              <a:t>疏林薄雾，农舍田畴，春寒料峭</a:t>
            </a:r>
            <a:r>
              <a:rPr lang="zh-CN" altLang="en-US" sz="3600" b="1">
                <a:latin typeface="Calibri" panose="020F0502020204030204" pitchFamily="34" charset="0"/>
              </a:rPr>
              <a:t>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1176020" y="5059045"/>
            <a:ext cx="1109218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4800" b="1">
                <a:solidFill>
                  <a:srgbClr val="C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       </a:t>
            </a:r>
            <a:r>
              <a:rPr lang="zh-CN" altLang="en-US" sz="4800" b="1">
                <a:solidFill>
                  <a:srgbClr val="C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准确、严谨，同时又颇具文学色彩，典雅而有韵味</a:t>
            </a:r>
            <a:endParaRPr lang="zh-CN" altLang="en-US" sz="4800" b="1">
              <a:solidFill>
                <a:srgbClr val="C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21690" y="784225"/>
            <a:ext cx="10741660" cy="3414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</a:rPr>
              <a:t>说明顺序的使用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latin typeface="Calibri" panose="020F0502020204030204" pitchFamily="34" charset="0"/>
              </a:rPr>
              <a:t>就全文而言，使用了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逻辑顺序</a:t>
            </a:r>
            <a:r>
              <a:rPr lang="zh-CN" altLang="en-US" sz="4400" b="1">
                <a:latin typeface="Calibri" panose="020F0502020204030204" pitchFamily="34" charset="0"/>
              </a:rPr>
              <a:t>。</a:t>
            </a:r>
            <a:endParaRPr lang="zh-CN" altLang="en-US" sz="4400" b="1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latin typeface="Calibri" panose="020F0502020204030204" pitchFamily="34" charset="0"/>
              </a:rPr>
              <a:t>第四段重点介绍说明画作内容时既使用了从前到后的画面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空间顺序</a:t>
            </a:r>
            <a:r>
              <a:rPr lang="zh-CN" altLang="en-US" sz="4400" b="1">
                <a:latin typeface="Calibri" panose="020F0502020204030204" pitchFamily="34" charset="0"/>
              </a:rPr>
              <a:t>。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4178935" y="359093"/>
            <a:ext cx="541813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感悟升华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1820" y="1470025"/>
            <a:ext cx="10923905" cy="481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课题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梦回繁华有哪些深意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？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1.</a:t>
            </a:r>
            <a:r>
              <a:rPr lang="zh-CN" altLang="en-US" sz="3600" b="1">
                <a:latin typeface="Calibri" panose="020F0502020204030204" pitchFamily="34" charset="0"/>
              </a:rPr>
              <a:t>清明上河图让我们回忆古代文明的灿烂，希望能继承并弘扬这种繁华。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2.</a:t>
            </a:r>
            <a:r>
              <a:rPr lang="zh-CN" altLang="en-US" sz="3600" b="1">
                <a:latin typeface="Calibri" panose="020F0502020204030204" pitchFamily="34" charset="0"/>
              </a:rPr>
              <a:t>清明上河图反映了南宋人民渴望国家统一，回到当年繁华太平年代的强烈愿望。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3.</a:t>
            </a:r>
            <a:r>
              <a:rPr lang="zh-CN" altLang="en-US" sz="3600" b="1">
                <a:latin typeface="Calibri" panose="020F0502020204030204" pitchFamily="34" charset="0"/>
              </a:rPr>
              <a:t>梦回繁华既有对宋朝科技文化繁荣的骄傲，又有对近代丢失中华文明先进性的遗憾。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1215" y="2470785"/>
            <a:ext cx="921385" cy="33299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梦回繁华</a:t>
            </a:r>
            <a:endParaRPr lang="zh-CN" altLang="en-US" sz="4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0800" y="1295400"/>
            <a:ext cx="7315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引出说明对象</a:t>
            </a:r>
            <a:r>
              <a:rPr lang="en-US" altLang="zh-CN" sz="3200" b="1" dirty="0">
                <a:latin typeface="Comic Sans MS" panose="030F0702030302020204" pitchFamily="66" charset="0"/>
              </a:rPr>
              <a:t>《</a:t>
            </a:r>
            <a:r>
              <a:rPr lang="zh-CN" altLang="en-US" sz="3200" b="1" dirty="0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 dirty="0">
                <a:latin typeface="Comic Sans MS" panose="030F0702030302020204" pitchFamily="66" charset="0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（略写）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2700" y="1990725"/>
            <a:ext cx="7086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介绍作者张择端生平及代表作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（略写）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9814" name="左中括号 5"/>
          <p:cNvSpPr/>
          <p:nvPr/>
        </p:nvSpPr>
        <p:spPr>
          <a:xfrm>
            <a:off x="2955925" y="1990725"/>
            <a:ext cx="203200" cy="2906713"/>
          </a:xfrm>
          <a:prstGeom prst="leftBracket">
            <a:avLst>
              <a:gd name="adj" fmla="val 8278"/>
            </a:avLst>
          </a:prstGeom>
          <a:noFill/>
          <a:ln w="38100">
            <a:noFill/>
          </a:ln>
        </p:spPr>
        <p:txBody>
          <a:bodyPr anchor="ctr"/>
          <a:p>
            <a:pPr algn="ctr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19815" name="左中括号 6"/>
          <p:cNvSpPr/>
          <p:nvPr/>
        </p:nvSpPr>
        <p:spPr>
          <a:xfrm>
            <a:off x="5043488" y="3709988"/>
            <a:ext cx="190500" cy="1919287"/>
          </a:xfrm>
          <a:prstGeom prst="leftBracket">
            <a:avLst>
              <a:gd name="adj" fmla="val 8349"/>
            </a:avLst>
          </a:prstGeom>
          <a:noFill/>
          <a:ln w="6350">
            <a:noFill/>
          </a:ln>
        </p:spPr>
        <p:txBody>
          <a:bodyPr anchor="ctr"/>
          <a:p>
            <a:pPr algn="ctr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0800" y="2769235"/>
            <a:ext cx="495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总括</a:t>
            </a:r>
            <a:r>
              <a:rPr lang="en-US" altLang="zh-CN" sz="3200" b="1" dirty="0">
                <a:latin typeface="Comic Sans MS" panose="030F0702030302020204" pitchFamily="66" charset="0"/>
              </a:rPr>
              <a:t>《</a:t>
            </a:r>
            <a:r>
              <a:rPr lang="zh-CN" altLang="en-US" sz="3200" b="1" dirty="0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 dirty="0">
                <a:latin typeface="Comic Sans MS" panose="030F0702030302020204" pitchFamily="66" charset="0"/>
              </a:rPr>
              <a:t>》</a:t>
            </a:r>
            <a:r>
              <a:rPr lang="zh-CN" altLang="en-US" sz="3200" b="1" dirty="0">
                <a:latin typeface="Comic Sans MS" panose="030F0702030302020204" pitchFamily="66" charset="0"/>
              </a:rPr>
              <a:t>概况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7000" y="3710305"/>
            <a:ext cx="480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Comic Sans MS" panose="030F0702030302020204" pitchFamily="66" charset="0"/>
              </a:rPr>
              <a:t>《</a:t>
            </a:r>
            <a:r>
              <a:rPr lang="zh-CN" altLang="en-US" sz="3200" b="1" dirty="0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 dirty="0">
                <a:latin typeface="Comic Sans MS" panose="030F0702030302020204" pitchFamily="66" charset="0"/>
              </a:rPr>
              <a:t>》</a:t>
            </a:r>
            <a:r>
              <a:rPr lang="zh-CN" altLang="en-US" sz="3200" b="1" dirty="0">
                <a:latin typeface="Comic Sans MS" panose="030F0702030302020204" pitchFamily="66" charset="0"/>
              </a:rPr>
              <a:t>内容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67000" y="4552950"/>
            <a:ext cx="54864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评述</a:t>
            </a:r>
            <a:r>
              <a:rPr lang="en-US" altLang="zh-CN" sz="3200" b="1" dirty="0">
                <a:latin typeface="Comic Sans MS" panose="030F0702030302020204" pitchFamily="66" charset="0"/>
              </a:rPr>
              <a:t>《</a:t>
            </a:r>
            <a:r>
              <a:rPr lang="zh-CN" altLang="en-US" sz="3200" b="1" dirty="0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 dirty="0">
                <a:latin typeface="Comic Sans MS" panose="030F0702030302020204" pitchFamily="66" charset="0"/>
              </a:rPr>
              <a:t>》</a:t>
            </a:r>
            <a:r>
              <a:rPr lang="zh-CN" altLang="en-US" sz="3200" b="1" dirty="0">
                <a:latin typeface="Comic Sans MS" panose="030F0702030302020204" pitchFamily="66" charset="0"/>
              </a:rPr>
              <a:t>的艺术特色和历史价值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119819" name="右中括号 10"/>
          <p:cNvSpPr/>
          <p:nvPr/>
        </p:nvSpPr>
        <p:spPr>
          <a:xfrm>
            <a:off x="8947150" y="1990725"/>
            <a:ext cx="222250" cy="3670300"/>
          </a:xfrm>
          <a:prstGeom prst="rightBracket">
            <a:avLst>
              <a:gd name="adj" fmla="val 8333"/>
            </a:avLst>
          </a:prstGeom>
          <a:noFill/>
          <a:ln w="38100">
            <a:noFill/>
          </a:ln>
        </p:spPr>
        <p:txBody>
          <a:bodyPr anchor="ctr"/>
          <a:p>
            <a:pPr algn="ctr"/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85760" y="274320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（略写）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639" name="文本框 14"/>
          <p:cNvSpPr txBox="1"/>
          <p:nvPr/>
        </p:nvSpPr>
        <p:spPr>
          <a:xfrm>
            <a:off x="381000" y="213360"/>
            <a:ext cx="37338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课堂小结</a:t>
            </a:r>
            <a:endParaRPr lang="zh-CN" altLang="en-US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5760" y="3710305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（详写）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760" y="4897755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（详写）</a:t>
            </a:r>
            <a:endParaRPr lang="zh-CN" alt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2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58875" y="1717675"/>
            <a:ext cx="10834688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         </a:t>
            </a:r>
            <a:r>
              <a:rPr lang="zh-CN" altLang="en-US" sz="4400" b="1">
                <a:solidFill>
                  <a:schemeClr val="tx1"/>
                </a:solidFill>
                <a:latin typeface="Calibri" panose="020F0502020204030204" pitchFamily="34" charset="0"/>
              </a:rPr>
              <a:t>这篇说明性文章，介绍了《清明上河图》上表现的北宋时期繁华的市井风情，丰富了人们对当时社会风貌及生活的想象，包含着作者对祖国灿烂文化的深厚情感。</a:t>
            </a:r>
            <a:endParaRPr lang="zh-CN" altLang="en-US" sz="4400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898525" y="625475"/>
            <a:ext cx="2322513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Calibri" panose="020F0502020204030204" pitchFamily="34" charset="0"/>
              </a:rPr>
              <a:t>小结</a:t>
            </a:r>
            <a:endParaRPr lang="zh-CN" altLang="en-US" sz="5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 bwMode="auto">
          <a:xfrm>
            <a:off x="9551988" y="5514975"/>
            <a:ext cx="111601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4206875" y="118428"/>
            <a:ext cx="484187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当堂评价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699" name="文本框 2"/>
          <p:cNvSpPr txBox="1">
            <a:spLocks noChangeArrowheads="1"/>
          </p:cNvSpPr>
          <p:nvPr/>
        </p:nvSpPr>
        <p:spPr bwMode="auto">
          <a:xfrm>
            <a:off x="1181418" y="1028065"/>
            <a:ext cx="10134600" cy="5684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</a:rPr>
              <a:t>1.</a:t>
            </a:r>
            <a:r>
              <a:rPr lang="zh-CN" altLang="en-US" sz="3600" b="1">
                <a:latin typeface="Calibri" panose="020F0502020204030204" pitchFamily="34" charset="0"/>
              </a:rPr>
              <a:t>下列加点字注音完全正确的一项是（        ）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21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A.</a:t>
            </a:r>
            <a:r>
              <a:rPr lang="zh-CN" altLang="en-US" sz="3600" b="1">
                <a:latin typeface="Calibri" panose="020F0502020204030204" pitchFamily="34" charset="0"/>
              </a:rPr>
              <a:t>遒劲</a:t>
            </a:r>
            <a:r>
              <a:rPr lang="en-US" altLang="zh-CN" sz="3600" b="1">
                <a:latin typeface="Calibri" panose="020F0502020204030204" pitchFamily="34" charset="0"/>
              </a:rPr>
              <a:t>(qi</a:t>
            </a:r>
            <a:r>
              <a:rPr lang="en-US" altLang="zh-CN" sz="3600" b="1">
                <a:latin typeface="Calibri" panose="020F0502020204030204" pitchFamily="34" charset="0"/>
                <a:sym typeface="宋体" panose="02010600030101010101" pitchFamily="2" charset="-122"/>
              </a:rPr>
              <a:t>ú</a:t>
            </a:r>
            <a:r>
              <a:rPr lang="en-US" altLang="zh-CN" sz="3600" b="1">
                <a:latin typeface="Calibri" panose="020F0502020204030204" pitchFamily="34" charset="0"/>
              </a:rPr>
              <a:t>)</a:t>
            </a:r>
            <a:r>
              <a:rPr lang="zh-CN" altLang="en-US" sz="3600" b="1">
                <a:latin typeface="Calibri" panose="020F0502020204030204" pitchFamily="34" charset="0"/>
              </a:rPr>
              <a:t>  绢本</a:t>
            </a:r>
            <a:r>
              <a:rPr lang="en-US" altLang="zh-CN" sz="3600" b="1">
                <a:latin typeface="Calibri" panose="020F0502020204030204" pitchFamily="34" charset="0"/>
              </a:rPr>
              <a:t>(juàn)</a:t>
            </a:r>
            <a:r>
              <a:rPr lang="zh-CN" altLang="en-US" sz="3600" b="1">
                <a:latin typeface="Calibri" panose="020F0502020204030204" pitchFamily="34" charset="0"/>
              </a:rPr>
              <a:t>   春寒料峭</a:t>
            </a:r>
            <a:r>
              <a:rPr lang="en-US" altLang="zh-CN" sz="4000" b="1">
                <a:latin typeface="Calibri" panose="020F0502020204030204" pitchFamily="34" charset="0"/>
              </a:rPr>
              <a:t>(qiào)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ct val="21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B.</a:t>
            </a:r>
            <a:r>
              <a:rPr lang="zh-CN" altLang="en-US" sz="3600" b="1">
                <a:latin typeface="Calibri" panose="020F0502020204030204" pitchFamily="34" charset="0"/>
              </a:rPr>
              <a:t>田畴</a:t>
            </a:r>
            <a:r>
              <a:rPr lang="en-US" altLang="zh-CN" sz="3600" b="1">
                <a:latin typeface="Calibri" panose="020F0502020204030204" pitchFamily="34" charset="0"/>
              </a:rPr>
              <a:t>(chóu)</a:t>
            </a:r>
            <a:r>
              <a:rPr lang="zh-CN" altLang="en-US" sz="3600" b="1">
                <a:latin typeface="Calibri" panose="020F0502020204030204" pitchFamily="34" charset="0"/>
              </a:rPr>
              <a:t>   覆灭</a:t>
            </a:r>
            <a:r>
              <a:rPr lang="en-US" altLang="zh-CN" sz="3600" b="1">
                <a:latin typeface="Calibri" panose="020F0502020204030204" pitchFamily="34" charset="0"/>
              </a:rPr>
              <a:t>(fǔ)</a:t>
            </a:r>
            <a:r>
              <a:rPr lang="zh-CN" altLang="en-US" sz="3600" b="1">
                <a:latin typeface="Calibri" panose="020F0502020204030204" pitchFamily="34" charset="0"/>
              </a:rPr>
              <a:t>   摩肩接踵</a:t>
            </a:r>
            <a:r>
              <a:rPr lang="en-US" altLang="zh-CN" sz="4000" b="1">
                <a:latin typeface="Calibri" panose="020F0502020204030204" pitchFamily="34" charset="0"/>
              </a:rPr>
              <a:t>(zǒng)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ct val="21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C.</a:t>
            </a:r>
            <a:r>
              <a:rPr lang="zh-CN" altLang="en-US" sz="3600" b="1">
                <a:latin typeface="Calibri" panose="020F0502020204030204" pitchFamily="34" charset="0"/>
              </a:rPr>
              <a:t>汴梁</a:t>
            </a:r>
            <a:r>
              <a:rPr lang="en-US" altLang="zh-CN" sz="3600" b="1">
                <a:latin typeface="Calibri" panose="020F0502020204030204" pitchFamily="34" charset="0"/>
              </a:rPr>
              <a:t>(bi</a:t>
            </a:r>
            <a:r>
              <a:rPr lang="en-US" altLang="zh-CN" sz="3600" b="1">
                <a:latin typeface="Calibri" panose="020F050202020403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 b="1">
                <a:latin typeface="Calibri" panose="020F0502020204030204" pitchFamily="34" charset="0"/>
              </a:rPr>
              <a:t>n)</a:t>
            </a:r>
            <a:r>
              <a:rPr lang="zh-CN" altLang="en-US" sz="3600" b="1">
                <a:latin typeface="Calibri" panose="020F0502020204030204" pitchFamily="34" charset="0"/>
              </a:rPr>
              <a:t>   舳舻</a:t>
            </a:r>
            <a:r>
              <a:rPr lang="en-US" altLang="zh-CN" sz="3600" b="1">
                <a:latin typeface="Calibri" panose="020F0502020204030204" pitchFamily="34" charset="0"/>
              </a:rPr>
              <a:t>(zh</a:t>
            </a:r>
            <a:r>
              <a:rPr lang="en-US" altLang="zh-CN" sz="3600" b="1">
                <a:latin typeface="Calibri" panose="020F0502020204030204" pitchFamily="34" charset="0"/>
                <a:sym typeface="宋体" panose="02010600030101010101" pitchFamily="2" charset="-122"/>
              </a:rPr>
              <a:t>ó</a:t>
            </a:r>
            <a:r>
              <a:rPr lang="en-US" altLang="zh-CN" sz="3600" b="1">
                <a:latin typeface="Calibri" panose="020F0502020204030204" pitchFamily="34" charset="0"/>
              </a:rPr>
              <a:t>u)</a:t>
            </a:r>
            <a:r>
              <a:rPr lang="zh-CN" altLang="en-US" sz="3600" b="1">
                <a:latin typeface="Calibri" panose="020F0502020204030204" pitchFamily="34" charset="0"/>
              </a:rPr>
              <a:t>   长途跋涉</a:t>
            </a:r>
            <a:r>
              <a:rPr lang="en-US" altLang="zh-CN" sz="4000" b="1">
                <a:latin typeface="Calibri" panose="020F0502020204030204" pitchFamily="34" charset="0"/>
              </a:rPr>
              <a:t>(sè)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ct val="21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D.</a:t>
            </a:r>
            <a:r>
              <a:rPr lang="zh-CN" altLang="en-US" sz="3600" b="1">
                <a:latin typeface="Calibri" panose="020F0502020204030204" pitchFamily="34" charset="0"/>
              </a:rPr>
              <a:t>纤夫</a:t>
            </a:r>
            <a:r>
              <a:rPr lang="en-US" altLang="zh-CN" sz="3600" b="1">
                <a:latin typeface="Calibri" panose="020F0502020204030204" pitchFamily="34" charset="0"/>
              </a:rPr>
              <a:t>(qiān)</a:t>
            </a:r>
            <a:r>
              <a:rPr lang="zh-CN" altLang="en-US" sz="3600" b="1">
                <a:latin typeface="Calibri" panose="020F0502020204030204" pitchFamily="34" charset="0"/>
              </a:rPr>
              <a:t>    握篙</a:t>
            </a:r>
            <a:r>
              <a:rPr lang="en-US" altLang="zh-CN" sz="3600" b="1">
                <a:latin typeface="Calibri" panose="020F0502020204030204" pitchFamily="34" charset="0"/>
              </a:rPr>
              <a:t>(hāo)</a:t>
            </a:r>
            <a:r>
              <a:rPr lang="zh-CN" altLang="en-US" sz="3600" b="1">
                <a:latin typeface="Calibri" panose="020F0502020204030204" pitchFamily="34" charset="0"/>
              </a:rPr>
              <a:t>   络绎不绝</a:t>
            </a:r>
            <a:r>
              <a:rPr lang="en-US" altLang="zh-CN" sz="3600" b="1">
                <a:latin typeface="Calibri" panose="020F0502020204030204" pitchFamily="34" charset="0"/>
              </a:rPr>
              <a:t>(yì)</a:t>
            </a:r>
            <a:endParaRPr lang="en-US" altLang="zh-CN" sz="3600" b="1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048750" y="1028065"/>
            <a:ext cx="695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latin typeface="Calibri" panose="020F0502020204030204" pitchFamily="34" charset="0"/>
              </a:rPr>
              <a:t>A</a:t>
            </a:r>
            <a:endParaRPr lang="en-US" altLang="zh-CN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Soloman\Desktop\荷叶.png"/>
          <p:cNvPicPr>
            <a:picLocks noChangeAspect="1"/>
          </p:cNvPicPr>
          <p:nvPr/>
        </p:nvPicPr>
        <p:blipFill>
          <a:blip r:embed="rId1"/>
          <a:srcRect l="83331" t="36375" r="2292" b="40009"/>
          <a:stretch>
            <a:fillRect/>
          </a:stretch>
        </p:blipFill>
        <p:spPr bwMode="auto">
          <a:xfrm>
            <a:off x="9551988" y="5514975"/>
            <a:ext cx="111601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4150995" y="46673"/>
            <a:ext cx="484187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当堂评价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1747" name="文本框 2"/>
          <p:cNvSpPr txBox="1">
            <a:spLocks noChangeArrowheads="1"/>
          </p:cNvSpPr>
          <p:nvPr/>
        </p:nvSpPr>
        <p:spPr bwMode="auto">
          <a:xfrm>
            <a:off x="90170" y="927100"/>
            <a:ext cx="12011025" cy="5962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anose="020F0502020204030204" pitchFamily="34" charset="0"/>
              </a:rPr>
              <a:t>2.</a:t>
            </a:r>
            <a:r>
              <a:rPr lang="zh-CN" altLang="en-US" sz="3600" b="1">
                <a:latin typeface="Calibri" panose="020F0502020204030204" pitchFamily="34" charset="0"/>
              </a:rPr>
              <a:t>下列句子加点词语使用不恰当的一项是（        ）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A.</a:t>
            </a:r>
            <a:r>
              <a:rPr lang="zh-CN" altLang="en-US" sz="3600" b="1">
                <a:latin typeface="Calibri" panose="020F0502020204030204" pitchFamily="34" charset="0"/>
              </a:rPr>
              <a:t>星期天，街上行人</a:t>
            </a:r>
            <a:r>
              <a:rPr lang="zh-CN" altLang="en-US" sz="3600" b="1" u="sng">
                <a:latin typeface="Calibri" panose="020F0502020204030204" pitchFamily="34" charset="0"/>
              </a:rPr>
              <a:t>摩肩接踵</a:t>
            </a:r>
            <a:r>
              <a:rPr lang="zh-CN" altLang="en-US" sz="3600" b="1">
                <a:latin typeface="Calibri" panose="020F0502020204030204" pitchFamily="34" charset="0"/>
              </a:rPr>
              <a:t>，热闹极了。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B.</a:t>
            </a:r>
            <a:r>
              <a:rPr lang="zh-CN" altLang="en-US" sz="3600" b="1">
                <a:latin typeface="Calibri" panose="020F0502020204030204" pitchFamily="34" charset="0"/>
              </a:rPr>
              <a:t>经过半个小时的</a:t>
            </a:r>
            <a:r>
              <a:rPr lang="zh-CN" altLang="en-US" sz="3600" b="1" u="sng">
                <a:latin typeface="Calibri" panose="020F0502020204030204" pitchFamily="34" charset="0"/>
              </a:rPr>
              <a:t>长途跋涉</a:t>
            </a:r>
            <a:r>
              <a:rPr lang="zh-CN" altLang="en-US" sz="3600" b="1">
                <a:latin typeface="Calibri" panose="020F0502020204030204" pitchFamily="34" charset="0"/>
              </a:rPr>
              <a:t>，我们终于到达了目的地</a:t>
            </a:r>
            <a:r>
              <a:rPr lang="en-US" altLang="zh-CN" sz="3600" b="1">
                <a:latin typeface="Calibri" panose="020F0502020204030204" pitchFamily="34" charset="0"/>
              </a:rPr>
              <a:t>——</a:t>
            </a:r>
            <a:r>
              <a:rPr lang="zh-CN" altLang="en-US" sz="3600" b="1">
                <a:latin typeface="Calibri" panose="020F0502020204030204" pitchFamily="34" charset="0"/>
              </a:rPr>
              <a:t>习家池。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C.</a:t>
            </a:r>
            <a:r>
              <a:rPr lang="zh-CN" altLang="en-US" sz="3600" b="1">
                <a:latin typeface="Calibri" panose="020F0502020204030204" pitchFamily="34" charset="0"/>
              </a:rPr>
              <a:t>那是一个阴冷的漆黑之夜。</a:t>
            </a:r>
            <a:r>
              <a:rPr lang="zh-CN" altLang="en-US" sz="3600" b="1" u="sng">
                <a:latin typeface="Calibri" panose="020F0502020204030204" pitchFamily="34" charset="0"/>
              </a:rPr>
              <a:t>春寒料峭</a:t>
            </a:r>
            <a:r>
              <a:rPr lang="zh-CN" altLang="en-US" sz="3600" b="1">
                <a:latin typeface="Calibri" panose="020F0502020204030204" pitchFamily="34" charset="0"/>
              </a:rPr>
              <a:t>，风雨凄凄。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3600" b="1">
                <a:latin typeface="Calibri" panose="020F0502020204030204" pitchFamily="34" charset="0"/>
              </a:rPr>
              <a:t>D.</a:t>
            </a:r>
            <a:r>
              <a:rPr lang="zh-CN" altLang="en-US" sz="3600" b="1">
                <a:latin typeface="Calibri" panose="020F0502020204030204" pitchFamily="34" charset="0"/>
              </a:rPr>
              <a:t>在展出的各幅画前无不人头攒动，尤其是张择端的《清明上河图》前，观看的人更是</a:t>
            </a:r>
            <a:r>
              <a:rPr lang="zh-CN" altLang="en-US" sz="3600" b="1" u="sng">
                <a:latin typeface="Calibri" panose="020F0502020204030204" pitchFamily="34" charset="0"/>
              </a:rPr>
              <a:t>络绎不绝</a:t>
            </a:r>
            <a:r>
              <a:rPr lang="zh-CN" altLang="en-US" sz="3600" b="1">
                <a:latin typeface="Calibri" panose="020F0502020204030204" pitchFamily="34" charset="0"/>
              </a:rPr>
              <a:t>。</a:t>
            </a:r>
            <a:endParaRPr lang="zh-CN" altLang="en-US" sz="3600" b="1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856663" y="1027430"/>
            <a:ext cx="695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latin typeface="Calibri" panose="020F0502020204030204" pitchFamily="34" charset="0"/>
              </a:rPr>
              <a:t>B</a:t>
            </a:r>
            <a:endParaRPr lang="en-US" altLang="zh-CN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4206875" y="407988"/>
            <a:ext cx="484187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当堂评价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357188" y="1085850"/>
            <a:ext cx="9212262" cy="5377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anose="020F0502020204030204" pitchFamily="34" charset="0"/>
              </a:rPr>
              <a:t>3.</a:t>
            </a:r>
            <a:r>
              <a:rPr lang="zh-CN" altLang="en-US" sz="3200" b="1">
                <a:latin typeface="Calibri" panose="020F0502020204030204" pitchFamily="34" charset="0"/>
              </a:rPr>
              <a:t>写出下列句子的说明方法。</a:t>
            </a:r>
            <a:endParaRPr lang="zh-CN" altLang="en-US" sz="3200" b="1">
              <a:latin typeface="Calibri" panose="020F0502020204030204" pitchFamily="34" charset="0"/>
            </a:endParaRPr>
          </a:p>
          <a:p>
            <a:pPr>
              <a:lnSpc>
                <a:spcPct val="190000"/>
              </a:lnSpc>
            </a:pPr>
            <a:r>
              <a:rPr lang="zh-CN" altLang="en-US" sz="3200" b="1">
                <a:latin typeface="Calibri" panose="020F0502020204030204" pitchFamily="34" charset="0"/>
              </a:rPr>
              <a:t>（</a:t>
            </a:r>
            <a:r>
              <a:rPr lang="en-US" altLang="zh-CN" sz="3200" b="1">
                <a:latin typeface="Calibri" panose="020F0502020204030204" pitchFamily="34" charset="0"/>
              </a:rPr>
              <a:t>1</a:t>
            </a:r>
            <a:r>
              <a:rPr lang="zh-CN" altLang="en-US" sz="3200" b="1">
                <a:latin typeface="Calibri" panose="020F0502020204030204" pitchFamily="34" charset="0"/>
              </a:rPr>
              <a:t>）张择端画的《清明上河图》绢本、设色，纵</a:t>
            </a:r>
            <a:r>
              <a:rPr lang="en-US" altLang="zh-CN" sz="3200" b="1">
                <a:latin typeface="Calibri" panose="020F0502020204030204" pitchFamily="34" charset="0"/>
              </a:rPr>
              <a:t>25.5</a:t>
            </a:r>
            <a:r>
              <a:rPr lang="zh-CN" altLang="en-US" sz="3200" b="1">
                <a:latin typeface="Calibri" panose="020F0502020204030204" pitchFamily="34" charset="0"/>
              </a:rPr>
              <a:t>厘米，横</a:t>
            </a:r>
            <a:r>
              <a:rPr lang="en-US" altLang="zh-CN" sz="3200" b="1">
                <a:latin typeface="Calibri" panose="020F0502020204030204" pitchFamily="34" charset="0"/>
              </a:rPr>
              <a:t>525</a:t>
            </a:r>
            <a:r>
              <a:rPr lang="zh-CN" altLang="en-US" sz="3600" b="1">
                <a:latin typeface="Calibri" panose="020F0502020204030204" pitchFamily="34" charset="0"/>
              </a:rPr>
              <a:t>厘米。                      （             ）</a:t>
            </a:r>
            <a:endParaRPr lang="zh-CN" altLang="en-US" sz="3600" b="1">
              <a:latin typeface="Calibri" panose="020F0502020204030204" pitchFamily="34" charset="0"/>
            </a:endParaRPr>
          </a:p>
          <a:p>
            <a:pPr>
              <a:lnSpc>
                <a:spcPct val="190000"/>
              </a:lnSpc>
            </a:pPr>
            <a:r>
              <a:rPr lang="zh-CN" altLang="en-US" sz="3200" b="1">
                <a:latin typeface="Calibri" panose="020F0502020204030204" pitchFamily="34" charset="0"/>
              </a:rPr>
              <a:t>（</a:t>
            </a:r>
            <a:r>
              <a:rPr lang="en-US" altLang="zh-CN" sz="3200" b="1">
                <a:latin typeface="Calibri" panose="020F0502020204030204" pitchFamily="34" charset="0"/>
              </a:rPr>
              <a:t>2</a:t>
            </a:r>
            <a:r>
              <a:rPr lang="zh-CN" altLang="en-US" sz="3200" b="1">
                <a:latin typeface="Calibri" panose="020F0502020204030204" pitchFamily="34" charset="0"/>
              </a:rPr>
              <a:t>）整个长卷犹如一部乐章。       （              ）</a:t>
            </a:r>
            <a:endParaRPr lang="zh-CN" altLang="en-US" sz="3200" b="1">
              <a:latin typeface="Calibri" panose="020F0502020204030204" pitchFamily="34" charset="0"/>
            </a:endParaRPr>
          </a:p>
          <a:p>
            <a:pPr>
              <a:lnSpc>
                <a:spcPct val="190000"/>
              </a:lnSpc>
            </a:pPr>
            <a:r>
              <a:rPr lang="zh-CN" altLang="en-US" sz="3200" b="1">
                <a:latin typeface="Calibri" panose="020F0502020204030204" pitchFamily="34" charset="0"/>
              </a:rPr>
              <a:t>（</a:t>
            </a:r>
            <a:r>
              <a:rPr lang="en-US" altLang="zh-CN" sz="3200" b="1">
                <a:latin typeface="Calibri" panose="020F0502020204030204" pitchFamily="34" charset="0"/>
              </a:rPr>
              <a:t>3</a:t>
            </a:r>
            <a:r>
              <a:rPr lang="zh-CN" altLang="en-US" sz="3200" b="1">
                <a:latin typeface="Calibri" panose="020F0502020204030204" pitchFamily="34" charset="0"/>
              </a:rPr>
              <a:t>）画面细节的刻画也十分真实，如桥梁的结构，车马的样式</a:t>
            </a:r>
            <a:r>
              <a:rPr lang="en-US" altLang="zh-CN" sz="3200" b="1">
                <a:latin typeface="Calibri" panose="020F0502020204030204" pitchFamily="34" charset="0"/>
              </a:rPr>
              <a:t>……                                       </a:t>
            </a:r>
            <a:r>
              <a:rPr lang="zh-CN" altLang="en-US" sz="3200" b="1">
                <a:latin typeface="Calibri" panose="020F0502020204030204" pitchFamily="34" charset="0"/>
              </a:rPr>
              <a:t>（     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34275" y="2892425"/>
            <a:ext cx="1514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列数字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983413" y="3878263"/>
            <a:ext cx="14049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打比方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59613" y="5651500"/>
            <a:ext cx="13287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anose="020F0502020204030204" pitchFamily="34" charset="0"/>
              </a:rPr>
              <a:t>举例子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9219"/>
          <p:cNvSpPr txBox="1">
            <a:spLocks noChangeArrowheads="1"/>
          </p:cNvSpPr>
          <p:nvPr/>
        </p:nvSpPr>
        <p:spPr bwMode="auto">
          <a:xfrm>
            <a:off x="3390900" y="519113"/>
            <a:ext cx="5594350" cy="100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学习目标</a:t>
            </a:r>
            <a:endParaRPr lang="zh-CN" altLang="en-US" sz="5400" b="1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文本框 9220"/>
          <p:cNvSpPr txBox="1">
            <a:spLocks noChangeArrowheads="1"/>
          </p:cNvSpPr>
          <p:nvPr/>
        </p:nvSpPr>
        <p:spPr bwMode="auto">
          <a:xfrm>
            <a:off x="711835" y="1524000"/>
            <a:ext cx="1055116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1.</a:t>
            </a:r>
            <a:r>
              <a:rPr lang="zh-CN" altLang="en-US" sz="4000" b="1">
                <a:solidFill>
                  <a:schemeClr val="tx1"/>
                </a:solidFill>
                <a:latin typeface="Calibri" panose="020F0502020204030204" pitchFamily="34" charset="0"/>
              </a:rPr>
              <a:t>学习课文，了解《清明上河图》在绘画史上的重要地位。</a:t>
            </a:r>
            <a:endParaRPr lang="zh-CN" altLang="en-US" sz="4000" b="1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Calibri" panose="020F0502020204030204" pitchFamily="34" charset="0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Calibri" panose="020F0502020204030204" pitchFamily="34" charset="0"/>
              </a:rPr>
              <a:t>熟读课文，掌握作者条理清晰地介绍画作的说明方法，揣摩作者准确富于概括力的说明语言。</a:t>
            </a:r>
            <a:endParaRPr lang="zh-CN" altLang="en-US" sz="4000" b="1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Calibri" panose="020F0502020204030204" pitchFamily="34" charset="0"/>
              </a:rPr>
              <a:t>3.</a:t>
            </a:r>
            <a:r>
              <a:rPr lang="zh-CN" altLang="en-US" sz="4000" b="1">
                <a:solidFill>
                  <a:schemeClr val="tx1"/>
                </a:solidFill>
                <a:latin typeface="Calibri" panose="020F0502020204030204" pitchFamily="34" charset="0"/>
              </a:rPr>
              <a:t>品味作者精彩说明语言的运用，增强热爱中华文明的责任感和自豪感。</a:t>
            </a:r>
            <a:endParaRPr lang="zh-CN" altLang="en-US" sz="4000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473075" y="1615440"/>
            <a:ext cx="112464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Comic Sans MS" panose="030F0702030302020204" pitchFamily="66" charset="0"/>
              </a:rPr>
              <a:t>   《</a:t>
            </a:r>
            <a:r>
              <a:rPr lang="zh-CN" altLang="en-US" sz="3600" b="1" dirty="0">
                <a:latin typeface="Comic Sans MS" panose="030F0702030302020204" pitchFamily="66" charset="0"/>
              </a:rPr>
              <a:t>清明上河图</a:t>
            </a:r>
            <a:r>
              <a:rPr lang="en-US" altLang="zh-CN" sz="3600" b="1" dirty="0">
                <a:latin typeface="Comic Sans MS" panose="030F0702030302020204" pitchFamily="66" charset="0"/>
              </a:rPr>
              <a:t>》 </a:t>
            </a:r>
            <a:r>
              <a:rPr lang="zh-CN" altLang="en-US" sz="3600" b="1" dirty="0">
                <a:latin typeface="Comic Sans MS" panose="030F0702030302020204" pitchFamily="66" charset="0"/>
              </a:rPr>
              <a:t>本是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进献给宋徽宗的贡品</a:t>
            </a:r>
            <a:r>
              <a:rPr lang="zh-CN" altLang="en-US" sz="3600" b="1" dirty="0">
                <a:latin typeface="Comic Sans MS" panose="030F0702030302020204" pitchFamily="66" charset="0"/>
              </a:rPr>
              <a:t>，流传至今已有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800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多年</a:t>
            </a:r>
            <a:r>
              <a:rPr lang="zh-CN" altLang="en-US" sz="3600" b="1" dirty="0">
                <a:latin typeface="Comic Sans MS" panose="030F0702030302020204" pitchFamily="66" charset="0"/>
              </a:rPr>
              <a:t>的历史。其主题主要是描写北宋都城汴京市民的生活状况和汴河上店铺林立、市民熙来攘往的热闹场面。这件现实主义的杰作，是研究北宋东京城市经济及社会生活的宝贵历史资料。</a:t>
            </a:r>
            <a:r>
              <a:rPr lang="zh-CN" altLang="en-US" sz="3600" b="1">
                <a:latin typeface="Calibri" panose="020F0502020204030204" pitchFamily="34" charset="0"/>
                <a:sym typeface="+mn-ea"/>
              </a:rPr>
              <a:t>通过这幅画，我们真切地了解了</a:t>
            </a:r>
            <a:r>
              <a:rPr lang="zh-CN" altLang="en-US" sz="36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北宋的城市面貌和当时各阶层人民的生活</a:t>
            </a:r>
            <a:r>
              <a:rPr lang="zh-CN" altLang="en-US" sz="36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3600" b="1">
              <a:latin typeface="Calibri" panose="020F0502020204030204" pitchFamily="34" charset="0"/>
            </a:endParaRPr>
          </a:p>
          <a:p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3549650" y="481965"/>
            <a:ext cx="5093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清明上河图简介</a:t>
            </a:r>
            <a:endParaRPr lang="zh-CN" alt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" y="279400"/>
            <a:ext cx="11957050" cy="6634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3"/>
          <p:cNvSpPr txBox="1"/>
          <p:nvPr/>
        </p:nvSpPr>
        <p:spPr>
          <a:xfrm>
            <a:off x="4412615" y="14160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清明上河图全景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>
            <a:spLocks noChangeArrowheads="1" noChangeShapeType="1" noTextEdit="1"/>
          </p:cNvSpPr>
          <p:nvPr/>
        </p:nvSpPr>
        <p:spPr bwMode="auto">
          <a:xfrm>
            <a:off x="5519738" y="908050"/>
            <a:ext cx="4537075" cy="27606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欣赏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8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674" name="图片 8194" descr="0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8195" descr="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图片 8196" descr="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图片 8197" descr="0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8198" descr="0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图片 8199" descr="0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图片 8200" descr="0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图片 8201" descr="0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图片 8202" descr="0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图片 8203" descr="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图片 8204" descr="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24000" y="476250"/>
            <a:ext cx="9144000" cy="63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图片 8205" descr="1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图片 8206" descr="1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图片 8207" descr="14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图片 8208" descr="15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52400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图片 8209" descr="16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524000" y="479425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>
            <a:spLocks noChangeArrowheads="1"/>
          </p:cNvSpPr>
          <p:nvPr/>
        </p:nvSpPr>
        <p:spPr bwMode="auto">
          <a:xfrm>
            <a:off x="4206875" y="216535"/>
            <a:ext cx="6065838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Calibri" panose="020F0502020204030204" pitchFamily="34" charset="0"/>
              </a:rPr>
              <a:t>预习检测</a:t>
            </a:r>
            <a:endParaRPr lang="zh-CN" altLang="en-US" sz="5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250825" y="1149350"/>
            <a:ext cx="11417300" cy="5163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Calibri" panose="020F0502020204030204" pitchFamily="34" charset="0"/>
              </a:rPr>
              <a:t>生字难字</a:t>
            </a:r>
            <a:endParaRPr lang="zh-CN" altLang="en-US" sz="48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汴</a:t>
            </a:r>
            <a:r>
              <a:rPr lang="zh-CN" altLang="en-US" sz="4000" b="1">
                <a:latin typeface="Calibri" panose="020F0502020204030204" pitchFamily="34" charset="0"/>
              </a:rPr>
              <a:t>梁</a:t>
            </a:r>
            <a:r>
              <a:rPr lang="en-US" altLang="zh-CN" sz="4000" b="1">
                <a:latin typeface="Calibri" panose="020F0502020204030204" pitchFamily="34" charset="0"/>
              </a:rPr>
              <a:t>(biàn)</a:t>
            </a:r>
            <a:r>
              <a:rPr lang="zh-CN" altLang="en-US" sz="4000" b="1">
                <a:latin typeface="Calibri" panose="020F0502020204030204" pitchFamily="34" charset="0"/>
              </a:rPr>
              <a:t>     田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畴</a:t>
            </a:r>
            <a:r>
              <a:rPr lang="en-US" altLang="zh-CN" sz="4000" b="1">
                <a:latin typeface="Calibri" panose="020F0502020204030204" pitchFamily="34" charset="0"/>
              </a:rPr>
              <a:t>(chóu)</a:t>
            </a:r>
            <a:r>
              <a:rPr lang="zh-CN" altLang="en-US" sz="4000" b="1">
                <a:latin typeface="Calibri" panose="020F0502020204030204" pitchFamily="34" charset="0"/>
              </a:rPr>
              <a:t>     沉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檀</a:t>
            </a:r>
            <a:r>
              <a:rPr lang="en-US" altLang="zh-CN" sz="4000" b="1">
                <a:latin typeface="Calibri" panose="020F0502020204030204" pitchFamily="34" charset="0"/>
              </a:rPr>
              <a:t>(tán)</a:t>
            </a:r>
            <a:r>
              <a:rPr lang="zh-CN" altLang="en-US" sz="4000" b="1">
                <a:latin typeface="Calibri" panose="020F0502020204030204" pitchFamily="34" charset="0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遒劲</a:t>
            </a:r>
            <a:r>
              <a:rPr lang="en-US" altLang="zh-CN" sz="4000" b="1">
                <a:latin typeface="Calibri" panose="020F0502020204030204" pitchFamily="34" charset="0"/>
              </a:rPr>
              <a:t>(qiú jìng)</a:t>
            </a:r>
            <a:r>
              <a:rPr lang="zh-CN" altLang="en-US" sz="4000" b="1">
                <a:latin typeface="Calibri" panose="020F0502020204030204" pitchFamily="34" charset="0"/>
              </a:rPr>
              <a:t>  </a:t>
            </a:r>
            <a:endParaRPr lang="zh-CN" altLang="en-US" sz="4000" b="1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枋</a:t>
            </a:r>
            <a:r>
              <a:rPr lang="en-US" altLang="zh-CN" sz="4000" b="1">
                <a:latin typeface="Calibri" panose="020F0502020204030204" pitchFamily="34" charset="0"/>
              </a:rPr>
              <a:t>(fāng)</a:t>
            </a:r>
            <a:r>
              <a:rPr lang="zh-CN" altLang="en-US" sz="4000" b="1">
                <a:latin typeface="Calibri" panose="020F0502020204030204" pitchFamily="34" charset="0"/>
              </a:rPr>
              <a:t>     春寒料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峭</a:t>
            </a:r>
            <a:r>
              <a:rPr lang="en-US" altLang="zh-CN" sz="4000" b="1">
                <a:latin typeface="Calibri" panose="020F0502020204030204" pitchFamily="34" charset="0"/>
              </a:rPr>
              <a:t>(qiào)     </a:t>
            </a:r>
            <a:r>
              <a:rPr lang="zh-CN" altLang="en-US" sz="4000" b="1">
                <a:latin typeface="Calibri" panose="020F0502020204030204" pitchFamily="34" charset="0"/>
              </a:rPr>
              <a:t>长途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跋涉</a:t>
            </a:r>
            <a:r>
              <a:rPr lang="en-US" altLang="zh-CN" sz="4000" b="1">
                <a:latin typeface="Calibri" panose="020F0502020204030204" pitchFamily="34" charset="0"/>
              </a:rPr>
              <a:t>(bá shè)</a:t>
            </a:r>
            <a:r>
              <a:rPr lang="zh-CN" altLang="en-US" sz="4000" b="1">
                <a:latin typeface="Calibri" panose="020F0502020204030204" pitchFamily="34" charset="0"/>
              </a:rPr>
              <a:t>  </a:t>
            </a:r>
            <a:endParaRPr lang="zh-CN" altLang="en-US" sz="4000" b="1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舳舻</a:t>
            </a:r>
            <a:r>
              <a:rPr lang="en-US" altLang="zh-CN" sz="4000" b="1">
                <a:latin typeface="Calibri" panose="020F0502020204030204" pitchFamily="34" charset="0"/>
              </a:rPr>
              <a:t>(zhú lú)</a:t>
            </a:r>
            <a:r>
              <a:rPr lang="zh-CN" altLang="en-US" sz="4000" b="1">
                <a:latin typeface="Calibri" panose="020F0502020204030204" pitchFamily="34" charset="0"/>
              </a:rPr>
              <a:t>    摩肩接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踵</a:t>
            </a:r>
            <a:r>
              <a:rPr lang="en-US" altLang="zh-CN" sz="4000" b="1">
                <a:latin typeface="Calibri" panose="020F0502020204030204" pitchFamily="34" charset="0"/>
              </a:rPr>
              <a:t>(zhǒng)</a:t>
            </a:r>
            <a:r>
              <a:rPr lang="zh-CN" altLang="en-US" sz="4000" b="1">
                <a:latin typeface="Calibri" panose="020F0502020204030204" pitchFamily="34" charset="0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络绎</a:t>
            </a:r>
            <a:r>
              <a:rPr lang="zh-CN" altLang="en-US" sz="4000" b="1">
                <a:latin typeface="Calibri" panose="020F0502020204030204" pitchFamily="34" charset="0"/>
              </a:rPr>
              <a:t>不绝</a:t>
            </a:r>
            <a:r>
              <a:rPr lang="en-US" altLang="zh-CN" sz="4000" b="1">
                <a:latin typeface="Calibri" panose="020F0502020204030204" pitchFamily="34" charset="0"/>
              </a:rPr>
              <a:t>(luò y</a:t>
            </a:r>
            <a:r>
              <a:rPr lang="en-US" altLang="zh-CN" sz="4000" b="1">
                <a:latin typeface="Calibri" panose="020F0502020204030204" pitchFamily="34" charset="0"/>
                <a:sym typeface="宋体" panose="02010600030101010101" pitchFamily="2" charset="-122"/>
              </a:rPr>
              <a:t>ì</a:t>
            </a:r>
            <a:r>
              <a:rPr lang="en-US" altLang="zh-CN" sz="4000" b="1">
                <a:latin typeface="Calibri" panose="020F0502020204030204" pitchFamily="34" charset="0"/>
              </a:rPr>
              <a:t>)</a:t>
            </a:r>
            <a:endParaRPr lang="zh-CN" altLang="en-US" sz="4400">
              <a:latin typeface="Calibri" panose="020F0502020204030204" pitchFamily="34" charset="0"/>
            </a:endParaRPr>
          </a:p>
          <a:p>
            <a:r>
              <a:rPr lang="zh-CN" altLang="en-US" sz="3600">
                <a:latin typeface="Calibri" panose="020F0502020204030204" pitchFamily="34" charset="0"/>
              </a:rPr>
              <a:t>         </a:t>
            </a:r>
            <a:endParaRPr lang="zh-CN" altLang="en-US" sz="24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8970" y="200660"/>
            <a:ext cx="10515600" cy="1344295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课文作者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8970" y="1953260"/>
            <a:ext cx="10942320" cy="3389630"/>
          </a:xfrm>
        </p:spPr>
        <p:txBody>
          <a:bodyPr/>
          <a:p>
            <a:r>
              <a:rPr lang="en-US" altLang="zh-CN"/>
              <a:t>  </a:t>
            </a:r>
            <a:r>
              <a:rPr lang="en-US" altLang="zh-CN" sz="4000" b="1">
                <a:solidFill>
                  <a:schemeClr val="tx1"/>
                </a:solidFill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毛宁</a:t>
            </a:r>
            <a:r>
              <a:rPr lang="zh-CN" altLang="en-US" sz="4000" b="1">
                <a:solidFill>
                  <a:schemeClr val="tx1"/>
                </a:solidFill>
              </a:rPr>
              <a:t>，</a:t>
            </a:r>
            <a:r>
              <a:rPr lang="en-US" altLang="zh-CN" sz="4000" b="1">
                <a:solidFill>
                  <a:schemeClr val="tx1"/>
                </a:solidFill>
              </a:rPr>
              <a:t>1975</a:t>
            </a:r>
            <a:r>
              <a:rPr lang="zh-CN" altLang="en-US" sz="4000" b="1">
                <a:solidFill>
                  <a:schemeClr val="tx1"/>
                </a:solidFill>
              </a:rPr>
              <a:t>年生，浙江财经大学艺术学院副教授，主讲</a:t>
            </a:r>
            <a:r>
              <a:rPr lang="zh-CN" altLang="en-US" sz="4000" b="1">
                <a:solidFill>
                  <a:srgbClr val="FF0000"/>
                </a:solidFill>
              </a:rPr>
              <a:t>中外美术史、美术鉴赏</a:t>
            </a:r>
            <a:r>
              <a:rPr lang="zh-CN" altLang="en-US" sz="4000" b="1">
                <a:solidFill>
                  <a:schemeClr val="tx1"/>
                </a:solidFill>
              </a:rPr>
              <a:t>等课程。代表论著有《龙门石窟天王力士造像</a:t>
            </a:r>
            <a:r>
              <a:rPr lang="en-US" altLang="zh-CN" sz="4000" b="1">
                <a:solidFill>
                  <a:schemeClr val="tx1"/>
                </a:solidFill>
              </a:rPr>
              <a:t>——</a:t>
            </a:r>
            <a:r>
              <a:rPr lang="zh-CN" altLang="en-US" sz="4000" b="1">
                <a:solidFill>
                  <a:schemeClr val="tx1"/>
                </a:solidFill>
              </a:rPr>
              <a:t>兼论中国佛教艺术的本土化与世俗化》《从女神头像到钟虞铜人——试论先秦人物雕塑的风格演变》</a:t>
            </a:r>
            <a:endParaRPr lang="zh-CN" altLang="en-US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2292"/>
          <p:cNvSpPr txBox="1">
            <a:spLocks noChangeArrowheads="1"/>
          </p:cNvSpPr>
          <p:nvPr/>
        </p:nvSpPr>
        <p:spPr bwMode="auto">
          <a:xfrm>
            <a:off x="5441950" y="371475"/>
            <a:ext cx="6365875" cy="604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>
                <a:cs typeface="Arial" panose="020B0604020202020204" pitchFamily="34" charset="0"/>
              </a:rPr>
              <a:t>   </a:t>
            </a:r>
            <a:r>
              <a:rPr lang="zh-CN" altLang="en-US" sz="2800">
                <a:cs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cs typeface="Arial" panose="020B0604020202020204" pitchFamily="34" charset="0"/>
              </a:rPr>
              <a:t>张择端</a:t>
            </a:r>
            <a:r>
              <a:rPr lang="zh-CN" altLang="en-US" sz="3200" b="1">
                <a:cs typeface="Arial" panose="020B0604020202020204" pitchFamily="34" charset="0"/>
              </a:rPr>
              <a:t>，字正道，东武（今山东诸城）人。早年游学汴京，后习绘画，</a:t>
            </a:r>
            <a:r>
              <a:rPr lang="zh-CN" altLang="en-US" sz="3200" b="1">
                <a:solidFill>
                  <a:srgbClr val="FF0000"/>
                </a:solidFill>
                <a:cs typeface="Arial" panose="020B0604020202020204" pitchFamily="34" charset="0"/>
              </a:rPr>
              <a:t>宋徽宗赵佶（1101年—1124年在位）时期供职翰林图画院</a:t>
            </a:r>
            <a:r>
              <a:rPr lang="zh-CN" altLang="en-US" sz="3200" b="1">
                <a:cs typeface="Arial" panose="020B0604020202020204" pitchFamily="34" charset="0"/>
              </a:rPr>
              <a:t>。专工中国画中以界笔、直尺划线的技法，用以表现宫室、楼台、屋宇等题材，尤擅绘舟车、市肆、桥梁、街道、城郭。他的画自成一家，别具一格。张择端的画作，大都散佚，只有《清明上河图》卷完好地保存下来了</a:t>
            </a:r>
            <a:r>
              <a:rPr lang="zh-CN" altLang="en-US" sz="2400" b="1">
                <a:cs typeface="Arial" panose="020B0604020202020204" pitchFamily="34" charset="0"/>
              </a:rPr>
              <a:t>。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pic>
        <p:nvPicPr>
          <p:cNvPr id="19459" name="图片 12293" descr="503d269759ee3d6da6ae896d45166d224f4ade2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05410"/>
            <a:ext cx="4692650" cy="6513830"/>
          </a:xfrm>
          <a:prstGeom prst="rect">
            <a:avLst/>
          </a:prstGeom>
          <a:noFill/>
          <a:ln w="19050" cap="rnd">
            <a:solidFill>
              <a:srgbClr val="99000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159"/>
</p:tagLst>
</file>

<file path=ppt/tags/tag2.xml><?xml version="1.0" encoding="utf-8"?>
<p:tagLst xmlns:p="http://schemas.openxmlformats.org/presentationml/2006/main">
  <p:tag name="KSO_WM_TEMPLATE_CATEGORY" val="custom"/>
  <p:tag name="KSO_WM_TEMPLATE_INDEX" val="159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59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59"/>
</p:tagLst>
</file>

<file path=ppt/tags/tag5.xml><?xml version="1.0" encoding="utf-8"?>
<p:tagLst xmlns:p="http://schemas.openxmlformats.org/presentationml/2006/main">
  <p:tag name="KSO_WM_TEMPLATE_CATEGORY" val="custom"/>
  <p:tag name="KSO_WM_TEMPLATE_INDEX" val="159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59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59"/>
</p:tagLst>
</file>

<file path=ppt/tags/tag8.xml><?xml version="1.0" encoding="utf-8"?>
<p:tagLst xmlns:p="http://schemas.openxmlformats.org/presentationml/2006/main">
  <p:tag name="KSO_WM_TEMPLATE_CATEGORY" val="custom"/>
  <p:tag name="KSO_WM_TEMPLATE_INDEX" val="15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2225</Words>
  <Application>WPS 演示</Application>
  <PresentationFormat>自定义</PresentationFormat>
  <Paragraphs>172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迷你繁赵楷</vt:lpstr>
      <vt:lpstr>Calibri</vt:lpstr>
      <vt:lpstr>Comic Sans MS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画作内容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艺术特色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45</cp:revision>
  <dcterms:created xsi:type="dcterms:W3CDTF">2015-05-05T08:02:00Z</dcterms:created>
  <dcterms:modified xsi:type="dcterms:W3CDTF">2017-09-28T07:58:36Z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