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90" r:id="rId3"/>
    <p:sldId id="374" r:id="rId4"/>
    <p:sldId id="375" r:id="rId5"/>
    <p:sldId id="335" r:id="rId6"/>
    <p:sldId id="336" r:id="rId7"/>
    <p:sldId id="263" r:id="rId8"/>
    <p:sldId id="337" r:id="rId9"/>
    <p:sldId id="264" r:id="rId10"/>
    <p:sldId id="338" r:id="rId11"/>
    <p:sldId id="339" r:id="rId12"/>
    <p:sldId id="278" r:id="rId13"/>
    <p:sldId id="340" r:id="rId14"/>
    <p:sldId id="265" r:id="rId15"/>
    <p:sldId id="343" r:id="rId16"/>
    <p:sldId id="314" r:id="rId17"/>
    <p:sldId id="279" r:id="rId18"/>
    <p:sldId id="344" r:id="rId19"/>
    <p:sldId id="292" r:id="rId20"/>
    <p:sldId id="293" r:id="rId21"/>
    <p:sldId id="286" r:id="rId22"/>
    <p:sldId id="342" r:id="rId23"/>
    <p:sldId id="341" r:id="rId24"/>
    <p:sldId id="289" r:id="rId25"/>
    <p:sldId id="285" r:id="rId26"/>
    <p:sldId id="296" r:id="rId27"/>
    <p:sldId id="345" r:id="rId28"/>
    <p:sldId id="315" r:id="rId29"/>
    <p:sldId id="346" r:id="rId30"/>
    <p:sldId id="347" r:id="rId31"/>
    <p:sldId id="273" r:id="rId32"/>
    <p:sldId id="281" r:id="rId33"/>
    <p:sldId id="350" r:id="rId34"/>
    <p:sldId id="270" r:id="rId35"/>
    <p:sldId id="283" r:id="rId36"/>
    <p:sldId id="316" r:id="rId37"/>
    <p:sldId id="376" r:id="rId38"/>
    <p:sldId id="379" r:id="rId39"/>
    <p:sldId id="269" r:id="rId40"/>
    <p:sldId id="352" r:id="rId41"/>
    <p:sldId id="276" r:id="rId42"/>
    <p:sldId id="282" r:id="rId43"/>
    <p:sldId id="377" r:id="rId44"/>
    <p:sldId id="380" r:id="rId45"/>
    <p:sldId id="382" r:id="rId46"/>
    <p:sldId id="381" r:id="rId47"/>
    <p:sldId id="383" r:id="rId48"/>
    <p:sldId id="378" r:id="rId49"/>
  </p:sldIdLst>
  <p:sldSz cx="9144000" cy="6858000" type="screen4x3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itchFamily="34" charset="0"/>
        <a:ea typeface="宋体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3300"/>
    <a:srgbClr val="CC00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4" d="100"/>
          <a:sy n="64" d="100"/>
        </p:scale>
        <p:origin x="-1336" y="-68"/>
      </p:cViewPr>
      <p:guideLst>
        <p:guide orient="horz" pos="2152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slide" Target="slides/slide33.xml" /><Relationship Id="rId36" Type="http://schemas.openxmlformats.org/officeDocument/2006/relationships/slide" Target="slides/slide34.xml" /><Relationship Id="rId37" Type="http://schemas.openxmlformats.org/officeDocument/2006/relationships/slide" Target="slides/slide35.xml" /><Relationship Id="rId38" Type="http://schemas.openxmlformats.org/officeDocument/2006/relationships/slide" Target="slides/slide36.xml" /><Relationship Id="rId39" Type="http://schemas.openxmlformats.org/officeDocument/2006/relationships/slide" Target="slides/slide37.xml" /><Relationship Id="rId4" Type="http://schemas.openxmlformats.org/officeDocument/2006/relationships/slide" Target="slides/slide2.xml" /><Relationship Id="rId40" Type="http://schemas.openxmlformats.org/officeDocument/2006/relationships/slide" Target="slides/slide38.xml" /><Relationship Id="rId41" Type="http://schemas.openxmlformats.org/officeDocument/2006/relationships/slide" Target="slides/slide39.xml" /><Relationship Id="rId42" Type="http://schemas.openxmlformats.org/officeDocument/2006/relationships/slide" Target="slides/slide40.xml" /><Relationship Id="rId43" Type="http://schemas.openxmlformats.org/officeDocument/2006/relationships/slide" Target="slides/slide41.xml" /><Relationship Id="rId44" Type="http://schemas.openxmlformats.org/officeDocument/2006/relationships/slide" Target="slides/slide42.xml" /><Relationship Id="rId45" Type="http://schemas.openxmlformats.org/officeDocument/2006/relationships/slide" Target="slides/slide43.xml" /><Relationship Id="rId46" Type="http://schemas.openxmlformats.org/officeDocument/2006/relationships/slide" Target="slides/slide44.xml" /><Relationship Id="rId47" Type="http://schemas.openxmlformats.org/officeDocument/2006/relationships/slide" Target="slides/slide45.xml" /><Relationship Id="rId48" Type="http://schemas.openxmlformats.org/officeDocument/2006/relationships/slide" Target="slides/slide46.xml" /><Relationship Id="rId49" Type="http://schemas.openxmlformats.org/officeDocument/2006/relationships/slide" Target="slides/slide47.xml" /><Relationship Id="rId5" Type="http://schemas.openxmlformats.org/officeDocument/2006/relationships/slide" Target="slides/slide3.xml" /><Relationship Id="rId50" Type="http://schemas.openxmlformats.org/officeDocument/2006/relationships/tags" Target="tags/tag1.xml" /><Relationship Id="rId51" Type="http://schemas.openxmlformats.org/officeDocument/2006/relationships/presProps" Target="presProps.xml" /><Relationship Id="rId52" Type="http://schemas.openxmlformats.org/officeDocument/2006/relationships/viewProps" Target="viewProps.xml" /><Relationship Id="rId53" Type="http://schemas.openxmlformats.org/officeDocument/2006/relationships/theme" Target="theme/theme1.xml" /><Relationship Id="rId54" Type="http://schemas.openxmlformats.org/officeDocument/2006/relationships/tableStyles" Target="tableStyles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4" name="页眉占位符 5939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sz="1200"/>
          </a:p>
        </p:txBody>
      </p:sp>
      <p:sp>
        <p:nvSpPr>
          <p:cNvPr id="59395" name="日期占位符 59394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59396" name="幻灯片图像占位符 59395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59397" name="文本占位符 59396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9398" name="页脚占位符 59397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sz="1200"/>
          </a:p>
        </p:txBody>
      </p:sp>
      <p:sp>
        <p:nvSpPr>
          <p:cNvPr id="59399" name="灯片编号占位符 59398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en-US" altLang="zh-CN" sz="1200"/>
              <a:t>‹#›</a:t>
            </a:fld>
            <a:endParaRPr lang="zh-CN" sz="1200"/>
          </a:p>
        </p:txBody>
      </p:sp>
    </p:spTree>
    <p:extLst>
      <p:ext uri="{BB962C8B-B14F-4D97-AF65-F5344CB8AC3E}">
        <p14:creationId xmlns:p14="http://schemas.microsoft.com/office/powerpoint/2010/main" val="396458484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en-US" altLang="zh-CN"/>
              <a:t>‹#›</a:t>
            </a:fld>
            <a:endParaRPr 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jpe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jpeg" /><Relationship Id="rId3" Type="http://schemas.openxmlformats.org/officeDocument/2006/relationships/image" Target="../media/image7.jpeg" /><Relationship Id="rId4" Type="http://schemas.openxmlformats.org/officeDocument/2006/relationships/image" Target="../media/image8.jpe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jpe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jpe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jpe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14.png" /><Relationship Id="rId3" Type="http://schemas.openxmlformats.org/officeDocument/2006/relationships/image" Target="../media/image15.png" /><Relationship Id="rId4" Type="http://schemas.openxmlformats.org/officeDocument/2006/relationships/image" Target="../media/image16.png" /><Relationship Id="rId5" Type="http://schemas.openxmlformats.org/officeDocument/2006/relationships/image" Target="../media/image17.png" /><Relationship Id="rId6" Type="http://schemas.openxmlformats.org/officeDocument/2006/relationships/image" Target="../media/image18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9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0.jpeg" /><Relationship Id="rId3" Type="http://schemas.openxmlformats.org/officeDocument/2006/relationships/image" Target="../media/image21.png" /><Relationship Id="rId4" Type="http://schemas.openxmlformats.org/officeDocument/2006/relationships/video" Target="file:///E:\ztq&#30340;&#25991;&#26723;\My%20Videos\&#35838;&#20214;\&#31532;&#19977;&#20876;\&#36196;&#22721;&#24576;&#21476;3\&#36196;&#22721;&#24576;&#21476;\&#35848;&#31505;&#38388;.mpg" TargetMode="External" /><Relationship Id="rId5" Type="http://schemas.microsoft.com/office/2007/relationships/media" Target="file:///E:\ztq&#30340;&#25991;&#26723;\My%20Videos\&#35838;&#20214;\&#31532;&#19977;&#20876;\&#36196;&#22721;&#24576;&#21476;3\&#36196;&#22721;&#24576;&#21476;\&#35848;&#31505;&#38388;.mpg" TargetMode="Externa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image" Target="../media/image22.jpeg" /><Relationship Id="rId3" Type="http://schemas.openxmlformats.org/officeDocument/2006/relationships/image" Target="../media/image23.jpeg" /><Relationship Id="rId4" Type="http://schemas.openxmlformats.org/officeDocument/2006/relationships/image" Target="../media/image9.jpeg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hyperlink" Target="https://baike.baidu.com/item/%E4%B8%9C%E6%B1%89/395223" TargetMode="External" /><Relationship Id="rId4" Type="http://schemas.openxmlformats.org/officeDocument/2006/relationships/hyperlink" Target="https://baike.baidu.com/item/%E5%A3%AB%E5%A4%A7%E5%A4%AB/399489" TargetMode="External" /><Relationship Id="rId5" Type="http://schemas.openxmlformats.org/officeDocument/2006/relationships/hyperlink" Target="https://baike.baidu.com/item/%E5%A4%AA%E5%AD%A6/819327" TargetMode="Externa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4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5.jpeg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jpeg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26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jpe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jpe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4274" name="图片 54273" descr="chibi_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矩形 54274"/>
          <p:cNvSpPr/>
          <p:nvPr/>
        </p:nvSpPr>
        <p:spPr>
          <a:xfrm>
            <a:off x="838200" y="609600"/>
            <a:ext cx="7772400" cy="2286000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6000" b="1">
                <a:gradFill rotWithShape="0">
                  <a:gsLst>
                    <a:gs pos="0">
                      <a:srgbClr val="FFCCFF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华文新魏" panose="02010800040101010101" charset="-122"/>
                <a:ea typeface="华文新魏" panose="02010800040101010101" charset="-122"/>
              </a:rPr>
              <a:t>念奴娇·赤壁怀古</a:t>
            </a:r>
          </a:p>
        </p:txBody>
      </p:sp>
      <p:sp>
        <p:nvSpPr>
          <p:cNvPr id="54276" name="矩形 54275"/>
          <p:cNvSpPr/>
          <p:nvPr/>
        </p:nvSpPr>
        <p:spPr>
          <a:xfrm>
            <a:off x="6019800" y="4648200"/>
            <a:ext cx="2286000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48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dist="35921" dir="2699999" algn="ctr" rotWithShape="0">
                    <a:srgbClr val="808080"/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苏轼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4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8308" name="Picture 18" descr="图片3"/>
          <p:cNvPicPr>
            <a:picLocks noGrp="1" noChangeAspect="1"/>
          </p:cNvPicPr>
          <p:nvPr>
            <p:ph type="body" idx="4294967295"/>
          </p:nvPr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solidFill>
            <a:schemeClr val="tx2">
              <a:alpha val="100000"/>
            </a:schemeClr>
          </a:solidFill>
        </p:spPr>
      </p:pic>
      <p:sp>
        <p:nvSpPr>
          <p:cNvPr id="98307" name="Text Box 11"/>
          <p:cNvSpPr txBox="1"/>
          <p:nvPr/>
        </p:nvSpPr>
        <p:spPr>
          <a:xfrm>
            <a:off x="2514600" y="381000"/>
            <a:ext cx="6248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endParaRPr lang="zh-CN" altLang="zh-CN" b="1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98309" name="Text Box 19"/>
          <p:cNvSpPr txBox="1"/>
          <p:nvPr/>
        </p:nvSpPr>
        <p:spPr>
          <a:xfrm>
            <a:off x="2286000" y="609600"/>
            <a:ext cx="5029200" cy="762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400" b="1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r>
              <a:rPr lang="zh-CN" altLang="en-US" sz="4400" b="1">
                <a:latin typeface="华文隶书" panose="02010800040101010101" pitchFamily="2" charset="-122"/>
                <a:ea typeface="华文隶书" panose="02010800040101010101" pitchFamily="2" charset="-122"/>
              </a:rPr>
              <a:t>念奴娇    赤壁怀古</a:t>
            </a:r>
            <a:endParaRPr lang="zh-CN" altLang="en-US" sz="2800" b="1">
              <a:solidFill>
                <a:srgbClr val="FF0000"/>
              </a:solidFill>
              <a:latin typeface="Arial" pitchFamily="34" charset="0"/>
              <a:ea typeface="华文新魏" panose="02010800040101010101" charset="-122"/>
            </a:endParaRPr>
          </a:p>
        </p:txBody>
      </p:sp>
      <p:sp>
        <p:nvSpPr>
          <p:cNvPr id="98310" name="AutoShape 21"/>
          <p:cNvSpPr/>
          <p:nvPr/>
        </p:nvSpPr>
        <p:spPr>
          <a:xfrm>
            <a:off x="4419600" y="838200"/>
            <a:ext cx="152400" cy="152400"/>
          </a:xfrm>
          <a:prstGeom prst="flowChartConnector">
            <a:avLst/>
          </a:prstGeom>
          <a:solidFill>
            <a:schemeClr val="tx2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endParaRPr sz="2800" b="1">
              <a:solidFill>
                <a:srgbClr val="FF3300"/>
              </a:solidFill>
              <a:latin typeface="Arial" pitchFamily="34" charset="0"/>
              <a:ea typeface="华文隶书" panose="02010800040101010101" pitchFamily="2" charset="-122"/>
            </a:endParaRPr>
          </a:p>
        </p:txBody>
      </p:sp>
      <p:sp>
        <p:nvSpPr>
          <p:cNvPr id="51222" name="Line 22"/>
          <p:cNvSpPr/>
          <p:nvPr/>
        </p:nvSpPr>
        <p:spPr>
          <a:xfrm>
            <a:off x="4876800" y="129540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1223" name="Line 23"/>
          <p:cNvSpPr/>
          <p:nvPr/>
        </p:nvSpPr>
        <p:spPr>
          <a:xfrm>
            <a:off x="6096000" y="1295400"/>
            <a:ext cx="914400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1224" name="Text Box 24"/>
          <p:cNvSpPr txBox="1"/>
          <p:nvPr/>
        </p:nvSpPr>
        <p:spPr>
          <a:xfrm>
            <a:off x="4572000" y="1371600"/>
            <a:ext cx="2895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2800" b="1">
                <a:latin typeface="华文新魏" panose="02010800040101010101" charset="-122"/>
                <a:ea typeface="华文新魏" panose="02010800040101010101" charset="-122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写景      抒情</a:t>
            </a:r>
          </a:p>
        </p:txBody>
      </p:sp>
      <p:pic>
        <p:nvPicPr>
          <p:cNvPr id="51225" name="Picture 25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86000"/>
            <a:ext cx="45720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7" name="Text Box 27"/>
          <p:cNvSpPr txBox="1"/>
          <p:nvPr/>
        </p:nvSpPr>
        <p:spPr>
          <a:xfrm>
            <a:off x="838200" y="685800"/>
            <a:ext cx="1524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新魏" panose="02010800040101010101" charset="-122"/>
              </a:rPr>
              <a:t>（词牌）</a:t>
            </a:r>
          </a:p>
        </p:txBody>
      </p:sp>
      <p:sp>
        <p:nvSpPr>
          <p:cNvPr id="51228" name="Text Box 28"/>
          <p:cNvSpPr txBox="1"/>
          <p:nvPr/>
        </p:nvSpPr>
        <p:spPr>
          <a:xfrm>
            <a:off x="6934200" y="6858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华文新魏" panose="02010800040101010101" charset="-122"/>
              </a:rPr>
              <a:t>（题目）</a:t>
            </a:r>
          </a:p>
        </p:txBody>
      </p:sp>
      <p:pic>
        <p:nvPicPr>
          <p:cNvPr id="98317" name="Picture 36" descr="印章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2800" y="5334000"/>
            <a:ext cx="990600" cy="979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7" name="Picture 37" descr="苏轼背景图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286000"/>
            <a:ext cx="45720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51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51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2770" name="标题 3276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 anchor="ctr"/>
          <a:lstStyle/>
          <a:p>
            <a:pPr algn="l"/>
            <a:r>
              <a:rPr lang="zh-CN" altLang="en-US" sz="4000" b="1"/>
              <a:t>题目解读</a:t>
            </a:r>
          </a:p>
        </p:txBody>
      </p:sp>
      <p:sp>
        <p:nvSpPr>
          <p:cNvPr id="32771" name="文本占位符 3277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/>
              <a:t>“</a:t>
            </a:r>
            <a:r>
              <a:rPr lang="zh-CN" altLang="en-US" b="1"/>
              <a:t>念奴娇”为词牌名，念奴是唐代一个很著名的歌伎，调因此而得名。前片四十九字；后片五十一字，共一百字。此调宜于抒写豪迈感情。</a:t>
            </a:r>
          </a:p>
          <a:p>
            <a:r>
              <a:rPr lang="zh-CN" altLang="en-US" b="1"/>
              <a:t>题目是“赤壁怀古”，告诉我们这首词的主要内容是苏轼在赤壁这个地方游览的时候，触景生情，进行怀古，缅怀古人。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1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42" name="图片 61441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文本框 61442"/>
          <p:cNvSpPr txBox="1"/>
          <p:nvPr/>
        </p:nvSpPr>
        <p:spPr>
          <a:xfrm>
            <a:off x="755650" y="981075"/>
            <a:ext cx="7907934" cy="1015663"/>
          </a:xfrm>
          <a:prstGeom prst="rect">
            <a:avLst/>
          </a:prstGeom>
          <a:solidFill>
            <a:schemeClr val="bg1">
              <a:alpha val="50000"/>
            </a:schemeClr>
          </a:solidFill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古诗词鉴赏</a:t>
            </a:r>
            <a:r>
              <a:rPr lang="zh-CN" altLang="en-US" sz="60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方法之</a:t>
            </a:r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三</a:t>
            </a:r>
            <a:r>
              <a:rPr lang="zh-CN" altLang="en-US" sz="600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：</a:t>
            </a:r>
          </a:p>
        </p:txBody>
      </p:sp>
      <p:sp>
        <p:nvSpPr>
          <p:cNvPr id="61444" name="文本框 61443"/>
          <p:cNvSpPr txBox="1"/>
          <p:nvPr/>
        </p:nvSpPr>
        <p:spPr>
          <a:xfrm>
            <a:off x="2195513" y="3068638"/>
            <a:ext cx="5472112" cy="7270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反复诵读，整体感知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3" grpId="0"/>
      <p:bldP spid="6144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8" name="标题 1433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b="1"/>
              <a:t>整体感知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14339" name="文本占位符 14338"/>
          <p:cNvSpPr>
            <a:spLocks noGrp="1"/>
          </p:cNvSpPr>
          <p:nvPr>
            <p:ph idx="1"/>
          </p:nvPr>
        </p:nvSpPr>
        <p:spPr>
          <a:xfrm>
            <a:off x="457200" y="1524000"/>
            <a:ext cx="8457565" cy="74231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>
                <a:latin typeface="宋体" panose="02010600030101010101" pitchFamily="2" charset="-122"/>
              </a:rPr>
              <a:t>哪些句子写赤壁，哪些言怀古？</a:t>
            </a:r>
          </a:p>
          <a:p>
            <a:pPr>
              <a:buNone/>
            </a:pP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  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98525" y="2856230"/>
            <a:ext cx="569214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上阕：描写赤壁之景</a:t>
            </a:r>
            <a:b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</a:b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8525" y="4081780"/>
            <a:ext cx="5692140" cy="8229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8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下阕：抒发怀古之情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22886" name="文本框 122885"/>
          <p:cNvSpPr txBox="1"/>
          <p:nvPr/>
        </p:nvSpPr>
        <p:spPr>
          <a:xfrm>
            <a:off x="1476375" y="2997200"/>
            <a:ext cx="5400675" cy="7302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寻找意象，体会意境</a:t>
            </a:r>
          </a:p>
        </p:txBody>
      </p:sp>
      <p:sp>
        <p:nvSpPr>
          <p:cNvPr id="122887" name="文本框 122886"/>
          <p:cNvSpPr txBox="1"/>
          <p:nvPr/>
        </p:nvSpPr>
        <p:spPr>
          <a:xfrm>
            <a:off x="755650" y="692150"/>
            <a:ext cx="7911140" cy="101566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古诗词鉴赏</a:t>
            </a:r>
            <a:r>
              <a:rPr lang="zh-CN" altLang="en-US" sz="60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方法之</a:t>
            </a:r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四：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2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6" grpId="0"/>
      <p:bldP spid="12288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581025"/>
            <a:ext cx="8285480" cy="1143000"/>
          </a:xfrm>
        </p:spPr>
        <p:txBody>
          <a:bodyPr/>
          <a:lstStyle/>
          <a:p>
            <a:pPr algn="l"/>
            <a:r>
              <a:rPr lang="zh-CN" altLang="en-US" sz="3600" b="1"/>
              <a:t>这首词的上阙哪几句写景，并分析其修辞手法。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457200" y="2560320"/>
            <a:ext cx="7694295" cy="1737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乱石穿空，惊涛拍案，卷起千堆雪。                                                                             </a:t>
            </a:r>
          </a:p>
          <a:p>
            <a:pPr marL="0" indent="266700"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（拟人、比喻、夸张）                                                                            </a:t>
            </a:r>
          </a:p>
          <a:p>
            <a:pPr marL="0" indent="266700" algn="l"/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如用“千堆雪”比喻“巨浪”。</a:t>
            </a:r>
            <a:r>
              <a:rPr lang="zh-CN" altLang="en-US" sz="3600" b="1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600" b="0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1050" b="0" u="sng">
                <a:latin typeface="宋体" panose="02010600030101010101" pitchFamily="2" charset="-122"/>
                <a:ea typeface="宋体" pitchFamily="2" charset="-122"/>
                <a:cs typeface="宋体" panose="02010600030101010101" pitchFamily="2" charset="-122"/>
              </a:rPr>
              <a:t>   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3795" name="文本占位符 33794"/>
          <p:cNvSpPr>
            <a:spLocks noGrp="1"/>
          </p:cNvSpPr>
          <p:nvPr>
            <p:ph idx="1"/>
          </p:nvPr>
        </p:nvSpPr>
        <p:spPr>
          <a:xfrm>
            <a:off x="533400" y="2745740"/>
            <a:ext cx="7661910" cy="95567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b="1">
                <a:solidFill>
                  <a:srgbClr val="0000CC"/>
                </a:solidFill>
                <a:latin typeface="宋体" panose="02010600030101010101" pitchFamily="2" charset="-122"/>
              </a:rPr>
              <a:t>大江、乱石、惊涛、千堆雪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88365" y="899160"/>
            <a:ext cx="631190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indent="0" algn="l">
              <a:buNone/>
            </a:pPr>
            <a:r>
              <a:rPr lang="zh-CN" altLang="en-US" sz="4000" b="1">
                <a:latin typeface="宋体" panose="02010600030101010101" pitchFamily="2" charset="-122"/>
                <a:sym typeface="+mn-ea"/>
              </a:rPr>
              <a:t>作者具体选用了哪些意象 </a:t>
            </a:r>
            <a:r>
              <a:rPr lang="en-US" altLang="zh-CN" sz="4000" b="1">
                <a:latin typeface="宋体" panose="02010600030101010101" pitchFamily="2" charset="-122"/>
                <a:sym typeface="+mn-ea"/>
              </a:rPr>
              <a:t>?</a:t>
            </a:r>
            <a:endParaRPr lang="en-US" altLang="zh-CN" sz="40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char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框 55297"/>
          <p:cNvSpPr txBox="1"/>
          <p:nvPr/>
        </p:nvSpPr>
        <p:spPr>
          <a:xfrm>
            <a:off x="3165475" y="533400"/>
            <a:ext cx="333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accent4"/>
                </a:solidFill>
                <a:effectLst/>
                <a:latin typeface="黑体" panose="02010609060101010101" pitchFamily="2" charset="-122"/>
                <a:ea typeface="黑体" panose="02010609060101010101" pitchFamily="2" charset="-122"/>
              </a:rPr>
              <a:t>品  析  鉴  赏</a:t>
            </a:r>
          </a:p>
        </p:txBody>
      </p:sp>
      <p:sp>
        <p:nvSpPr>
          <p:cNvPr id="55299" name="文本框 55298"/>
          <p:cNvSpPr txBox="1"/>
          <p:nvPr/>
        </p:nvSpPr>
        <p:spPr>
          <a:xfrm>
            <a:off x="330835" y="2773363"/>
            <a:ext cx="8482013" cy="13106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苏轼是怎样把赤壁的壮美之景写出来的，写景部分，</a:t>
            </a: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哪些字词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对你震撼比较大？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24790" y="213995"/>
            <a:ext cx="2214880" cy="131064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炼字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标题 56321"/>
          <p:cNvSpPr>
            <a:spLocks noGrp="1"/>
          </p:cNvSpPr>
          <p:nvPr>
            <p:ph type="title"/>
          </p:nvPr>
        </p:nvSpPr>
        <p:spPr>
          <a:xfrm>
            <a:off x="936625" y="866775"/>
            <a:ext cx="1089660" cy="719455"/>
          </a:xfrm>
        </p:spPr>
        <p:txBody>
          <a:bodyPr anchor="ctr"/>
          <a:lstStyle/>
          <a:p>
            <a:r>
              <a:rPr lang="zh-CN" altLang="en-US" sz="4000" b="1">
                <a:solidFill>
                  <a:srgbClr val="CC0099"/>
                </a:solidFill>
                <a:ea typeface="宋体" pitchFamily="2" charset="-122"/>
              </a:rPr>
              <a:t>拍</a:t>
            </a:r>
          </a:p>
        </p:txBody>
      </p:sp>
      <p:sp>
        <p:nvSpPr>
          <p:cNvPr id="56323" name="文本占位符 56322"/>
          <p:cNvSpPr>
            <a:spLocks noGrp="1"/>
          </p:cNvSpPr>
          <p:nvPr>
            <p:ph idx="1"/>
          </p:nvPr>
        </p:nvSpPr>
        <p:spPr>
          <a:xfrm>
            <a:off x="1005205" y="3592195"/>
            <a:ext cx="869950" cy="72771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zh-CN" altLang="en-US" sz="4400" b="1">
                <a:solidFill>
                  <a:srgbClr val="A50021"/>
                </a:solidFill>
                <a:ea typeface="宋体" pitchFamily="2" charset="-122"/>
              </a:rPr>
              <a:t>卷</a:t>
            </a:r>
          </a:p>
        </p:txBody>
      </p:sp>
      <p:pic>
        <p:nvPicPr>
          <p:cNvPr id="56324" name="图片 56323" descr="200208191143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257175"/>
            <a:ext cx="6048375" cy="62960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5" name="矩形 56324"/>
          <p:cNvSpPr/>
          <p:nvPr/>
        </p:nvSpPr>
        <p:spPr>
          <a:xfrm>
            <a:off x="463550" y="1725613"/>
            <a:ext cx="2019300" cy="11906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3600" b="1">
                <a:solidFill>
                  <a:srgbClr val="CC0099"/>
                </a:solidFill>
                <a:latin typeface="Arial" pitchFamily="34" charset="0"/>
                <a:ea typeface="宋体" pitchFamily="2" charset="-122"/>
              </a:rPr>
              <a:t>波涛力度</a:t>
            </a:r>
          </a:p>
          <a:p>
            <a:pPr lvl="0" algn="ctr"/>
            <a:r>
              <a:rPr lang="zh-CN" altLang="en-US" sz="3600" b="1">
                <a:solidFill>
                  <a:srgbClr val="CC0099"/>
                </a:solidFill>
                <a:latin typeface="Arial" pitchFamily="34" charset="0"/>
                <a:ea typeface="宋体" pitchFamily="2" charset="-122"/>
              </a:rPr>
              <a:t>之大</a:t>
            </a:r>
          </a:p>
        </p:txBody>
      </p:sp>
      <p:sp>
        <p:nvSpPr>
          <p:cNvPr id="56326" name="矩形 56325"/>
          <p:cNvSpPr/>
          <p:nvPr/>
        </p:nvSpPr>
        <p:spPr>
          <a:xfrm>
            <a:off x="468630" y="4546600"/>
            <a:ext cx="216344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zh-CN" altLang="en-US" sz="3600" b="1">
                <a:solidFill>
                  <a:srgbClr val="A50021"/>
                </a:solidFill>
                <a:latin typeface="Arial" pitchFamily="34" charset="0"/>
                <a:ea typeface="宋体" pitchFamily="2" charset="-122"/>
              </a:rPr>
              <a:t>波涛气势之大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6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2" grpId="0"/>
      <p:bldP spid="56325" grpId="1"/>
      <p:bldP spid="56326" grpId="2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7346" name="标题 57345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>
                <a:ea typeface="宋体" pitchFamily="2" charset="-122"/>
              </a:rPr>
              <a:t>拓展：体会“卷”的妙处</a:t>
            </a:r>
          </a:p>
        </p:txBody>
      </p:sp>
      <p:sp>
        <p:nvSpPr>
          <p:cNvPr id="57347" name="文本占位符 57346"/>
          <p:cNvSpPr>
            <a:spLocks noGrp="1"/>
          </p:cNvSpPr>
          <p:nvPr>
            <p:ph idx="1"/>
          </p:nvPr>
        </p:nvSpPr>
        <p:spPr>
          <a:xfrm>
            <a:off x="323850" y="2276475"/>
            <a:ext cx="8540750" cy="4194175"/>
          </a:xfrm>
        </p:spPr>
        <p:txBody>
          <a:bodyPr/>
          <a:lstStyle/>
          <a:p>
            <a:r>
              <a:rPr lang="en-US" altLang="zh-CN">
                <a:ea typeface="宋体" pitchFamily="2" charset="-122"/>
              </a:rPr>
              <a:t>“</a:t>
            </a:r>
            <a:r>
              <a:rPr lang="zh-CN" altLang="en-US">
                <a:ea typeface="宋体" pitchFamily="2" charset="-122"/>
              </a:rPr>
              <a:t>卷”与“溅”比较：溅，飞溅，不能把波浪最美的形态描写出来，而波浪最美的形态就像卷起一张白纸的样子。</a:t>
            </a:r>
          </a:p>
          <a:p>
            <a:r>
              <a:rPr lang="zh-CN" altLang="en-US">
                <a:ea typeface="宋体" pitchFamily="2" charset="-122"/>
              </a:rPr>
              <a:t>“八月秋高风怒号，卷我屋上三重茅”。</a:t>
            </a:r>
            <a:r>
              <a:rPr lang="en-US" altLang="zh-CN">
                <a:ea typeface="宋体" pitchFamily="2" charset="-122"/>
              </a:rPr>
              <a:t>—</a:t>
            </a:r>
            <a:r>
              <a:rPr lang="zh-CN" altLang="en-US">
                <a:ea typeface="宋体" pitchFamily="2" charset="-122"/>
              </a:rPr>
              <a:t>杜甫</a:t>
            </a:r>
          </a:p>
          <a:p>
            <a:r>
              <a:rPr lang="zh-CN" altLang="en-US">
                <a:ea typeface="宋体" pitchFamily="2" charset="-122"/>
              </a:rPr>
              <a:t>“帘卷西风，人比黄花瘦”</a:t>
            </a:r>
            <a:r>
              <a:rPr lang="en-US" altLang="zh-CN">
                <a:ea typeface="宋体" pitchFamily="2" charset="-122"/>
              </a:rPr>
              <a:t>——</a:t>
            </a:r>
            <a:r>
              <a:rPr lang="zh-CN" altLang="en-US">
                <a:ea typeface="宋体" pitchFamily="2" charset="-122"/>
              </a:rPr>
              <a:t>李清照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3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73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73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  <p:bldP spid="57347" grpId="1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381000" y="838200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/>
              <a:t>学习</a:t>
            </a:r>
            <a:r>
              <a:rPr lang="zh-CN" altLang="en-US" sz="4000" b="1" smtClean="0"/>
              <a:t>任务：</a:t>
            </a:r>
            <a:endParaRPr lang="zh-CN" altLang="en-US" sz="4000" b="1"/>
          </a:p>
        </p:txBody>
      </p:sp>
      <p:sp>
        <p:nvSpPr>
          <p:cNvPr id="6" name="TextBox 5"/>
          <p:cNvSpPr txBox="1"/>
          <p:nvPr/>
        </p:nvSpPr>
        <p:spPr>
          <a:xfrm>
            <a:off x="381000" y="1840468"/>
            <a:ext cx="85344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smtClean="0"/>
              <a:t>1. </a:t>
            </a:r>
            <a:r>
              <a:rPr lang="zh-CN" altLang="en-US" sz="4000" b="1" smtClean="0"/>
              <a:t>学会鉴赏诗词的方法。</a:t>
            </a:r>
            <a:endParaRPr lang="en-US" altLang="zh-CN" sz="4000" b="1" smtClean="0"/>
          </a:p>
          <a:p>
            <a:r>
              <a:rPr lang="en-US" altLang="zh-CN" sz="4000" b="1" smtClean="0"/>
              <a:t>2. </a:t>
            </a:r>
            <a:r>
              <a:rPr lang="zh-CN" altLang="en-US" sz="4000" b="1" smtClean="0"/>
              <a:t>能够客观地评价作者。</a:t>
            </a:r>
            <a:endParaRPr lang="en-US" altLang="zh-CN" sz="4000" b="1" smtClean="0"/>
          </a:p>
          <a:p>
            <a:r>
              <a:rPr lang="en-US" altLang="zh-CN" sz="4000" b="1" smtClean="0"/>
              <a:t>3.</a:t>
            </a:r>
            <a:r>
              <a:rPr lang="zh-CN" altLang="en-US" sz="4000" b="1"/>
              <a:t>学写诗词类的文学</a:t>
            </a:r>
            <a:r>
              <a:rPr lang="zh-CN" altLang="en-US" sz="4000" b="1" smtClean="0"/>
              <a:t>短评。</a:t>
            </a:r>
            <a:endParaRPr lang="zh-CN" altLang="en-US" sz="4000" b="1"/>
          </a:p>
        </p:txBody>
      </p:sp>
    </p:spTree>
    <p:extLst>
      <p:ext uri="{BB962C8B-B14F-4D97-AF65-F5344CB8AC3E}">
        <p14:creationId xmlns:p14="http://schemas.microsoft.com/office/powerpoint/2010/main" val="4266874050"/>
      </p:ext>
    </p:ext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7" name="文本占位符 46086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316605"/>
          </a:xfrm>
        </p:spPr>
        <p:txBody>
          <a:bodyPr/>
          <a:lstStyle/>
          <a:p>
            <a:r>
              <a:rPr lang="zh-CN" altLang="en-US" b="1"/>
              <a:t>乱：山崖的险怪</a:t>
            </a:r>
          </a:p>
          <a:p>
            <a:r>
              <a:rPr lang="zh-CN" altLang="en-US" b="1"/>
              <a:t>穿：山峰的高耸</a:t>
            </a:r>
          </a:p>
          <a:p>
            <a:r>
              <a:rPr lang="zh-CN" altLang="en-US" b="1"/>
              <a:t>惊：巨浪的汹涌</a:t>
            </a:r>
          </a:p>
          <a:p>
            <a:r>
              <a:rPr lang="zh-CN" altLang="en-US" b="1"/>
              <a:t>拍：怒涛的力度</a:t>
            </a:r>
          </a:p>
          <a:p>
            <a:r>
              <a:rPr lang="zh-CN" altLang="en-US" b="1"/>
              <a:t>卷：波涛的强劲有力</a:t>
            </a:r>
          </a:p>
          <a:p>
            <a:endParaRPr lang="zh-CN" altLang="en-US"/>
          </a:p>
        </p:txBody>
      </p:sp>
      <p:sp>
        <p:nvSpPr>
          <p:cNvPr id="46088" name="右大括号 46087"/>
          <p:cNvSpPr/>
          <p:nvPr/>
        </p:nvSpPr>
        <p:spPr>
          <a:xfrm>
            <a:off x="4724400" y="2110105"/>
            <a:ext cx="76200" cy="2766695"/>
          </a:xfrm>
          <a:prstGeom prst="rightBrace">
            <a:avLst>
              <a:gd name="adj1" fmla="val 170833"/>
              <a:gd name="adj2" fmla="val 50000"/>
            </a:avLst>
          </a:prstGeom>
          <a:noFill/>
          <a:ln w="508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endParaRPr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46089" name="文本框 46088"/>
          <p:cNvSpPr txBox="1"/>
          <p:nvPr/>
        </p:nvSpPr>
        <p:spPr>
          <a:xfrm>
            <a:off x="5029200" y="2514600"/>
            <a:ext cx="129476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lvl="0" indent="-342900"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夸张</a:t>
            </a:r>
          </a:p>
          <a:p>
            <a:pPr marL="342900" lvl="0" indent="-342900"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比喻</a:t>
            </a:r>
          </a:p>
          <a:p>
            <a:pPr marL="342900" lvl="0" indent="-342900">
              <a:spcBef>
                <a:spcPct val="50000"/>
              </a:spcBef>
            </a:pPr>
            <a:r>
              <a:rPr lang="zh-CN" altLang="en-US" sz="3200">
                <a:solidFill>
                  <a:srgbClr val="00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拟人</a:t>
            </a:r>
          </a:p>
        </p:txBody>
      </p:sp>
      <p:sp>
        <p:nvSpPr>
          <p:cNvPr id="46090" name="文本框 46089"/>
          <p:cNvSpPr txBox="1"/>
          <p:nvPr/>
        </p:nvSpPr>
        <p:spPr>
          <a:xfrm>
            <a:off x="6553200" y="2819400"/>
            <a:ext cx="1295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视觉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chemeClr val="accent2"/>
                </a:solidFill>
                <a:latin typeface="Arial" pitchFamily="34" charset="0"/>
                <a:ea typeface="宋体" pitchFamily="2" charset="-122"/>
              </a:rPr>
              <a:t>听觉</a:t>
            </a:r>
          </a:p>
        </p:txBody>
      </p:sp>
      <p:sp>
        <p:nvSpPr>
          <p:cNvPr id="46091" name="文本框 46090"/>
          <p:cNvSpPr txBox="1"/>
          <p:nvPr/>
        </p:nvSpPr>
        <p:spPr>
          <a:xfrm>
            <a:off x="2590800" y="5257800"/>
            <a:ext cx="3962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  <a:latin typeface="Arial" pitchFamily="34" charset="0"/>
                <a:ea typeface="宋体" pitchFamily="2" charset="-122"/>
              </a:rPr>
              <a:t>雄伟壮丽、气势恢宏</a:t>
            </a:r>
          </a:p>
        </p:txBody>
      </p:sp>
      <p:sp>
        <p:nvSpPr>
          <p:cNvPr id="46092" name="文本框 46091"/>
          <p:cNvSpPr txBox="1"/>
          <p:nvPr/>
        </p:nvSpPr>
        <p:spPr>
          <a:xfrm>
            <a:off x="3048000" y="6019800"/>
            <a:ext cx="2895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江山如画</a:t>
            </a:r>
          </a:p>
        </p:txBody>
      </p:sp>
      <p:sp>
        <p:nvSpPr>
          <p:cNvPr id="58372" name="文本框 58371"/>
          <p:cNvSpPr txBox="1"/>
          <p:nvPr/>
        </p:nvSpPr>
        <p:spPr>
          <a:xfrm>
            <a:off x="3200400" y="0"/>
            <a:ext cx="2222500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latin typeface="Arial" pitchFamily="34" charset="0"/>
                <a:ea typeface="宋体" pitchFamily="2" charset="-122"/>
              </a:rPr>
              <a:t>全文赏析</a:t>
            </a:r>
          </a:p>
        </p:txBody>
      </p:sp>
      <p:sp>
        <p:nvSpPr>
          <p:cNvPr id="58373" name="文本框 58372"/>
          <p:cNvSpPr txBox="1"/>
          <p:nvPr/>
        </p:nvSpPr>
        <p:spPr>
          <a:xfrm>
            <a:off x="685800" y="838200"/>
            <a:ext cx="777240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>
                <a:solidFill>
                  <a:srgbClr val="FF0066"/>
                </a:solidFill>
                <a:latin typeface="Arial" pitchFamily="34" charset="0"/>
                <a:ea typeface="宋体" pitchFamily="2" charset="-122"/>
              </a:rPr>
              <a:t>提问</a:t>
            </a:r>
            <a:r>
              <a:rPr lang="zh-CN" altLang="en-US" sz="2800" b="1">
                <a:latin typeface="Arial" pitchFamily="34" charset="0"/>
                <a:ea typeface="宋体" pitchFamily="2" charset="-122"/>
              </a:rPr>
              <a:t>：词的上阕描绘了怎样的赤壁图景？文中用了哪些传神的词语？请简要分析。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58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  <p:cond evt="onBegin" delay="0">
                          <p:tn val="12"/>
                        </p:cond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460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60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60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  <p:cond evt="onBegin" delay="0">
                          <p:tn val="42"/>
                        </p:cond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  <p:cond evt="onBegin" delay="0">
                          <p:tn val="49"/>
                        </p:cond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6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6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  <p:cond evt="onBegin" delay="0">
                          <p:tn val="61"/>
                        </p:cond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6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8" grpId="0"/>
      <p:bldP spid="46089" grpId="1"/>
      <p:bldP spid="46090" grpId="2"/>
      <p:bldP spid="46091" grpId="3"/>
      <p:bldP spid="46092" grpId="4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9" name="文本占位符 50178"/>
          <p:cNvSpPr>
            <a:spLocks noGrp="1"/>
          </p:cNvSpPr>
          <p:nvPr>
            <p:ph idx="1"/>
          </p:nvPr>
        </p:nvSpPr>
        <p:spPr>
          <a:xfrm>
            <a:off x="416560" y="1143000"/>
            <a:ext cx="8430895" cy="4419600"/>
          </a:xfrm>
        </p:spPr>
        <p:txBody>
          <a:bodyPr/>
          <a:lstStyle/>
          <a:p>
            <a:pPr marL="0" indent="0">
              <a:buNone/>
            </a:pPr>
            <a:r>
              <a:rPr lang="en-US" altLang="zh-CN" b="1"/>
              <a:t>       </a:t>
            </a:r>
            <a:r>
              <a:rPr lang="zh-CN" altLang="en-US" sz="4000" b="1"/>
              <a:t>石乱山高，两岸的悬崖峭壁高傲地耸入云霄，夕阳的大半已沉入水中，在乱石高山后投下了鬼魅般的黑影。惊涛骇浪汹涌澎湃，不停地击向江岸，似乎想将其冲毁撕裂。浪花就这样翻滚腾跃着，仿佛扬卷起了千堆的白雪。</a:t>
            </a:r>
          </a:p>
        </p:txBody>
      </p:sp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5298" name="文本框 55297"/>
          <p:cNvSpPr txBox="1"/>
          <p:nvPr/>
        </p:nvSpPr>
        <p:spPr>
          <a:xfrm>
            <a:off x="2422525" y="155575"/>
            <a:ext cx="333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  析  鉴  赏</a:t>
            </a:r>
          </a:p>
        </p:txBody>
      </p:sp>
      <p:sp>
        <p:nvSpPr>
          <p:cNvPr id="55299" name="文本框 55298"/>
          <p:cNvSpPr txBox="1"/>
          <p:nvPr/>
        </p:nvSpPr>
        <p:spPr>
          <a:xfrm>
            <a:off x="266700" y="1211263"/>
            <a:ext cx="8482013" cy="17983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en-US" altLang="zh-CN" sz="2400" b="1">
                <a:latin typeface="Times New Roman" pitchFamily="18" charset="0"/>
                <a:ea typeface="宋体" pitchFamily="2" charset="-122"/>
              </a:rPr>
              <a:t>          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苏轼把赤壁</a:t>
            </a:r>
            <a:r>
              <a:rPr lang="zh-CN" altLang="en-US" sz="3200" b="1">
                <a:latin typeface="Times New Roman" pitchFamily="18" charset="0"/>
                <a:sym typeface="+mn-ea"/>
              </a:rPr>
              <a:t>之景写</a:t>
            </a:r>
            <a:r>
              <a:rPr lang="zh-CN" altLang="en-US" sz="3200" b="1">
                <a:latin typeface="Times New Roman" pitchFamily="18" charset="0"/>
                <a:ea typeface="宋体" pitchFamily="2" charset="-122"/>
              </a:rPr>
              <a:t>的如此壮美 ，写景有什么作用呢？</a:t>
            </a:r>
          </a:p>
          <a:p>
            <a:pPr lvl="0" eaLnBrk="0" hangingPunct="0">
              <a:spcBef>
                <a:spcPct val="50000"/>
              </a:spcBef>
            </a:pPr>
            <a:endParaRPr lang="zh-CN" altLang="en-US" sz="3200" b="1">
              <a:latin typeface="Times New Roman" pitchFamily="18" charset="0"/>
              <a:ea typeface="宋体" pitchFamily="2" charset="-122"/>
            </a:endParaRPr>
          </a:p>
        </p:txBody>
      </p:sp>
      <p:grpSp>
        <p:nvGrpSpPr>
          <p:cNvPr id="55300" name="组合 55299"/>
          <p:cNvGrpSpPr/>
          <p:nvPr/>
        </p:nvGrpSpPr>
        <p:grpSpPr>
          <a:xfrm>
            <a:off x="1631315" y="2577465"/>
            <a:ext cx="4702175" cy="3470275"/>
            <a:chOff x="1020" y="1730"/>
            <a:chExt cx="2962" cy="2186"/>
          </a:xfrm>
        </p:grpSpPr>
        <p:pic>
          <p:nvPicPr>
            <p:cNvPr id="55301" name="图片 55300" descr="课件边框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20" y="1730"/>
              <a:ext cx="2962" cy="21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5302" name="文本框 55301"/>
            <p:cNvSpPr txBox="1"/>
            <p:nvPr/>
          </p:nvSpPr>
          <p:spPr>
            <a:xfrm>
              <a:off x="1252" y="2410"/>
              <a:ext cx="1543" cy="5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0" hangingPunct="0">
                <a:spcBef>
                  <a:spcPct val="50000"/>
                </a:spcBef>
              </a:pPr>
              <a:r>
                <a:rPr lang="zh-CN" altLang="en-US" sz="2000" b="1">
                  <a:latin typeface="Times New Roman" pitchFamily="18" charset="0"/>
                  <a:ea typeface="宋体" pitchFamily="2" charset="-122"/>
                </a:rPr>
                <a:t>大江   乱石    惊涛</a:t>
              </a:r>
            </a:p>
            <a:p>
              <a:pPr lvl="0" eaLnBrk="0" hangingPunct="0">
                <a:spcBef>
                  <a:spcPct val="50000"/>
                </a:spcBef>
              </a:pPr>
              <a:r>
                <a:rPr lang="zh-CN" altLang="en-US" sz="2000" b="1">
                  <a:latin typeface="Times New Roman" pitchFamily="18" charset="0"/>
                  <a:ea typeface="宋体" pitchFamily="2" charset="-122"/>
                </a:rPr>
                <a:t>           千古</a:t>
              </a:r>
            </a:p>
          </p:txBody>
        </p:sp>
      </p:grpSp>
      <p:sp>
        <p:nvSpPr>
          <p:cNvPr id="55303" name="矩形 55302"/>
          <p:cNvSpPr/>
          <p:nvPr/>
        </p:nvSpPr>
        <p:spPr>
          <a:xfrm>
            <a:off x="2058988" y="4987925"/>
            <a:ext cx="3846512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buClr>
                <a:srgbClr val="000000"/>
              </a:buClr>
            </a:pPr>
            <a:r>
              <a:rPr lang="en-US" altLang="zh-CN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       </a:t>
            </a:r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  <a:ea typeface="宋体" pitchFamily="2" charset="-122"/>
              </a:rPr>
              <a:t>为叱咤风云的英雄人物的出场作了绝好的铺垫。</a:t>
            </a:r>
            <a:r>
              <a:rPr lang="zh-CN" altLang="en-US" b="1">
                <a:latin typeface="Times New Roman" pitchFamily="18" charset="0"/>
                <a:ea typeface="宋体" pitchFamily="2" charset="-122"/>
              </a:rPr>
              <a:t>  </a:t>
            </a:r>
          </a:p>
        </p:txBody>
      </p:sp>
      <p:sp>
        <p:nvSpPr>
          <p:cNvPr id="55304" name="右弧形箭头 55303"/>
          <p:cNvSpPr/>
          <p:nvPr/>
        </p:nvSpPr>
        <p:spPr>
          <a:xfrm>
            <a:off x="5884863" y="3756025"/>
            <a:ext cx="1552575" cy="2071688"/>
          </a:xfrm>
          <a:prstGeom prst="curvedLeftArrow">
            <a:avLst>
              <a:gd name="adj1" fmla="val 26687"/>
              <a:gd name="adj2" fmla="val 53374"/>
              <a:gd name="adj3" fmla="val 333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5305" name="矩形 55304"/>
          <p:cNvSpPr/>
          <p:nvPr/>
        </p:nvSpPr>
        <p:spPr>
          <a:xfrm>
            <a:off x="4379913" y="3576638"/>
            <a:ext cx="127158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/>
            <a:r>
              <a:rPr lang="zh-CN" altLang="en-US" b="1">
                <a:latin typeface="Times New Roman" pitchFamily="18" charset="0"/>
                <a:ea typeface="宋体" pitchFamily="2" charset="-122"/>
              </a:rPr>
              <a:t>空间壮阔</a:t>
            </a:r>
          </a:p>
        </p:txBody>
      </p:sp>
      <p:sp>
        <p:nvSpPr>
          <p:cNvPr id="55306" name="矩形 55305"/>
          <p:cNvSpPr/>
          <p:nvPr/>
        </p:nvSpPr>
        <p:spPr>
          <a:xfrm>
            <a:off x="4419600" y="4129088"/>
            <a:ext cx="124460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b="1">
                <a:latin typeface="Times New Roman" pitchFamily="18" charset="0"/>
                <a:ea typeface="宋体" pitchFamily="2" charset="-122"/>
              </a:rPr>
              <a:t>时间悠久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5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  <p:bldP spid="55305" grpId="1"/>
      <p:bldP spid="55306" grpId="2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6" name="文本框 62465"/>
          <p:cNvSpPr txBox="1"/>
          <p:nvPr/>
        </p:nvSpPr>
        <p:spPr>
          <a:xfrm>
            <a:off x="2422525" y="155575"/>
            <a:ext cx="3332163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3200" b="1">
                <a:solidFill>
                  <a:schemeClr val="bg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品  析  鉴  赏</a:t>
            </a:r>
          </a:p>
        </p:txBody>
      </p:sp>
      <p:sp>
        <p:nvSpPr>
          <p:cNvPr id="62467" name="文本框 62466"/>
          <p:cNvSpPr txBox="1"/>
          <p:nvPr/>
        </p:nvSpPr>
        <p:spPr>
          <a:xfrm>
            <a:off x="144780" y="533400"/>
            <a:ext cx="871918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en-US" altLang="zh-CN" sz="2800" b="1">
                <a:latin typeface="Times New Roman" pitchFamily="18" charset="0"/>
                <a:ea typeface="宋体" pitchFamily="2" charset="-122"/>
              </a:rPr>
              <a:t>  </a:t>
            </a:r>
            <a:r>
              <a:rPr lang="en-US" altLang="zh-CN" sz="3600" b="1">
                <a:latin typeface="Times New Roman" pitchFamily="18" charset="0"/>
                <a:ea typeface="宋体" pitchFamily="2" charset="-122"/>
              </a:rPr>
              <a:t>“</a:t>
            </a:r>
            <a:r>
              <a:rPr lang="zh-CN" altLang="en-US" sz="3600" b="1">
                <a:latin typeface="Times New Roman" pitchFamily="18" charset="0"/>
                <a:ea typeface="宋体" pitchFamily="2" charset="-122"/>
              </a:rPr>
              <a:t>江山如画，一时多少豪杰。”在词中起什么作用？</a:t>
            </a:r>
          </a:p>
        </p:txBody>
      </p:sp>
      <p:sp>
        <p:nvSpPr>
          <p:cNvPr id="62469" name="文本框 62468"/>
          <p:cNvSpPr txBox="1"/>
          <p:nvPr/>
        </p:nvSpPr>
        <p:spPr>
          <a:xfrm>
            <a:off x="788670" y="2764155"/>
            <a:ext cx="7566660" cy="8229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4800" b="1">
                <a:latin typeface="Times New Roman" pitchFamily="18" charset="0"/>
                <a:ea typeface="宋体" pitchFamily="2" charset="-122"/>
              </a:rPr>
              <a:t>过渡，由写景过渡到写人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2466" name="图片 62465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文本框 62466"/>
          <p:cNvSpPr txBox="1"/>
          <p:nvPr/>
        </p:nvSpPr>
        <p:spPr>
          <a:xfrm>
            <a:off x="827088" y="692150"/>
            <a:ext cx="7832725" cy="1035050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古诗词鉴赏方略之五：</a:t>
            </a:r>
          </a:p>
        </p:txBody>
      </p:sp>
      <p:sp>
        <p:nvSpPr>
          <p:cNvPr id="62468" name="文本框 62467"/>
          <p:cNvSpPr txBox="1"/>
          <p:nvPr/>
        </p:nvSpPr>
        <p:spPr>
          <a:xfrm>
            <a:off x="1692275" y="3141663"/>
            <a:ext cx="5816600" cy="79057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分析形象，把握情感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2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7" grpId="0"/>
      <p:bldP spid="6246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650558"/>
            <a:ext cx="8229600" cy="1143000"/>
          </a:xfrm>
        </p:spPr>
        <p:txBody>
          <a:bodyPr/>
          <a:lstStyle/>
          <a:p>
            <a:r>
              <a:rPr lang="zh-CN" altLang="en-US" sz="3600" b="1">
                <a:sym typeface="+mn-ea"/>
              </a:rPr>
              <a:t>这首词的下阙写了什么了什么人和事？</a:t>
            </a:r>
            <a:br>
              <a:rPr lang="zh-CN" altLang="en-US" sz="3600" b="1"/>
            </a:b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793875"/>
            <a:ext cx="8229600" cy="2203450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      </a:t>
            </a:r>
            <a:r>
              <a:rPr lang="zh-CN" altLang="en-US" sz="4000" b="1">
                <a:solidFill>
                  <a:srgbClr val="FF0000"/>
                </a:solidFill>
              </a:rPr>
              <a:t>周瑜                                                                 </a:t>
            </a:r>
          </a:p>
          <a:p>
            <a:pPr marL="0" indent="0">
              <a:buNone/>
            </a:pPr>
            <a:r>
              <a:rPr lang="zh-CN" altLang="en-US" sz="4000" b="1">
                <a:solidFill>
                  <a:srgbClr val="FF0000"/>
                </a:solidFill>
              </a:rPr>
              <a:t>     在赤壁之战中气宇不凡，指挥若定，用兵如神的事迹。    </a:t>
            </a:r>
            <a:r>
              <a:rPr lang="zh-CN" altLang="en-US" b="1"/>
              <a:t>   </a:t>
            </a:r>
            <a:r>
              <a:rPr lang="zh-CN" altLang="en-US"/>
              <a:t>         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9026" name="内容占位符 129025" descr="关羽"/>
          <p:cNvPicPr>
            <a:picLocks noGrp="1" noChangeAspect="1"/>
          </p:cNvPicPr>
          <p:nvPr>
            <p:ph sz="quarter" idx="1"/>
          </p:nvPr>
        </p:nvPicPr>
        <p:blipFill>
          <a:blip r:embed="rId2"/>
          <a:stretch>
            <a:fillRect/>
          </a:stretch>
        </p:blipFill>
        <p:spPr>
          <a:xfrm>
            <a:off x="2916238" y="0"/>
            <a:ext cx="2951162" cy="2781300"/>
          </a:xfrm>
        </p:spPr>
      </p:pic>
      <p:pic>
        <p:nvPicPr>
          <p:cNvPr id="129027" name="内容占位符 129026" descr="刘备3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2916238" cy="2781300"/>
          </a:xfrm>
        </p:spPr>
      </p:pic>
      <p:pic>
        <p:nvPicPr>
          <p:cNvPr id="129028" name="内容占位符 129027" descr="诸葛亮2"/>
          <p:cNvPicPr>
            <a:picLocks noGrp="1" noChangeAspect="1"/>
          </p:cNvPicPr>
          <p:nvPr>
            <p:ph sz="quarter" idx="3"/>
          </p:nvPr>
        </p:nvPicPr>
        <p:blipFill>
          <a:blip r:embed="rId4"/>
          <a:stretch>
            <a:fillRect/>
          </a:stretch>
        </p:blipFill>
        <p:spPr>
          <a:xfrm>
            <a:off x="0" y="2781300"/>
            <a:ext cx="4500563" cy="4076700"/>
          </a:xfrm>
        </p:spPr>
      </p:pic>
      <p:pic>
        <p:nvPicPr>
          <p:cNvPr id="129029" name="图片 129028" descr="曹操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0563" y="2781300"/>
            <a:ext cx="4643437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0" name="文本框 129029"/>
          <p:cNvSpPr txBox="1"/>
          <p:nvPr/>
        </p:nvSpPr>
        <p:spPr>
          <a:xfrm>
            <a:off x="2062163" y="333375"/>
            <a:ext cx="549275" cy="7921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>
                <a:solidFill>
                  <a:srgbClr val="CCECFF"/>
                </a:solidFill>
                <a:latin typeface="Arial" pitchFamily="34" charset="0"/>
                <a:ea typeface="华文行楷" panose="02010800040101010101" pitchFamily="2" charset="-122"/>
              </a:rPr>
              <a:t>刘备</a:t>
            </a:r>
          </a:p>
        </p:txBody>
      </p:sp>
      <p:sp>
        <p:nvSpPr>
          <p:cNvPr id="129031" name="文本框 129030"/>
          <p:cNvSpPr txBox="1"/>
          <p:nvPr/>
        </p:nvSpPr>
        <p:spPr>
          <a:xfrm>
            <a:off x="2998788" y="404813"/>
            <a:ext cx="549275" cy="9366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>
                <a:solidFill>
                  <a:schemeClr val="tx2"/>
                </a:solidFill>
                <a:latin typeface="Arial" pitchFamily="34" charset="0"/>
                <a:ea typeface="华文行楷" panose="02010800040101010101" pitchFamily="2" charset="-122"/>
              </a:rPr>
              <a:t>关羽</a:t>
            </a:r>
          </a:p>
        </p:txBody>
      </p:sp>
      <p:sp>
        <p:nvSpPr>
          <p:cNvPr id="129032" name="文本框 129031"/>
          <p:cNvSpPr txBox="1"/>
          <p:nvPr/>
        </p:nvSpPr>
        <p:spPr>
          <a:xfrm>
            <a:off x="8316913" y="549275"/>
            <a:ext cx="488950" cy="10795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2000">
                <a:solidFill>
                  <a:schemeClr val="bg1"/>
                </a:solidFill>
                <a:latin typeface="Arial" pitchFamily="34" charset="0"/>
                <a:ea typeface="华文行楷" panose="02010800040101010101" pitchFamily="2" charset="-122"/>
              </a:rPr>
              <a:t>张飞</a:t>
            </a:r>
          </a:p>
        </p:txBody>
      </p:sp>
      <p:sp>
        <p:nvSpPr>
          <p:cNvPr id="129033" name="文本框 129032"/>
          <p:cNvSpPr txBox="1"/>
          <p:nvPr/>
        </p:nvSpPr>
        <p:spPr>
          <a:xfrm>
            <a:off x="7924800" y="3733800"/>
            <a:ext cx="549275" cy="1584325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>
                <a:solidFill>
                  <a:schemeClr val="bg1"/>
                </a:solidFill>
                <a:latin typeface="Arial" pitchFamily="34" charset="0"/>
                <a:ea typeface="华文行楷" panose="02010800040101010101" pitchFamily="2" charset="-122"/>
              </a:rPr>
              <a:t>曹操</a:t>
            </a:r>
          </a:p>
        </p:txBody>
      </p:sp>
      <p:pic>
        <p:nvPicPr>
          <p:cNvPr id="129034" name="图片 129033" descr="张飞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1200" y="0"/>
            <a:ext cx="3352800" cy="2819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9035" name="文本框 129034"/>
          <p:cNvSpPr txBox="1"/>
          <p:nvPr/>
        </p:nvSpPr>
        <p:spPr>
          <a:xfrm>
            <a:off x="5943600" y="381000"/>
            <a:ext cx="549275" cy="1219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zh-CN" altLang="en-US">
                <a:solidFill>
                  <a:schemeClr val="bg1"/>
                </a:solidFill>
                <a:latin typeface="Arial" pitchFamily="34" charset="0"/>
                <a:ea typeface="华文行楷" panose="02010800040101010101" pitchFamily="2" charset="-122"/>
              </a:rPr>
              <a:t>张飞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2098" name="图片 132097" descr="周瑜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文本框 132098"/>
          <p:cNvSpPr txBox="1"/>
          <p:nvPr/>
        </p:nvSpPr>
        <p:spPr>
          <a:xfrm>
            <a:off x="5292725" y="1628775"/>
            <a:ext cx="3352800" cy="1739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3600" b="1">
                <a:solidFill>
                  <a:schemeClr val="bg1"/>
                </a:solidFill>
                <a:latin typeface="Arial" pitchFamily="34" charset="0"/>
                <a:ea typeface="华文行楷" panose="02010800040101010101" pitchFamily="2" charset="-122"/>
              </a:rPr>
              <a:t>       </a:t>
            </a:r>
            <a:r>
              <a:rPr lang="zh-CN" altLang="en-US" sz="3600" b="1">
                <a:solidFill>
                  <a:schemeClr val="bg1"/>
                </a:solidFill>
                <a:latin typeface="Arial" pitchFamily="34" charset="0"/>
                <a:ea typeface="华文行楷" panose="02010800040101010101" pitchFamily="2" charset="-122"/>
              </a:rPr>
              <a:t>一时多少豪杰为什么只写周瑜？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5122"/>
          <p:cNvSpPr txBox="1"/>
          <p:nvPr/>
        </p:nvSpPr>
        <p:spPr>
          <a:xfrm>
            <a:off x="617537" y="1577876"/>
            <a:ext cx="7993063" cy="2308324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任务一</a:t>
            </a:r>
            <a:endParaRPr lang="en-US" altLang="zh-CN" sz="7200" b="1" smtClean="0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鉴赏诗词</a:t>
            </a:r>
            <a:endParaRPr lang="zh-CN" altLang="en-US" sz="7200" b="1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63850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31" name="文本占位符 22530"/>
          <p:cNvSpPr>
            <a:spLocks noGrp="1"/>
          </p:cNvSpPr>
          <p:nvPr>
            <p:ph idx="1"/>
          </p:nvPr>
        </p:nvSpPr>
        <p:spPr>
          <a:xfrm>
            <a:off x="1143000" y="2209800"/>
            <a:ext cx="7611745" cy="290385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2800" b="1"/>
              <a:t>小乔初嫁了</a:t>
            </a:r>
            <a:r>
              <a:rPr lang="en-US" altLang="zh-CN" sz="2800" b="1"/>
              <a:t>——</a:t>
            </a:r>
            <a:r>
              <a:rPr lang="zh-CN" altLang="en-US" sz="2800" b="1"/>
              <a:t>年轻得志（侧面衬托）</a:t>
            </a:r>
          </a:p>
          <a:p>
            <a:pPr marL="0" indent="0">
              <a:buNone/>
            </a:pPr>
            <a:r>
              <a:rPr lang="zh-CN" altLang="en-US" sz="2800" b="1"/>
              <a:t>雄姿英发    </a:t>
            </a:r>
            <a:r>
              <a:rPr lang="en-US" altLang="zh-CN" sz="2800" b="1"/>
              <a:t>——</a:t>
            </a:r>
            <a:r>
              <a:rPr lang="zh-CN" altLang="en-US" sz="2800" b="1"/>
              <a:t>英俊潇洒</a:t>
            </a:r>
          </a:p>
          <a:p>
            <a:pPr marL="0" indent="0">
              <a:buNone/>
            </a:pPr>
            <a:r>
              <a:rPr lang="zh-CN" altLang="en-US" sz="2800" b="1"/>
              <a:t>羽扇纶巾    </a:t>
            </a:r>
            <a:r>
              <a:rPr lang="en-US" altLang="zh-CN" sz="2800" b="1"/>
              <a:t>——</a:t>
            </a:r>
            <a:r>
              <a:rPr lang="zh-CN" altLang="en-US" sz="2800" b="1"/>
              <a:t>儒雅斯文</a:t>
            </a:r>
          </a:p>
          <a:p>
            <a:pPr marL="0" indent="0">
              <a:buNone/>
            </a:pPr>
            <a:r>
              <a:rPr lang="zh-CN" altLang="en-US" sz="2800" b="1"/>
              <a:t>谈笑间        </a:t>
            </a:r>
            <a:r>
              <a:rPr lang="en-US" altLang="zh-CN" sz="2800" b="1"/>
              <a:t>——</a:t>
            </a:r>
            <a:r>
              <a:rPr lang="zh-CN" altLang="en-US" sz="2800" b="1"/>
              <a:t>作战指挥若定</a:t>
            </a:r>
          </a:p>
          <a:p>
            <a:pPr marL="0" indent="0">
              <a:buNone/>
            </a:pPr>
            <a:r>
              <a:rPr lang="zh-CN" altLang="en-US" sz="2800" b="1"/>
              <a:t>强虏灰飞烟灭</a:t>
            </a:r>
            <a:r>
              <a:rPr lang="en-US" altLang="zh-CN" sz="2800" b="1"/>
              <a:t>——</a:t>
            </a:r>
            <a:r>
              <a:rPr lang="zh-CN" altLang="en-US" sz="2800" b="1"/>
              <a:t>足智多谋</a:t>
            </a:r>
          </a:p>
          <a:p>
            <a:endParaRPr lang="zh-CN" altLang="en-US" sz="2800" b="1"/>
          </a:p>
        </p:txBody>
      </p:sp>
      <p:sp>
        <p:nvSpPr>
          <p:cNvPr id="2" name="文本框 1"/>
          <p:cNvSpPr txBox="1"/>
          <p:nvPr/>
        </p:nvSpPr>
        <p:spPr>
          <a:xfrm>
            <a:off x="352425" y="502285"/>
            <a:ext cx="851154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l">
              <a:buNone/>
            </a:pPr>
            <a:r>
              <a:rPr lang="zh-CN" altLang="en-US" sz="3600" b="1">
                <a:sym typeface="+mn-ea"/>
              </a:rPr>
              <a:t>捕捉有关描写周瑜的句子，并分析周瑜的形象。（小组讨论）</a:t>
            </a:r>
            <a:endParaRPr lang="zh-CN" altLang="en-US" sz="3600" b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5" name="文本占位符 38914"/>
          <p:cNvSpPr>
            <a:spLocks noGrp="1"/>
          </p:cNvSpPr>
          <p:nvPr>
            <p:ph idx="1"/>
          </p:nvPr>
        </p:nvSpPr>
        <p:spPr>
          <a:xfrm>
            <a:off x="304800" y="2057400"/>
            <a:ext cx="8534400" cy="2319655"/>
          </a:xfrm>
        </p:spPr>
        <p:txBody>
          <a:bodyPr/>
          <a:lstStyle/>
          <a:p>
            <a:pPr marL="0" indent="0">
              <a:buNone/>
            </a:pPr>
            <a:r>
              <a:rPr lang="en-US" altLang="zh-CN"/>
              <a:t>     </a:t>
            </a:r>
            <a:r>
              <a:rPr lang="zh-CN" altLang="en-US"/>
              <a:t>江山依旧，物是人非。赤壁是周瑜建功立业的战场，却是苏轼被贬谪后流放的去处。面对着这样的周瑜，苏轼心里自是有个比较，且看二人的对比资料 。</a:t>
            </a:r>
          </a:p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20675" y="728345"/>
            <a:ext cx="78949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olidFill>
                  <a:srgbClr val="0000CC"/>
                </a:solidFill>
                <a:latin typeface="宋体" panose="02010600030101010101" pitchFamily="2" charset="-122"/>
                <a:sym typeface="+mn-ea"/>
              </a:rPr>
              <a:t>故国神游，多情应笑我，早生华发。</a:t>
            </a:r>
            <a:endParaRPr lang="zh-CN" altLang="en-US" sz="3600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34146" name="图片 134145" descr="0409imac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4147" name="谈笑间.mpg">
            <a:hlinkClick action="ppaction://media"/>
          </p:cNvPr>
          <p:cNvPicPr>
            <a:picLocks noRot="1"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link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279900" y="293370"/>
            <a:ext cx="4787900" cy="62464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8" name="文本框 134147"/>
          <p:cNvSpPr txBox="1"/>
          <p:nvPr/>
        </p:nvSpPr>
        <p:spPr>
          <a:xfrm>
            <a:off x="151765" y="946785"/>
            <a:ext cx="4065905" cy="47244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3200" b="1">
                <a:solidFill>
                  <a:srgbClr val="000066"/>
                </a:solidFill>
                <a:latin typeface="Times New Roman" pitchFamily="18" charset="0"/>
                <a:ea typeface="宋体" pitchFamily="2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合作探究</a:t>
            </a:r>
          </a:p>
          <a:p>
            <a:pPr lvl="0"/>
            <a:endParaRPr lang="zh-CN" altLang="en-US" sz="4400" b="1">
              <a:solidFill>
                <a:srgbClr val="FF0000"/>
              </a:solidFill>
              <a:latin typeface="Times New Roman" pitchFamily="18" charset="0"/>
              <a:ea typeface="黑体" panose="02010609060101010101" pitchFamily="2" charset="-122"/>
            </a:endParaRPr>
          </a:p>
          <a:p>
            <a:pPr lvl="0"/>
            <a:r>
              <a:rPr lang="zh-CN" altLang="en-US" sz="4400" b="1">
                <a:solidFill>
                  <a:srgbClr val="FF0000"/>
                </a:solidFill>
                <a:latin typeface="Times New Roman" pitchFamily="18" charset="0"/>
                <a:ea typeface="黑体" panose="02010609060101010101" pitchFamily="2" charset="-122"/>
              </a:rPr>
              <a:t> </a:t>
            </a:r>
            <a:r>
              <a:rPr lang="zh-CN" altLang="en-US" sz="5400" b="1">
                <a:solidFill>
                  <a:schemeClr val="bg1"/>
                </a:solidFill>
                <a:latin typeface="Times New Roman" pitchFamily="18" charset="0"/>
                <a:ea typeface="华文新魏" panose="02010800040101010101" charset="-122"/>
              </a:rPr>
              <a:t>作者从几个方面将周瑜与自己进行比较？</a:t>
            </a:r>
          </a:p>
        </p:txBody>
      </p:sp>
      <p:sp>
        <p:nvSpPr>
          <p:cNvPr id="134149" name="文本框 134148"/>
          <p:cNvSpPr txBox="1"/>
          <p:nvPr/>
        </p:nvSpPr>
        <p:spPr>
          <a:xfrm>
            <a:off x="1143000" y="2133600"/>
            <a:ext cx="184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/>
            <a:endParaRPr sz="3200" b="1">
              <a:solidFill>
                <a:srgbClr val="000066"/>
              </a:solidFill>
              <a:latin typeface="Times New Roman" pitchFamily="18" charset="0"/>
              <a:ea typeface="宋体" pitchFamily="2" charset="-122"/>
            </a:endParaRPr>
          </a:p>
        </p:txBody>
      </p:sp>
    </p:spTree>
  </p:cSld>
  <p:clrMapOvr>
    <a:masterClrMapping/>
  </p:clrMapOvr>
  <p:transition/>
  <p:timing/>
</p:sld>
</file>

<file path=ppt/slides/slide3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61" name="图片 19460" descr="sush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704850"/>
            <a:ext cx="2819400" cy="2114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516" name="图片 19515" descr="2011112417561885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704850"/>
            <a:ext cx="2770505" cy="211645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592" name="表格 19591"/>
          <p:cNvGraphicFramePr>
            <a:graphicFrameLocks noGrp="1"/>
          </p:cNvGraphicFramePr>
          <p:nvPr/>
        </p:nvGraphicFramePr>
        <p:xfrm>
          <a:off x="381000" y="3124200"/>
          <a:ext cx="8229600" cy="2824163"/>
        </p:xfrm>
        <a:graphic>
          <a:graphicData uri="http://schemas.openxmlformats.org/drawingml/2006/table">
            <a:tbl>
              <a:tblPr/>
              <a:tblGrid>
                <a:gridCol w="2124710"/>
                <a:gridCol w="3133090"/>
                <a:gridCol w="2971800"/>
              </a:tblGrid>
              <a:tr h="4556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556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603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5349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556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>
                        <a:latin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  <a:tr h="4556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itchFamily="34" charset="0"/>
                          <a:ea typeface="宋体" pitchFamily="2" charset="-122"/>
                        </a:defRPr>
                      </a:lvl1pPr>
                      <a:lvl2pPr marL="742950" lvl="1" indent="-285750">
                        <a:defRPr sz="2400" kern="1200"/>
                      </a:lvl2pPr>
                      <a:lvl3pPr marL="1143000" lvl="2" indent="-228600">
                        <a:defRPr sz="2000" kern="1200"/>
                      </a:lvl3pPr>
                      <a:lvl4pPr marL="1600200" lvl="3" indent="-228600">
                        <a:defRPr sz="1800" kern="1200"/>
                      </a:lvl4pPr>
                      <a:lvl5pPr marL="2057400" lvl="4" indent="-228600"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alpha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9569" name="矩形 19568"/>
          <p:cNvSpPr/>
          <p:nvPr/>
        </p:nvSpPr>
        <p:spPr>
          <a:xfrm>
            <a:off x="76200" y="76200"/>
            <a:ext cx="25908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zh-CN" altLang="en-US" sz="2800" b="1">
                <a:solidFill>
                  <a:schemeClr val="tx2"/>
                </a:solidFill>
                <a:latin typeface="Arial" pitchFamily="34" charset="0"/>
                <a:ea typeface="宋体" pitchFamily="2" charset="-122"/>
              </a:rPr>
              <a:t>苏轼内心解读</a:t>
            </a:r>
          </a:p>
        </p:txBody>
      </p:sp>
      <p:sp>
        <p:nvSpPr>
          <p:cNvPr id="19573" name="文本框 19572"/>
          <p:cNvSpPr txBox="1"/>
          <p:nvPr/>
        </p:nvSpPr>
        <p:spPr>
          <a:xfrm>
            <a:off x="3276600" y="3124200"/>
            <a:ext cx="167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周瑜</a:t>
            </a:r>
          </a:p>
        </p:txBody>
      </p:sp>
      <p:sp>
        <p:nvSpPr>
          <p:cNvPr id="19574" name="文本框 19573"/>
          <p:cNvSpPr txBox="1"/>
          <p:nvPr/>
        </p:nvSpPr>
        <p:spPr>
          <a:xfrm>
            <a:off x="6400800" y="3124200"/>
            <a:ext cx="1371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苏轼</a:t>
            </a:r>
          </a:p>
        </p:txBody>
      </p:sp>
      <p:sp>
        <p:nvSpPr>
          <p:cNvPr id="19575" name="文本框 19574"/>
          <p:cNvSpPr txBox="1"/>
          <p:nvPr/>
        </p:nvSpPr>
        <p:spPr>
          <a:xfrm>
            <a:off x="685800" y="35814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建功年龄</a:t>
            </a:r>
          </a:p>
        </p:txBody>
      </p:sp>
      <p:sp>
        <p:nvSpPr>
          <p:cNvPr id="19576" name="文本框 19575"/>
          <p:cNvSpPr txBox="1"/>
          <p:nvPr/>
        </p:nvSpPr>
        <p:spPr>
          <a:xfrm>
            <a:off x="3505200" y="35814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34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岁</a:t>
            </a:r>
          </a:p>
        </p:txBody>
      </p:sp>
      <p:sp>
        <p:nvSpPr>
          <p:cNvPr id="19577" name="文本框 19576"/>
          <p:cNvSpPr txBox="1"/>
          <p:nvPr/>
        </p:nvSpPr>
        <p:spPr>
          <a:xfrm>
            <a:off x="6629400" y="3581400"/>
            <a:ext cx="1066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altLang="zh-CN" sz="2400" b="1">
                <a:latin typeface="Arial" pitchFamily="34" charset="0"/>
                <a:ea typeface="宋体" pitchFamily="2" charset="-122"/>
              </a:rPr>
              <a:t>47</a:t>
            </a:r>
            <a:r>
              <a:rPr lang="zh-CN" altLang="en-US" sz="2400" b="1">
                <a:latin typeface="Arial" pitchFamily="34" charset="0"/>
                <a:ea typeface="宋体" pitchFamily="2" charset="-122"/>
              </a:rPr>
              <a:t>岁</a:t>
            </a:r>
          </a:p>
        </p:txBody>
      </p:sp>
      <p:sp>
        <p:nvSpPr>
          <p:cNvPr id="19578" name="文本框 19577"/>
          <p:cNvSpPr txBox="1"/>
          <p:nvPr/>
        </p:nvSpPr>
        <p:spPr>
          <a:xfrm>
            <a:off x="609600" y="4038600"/>
            <a:ext cx="16002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职务</a:t>
            </a:r>
          </a:p>
        </p:txBody>
      </p:sp>
      <p:sp>
        <p:nvSpPr>
          <p:cNvPr id="19579" name="文本框 19578"/>
          <p:cNvSpPr txBox="1"/>
          <p:nvPr/>
        </p:nvSpPr>
        <p:spPr>
          <a:xfrm>
            <a:off x="3200400" y="40386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东吴都督</a:t>
            </a:r>
          </a:p>
        </p:txBody>
      </p:sp>
      <p:sp>
        <p:nvSpPr>
          <p:cNvPr id="19580" name="文本框 19579"/>
          <p:cNvSpPr txBox="1"/>
          <p:nvPr/>
        </p:nvSpPr>
        <p:spPr>
          <a:xfrm>
            <a:off x="5943600" y="4038600"/>
            <a:ext cx="274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团练副使（虚职）</a:t>
            </a:r>
          </a:p>
        </p:txBody>
      </p:sp>
      <p:sp>
        <p:nvSpPr>
          <p:cNvPr id="19581" name="文本框 19580"/>
          <p:cNvSpPr txBox="1"/>
          <p:nvPr/>
        </p:nvSpPr>
        <p:spPr>
          <a:xfrm>
            <a:off x="685800" y="45720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际遇</a:t>
            </a:r>
          </a:p>
        </p:txBody>
      </p:sp>
      <p:sp>
        <p:nvSpPr>
          <p:cNvPr id="19582" name="文本框 19581"/>
          <p:cNvSpPr txBox="1"/>
          <p:nvPr/>
        </p:nvSpPr>
        <p:spPr>
          <a:xfrm>
            <a:off x="3352800" y="4572000"/>
            <a:ext cx="1524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功成名就</a:t>
            </a:r>
          </a:p>
        </p:txBody>
      </p:sp>
      <p:sp>
        <p:nvSpPr>
          <p:cNvPr id="19583" name="文本框 19582"/>
          <p:cNvSpPr txBox="1"/>
          <p:nvPr/>
        </p:nvSpPr>
        <p:spPr>
          <a:xfrm>
            <a:off x="6400800" y="45720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功业未成</a:t>
            </a:r>
            <a:endParaRPr lang="zh-CN" altLang="en-US" sz="24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19584" name="文本框 19583"/>
          <p:cNvSpPr txBox="1"/>
          <p:nvPr/>
        </p:nvSpPr>
        <p:spPr>
          <a:xfrm>
            <a:off x="762000" y="5029200"/>
            <a:ext cx="129540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外貌</a:t>
            </a:r>
          </a:p>
        </p:txBody>
      </p:sp>
      <p:sp>
        <p:nvSpPr>
          <p:cNvPr id="19585" name="文本框 19584"/>
          <p:cNvSpPr txBox="1"/>
          <p:nvPr/>
        </p:nvSpPr>
        <p:spPr>
          <a:xfrm>
            <a:off x="3429000" y="5029200"/>
            <a:ext cx="1752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英俊儒雅</a:t>
            </a:r>
          </a:p>
        </p:txBody>
      </p:sp>
      <p:sp>
        <p:nvSpPr>
          <p:cNvPr id="19586" name="文本框 19585"/>
          <p:cNvSpPr txBox="1"/>
          <p:nvPr/>
        </p:nvSpPr>
        <p:spPr>
          <a:xfrm>
            <a:off x="6400800" y="5029200"/>
            <a:ext cx="1447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早生华发</a:t>
            </a:r>
          </a:p>
        </p:txBody>
      </p:sp>
      <p:sp>
        <p:nvSpPr>
          <p:cNvPr id="19587" name="文本框 19586"/>
          <p:cNvSpPr txBox="1"/>
          <p:nvPr/>
        </p:nvSpPr>
        <p:spPr>
          <a:xfrm>
            <a:off x="762000" y="5486400"/>
            <a:ext cx="1254760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人生</a:t>
            </a:r>
          </a:p>
        </p:txBody>
      </p:sp>
      <p:sp>
        <p:nvSpPr>
          <p:cNvPr id="19588" name="文本框 19587"/>
          <p:cNvSpPr txBox="1"/>
          <p:nvPr/>
        </p:nvSpPr>
        <p:spPr>
          <a:xfrm>
            <a:off x="3200400" y="5486400"/>
            <a:ext cx="19050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幸福美满</a:t>
            </a:r>
          </a:p>
        </p:txBody>
      </p:sp>
      <p:sp>
        <p:nvSpPr>
          <p:cNvPr id="19589" name="文本框 19588"/>
          <p:cNvSpPr txBox="1"/>
          <p:nvPr/>
        </p:nvSpPr>
        <p:spPr>
          <a:xfrm>
            <a:off x="6172200" y="5486400"/>
            <a:ext cx="1863725" cy="4572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zh-CN" altLang="en-US" sz="2400" b="1">
                <a:latin typeface="Arial" pitchFamily="34" charset="0"/>
                <a:ea typeface="宋体" pitchFamily="2" charset="-122"/>
              </a:rPr>
              <a:t>屡遭不幸</a:t>
            </a:r>
          </a:p>
        </p:txBody>
      </p:sp>
      <p:sp>
        <p:nvSpPr>
          <p:cNvPr id="19590" name="文本框 19589"/>
          <p:cNvSpPr txBox="1"/>
          <p:nvPr/>
        </p:nvSpPr>
        <p:spPr>
          <a:xfrm>
            <a:off x="3200400" y="61722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Arial" pitchFamily="34" charset="0"/>
                <a:ea typeface="宋体" pitchFamily="2" charset="-122"/>
              </a:rPr>
              <a:t>怀古伤今</a:t>
            </a:r>
            <a:r>
              <a:rPr lang="zh-CN" altLang="en-US">
                <a:latin typeface="Arial" pitchFamily="34" charset="0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9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ntr" presetSubtype="10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9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ntr" presetSubtype="10" fill="hold" grpId="1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9" dur="500"/>
                                        <p:tgtEl>
                                          <p:spTgt spid="19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ntr" presetSubtype="10" fill="hold" grpId="1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9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10" fill="hold" grpId="1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19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1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 nodeType="clickPar">
                      <p:stCondLst>
                        <p:cond delay="indefinite"/>
                      </p:stCondLst>
                      <p:childTnLst>
                        <p:par>
                          <p:cTn id="9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1" presetID="3" presetClass="entr" presetSubtype="10" fill="hold" grpId="1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3" dur="500"/>
                                        <p:tgtEl>
                                          <p:spTgt spid="19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1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19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 nodeType="clickPar">
                      <p:stCondLst>
                        <p:cond delay="indefinite"/>
                      </p:stCondLst>
                      <p:childTnLst>
                        <p:par>
                          <p:cTn id="1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3" presetClass="entr" presetSubtype="10" fill="hold" grpId="1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5" dur="500"/>
                                        <p:tgtEl>
                                          <p:spTgt spid="19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ntr" presetSubtype="10" fill="hold" grpId="1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1" dur="500"/>
                                        <p:tgtEl>
                                          <p:spTgt spid="19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73" grpId="0"/>
      <p:bldP spid="19574" grpId="1"/>
      <p:bldP spid="19575" grpId="2"/>
      <p:bldP spid="19576" grpId="3"/>
      <p:bldP spid="19577" grpId="4"/>
      <p:bldP spid="19578" grpId="5"/>
      <p:bldP spid="19579" grpId="6"/>
      <p:bldP spid="19580" grpId="7"/>
      <p:bldP spid="19581" grpId="8"/>
      <p:bldP spid="19582" grpId="9"/>
      <p:bldP spid="19583" grpId="10"/>
      <p:bldP spid="19584" grpId="11"/>
      <p:bldP spid="19585" grpId="12"/>
      <p:bldP spid="19586" grpId="13"/>
      <p:bldP spid="19587" grpId="14"/>
      <p:bldP spid="19588" grpId="15"/>
      <p:bldP spid="19589" grpId="16"/>
      <p:bldP spid="19590" grpId="17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7" name="文本占位符 41986"/>
          <p:cNvSpPr>
            <a:spLocks noGrp="1"/>
          </p:cNvSpPr>
          <p:nvPr>
            <p:ph idx="1"/>
          </p:nvPr>
        </p:nvSpPr>
        <p:spPr>
          <a:xfrm>
            <a:off x="533400" y="1981200"/>
            <a:ext cx="8229600" cy="3763963"/>
          </a:xfrm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</a:rPr>
              <a:t>采用衬托的写作手法。周瑜的“雄姿英发”与作者的“早生华发”相互映衬，既显出周瑜的少年得志，又显出作者的壮志未酬。</a:t>
            </a:r>
          </a:p>
        </p:txBody>
      </p:sp>
    </p:spTree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3380" y="3896360"/>
            <a:ext cx="8229600" cy="2300605"/>
          </a:xfrm>
        </p:spPr>
        <p:txBody>
          <a:bodyPr/>
          <a:lstStyle/>
          <a:p>
            <a:pPr marL="0" indent="0">
              <a:buNone/>
            </a:pPr>
            <a:r>
              <a:rPr lang="zh-CN" altLang="en-US"/>
              <a:t>（2）抒发对英雄业绩的仰慕之情，引发自己未能建工立业的感伤。两鬓花白，非但无建树，反而贬官黄州，不免感慨万分，悲从中来。怀古思今，对比反差强烈。          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0985" y="291465"/>
            <a:ext cx="8663305" cy="173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 b="1">
                <a:sym typeface="+mn-ea"/>
              </a:rPr>
              <a:t>词的下阙塑造的周瑜是一个怎样的形象？在所观眼前之景与所思之历史人事中，作者抒发了什么样的一己之怀？</a:t>
            </a:r>
            <a:endParaRPr lang="zh-CN" altLang="en-US" sz="3600" b="1"/>
          </a:p>
        </p:txBody>
      </p:sp>
      <p:sp>
        <p:nvSpPr>
          <p:cNvPr id="5" name="文本框 4"/>
          <p:cNvSpPr txBox="1"/>
          <p:nvPr/>
        </p:nvSpPr>
        <p:spPr>
          <a:xfrm>
            <a:off x="374015" y="2480310"/>
            <a:ext cx="8105140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200">
                <a:latin typeface="+mn-lt"/>
                <a:ea typeface="+mn-ea"/>
                <a:cs typeface="+mn-cs"/>
                <a:sym typeface="+mn-ea"/>
              </a:rPr>
              <a:t>（1）周瑜年轻有为、英俊儒雅、从容镇定、功成名就、春风得意。 </a:t>
            </a:r>
            <a:r>
              <a:rPr lang="zh-CN" altLang="en-US">
                <a:sym typeface="+mn-ea"/>
              </a:rPr>
              <a:t>  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5122"/>
          <p:cNvSpPr txBox="1"/>
          <p:nvPr/>
        </p:nvSpPr>
        <p:spPr>
          <a:xfrm>
            <a:off x="617537" y="1577876"/>
            <a:ext cx="7993063" cy="2308324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任务二</a:t>
            </a:r>
            <a:endParaRPr lang="en-US" altLang="zh-CN" sz="7200" b="1" smtClean="0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正确评价作者</a:t>
            </a:r>
            <a:endParaRPr lang="zh-CN" altLang="en-US" sz="7200" b="1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73135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5122"/>
          <p:cNvSpPr txBox="1"/>
          <p:nvPr/>
        </p:nvSpPr>
        <p:spPr>
          <a:xfrm>
            <a:off x="457200" y="1295400"/>
            <a:ext cx="7993063" cy="3416320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3600" b="1">
                <a:hlinkClick r:id="rId3"/>
              </a:rPr>
              <a:t>东汉</a:t>
            </a:r>
            <a:r>
              <a:rPr lang="zh-CN" altLang="en-US" sz="3600" b="1"/>
              <a:t>后期，官僚</a:t>
            </a:r>
            <a:r>
              <a:rPr lang="zh-CN" altLang="en-US" sz="3600" b="1">
                <a:hlinkClick r:id="rId4"/>
              </a:rPr>
              <a:t>士大夫</a:t>
            </a:r>
            <a:r>
              <a:rPr lang="zh-CN" altLang="en-US" sz="3600" b="1"/>
              <a:t>中出现了一种品评人物的风气，称为“清议”</a:t>
            </a:r>
            <a:r>
              <a:rPr lang="zh-CN" altLang="en-US" sz="3600" b="1" smtClean="0"/>
              <a:t>。这些</a:t>
            </a:r>
            <a:r>
              <a:rPr lang="zh-CN" altLang="en-US" sz="3600" b="1"/>
              <a:t>官僚士大夫以</a:t>
            </a:r>
            <a:r>
              <a:rPr lang="zh-CN" altLang="en-US" sz="3600" b="1">
                <a:hlinkClick r:id="rId5"/>
              </a:rPr>
              <a:t>太学</a:t>
            </a:r>
            <a:r>
              <a:rPr lang="zh-CN" altLang="en-US" sz="3600" b="1"/>
              <a:t>为中心，希望通过“清议”，表达自己对现实统治的不满，希望引起统治者的重视，来挽救外戚和宦官专权下走向覆灭的东汉王朝。</a:t>
            </a:r>
            <a:endParaRPr lang="zh-CN" altLang="en-US" sz="3600" b="1"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05440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4" name="标题 18433"/>
          <p:cNvSpPr>
            <a:spLocks noGrp="1"/>
          </p:cNvSpPr>
          <p:nvPr>
            <p:ph type="title"/>
          </p:nvPr>
        </p:nvSpPr>
        <p:spPr>
          <a:xfrm>
            <a:off x="1295400" y="1600200"/>
            <a:ext cx="6051550" cy="1143000"/>
          </a:xfrm>
        </p:spPr>
        <p:txBody>
          <a:bodyPr anchor="ctr"/>
          <a:lstStyle/>
          <a:p>
            <a:pPr algn="l"/>
            <a:r>
              <a:rPr lang="zh-CN" altLang="en-US" sz="4000" b="1">
                <a:solidFill>
                  <a:srgbClr val="0000CC"/>
                </a:solidFill>
              </a:rPr>
              <a:t>人生如梦，一尊还酹江月。</a:t>
            </a:r>
          </a:p>
        </p:txBody>
      </p:sp>
      <p:sp>
        <p:nvSpPr>
          <p:cNvPr id="18435" name="文本占位符 18434"/>
          <p:cNvSpPr>
            <a:spLocks noGrp="1"/>
          </p:cNvSpPr>
          <p:nvPr>
            <p:ph idx="1"/>
          </p:nvPr>
        </p:nvSpPr>
        <p:spPr>
          <a:xfrm>
            <a:off x="252095" y="3200400"/>
            <a:ext cx="8519795" cy="2299335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/>
              <a:t>有人说，此句是作者“今朝有酒今朝醉”的消极哀叹。</a:t>
            </a:r>
          </a:p>
          <a:p>
            <a:pPr marL="0" indent="0">
              <a:buNone/>
            </a:pPr>
            <a:r>
              <a:rPr lang="zh-CN" altLang="en-US" sz="3600" b="1"/>
              <a:t>又有人认为是作者和全词一脉相承，进一步抒发追求“积极向上的梦境”的雄心。</a:t>
            </a:r>
          </a:p>
        </p:txBody>
      </p:sp>
      <p:sp>
        <p:nvSpPr>
          <p:cNvPr id="18436" name="文本框 18435"/>
          <p:cNvSpPr txBox="1"/>
          <p:nvPr/>
        </p:nvSpPr>
        <p:spPr>
          <a:xfrm>
            <a:off x="2514600" y="381000"/>
            <a:ext cx="286067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>
              <a:spcBef>
                <a:spcPct val="50000"/>
              </a:spcBef>
            </a:pPr>
            <a:r>
              <a:rPr lang="zh-CN" altLang="en-US" sz="4000" b="1">
                <a:latin typeface="宋体" panose="02010600030101010101" pitchFamily="2" charset="-122"/>
                <a:ea typeface="宋体" pitchFamily="2" charset="-122"/>
              </a:rPr>
              <a:t>人生态度</a:t>
            </a:r>
            <a:r>
              <a:rPr lang="zh-CN" altLang="en-US" sz="3200" b="1">
                <a:latin typeface="宋体" panose="02010600030101010101" pitchFamily="2" charset="-122"/>
                <a:ea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5058" name="图片 45057" descr="1-5-2"/>
          <p:cNvPicPr>
            <a:picLocks noChangeAspect="1"/>
          </p:cNvPicPr>
          <p:nvPr/>
        </p:nvPicPr>
        <p:blipFill>
          <a:blip r:embed="rId2">
            <a:lum bright="6000" contrast="18000"/>
          </a:blip>
          <a:stretch>
            <a:fillRect/>
          </a:stretch>
        </p:blipFill>
        <p:spPr>
          <a:xfrm>
            <a:off x="-76200" y="0"/>
            <a:ext cx="9177020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rgbClr val="808080"/>
            </a:prstShdw>
          </a:effectLst>
        </p:spPr>
      </p:pic>
      <p:sp>
        <p:nvSpPr>
          <p:cNvPr id="45059" name="文本框 45058"/>
          <p:cNvSpPr txBox="1"/>
          <p:nvPr/>
        </p:nvSpPr>
        <p:spPr>
          <a:xfrm>
            <a:off x="544513" y="228600"/>
            <a:ext cx="8316912" cy="76200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作者在词中流露出的人生态度</a:t>
            </a:r>
            <a:r>
              <a:rPr lang="zh-CN" altLang="en-US" sz="4400" b="1">
                <a:solidFill>
                  <a:srgbClr val="FF0000"/>
                </a:solidFill>
                <a:latin typeface="宋体" panose="02010600030101010101" pitchFamily="2" charset="-122"/>
                <a:ea typeface="宋体" pitchFamily="2" charset="-122"/>
              </a:rPr>
              <a:t> </a:t>
            </a:r>
            <a:endParaRPr lang="zh-CN" altLang="en-US" sz="3200">
              <a:latin typeface="Times New Roman" pitchFamily="18" charset="0"/>
              <a:ea typeface="隶书" panose="02010509060101010101" pitchFamily="49" charset="-122"/>
            </a:endParaRPr>
          </a:p>
        </p:txBody>
      </p:sp>
      <p:sp>
        <p:nvSpPr>
          <p:cNvPr id="45061" name="文本框 45060"/>
          <p:cNvSpPr txBox="1"/>
          <p:nvPr/>
        </p:nvSpPr>
        <p:spPr>
          <a:xfrm>
            <a:off x="4460875" y="2339975"/>
            <a:ext cx="4267200" cy="192024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豪放中见旷达</a:t>
            </a:r>
          </a:p>
          <a:p>
            <a:pPr lvl="0">
              <a:spcBef>
                <a:spcPct val="50000"/>
              </a:spcBef>
            </a:pPr>
            <a:r>
              <a:rPr lang="zh-CN" altLang="en-US" sz="4800" b="1">
                <a:solidFill>
                  <a:schemeClr val="accent2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苍凉中见洒脱</a:t>
            </a:r>
            <a:endParaRPr lang="zh-CN" altLang="en-US" sz="3200"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5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/>
      <p:bldP spid="4506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2" name="图片 5121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文本框 5122"/>
          <p:cNvSpPr txBox="1"/>
          <p:nvPr/>
        </p:nvSpPr>
        <p:spPr>
          <a:xfrm>
            <a:off x="755650" y="981075"/>
            <a:ext cx="7993063" cy="1041400"/>
          </a:xfrm>
          <a:prstGeom prst="rect">
            <a:avLst/>
          </a:prstGeom>
          <a:noFill/>
          <a:ln w="349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古诗词鉴赏</a:t>
            </a:r>
            <a:r>
              <a:rPr lang="zh-CN" altLang="en-US" sz="60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方法之一</a:t>
            </a:r>
            <a:r>
              <a:rPr lang="zh-CN" altLang="en-US" sz="600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：</a:t>
            </a:r>
          </a:p>
        </p:txBody>
      </p:sp>
      <p:sp>
        <p:nvSpPr>
          <p:cNvPr id="5124" name="文本框 5123"/>
          <p:cNvSpPr txBox="1"/>
          <p:nvPr/>
        </p:nvSpPr>
        <p:spPr>
          <a:xfrm>
            <a:off x="2286000" y="2924175"/>
            <a:ext cx="4795837" cy="727075"/>
          </a:xfrm>
          <a:prstGeom prst="rect">
            <a:avLst/>
          </a:prstGeom>
          <a:noFill/>
          <a:ln w="254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4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了解作者，考察背景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3" name="文本占位符 30722"/>
          <p:cNvSpPr>
            <a:spLocks noGrp="1"/>
          </p:cNvSpPr>
          <p:nvPr>
            <p:ph idx="1"/>
          </p:nvPr>
        </p:nvSpPr>
        <p:spPr>
          <a:xfrm>
            <a:off x="215265" y="299085"/>
            <a:ext cx="8843010" cy="6108700"/>
          </a:xfrm>
          <a:solidFill>
            <a:schemeClr val="accent3">
              <a:alpha val="50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altLang="zh-CN" b="1">
                <a:solidFill>
                  <a:schemeClr val="bg1"/>
                </a:solidFill>
              </a:rPr>
              <a:t>   </a:t>
            </a:r>
            <a:r>
              <a:rPr lang="en-US" altLang="zh-CN" b="1">
                <a:solidFill>
                  <a:schemeClr val="accent4">
                    <a:lumMod val="95000"/>
                    <a:lumOff val="5000"/>
                  </a:schemeClr>
                </a:solidFill>
              </a:rPr>
              <a:t> </a:t>
            </a:r>
            <a:r>
              <a:rPr lang="en-US" altLang="zh-CN" b="1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chemeClr val="accent4">
                    <a:lumMod val="95000"/>
                    <a:lumOff val="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旷达是一种处世哲学，也是一种积极的生活态度。人生在世，不可能一帆风顺，种种失败都需要我们勇敢地面对、坚强地处理。当挫折、失败来临时，不是一味地埋怨生活，从此变得消沉、萎靡不振，而是对生活满怀感恩，跌倒了再爬起来。学会旷达，我们不再因生活中几句逆耳的言语而耿耿于怀；学会旷达，我们不再因生活中些许所谓的烦恼而忧心忡忡；学会旷达，我们站在人生另一个高度上去看待和审视周围的人和事。</a:t>
            </a:r>
            <a:r>
              <a:rPr lang="zh-CN" altLang="en-US" sz="3600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charRg st="0" end="19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8" name="标题 39937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pPr algn="l"/>
            <a:r>
              <a:rPr lang="zh-CN" altLang="en-US" b="1"/>
              <a:t>归纳总结</a:t>
            </a:r>
            <a:r>
              <a:rPr lang="zh-CN" altLang="en-US"/>
              <a:t> </a:t>
            </a:r>
          </a:p>
        </p:txBody>
      </p:sp>
      <p:sp>
        <p:nvSpPr>
          <p:cNvPr id="39939" name="文本占位符 3993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/>
              <a:t>《</a:t>
            </a:r>
            <a:r>
              <a:rPr lang="zh-CN" altLang="en-US" b="1"/>
              <a:t>念奴娇</a:t>
            </a:r>
            <a:r>
              <a:rPr lang="en-US" altLang="zh-CN" b="1"/>
              <a:t>·</a:t>
            </a:r>
            <a:r>
              <a:rPr lang="zh-CN" altLang="en-US" b="1"/>
              <a:t>赤壁怀古</a:t>
            </a:r>
            <a:r>
              <a:rPr lang="en-US" altLang="zh-CN" b="1"/>
              <a:t>》</a:t>
            </a:r>
            <a:r>
              <a:rPr lang="zh-CN" altLang="en-US" b="1"/>
              <a:t>是公认的豪放派代表作，其“豪放”表现在哪些方面？</a:t>
            </a:r>
          </a:p>
          <a:p>
            <a:r>
              <a:rPr lang="zh-CN" altLang="en-US" b="1"/>
              <a:t>一方面表现在对赤壁之景的描写上：“乱石穿空，惊涛拍岸，卷起千堆雪。”画面波澜壮阔，雄奇壮美。</a:t>
            </a:r>
            <a:r>
              <a:rPr lang="zh-CN" altLang="en-US"/>
              <a:t> </a:t>
            </a:r>
          </a:p>
          <a:p>
            <a:r>
              <a:rPr lang="zh-CN" altLang="en-US" b="1">
                <a:latin typeface="宋体" panose="02010600030101010101" pitchFamily="2" charset="-122"/>
              </a:rPr>
              <a:t>另一方面表现在作者抒发的情感上，通过塑造功成名就的周瑜，表明了自己渴望建功立业的心态，表达出豪放洒脱之情。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5122"/>
          <p:cNvSpPr txBox="1"/>
          <p:nvPr/>
        </p:nvSpPr>
        <p:spPr>
          <a:xfrm>
            <a:off x="617537" y="1577876"/>
            <a:ext cx="7993063" cy="2308324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任务三</a:t>
            </a:r>
            <a:endParaRPr lang="en-US" altLang="zh-CN" sz="7200" b="1" smtClean="0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  <a:p>
            <a:pPr lvl="0" algn="ctr"/>
            <a:r>
              <a:rPr lang="zh-CN" altLang="en-US" sz="72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学写文学短评</a:t>
            </a:r>
            <a:endParaRPr lang="zh-CN" altLang="en-US" sz="7200" b="1">
              <a:solidFill>
                <a:srgbClr val="FF3300"/>
              </a:solidFill>
              <a:latin typeface="Times New Roman" pitchFamily="18" charset="0"/>
              <a:ea typeface="隶书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438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5122"/>
          <p:cNvSpPr txBox="1"/>
          <p:nvPr/>
        </p:nvSpPr>
        <p:spPr>
          <a:xfrm>
            <a:off x="304800" y="304800"/>
            <a:ext cx="8534400" cy="5262979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800" b="1">
                <a:latin typeface="+mn-ea"/>
                <a:ea typeface="+mn-ea"/>
              </a:rPr>
              <a:t>一、文学短评的</a:t>
            </a:r>
            <a:r>
              <a:rPr lang="zh-CN" altLang="en-US" sz="2800" b="1" smtClean="0">
                <a:latin typeface="+mn-ea"/>
                <a:ea typeface="+mn-ea"/>
              </a:rPr>
              <a:t>概念</a:t>
            </a:r>
            <a:endParaRPr lang="en-US" altLang="zh-CN" sz="2800" b="1" smtClean="0">
              <a:latin typeface="+mn-ea"/>
              <a:ea typeface="+mn-ea"/>
            </a:endParaRPr>
          </a:p>
          <a:p>
            <a:pPr lvl="0"/>
            <a:r>
              <a:rPr lang="zh-CN" altLang="en-US" sz="2800" b="1" smtClean="0">
                <a:latin typeface="+mn-ea"/>
                <a:ea typeface="+mn-ea"/>
              </a:rPr>
              <a:t>   阅读</a:t>
            </a:r>
            <a:r>
              <a:rPr lang="zh-CN" altLang="en-US" sz="2800" b="1">
                <a:latin typeface="+mn-ea"/>
                <a:ea typeface="+mn-ea"/>
              </a:rPr>
              <a:t>文学作品时，从自己的感受出发，用简要的文字把自己对作品的理解、分析和评价写出来，就是文学短评。</a:t>
            </a:r>
          </a:p>
          <a:p>
            <a:pPr lvl="0"/>
            <a:r>
              <a:rPr lang="zh-CN" altLang="en-US" sz="2800" b="1" smtClean="0">
                <a:latin typeface="+mn-ea"/>
                <a:ea typeface="+mn-ea"/>
              </a:rPr>
              <a:t>   它</a:t>
            </a:r>
            <a:r>
              <a:rPr lang="zh-CN" altLang="en-US" sz="2800" b="1">
                <a:latin typeface="+mn-ea"/>
                <a:ea typeface="+mn-ea"/>
              </a:rPr>
              <a:t>的任务，主要是分析作品</a:t>
            </a:r>
            <a:r>
              <a:rPr lang="zh-CN" altLang="en-US" sz="2800" b="1" smtClean="0">
                <a:latin typeface="+mn-ea"/>
                <a:ea typeface="+mn-ea"/>
              </a:rPr>
              <a:t>的内容</a:t>
            </a:r>
            <a:r>
              <a:rPr lang="zh-CN" altLang="en-US" sz="2800" b="1">
                <a:latin typeface="+mn-ea"/>
                <a:ea typeface="+mn-ea"/>
              </a:rPr>
              <a:t>、语言和表达技巧。所以考试命题时，一般要求高中生写文学评论，大都是写文学短评。</a:t>
            </a:r>
          </a:p>
          <a:p>
            <a:pPr lvl="0"/>
            <a:r>
              <a:rPr lang="zh-CN" altLang="en-US" sz="2800" b="1">
                <a:latin typeface="+mn-ea"/>
                <a:ea typeface="+mn-ea"/>
              </a:rPr>
              <a:t>   </a:t>
            </a:r>
            <a:r>
              <a:rPr lang="zh-CN" altLang="en-US" sz="2800" b="1" smtClean="0">
                <a:latin typeface="+mn-ea"/>
                <a:ea typeface="+mn-ea"/>
              </a:rPr>
              <a:t>这种</a:t>
            </a:r>
            <a:r>
              <a:rPr lang="zh-CN" altLang="en-US" sz="2800" b="1">
                <a:latin typeface="+mn-ea"/>
                <a:ea typeface="+mn-ea"/>
              </a:rPr>
              <a:t>文学短评虽然“麻雀虽小”，但应“五脏俱全”，篇幅短小，它也必须是一篇结构完整、层次清晰、观点鲜明、语言流畅、短小精悍的文章。所以也有人称它为鉴赏短文，高中生写文学短评，通常是针对诗歌、散文、小说的鉴赏评论</a:t>
            </a:r>
            <a:r>
              <a:rPr lang="zh-CN" altLang="en-US" sz="2800" b="1" smtClean="0">
                <a:latin typeface="+mn-ea"/>
                <a:ea typeface="+mn-ea"/>
              </a:rPr>
              <a:t>。</a:t>
            </a:r>
            <a:endParaRPr lang="en-US" altLang="zh-CN" sz="2800" b="1" smtClean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14774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5122"/>
          <p:cNvSpPr txBox="1"/>
          <p:nvPr/>
        </p:nvSpPr>
        <p:spPr>
          <a:xfrm>
            <a:off x="304800" y="152400"/>
            <a:ext cx="8534400" cy="6370975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2400" b="1" smtClean="0">
                <a:latin typeface="+mn-ea"/>
                <a:ea typeface="+mn-ea"/>
              </a:rPr>
              <a:t>二</a:t>
            </a:r>
            <a:r>
              <a:rPr lang="zh-CN" altLang="en-US" sz="2400" b="1">
                <a:latin typeface="+mn-ea"/>
                <a:ea typeface="+mn-ea"/>
              </a:rPr>
              <a:t>、文学短评的写作角度</a:t>
            </a:r>
          </a:p>
          <a:p>
            <a:pPr lvl="0"/>
            <a:r>
              <a:rPr lang="en-US" altLang="zh-CN" sz="2400" b="1" smtClean="0">
                <a:solidFill>
                  <a:srgbClr val="FF0000"/>
                </a:solidFill>
                <a:latin typeface="+mn-ea"/>
                <a:ea typeface="+mn-ea"/>
              </a:rPr>
              <a:t>1. 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作者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情感、主题及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表现手法。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r>
              <a:rPr lang="zh-CN" altLang="en-US" sz="2400" b="1">
                <a:latin typeface="+mn-ea"/>
                <a:ea typeface="+mn-ea"/>
              </a:rPr>
              <a:t>   </a:t>
            </a:r>
            <a:r>
              <a:rPr lang="zh-CN" altLang="en-US" sz="2400" b="1" smtClean="0">
                <a:latin typeface="+mn-ea"/>
                <a:ea typeface="+mn-ea"/>
              </a:rPr>
              <a:t>作者</a:t>
            </a:r>
            <a:r>
              <a:rPr lang="zh-CN" altLang="en-US" sz="2400" b="1">
                <a:latin typeface="+mn-ea"/>
                <a:ea typeface="+mn-ea"/>
              </a:rPr>
              <a:t>情感是什么，表达了怎样的主题思想，这个主题表现的怎么样，正不正确，深不深刻，给人的启示大不大。 </a:t>
            </a:r>
            <a:r>
              <a:rPr lang="zh-CN" altLang="en-US" sz="2400" b="1" smtClean="0">
                <a:latin typeface="+mn-ea"/>
                <a:ea typeface="+mn-ea"/>
              </a:rPr>
              <a:t>比如</a:t>
            </a:r>
            <a:r>
              <a:rPr lang="zh-CN" altLang="en-US" sz="2400" b="1">
                <a:latin typeface="+mn-ea"/>
                <a:ea typeface="+mn-ea"/>
              </a:rPr>
              <a:t>李白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梦游天姥吟留别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中跌宕起伏的情绪流转、深沉复杂的人生之思，杜甫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登高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中蕴含的身世之悲和忧国之情。</a:t>
            </a:r>
          </a:p>
          <a:p>
            <a:pPr lvl="0"/>
            <a:r>
              <a:rPr lang="zh-CN" altLang="en-US" sz="2400" b="1">
                <a:latin typeface="+mn-ea"/>
                <a:ea typeface="+mn-ea"/>
              </a:rPr>
              <a:t>   </a:t>
            </a:r>
            <a:r>
              <a:rPr lang="zh-CN" altLang="en-US" sz="2400" b="1" smtClean="0">
                <a:latin typeface="+mn-ea"/>
                <a:ea typeface="+mn-ea"/>
              </a:rPr>
              <a:t>分析</a:t>
            </a:r>
            <a:r>
              <a:rPr lang="zh-CN" altLang="en-US" sz="2400" b="1">
                <a:latin typeface="+mn-ea"/>
                <a:ea typeface="+mn-ea"/>
              </a:rPr>
              <a:t>作品运用了哪些主要的表现手法（如想像、联想、象征、渲染、烘托、对比、先抑后扬、托物言志、借景抒情、寓情于景、直抒胸臆 、开门见山 、画龙点睛、卒章显志 、以小见大）。比如，曹操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短歌行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运用比兴手法和典故表述心志，陶渊明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归园田居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用白描手法呈现日常生活画面，李白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梦游天姥吟留别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用瑰丽的想象表现梦境，而白居易</a:t>
            </a:r>
            <a:r>
              <a:rPr lang="en-US" altLang="zh-CN" sz="2400" b="1">
                <a:latin typeface="+mn-ea"/>
                <a:ea typeface="+mn-ea"/>
              </a:rPr>
              <a:t>《</a:t>
            </a:r>
            <a:r>
              <a:rPr lang="zh-CN" altLang="en-US" sz="2400" b="1">
                <a:latin typeface="+mn-ea"/>
                <a:ea typeface="+mn-ea"/>
              </a:rPr>
              <a:t>琵琶行</a:t>
            </a:r>
            <a:r>
              <a:rPr lang="en-US" altLang="zh-CN" sz="2400" b="1">
                <a:latin typeface="+mn-ea"/>
                <a:ea typeface="+mn-ea"/>
              </a:rPr>
              <a:t>》</a:t>
            </a:r>
            <a:r>
              <a:rPr lang="zh-CN" altLang="en-US" sz="2400" b="1">
                <a:latin typeface="+mn-ea"/>
                <a:ea typeface="+mn-ea"/>
              </a:rPr>
              <a:t>把抽象无形的音乐化为具体可感的形象等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en-US" altLang="zh-CN" sz="2400" b="1" smtClean="0">
                <a:solidFill>
                  <a:srgbClr val="FF0000"/>
                </a:solidFill>
                <a:latin typeface="+mn-ea"/>
                <a:ea typeface="+mn-ea"/>
              </a:rPr>
              <a:t>2.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作品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的形象。</a:t>
            </a:r>
          </a:p>
          <a:p>
            <a:pPr lvl="0"/>
            <a:r>
              <a:rPr lang="zh-CN" altLang="en-US" sz="2400" b="1">
                <a:latin typeface="+mn-ea"/>
                <a:ea typeface="+mn-ea"/>
              </a:rPr>
              <a:t>一是揭示人物的典型意义，即作者通过这个人物反映出怎样的社会现实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二</a:t>
            </a:r>
            <a:r>
              <a:rPr lang="zh-CN" altLang="en-US" sz="2400" b="1">
                <a:latin typeface="+mn-ea"/>
                <a:ea typeface="+mn-ea"/>
              </a:rPr>
              <a:t>是简要分析人物主要的性格特征。</a:t>
            </a:r>
          </a:p>
        </p:txBody>
      </p:sp>
    </p:spTree>
    <p:extLst>
      <p:ext uri="{BB962C8B-B14F-4D97-AF65-F5344CB8AC3E}">
        <p14:creationId xmlns:p14="http://schemas.microsoft.com/office/powerpoint/2010/main" val="294872448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5122"/>
          <p:cNvSpPr txBox="1"/>
          <p:nvPr/>
        </p:nvSpPr>
        <p:spPr>
          <a:xfrm>
            <a:off x="228600" y="152400"/>
            <a:ext cx="8686800" cy="6370975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smtClean="0">
                <a:solidFill>
                  <a:srgbClr val="FF0000"/>
                </a:solidFill>
                <a:latin typeface="+mn-ea"/>
                <a:ea typeface="+mn-ea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作品的艺术手法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en-US" altLang="zh-CN" sz="24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endParaRPr lang="en-US" altLang="zh-CN" sz="24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）表达方式，如叙述、描写、议论、抒情、说明；</a:t>
            </a: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）表现手法，如想像、联想、象征、渲染、烘托、对比、以小见大、先抑后扬、托物言志、借景抒情、寓情于景、直抒胸臆、虚实结合、动静结合、 前后照应等</a:t>
            </a:r>
            <a:r>
              <a:rPr lang="zh-CN" altLang="en-US" sz="2400" b="1" smtClean="0">
                <a:latin typeface="+mn-ea"/>
                <a:ea typeface="+mn-ea"/>
              </a:rPr>
              <a:t>；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3</a:t>
            </a:r>
            <a:r>
              <a:rPr lang="zh-CN" altLang="en-US" sz="2400" b="1">
                <a:latin typeface="+mn-ea"/>
                <a:ea typeface="+mn-ea"/>
              </a:rPr>
              <a:t>）叙述方式，如顺叙、倒叙、插叙、补叙等；</a:t>
            </a: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）描写方式，如肖像描写、心理描写、语言描写、动作描写、环境描写等</a:t>
            </a:r>
            <a:r>
              <a:rPr lang="zh-CN" altLang="en-US" sz="2400" b="1" smtClean="0">
                <a:latin typeface="+mn-ea"/>
                <a:ea typeface="+mn-ea"/>
              </a:rPr>
              <a:t>；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5</a:t>
            </a:r>
            <a:r>
              <a:rPr lang="zh-CN" altLang="en-US" sz="2400" b="1">
                <a:latin typeface="+mn-ea"/>
                <a:ea typeface="+mn-ea"/>
              </a:rPr>
              <a:t>）描写技法，如以动衬静、动静结合、正侧结合、虚实结合、点面结合、明暗结合、声色结合、粗笔勾勒、白描工笔</a:t>
            </a:r>
            <a:r>
              <a:rPr lang="zh-CN" altLang="en-US" sz="2400" b="1" smtClean="0">
                <a:latin typeface="+mn-ea"/>
                <a:ea typeface="+mn-ea"/>
              </a:rPr>
              <a:t>等；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 smtClean="0">
                <a:latin typeface="+mn-ea"/>
                <a:ea typeface="+mn-ea"/>
              </a:rPr>
              <a:t>6</a:t>
            </a:r>
            <a:r>
              <a:rPr lang="zh-CN" altLang="en-US" sz="2400" b="1" smtClean="0">
                <a:latin typeface="+mn-ea"/>
                <a:ea typeface="+mn-ea"/>
              </a:rPr>
              <a:t>）抒情方式，如直接抒情（直抒胸臆）、间接抒情（借景抒情、寓情于景）等；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7</a:t>
            </a:r>
            <a:r>
              <a:rPr lang="zh-CN" altLang="en-US" sz="2400" b="1">
                <a:latin typeface="+mn-ea"/>
                <a:ea typeface="+mn-ea"/>
              </a:rPr>
              <a:t>）意境的创设、修辞的运用等</a:t>
            </a:r>
            <a:r>
              <a:rPr lang="zh-CN" altLang="en-US" sz="2400" b="1" smtClean="0">
                <a:latin typeface="+mn-ea"/>
                <a:ea typeface="+mn-ea"/>
              </a:rPr>
              <a:t>。修辞</a:t>
            </a:r>
            <a:r>
              <a:rPr lang="zh-CN" altLang="en-US" sz="2400" b="1">
                <a:latin typeface="+mn-ea"/>
                <a:ea typeface="+mn-ea"/>
              </a:rPr>
              <a:t>手法主要指：比喻、拟人、夸张、排比、借代、双关、反问、设问等修辞格（积极修辞）和整散结合、错落有致、讽刺幽默、朴素自然、含蓄委婉、生动活泼、诗意美、立体感强（消极修辞）等语言特色。</a:t>
            </a:r>
          </a:p>
        </p:txBody>
      </p:sp>
    </p:spTree>
    <p:extLst>
      <p:ext uri="{BB962C8B-B14F-4D97-AF65-F5344CB8AC3E}">
        <p14:creationId xmlns:p14="http://schemas.microsoft.com/office/powerpoint/2010/main" val="2328232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9" name="文本框 5122"/>
          <p:cNvSpPr txBox="1"/>
          <p:nvPr/>
        </p:nvSpPr>
        <p:spPr>
          <a:xfrm>
            <a:off x="304800" y="228600"/>
            <a:ext cx="8534400" cy="6001643"/>
          </a:xfrm>
          <a:prstGeom prst="rect">
            <a:avLst/>
          </a:prstGeom>
          <a:noFill/>
          <a:ln w="349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en-US" altLang="zh-CN" sz="2400" b="1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r>
              <a:rPr lang="en-US" altLang="zh-CN" sz="2400" b="1">
                <a:solidFill>
                  <a:srgbClr val="FF0000"/>
                </a:solidFill>
                <a:latin typeface="+mn-ea"/>
                <a:ea typeface="+mn-ea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作品的构思技巧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en-US" altLang="zh-CN" sz="2400" b="1" smtClean="0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1</a:t>
            </a:r>
            <a:r>
              <a:rPr lang="zh-CN" altLang="en-US" sz="2400" b="1">
                <a:latin typeface="+mn-ea"/>
                <a:ea typeface="+mn-ea"/>
              </a:rPr>
              <a:t>）写作思路，如由此及彼、由表及里、由浅入深、由一个方面到几个方面等</a:t>
            </a:r>
            <a:r>
              <a:rPr lang="zh-CN" altLang="en-US" sz="2400" b="1" smtClean="0">
                <a:latin typeface="+mn-ea"/>
                <a:ea typeface="+mn-ea"/>
              </a:rPr>
              <a:t>；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2</a:t>
            </a:r>
            <a:r>
              <a:rPr lang="zh-CN" altLang="en-US" sz="2400" b="1">
                <a:latin typeface="+mn-ea"/>
                <a:ea typeface="+mn-ea"/>
              </a:rPr>
              <a:t>）文章线索，如以某个中心事件为线索，以人物、感情、时间、空间为线索等；</a:t>
            </a: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 smtClean="0">
                <a:latin typeface="+mn-ea"/>
                <a:ea typeface="+mn-ea"/>
              </a:rPr>
              <a:t>3</a:t>
            </a:r>
            <a:r>
              <a:rPr lang="zh-CN" altLang="en-US" sz="2400" b="1">
                <a:latin typeface="+mn-ea"/>
                <a:ea typeface="+mn-ea"/>
              </a:rPr>
              <a:t>）层次结构，如总</a:t>
            </a:r>
            <a:r>
              <a:rPr lang="en-US" altLang="zh-CN" sz="2400" b="1">
                <a:latin typeface="+mn-ea"/>
                <a:ea typeface="+mn-ea"/>
              </a:rPr>
              <a:t>—</a:t>
            </a:r>
            <a:r>
              <a:rPr lang="zh-CN" altLang="en-US" sz="2400" b="1">
                <a:latin typeface="+mn-ea"/>
                <a:ea typeface="+mn-ea"/>
              </a:rPr>
              <a:t>分</a:t>
            </a:r>
            <a:r>
              <a:rPr lang="en-US" altLang="zh-CN" sz="2400" b="1">
                <a:latin typeface="+mn-ea"/>
                <a:ea typeface="+mn-ea"/>
              </a:rPr>
              <a:t>—</a:t>
            </a:r>
            <a:r>
              <a:rPr lang="zh-CN" altLang="en-US" sz="2400" b="1">
                <a:latin typeface="+mn-ea"/>
                <a:ea typeface="+mn-ea"/>
              </a:rPr>
              <a:t>总、总</a:t>
            </a:r>
            <a:r>
              <a:rPr lang="en-US" altLang="zh-CN" sz="2400" b="1">
                <a:latin typeface="+mn-ea"/>
                <a:ea typeface="+mn-ea"/>
              </a:rPr>
              <a:t>—</a:t>
            </a:r>
            <a:r>
              <a:rPr lang="zh-CN" altLang="en-US" sz="2400" b="1">
                <a:latin typeface="+mn-ea"/>
                <a:ea typeface="+mn-ea"/>
              </a:rPr>
              <a:t>分、分</a:t>
            </a:r>
            <a:r>
              <a:rPr lang="en-US" altLang="zh-CN" sz="2400" b="1">
                <a:latin typeface="+mn-ea"/>
                <a:ea typeface="+mn-ea"/>
              </a:rPr>
              <a:t>—</a:t>
            </a:r>
            <a:r>
              <a:rPr lang="zh-CN" altLang="en-US" sz="2400" b="1">
                <a:latin typeface="+mn-ea"/>
                <a:ea typeface="+mn-ea"/>
              </a:rPr>
              <a:t>总、分</a:t>
            </a:r>
            <a:r>
              <a:rPr lang="en-US" altLang="zh-CN" sz="2400" b="1">
                <a:latin typeface="+mn-ea"/>
                <a:ea typeface="+mn-ea"/>
              </a:rPr>
              <a:t>—</a:t>
            </a:r>
            <a:r>
              <a:rPr lang="zh-CN" altLang="en-US" sz="2400" b="1">
                <a:latin typeface="+mn-ea"/>
                <a:ea typeface="+mn-ea"/>
              </a:rPr>
              <a:t>分；</a:t>
            </a:r>
          </a:p>
          <a:p>
            <a:pPr lvl="0"/>
            <a:r>
              <a:rPr lang="zh-CN" altLang="en-US" sz="2400" b="1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4</a:t>
            </a:r>
            <a:r>
              <a:rPr lang="zh-CN" altLang="en-US" sz="2400" b="1">
                <a:latin typeface="+mn-ea"/>
                <a:ea typeface="+mn-ea"/>
              </a:rPr>
              <a:t>）结构方式，如纵式结构、横式结构、纵横交错式结构等；</a:t>
            </a: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5</a:t>
            </a:r>
            <a:r>
              <a:rPr lang="zh-CN" altLang="en-US" sz="2400" b="1">
                <a:latin typeface="+mn-ea"/>
                <a:ea typeface="+mn-ea"/>
              </a:rPr>
              <a:t>）选材特点，如生动典型、来自生活、新鲜亲切等；</a:t>
            </a:r>
          </a:p>
          <a:p>
            <a:pPr lvl="0"/>
            <a:r>
              <a:rPr lang="zh-CN" altLang="en-US" sz="2400" b="1" smtClean="0">
                <a:latin typeface="+mn-ea"/>
                <a:ea typeface="+mn-ea"/>
              </a:rPr>
              <a:t>（</a:t>
            </a:r>
            <a:r>
              <a:rPr lang="en-US" altLang="zh-CN" sz="2400" b="1">
                <a:latin typeface="+mn-ea"/>
                <a:ea typeface="+mn-ea"/>
              </a:rPr>
              <a:t>6</a:t>
            </a:r>
            <a:r>
              <a:rPr lang="zh-CN" altLang="en-US" sz="2400" b="1">
                <a:latin typeface="+mn-ea"/>
                <a:ea typeface="+mn-ea"/>
              </a:rPr>
              <a:t>）行文布局，如开门见山、卒章显志、画龙点睛、以小见大、层层深入、过渡自然、前后呼应、伏笔铺垫、欲扬先抑、详略得当等</a:t>
            </a:r>
            <a:r>
              <a:rPr lang="zh-CN" altLang="en-US" sz="2400" b="1" smtClean="0">
                <a:latin typeface="+mn-ea"/>
                <a:ea typeface="+mn-ea"/>
              </a:rPr>
              <a:t>。</a:t>
            </a:r>
            <a:endParaRPr lang="en-US" altLang="zh-CN" sz="2400" b="1" smtClean="0">
              <a:latin typeface="+mn-ea"/>
              <a:ea typeface="+mn-ea"/>
            </a:endParaRPr>
          </a:p>
          <a:p>
            <a:pPr lvl="0"/>
            <a:endParaRPr lang="en-US" altLang="zh-CN" sz="2400" b="1" smtClean="0">
              <a:latin typeface="+mn-ea"/>
              <a:ea typeface="+mn-ea"/>
            </a:endParaRPr>
          </a:p>
          <a:p>
            <a:pPr lvl="0"/>
            <a:r>
              <a:rPr lang="zh-CN" altLang="en-US" sz="2400" b="1">
                <a:solidFill>
                  <a:srgbClr val="FF0000"/>
                </a:solidFill>
                <a:latin typeface="+mn-ea"/>
                <a:ea typeface="+mn-ea"/>
              </a:rPr>
              <a:t>其实，文学短评类似于文学鉴赏，同学们从鉴赏的角度入手，鉴赏的内容就是文学短评的内容，在写作时只要求选其一点来写就行</a:t>
            </a:r>
            <a:r>
              <a:rPr lang="zh-CN" altLang="en-US" sz="2400" b="1" smtClean="0">
                <a:solidFill>
                  <a:srgbClr val="FF0000"/>
                </a:solidFill>
                <a:latin typeface="+mn-ea"/>
                <a:ea typeface="+mn-ea"/>
              </a:rPr>
              <a:t>。</a:t>
            </a:r>
            <a:endParaRPr lang="zh-CN" altLang="en-US" sz="2400" b="1">
              <a:solidFill>
                <a:srgbClr val="FF0000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77770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609600" y="1167825"/>
            <a:ext cx="7620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smtClean="0">
                <a:solidFill>
                  <a:srgbClr val="FF0000"/>
                </a:solidFill>
                <a:latin typeface="华文琥珀" pitchFamily="2" charset="-122"/>
                <a:ea typeface="华文琥珀" pitchFamily="2" charset="-122"/>
              </a:rPr>
              <a:t>练笔</a:t>
            </a:r>
            <a:endParaRPr lang="zh-CN" altLang="en-US" sz="4400" b="1">
              <a:solidFill>
                <a:srgbClr val="FF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2286000"/>
            <a:ext cx="838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mtClean="0">
                <a:solidFill>
                  <a:srgbClr val="002060"/>
                </a:solidFill>
              </a:rPr>
              <a:t>     写一篇关于</a:t>
            </a:r>
            <a:r>
              <a:rPr lang="en-US" altLang="zh-CN" sz="3600" b="1" smtClean="0">
                <a:solidFill>
                  <a:srgbClr val="002060"/>
                </a:solidFill>
              </a:rPr>
              <a:t>《</a:t>
            </a:r>
            <a:r>
              <a:rPr lang="zh-CN" altLang="en-US" sz="3600" b="1" smtClean="0">
                <a:solidFill>
                  <a:srgbClr val="002060"/>
                </a:solidFill>
              </a:rPr>
              <a:t>念奴娇</a:t>
            </a:r>
            <a:r>
              <a:rPr lang="zh-CN" altLang="en-US" sz="3600" b="1" smtClean="0">
                <a:solidFill>
                  <a:srgbClr val="002060"/>
                </a:solidFill>
                <a:latin typeface="楷体"/>
                <a:ea typeface="楷体"/>
              </a:rPr>
              <a:t>˙</a:t>
            </a:r>
            <a:r>
              <a:rPr lang="zh-CN" altLang="en-US" sz="3600" b="1" smtClean="0">
                <a:solidFill>
                  <a:srgbClr val="002060"/>
                </a:solidFill>
              </a:rPr>
              <a:t>赤壁怀古</a:t>
            </a:r>
            <a:r>
              <a:rPr lang="en-US" altLang="zh-CN" sz="3600" b="1" smtClean="0">
                <a:solidFill>
                  <a:srgbClr val="002060"/>
                </a:solidFill>
              </a:rPr>
              <a:t>》</a:t>
            </a:r>
            <a:r>
              <a:rPr lang="zh-CN" altLang="en-US" sz="3600" b="1" smtClean="0">
                <a:solidFill>
                  <a:srgbClr val="002060"/>
                </a:solidFill>
              </a:rPr>
              <a:t>的文学短评。</a:t>
            </a:r>
            <a:r>
              <a:rPr lang="en-US" altLang="zh-CN" sz="3600" b="1" smtClean="0">
                <a:solidFill>
                  <a:srgbClr val="002060"/>
                </a:solidFill>
              </a:rPr>
              <a:t>200</a:t>
            </a:r>
            <a:r>
              <a:rPr lang="zh-CN" altLang="en-US" sz="3600" b="1" smtClean="0">
                <a:solidFill>
                  <a:srgbClr val="002060"/>
                </a:solidFill>
              </a:rPr>
              <a:t>字左右。</a:t>
            </a:r>
            <a:endParaRPr lang="en-US" altLang="zh-CN" sz="3600" b="1" smtClean="0">
              <a:solidFill>
                <a:srgbClr val="002060"/>
              </a:solidFill>
            </a:endParaRP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217400" y="12357100"/>
            <a:ext cx="317500" cy="228600"/>
          </a:xfrm>
          <a:prstGeom prst="cube">
            <a:avLst/>
          </a:prstGeom>
        </p:spPr>
      </p:pic>
    </p:spTree>
    <p:extLst>
      <p:ext uri="{BB962C8B-B14F-4D97-AF65-F5344CB8AC3E}">
        <p14:creationId xmlns:p14="http://schemas.microsoft.com/office/powerpoint/2010/main" val="1184625707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4" name="图片 18433" descr="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914400" y="304800"/>
            <a:ext cx="8229600" cy="1143000"/>
          </a:xfrm>
        </p:spPr>
        <p:txBody>
          <a:bodyPr anchor="ctr"/>
          <a:lstStyle/>
          <a:p>
            <a:pPr algn="l"/>
            <a:r>
              <a:rPr lang="zh-CN" altLang="en-US" b="1"/>
              <a:t>了解作者</a:t>
            </a:r>
          </a:p>
        </p:txBody>
      </p:sp>
      <p:sp>
        <p:nvSpPr>
          <p:cNvPr id="12291" name="文本占位符 12290"/>
          <p:cNvSpPr>
            <a:spLocks noGrp="1"/>
          </p:cNvSpPr>
          <p:nvPr>
            <p:ph idx="1"/>
          </p:nvPr>
        </p:nvSpPr>
        <p:spPr>
          <a:xfrm>
            <a:off x="266700" y="1725295"/>
            <a:ext cx="8610600" cy="4525963"/>
          </a:xfrm>
          <a:solidFill>
            <a:schemeClr val="bg1"/>
          </a:solidFill>
        </p:spPr>
        <p:txBody>
          <a:bodyPr/>
          <a:lstStyle/>
          <a:p>
            <a:r>
              <a:rPr lang="zh-CN" altLang="en-US" b="1">
                <a:latin typeface="宋体" panose="02010600030101010101" pitchFamily="2" charset="-122"/>
                <a:sym typeface="Wingdings" pitchFamily="2" charset="2"/>
              </a:rPr>
              <a:t>苏轼</a:t>
            </a:r>
            <a:r>
              <a:rPr lang="en-US" altLang="zh-CN" b="1">
                <a:latin typeface="宋体" panose="02010600030101010101" pitchFamily="2" charset="-122"/>
                <a:sym typeface="Wingdings" pitchFamily="2" charset="2"/>
              </a:rPr>
              <a:t>(1037-1101)</a:t>
            </a:r>
            <a:r>
              <a:rPr lang="zh-CN" altLang="en-US" b="1">
                <a:latin typeface="宋体" panose="02010600030101010101" pitchFamily="2" charset="-122"/>
                <a:sym typeface="Wingdings" pitchFamily="2" charset="2"/>
              </a:rPr>
              <a:t>，北宋文学家、书画家。字子瞻，号东坡居士，北宋文学家、画家，眉州眉山（今属四川）人。一生宦海沉浮，诗与黄庭坚并称“苏黄”，词与辛弃疾并称“苏辛”，散文与欧阳修并称“欧苏”，书法与黄庭坚、米芾、蔡襄并称“宋四家”。与其父苏洵 、其弟苏辙并称“三苏”。就个人创作成就而言，许多人认为苏轼堪称“中国古代第一全才”。</a:t>
            </a:r>
          </a:p>
          <a:p>
            <a:endParaRPr lang="zh-CN" altLang="en-US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6498" name="标题 106497"/>
          <p:cNvSpPr>
            <a:spLocks noGrp="1"/>
          </p:cNvSpPr>
          <p:nvPr>
            <p:ph type="title"/>
          </p:nvPr>
        </p:nvSpPr>
        <p:spPr>
          <a:xfrm>
            <a:off x="482600" y="838200"/>
            <a:ext cx="4015105" cy="609600"/>
          </a:xfrm>
        </p:spPr>
        <p:txBody>
          <a:bodyPr anchor="ctr"/>
          <a:lstStyle/>
          <a:p>
            <a:r>
              <a:rPr lang="zh-CN" altLang="en-US" sz="4800" b="1">
                <a:ea typeface="隶书" panose="02010509060101010101" pitchFamily="49" charset="-122"/>
              </a:rPr>
              <a:t>坎坷的一生</a:t>
            </a:r>
          </a:p>
        </p:txBody>
      </p:sp>
      <p:sp>
        <p:nvSpPr>
          <p:cNvPr id="106499" name="文本占位符 106498"/>
          <p:cNvSpPr>
            <a:spLocks noGrp="1"/>
          </p:cNvSpPr>
          <p:nvPr>
            <p:ph idx="1"/>
          </p:nvPr>
        </p:nvSpPr>
        <p:spPr>
          <a:xfrm>
            <a:off x="0" y="2590800"/>
            <a:ext cx="4953000" cy="5257800"/>
          </a:xfrm>
        </p:spPr>
        <p:txBody>
          <a:bodyPr/>
          <a:lstStyle/>
          <a:p>
            <a:pPr>
              <a:buNone/>
            </a:pPr>
            <a:endParaRPr lang="en-US" altLang="zh-CN"/>
          </a:p>
          <a:p>
            <a:pPr>
              <a:buNone/>
            </a:pPr>
            <a:r>
              <a:rPr lang="en-US" altLang="zh-CN"/>
              <a:t>            </a:t>
            </a:r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  <a:p>
            <a:pPr>
              <a:buNone/>
            </a:pPr>
            <a:endParaRPr lang="en-US" altLang="zh-CN"/>
          </a:p>
        </p:txBody>
      </p:sp>
      <p:pic>
        <p:nvPicPr>
          <p:cNvPr id="106500" name="图片 106499" descr="0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0"/>
            <a:ext cx="428466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501" name="文本框 106500"/>
          <p:cNvSpPr txBox="1"/>
          <p:nvPr/>
        </p:nvSpPr>
        <p:spPr>
          <a:xfrm>
            <a:off x="381000" y="1679575"/>
            <a:ext cx="4419600" cy="405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京城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杭州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密州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徐州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湖州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FF0066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黄州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－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登州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—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扬州－－定州－－惠州</a:t>
            </a:r>
            <a:r>
              <a:rPr lang="en-US" altLang="zh-CN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---</a:t>
            </a:r>
            <a:r>
              <a:rPr lang="zh-CN" altLang="en-US" sz="4000" b="1">
                <a:solidFill>
                  <a:srgbClr val="0000FF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儋州 </a:t>
            </a:r>
          </a:p>
          <a:p>
            <a:pPr lvl="0">
              <a:spcBef>
                <a:spcPct val="50000"/>
              </a:spcBef>
            </a:pPr>
            <a:endParaRPr lang="zh-CN" altLang="en-US" sz="4000" b="1">
              <a:solidFill>
                <a:srgbClr val="0000FF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06502" name="文本框 106501"/>
          <p:cNvSpPr txBox="1"/>
          <p:nvPr/>
        </p:nvSpPr>
        <p:spPr>
          <a:xfrm>
            <a:off x="304800" y="5105400"/>
            <a:ext cx="4419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Times New Roman" pitchFamily="18" charset="0"/>
                <a:ea typeface="华文新魏" panose="02010800040101010101" charset="-122"/>
              </a:rPr>
              <a:t> </a:t>
            </a:r>
            <a:r>
              <a:rPr lang="en-US" altLang="zh-CN" sz="4000" b="1">
                <a:solidFill>
                  <a:schemeClr val="tx2"/>
                </a:solidFill>
                <a:latin typeface="Arial" pitchFamily="34" charset="0"/>
                <a:ea typeface="隶书" panose="02010509060101010101" pitchFamily="49" charset="-122"/>
              </a:rPr>
              <a:t>“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ea typeface="隶书" panose="02010509060101010101" pitchFamily="49" charset="-122"/>
              </a:rPr>
              <a:t>问汝平生功业，黄州惠州儋州。”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106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8" grpId="0"/>
      <p:bldP spid="106499" grpId="1" build="p"/>
      <p:bldP spid="106501" grpId="2"/>
      <p:bldP spid="106502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4" name="标题 13313"/>
          <p:cNvSpPr>
            <a:spLocks noGrp="1"/>
          </p:cNvSpPr>
          <p:nvPr>
            <p:ph type="title"/>
          </p:nvPr>
        </p:nvSpPr>
        <p:spPr>
          <a:xfrm>
            <a:off x="457200" y="153035"/>
            <a:ext cx="8229600" cy="1143000"/>
          </a:xfrm>
        </p:spPr>
        <p:txBody>
          <a:bodyPr anchor="ctr"/>
          <a:lstStyle/>
          <a:p>
            <a:pPr algn="l"/>
            <a:r>
              <a:rPr lang="zh-CN" altLang="en-US" b="1"/>
              <a:t>写作背景</a:t>
            </a:r>
          </a:p>
        </p:txBody>
      </p:sp>
      <p:sp>
        <p:nvSpPr>
          <p:cNvPr id="8195" name="矩形 8194"/>
          <p:cNvSpPr/>
          <p:nvPr/>
        </p:nvSpPr>
        <p:spPr>
          <a:xfrm>
            <a:off x="149860" y="1101090"/>
            <a:ext cx="8843645" cy="54559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en-US" altLang="zh-CN">
                <a:solidFill>
                  <a:srgbClr val="990000"/>
                </a:solidFill>
                <a:latin typeface="Times New Roman" pitchFamily="18" charset="0"/>
                <a:ea typeface="宋体" pitchFamily="2" charset="-122"/>
              </a:rPr>
              <a:t>            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此词是苏轼的代表作之一，写于宋神宗元丰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五年（</a:t>
            </a: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1082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），时年</a:t>
            </a: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47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岁。这时他被贬为黄州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团练副使已两年，这次被贬是因“乌台诗案”而起。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   元丰二年（</a:t>
            </a: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1078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）苏轼因写过讽喻新法的诗，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被捕入狱，出狱后被贬黄州，政治上遭受打击，</a:t>
            </a:r>
          </a:p>
          <a:p>
            <a:pPr lvl="0">
              <a:spcBef>
                <a:spcPct val="50000"/>
              </a:spcBef>
            </a:pP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思想苦闷，经常游于江湖山水之间，写下了</a:t>
            </a:r>
          </a:p>
          <a:p>
            <a:pPr lvl="0">
              <a:spcBef>
                <a:spcPct val="50000"/>
              </a:spcBef>
            </a:pP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赤壁赋</a:t>
            </a: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后赤壁赋</a:t>
            </a:r>
            <a:r>
              <a:rPr lang="en-US" altLang="zh-CN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3200" b="1">
                <a:solidFill>
                  <a:srgbClr val="990000"/>
                </a:solidFill>
                <a:latin typeface="楷体_GB2312" pitchFamily="49" charset="-122"/>
                <a:ea typeface="楷体_GB2312" pitchFamily="49" charset="-122"/>
              </a:rPr>
              <a:t>和此词。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1266" name="图片 11265" descr="c3"/>
          <p:cNvPicPr>
            <a:picLocks noChangeAspect="1"/>
          </p:cNvPicPr>
          <p:nvPr/>
        </p:nvPicPr>
        <p:blipFill>
          <a:blip r:embed="rId2">
            <a:lum bright="70001" contrast="-7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文本框 11266"/>
          <p:cNvSpPr txBox="1"/>
          <p:nvPr/>
        </p:nvSpPr>
        <p:spPr>
          <a:xfrm>
            <a:off x="755650" y="692150"/>
            <a:ext cx="7911140" cy="1015663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>
            <a:spAutoFit/>
          </a:bodyPr>
          <a:lstStyle/>
          <a:p>
            <a:pPr lvl="0"/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古诗词鉴赏</a:t>
            </a:r>
            <a:r>
              <a:rPr lang="zh-CN" altLang="en-US" sz="6000" b="1" smtClean="0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方法之</a:t>
            </a:r>
            <a:r>
              <a:rPr lang="zh-CN" altLang="en-US" sz="60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二：</a:t>
            </a:r>
          </a:p>
        </p:txBody>
      </p:sp>
      <p:sp>
        <p:nvSpPr>
          <p:cNvPr id="11268" name="文本框 11267"/>
          <p:cNvSpPr txBox="1"/>
          <p:nvPr/>
        </p:nvSpPr>
        <p:spPr>
          <a:xfrm>
            <a:off x="1619250" y="3213100"/>
            <a:ext cx="5816600" cy="790575"/>
          </a:xfrm>
          <a:prstGeom prst="rect">
            <a:avLst/>
          </a:prstGeom>
          <a:noFill/>
          <a:ln w="2857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/>
            <a:r>
              <a:rPr lang="zh-CN" altLang="en-US" sz="4400" b="1">
                <a:solidFill>
                  <a:srgbClr val="FF3300"/>
                </a:solidFill>
                <a:latin typeface="Times New Roman" pitchFamily="18" charset="0"/>
                <a:ea typeface="隶书" panose="02010509060101010101" pitchFamily="49" charset="-122"/>
              </a:rPr>
              <a:t>从题目入手，了解内容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1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175</Paragraphs>
  <Slides>47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baseType="lpstr" size="48">
      <vt:lpstr>默认设计模板</vt:lpstr>
      <vt:lpstr>Slide 1</vt:lpstr>
      <vt:lpstr>Slide 2</vt:lpstr>
      <vt:lpstr>Slide 3</vt:lpstr>
      <vt:lpstr>Slide 4</vt:lpstr>
      <vt:lpstr>Slide 5</vt:lpstr>
      <vt:lpstr>了解作者</vt:lpstr>
      <vt:lpstr>坎坷的一生</vt:lpstr>
      <vt:lpstr>写作背景</vt:lpstr>
      <vt:lpstr>Slide 9</vt:lpstr>
      <vt:lpstr>Slide 10</vt:lpstr>
      <vt:lpstr>题目解读</vt:lpstr>
      <vt:lpstr>Slide 12</vt:lpstr>
      <vt:lpstr>整体感知</vt:lpstr>
      <vt:lpstr>Slide 14</vt:lpstr>
      <vt:lpstr>这首词的上阙哪几句写景，并分析其修辞手法。</vt:lpstr>
      <vt:lpstr>Slide 16</vt:lpstr>
      <vt:lpstr>Slide 17</vt:lpstr>
      <vt:lpstr>拍</vt:lpstr>
      <vt:lpstr>拓展：体会“卷”的妙处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这首词的下阙写了什么了什么人和事？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人生如梦，一尊还酹江月。</vt:lpstr>
      <vt:lpstr>Slide 39</vt:lpstr>
      <vt:lpstr>Slide 40</vt:lpstr>
      <vt:lpstr>归纳总结 </vt:lpstr>
      <vt:lpstr>Slide 42</vt:lpstr>
      <vt:lpstr>Slide 43</vt:lpstr>
      <vt:lpstr>Slide 44</vt:lpstr>
      <vt:lpstr>Slide 45</vt:lpstr>
      <vt:lpstr>Slide 46</vt:lpstr>
      <vt:lpstr>Slide 47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2020-09-28T19:09:29.607</cp:lastPrinted>
  <dcterms:created xsi:type="dcterms:W3CDTF">2020-09-28T19:09:29Z</dcterms:created>
  <dcterms:modified xsi:type="dcterms:W3CDTF">2020-09-28T11:09:36Z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