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4" r:id="rId3"/>
    <p:sldId id="268" r:id="rId4"/>
    <p:sldId id="265" r:id="rId5"/>
    <p:sldId id="278" r:id="rId6"/>
    <p:sldId id="266" r:id="rId7"/>
    <p:sldId id="280" r:id="rId8"/>
    <p:sldId id="281" r:id="rId9"/>
    <p:sldId id="282" r:id="rId10"/>
    <p:sldId id="283" r:id="rId11"/>
    <p:sldId id="267" r:id="rId12"/>
    <p:sldId id="274" r:id="rId13"/>
    <p:sldId id="269" r:id="rId14"/>
    <p:sldId id="270" r:id="rId15"/>
    <p:sldId id="271" r:id="rId16"/>
    <p:sldId id="272" r:id="rId17"/>
    <p:sldId id="273" r:id="rId18"/>
    <p:sldId id="279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14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54" y="-10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defPPr/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defPPr/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81FEBCF4-F5B6-436A-A6C0-0718B29230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6BF599BE-77CB-4D01-8ADB-01EAAC7B583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1D202C7F-FBB7-4890-A24B-8198D3F124B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FE65D12D-D30B-49C3-A051-E288239467F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CD9EAE33-A873-44FA-9E85-7102201253C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25949761-DE5A-4062-9F1D-F3C852DECE8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715A7344-E3BF-4ACD-82AB-051E1AE22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1E4D3983-5085-4B58-9FC2-53B1F35A387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defPPr/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defPPr/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03673125-E534-4948-9BAE-6E05C8330A0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0F5B0A90-209A-4643-90E1-17011634BDD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B8877B25-8728-466F-ADC7-CCC25249C27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CE6734E1-E78F-4DB7-9474-D64578834F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118CF9C5-C9BE-4F97-B463-2FF9A5E377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E7C1912D-51C3-46AE-A323-C6114390628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2DE97E8E-D246-45BE-81ED-603D3F68E46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DBE4ECAA-6FB4-40B8-8753-071631103F3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D6A22071-0BAF-4C02-BD06-D0F70BFA97B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B334FDAE-0F97-4C76-A3B1-5943F3EEA34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defPPr/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1FF94154-D089-48FD-A184-980C65429B9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21D199B9-9783-4085-9068-6769D0A08A8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8E1D2A04-3BFE-4BC6-92DA-1FA126EBAD2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>
              <a:defRPr/>
            </a:pPr>
            <a:fld id="{CC6E5D98-F0D5-4AA2-A0C8-386079058DC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defPPr/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defPPr/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1BE0A6C-E3B0-436A-92F7-9B2117989E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0ECC5A-98DB-465D-BAB6-4EC4EBEBDE5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defPPr/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Arial" panose="020B0604020202020204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Arial" panose="020B0604020202020204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Arial" panose="020B0604020202020204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Arial" panose="020B060402020202020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Arial" panose="020B060402020202020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Arial" panose="020B060402020202020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Arial" panose="020B060402020202020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Arial" panose="020B0604020202020204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97657" y="428625"/>
            <a:ext cx="8548688" cy="6000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/>
          </a:lstStyle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2674938" y="411187"/>
            <a:ext cx="1753791" cy="3576291"/>
            <a:chOff x="3524250" y="533400"/>
            <a:chExt cx="4219576" cy="4232276"/>
          </a:xfrm>
        </p:grpSpPr>
        <p:sp>
          <p:nvSpPr>
            <p:cNvPr id="8" name="弧形 7"/>
            <p:cNvSpPr/>
            <p:nvPr/>
          </p:nvSpPr>
          <p:spPr>
            <a:xfrm>
              <a:off x="3524250" y="533400"/>
              <a:ext cx="4219576" cy="4220814"/>
            </a:xfrm>
            <a:prstGeom prst="arc">
              <a:avLst>
                <a:gd name="adj1" fmla="val 6904399"/>
                <a:gd name="adj2" fmla="val 4749740"/>
              </a:avLst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/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993546" y="4665386"/>
              <a:ext cx="100262" cy="10029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/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672961" y="4493459"/>
              <a:ext cx="100261" cy="10029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/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pic>
        <p:nvPicPr>
          <p:cNvPr id="28677" name="图片 12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 bwMode="auto">
          <a:xfrm flipH="1">
            <a:off x="4139952" y="3077151"/>
            <a:ext cx="5184576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3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4828479" y="2595583"/>
            <a:ext cx="273630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defTabSz="181165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 smtClean="0">
                <a:solidFill>
                  <a:prstClr val="black"/>
                </a:solidFill>
                <a:latin typeface="华康海报体W12(P)"/>
                <a:ea typeface="华康海报体W12(P)"/>
                <a:cs typeface="全字库正楷体"/>
              </a:rPr>
              <a:t>阅读指导</a:t>
            </a:r>
            <a:endParaRPr lang="zh-CN" altLang="en-US" sz="4800" b="1" dirty="0">
              <a:solidFill>
                <a:prstClr val="black"/>
              </a:solidFill>
              <a:latin typeface="华康海报体W12(P)"/>
              <a:ea typeface="华康海报体W12(P)"/>
              <a:cs typeface="全字库正楷体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8156" y="1783834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1000" dirty="0" smtClean="0">
                <a:solidFill>
                  <a:srgbClr val="FF0000"/>
                </a:solidFill>
              </a:rPr>
              <a:t>课外文言文</a:t>
            </a:r>
            <a:endParaRPr lang="zh-CN" altLang="en-US" sz="4800" b="1" spc="1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7480" y="260985"/>
            <a:ext cx="520382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 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题型二：文言虚词和实词</a:t>
            </a:r>
            <a:r>
              <a:rPr lang="zh-CN" altLang="en-US" sz="3200" b="1" dirty="0" smtClean="0"/>
              <a:t> 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148287" y="870005"/>
            <a:ext cx="8991149" cy="5329792"/>
          </a:xfrm>
          <a:prstGeom prst="rect">
            <a:avLst/>
          </a:prstGeom>
          <a:solidFill>
            <a:schemeClr val="accent6">
              <a:lumMod val="20000"/>
              <a:lumOff val="80000"/>
              <a:alpha val="4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 smtClean="0">
                <a:effectLst/>
              </a:rPr>
              <a:t>方法指导：</a:t>
            </a:r>
            <a:endParaRPr lang="en-US" altLang="zh-CN" sz="2400" b="1" dirty="0" smtClean="0">
              <a:effectLst/>
            </a:endParaRPr>
          </a:p>
          <a:p>
            <a:pPr>
              <a:lnSpc>
                <a:spcPts val="2400"/>
              </a:lnSpc>
            </a:pPr>
            <a:r>
              <a:rPr lang="en-US" altLang="zh-CN" sz="2400" b="1" dirty="0" smtClean="0">
                <a:solidFill>
                  <a:srgbClr val="00B0F0"/>
                </a:solidFill>
                <a:effectLst/>
              </a:rPr>
              <a:t>1.</a:t>
            </a:r>
            <a:r>
              <a:rPr lang="zh-CN" altLang="en-US" sz="2400" b="1" dirty="0" smtClean="0">
                <a:solidFill>
                  <a:srgbClr val="00B0F0"/>
                </a:solidFill>
                <a:effectLst/>
              </a:rPr>
              <a:t>文言虚词。</a:t>
            </a:r>
            <a:r>
              <a:rPr lang="zh-CN" altLang="en-US" sz="2400" b="1" dirty="0" smtClean="0">
                <a:effectLst/>
              </a:rPr>
              <a:t>常见的文言虚词有</a:t>
            </a:r>
            <a:r>
              <a:rPr lang="en-US" altLang="zh-CN" sz="2400" b="1" dirty="0" smtClean="0">
                <a:effectLst/>
              </a:rPr>
              <a:t>14</a:t>
            </a:r>
            <a:r>
              <a:rPr lang="zh-CN" altLang="en-US" sz="2400" b="1" dirty="0" smtClean="0">
                <a:effectLst/>
              </a:rPr>
              <a:t>个，我们要熟记每一个虚词的意义和用法，根据这些虚词的不同意义和用法，结合例句进行归类积累，在此基础上才能有把握地完成虚词的相关考题。</a:t>
            </a:r>
            <a:endParaRPr lang="en-US" altLang="zh-CN" sz="2400" b="1" dirty="0" smtClean="0">
              <a:effectLst/>
            </a:endParaRPr>
          </a:p>
          <a:p>
            <a:pPr>
              <a:lnSpc>
                <a:spcPts val="2400"/>
              </a:lnSpc>
            </a:pPr>
            <a:r>
              <a:rPr lang="en-US" altLang="zh-CN" sz="2400" b="1" dirty="0" smtClean="0">
                <a:solidFill>
                  <a:srgbClr val="00B0F0"/>
                </a:solidFill>
                <a:effectLst/>
              </a:rPr>
              <a:t>2</a:t>
            </a:r>
            <a:r>
              <a:rPr lang="zh-CN" altLang="en-US" sz="2400" b="1" dirty="0" smtClean="0">
                <a:solidFill>
                  <a:srgbClr val="00B0F0"/>
                </a:solidFill>
                <a:effectLst/>
              </a:rPr>
              <a:t>．文言实词。</a:t>
            </a:r>
            <a:r>
              <a:rPr lang="zh-CN" altLang="en-US" sz="2400" b="1" dirty="0" smtClean="0">
                <a:effectLst/>
              </a:rPr>
              <a:t>实词的考查集中在古今异义、一词多义、词类活用、通假字几个考点，理解时必须结合具体语境。实词解释的方法：</a:t>
            </a:r>
            <a:endParaRPr lang="en-US" altLang="zh-CN" sz="2400" b="1" dirty="0" smtClean="0">
              <a:effectLst/>
            </a:endParaRPr>
          </a:p>
          <a:p>
            <a:pPr>
              <a:lnSpc>
                <a:spcPts val="24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ffectLst/>
              </a:rPr>
              <a:t>(1)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扩词法</a:t>
            </a:r>
            <a:r>
              <a:rPr lang="zh-CN" altLang="en-US" sz="2400" b="1" dirty="0" smtClean="0">
                <a:effectLst/>
              </a:rPr>
              <a:t>。这是最常用的方法，即给单个的文言字词组词，把单音节词变为双音节词。注意扩词要结合具体的语境。</a:t>
            </a:r>
            <a:endParaRPr lang="en-US" altLang="zh-CN" sz="2400" b="1" dirty="0" smtClean="0">
              <a:effectLst/>
            </a:endParaRPr>
          </a:p>
          <a:p>
            <a:pPr>
              <a:lnSpc>
                <a:spcPts val="24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ffectLst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积累法。</a:t>
            </a:r>
            <a:r>
              <a:rPr lang="zh-CN" altLang="en-US" sz="2400" b="1" dirty="0" smtClean="0">
                <a:effectLst/>
              </a:rPr>
              <a:t>即把教材中所学的古今异义、词类活用、通假字、一词多义字积累起来，以便自如地理解运用。</a:t>
            </a:r>
            <a:endParaRPr lang="en-US" altLang="zh-CN" sz="2400" b="1" dirty="0" smtClean="0">
              <a:effectLst/>
            </a:endParaRPr>
          </a:p>
          <a:p>
            <a:pPr>
              <a:lnSpc>
                <a:spcPts val="24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ffectLst/>
              </a:rPr>
              <a:t>(3)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揣测法。</a:t>
            </a:r>
            <a:r>
              <a:rPr lang="zh-CN" altLang="en-US" sz="2400" b="1" dirty="0" smtClean="0">
                <a:effectLst/>
              </a:rPr>
              <a:t>有些文言字词，用扩词的方法理解不通，教材中也没有出现，这种情况只能联系上下文揣测其意义，用这种方法时切忌脱离文本，毫无根据地随意猜测。</a:t>
            </a:r>
            <a:br>
              <a:rPr lang="zh-CN" altLang="en-US" sz="2400" b="1" dirty="0" smtClean="0"/>
            </a:br>
            <a:r>
              <a:rPr lang="zh-CN" altLang="en-US" sz="2400" b="1" dirty="0" smtClean="0"/>
              <a:t>   </a:t>
            </a:r>
            <a:r>
              <a:rPr lang="zh-CN" altLang="en-US" sz="2400" b="1" dirty="0" smtClean="0">
                <a:effectLst/>
              </a:rPr>
              <a:t>课外文言文</a:t>
            </a:r>
            <a:r>
              <a:rPr lang="zh-CN" altLang="en-US" sz="2400" b="1" u="sng" dirty="0" smtClean="0">
                <a:solidFill>
                  <a:srgbClr val="00B050"/>
                </a:solidFill>
                <a:effectLst/>
              </a:rPr>
              <a:t>虽然考查的是对课外文言词语的理解，但是考点都在课内</a:t>
            </a:r>
            <a:r>
              <a:rPr lang="zh-CN" altLang="en-US" sz="2400" b="1" dirty="0" smtClean="0">
                <a:effectLst/>
              </a:rPr>
              <a:t>，它往往与已学过的课文中的文言词汇有联系，遵循的是“题在课外，答在课内”的原则。所以，在复习时，要对这些重要的文言实词和虚词进行归类整理并识记。</a:t>
            </a:r>
            <a:endParaRPr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7480" y="260985"/>
            <a:ext cx="475678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 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题型三：文言句子翻译</a:t>
            </a:r>
            <a:r>
              <a:rPr lang="zh-CN" altLang="en-US" sz="3200" b="1" dirty="0" smtClean="0"/>
              <a:t> 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323528" y="889844"/>
            <a:ext cx="8820472" cy="5262979"/>
          </a:xfrm>
          <a:prstGeom prst="rect">
            <a:avLst/>
          </a:prstGeom>
          <a:solidFill>
            <a:schemeClr val="accent6">
              <a:lumMod val="20000"/>
              <a:lumOff val="80000"/>
              <a:alpha val="51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effectLst/>
              </a:rPr>
              <a:t>方法指导：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1.</a:t>
            </a:r>
            <a:r>
              <a:rPr lang="zh-CN" altLang="en-US" sz="2400" b="1" dirty="0" smtClean="0">
                <a:effectLst/>
              </a:rPr>
              <a:t>文言文翻译的两个原则：词不离句，句不离篇；直译为主，意译为辅。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2</a:t>
            </a:r>
            <a:r>
              <a:rPr lang="zh-CN" altLang="en-US" sz="2400" b="1" dirty="0" smtClean="0">
                <a:effectLst/>
              </a:rPr>
              <a:t>．文言句子六字翻译法：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对、换、留、删、补、调</a:t>
            </a:r>
            <a:r>
              <a:rPr lang="zh-CN" altLang="en-US" sz="2400" b="1" dirty="0" smtClean="0">
                <a:effectLst/>
              </a:rPr>
              <a:t>。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(1)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对</a:t>
            </a:r>
            <a:r>
              <a:rPr lang="zh-CN" altLang="en-US" sz="2400" b="1" dirty="0" smtClean="0">
                <a:effectLst/>
              </a:rPr>
              <a:t>，就是对译，逐字逐句落实。</a:t>
            </a:r>
            <a:r>
              <a:rPr lang="en-US" altLang="zh-CN" sz="2400" b="1" dirty="0" smtClean="0">
                <a:effectLst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换</a:t>
            </a:r>
            <a:r>
              <a:rPr lang="zh-CN" altLang="en-US" sz="2400" b="1" dirty="0" smtClean="0">
                <a:effectLst/>
              </a:rPr>
              <a:t>，就是用现代词语替换古代词语。</a:t>
            </a:r>
            <a:r>
              <a:rPr lang="en-US" altLang="zh-CN" sz="2400" b="1" dirty="0" smtClean="0">
                <a:effectLst/>
              </a:rPr>
              <a:t>(3)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留</a:t>
            </a:r>
            <a:r>
              <a:rPr lang="zh-CN" altLang="en-US" sz="2400" b="1" dirty="0" smtClean="0">
                <a:effectLst/>
              </a:rPr>
              <a:t>，就是保留文言文中的一些基本词汇和专有名词。如人名、地名、国名、朝代名、官职名、年号、政区名、典章制度及度量衡名称以及古今意义不变的词语等。</a:t>
            </a:r>
            <a:r>
              <a:rPr lang="en-US" altLang="zh-CN" sz="2400" b="1" dirty="0" smtClean="0">
                <a:effectLst/>
              </a:rPr>
              <a:t>(4)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删</a:t>
            </a:r>
            <a:r>
              <a:rPr lang="zh-CN" altLang="en-US" sz="2400" b="1" dirty="0" smtClean="0">
                <a:effectLst/>
              </a:rPr>
              <a:t>，就是删去文言文中的某些虚词。有些文言虚词在句中只起语法作用，在翻译时不必也不能翻译，只要不影响语气，就可以删去。一些句首的发语词、在句中表顺接的一些连词、起补充音节或停顿的结构助词等，均可略去不译。</a:t>
            </a:r>
            <a:r>
              <a:rPr lang="en-US" altLang="zh-CN" sz="2400" b="1" dirty="0" smtClean="0">
                <a:effectLst/>
              </a:rPr>
              <a:t>(5)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补</a:t>
            </a:r>
            <a:r>
              <a:rPr lang="zh-CN" altLang="en-US" sz="2400" b="1" dirty="0" smtClean="0">
                <a:effectLst/>
              </a:rPr>
              <a:t>，就是补出文言文中的省略成分。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(6)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调</a:t>
            </a:r>
            <a:r>
              <a:rPr lang="zh-CN" altLang="en-US" sz="2400" b="1" dirty="0" smtClean="0">
                <a:effectLst/>
              </a:rPr>
              <a:t>，就是调整语序。如宾语前置、定语后置、主谓倒装等，在翻译时就要把这些倒置的成分调整过来，使之符合现代汉语语法。</a:t>
            </a:r>
            <a:endParaRPr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11176" y="-171400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7480" y="260985"/>
            <a:ext cx="526605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 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题型四：内容理解与概括</a:t>
            </a:r>
            <a:r>
              <a:rPr lang="zh-CN" altLang="en-US" sz="3200" b="1" dirty="0" smtClean="0"/>
              <a:t> 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157613" y="845519"/>
            <a:ext cx="859765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effectLst/>
              </a:rPr>
              <a:t>方法指导：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effectLst/>
              </a:rPr>
              <a:t>形式：第一，</a:t>
            </a:r>
            <a:r>
              <a:rPr lang="zh-CN" altLang="en-US" sz="2800" b="1" dirty="0" smtClean="0">
                <a:solidFill>
                  <a:srgbClr val="00B0F0"/>
                </a:solidFill>
                <a:effectLst/>
              </a:rPr>
              <a:t>从原文摘取信息点</a:t>
            </a:r>
            <a:r>
              <a:rPr lang="zh-CN" altLang="en-US" sz="2800" b="1" dirty="0" smtClean="0">
                <a:effectLst/>
              </a:rPr>
              <a:t>；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effectLst/>
              </a:rPr>
              <a:t>           第二，</a:t>
            </a:r>
            <a:r>
              <a:rPr lang="zh-CN" altLang="en-US" sz="2800" b="1" dirty="0" smtClean="0">
                <a:solidFill>
                  <a:srgbClr val="00B0F0"/>
                </a:solidFill>
                <a:effectLst/>
              </a:rPr>
              <a:t>用自己的话回答对个别语句的理解</a:t>
            </a:r>
            <a:r>
              <a:rPr lang="zh-CN" altLang="en-US" sz="2800" b="1" dirty="0" smtClean="0">
                <a:effectLst/>
              </a:rPr>
              <a:t>。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effectLst/>
              </a:rPr>
              <a:t>内容：第一，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概括选文内容</a:t>
            </a:r>
            <a:r>
              <a:rPr lang="zh-CN" altLang="en-US" sz="2800" b="1" dirty="0" smtClean="0">
                <a:effectLst/>
              </a:rPr>
              <a:t>；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effectLst/>
              </a:rPr>
              <a:t>           第二，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对文中人物形象的理解</a:t>
            </a:r>
            <a:r>
              <a:rPr lang="zh-CN" altLang="en-US" sz="2800" b="1" dirty="0" smtClean="0">
                <a:effectLst/>
              </a:rPr>
              <a:t>；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effectLst/>
              </a:rPr>
              <a:t>           第三，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结合选文，借助文中的语句或词语提出</a:t>
            </a:r>
            <a:endParaRPr lang="en-US" altLang="zh-CN" sz="2800" b="1" dirty="0" smtClean="0">
              <a:solidFill>
                <a:srgbClr val="FF0000"/>
              </a:solidFill>
              <a:effectLst/>
            </a:endParaRPr>
          </a:p>
          <a:p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                    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问题，考查对文章的理解</a:t>
            </a:r>
            <a:r>
              <a:rPr lang="zh-CN" altLang="en-US" sz="2800" b="1" dirty="0" smtClean="0">
                <a:effectLst/>
              </a:rPr>
              <a:t>。</a:t>
            </a:r>
            <a:br>
              <a:rPr lang="zh-CN" altLang="en-US" sz="2800" b="1" dirty="0" smtClean="0"/>
            </a:br>
            <a:r>
              <a:rPr lang="zh-CN" altLang="en-US" sz="2800" b="1" dirty="0" smtClean="0">
                <a:effectLst/>
              </a:rPr>
              <a:t>解题方法：首先，读懂全文，弄清文章的意思；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effectLst/>
              </a:rPr>
              <a:t>                 其次，理解文旨；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effectLst/>
              </a:rPr>
              <a:t>                最后，尽量从原文中寻找答案，可以直接摘</a:t>
            </a:r>
            <a:endParaRPr lang="en-US" altLang="zh-CN" sz="2800" b="1" dirty="0" smtClean="0">
              <a:effectLst/>
            </a:endParaRPr>
          </a:p>
          <a:p>
            <a:r>
              <a:rPr lang="en-US" altLang="zh-CN" sz="2800" b="1" dirty="0"/>
              <a:t> </a:t>
            </a:r>
            <a:r>
              <a:rPr lang="en-US" altLang="zh-CN" sz="2800" b="1" dirty="0" smtClean="0"/>
              <a:t>                       </a:t>
            </a:r>
            <a:r>
              <a:rPr lang="zh-CN" altLang="en-US" sz="2800" b="1" dirty="0" smtClean="0">
                <a:effectLst/>
              </a:rPr>
              <a:t>抄原句，或找到相关的句子再进行翻译。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7480" y="260985"/>
            <a:ext cx="538670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 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题型五：合理想象式描写 </a:t>
            </a:r>
            <a:r>
              <a:rPr lang="zh-CN" altLang="en-US" sz="3200" b="1" dirty="0" smtClean="0"/>
              <a:t> 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366838" y="1340768"/>
            <a:ext cx="838162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effectLst/>
              </a:rPr>
              <a:t>方法指导：</a:t>
            </a:r>
            <a:br>
              <a:rPr lang="zh-CN" altLang="en-US" sz="2800" b="1" dirty="0" smtClean="0"/>
            </a:br>
            <a:r>
              <a:rPr lang="zh-CN" altLang="en-US" sz="2800" b="1" dirty="0" smtClean="0">
                <a:effectLst/>
              </a:rPr>
              <a:t>一般描写方法包括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人物描写</a:t>
            </a:r>
            <a:r>
              <a:rPr lang="zh-CN" altLang="en-US" sz="2800" b="1" dirty="0" smtClean="0">
                <a:effectLst/>
              </a:rPr>
              <a:t>和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景物描写</a:t>
            </a:r>
            <a:r>
              <a:rPr lang="zh-CN" altLang="en-US" sz="2800" b="1" dirty="0" smtClean="0">
                <a:effectLst/>
              </a:rPr>
              <a:t>。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effectLst/>
              </a:rPr>
              <a:t>人物描写又包括：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外貌描写、动作描写、语言描写、心理描写、神态描写</a:t>
            </a:r>
            <a:r>
              <a:rPr lang="zh-CN" altLang="en-US" sz="2800" b="1" dirty="0" smtClean="0">
                <a:effectLst/>
              </a:rPr>
              <a:t>。</a:t>
            </a:r>
            <a:br>
              <a:rPr lang="zh-CN" altLang="en-US" sz="2800" b="1" dirty="0" smtClean="0"/>
            </a:br>
            <a:r>
              <a:rPr lang="zh-CN" altLang="en-US" sz="2800" b="1" dirty="0" smtClean="0">
                <a:effectLst/>
              </a:rPr>
              <a:t>这些描写都不难，关键是设身处地地把自己放到那个环境中去想象，再结合自己的写作功底，就不难写出。</a:t>
            </a:r>
            <a:endParaRPr lang="en-US" altLang="zh-CN" sz="2800" b="1" dirty="0" smtClean="0">
              <a:effectLst/>
            </a:endParaRPr>
          </a:p>
          <a:p>
            <a:endParaRPr lang="en-US" altLang="zh-CN" sz="2800" b="1" dirty="0"/>
          </a:p>
          <a:p>
            <a:r>
              <a:rPr lang="en-US" altLang="zh-CN" sz="2800" b="1" dirty="0" smtClean="0">
                <a:effectLst/>
              </a:rPr>
              <a:t>      </a:t>
            </a:r>
            <a:r>
              <a:rPr lang="zh-CN" altLang="en-US" sz="2800" b="1" dirty="0" smtClean="0">
                <a:effectLst/>
              </a:rPr>
              <a:t>要注意：</a:t>
            </a:r>
            <a:r>
              <a:rPr lang="zh-CN" altLang="en-US" sz="3200" b="1" u="sng" dirty="0" smtClean="0">
                <a:solidFill>
                  <a:srgbClr val="00B050"/>
                </a:solidFill>
                <a:effectLst/>
              </a:rPr>
              <a:t>文字简练，生动形象。</a:t>
            </a:r>
            <a:endParaRPr lang="zh-CN" altLang="en-US" sz="3200" b="1" u="sng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15714" y="-181480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7480" y="260985"/>
            <a:ext cx="411416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 题型六：人物分析 </a:t>
            </a:r>
            <a:r>
              <a:rPr lang="zh-CN" altLang="en-US" sz="3200" b="1" dirty="0" smtClean="0"/>
              <a:t> 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0" y="845519"/>
            <a:ext cx="9144001" cy="5262979"/>
          </a:xfrm>
          <a:prstGeom prst="rect">
            <a:avLst/>
          </a:prstGeom>
          <a:solidFill>
            <a:schemeClr val="accent6">
              <a:lumMod val="20000"/>
              <a:lumOff val="80000"/>
              <a:alpha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effectLst/>
              </a:rPr>
              <a:t>方法指导：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>        </a:t>
            </a:r>
            <a:r>
              <a:rPr lang="zh-CN" altLang="en-US" sz="2800" b="1" dirty="0" smtClean="0">
                <a:effectLst/>
              </a:rPr>
              <a:t>人物形象分析是文言文中的重要考点。其中包括了对人物性格特征的分析、形象意义的评价，还有对人物形象的认识。</a:t>
            </a:r>
            <a:br>
              <a:rPr lang="zh-CN" altLang="en-US" sz="2800" b="1" dirty="0" smtClean="0"/>
            </a:br>
            <a:r>
              <a:rPr lang="zh-CN" altLang="en-US" sz="2800" b="1" dirty="0" smtClean="0">
                <a:effectLst/>
              </a:rPr>
              <a:t>塑造人物的手法主要有：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正面描写</a:t>
            </a:r>
            <a:r>
              <a:rPr lang="en-US" altLang="zh-CN" sz="2800" b="1" dirty="0" smtClean="0">
                <a:effectLst/>
              </a:rPr>
              <a:t>(</a:t>
            </a:r>
            <a:r>
              <a:rPr lang="zh-CN" altLang="en-US" sz="2800" b="1" dirty="0" smtClean="0">
                <a:effectLst/>
              </a:rPr>
              <a:t>通过描写主人公自己的语言、动作、神态、心理等表现其性格</a:t>
            </a:r>
            <a:r>
              <a:rPr lang="en-US" altLang="zh-CN" sz="2800" b="1" dirty="0" smtClean="0">
                <a:effectLst/>
              </a:rPr>
              <a:t>)</a:t>
            </a:r>
            <a:r>
              <a:rPr lang="zh-CN" altLang="en-US" sz="2800" b="1" dirty="0" smtClean="0">
                <a:effectLst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侧面描写</a:t>
            </a:r>
            <a:r>
              <a:rPr lang="en-US" altLang="zh-CN" sz="2800" b="1" dirty="0" smtClean="0">
                <a:effectLst/>
              </a:rPr>
              <a:t>(</a:t>
            </a:r>
            <a:r>
              <a:rPr lang="zh-CN" altLang="en-US" sz="2800" b="1" dirty="0" smtClean="0">
                <a:effectLst/>
              </a:rPr>
              <a:t>通过描写他人的语言、动作、神态、心理等表现主人公性格</a:t>
            </a:r>
            <a:r>
              <a:rPr lang="en-US" altLang="zh-CN" sz="2800" b="1" dirty="0" smtClean="0">
                <a:effectLst/>
              </a:rPr>
              <a:t>)</a:t>
            </a:r>
            <a:r>
              <a:rPr lang="zh-CN" altLang="en-US" sz="2800" b="1" dirty="0" smtClean="0">
                <a:effectLst/>
              </a:rPr>
              <a:t>、正面描写与侧面描写相结合、对比衬托。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effectLst/>
              </a:rPr>
              <a:t>分析人物形象要全面、多角度，要把握两个基本点：</a:t>
            </a:r>
            <a:endParaRPr lang="en-US" altLang="zh-CN" sz="2800" b="1" dirty="0" smtClean="0">
              <a:effectLst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一是从文章出发，不使用一些概念性的语言，这样才能保证对人物形象概括得准确；</a:t>
            </a:r>
            <a:endParaRPr lang="en-US" altLang="zh-CN" sz="2800" b="1" dirty="0" smtClean="0">
              <a:solidFill>
                <a:srgbClr val="FF0000"/>
              </a:solidFill>
              <a:effectLst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effectLst/>
              </a:rPr>
              <a:t>二是用语准确，符合人物所处的环境和时代特点。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7480" y="260985"/>
            <a:ext cx="4109720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 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题型七：比较探究 </a:t>
            </a:r>
            <a:r>
              <a:rPr lang="zh-CN" altLang="en-US" sz="3200" b="1" dirty="0" smtClean="0"/>
              <a:t> 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251520" y="845519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effectLst/>
              </a:rPr>
              <a:t>方法指导： </a:t>
            </a:r>
            <a:br>
              <a:rPr lang="zh-CN" altLang="en-US" sz="3200" b="1" dirty="0" smtClean="0"/>
            </a:br>
            <a:r>
              <a:rPr lang="zh-CN" altLang="en-US" sz="3200" b="1" dirty="0" smtClean="0"/>
              <a:t>    </a:t>
            </a:r>
            <a:r>
              <a:rPr lang="zh-CN" altLang="en-US" sz="3200" b="1" dirty="0" smtClean="0">
                <a:effectLst/>
              </a:rPr>
              <a:t>对文言文比较阅读材料的基本内容</a:t>
            </a:r>
            <a:r>
              <a:rPr lang="en-US" altLang="zh-CN" sz="3200" b="1" dirty="0" smtClean="0">
                <a:effectLst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</a:rPr>
              <a:t>观点、事件、段意、人物形象</a:t>
            </a:r>
            <a:r>
              <a:rPr lang="zh-CN" altLang="en-US" sz="3200" b="1" dirty="0" smtClean="0">
                <a:effectLst/>
              </a:rPr>
              <a:t>等</a:t>
            </a:r>
            <a:r>
              <a:rPr lang="en-US" altLang="zh-CN" sz="3200" b="1" dirty="0" smtClean="0">
                <a:effectLst/>
              </a:rPr>
              <a:t>)</a:t>
            </a:r>
            <a:r>
              <a:rPr lang="zh-CN" altLang="en-US" sz="3200" b="1" dirty="0" smtClean="0">
                <a:effectLst/>
              </a:rPr>
              <a:t>进行比较分析，在此基础上比较材料中作品的不同情感倾向，比较写作手法及艺术特色的异同等，以及用文言文比较阅读材料链接相关资料，在比较的基础上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</a:rPr>
              <a:t>结合课内所学</a:t>
            </a:r>
            <a:r>
              <a:rPr lang="zh-CN" altLang="en-US" sz="3200" b="1" dirty="0" smtClean="0">
                <a:effectLst/>
              </a:rPr>
              <a:t>进行探究。</a:t>
            </a:r>
            <a:endParaRPr lang="en-US" altLang="zh-CN" sz="3200" b="1" dirty="0" smtClean="0">
              <a:effectLst/>
            </a:endParaRPr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</a:t>
            </a:r>
            <a:r>
              <a:rPr lang="zh-CN" altLang="en-US" sz="3200" b="1" dirty="0" smtClean="0">
                <a:effectLst/>
              </a:rPr>
              <a:t>认真分析题目要求和比较的内容，反复阅读相关文字，逐项进行“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</a:rPr>
              <a:t>异中求同</a:t>
            </a:r>
            <a:r>
              <a:rPr lang="zh-CN" altLang="en-US" sz="3200" b="1" dirty="0" smtClean="0">
                <a:effectLst/>
              </a:rPr>
              <a:t>”或“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</a:rPr>
              <a:t>同中求异</a:t>
            </a:r>
            <a:r>
              <a:rPr lang="zh-CN" altLang="en-US" sz="3200" b="1" dirty="0" smtClean="0">
                <a:effectLst/>
              </a:rPr>
              <a:t>”。</a:t>
            </a:r>
            <a:br>
              <a:rPr lang="zh-CN" altLang="en-US" sz="3200" b="1" dirty="0" smtClean="0"/>
            </a:b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7480" y="260985"/>
            <a:ext cx="413956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 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题型七：比较探究</a:t>
            </a:r>
            <a:r>
              <a:rPr lang="zh-CN" altLang="en-US" sz="3200" b="1" dirty="0" smtClean="0"/>
              <a:t>  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0" y="845519"/>
            <a:ext cx="9148762" cy="5693866"/>
          </a:xfrm>
          <a:prstGeom prst="rect">
            <a:avLst/>
          </a:prstGeom>
          <a:solidFill>
            <a:schemeClr val="accent6">
              <a:lumMod val="20000"/>
              <a:lumOff val="80000"/>
              <a:alpha val="79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     “</a:t>
            </a:r>
            <a:r>
              <a:rPr lang="zh-CN" altLang="en-US" sz="2800" b="1" dirty="0">
                <a:solidFill>
                  <a:srgbClr val="FF0000"/>
                </a:solidFill>
              </a:rPr>
              <a:t>异中求同</a:t>
            </a:r>
            <a:r>
              <a:rPr lang="zh-CN" altLang="en-US" sz="2800" b="1" dirty="0"/>
              <a:t>”是指通过比较阅读，进行甄别、筛选和提炼，找出两文共同的特点，揭示一般规律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r>
              <a:rPr lang="en-US" altLang="zh-CN" sz="2800" b="1" dirty="0"/>
              <a:t> </a:t>
            </a:r>
            <a:r>
              <a:rPr lang="en-US" altLang="zh-CN" sz="2800" b="1" dirty="0" smtClean="0"/>
              <a:t>    </a:t>
            </a:r>
            <a:r>
              <a:rPr lang="zh-CN" altLang="en-US" sz="2800" b="1" dirty="0" smtClean="0"/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同中求异</a:t>
            </a:r>
            <a:r>
              <a:rPr lang="zh-CN" altLang="en-US" sz="2800" b="1" dirty="0"/>
              <a:t>”则是从现象入手，分析、剖析材料，弄清各自表达的内容，找出各自的个性，揭示个性特征。</a:t>
            </a:r>
            <a:r>
              <a:rPr lang="en-US" altLang="zh-CN" sz="2800" b="1" dirty="0"/>
              <a:t>(1)</a:t>
            </a:r>
            <a:r>
              <a:rPr lang="zh-CN" altLang="en-US" sz="2800" b="1" dirty="0"/>
              <a:t>求异型，首先认准“同”的是哪个方面，然后同中求异，找出相应的内容</a:t>
            </a:r>
            <a:r>
              <a:rPr lang="zh-CN" altLang="en-US" sz="2800" b="1" dirty="0" smtClean="0"/>
              <a:t>；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(</a:t>
            </a:r>
            <a:r>
              <a:rPr lang="en-US" altLang="zh-CN" sz="2800" b="1" dirty="0"/>
              <a:t>2)</a:t>
            </a:r>
            <a:r>
              <a:rPr lang="zh-CN" altLang="en-US" sz="2800" b="1" dirty="0"/>
              <a:t>求同型，先明确“求同”的指向，了解要答的是哪一方面的共同点，然后从“异曲”中感悟“同工”之妙</a:t>
            </a:r>
            <a:r>
              <a:rPr lang="zh-CN" altLang="en-US" sz="2800" b="1" dirty="0" smtClean="0"/>
              <a:t>；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(</a:t>
            </a:r>
            <a:r>
              <a:rPr lang="en-US" altLang="zh-CN" sz="2800" b="1" dirty="0"/>
              <a:t>3)</a:t>
            </a:r>
            <a:r>
              <a:rPr lang="zh-CN" altLang="en-US" sz="2800" b="1" dirty="0"/>
              <a:t>互解型，先明确所要解释的对象，再弄清从哪里去寻找相应的解释</a:t>
            </a:r>
            <a:r>
              <a:rPr lang="zh-CN" altLang="en-US" sz="2800" b="1" dirty="0" smtClean="0"/>
              <a:t>；</a:t>
            </a:r>
            <a:r>
              <a:rPr lang="en-US" altLang="zh-CN" sz="2800" b="1" dirty="0" smtClean="0"/>
              <a:t>(</a:t>
            </a:r>
            <a:r>
              <a:rPr lang="en-US" altLang="zh-CN" sz="2800" b="1" dirty="0"/>
              <a:t>4)</a:t>
            </a:r>
            <a:r>
              <a:rPr lang="zh-CN" altLang="en-US" sz="2800" b="1" dirty="0"/>
              <a:t>综合型，前一题的答案往往是解答后一问题的先决条件，因此解题的关键是循序渐进。</a:t>
            </a:r>
            <a:br>
              <a:rPr lang="zh-CN" altLang="en-US" sz="2800" b="1" dirty="0"/>
            </a:br>
            <a:r>
              <a:rPr lang="zh-CN" altLang="en-US" sz="2800" b="1" dirty="0" smtClean="0"/>
              <a:t>     联系</a:t>
            </a:r>
            <a:r>
              <a:rPr lang="zh-CN" altLang="en-US" sz="2800" b="1" dirty="0"/>
              <a:t>全文，整体分析，按题目要求，将比较阅读的结果用准确的语言表达出来，答题时尽量用上语段原句。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4088879" y="1304702"/>
            <a:ext cx="2338388" cy="2344737"/>
            <a:chOff x="3524250" y="533400"/>
            <a:chExt cx="4219576" cy="4232276"/>
          </a:xfrm>
        </p:grpSpPr>
        <p:sp>
          <p:nvSpPr>
            <p:cNvPr id="5" name="弧形 4"/>
            <p:cNvSpPr/>
            <p:nvPr/>
          </p:nvSpPr>
          <p:spPr>
            <a:xfrm>
              <a:off x="3524250" y="533400"/>
              <a:ext cx="4219576" cy="4220814"/>
            </a:xfrm>
            <a:prstGeom prst="arc">
              <a:avLst>
                <a:gd name="adj1" fmla="val 6904399"/>
                <a:gd name="adj2" fmla="val 4749740"/>
              </a:avLst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/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993546" y="4665386"/>
              <a:ext cx="100262" cy="10029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/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672961" y="4493459"/>
              <a:ext cx="100261" cy="10029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/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8" name="文本框 10"/>
          <p:cNvSpPr txBox="1"/>
          <p:nvPr/>
        </p:nvSpPr>
        <p:spPr>
          <a:xfrm>
            <a:off x="4480198" y="1772816"/>
            <a:ext cx="1555750" cy="120015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>
            <a:spAutoFit/>
          </a:bodyPr>
          <a:lstStyle>
            <a:defPPr/>
          </a:lstStyle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03</a:t>
            </a:r>
            <a:endParaRPr lang="zh-CN" altLang="en-US" sz="7200" b="1" dirty="0">
              <a:solidFill>
                <a:prstClr val="black">
                  <a:lumMod val="75000"/>
                  <a:lumOff val="25000"/>
                </a:prst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 bwMode="auto">
          <a:xfrm>
            <a:off x="899592" y="1196752"/>
            <a:ext cx="46259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816379" y="343939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prstClr val="black"/>
                </a:solidFill>
              </a:rPr>
              <a:t>习题演练</a:t>
            </a:r>
            <a:endParaRPr lang="zh-CN" altLang="en-US" sz="4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845519"/>
            <a:ext cx="9148762" cy="4832092"/>
          </a:xfrm>
          <a:prstGeom prst="rect">
            <a:avLst/>
          </a:prstGeom>
          <a:solidFill>
            <a:schemeClr val="accent6">
              <a:lumMod val="20000"/>
              <a:lumOff val="80000"/>
              <a:alpha val="79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阅读下面的文言文，回答问题。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      贞观二年，太宗谓黄门侍郎王珪曰：“隋开皇十四年大旱，人多饥乏。是时仓库盈溢，竟不许赈给，乃令百姓逐粮①。隋文不怜百姓而惜仓库，比至末年，计天下储积，得供五六十年。炀帝恃此富饶，所以奢华无道 ，遂致灭亡。炀帝失国，亦此之由。凡理国者务积于人不在盈其仓库。古人云：‘百姓不足，君孰与足？’但使仓库可备凶年②，此外何烦储蓄！后嗣若贤，自能保其天下；如其不肖，多积仓库，徒益其奢侈，危亡之本也。”</a:t>
            </a:r>
            <a:endParaRPr lang="zh-CN" altLang="en-US" sz="2800" b="1" dirty="0" smtClean="0"/>
          </a:p>
          <a:p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节选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贞观政要</a:t>
            </a:r>
            <a:r>
              <a:rPr lang="en-US" altLang="zh-CN" sz="2800" b="1" dirty="0" smtClean="0"/>
              <a:t>》)</a:t>
            </a:r>
            <a:endParaRPr lang="en-US" altLang="zh-CN" sz="2800" b="1" dirty="0" smtClean="0"/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注释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】①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逐粮：自己寻找粮食。②凶年：灾年，饥年。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315" y="260985"/>
            <a:ext cx="2359660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 习题演练 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845519"/>
            <a:ext cx="9148762" cy="5046345"/>
          </a:xfrm>
          <a:prstGeom prst="rect">
            <a:avLst/>
          </a:prstGeom>
          <a:solidFill>
            <a:schemeClr val="accent6">
              <a:lumMod val="20000"/>
              <a:lumOff val="80000"/>
              <a:alpha val="7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．用“</a:t>
            </a:r>
            <a:r>
              <a:rPr lang="en-US" altLang="zh-CN" sz="2800" b="1" dirty="0" smtClean="0"/>
              <a:t>/”</a:t>
            </a:r>
            <a:r>
              <a:rPr lang="zh-CN" altLang="en-US" sz="2800" b="1" dirty="0" smtClean="0"/>
              <a:t>给下面的句子断句。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限两处</a:t>
            </a:r>
            <a:r>
              <a:rPr lang="en-US" altLang="zh-CN" sz="2800" b="1" dirty="0" smtClean="0"/>
              <a:t>)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spc="1600" dirty="0" smtClean="0"/>
              <a:t>凡理国者务积于人不在盈其仓库。</a:t>
            </a:r>
            <a:endParaRPr lang="zh-CN" altLang="en-US" sz="2800" b="1" spc="1600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．下列句中加点词的意义和用法相同的一项是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　   </a:t>
            </a:r>
            <a:r>
              <a:rPr lang="en-US" altLang="zh-CN" sz="2800" b="1" dirty="0" smtClean="0"/>
              <a:t>)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．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乃</a:t>
            </a:r>
            <a:r>
              <a:rPr lang="zh-CN" altLang="en-US" sz="2800" b="1" dirty="0" smtClean="0"/>
              <a:t>取一葫芦至于地 。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乃</a:t>
            </a:r>
            <a:r>
              <a:rPr lang="zh-CN" altLang="en-US" sz="2800" b="1" dirty="0" smtClean="0"/>
              <a:t>不知有汉。</a:t>
            </a:r>
            <a:r>
              <a:rPr lang="en-US" altLang="zh-CN" sz="2800" b="1" dirty="0" smtClean="0"/>
              <a:t>(《</a:t>
            </a:r>
            <a:r>
              <a:rPr lang="zh-CN" altLang="en-US" sz="2800" b="1" dirty="0" smtClean="0"/>
              <a:t>桃花源记</a:t>
            </a:r>
            <a:r>
              <a:rPr lang="en-US" altLang="zh-CN" sz="2800" b="1" dirty="0" smtClean="0"/>
              <a:t>》)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B</a:t>
            </a:r>
            <a:r>
              <a:rPr lang="zh-CN" altLang="en-US" sz="2800" b="1" dirty="0" smtClean="0"/>
              <a:t>．其家甚智其子，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2800" b="1" dirty="0" smtClean="0"/>
              <a:t>疑邻人之父。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     人不知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2800" b="1" dirty="0" smtClean="0"/>
              <a:t>不愠，不亦君子乎？ </a:t>
            </a:r>
            <a:r>
              <a:rPr lang="en-US" altLang="zh-CN" sz="2800" b="1" dirty="0" smtClean="0"/>
              <a:t>(《</a:t>
            </a:r>
            <a:r>
              <a:rPr lang="zh-CN" altLang="en-US" sz="2800" b="1" dirty="0" smtClean="0"/>
              <a:t>论语十则</a:t>
            </a:r>
            <a:r>
              <a:rPr lang="en-US" altLang="zh-CN" sz="2800" b="1" dirty="0" smtClean="0"/>
              <a:t>》)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C</a:t>
            </a:r>
            <a:r>
              <a:rPr lang="zh-CN" altLang="en-US" sz="2800" b="1" dirty="0" smtClean="0"/>
              <a:t>．送孟浩然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之</a:t>
            </a:r>
            <a:r>
              <a:rPr lang="zh-CN" altLang="en-US" sz="2800" b="1" dirty="0" smtClean="0"/>
              <a:t>广陵。（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送孟浩然之广陵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）</a:t>
            </a:r>
            <a:endParaRPr lang="en-US" altLang="zh-CN" sz="2800" b="1" dirty="0" smtClean="0"/>
          </a:p>
          <a:p>
            <a:r>
              <a:rPr lang="en-US" altLang="zh-CN" sz="2800" b="1" dirty="0"/>
              <a:t> </a:t>
            </a:r>
            <a:r>
              <a:rPr lang="en-US" altLang="zh-CN" sz="2800" b="1" dirty="0" smtClean="0"/>
              <a:t>    </a:t>
            </a:r>
            <a:r>
              <a:rPr lang="zh-CN" altLang="en-US" sz="2800" b="1" dirty="0" smtClean="0"/>
              <a:t>忘路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之</a:t>
            </a:r>
            <a:r>
              <a:rPr lang="zh-CN" altLang="en-US" sz="2800" b="1" dirty="0" smtClean="0"/>
              <a:t>远近。</a:t>
            </a:r>
            <a:r>
              <a:rPr lang="en-US" altLang="zh-CN" sz="2800" b="1" dirty="0" smtClean="0"/>
              <a:t>(《</a:t>
            </a:r>
            <a:r>
              <a:rPr lang="zh-CN" altLang="en-US" sz="2800" b="1" dirty="0" smtClean="0"/>
              <a:t>桃花源记</a:t>
            </a:r>
            <a:r>
              <a:rPr lang="en-US" altLang="zh-CN" sz="2800" b="1" dirty="0" smtClean="0"/>
              <a:t>》)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D</a:t>
            </a:r>
            <a:r>
              <a:rPr lang="zh-CN" altLang="en-US" sz="2800" b="1" dirty="0" smtClean="0"/>
              <a:t>．</a:t>
            </a:r>
            <a:r>
              <a:rPr lang="zh-CN" altLang="en-US" sz="2800" b="1" dirty="0"/>
              <a:t>我</a:t>
            </a:r>
            <a:r>
              <a:rPr lang="zh-CN" altLang="en-US" sz="2800" b="1" dirty="0">
                <a:solidFill>
                  <a:srgbClr val="FF0000"/>
                </a:solidFill>
              </a:rPr>
              <a:t>以</a:t>
            </a:r>
            <a:r>
              <a:rPr lang="zh-CN" altLang="en-US" sz="2800" b="1" dirty="0"/>
              <a:t>日始出时去人</a:t>
            </a:r>
            <a:r>
              <a:rPr lang="zh-CN" altLang="en-US" sz="2800" b="1" dirty="0" smtClean="0"/>
              <a:t>近。</a:t>
            </a:r>
            <a:r>
              <a:rPr lang="en-US" altLang="zh-CN" sz="2800" b="1" dirty="0" smtClean="0"/>
              <a:t>(《</a:t>
            </a:r>
            <a:r>
              <a:rPr lang="zh-CN" altLang="en-US" sz="2800" b="1" dirty="0" smtClean="0"/>
              <a:t>两小儿辩日</a:t>
            </a:r>
            <a:r>
              <a:rPr lang="en-US" altLang="zh-CN" sz="2800" b="1" dirty="0" smtClean="0"/>
              <a:t>》)</a:t>
            </a:r>
            <a:endParaRPr lang="en-US" altLang="zh-CN" sz="2800" b="1" dirty="0" smtClean="0"/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以</a:t>
            </a:r>
            <a:r>
              <a:rPr lang="zh-CN" altLang="en-US" sz="2800" b="1" dirty="0" smtClean="0"/>
              <a:t>丛草为林，以虫蚁为兽。（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童趣</a:t>
            </a:r>
            <a:r>
              <a:rPr lang="en-US" altLang="zh-CN" sz="2800" b="1" dirty="0" smtClean="0"/>
              <a:t>》</a:t>
            </a:r>
            <a:r>
              <a:rPr lang="zh-CN" altLang="en-US" sz="2800" b="1" dirty="0"/>
              <a:t>）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7315" y="260985"/>
            <a:ext cx="233362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 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习题演练</a:t>
            </a:r>
            <a:r>
              <a:rPr lang="zh-CN" altLang="en-US" sz="3200" b="1" dirty="0" smtClean="0"/>
              <a:t> 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1907704" y="1412776"/>
            <a:ext cx="5341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FF0000"/>
                </a:solidFill>
              </a:rPr>
              <a:t>/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1958" y="1349859"/>
            <a:ext cx="5341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FF0000"/>
                </a:solidFill>
              </a:rPr>
              <a:t>/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51750" y="2011680"/>
            <a:ext cx="69596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FF0000"/>
                </a:solidFill>
              </a:rPr>
              <a:t>B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4088879" y="1304702"/>
            <a:ext cx="2338388" cy="2344737"/>
            <a:chOff x="3524250" y="533400"/>
            <a:chExt cx="4219576" cy="4232276"/>
          </a:xfrm>
        </p:grpSpPr>
        <p:sp>
          <p:nvSpPr>
            <p:cNvPr id="5" name="弧形 4"/>
            <p:cNvSpPr/>
            <p:nvPr/>
          </p:nvSpPr>
          <p:spPr>
            <a:xfrm>
              <a:off x="3524250" y="533400"/>
              <a:ext cx="4219576" cy="4220814"/>
            </a:xfrm>
            <a:prstGeom prst="arc">
              <a:avLst>
                <a:gd name="adj1" fmla="val 6904399"/>
                <a:gd name="adj2" fmla="val 4749740"/>
              </a:avLst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/>
            </a:lstStyle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993546" y="4665386"/>
              <a:ext cx="100262" cy="10029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/>
            </a:lstStyle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672961" y="4493459"/>
              <a:ext cx="100261" cy="10029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/>
            </a:lstStyle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8" name="文本框 10"/>
          <p:cNvSpPr txBox="1"/>
          <p:nvPr/>
        </p:nvSpPr>
        <p:spPr>
          <a:xfrm>
            <a:off x="4480198" y="1772816"/>
            <a:ext cx="1555750" cy="120015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>
            <a:spAutoFit/>
          </a:bodyPr>
          <a:lstStyle>
            <a:defPPr/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01</a:t>
            </a:r>
            <a:endParaRPr lang="zh-CN" altLang="en-US" sz="72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 bwMode="auto">
          <a:xfrm>
            <a:off x="899592" y="1196752"/>
            <a:ext cx="46259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816379" y="343939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/>
              <a:t>常见题型</a:t>
            </a:r>
            <a:endParaRPr lang="zh-CN" alt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845519"/>
            <a:ext cx="9148762" cy="5386090"/>
          </a:xfrm>
          <a:prstGeom prst="rect">
            <a:avLst/>
          </a:prstGeom>
          <a:solidFill>
            <a:schemeClr val="accent6">
              <a:lumMod val="20000"/>
              <a:lumOff val="80000"/>
              <a:alpha val="79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3.</a:t>
            </a:r>
            <a:r>
              <a:rPr lang="zh-CN" altLang="en-US" sz="2800" b="1" dirty="0" smtClean="0"/>
              <a:t>解释下列句子中加点的词语。</a:t>
            </a:r>
            <a:endParaRPr lang="zh-CN" altLang="en-US" sz="2800" b="1" dirty="0" smtClean="0"/>
          </a:p>
          <a:p>
            <a:pPr>
              <a:lnSpc>
                <a:spcPts val="3600"/>
              </a:lnSpc>
            </a:pPr>
            <a:r>
              <a:rPr lang="en-US" altLang="zh-CN" sz="2800" b="1" dirty="0" smtClean="0"/>
              <a:t>(1)</a:t>
            </a:r>
            <a:r>
              <a:rPr lang="zh-CN" altLang="en-US" sz="2800" b="1" dirty="0" smtClean="0"/>
              <a:t>隋文不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怜</a:t>
            </a:r>
            <a:r>
              <a:rPr lang="zh-CN" altLang="en-US" sz="2800" b="1" dirty="0" smtClean="0"/>
              <a:t>百姓而惜仓库</a:t>
            </a:r>
            <a:r>
              <a:rPr lang="en-US" altLang="zh-CN" sz="2800" b="1" dirty="0" smtClean="0"/>
              <a:t>(                 )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en-US" altLang="zh-CN" sz="2800" b="1" dirty="0" smtClean="0"/>
              <a:t>(2)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比至</a:t>
            </a:r>
            <a:r>
              <a:rPr lang="zh-CN" altLang="en-US" sz="2800" b="1" dirty="0" smtClean="0"/>
              <a:t>末年</a:t>
            </a:r>
            <a:r>
              <a:rPr lang="en-US" altLang="zh-CN" sz="2800" b="1" dirty="0" smtClean="0"/>
              <a:t>(                    )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en-US" altLang="zh-CN" sz="2800" b="1" dirty="0" smtClean="0"/>
              <a:t>(3)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计</a:t>
            </a:r>
            <a:r>
              <a:rPr lang="zh-CN" altLang="en-US" sz="2800" b="1" dirty="0" smtClean="0"/>
              <a:t>天下储积</a:t>
            </a:r>
            <a:r>
              <a:rPr lang="en-US" altLang="zh-CN" sz="2800" b="1" dirty="0" smtClean="0"/>
              <a:t>(                       )</a:t>
            </a:r>
            <a:endParaRPr lang="en-US" altLang="zh-CN" sz="2800" b="1" dirty="0" smtClean="0"/>
          </a:p>
          <a:p>
            <a:pPr>
              <a:lnSpc>
                <a:spcPts val="3600"/>
              </a:lnSpc>
            </a:pPr>
            <a:r>
              <a:rPr lang="en-US" altLang="zh-CN" sz="2800" b="1" dirty="0" smtClean="0"/>
              <a:t>(4)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徒</a:t>
            </a:r>
            <a:r>
              <a:rPr lang="zh-CN" altLang="en-US" sz="2800" b="1" dirty="0" smtClean="0"/>
              <a:t>益其奢侈</a:t>
            </a:r>
            <a:r>
              <a:rPr lang="en-US" altLang="zh-CN" sz="2800" b="1" dirty="0" smtClean="0"/>
              <a:t>(                         )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．把下面句子翻译成现代汉语。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炀帝恃此富饶，所以奢华无道，遂致灭亡。</a:t>
            </a:r>
            <a:endParaRPr lang="zh-CN" altLang="en-US" sz="2800" b="1" dirty="0" smtClean="0"/>
          </a:p>
          <a:p>
            <a:endParaRPr lang="en-US" altLang="zh-CN" sz="2800" b="1" dirty="0" smtClean="0"/>
          </a:p>
          <a:p>
            <a:endParaRPr lang="zh-CN" altLang="en-US" sz="2800" b="1" dirty="0" smtClean="0"/>
          </a:p>
          <a:p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．请结合本文谈谈你从中获得了哪些启示。</a:t>
            </a:r>
            <a:endParaRPr lang="en-US" altLang="zh-CN" sz="2800" b="1" dirty="0" smtClean="0"/>
          </a:p>
          <a:p>
            <a:endParaRPr lang="en-US" altLang="zh-CN" sz="2800" b="1" dirty="0"/>
          </a:p>
          <a:p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2555" y="260985"/>
            <a:ext cx="2405380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 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习题演练 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7984" y="119675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爱怜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1760" y="16723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等到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43808" y="2132856"/>
            <a:ext cx="123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计算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94556" y="26052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只是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7982" y="3880415"/>
            <a:ext cx="89207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隋炀帝依仗着隋文帝留给他的富饶，因此奢华浪费、挥霍无度，导致国家灭亡。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982" y="5168491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示例：统治者要爱民，要为人民创造良好的生活环境。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40401" y="980728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effectLst/>
              </a:rPr>
              <a:t>1.</a:t>
            </a:r>
            <a:r>
              <a:rPr lang="zh-CN" altLang="en-US" sz="3200" b="1" dirty="0" smtClean="0">
                <a:effectLst/>
              </a:rPr>
              <a:t>理解常见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</a:rPr>
              <a:t>文言实词</a:t>
            </a:r>
            <a:r>
              <a:rPr lang="zh-CN" altLang="en-US" sz="3200" b="1" dirty="0" smtClean="0">
                <a:effectLst/>
              </a:rPr>
              <a:t>在具体语境中的含义。</a:t>
            </a:r>
            <a:endParaRPr lang="en-US" altLang="zh-CN" sz="3200" b="1" dirty="0" smtClean="0">
              <a:effectLst/>
            </a:endParaRPr>
          </a:p>
          <a:p>
            <a:r>
              <a:rPr lang="en-US" altLang="zh-CN" sz="3200" b="1" dirty="0" smtClean="0">
                <a:effectLst/>
              </a:rPr>
              <a:t>2.</a:t>
            </a:r>
            <a:r>
              <a:rPr lang="zh-CN" altLang="en-US" sz="3200" b="1" dirty="0" smtClean="0">
                <a:effectLst/>
              </a:rPr>
              <a:t>理解常见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</a:rPr>
              <a:t>文言虚词</a:t>
            </a:r>
            <a:r>
              <a:rPr lang="en-US" altLang="zh-CN" sz="3200" b="1" dirty="0" smtClean="0">
                <a:effectLst/>
              </a:rPr>
              <a:t>(</a:t>
            </a:r>
            <a:r>
              <a:rPr lang="zh-CN" altLang="en-US" sz="3200" b="1" dirty="0" smtClean="0">
                <a:effectLst/>
              </a:rPr>
              <a:t>之、其、而、以、于、乃、虽、为、者、且、则、何、焉、与、所、因</a:t>
            </a:r>
            <a:r>
              <a:rPr lang="en-US" altLang="zh-CN" sz="3200" b="1" dirty="0" smtClean="0">
                <a:effectLst/>
              </a:rPr>
              <a:t>)</a:t>
            </a:r>
            <a:r>
              <a:rPr lang="zh-CN" altLang="en-US" sz="3200" b="1" dirty="0" smtClean="0">
                <a:effectLst/>
              </a:rPr>
              <a:t>在具体语境中的含义和用法。</a:t>
            </a:r>
            <a:endParaRPr lang="en-US" altLang="zh-CN" sz="3200" b="1" dirty="0" smtClean="0">
              <a:effectLst/>
            </a:endParaRPr>
          </a:p>
          <a:p>
            <a:r>
              <a:rPr lang="en-US" altLang="zh-CN" sz="3200" b="1" dirty="0" smtClean="0">
                <a:effectLst/>
              </a:rPr>
              <a:t>3.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</a:rPr>
              <a:t>理解并翻译</a:t>
            </a:r>
            <a:r>
              <a:rPr lang="zh-CN" altLang="en-US" sz="3200" b="1" dirty="0" smtClean="0">
                <a:effectLst/>
              </a:rPr>
              <a:t>文章中的句子。</a:t>
            </a:r>
            <a:endParaRPr lang="en-US" altLang="zh-CN" sz="3200" b="1" dirty="0" smtClean="0">
              <a:effectLst/>
            </a:endParaRPr>
          </a:p>
          <a:p>
            <a:r>
              <a:rPr lang="en-US" altLang="zh-CN" sz="3200" b="1" dirty="0" smtClean="0">
                <a:effectLst/>
              </a:rPr>
              <a:t>4.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</a:rPr>
              <a:t>理解文章的基本内容</a:t>
            </a:r>
            <a:r>
              <a:rPr lang="zh-CN" altLang="en-US" sz="3200" b="1" dirty="0" smtClean="0">
                <a:effectLst/>
              </a:rPr>
              <a:t>，归纳文章内容要点。</a:t>
            </a:r>
            <a:endParaRPr lang="en-US" altLang="zh-CN" sz="3200" b="1" dirty="0" smtClean="0">
              <a:effectLst/>
            </a:endParaRPr>
          </a:p>
          <a:p>
            <a:r>
              <a:rPr lang="en-US" altLang="zh-CN" sz="3200" b="1" dirty="0" smtClean="0">
                <a:effectLst/>
              </a:rPr>
              <a:t>5.</a:t>
            </a:r>
            <a:r>
              <a:rPr lang="zh-CN" altLang="en-US" sz="3200" b="1" dirty="0" smtClean="0">
                <a:effectLst/>
              </a:rPr>
              <a:t>分析概括文章所表达的观点态度。</a:t>
            </a:r>
            <a:endParaRPr lang="en-US" altLang="zh-CN" sz="3200" b="1" dirty="0" smtClean="0">
              <a:effectLst/>
            </a:endParaRPr>
          </a:p>
          <a:p>
            <a:r>
              <a:rPr lang="en-US" altLang="zh-CN" sz="3200" b="1" dirty="0" smtClean="0">
                <a:effectLst/>
              </a:rPr>
              <a:t>6.</a:t>
            </a:r>
            <a:r>
              <a:rPr lang="zh-CN" altLang="en-US" sz="3200" b="1" dirty="0" smtClean="0">
                <a:effectLst/>
              </a:rPr>
              <a:t>对文章的内容、语言和写法有自己的体会和见解。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8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4088879" y="1304702"/>
            <a:ext cx="2338388" cy="2344737"/>
            <a:chOff x="3524250" y="533400"/>
            <a:chExt cx="4219576" cy="4232276"/>
          </a:xfrm>
        </p:grpSpPr>
        <p:sp>
          <p:nvSpPr>
            <p:cNvPr id="5" name="弧形 4"/>
            <p:cNvSpPr/>
            <p:nvPr/>
          </p:nvSpPr>
          <p:spPr>
            <a:xfrm>
              <a:off x="3524250" y="533400"/>
              <a:ext cx="4219576" cy="4220814"/>
            </a:xfrm>
            <a:prstGeom prst="arc">
              <a:avLst>
                <a:gd name="adj1" fmla="val 6904399"/>
                <a:gd name="adj2" fmla="val 4749740"/>
              </a:avLst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/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993546" y="4665386"/>
              <a:ext cx="100262" cy="10029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/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672961" y="4493459"/>
              <a:ext cx="100261" cy="10029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/>
            </a:lstStyle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8" name="文本框 10"/>
          <p:cNvSpPr txBox="1"/>
          <p:nvPr/>
        </p:nvSpPr>
        <p:spPr>
          <a:xfrm>
            <a:off x="4480198" y="1772816"/>
            <a:ext cx="1555750" cy="120015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>
            <a:spAutoFit/>
          </a:bodyPr>
          <a:lstStyle>
            <a:defPPr/>
          </a:lstStyle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02</a:t>
            </a:r>
            <a:endParaRPr lang="zh-CN" altLang="en-US" sz="7200" b="1" dirty="0">
              <a:solidFill>
                <a:prstClr val="black">
                  <a:lumMod val="75000"/>
                  <a:lumOff val="25000"/>
                </a:prst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 bwMode="auto">
          <a:xfrm>
            <a:off x="899592" y="1196752"/>
            <a:ext cx="46259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816379" y="343939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</a:rPr>
              <a:t>方法指导</a:t>
            </a:r>
            <a:endParaRPr lang="zh-CN" altLang="en-US" sz="44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9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7480" y="260985"/>
            <a:ext cx="327342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 </a:t>
            </a:r>
            <a:r>
              <a:rPr lang="zh-CN" altLang="en-US" sz="3200" b="1" dirty="0">
                <a:solidFill>
                  <a:srgbClr val="C00000"/>
                </a:solidFill>
              </a:rPr>
              <a:t>题型一：断句 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614" y="845519"/>
            <a:ext cx="9009016" cy="4893647"/>
          </a:xfrm>
          <a:prstGeom prst="rect">
            <a:avLst/>
          </a:prstGeom>
          <a:solidFill>
            <a:schemeClr val="accent6">
              <a:lumMod val="20000"/>
              <a:lumOff val="80000"/>
              <a:alpha val="37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effectLst/>
              </a:rPr>
              <a:t>方法指导：断句分为二种：一是句子与句子之间的停顿，二是句子内部的停顿。</a:t>
            </a:r>
            <a:br>
              <a:rPr lang="zh-CN" altLang="en-US" sz="2400" b="1" dirty="0" smtClean="0"/>
            </a:br>
            <a:r>
              <a:rPr lang="en-US" altLang="zh-CN" sz="2400" b="1" dirty="0" smtClean="0">
                <a:effectLst/>
              </a:rPr>
              <a:t>1.</a:t>
            </a:r>
            <a:r>
              <a:rPr lang="zh-CN" altLang="en-US" sz="2400" b="1" dirty="0" smtClean="0">
                <a:effectLst/>
              </a:rPr>
              <a:t>结合上下文，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理解句意</a:t>
            </a:r>
            <a:r>
              <a:rPr lang="zh-CN" altLang="en-US" sz="2400" b="1" dirty="0" smtClean="0">
                <a:effectLst/>
              </a:rPr>
              <a:t>，理解越准确，断句也越准确。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2.</a:t>
            </a:r>
            <a:r>
              <a:rPr lang="zh-CN" altLang="en-US" sz="2400" b="1" dirty="0" smtClean="0">
                <a:effectLst/>
              </a:rPr>
              <a:t>翻译成现代汉语，根据现代汉语的停顿，对应原句标出停顿之处。</a:t>
            </a:r>
            <a:r>
              <a:rPr lang="en-US" altLang="zh-CN" sz="2400" b="1" dirty="0" smtClean="0">
                <a:effectLst/>
              </a:rPr>
              <a:t>3.</a:t>
            </a:r>
            <a:r>
              <a:rPr lang="zh-CN" altLang="en-US" sz="2400" b="1" dirty="0" smtClean="0">
                <a:effectLst/>
              </a:rPr>
              <a:t>朗读停顿与节奏划分的基本方法：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(1)</a:t>
            </a:r>
            <a:r>
              <a:rPr lang="zh-CN" altLang="en-US" sz="2400" b="1" dirty="0" smtClean="0">
                <a:effectLst/>
              </a:rPr>
              <a:t>主谓之间、谓宾之间、谓语中心词和介宾短语之间要停顿；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(2)</a:t>
            </a:r>
            <a:r>
              <a:rPr lang="zh-CN" altLang="en-US" sz="2400" b="1" dirty="0" smtClean="0">
                <a:effectLst/>
              </a:rPr>
              <a:t>句首发语词后要停顿；  </a:t>
            </a:r>
            <a:r>
              <a:rPr lang="en-US" altLang="zh-CN" sz="2400" b="1" dirty="0" smtClean="0">
                <a:effectLst/>
              </a:rPr>
              <a:t>(3)</a:t>
            </a:r>
            <a:r>
              <a:rPr lang="zh-CN" altLang="en-US" sz="2400" b="1" dirty="0" smtClean="0">
                <a:effectLst/>
              </a:rPr>
              <a:t>句首关联词语后要停顿；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(4)</a:t>
            </a:r>
            <a:r>
              <a:rPr lang="zh-CN" altLang="en-US" sz="2400" b="1" dirty="0" smtClean="0">
                <a:effectLst/>
              </a:rPr>
              <a:t>句首状语后要停顿；     </a:t>
            </a:r>
            <a:r>
              <a:rPr lang="en-US" altLang="zh-CN" sz="2400" b="1" dirty="0" smtClean="0">
                <a:effectLst/>
              </a:rPr>
              <a:t>(5)“</a:t>
            </a:r>
            <a:r>
              <a:rPr lang="zh-CN" altLang="en-US" sz="2400" b="1" dirty="0" smtClean="0">
                <a:effectLst/>
              </a:rPr>
              <a:t>古二今一”词语之间要停顿；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(6)</a:t>
            </a:r>
            <a:r>
              <a:rPr lang="zh-CN" altLang="en-US" sz="2400" b="1" dirty="0" smtClean="0">
                <a:effectLst/>
              </a:rPr>
              <a:t>表转折意思的句子中，按照“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而前则前</a:t>
            </a:r>
            <a:r>
              <a:rPr lang="zh-CN" altLang="en-US" sz="2400" b="1" dirty="0" smtClean="0">
                <a:effectLst/>
              </a:rPr>
              <a:t>”的原则划分朗读节奏；</a:t>
            </a:r>
            <a:r>
              <a:rPr lang="en-US" altLang="zh-CN" sz="2400" b="1" dirty="0" smtClean="0">
                <a:effectLst/>
              </a:rPr>
              <a:t>(7)</a:t>
            </a:r>
            <a:r>
              <a:rPr lang="zh-CN" altLang="en-US" sz="2400" b="1" dirty="0" smtClean="0">
                <a:effectLst/>
              </a:rPr>
              <a:t>有省略成分的地方要停顿；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(8)</a:t>
            </a:r>
            <a:r>
              <a:rPr lang="en-US" altLang="zh-CN" sz="2400" b="1" dirty="0" smtClean="0">
                <a:solidFill>
                  <a:srgbClr val="FF0000"/>
                </a:solidFill>
                <a:effectLst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也”“乎”</a:t>
            </a:r>
            <a:r>
              <a:rPr lang="zh-CN" altLang="en-US" sz="2400" b="1" dirty="0" smtClean="0">
                <a:effectLst/>
              </a:rPr>
              <a:t>等语气助词后要停顿；</a:t>
            </a:r>
            <a:endParaRPr lang="en-US" altLang="zh-CN" sz="2400" b="1" dirty="0" smtClean="0">
              <a:effectLst/>
            </a:endParaRPr>
          </a:p>
          <a:p>
            <a:r>
              <a:rPr lang="en-US" altLang="zh-CN" sz="2400" b="1" dirty="0" smtClean="0">
                <a:effectLst/>
              </a:rPr>
              <a:t>(9)</a:t>
            </a:r>
            <a:r>
              <a:rPr lang="zh-CN" altLang="en-US" sz="2400" b="1" dirty="0" smtClean="0">
                <a:effectLst/>
              </a:rPr>
              <a:t>古人的姓、名、字、封号、谥号、谦称、自称、别称、尊称、官名、文体名称等的后面要停顿。</a:t>
            </a:r>
            <a:endParaRPr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9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7480" y="260985"/>
            <a:ext cx="322770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 </a:t>
            </a:r>
            <a:r>
              <a:rPr lang="zh-CN" altLang="en-US" sz="3200" b="1" dirty="0">
                <a:solidFill>
                  <a:srgbClr val="C00000"/>
                </a:solidFill>
              </a:rPr>
              <a:t>题型一：断句 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614" y="845519"/>
            <a:ext cx="9009016" cy="5201424"/>
          </a:xfrm>
          <a:prstGeom prst="rect">
            <a:avLst/>
          </a:prstGeom>
          <a:solidFill>
            <a:schemeClr val="accent6">
              <a:lumMod val="20000"/>
              <a:lumOff val="80000"/>
              <a:alpha val="37000"/>
            </a:schemeClr>
          </a:solidFill>
          <a:ln w="508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利用对话标志</a:t>
            </a:r>
            <a:r>
              <a:rPr lang="zh-CN" altLang="en-US" sz="2400" b="1" dirty="0" smtClean="0"/>
              <a:t>断句</a:t>
            </a:r>
            <a:endParaRPr lang="en-US" altLang="zh-CN" sz="2400" b="1" dirty="0" smtClean="0"/>
          </a:p>
          <a:p>
            <a:r>
              <a:rPr lang="en-US" altLang="zh-CN" sz="2400" b="1" dirty="0" smtClean="0">
                <a:effectLst/>
              </a:rPr>
              <a:t>1</a:t>
            </a:r>
            <a:r>
              <a:rPr lang="en-US" altLang="zh-CN" sz="2400" b="1" dirty="0" smtClean="0">
                <a:effectLst/>
              </a:rPr>
              <a:t>.</a:t>
            </a:r>
            <a:r>
              <a:rPr lang="zh-CN" altLang="en-US" sz="2400" b="1" dirty="0" smtClean="0">
                <a:effectLst/>
              </a:rPr>
              <a:t>结合上下文，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理解句意</a:t>
            </a:r>
            <a:r>
              <a:rPr lang="zh-CN" altLang="en-US" sz="2400" b="1" dirty="0" smtClean="0">
                <a:effectLst/>
              </a:rPr>
              <a:t>，理解越准确，断句也越准确。</a:t>
            </a:r>
            <a:endParaRPr lang="en-US" altLang="zh-CN" sz="2400" b="1" dirty="0" smtClean="0">
              <a:effectLst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解析：</a:t>
            </a:r>
            <a:r>
              <a:rPr lang="zh-CN" altLang="en-US" sz="2400" b="1" dirty="0" smtClean="0"/>
              <a:t>文言文</a:t>
            </a:r>
            <a:r>
              <a:rPr lang="zh-CN" altLang="en-US" sz="2400" b="1" dirty="0"/>
              <a:t>常以</a:t>
            </a:r>
            <a:r>
              <a:rPr lang="zh-CN" altLang="en-US" sz="2400" b="1" dirty="0">
                <a:solidFill>
                  <a:srgbClr val="C00000"/>
                </a:solidFill>
              </a:rPr>
              <a:t>“</a:t>
            </a:r>
            <a:r>
              <a:rPr lang="zh-CN" altLang="en-US" sz="2400" b="1" u="sng" dirty="0">
                <a:solidFill>
                  <a:srgbClr val="C00000"/>
                </a:solidFill>
              </a:rPr>
              <a:t>曰</a:t>
            </a:r>
            <a:r>
              <a:rPr lang="zh-CN" altLang="en-US" sz="2400" b="1" dirty="0">
                <a:solidFill>
                  <a:srgbClr val="C00000"/>
                </a:solidFill>
              </a:rPr>
              <a:t>”“</a:t>
            </a:r>
            <a:r>
              <a:rPr lang="zh-CN" altLang="en-US" sz="2400" b="1" u="sng" dirty="0">
                <a:solidFill>
                  <a:srgbClr val="C00000"/>
                </a:solidFill>
              </a:rPr>
              <a:t>云</a:t>
            </a:r>
            <a:r>
              <a:rPr lang="zh-CN" altLang="en-US" sz="2400" b="1" dirty="0">
                <a:solidFill>
                  <a:srgbClr val="C00000"/>
                </a:solidFill>
              </a:rPr>
              <a:t>”“</a:t>
            </a:r>
            <a:r>
              <a:rPr lang="zh-CN" altLang="en-US" sz="2400" b="1" u="sng" dirty="0">
                <a:solidFill>
                  <a:srgbClr val="C00000"/>
                </a:solidFill>
              </a:rPr>
              <a:t>言</a:t>
            </a:r>
            <a:r>
              <a:rPr lang="zh-CN" altLang="en-US" sz="2400" b="1" dirty="0">
                <a:solidFill>
                  <a:srgbClr val="C00000"/>
                </a:solidFill>
              </a:rPr>
              <a:t>”</a:t>
            </a:r>
            <a:r>
              <a:rPr lang="zh-CN" altLang="en-US" sz="2400" b="1" dirty="0"/>
              <a:t>为标志写人物对话，一般在第一次问答写出人名，以后就只用“曰”而把主语省略。遇到对话时，应根据上下文判断出问者、答者，明辨句读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en-US" altLang="zh-CN" sz="2400" b="1" dirty="0"/>
              <a:t> </a:t>
            </a:r>
            <a:r>
              <a:rPr lang="en-US" altLang="zh-CN" sz="2400" b="1" dirty="0" smtClean="0"/>
              <a:t>  </a:t>
            </a:r>
            <a:r>
              <a:rPr lang="zh-CN" altLang="en-US" sz="2400" b="1" dirty="0" smtClean="0"/>
              <a:t>文言文</a:t>
            </a:r>
            <a:r>
              <a:rPr lang="zh-CN" altLang="en-US" sz="2400" b="1" dirty="0"/>
              <a:t>中，对话最易被发现，因为这里涉及到一些表示对话的标志性字词，如“曰、云、言”。但在这里我们需注意两点</a:t>
            </a:r>
            <a:r>
              <a:rPr lang="en-US" altLang="zh-CN" sz="2400" b="1" dirty="0"/>
              <a:t>:</a:t>
            </a:r>
            <a:r>
              <a:rPr lang="zh-CN" altLang="en-US" sz="2400" b="1" dirty="0"/>
              <a:t>一是对话中又有对话的情况，二是文中省略说话人和“曰”字的情况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案例分析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：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/>
              <a:t> </a:t>
            </a:r>
            <a:r>
              <a:rPr lang="en-US" altLang="zh-CN" sz="2800" b="1" dirty="0" smtClean="0"/>
              <a:t>       </a:t>
            </a:r>
            <a:r>
              <a:rPr lang="zh-CN" altLang="en-US" sz="2800" b="1" dirty="0" smtClean="0"/>
              <a:t>庞</a:t>
            </a:r>
            <a:r>
              <a:rPr lang="zh-CN" altLang="en-US" sz="2800" b="1" dirty="0"/>
              <a:t>葱与太子质于邯郸</a:t>
            </a:r>
            <a:r>
              <a:rPr lang="zh-CN" altLang="en-US" sz="32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谓魏王曰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今一人言市有虎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王信之乎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王曰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否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二人言市有虎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王信之乎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王曰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寡人疑之矣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三人言市有虎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王信之乎∕王曰</a:t>
            </a:r>
            <a:r>
              <a:rPr lang="zh-CN" altLang="en-US" sz="2800" b="1" dirty="0">
                <a:solidFill>
                  <a:srgbClr val="FF0000"/>
                </a:solidFill>
              </a:rPr>
              <a:t>∕</a:t>
            </a:r>
            <a:r>
              <a:rPr lang="zh-CN" altLang="en-US" sz="2800" b="1" dirty="0"/>
              <a:t>寡人信之矣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9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7480" y="260985"/>
            <a:ext cx="3288030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 </a:t>
            </a:r>
            <a:r>
              <a:rPr lang="zh-CN" altLang="en-US" sz="3200" b="1" dirty="0">
                <a:solidFill>
                  <a:srgbClr val="C00000"/>
                </a:solidFill>
              </a:rPr>
              <a:t>题型一：断句 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614" y="980728"/>
            <a:ext cx="9009016" cy="4524315"/>
          </a:xfrm>
          <a:prstGeom prst="rect">
            <a:avLst/>
          </a:prstGeom>
          <a:solidFill>
            <a:schemeClr val="accent6">
              <a:lumMod val="20000"/>
              <a:lumOff val="80000"/>
              <a:alpha val="37000"/>
            </a:schemeClr>
          </a:solidFill>
          <a:ln w="508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借助文言虚词</a:t>
            </a:r>
            <a:r>
              <a:rPr lang="zh-CN" altLang="en-US" sz="2400" b="1" dirty="0" smtClean="0"/>
              <a:t>断句</a:t>
            </a:r>
            <a:endParaRPr lang="en-US" altLang="zh-CN" sz="2400" b="1" dirty="0" smtClean="0"/>
          </a:p>
          <a:p>
            <a:r>
              <a:rPr lang="zh-CN" altLang="en-US" sz="2400" b="1" dirty="0"/>
              <a:t>常见可以帮助断句的虚词如下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①</a:t>
            </a:r>
            <a:r>
              <a:rPr lang="en-US" altLang="zh-CN" sz="2400" b="1" dirty="0">
                <a:solidFill>
                  <a:srgbClr val="FF0000"/>
                </a:solidFill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</a:rPr>
              <a:t>句首发语词</a:t>
            </a:r>
            <a:r>
              <a:rPr lang="en-US" altLang="zh-CN" sz="2400" b="1" dirty="0">
                <a:solidFill>
                  <a:srgbClr val="FF0000"/>
                </a:solidFill>
              </a:rPr>
              <a:t>】</a:t>
            </a:r>
            <a:r>
              <a:rPr lang="en-US" altLang="zh-CN" sz="2400" b="1" dirty="0"/>
              <a:t>“</a:t>
            </a:r>
            <a:r>
              <a:rPr lang="zh-CN" altLang="en-US" sz="2400" b="1" dirty="0">
                <a:solidFill>
                  <a:srgbClr val="C00000"/>
                </a:solidFill>
              </a:rPr>
              <a:t>夫、盖、至若、若夫、初、唯、斯、今、凡、且、窃、请、敬</a:t>
            </a:r>
            <a:r>
              <a:rPr lang="zh-CN" altLang="en-US" sz="2400" b="1" dirty="0"/>
              <a:t>”等常用于一句话的开头，在它们的前面一般要断开；“</a:t>
            </a:r>
            <a:r>
              <a:rPr lang="zh-CN" altLang="en-US" sz="2400" b="1" dirty="0">
                <a:solidFill>
                  <a:srgbClr val="C00000"/>
                </a:solidFill>
              </a:rPr>
              <a:t>嗟夫、嗟乎、呜呼</a:t>
            </a:r>
            <a:r>
              <a:rPr lang="zh-CN" altLang="en-US" sz="2400" b="1" dirty="0"/>
              <a:t>”表示感叹，前后都要断开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②</a:t>
            </a:r>
            <a:r>
              <a:rPr lang="en-US" altLang="zh-CN" sz="2400" b="1" dirty="0">
                <a:solidFill>
                  <a:srgbClr val="FF0000"/>
                </a:solidFill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</a:rPr>
              <a:t>句尾语气词</a:t>
            </a:r>
            <a:r>
              <a:rPr lang="en-US" altLang="zh-CN" sz="2400" b="1" dirty="0">
                <a:solidFill>
                  <a:srgbClr val="FF0000"/>
                </a:solidFill>
              </a:rPr>
              <a:t>】</a:t>
            </a:r>
            <a:r>
              <a:rPr lang="en-US" altLang="zh-CN" sz="2400" b="1" dirty="0"/>
              <a:t>“</a:t>
            </a:r>
            <a:r>
              <a:rPr lang="zh-CN" altLang="en-US" sz="2400" b="1" dirty="0">
                <a:solidFill>
                  <a:srgbClr val="C00000"/>
                </a:solidFill>
              </a:rPr>
              <a:t>者、也、矣、兮、焉、耳、而已</a:t>
            </a:r>
            <a:r>
              <a:rPr lang="zh-CN" altLang="en-US" sz="2400" b="1" dirty="0"/>
              <a:t>”等经常用于陈述句或判断句尾；“</a:t>
            </a:r>
            <a:r>
              <a:rPr lang="zh-CN" altLang="en-US" sz="2400" b="1" dirty="0">
                <a:solidFill>
                  <a:srgbClr val="C00000"/>
                </a:solidFill>
              </a:rPr>
              <a:t>耶、与（欤）、邪（耶）</a:t>
            </a:r>
            <a:r>
              <a:rPr lang="zh-CN" altLang="en-US" sz="2400" b="1" dirty="0"/>
              <a:t>”等经常用于疑问句末尾；“</a:t>
            </a:r>
            <a:r>
              <a:rPr lang="zh-CN" altLang="en-US" sz="2400" b="1" dirty="0">
                <a:solidFill>
                  <a:srgbClr val="C00000"/>
                </a:solidFill>
              </a:rPr>
              <a:t>哉、夫</a:t>
            </a:r>
            <a:r>
              <a:rPr lang="zh-CN" altLang="en-US" sz="2400" b="1" dirty="0"/>
              <a:t>”等经常用于感叹句尾。其后面一般要断开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③</a:t>
            </a:r>
            <a:r>
              <a:rPr lang="en-US" altLang="zh-CN" sz="2400" b="1" dirty="0">
                <a:solidFill>
                  <a:srgbClr val="FF0000"/>
                </a:solidFill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</a:rPr>
              <a:t>疑问语气词</a:t>
            </a:r>
            <a:r>
              <a:rPr lang="en-US" altLang="zh-CN" sz="2400" b="1" dirty="0">
                <a:solidFill>
                  <a:srgbClr val="FF0000"/>
                </a:solidFill>
              </a:rPr>
              <a:t>】</a:t>
            </a:r>
            <a:r>
              <a:rPr lang="en-US" altLang="zh-CN" sz="2400" b="1" dirty="0"/>
              <a:t>“</a:t>
            </a:r>
            <a:r>
              <a:rPr lang="zh-CN" altLang="en-US" sz="2400" b="1" dirty="0">
                <a:solidFill>
                  <a:srgbClr val="C00000"/>
                </a:solidFill>
              </a:rPr>
              <a:t>何、曷、盍、胡、安、奚、焉、孰、孰与、何如、奈何、如之何、若之何</a:t>
            </a:r>
            <a:r>
              <a:rPr lang="zh-CN" altLang="en-US" sz="2400" b="1" dirty="0"/>
              <a:t>”等词或固定结构之后，一般可构成疑问句，只要贯通上下文意，就可断句。（一般在词前断句，也有在词后断句</a:t>
            </a:r>
            <a:r>
              <a:rPr lang="zh-CN" altLang="en-US" sz="2400" b="1" dirty="0" smtClean="0"/>
              <a:t>）</a:t>
            </a:r>
            <a:endParaRPr lang="en-US" altLang="zh-CN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9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7480" y="260985"/>
            <a:ext cx="3196590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 </a:t>
            </a:r>
            <a:r>
              <a:rPr lang="zh-CN" altLang="en-US" sz="3200" b="1" dirty="0">
                <a:solidFill>
                  <a:srgbClr val="C00000"/>
                </a:solidFill>
              </a:rPr>
              <a:t>题型一：断句 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984" y="1052736"/>
            <a:ext cx="9009016" cy="4154984"/>
          </a:xfrm>
          <a:prstGeom prst="rect">
            <a:avLst/>
          </a:prstGeom>
          <a:solidFill>
            <a:schemeClr val="accent6">
              <a:lumMod val="20000"/>
              <a:lumOff val="80000"/>
              <a:alpha val="37000"/>
            </a:schemeClr>
          </a:solidFill>
          <a:ln w="508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借助文言虚词</a:t>
            </a:r>
            <a:r>
              <a:rPr lang="zh-CN" altLang="en-US" sz="2400" b="1" dirty="0" smtClean="0"/>
              <a:t>断句</a:t>
            </a:r>
            <a:endParaRPr lang="en-US" altLang="zh-CN" sz="2400" b="1" dirty="0" smtClean="0"/>
          </a:p>
          <a:p>
            <a:r>
              <a:rPr lang="zh-CN" altLang="en-US" sz="2400" b="1" dirty="0"/>
              <a:t>常见可以帮助断句的虚词如下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④</a:t>
            </a:r>
            <a:r>
              <a:rPr lang="en-US" altLang="zh-CN" sz="2400" b="1" dirty="0">
                <a:solidFill>
                  <a:srgbClr val="FF0000"/>
                </a:solidFill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</a:rPr>
              <a:t>复句中的关联词</a:t>
            </a:r>
            <a:r>
              <a:rPr lang="en-US" altLang="zh-CN" sz="2400" b="1" dirty="0">
                <a:solidFill>
                  <a:srgbClr val="FF0000"/>
                </a:solidFill>
              </a:rPr>
              <a:t>】“</a:t>
            </a:r>
            <a:r>
              <a:rPr lang="zh-CN" altLang="en-US" sz="2400" b="1" dirty="0">
                <a:solidFill>
                  <a:srgbClr val="C00000"/>
                </a:solidFill>
              </a:rPr>
              <a:t>虽、虽然、纵、纵使、如使、向使、假使、苟、故、是故、则、然则、或、况、而况、且、若夫、至于、至若、已而、于是、是以、无论、岂、岂非</a:t>
            </a:r>
            <a:r>
              <a:rPr lang="zh-CN" altLang="en-US" sz="2400" b="1" dirty="0"/>
              <a:t>”等词，在它们的前面一般要断开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⑤</a:t>
            </a:r>
            <a:r>
              <a:rPr lang="en-US" altLang="zh-CN" sz="2400" b="1" dirty="0">
                <a:solidFill>
                  <a:srgbClr val="FF0000"/>
                </a:solidFill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</a:rPr>
              <a:t>句首时间词</a:t>
            </a:r>
            <a:r>
              <a:rPr lang="en-US" altLang="zh-CN" sz="2400" b="1" dirty="0">
                <a:solidFill>
                  <a:srgbClr val="FF0000"/>
                </a:solidFill>
              </a:rPr>
              <a:t>】</a:t>
            </a:r>
            <a:r>
              <a:rPr lang="en-US" altLang="zh-CN" sz="2400" b="1" dirty="0"/>
              <a:t>“</a:t>
            </a:r>
            <a:r>
              <a:rPr lang="zh-CN" altLang="en-US" sz="2400" b="1" dirty="0">
                <a:solidFill>
                  <a:srgbClr val="C00000"/>
                </a:solidFill>
              </a:rPr>
              <a:t>今、顷之、久之、少顷、未几、已而、一时、是时、既而、俄顷、俄而、忽、忽然</a:t>
            </a:r>
            <a:r>
              <a:rPr lang="zh-CN" altLang="en-US" sz="2400" b="1" dirty="0"/>
              <a:t>”等时间词，前面一般可断句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⑥</a:t>
            </a:r>
            <a:r>
              <a:rPr lang="en-US" altLang="zh-CN" sz="2400" b="1" dirty="0">
                <a:solidFill>
                  <a:srgbClr val="FF0000"/>
                </a:solidFill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</a:rPr>
              <a:t>居中连词</a:t>
            </a:r>
            <a:r>
              <a:rPr lang="en-US" altLang="zh-CN" sz="2400" b="1" dirty="0">
                <a:solidFill>
                  <a:srgbClr val="FF0000"/>
                </a:solidFill>
              </a:rPr>
              <a:t>】</a:t>
            </a:r>
            <a:r>
              <a:rPr lang="en-US" altLang="zh-CN" sz="2400" b="1" dirty="0"/>
              <a:t>“</a:t>
            </a:r>
            <a:r>
              <a:rPr lang="zh-CN" altLang="en-US" sz="2400" b="1" dirty="0">
                <a:solidFill>
                  <a:srgbClr val="C00000"/>
                </a:solidFill>
              </a:rPr>
              <a:t>以、于、为、则、而</a:t>
            </a:r>
            <a:r>
              <a:rPr lang="zh-CN" altLang="en-US" sz="2400" b="1" dirty="0"/>
              <a:t>”往往用于句中，在他们的前后一般就不断句；（“而”表转折而且后面为一个比较长和完整的句子时，“而”前面要断开）。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29ad41fd87b300527fe6aaa971962078"/>
          <p:cNvPicPr>
            <a:picLocks noChangeAspect="1"/>
          </p:cNvPicPr>
          <p:nvPr/>
        </p:nvPicPr>
        <p:blipFill>
          <a:blip r:embed="rId1">
            <a:lum bright="-18000" contrast="-24000"/>
          </a:blip>
          <a:srcRect t="59216" b="4784"/>
          <a:stretch>
            <a:fillRect/>
          </a:stretch>
        </p:blipFill>
        <p:spPr bwMode="auto">
          <a:xfrm>
            <a:off x="-4763" y="-90489"/>
            <a:ext cx="9153525" cy="12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3" descr="29ad41fd87b300527fe6aaa971962078"/>
          <p:cNvPicPr>
            <a:picLocks noChangeAspect="1"/>
          </p:cNvPicPr>
          <p:nvPr/>
        </p:nvPicPr>
        <p:blipFill>
          <a:blip r:embed="rId2">
            <a:lum bright="-18000" contrast="-24000"/>
          </a:blip>
          <a:srcRect t="4784" b="59216"/>
          <a:stretch>
            <a:fillRect/>
          </a:stretch>
        </p:blipFill>
        <p:spPr bwMode="auto">
          <a:xfrm>
            <a:off x="-9524" y="4995866"/>
            <a:ext cx="91535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7480" y="260985"/>
            <a:ext cx="321246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 </a:t>
            </a:r>
            <a:r>
              <a:rPr lang="zh-CN" altLang="en-US" sz="3200" b="1" dirty="0">
                <a:solidFill>
                  <a:srgbClr val="C00000"/>
                </a:solidFill>
              </a:rPr>
              <a:t>题型一：断句 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614" y="1196751"/>
            <a:ext cx="9009016" cy="3416320"/>
          </a:xfrm>
          <a:prstGeom prst="rect">
            <a:avLst/>
          </a:prstGeom>
          <a:solidFill>
            <a:schemeClr val="accent6">
              <a:lumMod val="20000"/>
              <a:lumOff val="80000"/>
              <a:alpha val="37000"/>
            </a:schemeClr>
          </a:solidFill>
          <a:ln w="508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借助名词或代词</a:t>
            </a:r>
            <a:r>
              <a:rPr lang="zh-CN" altLang="en-US" sz="2400" b="1" dirty="0" smtClean="0"/>
              <a:t>断句</a:t>
            </a:r>
            <a:endParaRPr lang="en-US" altLang="zh-CN" sz="2400" b="1" dirty="0" smtClean="0"/>
          </a:p>
          <a:p>
            <a:r>
              <a:rPr lang="zh-CN" altLang="en-US" sz="2400" b="1" dirty="0"/>
              <a:t>常见</a:t>
            </a:r>
            <a:r>
              <a:rPr lang="zh-CN" altLang="en-US" sz="2400" b="1" dirty="0" smtClean="0"/>
              <a:t>人称代词：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人称代词</a:t>
            </a:r>
            <a:r>
              <a:rPr lang="zh-CN" altLang="en-US" sz="2400" b="1" dirty="0"/>
              <a:t>做主语其前断句，做宾语其后断句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第一</a:t>
            </a:r>
            <a:r>
              <a:rPr lang="zh-CN" altLang="en-US" sz="2400" b="1" dirty="0"/>
              <a:t>人称代词：吾、我、予、余、朕、孤、寡人、臣、仆、妾、在下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第二</a:t>
            </a:r>
            <a:r>
              <a:rPr lang="zh-CN" altLang="en-US" sz="2400" b="1" dirty="0"/>
              <a:t>人称代词：尔、汝、女、若、乃、而、子、君、公、阁下、陛下、足下、卿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第三</a:t>
            </a:r>
            <a:r>
              <a:rPr lang="zh-CN" altLang="en-US" sz="2400" b="1" dirty="0"/>
              <a:t>人称代词：之、其、彼 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特殊</a:t>
            </a:r>
            <a:r>
              <a:rPr lang="zh-CN" altLang="en-US" sz="2400" b="1" dirty="0"/>
              <a:t>词语：“或”相当于现代汉语“有的人”，“有时”，其前断句。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4248</Words>
  <Application>WPS 演示</Application>
  <PresentationFormat>全屏显示(4:3)</PresentationFormat>
  <Paragraphs>178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等线 Light</vt:lpstr>
      <vt:lpstr>Arial</vt:lpstr>
      <vt:lpstr>方正姚体</vt:lpstr>
      <vt:lpstr>华康海报体W12(P)</vt:lpstr>
      <vt:lpstr>Latha</vt:lpstr>
      <vt:lpstr>全字库正楷体</vt:lpstr>
      <vt:lpstr>等线</vt:lpstr>
      <vt:lpstr>微软雅黑</vt:lpstr>
      <vt:lpstr>Arial Unicode MS</vt:lpstr>
      <vt:lpstr>Calibri</vt:lpstr>
      <vt:lpstr>Arial Rounded MT Bold</vt:lpstr>
      <vt:lpstr>楷体_GB2312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LCY</dc:creator>
  <cp:lastModifiedBy>Administrator</cp:lastModifiedBy>
  <cp:revision>12</cp:revision>
  <dcterms:created xsi:type="dcterms:W3CDTF">2021-04-05T11:59:00Z</dcterms:created>
  <dcterms:modified xsi:type="dcterms:W3CDTF">2022-05-19T06:35:31Z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