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47" r:id="rId3"/>
    <p:sldId id="462" r:id="rId4"/>
    <p:sldId id="463" r:id="rId5"/>
    <p:sldId id="538" r:id="rId6"/>
    <p:sldId id="433" r:id="rId7"/>
    <p:sldId id="500" r:id="rId8"/>
    <p:sldId id="506" r:id="rId9"/>
    <p:sldId id="596" r:id="rId10"/>
    <p:sldId id="315" r:id="rId11"/>
    <p:sldId id="432" r:id="rId12"/>
    <p:sldId id="419" r:id="rId13"/>
    <p:sldId id="348" r:id="rId14"/>
    <p:sldId id="464" r:id="rId15"/>
    <p:sldId id="467" r:id="rId16"/>
    <p:sldId id="381" r:id="rId17"/>
    <p:sldId id="571" r:id="rId18"/>
    <p:sldId id="473" r:id="rId19"/>
    <p:sldId id="468" r:id="rId20"/>
    <p:sldId id="471" r:id="rId21"/>
    <p:sldId id="539" r:id="rId22"/>
    <p:sldId id="624" r:id="rId23"/>
    <p:sldId id="474" r:id="rId24"/>
    <p:sldId id="499" r:id="rId25"/>
    <p:sldId id="420" r:id="rId26"/>
    <p:sldId id="573" r:id="rId27"/>
    <p:sldId id="469" r:id="rId28"/>
    <p:sldId id="541" r:id="rId29"/>
    <p:sldId id="475" r:id="rId30"/>
    <p:sldId id="431" r:id="rId31"/>
    <p:sldId id="476" r:id="rId32"/>
    <p:sldId id="427" r:id="rId33"/>
    <p:sldId id="501" r:id="rId34"/>
    <p:sldId id="502" r:id="rId35"/>
    <p:sldId id="574" r:id="rId36"/>
    <p:sldId id="503" r:id="rId37"/>
    <p:sldId id="504" r:id="rId38"/>
  </p:sldIdLst>
  <p:sldSz cx="9144000" cy="6858000" type="screen4x3"/>
  <p:notesSz cx="6858000" cy="9144000"/>
  <p:defaultTextStyle>
    <a:defPPr>
      <a:defRPr lang="en-US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8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8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8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8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8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8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8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8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8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000000"/>
    <a:srgbClr val="D7181F"/>
    <a:srgbClr val="663300"/>
    <a:srgbClr val="FFFFFF"/>
    <a:srgbClr val="660066"/>
    <a:srgbClr val="00CC66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20310"/>
    <p:restoredTop sz="94660"/>
  </p:normalViewPr>
  <p:slideViewPr>
    <p:cSldViewPr showGuides="1">
      <p:cViewPr>
        <p:scale>
          <a:sx n="66" d="100"/>
          <a:sy n="66" d="100"/>
        </p:scale>
        <p:origin x="-1104" y="-106"/>
      </p:cViewPr>
      <p:guideLst>
        <p:guide orient="horz" pos="2216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39" Type="http://schemas.openxmlformats.org/officeDocument/2006/relationships/notesMaster" Target="notesMasters/notesMaster1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58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spcBef>
                <a:spcPct val="0"/>
              </a:spcBef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580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spcBef>
                <a:spcPct val="0"/>
              </a:spcBef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580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l">
              <a:spcBef>
                <a:spcPct val="0"/>
              </a:spcBef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580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897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spcBef>
                <a:spcPct val="0"/>
              </a:spcBef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897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spcBef>
                <a:spcPct val="0"/>
              </a:spcBef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3796" name="Rectangle 4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897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Click to edit Master text styles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Second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Third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Fourth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Fifth level</a:t>
            </a:r>
            <a:endParaRPr kumimoji="0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897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l">
              <a:spcBef>
                <a:spcPct val="0"/>
              </a:spcBef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897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PhAnim="0" showMasterSp="0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000250" y="857250"/>
            <a:ext cx="720725" cy="571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3" name="Picture 183" descr="图片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04800" y="-228600"/>
            <a:ext cx="9753600" cy="7315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5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928812" y="1500188"/>
            <a:ext cx="1714500" cy="812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 descr="5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3221037" y="1285875"/>
            <a:ext cx="1220787" cy="5000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09600" y="3429000"/>
            <a:ext cx="7010400" cy="381000"/>
          </a:xfrm>
        </p:spPr>
        <p:txBody>
          <a:bodyPr/>
          <a:lstStyle>
            <a:lvl1pPr marL="0" indent="0">
              <a:buFont typeface="Wingdings" panose="05000000000000000000" pitchFamily="2" charset="2"/>
              <a:buNone/>
              <a:defRPr sz="2000" b="0">
                <a:solidFill>
                  <a:srgbClr val="000000"/>
                </a:solidFill>
              </a:defRPr>
            </a:lvl1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2667000"/>
            <a:ext cx="7010400" cy="685800"/>
          </a:xfrm>
          <a:effectLst/>
        </p:spPr>
        <p:txBody>
          <a:bodyPr/>
          <a:lstStyle>
            <a:lvl1pPr>
              <a:defRPr sz="4800">
                <a:latin typeface="Arial" panose="020B0604020202020204" pitchFamily="34" charset="0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3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76200" y="6553200"/>
            <a:ext cx="2895600" cy="3048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l">
              <a:defRPr sz="1700">
                <a:solidFill>
                  <a:srgbClr val="000000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7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Rectangle 154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4876800" y="6613525"/>
            <a:ext cx="2133600" cy="24447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b="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Rectangle 15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534400" y="6553200"/>
            <a:ext cx="457200" cy="244475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t" anchorCtr="0" compatLnSpc="1"/>
          <a:p>
            <a:pPr algn="ctr">
              <a:buNone/>
            </a:pPr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2.5E-6 2.13873E-6 C 0.09028 -0.04994 0.17136 -0.08324 0.29948 -0.03052 C 0.29948 -0.03029 0.38056 0.03329 0.51111 0.03884 C 0.62847 0.03607 0.74167 -0.03075 0.74167 -0.03052 C 0.79688 -0.0474 0.81858 -0.03607 0.84532 -0.00532 " pathEditMode="relative" rAng="0" ptsTypes="fffff">
                                      <p:cBhvr>
                                        <p:cTn id="6" dur="18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300" y="-2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20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81503E-6 C 0.09375 -0.04994 0.179 -0.08323 0.31216 -0.03052 C 0.31216 -0.03029 0.39636 0.0333 0.5323 0.03885 C 0.65452 0.03607 0.77223 -0.03075 0.77223 -0.03052 C 0.82986 -0.0474 0.85226 -0.03607 0.87986 -0.00531 " pathEditMode="relative" rAng="0" ptsTypes="fffff">
                                      <p:cBhvr>
                                        <p:cTn id="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000" y="-220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0" presetClass="path" presetSubtype="0" accel="50000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2.77778E-7 -3.98844E-6 C 0.09288 -0.04994 0.17674 -0.08323 0.30799 -0.03052 C 0.30799 -0.03029 0.39115 0.0333 0.52517 0.03885 C 0.64583 0.03607 0.76198 -0.03075 0.76198 -0.03052 C 0.81892 -0.04739 0.84097 -0.03607 0.8684 -0.00531 " pathEditMode="relative" rAng="0" ptsTypes="fffff">
                                      <p:cBhvr>
                                        <p:cTn id="11" dur="17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400" y="-2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ea typeface="宋体" panose="02010600030101010101" pitchFamily="2" charset="-122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91300" y="350838"/>
            <a:ext cx="2095500" cy="597376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4800" y="350838"/>
            <a:ext cx="6134100" cy="597376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ea typeface="宋体" panose="02010600030101010101" pitchFamily="2" charset="-122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50838"/>
            <a:ext cx="7239000" cy="56356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304800" y="1219200"/>
            <a:ext cx="8382000" cy="510540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Tx/>
              <a:buFont typeface="Wingdings" panose="05000000000000000000" pitchFamily="2" charset="2"/>
              <a:buChar char="v"/>
              <a:defRPr/>
            </a:pPr>
            <a:endParaRPr kumimoji="0" lang="zh-CN" altLang="en-US" sz="28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ea typeface="宋体" panose="02010600030101010101" pitchFamily="2" charset="-122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标题和图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50838"/>
            <a:ext cx="7239000" cy="56356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表占位符 2"/>
          <p:cNvSpPr>
            <a:spLocks noGrp="1"/>
          </p:cNvSpPr>
          <p:nvPr>
            <p:ph type="chart" idx="1"/>
          </p:nvPr>
        </p:nvSpPr>
        <p:spPr>
          <a:xfrm>
            <a:off x="304800" y="1219200"/>
            <a:ext cx="8382000" cy="510540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Tx/>
              <a:buFont typeface="Wingdings" panose="05000000000000000000" pitchFamily="2" charset="2"/>
              <a:buChar char="v"/>
              <a:defRPr/>
            </a:pPr>
            <a:endParaRPr kumimoji="0" lang="zh-CN" altLang="en-US" sz="28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ea typeface="宋体" panose="02010600030101010101" pitchFamily="2" charset="-122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ea typeface="宋体" panose="02010600030101010101" pitchFamily="2" charset="-122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ea typeface="宋体" panose="02010600030101010101" pitchFamily="2" charset="-122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4800" y="1219200"/>
            <a:ext cx="4114800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0" y="1219200"/>
            <a:ext cx="4114800" cy="510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ea typeface="宋体" panose="02010600030101010101" pitchFamily="2" charset="-122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ea typeface="宋体" panose="02010600030101010101" pitchFamily="2" charset="-122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ea typeface="宋体" panose="02010600030101010101" pitchFamily="2" charset="-122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ea typeface="宋体" panose="02010600030101010101" pitchFamily="2" charset="-122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ea typeface="宋体" panose="02010600030101010101" pitchFamily="2" charset="-122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Tx/>
              <a:buFont typeface="Wingdings" panose="05000000000000000000" pitchFamily="2" charset="2"/>
              <a:buNone/>
              <a:defRPr/>
            </a:pPr>
            <a:endParaRPr kumimoji="0" lang="zh-CN" altLang="en-US" sz="32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1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ea typeface="宋体" panose="02010600030101010101" pitchFamily="2" charset="-122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2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5.jpe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4114800" y="6448425"/>
            <a:ext cx="2133600" cy="2444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spcBef>
                <a:spcPct val="0"/>
              </a:spcBef>
              <a:defRPr sz="1000" b="1">
                <a:latin typeface="+mn-lt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304800" y="1219200"/>
            <a:ext cx="8382000" cy="51054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304800" y="6448425"/>
            <a:ext cx="533400" cy="2444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>
                <a:latin typeface="Verdana" panose="020B0604030504040204" pitchFamily="34" charset="0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ea typeface="宋体" panose="02010600030101010101" pitchFamily="2" charset="-122"/>
              </a:rPr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59" name="Line 135"/>
          <p:cNvSpPr>
            <a:spLocks noChangeShapeType="1"/>
          </p:cNvSpPr>
          <p:nvPr/>
        </p:nvSpPr>
        <p:spPr bwMode="white">
          <a:xfrm>
            <a:off x="9525" y="5967413"/>
            <a:ext cx="641350" cy="0"/>
          </a:xfrm>
          <a:prstGeom prst="line">
            <a:avLst/>
          </a:prstGeom>
          <a:noFill/>
          <a:ln w="12700">
            <a:solidFill>
              <a:srgbClr val="FFFFFF"/>
            </a:solidFill>
            <a:round/>
          </a:ln>
          <a:effectLst/>
        </p:spPr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838200" y="350838"/>
            <a:ext cx="7239000" cy="563563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dist="28398" dir="1593903" algn="ctr" rotWithShape="0">
              <a:schemeClr val="bg1">
                <a:alpha val="50000"/>
              </a:schemeClr>
            </a:outerShdw>
          </a:effectLst>
        </p:spPr>
        <p:txBody>
          <a:bodyPr vert="horz" wrap="square" lIns="91440" tIns="45720" rIns="91440" bIns="45720" numCol="1" anchor="ctr" anchorCtr="0" compatLnSpc="1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183" name="Rectangle 15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914400" y="6448425"/>
            <a:ext cx="2895600" cy="2444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spcBef>
                <a:spcPct val="0"/>
              </a:spcBef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032" name="Picture 172" descr="图片1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-304800" y="-228600"/>
            <a:ext cx="9753600" cy="7315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/>
    </p:bldLst>
  </p:timing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anose="020B060403050404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anose="020B060403050404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anose="020B060403050404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anose="020B060403050404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anose="020B060403050404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anose="020B060403050404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anose="020B060403050404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Verdana" panose="020B060403050404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Wingdings" panose="05000000000000000000" pitchFamily="2" charset="2"/>
        <a:buChar char="v"/>
        <a:defRPr sz="28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Font typeface="Wingdings" panose="05000000000000000000" pitchFamily="2" charset="2"/>
        <a:buChar char="§"/>
        <a:defRPr sz="2800">
          <a:solidFill>
            <a:schemeClr val="tx1"/>
          </a:solidFill>
          <a:latin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•"/>
        <a:defRPr sz="2400">
          <a:solidFill>
            <a:schemeClr val="tx1"/>
          </a:solidFill>
          <a:latin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anose="020B0604020202020204" pitchFamily="34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anose="020B0604020202020204" pitchFamily="34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anose="020B0604020202020204" pitchFamily="34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panose="020B060402020202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slide" Target="slide1.xml"/><Relationship Id="rId1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WordArt 3"/>
          <p:cNvSpPr>
            <a:spLocks noTextEdit="1"/>
          </p:cNvSpPr>
          <p:nvPr/>
        </p:nvSpPr>
        <p:spPr>
          <a:xfrm rot="5400000">
            <a:off x="4787900" y="2781300"/>
            <a:ext cx="4392613" cy="792163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ln w="31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8000"/>
                </a:solidFill>
                <a:latin typeface="+mn-ea"/>
                <a:ea typeface="+mn-ea"/>
              </a:rPr>
              <a:t>涉江采芙蓉</a:t>
            </a:r>
            <a:endParaRPr lang="zh-CN" altLang="en-US" sz="3600">
              <a:ln w="31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8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numCol="1" anchor="ctr" anchorCtr="0" compatLnSpc="1"/>
          <a:p>
            <a:pPr>
              <a:buNone/>
            </a:pP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numCol="1" anchor="t" anchorCtr="0" compatLnSpc="1"/>
          <a:p>
            <a:r>
              <a:rPr lang="en-US" altLang="zh-CN" sz="4000" dirty="0">
                <a:latin typeface="华文新魏" panose="02010800040101010101" pitchFamily="2" charset="-122"/>
                <a:ea typeface="华文新魏" panose="02010800040101010101" pitchFamily="2" charset="-122"/>
              </a:rPr>
              <a:t>《</a:t>
            </a:r>
            <a:r>
              <a:rPr lang="zh-CN" altLang="en-US" sz="4000" dirty="0">
                <a:latin typeface="华文新魏" panose="02010800040101010101" pitchFamily="2" charset="-122"/>
                <a:ea typeface="华文新魏" panose="02010800040101010101" pitchFamily="2" charset="-122"/>
              </a:rPr>
              <a:t>古诗十九首</a:t>
            </a:r>
            <a:r>
              <a:rPr lang="en-US" altLang="zh-CN" sz="4000" dirty="0">
                <a:latin typeface="华文新魏" panose="02010800040101010101" pitchFamily="2" charset="-122"/>
                <a:ea typeface="华文新魏" panose="02010800040101010101" pitchFamily="2" charset="-122"/>
              </a:rPr>
              <a:t>》</a:t>
            </a:r>
            <a:r>
              <a:rPr lang="zh-CN" altLang="en-US" sz="4000" dirty="0">
                <a:latin typeface="华文新魏" panose="02010800040101010101" pitchFamily="2" charset="-122"/>
                <a:ea typeface="华文新魏" panose="02010800040101010101" pitchFamily="2" charset="-122"/>
              </a:rPr>
              <a:t>的思想内容</a:t>
            </a:r>
            <a:r>
              <a:rPr lang="en-US" altLang="zh-CN" sz="4000" dirty="0">
                <a:latin typeface="华文新魏" panose="02010800040101010101" pitchFamily="2" charset="-122"/>
                <a:ea typeface="华文新魏" panose="02010800040101010101" pitchFamily="2" charset="-122"/>
              </a:rPr>
              <a:t>:</a:t>
            </a:r>
            <a:endParaRPr lang="en-US" altLang="zh-CN" sz="40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en-US" altLang="zh-CN" sz="4000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1</a:t>
            </a:r>
            <a:r>
              <a:rPr lang="zh-CN" altLang="en-US" sz="4000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、矢志伤时、人生无常的感慨。</a:t>
            </a:r>
            <a:endParaRPr lang="en-US" altLang="zh-CN" sz="4000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en-US" altLang="zh-CN" sz="4000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2</a:t>
            </a:r>
            <a:r>
              <a:rPr lang="zh-CN" altLang="en-US" sz="4000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、世态的炎凉与人情的冷暖。</a:t>
            </a:r>
            <a:endParaRPr lang="en-US" altLang="zh-CN" sz="4000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r>
              <a:rPr lang="en-US" altLang="zh-CN" sz="4000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3</a:t>
            </a:r>
            <a:r>
              <a:rPr lang="zh-CN" altLang="en-US" sz="4000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、游子思妇离别相思之苦。</a:t>
            </a:r>
            <a:endParaRPr lang="zh-CN" altLang="en-US" sz="4000" dirty="0"/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5476" name="Text Box 4"/>
          <p:cNvSpPr txBox="1">
            <a:spLocks noChangeArrowheads="1"/>
          </p:cNvSpPr>
          <p:nvPr/>
        </p:nvSpPr>
        <p:spPr bwMode="auto">
          <a:xfrm>
            <a:off x="0" y="332740"/>
            <a:ext cx="8508365" cy="3476625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 marR="0" algn="r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4000" kern="1200" cap="none" spc="0" normalizeH="0" baseline="0" noProof="0">
                <a:solidFill>
                  <a:srgbClr val="6633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朗读</a:t>
            </a:r>
            <a:endParaRPr kumimoji="0" lang="zh-CN" altLang="en-US" sz="4000" kern="1200" cap="none" spc="0" normalizeH="0" baseline="0" noProof="0">
              <a:solidFill>
                <a:srgbClr val="663300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algn="r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4000" kern="1200" cap="none" spc="0" normalizeH="0" baseline="0" noProof="0">
                <a:solidFill>
                  <a:srgbClr val="6633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   </a:t>
            </a:r>
            <a:r>
              <a:rPr kumimoji="0" lang="zh-CN" altLang="en-US" sz="4000" kern="1200" cap="none" spc="0" normalizeH="0" baseline="0" noProof="0">
                <a:solidFill>
                  <a:srgbClr val="6633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熟读唐诗三百首，不会吟诗也会吟</a:t>
            </a:r>
            <a:endParaRPr kumimoji="0" lang="zh-CN" altLang="en-US" sz="4000" kern="1200" cap="none" spc="0" normalizeH="0" baseline="0" noProof="0">
              <a:solidFill>
                <a:srgbClr val="663300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algn="r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4000" kern="1200" cap="none" spc="0" normalizeH="0" baseline="0" noProof="0">
                <a:solidFill>
                  <a:srgbClr val="6633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——</a:t>
            </a:r>
            <a:r>
              <a:rPr kumimoji="0" lang="zh-CN" altLang="en-US" sz="4000" kern="1200" cap="none" spc="0" normalizeH="0" baseline="0" noProof="0">
                <a:solidFill>
                  <a:srgbClr val="6633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为创作找感觉</a:t>
            </a:r>
            <a:endParaRPr kumimoji="0" lang="zh-CN" altLang="en-US" sz="4000" kern="1200" cap="none" spc="0" normalizeH="0" baseline="0" noProof="0">
              <a:solidFill>
                <a:srgbClr val="663300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R="0" algn="r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endParaRPr kumimoji="0" lang="zh-CN" altLang="en-US" sz="4000" b="1" kern="1200" cap="none" spc="0" normalizeH="0" baseline="0" noProof="0">
              <a:solidFill>
                <a:srgbClr val="996633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5477" name="AutoShape 5"/>
          <p:cNvSpPr/>
          <p:nvPr/>
        </p:nvSpPr>
        <p:spPr>
          <a:xfrm>
            <a:off x="179388" y="330835"/>
            <a:ext cx="8501062" cy="6196013"/>
          </a:xfrm>
          <a:prstGeom prst="horizontalScroll">
            <a:avLst>
              <a:gd name="adj" fmla="val 12500"/>
            </a:avLst>
          </a:prstGeom>
          <a:noFill/>
          <a:ln w="28575" cap="flat" cmpd="sng">
            <a:solidFill>
              <a:srgbClr val="008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>
              <a:spcBef>
                <a:spcPct val="50000"/>
              </a:spcBef>
              <a:buNone/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54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54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5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7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Text Box 4"/>
          <p:cNvSpPr txBox="1"/>
          <p:nvPr/>
        </p:nvSpPr>
        <p:spPr>
          <a:xfrm>
            <a:off x="323850" y="1268413"/>
            <a:ext cx="7867650" cy="4752975"/>
          </a:xfrm>
          <a:prstGeom prst="rect">
            <a:avLst/>
          </a:prstGeom>
          <a:solidFill>
            <a:srgbClr val="DDDDDD"/>
          </a:solidFill>
          <a:ln w="9525">
            <a:noFill/>
          </a:ln>
        </p:spPr>
        <p:txBody>
          <a:bodyPr vert="eaVert">
            <a:spAutoFit/>
          </a:bodyPr>
          <a:p>
            <a:pPr algn="ctr">
              <a:buNone/>
            </a:pPr>
            <a:r>
              <a:rPr lang="zh-CN" altLang="en-US" sz="4800" b="1" dirty="0">
                <a:solidFill>
                  <a:srgbClr val="000099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涉江采芙蓉</a:t>
            </a:r>
            <a:endParaRPr lang="zh-CN" altLang="en-US" sz="4800" b="1" dirty="0">
              <a:solidFill>
                <a:srgbClr val="000099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  <a:p>
            <a:pPr algn="ctr">
              <a:buNone/>
            </a:pPr>
            <a:r>
              <a:rPr lang="en-US" altLang="zh-CN" sz="4800" b="1" dirty="0">
                <a:solidFill>
                  <a:srgbClr val="000099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《</a:t>
            </a:r>
            <a:r>
              <a:rPr lang="zh-CN" altLang="en-US" sz="4800" b="1" dirty="0">
                <a:solidFill>
                  <a:srgbClr val="000099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古诗十九首</a:t>
            </a:r>
            <a:r>
              <a:rPr lang="en-US" altLang="zh-CN" sz="4800" b="1" dirty="0">
                <a:solidFill>
                  <a:srgbClr val="000099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》</a:t>
            </a:r>
            <a:endParaRPr lang="en-US" altLang="zh-CN" sz="4800" b="1" dirty="0">
              <a:solidFill>
                <a:srgbClr val="000099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  <a:p>
            <a:pPr algn="ctr">
              <a:buNone/>
            </a:pPr>
            <a:endParaRPr lang="en-US" altLang="zh-CN" sz="2400" b="1" dirty="0">
              <a:solidFill>
                <a:srgbClr val="000099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  <a:p>
            <a:pPr algn="ctr">
              <a:buNone/>
            </a:pPr>
            <a:r>
              <a:rPr lang="zh-CN" altLang="en-US" sz="4800" b="1" dirty="0">
                <a:solidFill>
                  <a:srgbClr val="000099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涉江采芙蓉，</a:t>
            </a:r>
            <a:endParaRPr lang="zh-CN" altLang="en-US" sz="4800" b="1" dirty="0">
              <a:solidFill>
                <a:srgbClr val="000099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  <a:p>
            <a:pPr algn="ctr">
              <a:buNone/>
            </a:pPr>
            <a:r>
              <a:rPr lang="zh-CN" altLang="en-US" sz="4800" b="1" dirty="0">
                <a:solidFill>
                  <a:srgbClr val="000099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兰泽多芳草。</a:t>
            </a:r>
            <a:endParaRPr lang="zh-CN" altLang="en-US" sz="4800" b="1" dirty="0">
              <a:solidFill>
                <a:srgbClr val="000099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  <a:p>
            <a:pPr algn="ctr">
              <a:buNone/>
            </a:pPr>
            <a:r>
              <a:rPr lang="zh-CN" altLang="en-US" sz="4800" b="1" dirty="0">
                <a:solidFill>
                  <a:srgbClr val="000099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采之欲</a:t>
            </a:r>
            <a:r>
              <a:rPr lang="zh-CN" altLang="en-US" sz="4800" b="1" u="sng" dirty="0">
                <a:solidFill>
                  <a:srgbClr val="000099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遗</a:t>
            </a:r>
            <a:r>
              <a:rPr lang="zh-CN" altLang="en-US" sz="4800" b="1" dirty="0">
                <a:solidFill>
                  <a:srgbClr val="000099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谁？</a:t>
            </a:r>
            <a:endParaRPr lang="zh-CN" altLang="en-US" sz="4800" b="1" dirty="0">
              <a:solidFill>
                <a:srgbClr val="000099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  <a:p>
            <a:pPr algn="ctr">
              <a:buNone/>
            </a:pPr>
            <a:r>
              <a:rPr lang="zh-CN" altLang="en-US" sz="4800" b="1" dirty="0">
                <a:solidFill>
                  <a:srgbClr val="000099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所思在远道。</a:t>
            </a:r>
            <a:endParaRPr lang="zh-CN" altLang="en-US" sz="4800" b="1" dirty="0">
              <a:solidFill>
                <a:srgbClr val="000099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  <a:p>
            <a:pPr algn="ctr">
              <a:buNone/>
            </a:pPr>
            <a:r>
              <a:rPr lang="zh-CN" altLang="en-US" sz="4800" b="1" dirty="0">
                <a:solidFill>
                  <a:srgbClr val="000099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还顾望旧乡，</a:t>
            </a:r>
            <a:endParaRPr lang="zh-CN" altLang="en-US" sz="4800" b="1" dirty="0">
              <a:solidFill>
                <a:srgbClr val="000099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  <a:p>
            <a:pPr algn="ctr">
              <a:buNone/>
            </a:pPr>
            <a:r>
              <a:rPr lang="zh-CN" altLang="en-US" sz="4800" b="1" dirty="0">
                <a:solidFill>
                  <a:srgbClr val="000099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长路漫浩浩。</a:t>
            </a:r>
            <a:endParaRPr lang="zh-CN" altLang="en-US" sz="4800" b="1" dirty="0">
              <a:solidFill>
                <a:srgbClr val="000099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  <a:p>
            <a:pPr algn="ctr">
              <a:buNone/>
            </a:pPr>
            <a:r>
              <a:rPr lang="zh-CN" altLang="en-US" sz="4800" b="1" dirty="0">
                <a:solidFill>
                  <a:srgbClr val="000099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同心而离居，</a:t>
            </a:r>
            <a:endParaRPr lang="zh-CN" altLang="en-US" sz="4800" b="1" dirty="0">
              <a:solidFill>
                <a:srgbClr val="000099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  <a:p>
            <a:pPr algn="ctr">
              <a:buNone/>
            </a:pPr>
            <a:r>
              <a:rPr lang="zh-CN" altLang="en-US" sz="4800" b="1" dirty="0">
                <a:solidFill>
                  <a:srgbClr val="000099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忧伤以终老。</a:t>
            </a:r>
            <a:endParaRPr lang="zh-CN" altLang="en-US" sz="3200" b="1" dirty="0">
              <a:solidFill>
                <a:srgbClr val="000099"/>
              </a:solidFill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sp>
        <p:nvSpPr>
          <p:cNvPr id="55301" name="Rectangle 5"/>
          <p:cNvSpPr>
            <a:spLocks noChangeArrowheads="1"/>
          </p:cNvSpPr>
          <p:nvPr/>
        </p:nvSpPr>
        <p:spPr bwMode="auto">
          <a:xfrm>
            <a:off x="250825" y="1196975"/>
            <a:ext cx="7920038" cy="4895850"/>
          </a:xfrm>
          <a:prstGeom prst="rect">
            <a:avLst/>
          </a:prstGeom>
          <a:noFill/>
          <a:ln w="57150">
            <a:solidFill>
              <a:schemeClr val="tx1"/>
            </a:solidFill>
            <a:miter lim="800000"/>
          </a:ln>
          <a:effectLst>
            <a:prstShdw prst="shdw17" dist="17961" dir="2700000">
              <a:schemeClr val="tx1">
                <a:gamma/>
                <a:shade val="60000"/>
                <a:invGamma/>
              </a:schemeClr>
            </a:prstShdw>
          </a:effectLst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8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checker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 noChangeArrowheads="1"/>
          </p:cNvSpPr>
          <p:nvPr>
            <p:ph idx="1"/>
          </p:nvPr>
        </p:nvSpPr>
        <p:spPr/>
        <p:txBody>
          <a:bodyPr/>
          <a:p>
            <a:r>
              <a:rPr lang="en-US" altLang="zh-CN" sz="4000">
                <a:solidFill>
                  <a:srgbClr val="FF0000"/>
                </a:solidFill>
                <a:ea typeface="宋体" panose="02010600030101010101" pitchFamily="2" charset="-122"/>
              </a:rPr>
              <a:t>1.</a:t>
            </a:r>
            <a:r>
              <a:rPr lang="zh-CN" altLang="en-US" sz="4000">
                <a:solidFill>
                  <a:srgbClr val="FF0000"/>
                </a:solidFill>
                <a:ea typeface="宋体" panose="02010600030101010101" pitchFamily="2" charset="-122"/>
              </a:rPr>
              <a:t>通大意</a:t>
            </a:r>
            <a:endParaRPr lang="zh-CN" altLang="en-US" sz="400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r>
              <a:rPr lang="en-US" altLang="zh-CN" sz="4000">
                <a:solidFill>
                  <a:srgbClr val="FF0000"/>
                </a:solidFill>
                <a:ea typeface="宋体" panose="02010600030101010101" pitchFamily="2" charset="-122"/>
              </a:rPr>
              <a:t>2.</a:t>
            </a:r>
            <a:r>
              <a:rPr lang="zh-CN" altLang="en-US" sz="4000">
                <a:solidFill>
                  <a:srgbClr val="FF0000"/>
                </a:solidFill>
                <a:ea typeface="宋体" panose="02010600030101010101" pitchFamily="2" charset="-122"/>
              </a:rPr>
              <a:t>找诗眼</a:t>
            </a:r>
            <a:endParaRPr lang="zh-CN" altLang="en-US" sz="400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r>
              <a:rPr lang="en-US" altLang="zh-CN" sz="4000">
                <a:solidFill>
                  <a:srgbClr val="FF0000"/>
                </a:solidFill>
                <a:ea typeface="宋体" panose="02010600030101010101" pitchFamily="2" charset="-122"/>
              </a:rPr>
              <a:t>3.</a:t>
            </a:r>
            <a:r>
              <a:rPr lang="zh-CN" altLang="en-US" sz="4000">
                <a:solidFill>
                  <a:srgbClr val="FF0000"/>
                </a:solidFill>
                <a:ea typeface="宋体" panose="02010600030101010101" pitchFamily="2" charset="-122"/>
              </a:rPr>
              <a:t>筛意象</a:t>
            </a:r>
            <a:endParaRPr lang="zh-CN" altLang="en-US" sz="400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r>
              <a:rPr lang="en-US" altLang="zh-CN" sz="4000">
                <a:solidFill>
                  <a:srgbClr val="FF0000"/>
                </a:solidFill>
                <a:ea typeface="宋体" panose="02010600030101010101" pitchFamily="2" charset="-122"/>
              </a:rPr>
              <a:t>4.</a:t>
            </a:r>
            <a:r>
              <a:rPr lang="zh-CN" altLang="en-US" sz="4000">
                <a:solidFill>
                  <a:srgbClr val="FF0000"/>
                </a:solidFill>
                <a:ea typeface="宋体" panose="02010600030101010101" pitchFamily="2" charset="-122"/>
              </a:rPr>
              <a:t>析方法</a:t>
            </a:r>
            <a:endParaRPr lang="zh-CN" altLang="en-US" sz="400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r>
              <a:rPr lang="en-US" altLang="zh-CN" sz="4000">
                <a:solidFill>
                  <a:srgbClr val="FF0000"/>
                </a:solidFill>
                <a:ea typeface="宋体" panose="02010600030101010101" pitchFamily="2" charset="-122"/>
              </a:rPr>
              <a:t>5.</a:t>
            </a:r>
            <a:r>
              <a:rPr lang="zh-CN" altLang="en-US" sz="4000">
                <a:solidFill>
                  <a:srgbClr val="FF0000"/>
                </a:solidFill>
                <a:ea typeface="宋体" panose="02010600030101010101" pitchFamily="2" charset="-122"/>
              </a:rPr>
              <a:t>悟感情</a:t>
            </a:r>
            <a:endParaRPr lang="zh-CN" altLang="en-US" sz="40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标题 2"/>
          <p:cNvSpPr>
            <a:spLocks noGrp="1" noChangeArrowheads="1"/>
          </p:cNvSpPr>
          <p:nvPr>
            <p:ph type="title"/>
          </p:nvPr>
        </p:nvSpPr>
        <p:spPr/>
        <p:txBody>
          <a:bodyPr/>
          <a:p>
            <a:r>
              <a:rPr lang="zh-CN" altLang="en-US" sz="4400">
                <a:ea typeface="宋体" panose="02010600030101010101" pitchFamily="2" charset="-122"/>
              </a:rPr>
              <a:t>诗歌赏析方法</a:t>
            </a:r>
            <a:endParaRPr lang="zh-CN" altLang="en-US" sz="440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5476" name="Text Box 4"/>
          <p:cNvSpPr txBox="1">
            <a:spLocks noChangeArrowheads="1"/>
          </p:cNvSpPr>
          <p:nvPr/>
        </p:nvSpPr>
        <p:spPr bwMode="auto">
          <a:xfrm>
            <a:off x="0" y="332740"/>
            <a:ext cx="4824413" cy="706755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rgbClr val="996633"/>
                </a:solidFill>
                <a:latin typeface="Arial" panose="020B0604020202020204" pitchFamily="34" charset="0"/>
              </a:rPr>
              <a:t>                   1.</a:t>
            </a:r>
            <a:r>
              <a:rPr lang="zh-CN" altLang="en-US" sz="4000" b="1" dirty="0">
                <a:solidFill>
                  <a:srgbClr val="996633"/>
                </a:solidFill>
                <a:latin typeface="Arial" panose="020B0604020202020204" pitchFamily="34" charset="0"/>
              </a:rPr>
              <a:t>通大意</a:t>
            </a:r>
            <a:endParaRPr lang="zh-CN" altLang="en-US" sz="4000" b="1" dirty="0">
              <a:solidFill>
                <a:srgbClr val="996633"/>
              </a:solidFill>
              <a:latin typeface="Arial" panose="020B0604020202020204" pitchFamily="34" charset="0"/>
            </a:endParaRPr>
          </a:p>
        </p:txBody>
      </p:sp>
      <p:sp>
        <p:nvSpPr>
          <p:cNvPr id="105477" name="AutoShape 5"/>
          <p:cNvSpPr/>
          <p:nvPr/>
        </p:nvSpPr>
        <p:spPr>
          <a:xfrm>
            <a:off x="214313" y="304800"/>
            <a:ext cx="8501062" cy="6196013"/>
          </a:xfrm>
          <a:prstGeom prst="horizontalScroll">
            <a:avLst>
              <a:gd name="adj" fmla="val 12500"/>
            </a:avLst>
          </a:prstGeom>
          <a:noFill/>
          <a:ln w="28575" cap="flat" cmpd="sng">
            <a:solidFill>
              <a:srgbClr val="008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>
              <a:spcBef>
                <a:spcPct val="50000"/>
              </a:spcBef>
            </a:pPr>
            <a:endParaRPr sz="8800" dirty="0">
              <a:latin typeface="Arial" panose="020B0604020202020204" pitchFamily="34" charset="0"/>
            </a:endParaRPr>
          </a:p>
        </p:txBody>
      </p:sp>
      <p:sp>
        <p:nvSpPr>
          <p:cNvPr id="105478" name="Text Box 6"/>
          <p:cNvSpPr txBox="1">
            <a:spLocks noChangeArrowheads="1"/>
          </p:cNvSpPr>
          <p:nvPr/>
        </p:nvSpPr>
        <p:spPr bwMode="auto">
          <a:xfrm>
            <a:off x="1000125" y="1071563"/>
            <a:ext cx="7920038" cy="4857750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 smtClean="0">
                <a:latin typeface="仿宋_GB2312" pitchFamily="49" charset="-122"/>
                <a:ea typeface="仿宋_GB2312" pitchFamily="49" charset="-122"/>
                <a:cs typeface="+mn-cs"/>
              </a:rPr>
              <a:t>渡过江去采摘荷花，生有兰草的沼地长着香草。</a:t>
            </a:r>
            <a:endParaRPr kumimoji="0" lang="zh-CN" altLang="en-US" sz="3200" b="1" kern="1200" cap="none" spc="0" normalizeH="0" baseline="0" noProof="0" dirty="0" smtClean="0">
              <a:latin typeface="仿宋_GB2312" pitchFamily="49" charset="-122"/>
              <a:ea typeface="仿宋_GB2312" pitchFamily="49" charset="-122"/>
              <a:cs typeface="+mn-cs"/>
            </a:endParaRPr>
          </a:p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 smtClean="0">
                <a:latin typeface="仿宋_GB2312" pitchFamily="49" charset="-122"/>
                <a:ea typeface="仿宋_GB2312" pitchFamily="49" charset="-122"/>
                <a:cs typeface="+mn-cs"/>
              </a:rPr>
              <a:t>采摘荷花送给谁呢？所思念的人在遥远的长道。</a:t>
            </a:r>
            <a:endParaRPr kumimoji="0" lang="zh-CN" altLang="en-US" sz="3200" b="1" kern="1200" cap="none" spc="0" normalizeH="0" baseline="0" noProof="0" dirty="0" smtClean="0">
              <a:latin typeface="仿宋_GB2312" pitchFamily="49" charset="-122"/>
              <a:ea typeface="仿宋_GB2312" pitchFamily="49" charset="-122"/>
              <a:cs typeface="+mn-cs"/>
            </a:endParaRPr>
          </a:p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 smtClean="0">
                <a:latin typeface="仿宋_GB2312" pitchFamily="49" charset="-122"/>
                <a:ea typeface="仿宋_GB2312" pitchFamily="49" charset="-122"/>
                <a:cs typeface="+mn-cs"/>
              </a:rPr>
              <a:t>回头看那故乡啊，漫长的道路无边无际又渺渺。</a:t>
            </a:r>
            <a:endParaRPr kumimoji="0" lang="zh-CN" altLang="en-US" sz="3200" b="1" kern="1200" cap="none" spc="0" normalizeH="0" baseline="0" noProof="0" dirty="0" smtClean="0">
              <a:latin typeface="仿宋_GB2312" pitchFamily="49" charset="-122"/>
              <a:ea typeface="仿宋_GB2312" pitchFamily="49" charset="-122"/>
              <a:cs typeface="+mn-cs"/>
            </a:endParaRPr>
          </a:p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 smtClean="0">
                <a:latin typeface="仿宋_GB2312" pitchFamily="49" charset="-122"/>
                <a:ea typeface="仿宋_GB2312" pitchFamily="49" charset="-122"/>
                <a:cs typeface="+mn-cs"/>
              </a:rPr>
              <a:t>感情深厚却两地分居，在愁苦忧伤中慢慢变老。</a:t>
            </a:r>
            <a:r>
              <a:rPr kumimoji="0" lang="zh-CN" altLang="en-US" sz="3200" kern="1200" cap="none" spc="0" normalizeH="0" baseline="0" noProof="0" dirty="0" smtClean="0">
                <a:latin typeface="仿宋_GB2312" pitchFamily="49" charset="-122"/>
                <a:ea typeface="仿宋_GB2312" pitchFamily="49" charset="-122"/>
                <a:cs typeface="+mn-cs"/>
              </a:rPr>
              <a:t> </a:t>
            </a:r>
            <a:endParaRPr kumimoji="0" lang="zh-CN" altLang="en-US" sz="3200" kern="1200" cap="none" spc="0" normalizeH="0" baseline="0" noProof="0" dirty="0" smtClean="0">
              <a:latin typeface="仿宋_GB2312" pitchFamily="49" charset="-122"/>
              <a:ea typeface="仿宋_GB2312" pitchFamily="49" charset="-122"/>
              <a:cs typeface="+mn-cs"/>
            </a:endParaRPr>
          </a:p>
        </p:txBody>
      </p:sp>
    </p:spTree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54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54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5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05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77" grpId="0" bldLvl="0" animBg="1"/>
      <p:bldP spid="10547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6500" name="Text Box 4"/>
          <p:cNvSpPr txBox="1">
            <a:spLocks noChangeArrowheads="1"/>
          </p:cNvSpPr>
          <p:nvPr/>
        </p:nvSpPr>
        <p:spPr bwMode="auto">
          <a:xfrm>
            <a:off x="-612775" y="-387350"/>
            <a:ext cx="5435600" cy="1433513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 marR="0" algn="r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en-US" altLang="zh-CN" sz="4000" b="1" kern="1200" cap="none" spc="0" normalizeH="0" baseline="0" noProof="0" dirty="0">
                <a:solidFill>
                  <a:srgbClr val="996633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2.</a:t>
            </a:r>
            <a:r>
              <a:rPr kumimoji="0" lang="zh-CN" altLang="en-US" sz="4000" b="1" kern="1200" cap="none" spc="0" normalizeH="0" baseline="0" noProof="0" dirty="0">
                <a:solidFill>
                  <a:srgbClr val="996633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找诗</a:t>
            </a:r>
            <a:r>
              <a:rPr kumimoji="0" lang="zh-CN" altLang="en-US" sz="4000" b="1" kern="1200" cap="none" spc="0" normalizeH="0" baseline="0" noProof="0" dirty="0" smtClean="0">
                <a:solidFill>
                  <a:srgbClr val="996633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眼</a:t>
            </a:r>
            <a:r>
              <a:rPr kumimoji="0" lang="zh-CN" altLang="en-US" kern="1200" cap="none" spc="0" normalizeH="0" baseline="0" noProof="0" dirty="0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endParaRPr kumimoji="0" lang="zh-CN" altLang="en-US" kern="1200" cap="none" spc="0" normalizeH="0" baseline="0" noProof="0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6503" name="Text Box 7"/>
          <p:cNvSpPr txBox="1">
            <a:spLocks noChangeArrowheads="1"/>
          </p:cNvSpPr>
          <p:nvPr/>
        </p:nvSpPr>
        <p:spPr bwMode="auto">
          <a:xfrm>
            <a:off x="0" y="928688"/>
            <a:ext cx="8896350" cy="584200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solidFill>
                  <a:srgbClr val="3366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⑴什么是“诗眼”？找出本诗“诗眼”</a:t>
            </a:r>
            <a:endParaRPr kumimoji="0" lang="zh-CN" altLang="en-US" b="1" kern="1200" cap="none" spc="0" normalizeH="0" baseline="0" noProof="0" dirty="0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" name="组合 8"/>
          <p:cNvGrpSpPr/>
          <p:nvPr/>
        </p:nvGrpSpPr>
        <p:grpSpPr>
          <a:xfrm>
            <a:off x="250825" y="1989138"/>
            <a:ext cx="8642350" cy="936625"/>
            <a:chOff x="250825" y="1989138"/>
            <a:chExt cx="8642350" cy="936625"/>
          </a:xfrm>
        </p:grpSpPr>
        <p:sp>
          <p:nvSpPr>
            <p:cNvPr id="12296" name="AutoShape 6"/>
            <p:cNvSpPr/>
            <p:nvPr/>
          </p:nvSpPr>
          <p:spPr>
            <a:xfrm>
              <a:off x="250825" y="1989138"/>
              <a:ext cx="8642350" cy="936625"/>
            </a:xfrm>
            <a:prstGeom prst="horizontalScroll">
              <a:avLst>
                <a:gd name="adj" fmla="val 12500"/>
              </a:avLst>
            </a:prstGeom>
            <a:solidFill>
              <a:srgbClr val="99CC00"/>
            </a:solidFill>
            <a:ln w="9525">
              <a:noFill/>
            </a:ln>
            <a:effectLst>
              <a:prstShdw prst="shdw17" dist="17961" dir="2699999">
                <a:srgbClr val="5C7A00"/>
              </a:prstShdw>
            </a:effectLst>
          </p:spPr>
          <p:txBody>
            <a:bodyPr wrap="none" anchor="ctr" anchorCtr="0"/>
            <a:p>
              <a:pPr>
                <a:spcBef>
                  <a:spcPct val="50000"/>
                </a:spcBef>
                <a:buNone/>
              </a:pPr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6504" name="Text Box 8"/>
            <p:cNvSpPr txBox="1">
              <a:spLocks noChangeArrowheads="1"/>
            </p:cNvSpPr>
            <p:nvPr/>
          </p:nvSpPr>
          <p:spPr bwMode="auto">
            <a:xfrm>
              <a:off x="323850" y="2133600"/>
              <a:ext cx="8351838" cy="579438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>
              <a:spAutoFit/>
            </a:bodyPr>
            <a:lstStyle/>
            <a:p>
              <a:pPr marR="0" defTabSz="914400">
                <a:spcBef>
                  <a:spcPct val="50000"/>
                </a:spcBef>
                <a:buClrTx/>
                <a:buSzTx/>
                <a:buFontTx/>
                <a:buNone/>
                <a:defRPr/>
              </a:pPr>
              <a:r>
                <a:rPr kumimoji="0" lang="zh-CN" altLang="en-US" sz="3200" b="1" kern="1200" cap="none" spc="0" normalizeH="0" baseline="0" noProof="0" dirty="0">
                  <a:solidFill>
                    <a:srgbClr val="000000"/>
                  </a:solidFill>
                  <a:latin typeface="楷体_GB2312" pitchFamily="49" charset="-122"/>
                  <a:ea typeface="楷体_GB2312" pitchFamily="49" charset="-122"/>
                  <a:cs typeface="+mn-cs"/>
                </a:rPr>
                <a:t>诗眼：指作品中点睛传神之笔。</a:t>
              </a:r>
              <a:r>
                <a:rPr kumimoji="0" lang="zh-CN" altLang="en-US" sz="3200" kern="1200" cap="none" spc="0" normalizeH="0" baseline="0" noProof="0" dirty="0">
                  <a:solidFill>
                    <a:srgbClr val="000000"/>
                  </a:solidFill>
                  <a:latin typeface="楷体_GB2312" pitchFamily="49" charset="-122"/>
                  <a:ea typeface="楷体_GB2312" pitchFamily="49" charset="-122"/>
                  <a:cs typeface="+mn-cs"/>
                </a:rPr>
                <a:t> </a:t>
              </a:r>
              <a:endParaRPr kumimoji="0" lang="zh-CN" altLang="en-US" sz="3200" kern="1200" cap="none" spc="0" normalizeH="0" baseline="0" noProof="0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+mn-cs"/>
              </a:endParaRPr>
            </a:p>
          </p:txBody>
        </p:sp>
      </p:grpSp>
      <p:pic>
        <p:nvPicPr>
          <p:cNvPr id="12293" name="Picture 9" descr="20060723214907538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2752725"/>
            <a:ext cx="2938463" cy="4105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6506" name="Text Box 10"/>
          <p:cNvSpPr txBox="1"/>
          <p:nvPr/>
        </p:nvSpPr>
        <p:spPr>
          <a:xfrm>
            <a:off x="3000375" y="3071813"/>
            <a:ext cx="5867400" cy="1749425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  <a:effectLst>
            <a:prstShdw prst="shdw17" dist="17961" dir="2699999">
              <a:srgbClr val="990000"/>
            </a:prstShdw>
          </a:effectLst>
        </p:spPr>
        <p:txBody>
          <a:bodyPr>
            <a:spAutoFit/>
          </a:bodyPr>
          <a:p>
            <a:pPr>
              <a:spcBef>
                <a:spcPct val="50000"/>
              </a:spcBef>
              <a:buNone/>
            </a:pPr>
            <a:r>
              <a:rPr lang="zh-CN" altLang="en-US" sz="3600" b="1" dirty="0">
                <a:latin typeface="楷体_GB2312"/>
                <a:ea typeface="楷体_GB2312"/>
              </a:rPr>
              <a:t>①诗词句中最精炼传神的某个字；②全篇最关键的词句，是一篇诗词的主旨所在。</a:t>
            </a:r>
            <a:endParaRPr lang="zh-CN" altLang="en-US" sz="3600" b="1" dirty="0">
              <a:latin typeface="楷体_GB2312"/>
              <a:ea typeface="楷体_GB2312"/>
            </a:endParaRPr>
          </a:p>
        </p:txBody>
      </p:sp>
      <p:sp>
        <p:nvSpPr>
          <p:cNvPr id="106507" name="Text Box 11"/>
          <p:cNvSpPr txBox="1">
            <a:spLocks noChangeArrowheads="1"/>
          </p:cNvSpPr>
          <p:nvPr/>
        </p:nvSpPr>
        <p:spPr bwMode="auto">
          <a:xfrm>
            <a:off x="2571750" y="5214938"/>
            <a:ext cx="6572250" cy="769938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4400" b="1" kern="1200" cap="none" spc="0" normalizeH="0" baseline="0" noProof="0" dirty="0">
                <a:solidFill>
                  <a:srgbClr val="FF3300"/>
                </a:solidFill>
                <a:latin typeface="方正北魏楷书简体" pitchFamily="65" charset="-122"/>
                <a:ea typeface="方正北魏楷书简体" pitchFamily="65" charset="-122"/>
                <a:cs typeface="+mn-cs"/>
              </a:rPr>
              <a:t>本诗的</a:t>
            </a:r>
            <a:r>
              <a:rPr kumimoji="0" lang="zh-CN" altLang="en-US" sz="4400" b="1" kern="1200" cap="none" spc="0" normalizeH="0" baseline="0" noProof="0" dirty="0">
                <a:solidFill>
                  <a:srgbClr val="FF3300"/>
                </a:solidFill>
                <a:latin typeface="Arial" panose="020B0604020202020204"/>
                <a:ea typeface="方正北魏楷书简体" pitchFamily="65" charset="-122"/>
                <a:cs typeface="+mn-cs"/>
              </a:rPr>
              <a:t>“</a:t>
            </a:r>
            <a:r>
              <a:rPr kumimoji="0" lang="zh-CN" altLang="en-US" sz="4400" b="1" kern="1200" cap="none" spc="0" normalizeH="0" baseline="0" noProof="0" dirty="0">
                <a:solidFill>
                  <a:srgbClr val="FF3300"/>
                </a:solidFill>
                <a:latin typeface="方正北魏楷书简体" pitchFamily="65" charset="-122"/>
                <a:ea typeface="方正北魏楷书简体" pitchFamily="65" charset="-122"/>
                <a:cs typeface="+mn-cs"/>
              </a:rPr>
              <a:t>诗眼</a:t>
            </a:r>
            <a:r>
              <a:rPr kumimoji="0" lang="zh-CN" altLang="en-US" sz="4400" b="1" kern="1200" cap="none" spc="0" normalizeH="0" baseline="0" noProof="0" dirty="0">
                <a:solidFill>
                  <a:srgbClr val="FF3300"/>
                </a:solidFill>
                <a:latin typeface="Arial" panose="020B0604020202020204"/>
                <a:ea typeface="方正北魏楷书简体" pitchFamily="65" charset="-122"/>
                <a:cs typeface="+mn-cs"/>
              </a:rPr>
              <a:t>”</a:t>
            </a:r>
            <a:r>
              <a:rPr kumimoji="0" lang="zh-CN" altLang="en-US" sz="4400" b="1" kern="1200" cap="none" spc="0" normalizeH="0" baseline="0" noProof="0" dirty="0">
                <a:solidFill>
                  <a:srgbClr val="FF3300"/>
                </a:solidFill>
                <a:latin typeface="方正北魏楷书简体" pitchFamily="65" charset="-122"/>
                <a:ea typeface="方正北魏楷书简体" pitchFamily="65" charset="-122"/>
                <a:cs typeface="+mn-cs"/>
              </a:rPr>
              <a:t>是</a:t>
            </a:r>
            <a:r>
              <a:rPr kumimoji="0" lang="zh-CN" altLang="en-US" sz="4400" b="1" kern="1200" cap="none" spc="0" normalizeH="0" baseline="0" noProof="0" dirty="0">
                <a:solidFill>
                  <a:srgbClr val="FF3300"/>
                </a:solidFill>
                <a:latin typeface="Arial" panose="020B0604020202020204"/>
                <a:ea typeface="方正北魏楷书简体" pitchFamily="65" charset="-122"/>
                <a:cs typeface="+mn-cs"/>
              </a:rPr>
              <a:t>“</a:t>
            </a:r>
            <a:r>
              <a:rPr kumimoji="0" lang="zh-CN" altLang="en-US" sz="4400" b="1" kern="1200" cap="none" spc="0" normalizeH="0" baseline="0" noProof="0" dirty="0">
                <a:solidFill>
                  <a:srgbClr val="FF3300"/>
                </a:solidFill>
                <a:latin typeface="方正北魏楷书简体" pitchFamily="65" charset="-122"/>
                <a:ea typeface="方正北魏楷书简体" pitchFamily="65" charset="-122"/>
                <a:cs typeface="+mn-cs"/>
              </a:rPr>
              <a:t>忧伤</a:t>
            </a:r>
            <a:r>
              <a:rPr kumimoji="0" lang="zh-CN" altLang="en-US" sz="4400" b="1" kern="1200" cap="none" spc="0" normalizeH="0" baseline="0" noProof="0" dirty="0">
                <a:solidFill>
                  <a:srgbClr val="FF3300"/>
                </a:solidFill>
                <a:latin typeface="Arial" panose="020B0604020202020204"/>
                <a:ea typeface="方正北魏楷书简体" pitchFamily="65" charset="-122"/>
                <a:cs typeface="+mn-cs"/>
              </a:rPr>
              <a:t>”</a:t>
            </a:r>
            <a:endParaRPr kumimoji="0" lang="zh-CN" altLang="en-US" sz="4400" b="1" kern="1200" cap="none" spc="0" normalizeH="0" baseline="0" noProof="0" dirty="0">
              <a:solidFill>
                <a:srgbClr val="FF3300"/>
              </a:solidFill>
              <a:latin typeface="方正北魏楷书简体" pitchFamily="65" charset="-122"/>
              <a:ea typeface="方正北魏楷书简体" pitchFamily="65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6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6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6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6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503" grpId="0"/>
      <p:bldP spid="106506" grpId="0" animBg="1"/>
      <p:bldP spid="10650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3600"/>
              <a:t>可以为你要创作的诗定一个诗眼</a:t>
            </a:r>
            <a:endParaRPr lang="zh-CN" altLang="en-US" sz="36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 sz="4800">
                <a:solidFill>
                  <a:srgbClr val="FF0000"/>
                </a:solidFill>
              </a:rPr>
              <a:t>1.</a:t>
            </a:r>
            <a:r>
              <a:rPr lang="zh-CN" altLang="en-US" sz="4800">
                <a:solidFill>
                  <a:srgbClr val="FF0000"/>
                </a:solidFill>
                <a:ea typeface="宋体" panose="02010600030101010101" pitchFamily="2" charset="-122"/>
              </a:rPr>
              <a:t>跟你要抒发的感情有关</a:t>
            </a:r>
            <a:endParaRPr lang="zh-CN" altLang="en-US" sz="480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r>
              <a:rPr lang="en-US" altLang="zh-CN" sz="4800">
                <a:solidFill>
                  <a:srgbClr val="FF0000"/>
                </a:solidFill>
                <a:ea typeface="宋体" panose="02010600030101010101" pitchFamily="2" charset="-122"/>
              </a:rPr>
              <a:t>2.</a:t>
            </a:r>
            <a:r>
              <a:rPr lang="zh-CN" altLang="en-US" sz="4800">
                <a:solidFill>
                  <a:srgbClr val="FF0000"/>
                </a:solidFill>
                <a:ea typeface="宋体" panose="02010600030101010101" pitchFamily="2" charset="-122"/>
              </a:rPr>
              <a:t>融进诗句</a:t>
            </a:r>
            <a:endParaRPr lang="zh-CN" altLang="en-US" sz="480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副标题 1"/>
          <p:cNvSpPr>
            <a:spLocks noGrp="1" noChangeArrowheads="1"/>
          </p:cNvSpPr>
          <p:nvPr>
            <p:ph type="subTitle" idx="1"/>
          </p:nvPr>
        </p:nvSpPr>
        <p:spPr>
          <a:xfrm>
            <a:off x="645160" y="3429000"/>
            <a:ext cx="6974840" cy="381000"/>
          </a:xfrm>
        </p:spPr>
        <p:txBody>
          <a:bodyPr/>
          <a:p>
            <a:r>
              <a:rPr lang="en-US" altLang="zh-CN" sz="6600"/>
              <a:t>3.</a:t>
            </a:r>
            <a:r>
              <a:rPr lang="zh-CN" altLang="en-US" sz="6600">
                <a:ea typeface="宋体" panose="02010600030101010101" pitchFamily="2" charset="-122"/>
              </a:rPr>
              <a:t>筛意象</a:t>
            </a:r>
            <a:endParaRPr lang="zh-CN" altLang="en-US" sz="6600">
              <a:ea typeface="宋体" panose="02010600030101010101" pitchFamily="2" charset="-122"/>
            </a:endParaRPr>
          </a:p>
        </p:txBody>
      </p:sp>
      <p:sp>
        <p:nvSpPr>
          <p:cNvPr id="3" name="标题 2"/>
          <p:cNvSpPr>
            <a:spLocks noGrp="1" noChangeArrowheads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0226" name="矩形 180225"/>
          <p:cNvSpPr/>
          <p:nvPr/>
        </p:nvSpPr>
        <p:spPr>
          <a:xfrm>
            <a:off x="179388" y="188913"/>
            <a:ext cx="2879725" cy="1079500"/>
          </a:xfrm>
          <a:prstGeom prst="rect">
            <a:avLst/>
          </a:prstGeom>
          <a:noFill/>
          <a:ln w="127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/>
            <a:r>
              <a:rPr lang="zh-CN" altLang="en-US" sz="3200" b="1">
                <a:latin typeface="Arial" panose="020B0604020202020204" pitchFamily="34" charset="0"/>
              </a:rPr>
              <a:t>涉江</a:t>
            </a:r>
            <a:r>
              <a:rPr lang="en-US" altLang="zh-CN" sz="3200" b="1">
                <a:latin typeface="Arial" panose="020B0604020202020204" pitchFamily="34" charset="0"/>
              </a:rPr>
              <a:t>/</a:t>
            </a:r>
            <a:r>
              <a:rPr lang="zh-CN" altLang="en-US" sz="3200" b="1">
                <a:latin typeface="Arial" panose="020B0604020202020204" pitchFamily="34" charset="0"/>
              </a:rPr>
              <a:t>采芙蓉，</a:t>
            </a:r>
            <a:endParaRPr lang="zh-CN" altLang="en-US" sz="3200" b="1">
              <a:latin typeface="Arial" panose="020B0604020202020204" pitchFamily="34" charset="0"/>
            </a:endParaRPr>
          </a:p>
          <a:p>
            <a:pPr algn="ctr"/>
            <a:r>
              <a:rPr lang="zh-CN" altLang="en-US" sz="3200" b="1">
                <a:latin typeface="Arial" panose="020B0604020202020204" pitchFamily="34" charset="0"/>
              </a:rPr>
              <a:t>兰泽</a:t>
            </a:r>
            <a:r>
              <a:rPr lang="en-US" altLang="zh-CN" sz="3200" b="1">
                <a:latin typeface="Arial" panose="020B0604020202020204" pitchFamily="34" charset="0"/>
              </a:rPr>
              <a:t>/</a:t>
            </a:r>
            <a:r>
              <a:rPr lang="zh-CN" altLang="en-US" sz="3200" b="1">
                <a:latin typeface="Arial" panose="020B0604020202020204" pitchFamily="34" charset="0"/>
              </a:rPr>
              <a:t>多芳草。</a:t>
            </a:r>
            <a:endParaRPr lang="zh-CN" altLang="en-US" sz="3200" b="1">
              <a:latin typeface="Arial" panose="020B0604020202020204" pitchFamily="34" charset="0"/>
            </a:endParaRPr>
          </a:p>
        </p:txBody>
      </p:sp>
      <p:pic>
        <p:nvPicPr>
          <p:cNvPr id="180228" name="Picture 4" descr="采莲图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530350"/>
            <a:ext cx="4067175" cy="5327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0229" name="文本框 180228"/>
          <p:cNvSpPr txBox="1"/>
          <p:nvPr/>
        </p:nvSpPr>
        <p:spPr>
          <a:xfrm>
            <a:off x="4284663" y="188913"/>
            <a:ext cx="4392612" cy="218376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。这两句诗有哪些意象？ 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描述了怎样的情景？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32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表达了抒情主人公怎样的感情？</a:t>
            </a:r>
            <a:r>
              <a:rPr lang="zh-CN" altLang="en-US" sz="40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4000" b="1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0230" name="文本框 180229"/>
          <p:cNvSpPr txBox="1"/>
          <p:nvPr/>
        </p:nvSpPr>
        <p:spPr>
          <a:xfrm>
            <a:off x="4355465" y="2708593"/>
            <a:ext cx="4537075" cy="3107690"/>
          </a:xfrm>
          <a:prstGeom prst="rect">
            <a:avLst/>
          </a:prstGeom>
          <a:noFill/>
          <a:ln w="127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Arial" panose="020B0604020202020204" pitchFamily="34" charset="0"/>
              </a:rPr>
              <a:t>1.“</a:t>
            </a:r>
            <a:r>
              <a:rPr lang="zh-CN" altLang="en-US" sz="2800" b="1" dirty="0">
                <a:latin typeface="Arial" panose="020B0604020202020204" pitchFamily="34" charset="0"/>
                <a:hlinkClick r:id="rId2" action="ppaction://hlinksldjump"/>
              </a:rPr>
              <a:t>芙蓉</a:t>
            </a:r>
            <a:r>
              <a:rPr lang="zh-CN" altLang="en-US" sz="2800" b="1" dirty="0">
                <a:latin typeface="Arial" panose="020B0604020202020204" pitchFamily="34" charset="0"/>
              </a:rPr>
              <a:t>”“</a:t>
            </a:r>
            <a:r>
              <a:rPr lang="zh-CN" altLang="en-US" sz="2800" b="1">
                <a:latin typeface="Arial" panose="020B0604020202020204" pitchFamily="34" charset="0"/>
              </a:rPr>
              <a:t>兰泽”“芳草”等意象。</a:t>
            </a:r>
            <a:endParaRPr lang="zh-CN" altLang="en-US" sz="2800" b="1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Arial" panose="020B0604020202020204" pitchFamily="34" charset="0"/>
              </a:rPr>
              <a:t>2.</a:t>
            </a:r>
            <a:r>
              <a:rPr lang="zh-CN" altLang="en-US" sz="2800" b="1">
                <a:solidFill>
                  <a:srgbClr val="FF0000"/>
                </a:solidFill>
                <a:latin typeface="Arial" panose="020B0604020202020204" pitchFamily="34" charset="0"/>
              </a:rPr>
              <a:t>描述了抒情主人公涉江采摘芙蓉的情景，营造的是轻松欢快的氛围</a:t>
            </a:r>
            <a:r>
              <a:rPr lang="zh-CN" altLang="en-US" sz="2800" b="1">
                <a:latin typeface="Arial" panose="020B0604020202020204" pitchFamily="34" charset="0"/>
              </a:rPr>
              <a:t>。 </a:t>
            </a:r>
            <a:endParaRPr lang="zh-CN" altLang="en-US" sz="2800" b="1"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>
                <a:latin typeface="Arial" panose="020B0604020202020204" pitchFamily="34" charset="0"/>
              </a:rPr>
              <a:t>3.</a:t>
            </a:r>
            <a:r>
              <a:rPr lang="zh-CN" altLang="en-US" sz="2800" b="1">
                <a:latin typeface="Arial" panose="020B0604020202020204" pitchFamily="34" charset="0"/>
              </a:rPr>
              <a:t>表达出主人公</a:t>
            </a:r>
            <a:r>
              <a:rPr lang="zh-CN" altLang="en-US" sz="28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Arial" panose="020B0604020202020204" pitchFamily="34" charset="0"/>
              </a:rPr>
              <a:t>兴奋</a:t>
            </a:r>
            <a:r>
              <a:rPr lang="zh-CN" altLang="en-US" sz="2800" b="1">
                <a:latin typeface="Arial" panose="020B0604020202020204" pitchFamily="34" charset="0"/>
              </a:rPr>
              <a:t>的心情。</a:t>
            </a:r>
            <a:endParaRPr lang="zh-CN" altLang="en-US" sz="2800" b="1">
              <a:latin typeface="Arial" panose="020B0604020202020204" pitchFamily="34" charset="0"/>
            </a:endParaRPr>
          </a:p>
        </p:txBody>
      </p:sp>
      <p:sp>
        <p:nvSpPr>
          <p:cNvPr id="180232" name="矩形 180231"/>
          <p:cNvSpPr/>
          <p:nvPr/>
        </p:nvSpPr>
        <p:spPr>
          <a:xfrm rot="5400000">
            <a:off x="2844800" y="1771650"/>
            <a:ext cx="914400" cy="485775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endParaRPr lang="zh-CN" altLang="en-US" sz="3600">
              <a:ln w="9525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FF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80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80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02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02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0229" grpId="0" bldLvl="0" animBg="1"/>
      <p:bldP spid="180230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2274" name="图片 182273" descr="还望故乡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276475"/>
            <a:ext cx="3198813" cy="4581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2275" name="文本框 182274"/>
          <p:cNvSpPr txBox="1"/>
          <p:nvPr/>
        </p:nvSpPr>
        <p:spPr>
          <a:xfrm>
            <a:off x="4859338" y="549275"/>
            <a:ext cx="4033837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sz="1800" dirty="0">
              <a:latin typeface="Arial" panose="020B0604020202020204" pitchFamily="34" charset="0"/>
            </a:endParaRPr>
          </a:p>
        </p:txBody>
      </p:sp>
      <p:sp>
        <p:nvSpPr>
          <p:cNvPr id="182276" name="文本框 182275"/>
          <p:cNvSpPr txBox="1"/>
          <p:nvPr/>
        </p:nvSpPr>
        <p:spPr>
          <a:xfrm>
            <a:off x="5076825" y="908050"/>
            <a:ext cx="2663825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sz="1800" dirty="0">
              <a:latin typeface="Arial" panose="020B0604020202020204" pitchFamily="34" charset="0"/>
            </a:endParaRPr>
          </a:p>
        </p:txBody>
      </p:sp>
      <p:sp>
        <p:nvSpPr>
          <p:cNvPr id="182278" name="文本框 182277"/>
          <p:cNvSpPr txBox="1"/>
          <p:nvPr/>
        </p:nvSpPr>
        <p:spPr>
          <a:xfrm>
            <a:off x="179388" y="115888"/>
            <a:ext cx="2808287" cy="958850"/>
          </a:xfrm>
          <a:prstGeom prst="rect">
            <a:avLst/>
          </a:prstGeom>
          <a:noFill/>
          <a:ln w="127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800">
                <a:latin typeface="Arial" panose="020B0604020202020204" pitchFamily="34" charset="0"/>
                <a:ea typeface="黑体" panose="02010609060101010101" pitchFamily="49" charset="-122"/>
              </a:rPr>
              <a:t>还顾望旧乡，         长路漫浩浩。</a:t>
            </a:r>
            <a:endParaRPr lang="zh-CN" altLang="en-US" sz="280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82279" name="文本框 182278"/>
          <p:cNvSpPr txBox="1"/>
          <p:nvPr/>
        </p:nvSpPr>
        <p:spPr>
          <a:xfrm>
            <a:off x="3419793" y="188278"/>
            <a:ext cx="5472112" cy="1814830"/>
          </a:xfrm>
          <a:prstGeom prst="rect">
            <a:avLst/>
          </a:prstGeom>
          <a:noFill/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1.</a:t>
            </a:r>
            <a:r>
              <a:rPr lang="zh-CN" altLang="en-US" sz="320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这两句里有哪些意象？</a:t>
            </a:r>
            <a:endParaRPr lang="zh-CN" altLang="en-US" sz="320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2.</a:t>
            </a:r>
            <a:r>
              <a:rPr lang="zh-CN" altLang="en-US" sz="320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这些意象包含着主人公怎样的思想感情？</a:t>
            </a:r>
            <a:endParaRPr lang="zh-CN" altLang="en-US" sz="320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82280" name="文本框 182279"/>
          <p:cNvSpPr txBox="1"/>
          <p:nvPr/>
        </p:nvSpPr>
        <p:spPr>
          <a:xfrm>
            <a:off x="3635058" y="2996565"/>
            <a:ext cx="5184775" cy="1568450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r>
              <a:rPr lang="en-US" altLang="zh-CN" sz="3200" b="1">
                <a:latin typeface="Arial" panose="020B0604020202020204" pitchFamily="34" charset="0"/>
              </a:rPr>
              <a:t>1.“</a:t>
            </a:r>
            <a:r>
              <a:rPr lang="zh-CN" altLang="en-US" sz="3200" b="1">
                <a:latin typeface="Arial" panose="020B0604020202020204" pitchFamily="34" charset="0"/>
              </a:rPr>
              <a:t>旧乡”“长路”。</a:t>
            </a:r>
            <a:endParaRPr lang="zh-CN" altLang="en-US" sz="3200" b="1">
              <a:latin typeface="Arial" panose="020B0604020202020204" pitchFamily="34" charset="0"/>
            </a:endParaRPr>
          </a:p>
          <a:p>
            <a:r>
              <a:rPr lang="en-US" altLang="zh-CN" sz="3200" b="1">
                <a:latin typeface="Arial" panose="020B0604020202020204" pitchFamily="34" charset="0"/>
              </a:rPr>
              <a:t>2.</a:t>
            </a:r>
            <a:r>
              <a:rPr lang="zh-CN" altLang="en-US" sz="3200" b="1">
                <a:latin typeface="Arial" panose="020B0604020202020204" pitchFamily="34" charset="0"/>
              </a:rPr>
              <a:t>相爱却不得相见，浓浓的</a:t>
            </a:r>
            <a:r>
              <a:rPr lang="zh-CN" altLang="en-US" sz="3200" b="1">
                <a:solidFill>
                  <a:schemeClr val="accent6">
                    <a:lumMod val="60000"/>
                    <a:lumOff val="40000"/>
                  </a:schemeClr>
                </a:solidFill>
                <a:latin typeface="Arial" panose="020B0604020202020204" pitchFamily="34" charset="0"/>
              </a:rPr>
              <a:t>相思之情</a:t>
            </a:r>
            <a:r>
              <a:rPr lang="zh-CN" altLang="en-US" sz="3200" b="1">
                <a:latin typeface="Arial" panose="020B0604020202020204" pitchFamily="34" charset="0"/>
              </a:rPr>
              <a:t>溢于言表。</a:t>
            </a:r>
            <a:endParaRPr lang="zh-CN" altLang="en-US" sz="320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82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82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2279" grpId="0" bldLvl="0" animBg="1"/>
      <p:bldP spid="18228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6000">
                <a:solidFill>
                  <a:srgbClr val="FF0000"/>
                </a:solidFill>
              </a:rPr>
              <a:t>导入</a:t>
            </a:r>
            <a:endParaRPr lang="zh-CN" altLang="en-US" sz="600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3600"/>
              <a:t>最能代表中华传统文化的内容是什么？</a:t>
            </a:r>
            <a:endParaRPr lang="zh-CN" altLang="en-US" sz="3600"/>
          </a:p>
          <a:p>
            <a:r>
              <a:rPr lang="en-US" altLang="zh-CN" sz="3600"/>
              <a:t>1.</a:t>
            </a:r>
            <a:r>
              <a:rPr lang="zh-CN" altLang="en-US" sz="3600">
                <a:ea typeface="宋体" panose="02010600030101010101" pitchFamily="2" charset="-122"/>
              </a:rPr>
              <a:t>书法</a:t>
            </a:r>
            <a:endParaRPr lang="zh-CN" altLang="en-US" sz="3600">
              <a:ea typeface="宋体" panose="02010600030101010101" pitchFamily="2" charset="-122"/>
            </a:endParaRPr>
          </a:p>
          <a:p>
            <a:r>
              <a:rPr lang="en-US" altLang="zh-CN" sz="3600">
                <a:ea typeface="宋体" panose="02010600030101010101" pitchFamily="2" charset="-122"/>
              </a:rPr>
              <a:t>2.</a:t>
            </a:r>
            <a:r>
              <a:rPr lang="zh-CN" altLang="en-US" sz="3600">
                <a:ea typeface="宋体" panose="02010600030101010101" pitchFamily="2" charset="-122"/>
              </a:rPr>
              <a:t>古诗词</a:t>
            </a:r>
            <a:endParaRPr lang="zh-CN" altLang="en-US" sz="3600">
              <a:ea typeface="宋体" panose="02010600030101010101" pitchFamily="2" charset="-122"/>
            </a:endParaRPr>
          </a:p>
          <a:p>
            <a:r>
              <a:rPr lang="en-US" altLang="zh-CN" sz="3600">
                <a:ea typeface="宋体" panose="02010600030101010101" pitchFamily="2" charset="-122"/>
              </a:rPr>
              <a:t>3.</a:t>
            </a:r>
            <a:r>
              <a:rPr lang="zh-CN" altLang="en-US" sz="3600">
                <a:ea typeface="宋体" panose="02010600030101010101" pitchFamily="2" charset="-122"/>
              </a:rPr>
              <a:t>京剧</a:t>
            </a:r>
            <a:endParaRPr lang="zh-CN" altLang="en-US" sz="3600">
              <a:ea typeface="宋体" panose="02010600030101010101" pitchFamily="2" charset="-122"/>
            </a:endParaRPr>
          </a:p>
          <a:p>
            <a:r>
              <a:rPr lang="en-US" altLang="zh-CN" sz="3600">
                <a:ea typeface="宋体" panose="02010600030101010101" pitchFamily="2" charset="-122"/>
              </a:rPr>
              <a:t>4.</a:t>
            </a:r>
            <a:r>
              <a:rPr lang="zh-CN" altLang="en-US" sz="3600">
                <a:ea typeface="宋体" panose="02010600030101010101" pitchFamily="2" charset="-122"/>
              </a:rPr>
              <a:t>中医</a:t>
            </a:r>
            <a:endParaRPr lang="zh-CN" altLang="en-US" sz="3600">
              <a:ea typeface="宋体" panose="02010600030101010101" pitchFamily="2" charset="-122"/>
            </a:endParaRPr>
          </a:p>
          <a:p>
            <a:r>
              <a:rPr lang="en-US" altLang="zh-CN" sz="3600">
                <a:ea typeface="宋体" panose="02010600030101010101" pitchFamily="2" charset="-122"/>
              </a:rPr>
              <a:t>5.</a:t>
            </a:r>
            <a:r>
              <a:rPr lang="zh-CN" altLang="en-US" sz="3600">
                <a:ea typeface="宋体" panose="02010600030101010101" pitchFamily="2" charset="-122"/>
              </a:rPr>
              <a:t>儒家思想</a:t>
            </a:r>
            <a:endParaRPr lang="zh-CN" altLang="en-US" sz="3600">
              <a:ea typeface="宋体" panose="02010600030101010101" pitchFamily="2" charset="-122"/>
            </a:endParaRPr>
          </a:p>
          <a:p>
            <a:r>
              <a:rPr lang="en-US" altLang="zh-CN" sz="3600">
                <a:ea typeface="宋体" panose="02010600030101010101" pitchFamily="2" charset="-122"/>
              </a:rPr>
              <a:t>6.</a:t>
            </a:r>
            <a:endParaRPr lang="en-US" altLang="zh-CN" sz="360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1.</a:t>
            </a:r>
            <a:r>
              <a:rPr lang="zh-CN" altLang="en-US">
                <a:ea typeface="宋体" panose="02010600030101010101" pitchFamily="2" charset="-122"/>
              </a:rPr>
              <a:t>山上有哪些东西？</a:t>
            </a:r>
            <a:br>
              <a:rPr lang="zh-CN" altLang="en-US">
                <a:ea typeface="宋体" panose="02010600030101010101" pitchFamily="2" charset="-122"/>
              </a:rPr>
            </a:br>
            <a:r>
              <a:rPr lang="en-US" altLang="zh-CN">
                <a:ea typeface="宋体" panose="02010600030101010101" pitchFamily="2" charset="-122"/>
              </a:rPr>
              <a:t>2.</a:t>
            </a:r>
            <a:r>
              <a:rPr lang="zh-CN" altLang="en-US">
                <a:ea typeface="宋体" panose="02010600030101010101" pitchFamily="2" charset="-122"/>
              </a:rPr>
              <a:t>比较适合表达你要抒发的感情的意象是什么？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zh-CN" altLang="en-US" sz="6600">
                <a:solidFill>
                  <a:srgbClr val="FF0000"/>
                </a:solidFill>
              </a:rPr>
              <a:t>思考：《登北高五侯山》你觉得可以选用哪些意象？</a:t>
            </a:r>
            <a:endParaRPr lang="zh-CN" altLang="en-US" sz="66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先尝试创作前两句写景的诗句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指导：</a:t>
            </a:r>
            <a:endParaRPr lang="zh-CN" altLang="en-US"/>
          </a:p>
          <a:p>
            <a:r>
              <a:rPr lang="en-US" altLang="zh-CN"/>
              <a:t>1.</a:t>
            </a:r>
            <a:r>
              <a:rPr lang="zh-CN" altLang="en-US">
                <a:ea typeface="宋体" panose="02010600030101010101" pitchFamily="2" charset="-122"/>
              </a:rPr>
              <a:t>选择恰当的意象</a:t>
            </a:r>
            <a:endParaRPr lang="zh-CN" altLang="en-US">
              <a:ea typeface="宋体" panose="02010600030101010101" pitchFamily="2" charset="-122"/>
            </a:endParaRPr>
          </a:p>
          <a:p>
            <a:r>
              <a:rPr lang="en-US" altLang="zh-CN">
                <a:ea typeface="宋体" panose="02010600030101010101" pitchFamily="2" charset="-122"/>
              </a:rPr>
              <a:t>2.</a:t>
            </a:r>
            <a:r>
              <a:rPr lang="zh-CN" altLang="en-US">
                <a:ea typeface="宋体" panose="02010600030101010101" pitchFamily="2" charset="-122"/>
              </a:rPr>
              <a:t>采用合适的手法</a:t>
            </a:r>
            <a:endParaRPr lang="zh-CN" altLang="en-US">
              <a:ea typeface="宋体" panose="02010600030101010101" pitchFamily="2" charset="-122"/>
            </a:endParaRPr>
          </a:p>
          <a:p>
            <a:r>
              <a:rPr lang="en-US" altLang="zh-CN">
                <a:ea typeface="宋体" panose="02010600030101010101" pitchFamily="2" charset="-122"/>
              </a:rPr>
              <a:t>3.</a:t>
            </a:r>
            <a:r>
              <a:rPr lang="zh-CN" altLang="en-US">
                <a:ea typeface="宋体" panose="02010600030101010101" pitchFamily="2" charset="-122"/>
              </a:rPr>
              <a:t>连缀成句</a:t>
            </a:r>
            <a:endParaRPr lang="zh-CN" altLang="en-US">
              <a:ea typeface="宋体" panose="02010600030101010101" pitchFamily="2" charset="-122"/>
            </a:endParaRPr>
          </a:p>
          <a:p>
            <a:r>
              <a:rPr lang="en-US" altLang="zh-CN">
                <a:ea typeface="宋体" panose="02010600030101010101" pitchFamily="2" charset="-122"/>
              </a:rPr>
              <a:t>4.</a:t>
            </a:r>
            <a:r>
              <a:rPr lang="zh-CN" altLang="en-US">
                <a:ea typeface="宋体" panose="02010600030101010101" pitchFamily="2" charset="-122"/>
              </a:rPr>
              <a:t>可以参考《涉江采芙蓉》写景句的句式</a:t>
            </a:r>
            <a:endParaRPr lang="zh-CN" altLang="en-US">
              <a:ea typeface="宋体" panose="02010600030101010101" pitchFamily="2" charset="-122"/>
            </a:endParaRPr>
          </a:p>
          <a:p>
            <a:r>
              <a:rPr lang="en-US" altLang="zh-CN">
                <a:ea typeface="宋体" panose="02010600030101010101" pitchFamily="2" charset="-122"/>
              </a:rPr>
              <a:t>(</a:t>
            </a:r>
            <a:r>
              <a:rPr lang="zh-CN" altLang="en-US">
                <a:ea typeface="宋体" panose="02010600030101010101" pitchFamily="2" charset="-122"/>
              </a:rPr>
              <a:t>？</a:t>
            </a:r>
            <a:r>
              <a:rPr lang="en-US" altLang="zh-CN">
                <a:ea typeface="宋体" panose="02010600030101010101" pitchFamily="2" charset="-122"/>
              </a:rPr>
              <a:t>V)</a:t>
            </a:r>
            <a:r>
              <a:rPr lang="zh-CN" altLang="en-US">
                <a:ea typeface="宋体" panose="02010600030101010101" pitchFamily="2" charset="-122"/>
              </a:rPr>
              <a:t>山</a:t>
            </a:r>
            <a:r>
              <a:rPr lang="en-US" altLang="zh-CN">
                <a:ea typeface="宋体" panose="02010600030101010101" pitchFamily="2" charset="-122"/>
              </a:rPr>
              <a:t>(</a:t>
            </a:r>
            <a:r>
              <a:rPr lang="zh-CN" altLang="en-US">
                <a:ea typeface="宋体" panose="02010600030101010101" pitchFamily="2" charset="-122"/>
              </a:rPr>
              <a:t>？</a:t>
            </a:r>
            <a:r>
              <a:rPr lang="en-US" altLang="zh-CN">
                <a:ea typeface="宋体" panose="02010600030101010101" pitchFamily="2" charset="-122"/>
              </a:rPr>
              <a:t>V)(</a:t>
            </a:r>
            <a:r>
              <a:rPr lang="zh-CN" altLang="en-US">
                <a:ea typeface="宋体" panose="02010600030101010101" pitchFamily="2" charset="-122"/>
              </a:rPr>
              <a:t>？</a:t>
            </a:r>
            <a:r>
              <a:rPr lang="en-US" altLang="zh-CN">
                <a:ea typeface="宋体" panose="02010600030101010101" pitchFamily="2" charset="-122"/>
              </a:rPr>
              <a:t>n)(?n),</a:t>
            </a:r>
            <a:endParaRPr lang="en-US" altLang="zh-CN">
              <a:ea typeface="宋体" panose="02010600030101010101" pitchFamily="2" charset="-122"/>
            </a:endParaRPr>
          </a:p>
          <a:p>
            <a:r>
              <a:rPr lang="en-US" altLang="zh-CN">
                <a:ea typeface="宋体" panose="02010600030101010101" pitchFamily="2" charset="-122"/>
                <a:sym typeface="+mn-ea"/>
              </a:rPr>
              <a:t>(</a:t>
            </a:r>
            <a:r>
              <a:rPr lang="zh-CN" altLang="en-US">
                <a:ea typeface="宋体" panose="02010600030101010101" pitchFamily="2" charset="-122"/>
                <a:sym typeface="+mn-ea"/>
              </a:rPr>
              <a:t>？</a:t>
            </a:r>
            <a:r>
              <a:rPr lang="en-US" altLang="zh-CN">
                <a:ea typeface="宋体" panose="02010600030101010101" pitchFamily="2" charset="-122"/>
                <a:sym typeface="+mn-ea"/>
              </a:rPr>
              <a:t>n)(?n)</a:t>
            </a:r>
            <a:r>
              <a:rPr lang="zh-CN" altLang="en-US">
                <a:ea typeface="宋体" panose="02010600030101010101" pitchFamily="2" charset="-122"/>
                <a:sym typeface="+mn-ea"/>
              </a:rPr>
              <a:t>多</a:t>
            </a:r>
            <a:r>
              <a:rPr lang="en-US" altLang="zh-CN">
                <a:ea typeface="宋体" panose="02010600030101010101" pitchFamily="2" charset="-122"/>
                <a:sym typeface="+mn-ea"/>
              </a:rPr>
              <a:t>(</a:t>
            </a:r>
            <a:r>
              <a:rPr lang="zh-CN" altLang="en-US">
                <a:ea typeface="宋体" panose="02010600030101010101" pitchFamily="2" charset="-122"/>
                <a:sym typeface="+mn-ea"/>
              </a:rPr>
              <a:t>？</a:t>
            </a:r>
            <a:r>
              <a:rPr lang="en-US" altLang="zh-CN">
                <a:ea typeface="宋体" panose="02010600030101010101" pitchFamily="2" charset="-122"/>
                <a:sym typeface="+mn-ea"/>
              </a:rPr>
              <a:t>n)(?n)</a:t>
            </a:r>
            <a:r>
              <a:rPr lang="zh-CN" altLang="en-US">
                <a:ea typeface="宋体" panose="02010600030101010101" pitchFamily="2" charset="-122"/>
                <a:sym typeface="+mn-ea"/>
              </a:rPr>
              <a:t>。</a:t>
            </a:r>
            <a:endParaRPr lang="zh-CN" altLang="en-US">
              <a:ea typeface="宋体" panose="02010600030101010101" pitchFamily="2" charset="-122"/>
            </a:endParaRPr>
          </a:p>
          <a:p>
            <a:r>
              <a:rPr lang="en-US" altLang="zh-CN">
                <a:ea typeface="宋体" panose="02010600030101010101" pitchFamily="2" charset="-122"/>
              </a:rPr>
              <a:t>5.</a:t>
            </a:r>
            <a:r>
              <a:rPr lang="zh-CN" altLang="en-US">
                <a:ea typeface="宋体" panose="02010600030101010101" pitchFamily="2" charset="-122"/>
              </a:rPr>
              <a:t>参考创作：</a:t>
            </a:r>
            <a:endParaRPr lang="zh-CN" altLang="en-US">
              <a:ea typeface="宋体" panose="02010600030101010101" pitchFamily="2" charset="-122"/>
            </a:endParaRPr>
          </a:p>
          <a:p>
            <a:r>
              <a:rPr lang="zh-CN" altLang="en-US">
                <a:ea typeface="宋体" panose="02010600030101010101" pitchFamily="2" charset="-122"/>
              </a:rPr>
              <a:t>老松有壮志，</a:t>
            </a:r>
            <a:endParaRPr lang="zh-CN" altLang="en-US">
              <a:ea typeface="宋体" panose="02010600030101010101" pitchFamily="2" charset="-122"/>
            </a:endParaRPr>
          </a:p>
          <a:p>
            <a:r>
              <a:rPr lang="zh-CN" altLang="en-US">
                <a:ea typeface="宋体" panose="02010600030101010101" pitchFamily="2" charset="-122"/>
              </a:rPr>
              <a:t>怪石无媚骨</a:t>
            </a:r>
            <a:endParaRPr lang="zh-CN" altLang="en-US">
              <a:ea typeface="宋体" panose="02010600030101010101" pitchFamily="2" charset="-122"/>
            </a:endParaRPr>
          </a:p>
          <a:p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en-US" altLang="zh-CN" sz="6000"/>
              <a:t>4.</a:t>
            </a:r>
            <a:r>
              <a:rPr lang="zh-CN" altLang="en-US" sz="6000"/>
              <a:t>析手法</a:t>
            </a:r>
            <a:endParaRPr lang="zh-CN" altLang="en-US" sz="6000"/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838200" y="351155"/>
            <a:ext cx="7239000" cy="1391285"/>
          </a:xfrm>
        </p:spPr>
        <p:txBody>
          <a:bodyPr/>
          <a:p>
            <a:r>
              <a:rPr lang="zh-CN" altLang="en-US"/>
              <a:t>开头两句运用什么手法？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r>
              <a:rPr lang="zh-CN" altLang="en-US" sz="6000">
                <a:solidFill>
                  <a:srgbClr val="FF3300"/>
                </a:solidFill>
              </a:rPr>
              <a:t>借景抒情</a:t>
            </a:r>
            <a:endParaRPr lang="zh-CN" altLang="en-US" sz="6000">
              <a:solidFill>
                <a:srgbClr val="FF3300"/>
              </a:solidFill>
            </a:endParaRPr>
          </a:p>
          <a:p>
            <a:r>
              <a:rPr lang="zh-CN" altLang="en-US" sz="6000">
                <a:solidFill>
                  <a:srgbClr val="FF3300"/>
                </a:solidFill>
              </a:rPr>
              <a:t>乐景写哀情</a:t>
            </a:r>
            <a:endParaRPr lang="zh-CN" altLang="en-US" sz="6000">
              <a:solidFill>
                <a:srgbClr val="FF3300"/>
              </a:solidFill>
            </a:endParaRP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Text Box 2"/>
          <p:cNvSpPr txBox="1"/>
          <p:nvPr/>
        </p:nvSpPr>
        <p:spPr>
          <a:xfrm>
            <a:off x="611188" y="692150"/>
            <a:ext cx="7705725" cy="1765300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buNone/>
            </a:pPr>
            <a:r>
              <a:rPr lang="zh-CN" altLang="en-US" sz="3600" dirty="0">
                <a:latin typeface="Arial" panose="020B0604020202020204" pitchFamily="34" charset="0"/>
                <a:ea typeface="华文新魏" panose="02010800040101010101" pitchFamily="2" charset="-122"/>
              </a:rPr>
              <a:t>绝句（杜甫）</a:t>
            </a:r>
            <a:endParaRPr lang="zh-CN" altLang="en-US" sz="3600" dirty="0">
              <a:latin typeface="Arial" panose="020B0604020202020204" pitchFamily="34" charset="0"/>
              <a:ea typeface="华文新魏" panose="02010800040101010101" pitchFamily="2" charset="-122"/>
            </a:endParaRPr>
          </a:p>
          <a:p>
            <a:pPr algn="ctr">
              <a:buNone/>
            </a:pPr>
            <a:r>
              <a:rPr lang="zh-CN" altLang="en-US" sz="3600" dirty="0">
                <a:latin typeface="Arial" panose="020B0604020202020204" pitchFamily="34" charset="0"/>
                <a:ea typeface="华文新魏" panose="02010800040101010101" pitchFamily="2" charset="-122"/>
              </a:rPr>
              <a:t>江碧鸟逾白，山青花欲燃。</a:t>
            </a:r>
            <a:endParaRPr lang="zh-CN" altLang="en-US" sz="3600" dirty="0">
              <a:latin typeface="Arial" panose="020B0604020202020204" pitchFamily="34" charset="0"/>
              <a:ea typeface="华文新魏" panose="02010800040101010101" pitchFamily="2" charset="-122"/>
            </a:endParaRPr>
          </a:p>
          <a:p>
            <a:pPr algn="ctr">
              <a:buNone/>
            </a:pPr>
            <a:r>
              <a:rPr lang="zh-CN" altLang="en-US" sz="3600" dirty="0">
                <a:latin typeface="Arial" panose="020B0604020202020204" pitchFamily="34" charset="0"/>
                <a:ea typeface="华文新魏" panose="02010800040101010101" pitchFamily="2" charset="-122"/>
              </a:rPr>
              <a:t>今春看又过，何日是归年？</a:t>
            </a:r>
            <a:endParaRPr lang="zh-CN" altLang="en-US" sz="3600" dirty="0">
              <a:latin typeface="Arial" panose="020B0604020202020204" pitchFamily="34" charset="0"/>
              <a:ea typeface="华文新魏" panose="02010800040101010101" pitchFamily="2" charset="-122"/>
            </a:endParaRPr>
          </a:p>
        </p:txBody>
      </p:sp>
      <p:sp>
        <p:nvSpPr>
          <p:cNvPr id="14340" name="WordArt 4"/>
          <p:cNvSpPr/>
          <p:nvPr/>
        </p:nvSpPr>
        <p:spPr>
          <a:xfrm>
            <a:off x="4000500" y="5715000"/>
            <a:ext cx="3816350" cy="6096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  <a:normAutofit/>
          </a:bodyPr>
          <a:p>
            <a:pPr algn="ctr" eaLnBrk="0" hangingPunct="0"/>
            <a:r>
              <a:rPr lang="zh-CN" altLang="en-US" sz="3600">
                <a:ln w="952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以乐景衬哀情</a:t>
            </a:r>
            <a:endParaRPr lang="zh-CN" altLang="en-US" sz="3600">
              <a:ln w="952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11621" name="Text Box 5"/>
          <p:cNvSpPr txBox="1">
            <a:spLocks noChangeArrowheads="1"/>
          </p:cNvSpPr>
          <p:nvPr/>
        </p:nvSpPr>
        <p:spPr bwMode="auto">
          <a:xfrm>
            <a:off x="-612775" y="-717550"/>
            <a:ext cx="5292725" cy="1433513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p>
            <a:pPr algn="r">
              <a:spcBef>
                <a:spcPct val="50000"/>
              </a:spcBef>
              <a:buNone/>
            </a:pP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可以为你要创作的诗歌确定前两句的内容和句式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 sz="5400">
                <a:solidFill>
                  <a:srgbClr val="FF0000"/>
                </a:solidFill>
              </a:rPr>
              <a:t>1.</a:t>
            </a:r>
            <a:r>
              <a:rPr lang="zh-CN" altLang="en-US" sz="5400">
                <a:solidFill>
                  <a:srgbClr val="FF0000"/>
                </a:solidFill>
                <a:ea typeface="宋体" panose="02010600030101010101" pitchFamily="2" charset="-122"/>
              </a:rPr>
              <a:t>内容：</a:t>
            </a:r>
            <a:r>
              <a:rPr lang="zh-CN" altLang="en-US" sz="5400">
                <a:solidFill>
                  <a:srgbClr val="FF0000"/>
                </a:solidFill>
              </a:rPr>
              <a:t>写景</a:t>
            </a:r>
            <a:endParaRPr lang="zh-CN" altLang="en-US" sz="5400">
              <a:solidFill>
                <a:srgbClr val="FF0000"/>
              </a:solidFill>
            </a:endParaRPr>
          </a:p>
          <a:p>
            <a:r>
              <a:rPr lang="en-US" altLang="zh-CN" sz="5400">
                <a:solidFill>
                  <a:srgbClr val="FF0000"/>
                </a:solidFill>
              </a:rPr>
              <a:t>2.</a:t>
            </a:r>
            <a:r>
              <a:rPr lang="zh-CN" altLang="en-US" sz="5400">
                <a:solidFill>
                  <a:srgbClr val="FF0000"/>
                </a:solidFill>
              </a:rPr>
              <a:t>句式：五言。可参考前两句结构。</a:t>
            </a:r>
            <a:endParaRPr lang="zh-CN" altLang="en-US" sz="54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1250" name="文本框 181249"/>
          <p:cNvSpPr txBox="1"/>
          <p:nvPr/>
        </p:nvSpPr>
        <p:spPr>
          <a:xfrm>
            <a:off x="539750" y="836613"/>
            <a:ext cx="82804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endParaRPr sz="5400" b="1" i="1" dirty="0">
              <a:solidFill>
                <a:srgbClr val="FFFF00"/>
              </a:solidFill>
              <a:latin typeface="Arial" panose="020B0604020202020204" pitchFamily="34" charset="0"/>
            </a:endParaRPr>
          </a:p>
        </p:txBody>
      </p:sp>
      <p:sp>
        <p:nvSpPr>
          <p:cNvPr id="181251" name="文本框 181250"/>
          <p:cNvSpPr txBox="1"/>
          <p:nvPr/>
        </p:nvSpPr>
        <p:spPr>
          <a:xfrm>
            <a:off x="179388" y="115888"/>
            <a:ext cx="2736850" cy="1079500"/>
          </a:xfrm>
          <a:prstGeom prst="rect">
            <a:avLst/>
          </a:prstGeom>
          <a:noFill/>
          <a:ln w="127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采之欲遗谁？     所思在远道。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pic>
        <p:nvPicPr>
          <p:cNvPr id="181253" name="图片 181252" descr="封皮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484313"/>
            <a:ext cx="3300413" cy="53736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1254" name="文本框 181253"/>
          <p:cNvSpPr txBox="1"/>
          <p:nvPr/>
        </p:nvSpPr>
        <p:spPr>
          <a:xfrm>
            <a:off x="3419793" y="332423"/>
            <a:ext cx="5256212" cy="1506855"/>
          </a:xfrm>
          <a:prstGeom prst="rect">
            <a:avLst/>
          </a:prstGeom>
          <a:noFill/>
          <a:ln w="12700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这两句用了什么手法？</a:t>
            </a:r>
            <a:endParaRPr lang="zh-CN" altLang="en-US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40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1255" name="文本框 181254"/>
          <p:cNvSpPr txBox="1"/>
          <p:nvPr/>
        </p:nvSpPr>
        <p:spPr>
          <a:xfrm>
            <a:off x="3708400" y="3284538"/>
            <a:ext cx="5003800" cy="1322070"/>
          </a:xfrm>
          <a:prstGeom prst="rect">
            <a:avLst/>
          </a:prstGeom>
          <a:noFill/>
          <a:ln w="127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方正姚体" panose="02010601030101010101" pitchFamily="2" charset="-122"/>
                <a:ea typeface="方正姚体" panose="02010601030101010101" pitchFamily="2" charset="-122"/>
              </a:rPr>
              <a:t>设</a:t>
            </a:r>
            <a:r>
              <a:rPr lang="zh-CN" altLang="en-US" sz="3200">
                <a:latin typeface="方正姚体" panose="02010601030101010101" pitchFamily="2" charset="-122"/>
                <a:ea typeface="方正姚体" panose="02010601030101010101" pitchFamily="2" charset="-122"/>
              </a:rPr>
              <a:t>问。</a:t>
            </a:r>
            <a:endParaRPr lang="zh-CN" altLang="en-US" sz="3200"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>
                <a:latin typeface="方正姚体" panose="02010601030101010101" pitchFamily="2" charset="-122"/>
                <a:ea typeface="方正姚体" panose="02010601030101010101" pitchFamily="2" charset="-122"/>
              </a:rPr>
              <a:t>想象（虚实结合）</a:t>
            </a:r>
            <a:endParaRPr lang="zh-CN" altLang="en-US" sz="3200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81256" name="矩形 181255"/>
          <p:cNvSpPr/>
          <p:nvPr/>
        </p:nvSpPr>
        <p:spPr>
          <a:xfrm>
            <a:off x="179388" y="1557338"/>
            <a:ext cx="1828800" cy="792162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912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人在远方</a:t>
            </a:r>
            <a:endParaRPr lang="zh-CN" altLang="en-US" sz="3600">
              <a:ln w="952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/>
            <a:r>
              <a:rPr lang="zh-CN" altLang="en-US" sz="3600">
                <a:ln w="952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心愿难遂</a:t>
            </a:r>
            <a:endParaRPr lang="zh-CN" altLang="en-US" sz="3600">
              <a:ln w="952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81257" name="矩形 181256"/>
          <p:cNvSpPr/>
          <p:nvPr/>
        </p:nvSpPr>
        <p:spPr>
          <a:xfrm rot="5400000">
            <a:off x="1836738" y="1771650"/>
            <a:ext cx="914400" cy="485775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0000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FF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失意</a:t>
            </a:r>
            <a:endParaRPr lang="zh-CN" altLang="en-US" sz="3600">
              <a:ln w="9525" cap="flat" cmpd="sng">
                <a:solidFill>
                  <a:srgbClr val="0000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FF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812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8125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8125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81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81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81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81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181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181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12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12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1254" grpId="0" bldLvl="0" animBg="1"/>
      <p:bldP spid="18125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我的创作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/>
              <a:t>                      </a:t>
            </a:r>
            <a:r>
              <a:rPr lang="zh-CN" altLang="en-US"/>
              <a:t>古风·湄洲妈祖庙怀古</a:t>
            </a:r>
            <a:endParaRPr lang="zh-CN" altLang="en-US"/>
          </a:p>
          <a:p>
            <a:r>
              <a:rPr lang="en-US" altLang="zh-CN"/>
              <a:t>                                   </a:t>
            </a:r>
            <a:r>
              <a:rPr lang="zh-CN" altLang="en-US"/>
              <a:t>吴清华</a:t>
            </a:r>
            <a:r>
              <a:rPr lang="en-US" altLang="zh-CN"/>
              <a:t>            </a:t>
            </a:r>
            <a:endParaRPr lang="en-US" altLang="zh-CN"/>
          </a:p>
          <a:p>
            <a:r>
              <a:rPr lang="en-US" altLang="zh-CN"/>
              <a:t>                    </a:t>
            </a:r>
            <a:r>
              <a:rPr lang="zh-CN" altLang="en-US">
                <a:highlight>
                  <a:srgbClr val="FFFF00"/>
                </a:highlight>
                <a:sym typeface="+mn-ea"/>
              </a:rPr>
              <a:t>春饮梅雨醉，风暖桃花开。</a:t>
            </a:r>
            <a:endParaRPr lang="zh-CN" altLang="en-US">
              <a:highlight>
                <a:srgbClr val="FFFF00"/>
              </a:highlight>
            </a:endParaRPr>
          </a:p>
          <a:p>
            <a:r>
              <a:rPr lang="zh-CN" altLang="en-US">
                <a:highlight>
                  <a:srgbClr val="FFFF00"/>
                </a:highlight>
              </a:rPr>
              <a:t>                    云起惊波涛，松响动尘埃。</a:t>
            </a:r>
            <a:endParaRPr lang="zh-CN" altLang="en-US">
              <a:highlight>
                <a:srgbClr val="FFFF00"/>
              </a:highlight>
            </a:endParaRPr>
          </a:p>
          <a:p>
            <a:r>
              <a:rPr lang="zh-CN" altLang="en-US">
                <a:highlight>
                  <a:srgbClr val="FFFF00"/>
                </a:highlight>
              </a:rPr>
              <a:t>                    潮涨屿有声，仙逝石无苔。</a:t>
            </a:r>
            <a:endParaRPr lang="zh-CN" altLang="en-US"/>
          </a:p>
          <a:p>
            <a:r>
              <a:rPr lang="zh-CN" altLang="en-US"/>
              <a:t>                    花谢伤往事，月圆举酒杯。</a:t>
            </a:r>
            <a:endParaRPr lang="zh-CN" altLang="en-US"/>
          </a:p>
          <a:p>
            <a:r>
              <a:rPr lang="zh-CN" altLang="en-US"/>
              <a:t>                    古迹焕新颜，今韵舞旧台。</a:t>
            </a:r>
            <a:endParaRPr lang="zh-CN" altLang="en-US"/>
          </a:p>
          <a:p>
            <a:r>
              <a:rPr lang="zh-CN" altLang="en-US"/>
              <a:t>                    </a:t>
            </a:r>
            <a:r>
              <a:rPr lang="zh-CN" altLang="en-US">
                <a:highlight>
                  <a:srgbClr val="FFFF00"/>
                </a:highlight>
              </a:rPr>
              <a:t>凝望海峡浅，游子倦归来。</a:t>
            </a:r>
            <a:endParaRPr lang="zh-CN" altLang="en-US"/>
          </a:p>
          <a:p>
            <a:r>
              <a:rPr lang="zh-CN" altLang="en-US"/>
              <a:t>                   </a:t>
            </a:r>
            <a:r>
              <a:rPr lang="en-US" altLang="zh-CN"/>
              <a:t> </a:t>
            </a:r>
            <a:r>
              <a:rPr lang="zh-CN" altLang="en-US"/>
              <a:t>千年咏妈祖，仁心似莲白。</a:t>
            </a:r>
            <a:endParaRPr lang="zh-CN" altLang="en-US"/>
          </a:p>
          <a:p>
            <a:r>
              <a:rPr lang="zh-CN" altLang="en-US"/>
              <a:t>               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手法总结：</a:t>
            </a:r>
            <a:br>
              <a:rPr lang="zh-CN" altLang="en-US"/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4400">
                <a:sym typeface="+mn-ea"/>
              </a:rPr>
              <a:t>设问、乐景写哀情（借景抒情）、想象（虚实结合）、</a:t>
            </a:r>
            <a:endParaRPr lang="zh-CN" altLang="en-US">
              <a:sym typeface="+mn-ea"/>
            </a:endParaRPr>
          </a:p>
          <a:p>
            <a:r>
              <a:rPr lang="zh-CN" altLang="en-US" sz="4000">
                <a:solidFill>
                  <a:srgbClr val="FF0000"/>
                </a:solidFill>
              </a:rPr>
              <a:t>思考：这些手法对你的写作古诗有什么借鉴作用？</a:t>
            </a:r>
            <a:endParaRPr lang="zh-CN" altLang="en-US" sz="4000">
              <a:solidFill>
                <a:srgbClr val="FF0000"/>
              </a:solidFill>
            </a:endParaRPr>
          </a:p>
          <a:p>
            <a:endParaRPr lang="zh-CN" altLang="en-US" sz="40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numCol="1" anchor="ctr" anchorCtr="0" compatLnSpc="1"/>
          <a:p>
            <a:pPr>
              <a:buNone/>
            </a:pPr>
            <a:r>
              <a:rPr lang="en-US" altLang="zh-CN" sz="6000" dirty="0"/>
              <a:t>5.</a:t>
            </a:r>
            <a:r>
              <a:rPr lang="zh-CN" altLang="en-US" sz="6000" dirty="0">
                <a:ea typeface="宋体" panose="02010600030101010101" pitchFamily="2" charset="-122"/>
              </a:rPr>
              <a:t>悟感情</a:t>
            </a:r>
            <a:endParaRPr lang="zh-CN" altLang="en-US" sz="6000" dirty="0">
              <a:ea typeface="宋体" panose="02010600030101010101" pitchFamily="2" charset="-122"/>
            </a:endParaRPr>
          </a:p>
        </p:txBody>
      </p:sp>
      <p:sp>
        <p:nvSpPr>
          <p:cNvPr id="19459" name="内容占位符 2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 anchorCtr="0"/>
          <a:p>
            <a:pPr marL="0" indent="0">
              <a:buNone/>
            </a:pPr>
            <a:r>
              <a:rPr lang="zh-CN" altLang="en-US" sz="4400" dirty="0">
                <a:solidFill>
                  <a:schemeClr val="accent5">
                    <a:lumMod val="75000"/>
                  </a:schemeClr>
                </a:solidFill>
              </a:rPr>
              <a:t>这首诗抒发了作者什么感情？</a:t>
            </a:r>
            <a:endParaRPr lang="zh-CN" altLang="en-US" sz="4400" dirty="0">
              <a:solidFill>
                <a:schemeClr val="accent5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zh-CN" altLang="en-US" sz="4400" dirty="0">
                <a:solidFill>
                  <a:schemeClr val="accent5">
                    <a:lumMod val="75000"/>
                  </a:schemeClr>
                </a:solidFill>
              </a:rPr>
              <a:t>（多种答案）</a:t>
            </a:r>
            <a:endParaRPr lang="zh-CN" altLang="en-US" sz="4400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4000"/>
              <a:t>如何继承和发扬？</a:t>
            </a:r>
            <a:endParaRPr lang="zh-CN" altLang="en-US" sz="40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4800" dirty="0">
                <a:solidFill>
                  <a:srgbClr val="D7181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女子思夫怀远。</a:t>
            </a:r>
            <a:endParaRPr lang="zh-CN" altLang="en-US" sz="4800" dirty="0">
              <a:solidFill>
                <a:srgbClr val="D7181F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r>
              <a:rPr lang="zh-CN" altLang="en-US" sz="4800" dirty="0">
                <a:solidFill>
                  <a:srgbClr val="D7181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游子思乡怀人。</a:t>
            </a:r>
            <a:endParaRPr lang="zh-CN" altLang="en-US" sz="4800" dirty="0">
              <a:solidFill>
                <a:srgbClr val="D7181F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r>
              <a:rPr lang="zh-CN" altLang="en-US" sz="4800">
                <a:solidFill>
                  <a:srgbClr val="D7181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歌颂美好纯洁的爱情。</a:t>
            </a:r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Text Box 2"/>
          <p:cNvSpPr txBox="1"/>
          <p:nvPr/>
        </p:nvSpPr>
        <p:spPr>
          <a:xfrm>
            <a:off x="0" y="1052513"/>
            <a:ext cx="9144000" cy="1445260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p>
            <a:pPr>
              <a:spcBef>
                <a:spcPct val="50000"/>
              </a:spcBef>
              <a:buNone/>
            </a:pPr>
            <a:r>
              <a:rPr lang="zh-CN" altLang="en-US" sz="2800" dirty="0">
                <a:latin typeface="华文新魏" panose="02010800040101010101" pitchFamily="2" charset="-122"/>
                <a:ea typeface="华文新魏" panose="02010800040101010101" pitchFamily="2" charset="-122"/>
              </a:rPr>
              <a:t>   </a:t>
            </a:r>
            <a:r>
              <a:rPr lang="zh-CN" altLang="en-US" sz="4400" dirty="0"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lang="zh-CN" altLang="en-US" sz="44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《登北高五侯山》你要抒发什么感情？（可以几种兼有）</a:t>
            </a:r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4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827405" y="404178"/>
            <a:ext cx="7239000" cy="563563"/>
          </a:xfrm>
        </p:spPr>
        <p:txBody>
          <a:bodyPr/>
          <a:p>
            <a:endParaRPr lang="zh-CN" altLang="en-US" sz="4000">
              <a:solidFill>
                <a:srgbClr val="D7181F"/>
              </a:solidFill>
              <a:ea typeface="宋体" panose="02010600030101010101" pitchFamily="2" charset="-122"/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4000">
                <a:solidFill>
                  <a:srgbClr val="FF3300"/>
                </a:solidFill>
              </a:rPr>
              <a:t>创</a:t>
            </a:r>
            <a:r>
              <a:rPr lang="zh-CN" altLang="en-US" sz="4000">
                <a:solidFill>
                  <a:srgbClr val="FF3300"/>
                </a:solidFill>
                <a:sym typeface="+mn-ea"/>
              </a:rPr>
              <a:t>指导</a:t>
            </a:r>
            <a:r>
              <a:rPr lang="zh-CN" altLang="en-US" sz="4000">
                <a:solidFill>
                  <a:srgbClr val="FF3300"/>
                </a:solidFill>
              </a:rPr>
              <a:t>作：</a:t>
            </a:r>
            <a:endParaRPr lang="zh-CN" altLang="en-US" sz="4000"/>
          </a:p>
          <a:p>
            <a:r>
              <a:rPr lang="en-US" altLang="zh-CN" sz="4000"/>
              <a:t>1.</a:t>
            </a:r>
            <a:r>
              <a:rPr lang="zh-CN" altLang="en-US" sz="4000">
                <a:ea typeface="宋体" panose="02010600030101010101" pitchFamily="2" charset="-122"/>
              </a:rPr>
              <a:t>确定意象：松、石、路、鸟、山</a:t>
            </a:r>
            <a:endParaRPr lang="zh-CN" altLang="en-US" sz="4000">
              <a:ea typeface="宋体" panose="02010600030101010101" pitchFamily="2" charset="-122"/>
            </a:endParaRPr>
          </a:p>
          <a:p>
            <a:r>
              <a:rPr lang="en-US" altLang="zh-CN" sz="4000">
                <a:ea typeface="宋体" panose="02010600030101010101" pitchFamily="2" charset="-122"/>
              </a:rPr>
              <a:t>2.</a:t>
            </a:r>
            <a:r>
              <a:rPr lang="zh-CN" altLang="en-US" sz="4000">
                <a:ea typeface="宋体" panose="02010600030101010101" pitchFamily="2" charset="-122"/>
              </a:rPr>
              <a:t>选用手法：借景抒情、比喻、拟人</a:t>
            </a:r>
            <a:endParaRPr lang="zh-CN" altLang="en-US" sz="4000">
              <a:ea typeface="宋体" panose="02010600030101010101" pitchFamily="2" charset="-122"/>
            </a:endParaRPr>
          </a:p>
          <a:p>
            <a:r>
              <a:rPr lang="en-US" altLang="zh-CN" sz="4000">
                <a:ea typeface="宋体" panose="02010600030101010101" pitchFamily="2" charset="-122"/>
              </a:rPr>
              <a:t>3.</a:t>
            </a:r>
            <a:r>
              <a:rPr lang="zh-CN" altLang="en-US" sz="4000">
                <a:ea typeface="宋体" panose="02010600030101010101" pitchFamily="2" charset="-122"/>
              </a:rPr>
              <a:t>融进感情</a:t>
            </a:r>
            <a:endParaRPr lang="zh-CN" altLang="en-US" sz="4000">
              <a:ea typeface="宋体" panose="02010600030101010101" pitchFamily="2" charset="-122"/>
            </a:endParaRPr>
          </a:p>
          <a:p>
            <a:r>
              <a:rPr lang="en-US" altLang="zh-CN" sz="4000">
                <a:ea typeface="宋体" panose="02010600030101010101" pitchFamily="2" charset="-122"/>
              </a:rPr>
              <a:t>4.</a:t>
            </a:r>
            <a:r>
              <a:rPr lang="zh-CN" altLang="en-US" sz="4000">
                <a:ea typeface="宋体" panose="02010600030101010101" pitchFamily="2" charset="-122"/>
              </a:rPr>
              <a:t>连缀成句（五言句式）</a:t>
            </a:r>
            <a:endParaRPr lang="zh-CN" altLang="en-US" sz="4000">
              <a:ea typeface="宋体" panose="02010600030101010101" pitchFamily="2" charset="-122"/>
            </a:endParaRPr>
          </a:p>
          <a:p>
            <a:r>
              <a:rPr lang="en-US" altLang="zh-CN" sz="4000">
                <a:ea typeface="宋体" panose="02010600030101010101" pitchFamily="2" charset="-122"/>
              </a:rPr>
              <a:t>5.</a:t>
            </a:r>
            <a:r>
              <a:rPr lang="zh-CN" altLang="en-US" sz="4000">
                <a:ea typeface="宋体" panose="02010600030101010101" pitchFamily="2" charset="-122"/>
              </a:rPr>
              <a:t>寻找韵脚</a:t>
            </a:r>
            <a:endParaRPr lang="zh-CN" altLang="en-US" sz="4000">
              <a:ea typeface="宋体" panose="02010600030101010101" pitchFamily="2" charset="-122"/>
            </a:endParaRPr>
          </a:p>
          <a:p>
            <a:endParaRPr lang="zh-CN" altLang="en-US" sz="400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创作五言古体诗一首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4400">
                <a:solidFill>
                  <a:srgbClr val="FF0000"/>
                </a:solidFill>
              </a:rPr>
              <a:t>要求：</a:t>
            </a:r>
            <a:r>
              <a:rPr lang="en-US" altLang="zh-CN" sz="4400">
                <a:solidFill>
                  <a:srgbClr val="FF0000"/>
                </a:solidFill>
              </a:rPr>
              <a:t>1.</a:t>
            </a:r>
            <a:r>
              <a:rPr lang="zh-CN" altLang="en-US" sz="4400">
                <a:solidFill>
                  <a:srgbClr val="FF0000"/>
                </a:solidFill>
                <a:ea typeface="宋体" panose="02010600030101010101" pitchFamily="2" charset="-122"/>
              </a:rPr>
              <a:t>四句即可，不求平仄</a:t>
            </a:r>
            <a:endParaRPr lang="zh-CN" altLang="en-US" sz="440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r>
              <a:rPr lang="en-US" altLang="zh-CN" sz="4400">
                <a:solidFill>
                  <a:srgbClr val="FF0000"/>
                </a:solidFill>
                <a:ea typeface="宋体" panose="02010600030101010101" pitchFamily="2" charset="-122"/>
              </a:rPr>
              <a:t>   2.2</a:t>
            </a:r>
            <a:r>
              <a:rPr lang="zh-CN" altLang="en-US" sz="4400">
                <a:solidFill>
                  <a:srgbClr val="FF0000"/>
                </a:solidFill>
                <a:ea typeface="宋体" panose="02010600030101010101" pitchFamily="2" charset="-122"/>
              </a:rPr>
              <a:t>句和</a:t>
            </a:r>
            <a:r>
              <a:rPr lang="en-US" altLang="zh-CN" sz="4400">
                <a:solidFill>
                  <a:srgbClr val="FF0000"/>
                </a:solidFill>
                <a:ea typeface="宋体" panose="02010600030101010101" pitchFamily="2" charset="-122"/>
              </a:rPr>
              <a:t>4</a:t>
            </a:r>
            <a:r>
              <a:rPr lang="zh-CN" altLang="en-US" sz="4400">
                <a:solidFill>
                  <a:srgbClr val="FF0000"/>
                </a:solidFill>
                <a:ea typeface="宋体" panose="02010600030101010101" pitchFamily="2" charset="-122"/>
              </a:rPr>
              <a:t>句押韵（最好押平水韵，可以押中华新韵）</a:t>
            </a:r>
            <a:endParaRPr lang="zh-CN" altLang="en-US" sz="440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r>
              <a:rPr lang="zh-CN" altLang="en-US" sz="4400">
                <a:solidFill>
                  <a:srgbClr val="FF0000"/>
                </a:solidFill>
                <a:ea typeface="宋体" panose="02010600030101010101" pitchFamily="2" charset="-122"/>
              </a:rPr>
              <a:t> </a:t>
            </a:r>
            <a:r>
              <a:rPr lang="en-US" altLang="zh-CN" sz="4400">
                <a:solidFill>
                  <a:srgbClr val="FF0000"/>
                </a:solidFill>
                <a:ea typeface="宋体" panose="02010600030101010101" pitchFamily="2" charset="-122"/>
              </a:rPr>
              <a:t>  3.</a:t>
            </a:r>
            <a:r>
              <a:rPr lang="zh-CN" altLang="en-US" sz="4400">
                <a:solidFill>
                  <a:srgbClr val="FF0000"/>
                </a:solidFill>
                <a:ea typeface="宋体" panose="02010600030101010101" pitchFamily="2" charset="-122"/>
              </a:rPr>
              <a:t>题目：登北高五侯山（抒发自己胸怀壮志，实现大学梦的感情）</a:t>
            </a:r>
            <a:endParaRPr lang="zh-CN" altLang="en-US" sz="440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r>
              <a:rPr lang="zh-CN" altLang="en-US" sz="4400">
                <a:solidFill>
                  <a:srgbClr val="FF0000"/>
                </a:solidFill>
                <a:ea typeface="宋体" panose="02010600030101010101" pitchFamily="2" charset="-122"/>
              </a:rPr>
              <a:t> </a:t>
            </a:r>
            <a:r>
              <a:rPr lang="en-US" altLang="zh-CN" sz="4400">
                <a:solidFill>
                  <a:srgbClr val="FF0000"/>
                </a:solidFill>
                <a:ea typeface="宋体" panose="02010600030101010101" pitchFamily="2" charset="-122"/>
              </a:rPr>
              <a:t>  4.</a:t>
            </a:r>
            <a:r>
              <a:rPr lang="zh-CN" altLang="en-US" sz="4400">
                <a:solidFill>
                  <a:srgbClr val="FF0000"/>
                </a:solidFill>
                <a:ea typeface="宋体" panose="02010600030101010101" pitchFamily="2" charset="-122"/>
              </a:rPr>
              <a:t>手法参考《涉江采芙蓉》</a:t>
            </a:r>
            <a:endParaRPr lang="zh-CN" altLang="en-US" sz="440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r>
              <a:rPr lang="en-US" altLang="zh-CN">
                <a:ea typeface="宋体" panose="02010600030101010101" pitchFamily="2" charset="-122"/>
              </a:rPr>
              <a:t>        </a:t>
            </a:r>
            <a:endParaRPr lang="en-US" altLang="zh-CN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6000"/>
              <a:t>登北高五侯山</a:t>
            </a:r>
            <a:br>
              <a:rPr lang="zh-CN" altLang="en-US" sz="6000"/>
            </a:br>
            <a:r>
              <a:rPr lang="zh-CN" altLang="en-US" sz="6000"/>
              <a:t> </a:t>
            </a:r>
            <a:r>
              <a:rPr lang="en-US" altLang="zh-CN" sz="6000"/>
              <a:t>   </a:t>
            </a:r>
            <a:r>
              <a:rPr lang="zh-CN" altLang="en-US" sz="6000">
                <a:ea typeface="宋体" panose="02010600030101010101" pitchFamily="2" charset="-122"/>
              </a:rPr>
              <a:t>吴清华</a:t>
            </a:r>
            <a:endParaRPr lang="zh-CN" altLang="en-US" sz="6000">
              <a:ea typeface="宋体" panose="0201060003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  <a:p>
            <a:r>
              <a:rPr lang="zh-CN" altLang="en-US" sz="6000"/>
              <a:t>老松有壮志，</a:t>
            </a:r>
            <a:endParaRPr lang="zh-CN" altLang="en-US" sz="6000"/>
          </a:p>
          <a:p>
            <a:r>
              <a:rPr lang="zh-CN" altLang="en-US" sz="6000"/>
              <a:t>怪石无媚骨。</a:t>
            </a:r>
            <a:endParaRPr lang="zh-CN" altLang="en-US" sz="6000"/>
          </a:p>
          <a:p>
            <a:r>
              <a:rPr lang="zh-CN" altLang="en-US" sz="6000"/>
              <a:t>何日凌绝顶，</a:t>
            </a:r>
            <a:endParaRPr lang="zh-CN" altLang="en-US" sz="6000"/>
          </a:p>
          <a:p>
            <a:r>
              <a:rPr lang="zh-CN" altLang="en-US" sz="6000"/>
              <a:t>群山出海曙。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4800">
                <a:solidFill>
                  <a:srgbClr val="D7181F"/>
                </a:solidFill>
              </a:rPr>
              <a:t>展示创作作品</a:t>
            </a:r>
            <a:endParaRPr lang="zh-CN" altLang="en-US" sz="4800">
              <a:solidFill>
                <a:srgbClr val="D7181F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8371" name="Rectangle 3"/>
          <p:cNvSpPr>
            <a:spLocks noGrp="1"/>
          </p:cNvSpPr>
          <p:nvPr>
            <p:ph type="body" idx="4294967295"/>
          </p:nvPr>
        </p:nvSpPr>
        <p:spPr>
          <a:xfrm>
            <a:off x="0" y="1196975"/>
            <a:ext cx="8382000" cy="5105400"/>
          </a:xfrm>
        </p:spPr>
        <p:txBody>
          <a:bodyPr vert="horz" wrap="square" lIns="91440" tIns="45720" rIns="91440" bIns="45720" anchor="t" anchorCtr="0"/>
          <a:p>
            <a:pPr>
              <a:buNone/>
            </a:pPr>
            <a:r>
              <a:rPr lang="en-US" altLang="zh-CN" dirty="0">
                <a:ea typeface="宋体" panose="02010600030101010101" pitchFamily="2" charset="-122"/>
              </a:rPr>
              <a:t>       </a:t>
            </a:r>
            <a:r>
              <a:rPr lang="en-US" altLang="zh-CN" sz="5400" dirty="0">
                <a:ea typeface="宋体" panose="02010600030101010101" pitchFamily="2" charset="-122"/>
              </a:rPr>
              <a:t>《</a:t>
            </a:r>
            <a:r>
              <a:rPr lang="zh-CN" altLang="en-US" sz="5400" dirty="0">
                <a:ea typeface="宋体" panose="02010600030101010101" pitchFamily="2" charset="-122"/>
              </a:rPr>
              <a:t>涉江采芙蓉</a:t>
            </a:r>
            <a:r>
              <a:rPr lang="en-US" altLang="zh-CN" sz="5400" dirty="0">
                <a:ea typeface="宋体" panose="02010600030101010101" pitchFamily="2" charset="-122"/>
              </a:rPr>
              <a:t>》</a:t>
            </a:r>
            <a:r>
              <a:rPr lang="zh-CN" altLang="en-US" sz="5400" dirty="0">
                <a:ea typeface="宋体" panose="02010600030101010101" pitchFamily="2" charset="-122"/>
              </a:rPr>
              <a:t>是一首绝美的诗，看到它就像看到了一种中国式乡情、亲情、爱情的缩影，横亘于历史时空之中，对我们创作古诗有可供借鉴之用。</a:t>
            </a:r>
            <a:endParaRPr lang="zh-CN" altLang="en-US" sz="5400" dirty="0">
              <a:ea typeface="宋体" panose="02010600030101010101" pitchFamily="2" charset="-122"/>
            </a:endParaRPr>
          </a:p>
        </p:txBody>
      </p:sp>
      <p:sp>
        <p:nvSpPr>
          <p:cNvPr id="58374" name="Text Box 6"/>
          <p:cNvSpPr txBox="1">
            <a:spLocks noChangeArrowheads="1"/>
          </p:cNvSpPr>
          <p:nvPr/>
        </p:nvSpPr>
        <p:spPr bwMode="auto">
          <a:xfrm>
            <a:off x="2268538" y="333375"/>
            <a:ext cx="2808288" cy="914400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 marR="0" algn="ctr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5400" b="1" kern="1200" cap="none" spc="0" normalizeH="0" baseline="0" noProof="0">
                <a:solidFill>
                  <a:srgbClr val="CC330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结语</a:t>
            </a:r>
            <a:endParaRPr kumimoji="0" lang="zh-CN" altLang="en-US" sz="5400" b="1" kern="1200" cap="none" spc="0" normalizeH="0" baseline="0" noProof="0">
              <a:solidFill>
                <a:srgbClr val="CC3300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charRg st="0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8371">
                                            <p:txEl>
                                              <p:charRg st="0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8371">
                                            <p:txEl>
                                              <p:charRg st="0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8371">
                                            <p:txEl>
                                              <p:charRg st="0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1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4400"/>
              <a:t>古诗词创作的意义</a:t>
            </a:r>
            <a:endParaRPr lang="zh-CN" altLang="en-US" sz="44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 sz="4800"/>
              <a:t>1.</a:t>
            </a:r>
            <a:r>
              <a:rPr lang="zh-CN" altLang="en-US" sz="4800">
                <a:ea typeface="宋体" panose="02010600030101010101" pitchFamily="2" charset="-122"/>
              </a:rPr>
              <a:t>继承发扬中华传统文化</a:t>
            </a:r>
            <a:endParaRPr lang="zh-CN" altLang="en-US" sz="4800">
              <a:ea typeface="宋体" panose="02010600030101010101" pitchFamily="2" charset="-122"/>
            </a:endParaRPr>
          </a:p>
          <a:p>
            <a:pPr marL="0" indent="0">
              <a:buNone/>
            </a:pPr>
            <a:r>
              <a:rPr lang="zh-CN" altLang="en-US" sz="3600">
                <a:ea typeface="宋体" panose="02010600030101010101" pitchFamily="2" charset="-122"/>
              </a:rPr>
              <a:t>（张载：为往圣继绝学）</a:t>
            </a:r>
            <a:endParaRPr lang="zh-CN" altLang="en-US" sz="4800">
              <a:ea typeface="宋体" panose="02010600030101010101" pitchFamily="2" charset="-122"/>
            </a:endParaRPr>
          </a:p>
          <a:p>
            <a:r>
              <a:rPr lang="en-US" altLang="zh-CN" sz="4800">
                <a:ea typeface="宋体" panose="02010600030101010101" pitchFamily="2" charset="-122"/>
              </a:rPr>
              <a:t>2.</a:t>
            </a:r>
            <a:r>
              <a:rPr lang="zh-CN" altLang="en-US" sz="4800">
                <a:ea typeface="宋体" panose="02010600030101010101" pitchFamily="2" charset="-122"/>
              </a:rPr>
              <a:t>抒发感情，怡情冶性</a:t>
            </a:r>
            <a:endParaRPr lang="zh-CN" altLang="en-US" sz="4800">
              <a:ea typeface="宋体" panose="02010600030101010101" pitchFamily="2" charset="-122"/>
            </a:endParaRPr>
          </a:p>
          <a:p>
            <a:r>
              <a:rPr lang="en-US" altLang="zh-CN" sz="4800">
                <a:ea typeface="宋体" panose="02010600030101010101" pitchFamily="2" charset="-122"/>
              </a:rPr>
              <a:t>3.</a:t>
            </a:r>
            <a:r>
              <a:rPr lang="zh-CN" altLang="en-US" sz="4800">
                <a:ea typeface="宋体" panose="02010600030101010101" pitchFamily="2" charset="-122"/>
              </a:rPr>
              <a:t>提高古诗词赏析能力</a:t>
            </a:r>
            <a:endParaRPr lang="zh-CN" altLang="en-US" sz="4800">
              <a:ea typeface="宋体" panose="02010600030101010101" pitchFamily="2" charset="-122"/>
            </a:endParaRPr>
          </a:p>
          <a:p>
            <a:r>
              <a:rPr lang="en-US" altLang="zh-CN" sz="4800">
                <a:ea typeface="宋体" panose="02010600030101010101" pitchFamily="2" charset="-122"/>
              </a:rPr>
              <a:t>4.</a:t>
            </a:r>
            <a:r>
              <a:rPr lang="zh-CN" altLang="en-US" sz="4800">
                <a:ea typeface="宋体" panose="02010600030101010101" pitchFamily="2" charset="-122"/>
              </a:rPr>
              <a:t>提高写作语言能力</a:t>
            </a:r>
            <a:endParaRPr lang="zh-CN" altLang="en-US" sz="480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numCol="1" anchor="ctr" anchorCtr="0" compatLnSpc="1"/>
          <a:p>
            <a:pPr>
              <a:buNone/>
            </a:pPr>
            <a:r>
              <a:rPr lang="zh-CN" altLang="en-US" sz="4400" dirty="0"/>
              <a:t>学习目标</a:t>
            </a:r>
            <a:endParaRPr lang="zh-CN" altLang="en-US" sz="4400" dirty="0"/>
          </a:p>
        </p:txBody>
      </p:sp>
      <p:sp>
        <p:nvSpPr>
          <p:cNvPr id="4099" name="内容占位符 2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 anchorCtr="0"/>
          <a:p>
            <a:pPr marL="0" indent="0">
              <a:buNone/>
            </a:pPr>
            <a:endParaRPr lang="en-US" altLang="zh-CN" dirty="0"/>
          </a:p>
          <a:p>
            <a:r>
              <a:rPr lang="en-US" altLang="zh-CN" sz="5400" dirty="0"/>
              <a:t>1</a:t>
            </a:r>
            <a:r>
              <a:rPr lang="zh-CN" altLang="en-US" sz="5400" dirty="0">
                <a:solidFill>
                  <a:srgbClr val="FF0000"/>
                </a:solidFill>
                <a:ea typeface="宋体" panose="02010600030101010101" pitchFamily="2" charset="-122"/>
              </a:rPr>
              <a:t>赏析</a:t>
            </a:r>
            <a:r>
              <a:rPr lang="zh-CN" altLang="en-US" sz="5400" dirty="0">
                <a:ea typeface="宋体" panose="02010600030101010101" pitchFamily="2" charset="-122"/>
              </a:rPr>
              <a:t>（大意、诗眼、意</a:t>
            </a:r>
            <a:r>
              <a:rPr lang="en-US" altLang="zh-CN" sz="5400" dirty="0">
                <a:ea typeface="宋体" panose="02010600030101010101" pitchFamily="2" charset="-122"/>
              </a:rPr>
              <a:t>      </a:t>
            </a:r>
            <a:r>
              <a:rPr lang="zh-CN" altLang="en-US" sz="5400" dirty="0">
                <a:ea typeface="宋体" panose="02010600030101010101" pitchFamily="2" charset="-122"/>
              </a:rPr>
              <a:t>象、手法、感情）</a:t>
            </a:r>
            <a:endParaRPr lang="en-US" altLang="zh-CN" sz="5400" dirty="0"/>
          </a:p>
          <a:p>
            <a:r>
              <a:rPr lang="en-US" altLang="zh-CN" sz="5400" dirty="0"/>
              <a:t>2</a:t>
            </a:r>
            <a:r>
              <a:rPr lang="zh-CN" altLang="en-US" sz="5400" dirty="0">
                <a:solidFill>
                  <a:srgbClr val="FF0000"/>
                </a:solidFill>
                <a:ea typeface="宋体" panose="02010600030101010101" pitchFamily="2" charset="-122"/>
              </a:rPr>
              <a:t>创作</a:t>
            </a:r>
            <a:endParaRPr lang="zh-CN" altLang="en-US" dirty="0"/>
          </a:p>
          <a:p>
            <a:endParaRPr lang="zh-CN" altLang="en-US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>
                <a:solidFill>
                  <a:srgbClr val="FF0000"/>
                </a:solidFill>
              </a:rPr>
              <a:t>任务：创作五言古体诗一首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要求：</a:t>
            </a:r>
            <a:endParaRPr lang="zh-CN" altLang="en-US"/>
          </a:p>
          <a:p>
            <a:r>
              <a:rPr lang="en-US" altLang="zh-CN" sz="3200"/>
              <a:t>1.</a:t>
            </a:r>
            <a:r>
              <a:rPr lang="zh-CN" altLang="en-US" sz="3200">
                <a:ea typeface="宋体" panose="02010600030101010101" pitchFamily="2" charset="-122"/>
              </a:rPr>
              <a:t>四句即可</a:t>
            </a:r>
            <a:endParaRPr lang="zh-CN" altLang="en-US" sz="3200">
              <a:ea typeface="宋体" panose="02010600030101010101" pitchFamily="2" charset="-122"/>
            </a:endParaRPr>
          </a:p>
          <a:p>
            <a:r>
              <a:rPr lang="en-US" altLang="zh-CN" sz="3200">
                <a:ea typeface="宋体" panose="02010600030101010101" pitchFamily="2" charset="-122"/>
              </a:rPr>
              <a:t>2.2</a:t>
            </a:r>
            <a:r>
              <a:rPr lang="zh-CN" altLang="en-US" sz="3200">
                <a:ea typeface="宋体" panose="02010600030101010101" pitchFamily="2" charset="-122"/>
              </a:rPr>
              <a:t>句和</a:t>
            </a:r>
            <a:r>
              <a:rPr lang="en-US" altLang="zh-CN" sz="3200">
                <a:ea typeface="宋体" panose="02010600030101010101" pitchFamily="2" charset="-122"/>
              </a:rPr>
              <a:t>4</a:t>
            </a:r>
            <a:r>
              <a:rPr lang="zh-CN" altLang="en-US" sz="3200">
                <a:ea typeface="宋体" panose="02010600030101010101" pitchFamily="2" charset="-122"/>
              </a:rPr>
              <a:t>句押韵（最好押平水韵，也可以押中华新韵）</a:t>
            </a:r>
            <a:endParaRPr lang="zh-CN" altLang="en-US" sz="3200">
              <a:ea typeface="宋体" panose="02010600030101010101" pitchFamily="2" charset="-122"/>
            </a:endParaRPr>
          </a:p>
          <a:p>
            <a:r>
              <a:rPr lang="en-US" altLang="zh-CN" sz="3200">
                <a:ea typeface="宋体" panose="02010600030101010101" pitchFamily="2" charset="-122"/>
              </a:rPr>
              <a:t>3.</a:t>
            </a:r>
            <a:r>
              <a:rPr lang="zh-CN" altLang="en-US" sz="3200">
                <a:ea typeface="宋体" panose="02010600030101010101" pitchFamily="2" charset="-122"/>
              </a:rPr>
              <a:t>题目：登北高五侯山（其他山也可以）</a:t>
            </a:r>
            <a:endParaRPr lang="zh-CN" altLang="en-US" sz="3200">
              <a:ea typeface="宋体" panose="02010600030101010101" pitchFamily="2" charset="-122"/>
            </a:endParaRPr>
          </a:p>
          <a:p>
            <a:r>
              <a:rPr lang="en-US" altLang="zh-CN" sz="3200">
                <a:ea typeface="宋体" panose="02010600030101010101" pitchFamily="2" charset="-122"/>
              </a:rPr>
              <a:t>4.</a:t>
            </a:r>
            <a:r>
              <a:rPr lang="zh-CN" altLang="en-US" sz="3200">
                <a:ea typeface="宋体" panose="02010600030101010101" pitchFamily="2" charset="-122"/>
              </a:rPr>
              <a:t>抒发自己感情（胸怀壮志，实现大学梦感情）</a:t>
            </a:r>
            <a:endParaRPr lang="zh-CN" altLang="en-US" sz="3200">
              <a:ea typeface="宋体" panose="02010600030101010101" pitchFamily="2" charset="-122"/>
            </a:endParaRPr>
          </a:p>
          <a:p>
            <a:r>
              <a:rPr lang="en-US" altLang="zh-CN" sz="3200">
                <a:ea typeface="宋体" panose="02010600030101010101" pitchFamily="2" charset="-122"/>
              </a:rPr>
              <a:t>5.</a:t>
            </a:r>
            <a:r>
              <a:rPr lang="zh-CN" altLang="en-US" sz="3200">
                <a:ea typeface="宋体" panose="02010600030101010101" pitchFamily="2" charset="-122"/>
              </a:rPr>
              <a:t>手法可以参考《涉江采芙蓉》</a:t>
            </a:r>
            <a:endParaRPr lang="zh-CN" altLang="en-US" sz="3200">
              <a:ea typeface="宋体" panose="02010600030101010101" pitchFamily="2" charset="-122"/>
            </a:endParaRPr>
          </a:p>
          <a:p>
            <a:r>
              <a:rPr lang="en-US" altLang="zh-CN" sz="3200">
                <a:ea typeface="宋体" panose="02010600030101010101" pitchFamily="2" charset="-122"/>
              </a:rPr>
              <a:t>6.</a:t>
            </a:r>
            <a:r>
              <a:rPr lang="zh-CN" altLang="en-US" sz="3200">
                <a:ea typeface="宋体" panose="02010600030101010101" pitchFamily="2" charset="-122"/>
              </a:rPr>
              <a:t>尽可能对偶</a:t>
            </a:r>
            <a:endParaRPr lang="zh-CN" altLang="en-US" sz="3200">
              <a:ea typeface="宋体" panose="02010600030101010101" pitchFamily="2" charset="-122"/>
            </a:endParaRPr>
          </a:p>
          <a:p>
            <a:endParaRPr lang="zh-CN" altLang="en-US">
              <a:ea typeface="宋体" panose="02010600030101010101" pitchFamily="2" charset="-122"/>
            </a:endParaRPr>
          </a:p>
          <a:p>
            <a:pPr marL="0" indent="0">
              <a:buNone/>
            </a:pPr>
            <a:r>
              <a:rPr lang="en-US" altLang="zh-CN">
                <a:ea typeface="宋体" panose="02010600030101010101" pitchFamily="2" charset="-122"/>
              </a:rPr>
              <a:t>      </a:t>
            </a:r>
            <a:endParaRPr lang="en-US" altLang="zh-CN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我的创作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/>
              <a:t>                      </a:t>
            </a:r>
            <a:r>
              <a:rPr lang="zh-CN" altLang="en-US"/>
              <a:t>古风·春日登湄洲妈祖庙</a:t>
            </a:r>
            <a:endParaRPr lang="zh-CN" altLang="en-US"/>
          </a:p>
          <a:p>
            <a:r>
              <a:rPr lang="en-US" altLang="zh-CN"/>
              <a:t>                                   </a:t>
            </a:r>
            <a:r>
              <a:rPr lang="zh-CN" altLang="en-US"/>
              <a:t>吴清华</a:t>
            </a:r>
            <a:r>
              <a:rPr lang="en-US" altLang="zh-CN"/>
              <a:t>            </a:t>
            </a:r>
            <a:endParaRPr lang="en-US" altLang="zh-CN"/>
          </a:p>
          <a:p>
            <a:r>
              <a:rPr lang="en-US" altLang="zh-CN"/>
              <a:t>                    </a:t>
            </a:r>
            <a:r>
              <a:rPr lang="zh-CN" altLang="en-US">
                <a:sym typeface="+mn-ea"/>
              </a:rPr>
              <a:t>春饮梅雨醉，风暖桃花开。</a:t>
            </a:r>
            <a:endParaRPr lang="zh-CN" altLang="en-US"/>
          </a:p>
          <a:p>
            <a:r>
              <a:rPr lang="zh-CN" altLang="en-US"/>
              <a:t>                    云起惊波涛，松响动尘埃。</a:t>
            </a:r>
            <a:endParaRPr lang="zh-CN" altLang="en-US"/>
          </a:p>
          <a:p>
            <a:r>
              <a:rPr lang="zh-CN" altLang="en-US"/>
              <a:t>                    潮涨屿有声，仙逝石无苔。</a:t>
            </a:r>
            <a:endParaRPr lang="zh-CN" altLang="en-US"/>
          </a:p>
          <a:p>
            <a:r>
              <a:rPr lang="zh-CN" altLang="en-US"/>
              <a:t>                    花谢伤往事，月圆举酒杯。</a:t>
            </a:r>
            <a:endParaRPr lang="zh-CN" altLang="en-US"/>
          </a:p>
          <a:p>
            <a:r>
              <a:rPr lang="zh-CN" altLang="en-US"/>
              <a:t>                    古迹焕新颜，今韵舞旧台。</a:t>
            </a:r>
            <a:endParaRPr lang="zh-CN" altLang="en-US"/>
          </a:p>
          <a:p>
            <a:r>
              <a:rPr lang="zh-CN" altLang="en-US"/>
              <a:t>                    凝望海峡浅，游子倦归来。</a:t>
            </a:r>
            <a:endParaRPr lang="zh-CN" altLang="en-US"/>
          </a:p>
          <a:p>
            <a:r>
              <a:rPr lang="zh-CN" altLang="en-US"/>
              <a:t>                   </a:t>
            </a:r>
            <a:r>
              <a:rPr lang="en-US" altLang="zh-CN"/>
              <a:t> </a:t>
            </a:r>
            <a:r>
              <a:rPr lang="zh-CN" altLang="en-US"/>
              <a:t>千年咏妈祖，仁心似莲白。</a:t>
            </a:r>
            <a:endParaRPr lang="zh-CN" altLang="en-US"/>
          </a:p>
          <a:p>
            <a:r>
              <a:rPr lang="zh-CN" altLang="en-US"/>
              <a:t>               </a:t>
            </a:r>
            <a:endParaRPr lang="zh-CN" altLang="en-US"/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4400">
                <a:solidFill>
                  <a:srgbClr val="FF0000"/>
                </a:solidFill>
              </a:rPr>
              <a:t>背景简介</a:t>
            </a:r>
            <a:endParaRPr lang="zh-CN" altLang="en-US" sz="44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146" name="Group 3"/>
          <p:cNvGrpSpPr/>
          <p:nvPr/>
        </p:nvGrpSpPr>
        <p:grpSpPr>
          <a:xfrm>
            <a:off x="1763713" y="2205038"/>
            <a:ext cx="5832475" cy="1295400"/>
            <a:chOff x="720" y="1392"/>
            <a:chExt cx="4058" cy="480"/>
          </a:xfrm>
        </p:grpSpPr>
        <p:sp>
          <p:nvSpPr>
            <p:cNvPr id="287748" name="AutoShape 4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accent2"/>
                </a:gs>
                <a:gs pos="50000">
                  <a:schemeClr val="accent2">
                    <a:gamma/>
                    <a:shade val="92157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6177" name="Group 5"/>
            <p:cNvGrpSpPr/>
            <p:nvPr/>
          </p:nvGrpSpPr>
          <p:grpSpPr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287750" name="AutoShape 6"/>
              <p:cNvSpPr>
                <a:spLocks noChangeArrowheads="1"/>
              </p:cNvSpPr>
              <p:nvPr/>
            </p:nvSpPr>
            <p:spPr bwMode="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87751" name="AutoShape 7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>
                      <a:gamma/>
                      <a:tint val="0"/>
                      <a:invGamma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6147" name="Group 8"/>
          <p:cNvGrpSpPr/>
          <p:nvPr/>
        </p:nvGrpSpPr>
        <p:grpSpPr>
          <a:xfrm>
            <a:off x="1763713" y="3644900"/>
            <a:ext cx="5832475" cy="647700"/>
            <a:chOff x="720" y="1392"/>
            <a:chExt cx="4058" cy="480"/>
          </a:xfrm>
        </p:grpSpPr>
        <p:sp>
          <p:nvSpPr>
            <p:cNvPr id="287753" name="AutoShape 9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hlink"/>
                </a:gs>
                <a:gs pos="50000">
                  <a:schemeClr val="hlink">
                    <a:gamma/>
                    <a:shade val="92157"/>
                    <a:invGamma/>
                  </a:schemeClr>
                </a:gs>
                <a:gs pos="100000">
                  <a:schemeClr val="hlink"/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6173" name="Group 10"/>
            <p:cNvGrpSpPr/>
            <p:nvPr/>
          </p:nvGrpSpPr>
          <p:grpSpPr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287755" name="AutoShape 11"/>
              <p:cNvSpPr>
                <a:spLocks noChangeArrowheads="1"/>
              </p:cNvSpPr>
              <p:nvPr/>
            </p:nvSpPr>
            <p:spPr bwMode="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hlink">
                      <a:alpha val="0"/>
                    </a:schemeClr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87756" name="AutoShape 12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100000">
                    <a:schemeClr val="hlink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6148" name="Group 13"/>
          <p:cNvGrpSpPr/>
          <p:nvPr/>
        </p:nvGrpSpPr>
        <p:grpSpPr>
          <a:xfrm>
            <a:off x="1763713" y="4508500"/>
            <a:ext cx="5832475" cy="720725"/>
            <a:chOff x="720" y="1392"/>
            <a:chExt cx="4058" cy="480"/>
          </a:xfrm>
        </p:grpSpPr>
        <p:sp>
          <p:nvSpPr>
            <p:cNvPr id="287758" name="AutoShape 14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folHlink"/>
                </a:gs>
                <a:gs pos="50000">
                  <a:schemeClr val="folHlink">
                    <a:gamma/>
                    <a:shade val="92157"/>
                    <a:invGamma/>
                  </a:schemeClr>
                </a:gs>
                <a:gs pos="100000">
                  <a:schemeClr val="folHlink"/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6169" name="Group 15"/>
            <p:cNvGrpSpPr/>
            <p:nvPr/>
          </p:nvGrpSpPr>
          <p:grpSpPr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287760" name="AutoShape 16"/>
              <p:cNvSpPr>
                <a:spLocks noChangeArrowheads="1"/>
              </p:cNvSpPr>
              <p:nvPr/>
            </p:nvSpPr>
            <p:spPr bwMode="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folHlink">
                      <a:alpha val="0"/>
                    </a:schemeClr>
                  </a:gs>
                  <a:gs pos="100000">
                    <a:schemeClr val="folHlink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87761" name="AutoShape 17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100000">
                    <a:schemeClr val="folHlink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6149" name="Group 18"/>
          <p:cNvGrpSpPr/>
          <p:nvPr/>
        </p:nvGrpSpPr>
        <p:grpSpPr>
          <a:xfrm>
            <a:off x="1763713" y="765175"/>
            <a:ext cx="5832475" cy="1223963"/>
            <a:chOff x="720" y="1392"/>
            <a:chExt cx="4058" cy="480"/>
          </a:xfrm>
        </p:grpSpPr>
        <p:sp>
          <p:nvSpPr>
            <p:cNvPr id="287763" name="AutoShape 19"/>
            <p:cNvSpPr>
              <a:spLocks noChangeArrowheads="1"/>
            </p:cNvSpPr>
            <p:nvPr/>
          </p:nvSpPr>
          <p:spPr bwMode="gray">
            <a:xfrm>
              <a:off x="720" y="1392"/>
              <a:ext cx="4058" cy="48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chemeClr val="accent1"/>
                </a:gs>
                <a:gs pos="50000">
                  <a:schemeClr val="accent1">
                    <a:gamma/>
                    <a:shade val="92157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6165" name="Group 20"/>
            <p:cNvGrpSpPr/>
            <p:nvPr/>
          </p:nvGrpSpPr>
          <p:grpSpPr>
            <a:xfrm>
              <a:off x="730" y="1407"/>
              <a:ext cx="4043" cy="444"/>
              <a:chOff x="744" y="1407"/>
              <a:chExt cx="3988" cy="444"/>
            </a:xfrm>
          </p:grpSpPr>
          <p:sp>
            <p:nvSpPr>
              <p:cNvPr id="287765" name="AutoShape 21"/>
              <p:cNvSpPr>
                <a:spLocks noChangeArrowheads="1"/>
              </p:cNvSpPr>
              <p:nvPr/>
            </p:nvSpPr>
            <p:spPr bwMode="gray">
              <a:xfrm>
                <a:off x="744" y="1736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gamma/>
                      <a:tint val="0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87766" name="AutoShape 22"/>
              <p:cNvSpPr>
                <a:spLocks noChangeArrowheads="1"/>
              </p:cNvSpPr>
              <p:nvPr/>
            </p:nvSpPr>
            <p:spPr bwMode="gray">
              <a:xfrm>
                <a:off x="744" y="1407"/>
                <a:ext cx="3988" cy="115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1">
                      <a:gamma/>
                      <a:tint val="0"/>
                      <a:invGamma/>
                    </a:schemeClr>
                  </a:gs>
                  <a:gs pos="100000">
                    <a:schemeClr val="accent1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sp>
        <p:nvSpPr>
          <p:cNvPr id="5127" name="Text Box 23"/>
          <p:cNvSpPr txBox="1"/>
          <p:nvPr/>
        </p:nvSpPr>
        <p:spPr>
          <a:xfrm>
            <a:off x="2268538" y="1052513"/>
            <a:ext cx="5256212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algn="ctr">
              <a:spcBef>
                <a:spcPct val="50000"/>
              </a:spcBef>
              <a:buClr>
                <a:schemeClr val="tx1"/>
              </a:buClr>
              <a:buNone/>
            </a:pPr>
            <a:r>
              <a:rPr lang="zh-CN" altLang="en-US" sz="3200" b="1" dirty="0">
                <a:solidFill>
                  <a:srgbClr val="FFFFFF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汉代</a:t>
            </a:r>
            <a:r>
              <a:rPr lang="zh-CN" altLang="en-US" sz="3200" b="1" dirty="0">
                <a:solidFill>
                  <a:srgbClr val="FFFF66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无名作家</a:t>
            </a:r>
            <a:r>
              <a:rPr lang="zh-CN" altLang="en-US" sz="3200" b="1" dirty="0">
                <a:solidFill>
                  <a:srgbClr val="FFFFFF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的作品合称</a:t>
            </a:r>
            <a:endParaRPr lang="en-US" altLang="zh-CN" sz="3200" b="1" dirty="0">
              <a:solidFill>
                <a:srgbClr val="FFFFFF"/>
              </a:solidFill>
              <a:latin typeface="Arial" panose="020B0604020202020204" pitchFamily="34" charset="0"/>
              <a:ea typeface="华文新魏" panose="02010800040101010101" pitchFamily="2" charset="-122"/>
            </a:endParaRPr>
          </a:p>
        </p:txBody>
      </p:sp>
      <p:sp>
        <p:nvSpPr>
          <p:cNvPr id="5128" name="Text Box 24"/>
          <p:cNvSpPr txBox="1"/>
          <p:nvPr/>
        </p:nvSpPr>
        <p:spPr>
          <a:xfrm>
            <a:off x="2771775" y="2276475"/>
            <a:ext cx="4321175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buNone/>
            </a:pPr>
            <a:r>
              <a:rPr lang="zh-CN" altLang="en-US" sz="3200" b="1" dirty="0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五言诗成熟期的代表作</a:t>
            </a:r>
            <a:endParaRPr lang="zh-CN" altLang="en-US" sz="3200" b="1" dirty="0">
              <a:solidFill>
                <a:srgbClr val="FFFFFF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457200" indent="-457200">
              <a:buNone/>
            </a:pPr>
            <a:r>
              <a:rPr lang="zh-CN" altLang="en-US" sz="3200" b="1" dirty="0">
                <a:solidFill>
                  <a:srgbClr val="FFFF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被誉为</a:t>
            </a:r>
            <a:r>
              <a:rPr lang="zh-CN" altLang="en-US" sz="3200" b="1" dirty="0">
                <a:solidFill>
                  <a:srgbClr val="FFFFFF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“</a:t>
            </a:r>
            <a:r>
              <a:rPr lang="zh-CN" altLang="en-US" sz="3200" b="1" dirty="0">
                <a:solidFill>
                  <a:srgbClr val="FF6699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五言之冠冕</a:t>
            </a:r>
            <a:r>
              <a:rPr lang="zh-CN" altLang="en-US" sz="3200" b="1" dirty="0">
                <a:solidFill>
                  <a:srgbClr val="FFFFFF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”</a:t>
            </a:r>
            <a:endParaRPr lang="zh-CN" altLang="en-US" sz="3200" b="1" dirty="0">
              <a:solidFill>
                <a:srgbClr val="FFFFFF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129" name="Text Box 25"/>
          <p:cNvSpPr txBox="1"/>
          <p:nvPr/>
        </p:nvSpPr>
        <p:spPr>
          <a:xfrm>
            <a:off x="2339975" y="3716338"/>
            <a:ext cx="5329238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algn="ctr">
              <a:spcBef>
                <a:spcPct val="50000"/>
              </a:spcBef>
              <a:buClr>
                <a:schemeClr val="tx1"/>
              </a:buClr>
              <a:buNone/>
            </a:pP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以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平浅质朴</a:t>
            </a: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的文字展深情</a:t>
            </a:r>
            <a:endParaRPr lang="en-US" altLang="zh-CN" sz="3200" b="1" dirty="0">
              <a:solidFill>
                <a:schemeClr val="bg1"/>
              </a:solidFill>
              <a:latin typeface="Arial" panose="020B0604020202020204" pitchFamily="34" charset="0"/>
              <a:ea typeface="华文新魏" panose="02010800040101010101" pitchFamily="2" charset="-122"/>
            </a:endParaRPr>
          </a:p>
        </p:txBody>
      </p:sp>
      <p:sp>
        <p:nvSpPr>
          <p:cNvPr id="5130" name="Text Box 26"/>
          <p:cNvSpPr txBox="1"/>
          <p:nvPr/>
        </p:nvSpPr>
        <p:spPr>
          <a:xfrm>
            <a:off x="2484438" y="4581525"/>
            <a:ext cx="5329237" cy="1127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>
              <a:spcBef>
                <a:spcPct val="50000"/>
              </a:spcBef>
              <a:buNone/>
            </a:pPr>
            <a:r>
              <a:rPr lang="zh-CN" altLang="en-US" sz="3200" b="1" dirty="0">
                <a:latin typeface="Arial" panose="020B0604020202020204" pitchFamily="34" charset="0"/>
                <a:ea typeface="华文新魏" panose="02010800040101010101" pitchFamily="2" charset="-122"/>
              </a:rPr>
              <a:t>南朝</a:t>
            </a: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萧统</a:t>
            </a:r>
            <a:r>
              <a:rPr lang="zh-CN" altLang="en-US" sz="3200" b="1" dirty="0">
                <a:latin typeface="Arial" panose="020B0604020202020204" pitchFamily="34" charset="0"/>
                <a:ea typeface="华文新魏" panose="02010800040101010101" pitchFamily="2" charset="-122"/>
              </a:rPr>
              <a:t>合收于</a:t>
            </a:r>
            <a:r>
              <a:rPr lang="en-US" altLang="zh-CN" sz="3200" b="1" dirty="0">
                <a:solidFill>
                  <a:srgbClr val="FF33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《</a:t>
            </a:r>
            <a:r>
              <a:rPr lang="zh-CN" altLang="en-US" sz="3200" b="1" dirty="0">
                <a:solidFill>
                  <a:srgbClr val="FF33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文选</a:t>
            </a:r>
            <a:r>
              <a:rPr lang="en-US" altLang="zh-CN" sz="3200" b="1" dirty="0">
                <a:solidFill>
                  <a:srgbClr val="FF33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》</a:t>
            </a:r>
            <a:r>
              <a:rPr lang="zh-CN" altLang="en-US" sz="3200" b="1" dirty="0">
                <a:latin typeface="Arial" panose="020B0604020202020204" pitchFamily="34" charset="0"/>
                <a:ea typeface="华文新魏" panose="02010800040101010101" pitchFamily="2" charset="-122"/>
              </a:rPr>
              <a:t>中</a:t>
            </a:r>
            <a:endParaRPr lang="zh-CN" altLang="en-US" sz="3200" b="1" dirty="0">
              <a:latin typeface="Arial" panose="020B0604020202020204" pitchFamily="34" charset="0"/>
              <a:ea typeface="华文新魏" panose="02010800040101010101" pitchFamily="2" charset="-122"/>
            </a:endParaRPr>
          </a:p>
          <a:p>
            <a:pPr marL="457200" indent="-457200">
              <a:spcBef>
                <a:spcPct val="50000"/>
              </a:spcBef>
              <a:buNone/>
            </a:pPr>
            <a:endParaRPr lang="en-US" altLang="zh-CN" sz="2400" b="1" dirty="0">
              <a:solidFill>
                <a:schemeClr val="bg1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pic>
        <p:nvPicPr>
          <p:cNvPr id="6154" name="Picture 27" descr="1"/>
          <p:cNvPicPr>
            <a:picLocks noChangeAspect="1"/>
          </p:cNvPicPr>
          <p:nvPr/>
        </p:nvPicPr>
        <p:blipFill>
          <a:blip r:embed="rId1">
            <a:lum bright="-6000" contrast="24000"/>
          </a:blip>
          <a:srcRect l="42606" t="64474" r="19473"/>
          <a:stretch>
            <a:fillRect/>
          </a:stretch>
        </p:blipFill>
        <p:spPr>
          <a:xfrm>
            <a:off x="1692275" y="4508500"/>
            <a:ext cx="792163" cy="949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5" name="Picture 28" descr="1"/>
          <p:cNvPicPr>
            <a:picLocks noChangeAspect="1"/>
          </p:cNvPicPr>
          <p:nvPr/>
        </p:nvPicPr>
        <p:blipFill>
          <a:blip r:embed="rId1">
            <a:lum bright="-6000" contrast="24000"/>
          </a:blip>
          <a:srcRect l="42606" t="64474" r="19473"/>
          <a:stretch>
            <a:fillRect/>
          </a:stretch>
        </p:blipFill>
        <p:spPr>
          <a:xfrm>
            <a:off x="1835150" y="3644900"/>
            <a:ext cx="792163" cy="949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6" name="Picture 29" descr="1"/>
          <p:cNvPicPr>
            <a:picLocks noChangeAspect="1"/>
          </p:cNvPicPr>
          <p:nvPr/>
        </p:nvPicPr>
        <p:blipFill>
          <a:blip r:embed="rId1">
            <a:lum bright="-6000" contrast="24000"/>
          </a:blip>
          <a:srcRect l="42606" t="64474" r="19473"/>
          <a:stretch>
            <a:fillRect/>
          </a:stretch>
        </p:blipFill>
        <p:spPr>
          <a:xfrm>
            <a:off x="1619250" y="2349500"/>
            <a:ext cx="1081088" cy="1295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7" name="Picture 30" descr="1"/>
          <p:cNvPicPr>
            <a:picLocks noChangeAspect="1"/>
          </p:cNvPicPr>
          <p:nvPr/>
        </p:nvPicPr>
        <p:blipFill>
          <a:blip r:embed="rId1">
            <a:lum bright="-6000" contrast="24000"/>
          </a:blip>
          <a:srcRect l="42606" t="64474" r="19473"/>
          <a:stretch>
            <a:fillRect/>
          </a:stretch>
        </p:blipFill>
        <p:spPr>
          <a:xfrm>
            <a:off x="1834833" y="1772920"/>
            <a:ext cx="792162" cy="949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58" name="Text Box 31"/>
          <p:cNvSpPr txBox="1"/>
          <p:nvPr/>
        </p:nvSpPr>
        <p:spPr>
          <a:xfrm>
            <a:off x="1979613" y="4652963"/>
            <a:ext cx="381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  <a:buNone/>
            </a:pP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4</a:t>
            </a:r>
            <a:endParaRPr lang="en-US" altLang="zh-CN" sz="2400" b="1" dirty="0">
              <a:solidFill>
                <a:schemeClr val="bg1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6159" name="Text Box 32"/>
          <p:cNvSpPr txBox="1"/>
          <p:nvPr/>
        </p:nvSpPr>
        <p:spPr>
          <a:xfrm>
            <a:off x="2051050" y="1052513"/>
            <a:ext cx="381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  <a:buNone/>
            </a:pP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1</a:t>
            </a:r>
            <a:endParaRPr lang="en-US" altLang="zh-CN" sz="2400" b="1" dirty="0">
              <a:solidFill>
                <a:schemeClr val="bg1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6160" name="Text Box 33"/>
          <p:cNvSpPr txBox="1"/>
          <p:nvPr/>
        </p:nvSpPr>
        <p:spPr>
          <a:xfrm>
            <a:off x="2124075" y="2565400"/>
            <a:ext cx="381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  <a:buNone/>
            </a:pP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2</a:t>
            </a:r>
            <a:endParaRPr lang="en-US" altLang="zh-CN" sz="2400" b="1" dirty="0">
              <a:solidFill>
                <a:schemeClr val="bg1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6161" name="Text Box 34"/>
          <p:cNvSpPr txBox="1"/>
          <p:nvPr/>
        </p:nvSpPr>
        <p:spPr>
          <a:xfrm>
            <a:off x="2195513" y="3716338"/>
            <a:ext cx="381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  <a:buNone/>
            </a:pP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3</a:t>
            </a:r>
            <a:endParaRPr lang="en-US" altLang="zh-CN" sz="2400" b="1" dirty="0">
              <a:solidFill>
                <a:schemeClr val="bg1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5158" name="Text Box 38"/>
          <p:cNvSpPr txBox="1">
            <a:spLocks noChangeArrowheads="1"/>
          </p:cNvSpPr>
          <p:nvPr/>
        </p:nvSpPr>
        <p:spPr bwMode="auto">
          <a:xfrm>
            <a:off x="179388" y="1196975"/>
            <a:ext cx="1082675" cy="4032250"/>
          </a:xfrm>
          <a:prstGeom prst="rect">
            <a:avLst/>
          </a:prstGeom>
          <a:noFill/>
          <a:ln w="76200" cmpd="tri">
            <a:solidFill>
              <a:schemeClr val="tx1"/>
            </a:solidFill>
            <a:miter lim="800000"/>
          </a:ln>
          <a:effectLst/>
        </p:spPr>
        <p:txBody>
          <a:bodyPr vert="eaVert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54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書法家淡古印" pitchFamily="49" charset="-120"/>
                <a:cs typeface="+mn-cs"/>
              </a:rPr>
              <a:t>古诗十九首</a:t>
            </a:r>
            <a:endParaRPr kumimoji="0" lang="zh-CN" altLang="en-US" sz="5400" b="1" kern="1200" cap="none" spc="0" normalizeH="0" baseline="0" noProof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書法家淡古印" pitchFamily="49" charset="-120"/>
              <a:cs typeface="+mn-cs"/>
            </a:endParaRPr>
          </a:p>
        </p:txBody>
      </p:sp>
      <p:sp>
        <p:nvSpPr>
          <p:cNvPr id="5159" name="Rectangle 39"/>
          <p:cNvSpPr>
            <a:spLocks noChangeArrowheads="1"/>
          </p:cNvSpPr>
          <p:nvPr/>
        </p:nvSpPr>
        <p:spPr bwMode="auto">
          <a:xfrm>
            <a:off x="3381375" y="4035425"/>
            <a:ext cx="184150" cy="366713"/>
          </a:xfrm>
          <a:prstGeom prst="rect">
            <a:avLst/>
          </a:prstGeom>
          <a:noFill/>
          <a:ln w="9525">
            <a:noFill/>
            <a:miter lim="800000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defRPr/>
            </a:pPr>
            <a:endParaRPr kumimoji="0" lang="en-US" altLang="zh-CN" sz="1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7" grpId="0"/>
      <p:bldP spid="5128" grpId="0"/>
      <p:bldP spid="5129" grpId="0"/>
      <p:bldP spid="5130" grpId="0"/>
    </p:bldLst>
  </p:timing>
</p:sld>
</file>

<file path=ppt/theme/theme1.xml><?xml version="1.0" encoding="utf-8"?>
<a:theme xmlns:a="http://schemas.openxmlformats.org/drawingml/2006/main" name="中国荷花">
  <a:themeElements>
    <a:clrScheme name="活力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中国荷花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中国荷花 1">
        <a:dk1>
          <a:srgbClr val="000000"/>
        </a:dk1>
        <a:lt1>
          <a:srgbClr val="FFFFFF"/>
        </a:lt1>
        <a:dk2>
          <a:srgbClr val="51944E"/>
        </a:dk2>
        <a:lt2>
          <a:srgbClr val="DDDDDD"/>
        </a:lt2>
        <a:accent1>
          <a:srgbClr val="646ADE"/>
        </a:accent1>
        <a:accent2>
          <a:srgbClr val="1BAFC3"/>
        </a:accent2>
        <a:accent3>
          <a:srgbClr val="FFFFFF"/>
        </a:accent3>
        <a:accent4>
          <a:srgbClr val="000000"/>
        </a:accent4>
        <a:accent5>
          <a:srgbClr val="B8B9EC"/>
        </a:accent5>
        <a:accent6>
          <a:srgbClr val="179EB0"/>
        </a:accent6>
        <a:hlink>
          <a:srgbClr val="98BF1D"/>
        </a:hlink>
        <a:folHlink>
          <a:srgbClr val="90A8B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中国荷花 2">
        <a:dk1>
          <a:srgbClr val="000000"/>
        </a:dk1>
        <a:lt1>
          <a:srgbClr val="FFFFFF"/>
        </a:lt1>
        <a:dk2>
          <a:srgbClr val="1A578E"/>
        </a:dk2>
        <a:lt2>
          <a:srgbClr val="C0C0C0"/>
        </a:lt2>
        <a:accent1>
          <a:srgbClr val="5EB52D"/>
        </a:accent1>
        <a:accent2>
          <a:srgbClr val="F26D00"/>
        </a:accent2>
        <a:accent3>
          <a:srgbClr val="FFFFFF"/>
        </a:accent3>
        <a:accent4>
          <a:srgbClr val="000000"/>
        </a:accent4>
        <a:accent5>
          <a:srgbClr val="B6D7AD"/>
        </a:accent5>
        <a:accent6>
          <a:srgbClr val="DB6200"/>
        </a:accent6>
        <a:hlink>
          <a:srgbClr val="5983D7"/>
        </a:hlink>
        <a:folHlink>
          <a:srgbClr val="AAAD2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中国荷花 3">
        <a:dk1>
          <a:srgbClr val="000000"/>
        </a:dk1>
        <a:lt1>
          <a:srgbClr val="FFFFFF"/>
        </a:lt1>
        <a:dk2>
          <a:srgbClr val="347436"/>
        </a:dk2>
        <a:lt2>
          <a:srgbClr val="DDDDDD"/>
        </a:lt2>
        <a:accent1>
          <a:srgbClr val="F28C1C"/>
        </a:accent1>
        <a:accent2>
          <a:srgbClr val="77AE26"/>
        </a:accent2>
        <a:accent3>
          <a:srgbClr val="FFFFFF"/>
        </a:accent3>
        <a:accent4>
          <a:srgbClr val="000000"/>
        </a:accent4>
        <a:accent5>
          <a:srgbClr val="F7C5AB"/>
        </a:accent5>
        <a:accent6>
          <a:srgbClr val="6B9D21"/>
        </a:accent6>
        <a:hlink>
          <a:srgbClr val="449878"/>
        </a:hlink>
        <a:folHlink>
          <a:srgbClr val="90A8B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2347</Words>
  <Application>WPS 演示</Application>
  <PresentationFormat>全屏显示(4:3)</PresentationFormat>
  <Paragraphs>260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59" baseType="lpstr">
      <vt:lpstr>Arial</vt:lpstr>
      <vt:lpstr>宋体</vt:lpstr>
      <vt:lpstr>Wingdings</vt:lpstr>
      <vt:lpstr>Verdana</vt:lpstr>
      <vt:lpstr>書法家淡古印</vt:lpstr>
      <vt:lpstr>Segoe Print</vt:lpstr>
      <vt:lpstr>华文新魏</vt:lpstr>
      <vt:lpstr>書法家淡古印</vt:lpstr>
      <vt:lpstr>微软雅黑</vt:lpstr>
      <vt:lpstr>Arial Unicode MS</vt:lpstr>
      <vt:lpstr>Times New Roman</vt:lpstr>
      <vt:lpstr>华文行楷</vt:lpstr>
      <vt:lpstr>仿宋_GB2312</vt:lpstr>
      <vt:lpstr>仿宋</vt:lpstr>
      <vt:lpstr>楷体_GB2312</vt:lpstr>
      <vt:lpstr>新宋体</vt:lpstr>
      <vt:lpstr>楷体_GB2312</vt:lpstr>
      <vt:lpstr>方正北魏楷书简体</vt:lpstr>
      <vt:lpstr>Arial</vt:lpstr>
      <vt:lpstr>黑体</vt:lpstr>
      <vt:lpstr>方正姚体</vt:lpstr>
      <vt:lpstr>Microsoft JhengHei</vt:lpstr>
      <vt:lpstr>中国荷花</vt:lpstr>
      <vt:lpstr>PowerPoint 演示文稿</vt:lpstr>
      <vt:lpstr>导入</vt:lpstr>
      <vt:lpstr>如何继承和发扬？</vt:lpstr>
      <vt:lpstr>古诗词创作的意义</vt:lpstr>
      <vt:lpstr>学习目标</vt:lpstr>
      <vt:lpstr>任务：创作五言古体诗一首</vt:lpstr>
      <vt:lpstr>我的创作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诗歌赏析方法</vt:lpstr>
      <vt:lpstr>PowerPoint 演示文稿</vt:lpstr>
      <vt:lpstr>PowerPoint 演示文稿</vt:lpstr>
      <vt:lpstr>可以为你要创作的诗定一个诗眼</vt:lpstr>
      <vt:lpstr>PowerPoint 演示文稿</vt:lpstr>
      <vt:lpstr>PowerPoint 演示文稿</vt:lpstr>
      <vt:lpstr>PowerPoint 演示文稿</vt:lpstr>
      <vt:lpstr>1.山上有哪些东西？ 2.比较适合表达你要抒发的感情的意象是什么？</vt:lpstr>
      <vt:lpstr>先尝试创作前两句写景的诗句</vt:lpstr>
      <vt:lpstr>PowerPoint 演示文稿</vt:lpstr>
      <vt:lpstr>开头两句运用什么手法？</vt:lpstr>
      <vt:lpstr>PowerPoint 演示文稿</vt:lpstr>
      <vt:lpstr>可以为你要创作的诗歌确定前两句的内容和句式</vt:lpstr>
      <vt:lpstr>PowerPoint 演示文稿</vt:lpstr>
      <vt:lpstr>我的创作</vt:lpstr>
      <vt:lpstr>手法总结： </vt:lpstr>
      <vt:lpstr>5.悟感情</vt:lpstr>
      <vt:lpstr>PowerPoint 演示文稿</vt:lpstr>
      <vt:lpstr>PowerPoint 演示文稿</vt:lpstr>
      <vt:lpstr>PowerPoint 演示文稿</vt:lpstr>
      <vt:lpstr>创作五言古体诗一首</vt:lpstr>
      <vt:lpstr>登北高五侯山     吴清华</vt:lpstr>
      <vt:lpstr>展示创作作品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keke</dc:creator>
  <cp:lastModifiedBy>Administrator</cp:lastModifiedBy>
  <cp:revision>99</cp:revision>
  <dcterms:created xsi:type="dcterms:W3CDTF">2009-04-01T03:41:00Z</dcterms:created>
  <dcterms:modified xsi:type="dcterms:W3CDTF">2021-12-16T10:22:47Z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A4E54733A6544C279E58B6220D9353EB</vt:lpwstr>
  </property>
  <property fmtid="{D5CDD505-2E9C-101B-9397-08002B2CF9AE}" pid="3" name="KSOProductBuildVer">
    <vt:lpwstr>2052-11.1.0.11115</vt:lpwstr>
  </property>
</Properties>
</file>