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85" r:id="rId3"/>
    <p:sldId id="292" r:id="rId4"/>
    <p:sldId id="289" r:id="rId5"/>
    <p:sldId id="290" r:id="rId6"/>
    <p:sldId id="284" r:id="rId7"/>
    <p:sldId id="293" r:id="rId8"/>
    <p:sldId id="294" r:id="rId9"/>
    <p:sldId id="296" r:id="rId10"/>
    <p:sldId id="297" r:id="rId11"/>
    <p:sldId id="298" r:id="rId12"/>
    <p:sldId id="299" r:id="rId13"/>
    <p:sldId id="300" r:id="rId14"/>
    <p:sldId id="295" r:id="rId15"/>
    <p:sldId id="301" r:id="rId16"/>
    <p:sldId id="302" r:id="rId17"/>
    <p:sldId id="303" r:id="rId18"/>
    <p:sldId id="257" r:id="rId19"/>
    <p:sldId id="306" r:id="rId20"/>
    <p:sldId id="304" r:id="rId21"/>
    <p:sldId id="259" r:id="rId22"/>
    <p:sldId id="305" r:id="rId23"/>
    <p:sldId id="260" r:id="rId24"/>
    <p:sldId id="307" r:id="rId25"/>
    <p:sldId id="265" r:id="rId26"/>
    <p:sldId id="266" r:id="rId27"/>
    <p:sldId id="267" r:id="rId28"/>
    <p:sldId id="279" r:id="rId29"/>
    <p:sldId id="283" r:id="rId30"/>
    <p:sldId id="286" r:id="rId31"/>
    <p:sldId id="291" r:id="rId32"/>
    <p:sldId id="308" r:id="rId33"/>
    <p:sldId id="309" r:id="rId34"/>
  </p:sldIdLst>
  <p:sldSz cx="9144000" cy="6858000" type="screen4x3"/>
  <p:notesSz cx="7559675" cy="10691813"/>
  <p:embeddedFontLst>
    <p:embeddedFont>
      <p:font typeface="汉仪雪峰体简" pitchFamily="49" charset="-122"/>
      <p:regular r:id="rId35"/>
    </p:embeddedFont>
    <p:embeddedFont>
      <p:font typeface="方正启体简体" pitchFamily="65" charset="-122"/>
      <p:regular r:id="rId36"/>
    </p:embeddedFont>
    <p:embeddedFont>
      <p:font typeface="方正硬笔楷书简体" pitchFamily="65" charset="-122"/>
      <p:regular r:id="rId37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983" autoAdjust="0"/>
  </p:normalViewPr>
  <p:slideViewPr>
    <p:cSldViewPr snapToObjects="1">
      <p:cViewPr>
        <p:scale>
          <a:sx n="61" d="100"/>
          <a:sy n="61" d="100"/>
        </p:scale>
        <p:origin x="-14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B224B-C823-4F6B-9FAC-0C438115426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2442E-DC22-4ABE-83AE-CFC31479C35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5F90-AA0C-43DB-A35C-E9EEBF18617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AA034-072D-4149-9931-059A16B0C0C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7EB79-6B78-493D-A3C8-BB6C5330946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419E7-F2E4-473C-A081-A48F98EEAB3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B8FF90-855E-43C9-ACC8-7BA0D31AF9B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CED75-10B0-4D38-9CBF-AC0B7B248FF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B0BC6E-3D51-4C6D-89EE-DB4C2DAE65F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9C498-DB39-4DE7-8EC7-85871A6FE52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38C039-1EE3-43B8-90F9-5B49EEE04ED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0E286-348B-48EF-98AD-9CC178ECF9D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C44E6B01-FC5B-4AFA-86DF-565307590AD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&#33529;&#26524;iPad%20Air&#26032;&#24191;&#21578;&#65306;&#22238;&#24402;&#33402;&#26415;&#27668;&#24687;-&#20013;&#33521;&#25991;&#23383;&#24149;%20&#26631;&#28165;.flv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sz="6000" b="1" smtClean="0">
                <a:solidFill>
                  <a:srgbClr val="993300"/>
                </a:solidFill>
                <a:latin typeface="汉仪雪峰体简" pitchFamily="49" charset="-122"/>
                <a:ea typeface="汉仪雪峰体简" pitchFamily="49" charset="-122"/>
              </a:rPr>
              <a:t>因为你的</a:t>
            </a:r>
            <a:r>
              <a:rPr lang="zh-CN" altLang="en-US" sz="6000" b="1" smtClean="0">
                <a:solidFill>
                  <a:srgbClr val="993300"/>
                </a:solidFill>
                <a:latin typeface="汉仪雪峰体简" pitchFamily="49" charset="-122"/>
                <a:ea typeface="汉仪雪峰体简" pitchFamily="49" charset="-122"/>
                <a:hlinkClick r:id="rId2" action="ppaction://hlinkfile"/>
              </a:rPr>
              <a:t>存在</a:t>
            </a:r>
            <a:endParaRPr lang="zh-CN" altLang="zh-CN" sz="6000" b="1" smtClean="0">
              <a:solidFill>
                <a:srgbClr val="993300"/>
              </a:solidFill>
              <a:latin typeface="汉仪雪峰体简" pitchFamily="49" charset="-122"/>
              <a:ea typeface="汉仪雪峰体简" pitchFamily="49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b="1" smtClean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11267" name="内容占位符 7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2530475" cy="4525963"/>
          </a:xfrm>
        </p:spPr>
        <p:txBody>
          <a:bodyPr/>
          <a:lstStyle/>
          <a:p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我们</a:t>
            </a:r>
            <a:r>
              <a:rPr lang="en-US" altLang="zh-CN" sz="2800" b="1" smtClean="0">
                <a:latin typeface="方正硬笔楷书简体" pitchFamily="65" charset="-122"/>
                <a:ea typeface="方正硬笔楷书简体" pitchFamily="65" charset="-122"/>
              </a:rPr>
              <a:t>8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月认识，</a:t>
            </a:r>
            <a:r>
              <a:rPr lang="en-US" altLang="zh-CN" sz="2800" b="1" smtClean="0">
                <a:latin typeface="方正硬笔楷书简体" pitchFamily="65" charset="-122"/>
                <a:ea typeface="方正硬笔楷书简体" pitchFamily="65" charset="-122"/>
              </a:rPr>
              <a:t>9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月开始交往，</a:t>
            </a:r>
            <a:r>
              <a:rPr lang="en-US" altLang="zh-CN" sz="2800" b="1" smtClean="0">
                <a:latin typeface="方正硬笔楷书简体" pitchFamily="65" charset="-122"/>
                <a:ea typeface="方正硬笔楷书简体" pitchFamily="65" charset="-122"/>
              </a:rPr>
              <a:t>10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月订婚，</a:t>
            </a:r>
            <a:r>
              <a:rPr lang="en-US" altLang="zh-CN" sz="2800" b="1" smtClean="0">
                <a:latin typeface="方正硬笔楷书简体" pitchFamily="65" charset="-122"/>
                <a:ea typeface="方正硬笔楷书简体" pitchFamily="65" charset="-122"/>
              </a:rPr>
              <a:t>11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月结婚。那是</a:t>
            </a:r>
            <a:r>
              <a:rPr lang="en-US" altLang="zh-CN" sz="2800" b="1" smtClean="0">
                <a:latin typeface="方正硬笔楷书简体" pitchFamily="65" charset="-122"/>
                <a:ea typeface="方正硬笔楷书简体" pitchFamily="65" charset="-122"/>
              </a:rPr>
              <a:t>43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年前的事 了。</a:t>
            </a:r>
          </a:p>
        </p:txBody>
      </p:sp>
      <p:sp>
        <p:nvSpPr>
          <p:cNvPr id="11268" name="内容占位符 8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zh-CN" altLang="en-US" sz="2800" smtClean="0"/>
          </a:p>
        </p:txBody>
      </p:sp>
      <p:pic>
        <p:nvPicPr>
          <p:cNvPr id="11269" name="图片 3" descr="1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88" y="1600200"/>
            <a:ext cx="569912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b="1" smtClean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12291" name="内容占位符 5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4257675" cy="4525963"/>
          </a:xfrm>
        </p:spPr>
        <p:txBody>
          <a:bodyPr/>
          <a:lstStyle/>
          <a:p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“我们结婚的时候他正要当外科医生，在实习培训，有天晚上他结束两天的工作后回家，我给他做了晚饭。他对着餐盘睡着的前一刻还在问我，想要看什么电影，我想那就是甜蜜吧。”</a:t>
            </a:r>
          </a:p>
        </p:txBody>
      </p:sp>
      <p:pic>
        <p:nvPicPr>
          <p:cNvPr id="12292" name="图片 3" descr="1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5" y="1417638"/>
            <a:ext cx="3114675" cy="489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亲情</a:t>
            </a:r>
          </a:p>
        </p:txBody>
      </p:sp>
      <p:sp>
        <p:nvSpPr>
          <p:cNvPr id="13315" name="内容占位符 5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“作为一个父亲，最困难的地方是什么？”</a:t>
            </a:r>
            <a:endParaRPr lang="en-US" altLang="zh-CN" sz="2800" b="1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“可能是，意识到我和他在一起的时间会越来越少。”</a:t>
            </a:r>
          </a:p>
        </p:txBody>
      </p:sp>
      <p:sp>
        <p:nvSpPr>
          <p:cNvPr id="13316" name="内容占位符 6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zh-CN" altLang="en-US" sz="2800" smtClean="0"/>
          </a:p>
        </p:txBody>
      </p:sp>
      <p:pic>
        <p:nvPicPr>
          <p:cNvPr id="13317" name="图片 3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1600200"/>
            <a:ext cx="3608387" cy="46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b="1" smtClean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14339" name="内容占位符 5"/>
          <p:cNvSpPr>
            <a:spLocks noGrp="1"/>
          </p:cNvSpPr>
          <p:nvPr>
            <p:ph sz="half" idx="4294967295"/>
          </p:nvPr>
        </p:nvSpPr>
        <p:spPr>
          <a:xfrm>
            <a:off x="285750" y="1600200"/>
            <a:ext cx="3643313" cy="4525963"/>
          </a:xfrm>
        </p:spPr>
        <p:txBody>
          <a:bodyPr/>
          <a:lstStyle/>
          <a:p>
            <a:r>
              <a:rPr lang="zh-CN" altLang="en-US" sz="2400" b="1" smtClean="0">
                <a:latin typeface="方正硬笔楷书简体" pitchFamily="65" charset="-122"/>
                <a:ea typeface="方正硬笔楷书简体" pitchFamily="65" charset="-122"/>
              </a:rPr>
              <a:t>“我女儿在宾夕法尼亚，她在护理院工作，还在学会计。她是我的骄傲，我的快乐。”</a:t>
            </a:r>
            <a:endParaRPr lang="en-US" altLang="zh-CN" sz="2400" b="1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zh-CN" altLang="en-US" sz="2400" b="1" smtClean="0">
                <a:latin typeface="方正硬笔楷书简体" pitchFamily="65" charset="-122"/>
                <a:ea typeface="方正硬笔楷书简体" pitchFamily="65" charset="-122"/>
              </a:rPr>
              <a:t>“她知道你无家可归吗？”</a:t>
            </a:r>
            <a:endParaRPr lang="en-US" altLang="zh-CN" sz="2400" b="1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zh-CN" altLang="en-US" sz="2400" b="1" smtClean="0">
                <a:latin typeface="方正硬笔楷书简体" pitchFamily="65" charset="-122"/>
                <a:ea typeface="方正硬笔楷书简体" pitchFamily="65" charset="-122"/>
              </a:rPr>
              <a:t>“不知道。她已经有足够多的东西需要担心了。我只是告诉她，我退休了。”</a:t>
            </a:r>
          </a:p>
        </p:txBody>
      </p:sp>
      <p:sp>
        <p:nvSpPr>
          <p:cNvPr id="14340" name="内容占位符 6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zh-CN" altLang="en-US" sz="2800" smtClean="0"/>
          </a:p>
        </p:txBody>
      </p:sp>
      <p:pic>
        <p:nvPicPr>
          <p:cNvPr id="14341" name="图片 3" descr="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63" y="1600200"/>
            <a:ext cx="4968875" cy="434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eaLnBrk="1" hangingPunct="1"/>
            <a:r>
              <a:rPr lang="zh-CN" altLang="zh-CN" sz="2800" b="1" smtClean="0">
                <a:latin typeface="方正硬笔楷书简体" pitchFamily="65" charset="-122"/>
                <a:ea typeface="方正硬笔楷书简体" pitchFamily="65" charset="-122"/>
              </a:rPr>
              <a:t>“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我妈妈在我</a:t>
            </a:r>
            <a:r>
              <a:rPr lang="zh-CN" altLang="zh-CN" sz="2800" b="1" smtClean="0">
                <a:latin typeface="方正硬笔楷书简体" pitchFamily="65" charset="-122"/>
                <a:ea typeface="方正硬笔楷书简体" pitchFamily="65" charset="-122"/>
              </a:rPr>
              <a:t>18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岁的时候死了。我装着不在乎，因为我是玩朋克的啊。但后来，这件事还是通过各种诡异的方式又回来了。”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5364" name="Picture 4" descr="13"/>
          <p:cNvPicPr>
            <a:picLocks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1600200"/>
            <a:ext cx="4038600" cy="26892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417638"/>
            <a:ext cx="4471988" cy="47085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zh-CN" sz="2800" b="1" smtClean="0"/>
              <a:t>“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母亲死后我一直想要管好我</a:t>
            </a:r>
            <a:r>
              <a:rPr lang="zh-CN" altLang="zh-CN" sz="2800" b="1" smtClean="0">
                <a:latin typeface="方正硬笔楷书简体" pitchFamily="65" charset="-122"/>
                <a:ea typeface="方正硬笔楷书简体" pitchFamily="65" charset="-122"/>
              </a:rPr>
              <a:t>16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岁的弟弟，但很难。他很聪明，但他觉得自己已经聪明到不需要上学了，而且他也不在乎上学。他的想法是，我已经失去妈妈了，一切又有什么意义呢？我能做的就是好好工作，为他树立一个榜样。” “你父亲在哪里？” “谁知道。”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zh-CN" sz="4000" smtClean="0"/>
          </a:p>
        </p:txBody>
      </p:sp>
      <p:pic>
        <p:nvPicPr>
          <p:cNvPr id="16388" name="Picture 4" descr="8"/>
          <p:cNvPicPr>
            <a:picLocks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57788" y="1417638"/>
            <a:ext cx="3140075" cy="47085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557338"/>
            <a:ext cx="4191000" cy="452596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zh-CN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“</a:t>
            </a:r>
            <a:r>
              <a:rPr 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我母亲在我</a:t>
            </a:r>
            <a:r>
              <a:rPr lang="zh-CN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18</a:t>
            </a:r>
            <a:r>
              <a:rPr 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岁那年过世。我没有料到的是我心里会那么后悔。我知道这不太好，但当我在街上看到别人和自己的母亲在一起就很嫉妒。我知道他们的关系会有起有落，会发展，会划出我永远没法再拥有的曲线。真是不公平。当然我知道在这世上讨论公平是荒谬的。”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zh-CN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硬笔楷书简体" pitchFamily="65" charset="-122"/>
              <a:ea typeface="方正硬笔楷书简体" pitchFamily="65" charset="-122"/>
            </a:endParaRPr>
          </a:p>
        </p:txBody>
      </p:sp>
      <p:pic>
        <p:nvPicPr>
          <p:cNvPr id="17412" name="Picture 4" descr="5"/>
          <p:cNvPicPr>
            <a:picLocks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1641475"/>
            <a:ext cx="4038600" cy="44418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勇气</a:t>
            </a:r>
          </a:p>
        </p:txBody>
      </p:sp>
      <p:sp>
        <p:nvSpPr>
          <p:cNvPr id="18435" name="内容占位符 5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2317750" cy="4525963"/>
          </a:xfrm>
        </p:spPr>
        <p:txBody>
          <a:bodyPr/>
          <a:lstStyle/>
          <a:p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得癌症六次，战胜癌症六次。</a:t>
            </a:r>
          </a:p>
        </p:txBody>
      </p:sp>
      <p:sp>
        <p:nvSpPr>
          <p:cNvPr id="18436" name="内容占位符 6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zh-CN" altLang="en-US" sz="2800" smtClean="0"/>
          </a:p>
        </p:txBody>
      </p:sp>
      <p:pic>
        <p:nvPicPr>
          <p:cNvPr id="18437" name="图片 3" descr="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4950" y="1947863"/>
            <a:ext cx="5911850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17638"/>
            <a:ext cx="4257675" cy="4525962"/>
          </a:xfrm>
        </p:spPr>
        <p:txBody>
          <a:bodyPr/>
          <a:lstStyle/>
          <a:p>
            <a:pPr eaLnBrk="1" hangingPunct="1"/>
            <a:r>
              <a:rPr lang="zh-CN" altLang="zh-CN" sz="2800" b="1" smtClean="0">
                <a:latin typeface="方正硬笔楷书简体" pitchFamily="65" charset="-122"/>
                <a:ea typeface="方正硬笔楷书简体" pitchFamily="65" charset="-122"/>
              </a:rPr>
              <a:t>“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我的父母都在我</a:t>
            </a:r>
            <a:r>
              <a:rPr lang="zh-CN" altLang="zh-CN" sz="2800" b="1" smtClean="0">
                <a:latin typeface="方正硬笔楷书简体" pitchFamily="65" charset="-122"/>
                <a:ea typeface="方正硬笔楷书简体" pitchFamily="65" charset="-122"/>
              </a:rPr>
              <a:t>15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岁那年去世了。所以我很早就知道一切必须靠自己。考大学时，我找出一叠纸，写下了那些我不认识任何人的州，然后抽到了密歇根。然后我上</a:t>
            </a:r>
            <a:r>
              <a:rPr lang="zh-CN" altLang="zh-CN" sz="2800" b="1" smtClean="0">
                <a:latin typeface="方正硬笔楷书简体" pitchFamily="65" charset="-122"/>
                <a:ea typeface="方正硬笔楷书简体" pitchFamily="65" charset="-122"/>
              </a:rPr>
              <a:t>Google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，搜’广告，密歇根，大学”。这就是我最后选择现在这个学校的过程。”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2400" b="1" smtClean="0">
                <a:solidFill>
                  <a:schemeClr val="tx1"/>
                </a:solidFill>
                <a:latin typeface="方正硬笔楷书简体" pitchFamily="65" charset="-122"/>
                <a:ea typeface="方正硬笔楷书简体" pitchFamily="65" charset="-122"/>
              </a:rPr>
              <a:t>把自己扔那么远，象扔一块石头。然后，像石头一样活下来。</a:t>
            </a:r>
            <a:r>
              <a:rPr lang="zh-CN" altLang="en-US" sz="4000" smtClean="0"/>
              <a:t> </a:t>
            </a:r>
            <a:endParaRPr lang="zh-CN" altLang="zh-CN" sz="4000" smtClean="0"/>
          </a:p>
        </p:txBody>
      </p:sp>
      <p:pic>
        <p:nvPicPr>
          <p:cNvPr id="19460" name="Picture 4" descr="1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29188" y="1252538"/>
            <a:ext cx="3357562" cy="50355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4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4543425" cy="1143000"/>
          </a:xfrm>
        </p:spPr>
        <p:txBody>
          <a:bodyPr/>
          <a:lstStyle/>
          <a:p>
            <a:endParaRPr lang="zh-CN" altLang="en-US" smtClean="0"/>
          </a:p>
        </p:txBody>
      </p:sp>
      <p:sp>
        <p:nvSpPr>
          <p:cNvPr id="20483" name="内容占位符 5"/>
          <p:cNvSpPr>
            <a:spLocks noGrp="1"/>
          </p:cNvSpPr>
          <p:nvPr>
            <p:ph sz="half" idx="4294967295"/>
          </p:nvPr>
        </p:nvSpPr>
        <p:spPr>
          <a:xfrm>
            <a:off x="457200" y="1125538"/>
            <a:ext cx="4543425" cy="4525962"/>
          </a:xfrm>
        </p:spPr>
        <p:txBody>
          <a:bodyPr/>
          <a:lstStyle/>
          <a:p>
            <a:r>
              <a:rPr lang="zh-CN" altLang="en-US" sz="2400" b="1" smtClean="0">
                <a:latin typeface="方正硬笔楷书简体" pitchFamily="65" charset="-122"/>
                <a:ea typeface="方正硬笔楷书简体" pitchFamily="65" charset="-122"/>
              </a:rPr>
              <a:t>“我那时在波兰，战争开始第一天我们受到了迫害。一开始他们把我们从家里带走，然后把我们关在集中营。我和所有人都分开了。我哥哥后来告诉我，我们的父亲冻死了。但是现在我有了儿子女儿，孙子孙女，曾孙曾孙女</a:t>
            </a:r>
            <a:r>
              <a:rPr lang="en-US" altLang="zh-CN" sz="2400" b="1" smtClean="0">
                <a:latin typeface="方正硬笔楷书简体" pitchFamily="65" charset="-122"/>
                <a:ea typeface="方正硬笔楷书简体" pitchFamily="65" charset="-122"/>
              </a:rPr>
              <a:t>——</a:t>
            </a:r>
            <a:r>
              <a:rPr lang="zh-CN" altLang="en-US" sz="2400" b="1" smtClean="0">
                <a:latin typeface="方正硬笔楷书简体" pitchFamily="65" charset="-122"/>
                <a:ea typeface="方正硬笔楷书简体" pitchFamily="65" charset="-122"/>
              </a:rPr>
              <a:t>一个大家庭，他们全都接受了教育。你看，这一切发生在一个逃出来的人身上。所以，你永远不可能用仇恨杀死一个民族，总有人留下来，星火相传。”</a:t>
            </a:r>
          </a:p>
        </p:txBody>
      </p:sp>
      <p:sp>
        <p:nvSpPr>
          <p:cNvPr id="20484" name="内容占位符 6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zh-CN" altLang="en-US" sz="2800" smtClean="0"/>
          </a:p>
        </p:txBody>
      </p:sp>
      <p:pic>
        <p:nvPicPr>
          <p:cNvPr id="20485" name="图片 3" descr="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514350"/>
            <a:ext cx="3429000" cy="561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8229600" cy="1143000"/>
          </a:xfrm>
        </p:spPr>
        <p:txBody>
          <a:bodyPr/>
          <a:lstStyle/>
          <a:p>
            <a:r>
              <a:rPr lang="zh-CN" altLang="en-US" b="1" smtClean="0">
                <a:solidFill>
                  <a:srgbClr val="993300"/>
                </a:solidFill>
                <a:latin typeface="方正启体简体" pitchFamily="65" charset="-122"/>
                <a:ea typeface="方正启体简体" pitchFamily="65" charset="-122"/>
              </a:rPr>
              <a:t>因为你的存在</a:t>
            </a: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840288"/>
          </a:xfrm>
        </p:spPr>
        <p:txBody>
          <a:bodyPr/>
          <a:lstStyle/>
          <a:p>
            <a:r>
              <a:rPr lang="zh-CN" altLang="en-US" sz="2800" smtClean="0"/>
              <a:t>      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我们读诗写诗并不是因为它好玩，我们读诗写诗是因为我们是人类的一份子，而人类是充满激情的。医学、法律、商业、工程，这些都是崇高的追求，足以支持人的一生。但诗歌，美丽、浪漫、爱情，这些才是我们生活的意义。惠特曼曾写道：自我、生命，这些问题总在不停出现，毫无信仰的人群川流不息，城市充斥着愚昧，生活在其中有什么意义，自我、生命。答案是：因为你的存在。因为你的存在，伟大的剧本仍在继续，而你可以贡献一段诗篇。伟大的剧本仍在继续，而你可以贡献一段诗篇，你的诗是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b="1" smtClean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21507" name="内容占位符 5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2249488" cy="4525963"/>
          </a:xfrm>
        </p:spPr>
        <p:txBody>
          <a:bodyPr/>
          <a:lstStyle/>
          <a:p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“我在</a:t>
            </a:r>
            <a:r>
              <a:rPr lang="en-US" altLang="zh-CN" sz="2800" b="1" smtClean="0">
                <a:latin typeface="方正硬笔楷书简体" pitchFamily="65" charset="-122"/>
                <a:ea typeface="方正硬笔楷书简体" pitchFamily="65" charset="-122"/>
              </a:rPr>
              <a:t>18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岁那年父亲死后才开始跑步。每天跑</a:t>
            </a:r>
            <a:r>
              <a:rPr lang="en-US" altLang="zh-CN" sz="2800" b="1" smtClean="0">
                <a:latin typeface="方正硬笔楷书简体" pitchFamily="65" charset="-122"/>
                <a:ea typeface="方正硬笔楷书简体" pitchFamily="65" charset="-122"/>
              </a:rPr>
              <a:t>17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英里。这是我每天直面死亡并且战胜死亡的方式。”</a:t>
            </a:r>
          </a:p>
        </p:txBody>
      </p:sp>
      <p:sp>
        <p:nvSpPr>
          <p:cNvPr id="21508" name="内容占位符 6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zh-CN" altLang="en-US" sz="2800" smtClean="0"/>
          </a:p>
        </p:txBody>
      </p:sp>
      <p:pic>
        <p:nvPicPr>
          <p:cNvPr id="21509" name="图片 3" descr="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6688" y="1600200"/>
            <a:ext cx="5980112" cy="405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17638"/>
            <a:ext cx="4038600" cy="4525962"/>
          </a:xfrm>
        </p:spPr>
        <p:txBody>
          <a:bodyPr/>
          <a:lstStyle/>
          <a:p>
            <a:pPr eaLnBrk="1" hangingPunct="1"/>
            <a:r>
              <a:rPr lang="zh-CN" altLang="zh-CN" sz="2800" b="1" smtClean="0">
                <a:latin typeface="方正硬笔楷书简体" pitchFamily="65" charset="-122"/>
                <a:ea typeface="方正硬笔楷书简体" pitchFamily="65" charset="-122"/>
              </a:rPr>
              <a:t>“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对你的人生影响最深的人是谁？” “我七年级的数学老师，</a:t>
            </a:r>
            <a:r>
              <a:rPr lang="zh-CN" altLang="zh-CN" sz="2800" b="1" smtClean="0">
                <a:latin typeface="方正硬笔楷书简体" pitchFamily="65" charset="-122"/>
                <a:ea typeface="方正硬笔楷书简体" pitchFamily="65" charset="-122"/>
              </a:rPr>
              <a:t>Tejada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先生。” “他是怎么影响你的？” “很难说清楚。他是唯一一个我考砸了的时候愿意给我额外加分的老师。如果我有什么东西不会，他也知道怎么做。”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影响</a:t>
            </a:r>
            <a:endParaRPr lang="zh-CN" altLang="zh-CN" b="1" smtClean="0">
              <a:effectLst>
                <a:outerShdw blurRad="38100" dist="38100" dir="2700000" algn="tl">
                  <a:srgbClr val="C0C0C0"/>
                </a:outerShdw>
              </a:effectLst>
              <a:latin typeface="方正硬笔楷书简体" pitchFamily="65" charset="-122"/>
              <a:ea typeface="方正硬笔楷书简体" pitchFamily="65" charset="-122"/>
            </a:endParaRPr>
          </a:p>
        </p:txBody>
      </p:sp>
      <p:pic>
        <p:nvPicPr>
          <p:cNvPr id="22532" name="Picture 4" descr="3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29188" y="1257300"/>
            <a:ext cx="3246437" cy="48688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14313" y="1417638"/>
            <a:ext cx="4643437" cy="4525962"/>
          </a:xfrm>
        </p:spPr>
        <p:txBody>
          <a:bodyPr/>
          <a:lstStyle/>
          <a:p>
            <a:pPr eaLnBrk="1" hangingPunct="1"/>
            <a:r>
              <a:rPr lang="zh-CN" altLang="zh-CN" sz="2800" b="1" smtClean="0">
                <a:latin typeface="方正硬笔楷书简体" pitchFamily="65" charset="-122"/>
                <a:ea typeface="方正硬笔楷书简体" pitchFamily="65" charset="-122"/>
              </a:rPr>
              <a:t>“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对你的孩子说‘不’是很重要的。这样生活对他说‘不’的时候，他就能有所准备。” “生活什么时候对你说过‘不’呢？” “我是一个在哈林区长大的黑人女性。生活总是对我说‘不’。我想自己创办公司，生活对我说‘不’，但现在我有了三家自己的公司。”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7"/>
          <p:cNvPicPr>
            <a:picLocks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56200" y="1600200"/>
            <a:ext cx="3022600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zh-CN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“</a:t>
            </a:r>
            <a:r>
              <a:rPr 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我一生都在创作音乐，但推销自己是让我最为难的。如果你想成为一个成功的艺术家，推销是必须的。我可以弹一支很棒的曲子，然后说，这就是我为什么喜欢它的原因。可是我很快就失去了自信，我会说，但我是谁呢？我喜欢不喜欢重要吗？”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怀疑</a:t>
            </a:r>
            <a:endParaRPr lang="zh-CN" altLang="zh-CN" b="1" smtClean="0">
              <a:effectLst>
                <a:outerShdw blurRad="38100" dist="38100" dir="2700000" algn="tl">
                  <a:srgbClr val="C0C0C0"/>
                </a:outerShdw>
              </a:effectLst>
              <a:latin typeface="方正硬笔楷书简体" pitchFamily="65" charset="-122"/>
              <a:ea typeface="方正硬笔楷书简体" pitchFamily="65" charset="-122"/>
            </a:endParaRPr>
          </a:p>
        </p:txBody>
      </p:sp>
      <p:pic>
        <p:nvPicPr>
          <p:cNvPr id="24580" name="Picture 4" descr="4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06900" y="2357438"/>
            <a:ext cx="4279900" cy="28495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zh-CN" sz="2400" b="1" smtClean="0">
                <a:latin typeface="方正硬笔楷书简体" pitchFamily="65" charset="-122"/>
                <a:ea typeface="方正硬笔楷书简体" pitchFamily="65" charset="-122"/>
              </a:rPr>
              <a:t>“</a:t>
            </a:r>
            <a:r>
              <a:rPr lang="zh-CN" altLang="en-US" sz="2400" b="1" smtClean="0">
                <a:latin typeface="方正硬笔楷书简体" pitchFamily="65" charset="-122"/>
                <a:ea typeface="方正硬笔楷书简体" pitchFamily="65" charset="-122"/>
              </a:rPr>
              <a:t>我没办法把我的作品卖出去。我没有那样的自信。如果我可以选择，我会一个人画画，完全不去考虑宣传和推销。但我知道我不能那样。问题是，我的作品都是很安静的，需要时间去欣赏。可是今天的世界，各种图像早已饱和，只有最有冲击力的图像才会被注意到。坚持创作安静的作品，真的需要很大的勇气。”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12"/>
          <p:cNvPicPr>
            <a:picLocks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517775"/>
            <a:ext cx="4038600" cy="26892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一般情况下我都需要主动去和人攀谈。但这个孩子直接就向我走过来，举着他的证书，大叫：“我刚刚在卡耐基音乐厅表演了！”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单纯的喜悦</a:t>
            </a:r>
            <a:endParaRPr lang="zh-CN" altLang="zh-CN" b="1" smtClean="0">
              <a:latin typeface="方正硬笔楷书简体" pitchFamily="65" charset="-122"/>
              <a:ea typeface="方正硬笔楷书简体" pitchFamily="65" charset="-122"/>
            </a:endParaRPr>
          </a:p>
        </p:txBody>
      </p:sp>
      <p:pic>
        <p:nvPicPr>
          <p:cNvPr id="26628" name="Picture 4" descr="9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56200" y="1600200"/>
            <a:ext cx="3022600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zh-CN" sz="2400" b="1" smtClean="0">
                <a:latin typeface="方正硬笔楷书简体" pitchFamily="65" charset="-122"/>
                <a:ea typeface="方正硬笔楷书简体" pitchFamily="65" charset="-122"/>
              </a:rPr>
              <a:t>“</a:t>
            </a:r>
            <a:r>
              <a:rPr lang="zh-CN" altLang="en-US" sz="2400" b="1" smtClean="0">
                <a:latin typeface="方正硬笔楷书简体" pitchFamily="65" charset="-122"/>
                <a:ea typeface="方正硬笔楷书简体" pitchFamily="65" charset="-122"/>
              </a:rPr>
              <a:t>如果你可以给许多人提个建议，你会提什么？”“浪来的时候，放低姿态。”“解释一下？”“当人生的波浪袭来，你有三种选择。转身逃跑，但浪潮还是会赶上来扑倒你；坚持自我笔直挺立，但浪还是会冲打你；或者你也可以把这当成一个放低姿态的机会，去适应周遭的形势。这样就可以安全度过人生的大浪。” 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感悟</a:t>
            </a:r>
            <a:endParaRPr lang="zh-CN" altLang="zh-CN" b="1" smtClean="0">
              <a:latin typeface="方正硬笔楷书简体" pitchFamily="65" charset="-122"/>
              <a:ea typeface="方正硬笔楷书简体" pitchFamily="65" charset="-122"/>
            </a:endParaRPr>
          </a:p>
        </p:txBody>
      </p:sp>
      <p:pic>
        <p:nvPicPr>
          <p:cNvPr id="27652" name="Picture 4" descr="10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57788" y="1600200"/>
            <a:ext cx="3017837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zh-CN" altLang="en-US" sz="2400" b="1" smtClean="0">
                <a:latin typeface="方正硬笔楷书简体" pitchFamily="65" charset="-122"/>
                <a:ea typeface="方正硬笔楷书简体" pitchFamily="65" charset="-122"/>
              </a:rPr>
              <a:t>他一开始和我开着玩笑，但当我把</a:t>
            </a:r>
            <a:r>
              <a:rPr lang="zh-CN" altLang="zh-CN" sz="2400" b="1" smtClean="0">
                <a:latin typeface="方正硬笔楷书简体" pitchFamily="65" charset="-122"/>
                <a:ea typeface="方正硬笔楷书简体" pitchFamily="65" charset="-122"/>
              </a:rPr>
              <a:t>Humans of New York</a:t>
            </a:r>
            <a:r>
              <a:rPr lang="zh-CN" altLang="en-US" sz="2400" b="1" smtClean="0">
                <a:latin typeface="方正硬笔楷书简体" pitchFamily="65" charset="-122"/>
                <a:ea typeface="方正硬笔楷书简体" pitchFamily="65" charset="-122"/>
              </a:rPr>
              <a:t>给他看的时候，他变得非常严肃。他说：“我知道我想让你给我的照片配什么话了。”“什么？”“”好人互相发现彼此。坏人总是被发现。”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11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57788" y="1600200"/>
            <a:ext cx="3017837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面对自己</a:t>
            </a:r>
          </a:p>
        </p:txBody>
      </p:sp>
      <p:sp>
        <p:nvSpPr>
          <p:cNvPr id="29699" name="内容占位符 5"/>
          <p:cNvSpPr>
            <a:spLocks noGrp="1"/>
          </p:cNvSpPr>
          <p:nvPr>
            <p:ph sz="half" idx="1"/>
          </p:nvPr>
        </p:nvSpPr>
        <p:spPr>
          <a:xfrm>
            <a:off x="176213" y="1600200"/>
            <a:ext cx="4038600" cy="4525963"/>
          </a:xfrm>
        </p:spPr>
        <p:txBody>
          <a:bodyPr/>
          <a:lstStyle/>
          <a:p>
            <a:r>
              <a:rPr lang="zh-CN" altLang="en-US" sz="2400" b="1" smtClean="0">
                <a:latin typeface="方正硬笔楷书简体" pitchFamily="65" charset="-122"/>
                <a:ea typeface="方正硬笔楷书简体" pitchFamily="65" charset="-122"/>
              </a:rPr>
              <a:t>我跑到加州呆了一个礼拜，没有告诉任何人。我想让自己远离所有事，看看能不能找到一些事情的解决办法。但事实上带来了更多的问题。我才知道，事情并不是那样的。</a:t>
            </a:r>
            <a:endParaRPr lang="en-US" altLang="zh-CN" sz="2400" b="1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zh-CN" altLang="en-US" sz="2400" b="1" smtClean="0">
                <a:latin typeface="方正硬笔楷书简体" pitchFamily="65" charset="-122"/>
                <a:ea typeface="方正硬笔楷书简体" pitchFamily="65" charset="-122"/>
              </a:rPr>
              <a:t>你的意思是？</a:t>
            </a:r>
            <a:endParaRPr lang="en-US" altLang="zh-CN" sz="2400" b="1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zh-CN" altLang="en-US" sz="2400" b="1" smtClean="0">
                <a:latin typeface="方正硬笔楷书简体" pitchFamily="65" charset="-122"/>
                <a:ea typeface="方正硬笔楷书简体" pitchFamily="65" charset="-122"/>
              </a:rPr>
              <a:t>就是说，如果你不能再当前的环境中解决你的问题，那就算你跑得再远，也不可能解决那些问题。</a:t>
            </a:r>
          </a:p>
        </p:txBody>
      </p:sp>
      <p:sp>
        <p:nvSpPr>
          <p:cNvPr id="29700" name="内容占位符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9701" name="图片 3" descr="1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3" y="1524000"/>
            <a:ext cx="4705350" cy="460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b="1" smtClean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30723" name="内容占位符 5"/>
          <p:cNvSpPr>
            <a:spLocks noGrp="1"/>
          </p:cNvSpPr>
          <p:nvPr>
            <p:ph idx="1"/>
          </p:nvPr>
        </p:nvSpPr>
        <p:spPr>
          <a:xfrm>
            <a:off x="457200" y="1600200"/>
            <a:ext cx="4686300" cy="4525963"/>
          </a:xfrm>
        </p:spPr>
        <p:txBody>
          <a:bodyPr/>
          <a:lstStyle/>
          <a:p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我年轻的时候，花很多时间想要成为‘这个人’或者‘那个人’。然后在某一个年龄阶段，我开始意识到我可能只会是我自己，而我必须要学会接受这一点。</a:t>
            </a:r>
          </a:p>
        </p:txBody>
      </p:sp>
      <p:pic>
        <p:nvPicPr>
          <p:cNvPr id="30724" name="图片 3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1449388"/>
            <a:ext cx="3100388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    惠特曼的诗是最值得珍藏的。 </a:t>
            </a:r>
            <a:b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</a:b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/>
            </a:r>
            <a:b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</a:b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不是每个躯壳里都有一个叫灵魂的东西。 </a:t>
            </a:r>
            <a:b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</a:b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/>
            </a:r>
            <a:b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</a:b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如果你看到了，如果你收获了，这才是生命的价值与意义。 </a:t>
            </a:r>
            <a:b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</a:b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/>
            </a:r>
            <a:b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</a:b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要读诗，要读好诗。 </a:t>
            </a:r>
            <a:b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</a:b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/>
            </a:r>
            <a:b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</a:b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让你的灵魂得到充实。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1747" name="内容占位符 2"/>
          <p:cNvSpPr>
            <a:spLocks noGrp="1"/>
          </p:cNvSpPr>
          <p:nvPr>
            <p:ph idx="1"/>
          </p:nvPr>
        </p:nvSpPr>
        <p:spPr>
          <a:xfrm>
            <a:off x="214313" y="1125538"/>
            <a:ext cx="8715375" cy="4525962"/>
          </a:xfrm>
        </p:spPr>
        <p:txBody>
          <a:bodyPr/>
          <a:lstStyle/>
          <a:p>
            <a: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  <a:t>1</a:t>
            </a:r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、爱情有没有击中你？还记得和</a:t>
            </a:r>
            <a: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  <a:t>ta</a:t>
            </a:r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相遇的那一刻吗？</a:t>
            </a:r>
            <a:endParaRPr lang="en-US" altLang="zh-CN" b="1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  <a:t>2</a:t>
            </a:r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、你有特别失落，特别艰难的时刻吗？那是怎样的？</a:t>
            </a:r>
            <a:endParaRPr lang="en-US" altLang="zh-CN" b="1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  <a:t>3</a:t>
            </a:r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、你做过的让你父母最骄傲的一件事是什么</a:t>
            </a:r>
            <a:endParaRPr lang="en-US" altLang="zh-CN" b="1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  <a:t>4</a:t>
            </a:r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、你对自己满意吗？描述一下你自己。</a:t>
            </a:r>
            <a:endParaRPr lang="en-US" altLang="zh-CN" b="1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  <a:t>5</a:t>
            </a:r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、你有过温暖的感觉吗</a:t>
            </a:r>
            <a: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  <a:t>,</a:t>
            </a:r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那种被触动的不经意的小小温暖？</a:t>
            </a:r>
            <a:r>
              <a:rPr lang="zh-CN" altLang="en-US" smtClean="0"/>
              <a:t/>
            </a:r>
            <a:br>
              <a:rPr lang="zh-CN" altLang="en-US" smtClean="0"/>
            </a:br>
            <a: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  <a:t>6</a:t>
            </a:r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、如果有人问起你的人生，你会说什么？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我没有出过国，我不会游泳，我也不会开车。有时候打车打不到，我会偷偷想象，自己下次招手，会有一座飞船停下来接我。我在街上丢过两个手机。</a:t>
            </a:r>
            <a:r>
              <a:rPr lang="zh-CN" altLang="en-US" smtClean="0"/>
              <a:t> </a:t>
            </a:r>
          </a:p>
          <a:p>
            <a:endParaRPr lang="zh-CN" altLang="en-US" smtClean="0"/>
          </a:p>
          <a:p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也不知道自己要找什么，但知道还没找到，这让我无论怎样都不得安宁 </a:t>
            </a:r>
          </a:p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写作要求</a:t>
            </a:r>
          </a:p>
        </p:txBody>
      </p:sp>
      <p:sp>
        <p:nvSpPr>
          <p:cNvPr id="3379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  <a:t>1</a:t>
            </a:r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、六个问题选三个回答。</a:t>
            </a:r>
            <a:endParaRPr lang="en-US" altLang="zh-CN" b="1" smtClean="0">
              <a:latin typeface="方正硬笔楷书简体" pitchFamily="65" charset="-122"/>
              <a:ea typeface="方正硬笔楷书简体" pitchFamily="65" charset="-122"/>
            </a:endParaRPr>
          </a:p>
          <a:p>
            <a:pPr>
              <a:buFontTx/>
              <a:buNone/>
            </a:pPr>
            <a: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  <a:t>•2</a:t>
            </a:r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、抓住某一点</a:t>
            </a:r>
            <a: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  <a:t>,</a:t>
            </a:r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某个场景</a:t>
            </a:r>
            <a: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  <a:t>,</a:t>
            </a:r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挖掘感受。</a:t>
            </a:r>
            <a:endParaRPr lang="en-US" altLang="zh-CN" b="1" smtClean="0">
              <a:latin typeface="方正硬笔楷书简体" pitchFamily="65" charset="-122"/>
              <a:ea typeface="方正硬笔楷书简体" pitchFamily="65" charset="-122"/>
            </a:endParaRPr>
          </a:p>
          <a:p>
            <a:pPr>
              <a:buFontTx/>
              <a:buNone/>
            </a:pPr>
            <a: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  <a:t>•3</a:t>
            </a:r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、精炼语言</a:t>
            </a:r>
            <a: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  <a:t>,</a:t>
            </a:r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不超过三十字。</a:t>
            </a:r>
            <a:endParaRPr lang="en-US" altLang="zh-CN" b="1" smtClean="0">
              <a:latin typeface="方正硬笔楷书简体" pitchFamily="65" charset="-122"/>
              <a:ea typeface="方正硬笔楷书简体" pitchFamily="65" charset="-122"/>
            </a:endParaRPr>
          </a:p>
          <a:p>
            <a:pPr>
              <a:buFontTx/>
              <a:buNone/>
            </a:pPr>
            <a: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  <a:t>•4   </a:t>
            </a:r>
            <a:r>
              <a:rPr lang="zh-CN" altLang="en-US" b="1" smtClean="0">
                <a:latin typeface="方正硬笔楷书简体" pitchFamily="65" charset="-122"/>
                <a:ea typeface="方正硬笔楷书简体" pitchFamily="65" charset="-122"/>
              </a:rPr>
              <a:t>为你的文字配好照片，发送到自己的微博上。</a:t>
            </a:r>
            <a: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  <a:t/>
            </a:r>
            <a:br>
              <a:rPr lang="en-US" altLang="zh-CN" b="1" smtClean="0">
                <a:latin typeface="方正硬笔楷书简体" pitchFamily="65" charset="-122"/>
                <a:ea typeface="方正硬笔楷书简体" pitchFamily="65" charset="-122"/>
              </a:rPr>
            </a:br>
            <a:endParaRPr lang="zh-CN" altLang="en-US" b="1" smtClean="0">
              <a:latin typeface="方正硬笔楷书简体" pitchFamily="65" charset="-122"/>
              <a:ea typeface="方正硬笔楷书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857224" y="744824"/>
            <a:ext cx="2428892" cy="243414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2" descr="今日新“蜀道”明月峡栈道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744823"/>
            <a:ext cx="2286016" cy="225662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5" descr="200711192115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8063" y="744824"/>
            <a:ext cx="2214578" cy="225662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《师说》文意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3513900"/>
            <a:ext cx="2170377" cy="241542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5" descr="IMAG123631148844735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3513901"/>
            <a:ext cx="2286016" cy="241542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5" descr="1a85034f591910d0d1c86ad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24" y="3513900"/>
            <a:ext cx="2428892" cy="241542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HUMANS OF NEWYORK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z="2800" smtClean="0"/>
              <a:t>          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这位摄影师叫</a:t>
            </a:r>
            <a:r>
              <a:rPr lang="en-US" altLang="zh-CN" sz="2800" b="1" smtClean="0">
                <a:latin typeface="方正硬笔楷书简体" pitchFamily="65" charset="-122"/>
                <a:ea typeface="方正硬笔楷书简体" pitchFamily="65" charset="-122"/>
              </a:rPr>
              <a:t>Brandon Stanton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，是一个美国</a:t>
            </a:r>
            <a:r>
              <a:rPr lang="en-US" altLang="zh-CN" sz="2800" b="1" smtClean="0">
                <a:latin typeface="方正硬笔楷书简体" pitchFamily="65" charset="-122"/>
                <a:ea typeface="方正硬笔楷书简体" pitchFamily="65" charset="-122"/>
              </a:rPr>
              <a:t>80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后，三年前失业来到纽约，每天上街拉着陌生人拍照，配上一段对方的话，讲述他们自己关于爱，友谊和人生的故事，都是最简单不过的语言却往往在瞬间击中人心。</a:t>
            </a:r>
          </a:p>
          <a:p>
            <a:pPr>
              <a:buFontTx/>
              <a:buNone/>
            </a:pP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        他说自己曾经努力的一切结果都只是显示在金钱数量上，而在人生下一个阶段想做点有价值的事情。</a:t>
            </a:r>
          </a:p>
          <a:p>
            <a:pPr>
              <a:buFontTx/>
              <a:buNone/>
            </a:pPr>
            <a:r>
              <a:rPr lang="en-US" altLang="zh-CN" sz="2800" b="1" smtClean="0">
                <a:latin typeface="方正硬笔楷书简体" pitchFamily="65" charset="-122"/>
                <a:ea typeface="方正硬笔楷书简体" pitchFamily="65" charset="-122"/>
              </a:rPr>
              <a:t>        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心存温暖的人才能为我们留住生活里的感动。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993300"/>
                </a:solidFill>
                <a:latin typeface="方正启体简体" pitchFamily="65" charset="-122"/>
                <a:ea typeface="方正启体简体" pitchFamily="65" charset="-122"/>
              </a:rPr>
              <a:t>因为你的存在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      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每一个来到纽约的人都有着自己的故事。</a:t>
            </a:r>
          </a:p>
          <a:p>
            <a:pPr>
              <a:buFontTx/>
              <a:buNone/>
            </a:pP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     “每一座岛屿的沉没都是欧洲大陆的沉没。别去打听丧钟为谁而鸣，它为你敲响。”</a:t>
            </a:r>
          </a:p>
          <a:p>
            <a:pPr>
              <a:buFontTx/>
              <a:buNone/>
            </a:pP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         这个古老的布道文提醒我们一件事情：那些人生活在别处，但跟我们有关，他们不仅是素材，他们还是我们。 </a:t>
            </a:r>
          </a:p>
          <a:p>
            <a:pPr>
              <a:buFontTx/>
              <a:buNone/>
            </a:pP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        正是因为这些人的存在</a:t>
            </a:r>
            <a:r>
              <a:rPr lang="en-US" altLang="zh-CN" sz="2800" b="1" smtClean="0">
                <a:latin typeface="方正硬笔楷书简体" pitchFamily="65" charset="-122"/>
                <a:ea typeface="方正硬笔楷书简体" pitchFamily="65" charset="-122"/>
              </a:rPr>
              <a:t>,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正是因为你的存在</a:t>
            </a:r>
            <a:r>
              <a:rPr lang="en-US" altLang="zh-CN" sz="2800" b="1" smtClean="0">
                <a:latin typeface="方正硬笔楷书简体" pitchFamily="65" charset="-122"/>
                <a:ea typeface="方正硬笔楷书简体" pitchFamily="65" charset="-122"/>
              </a:rPr>
              <a:t>,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伟大的剧本才得以继续。</a:t>
            </a:r>
            <a:endParaRPr lang="en-US" altLang="zh-CN" sz="2800" b="1" smtClean="0">
              <a:latin typeface="方正硬笔楷书简体" pitchFamily="65" charset="-122"/>
              <a:ea typeface="方正硬笔楷书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爱情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“我们是在维也纳认识的。在火车上。那天下着雪。”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硬笔楷书简体" pitchFamily="65" charset="-122"/>
              <a:ea typeface="方正硬笔楷书简体" pitchFamily="65" charset="-122"/>
            </a:endParaRPr>
          </a:p>
        </p:txBody>
      </p:sp>
      <p:pic>
        <p:nvPicPr>
          <p:cNvPr id="7172" name="Picture 2" descr="C:\Users\chen\Documents\005trlAagw1ed3c0vra9bj30if0rm0v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95800" y="1417638"/>
            <a:ext cx="3825875" cy="48910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417638"/>
            <a:ext cx="4191000" cy="4525962"/>
          </a:xfrm>
        </p:spPr>
        <p:txBody>
          <a:bodyPr/>
          <a:lstStyle/>
          <a:p>
            <a:pPr eaLnBrk="1" hangingPunct="1"/>
            <a:r>
              <a:rPr lang="zh-CN" altLang="zh-CN" sz="2800" b="1" smtClean="0">
                <a:latin typeface="方正硬笔楷书简体" pitchFamily="65" charset="-122"/>
                <a:ea typeface="方正硬笔楷书简体" pitchFamily="65" charset="-122"/>
              </a:rPr>
              <a:t>“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不管发生什么事，她总是把头昂得高高。最近我的健康出了点状况，别人可能就崩溃了，但她为了我很坚强。” “你们在一起经历过的最艰难的事是什么？” “八年前，我们的女儿被谋杀了，我们直到现在都还在和这件事作战，每一天都是。”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硬笔楷书简体" pitchFamily="65" charset="-122"/>
              <a:ea typeface="方正硬笔楷书简体" pitchFamily="65" charset="-122"/>
            </a:endParaRPr>
          </a:p>
        </p:txBody>
      </p:sp>
      <p:pic>
        <p:nvPicPr>
          <p:cNvPr id="8196" name="Picture 4" descr="6"/>
          <p:cNvPicPr>
            <a:picLocks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517775"/>
            <a:ext cx="4038600" cy="26892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219" name="内容占位符 5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3471863" cy="4525963"/>
          </a:xfrm>
        </p:spPr>
        <p:txBody>
          <a:bodyPr/>
          <a:lstStyle/>
          <a:p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“人应该做自己想做的事，就算旁人觉得疯狂。”</a:t>
            </a:r>
            <a:endParaRPr lang="en-US" altLang="zh-CN" sz="2800" b="1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“你做过的什么事让别人觉得疯狂？”</a:t>
            </a:r>
            <a:endParaRPr lang="en-US" altLang="zh-CN" sz="2800" b="1" smtClean="0">
              <a:latin typeface="方正硬笔楷书简体" pitchFamily="65" charset="-122"/>
              <a:ea typeface="方正硬笔楷书简体" pitchFamily="65" charset="-122"/>
            </a:endParaRPr>
          </a:p>
          <a:p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“和他交往。”</a:t>
            </a:r>
          </a:p>
        </p:txBody>
      </p:sp>
      <p:sp>
        <p:nvSpPr>
          <p:cNvPr id="9220" name="内容占位符 6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zh-CN" altLang="en-US" sz="2800" smtClean="0"/>
          </a:p>
        </p:txBody>
      </p:sp>
      <p:pic>
        <p:nvPicPr>
          <p:cNvPr id="9221" name="图片 3" descr="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63" y="1600200"/>
            <a:ext cx="49339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4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4543425" cy="1143000"/>
          </a:xfrm>
        </p:spPr>
        <p:txBody>
          <a:bodyPr/>
          <a:lstStyle/>
          <a:p>
            <a:endParaRPr lang="zh-CN" altLang="en-US" b="1" smtClean="0"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10243" name="内容占位符 5"/>
          <p:cNvSpPr>
            <a:spLocks noGrp="1"/>
          </p:cNvSpPr>
          <p:nvPr>
            <p:ph sz="half" idx="4294967295"/>
          </p:nvPr>
        </p:nvSpPr>
        <p:spPr>
          <a:xfrm>
            <a:off x="457200" y="1417638"/>
            <a:ext cx="4038600" cy="4525962"/>
          </a:xfrm>
        </p:spPr>
        <p:txBody>
          <a:bodyPr/>
          <a:lstStyle/>
          <a:p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“我就在这房子里长大，我第一次看到我的丈夫时，我就这样站在这里，那年我十岁，他骑着车子过来，然后我说，我想认识那个男孩。”“他在屋里吗？”“他在</a:t>
            </a:r>
            <a:r>
              <a:rPr lang="en-US" altLang="zh-CN" sz="2800" b="1" smtClean="0">
                <a:latin typeface="方正硬笔楷书简体" pitchFamily="65" charset="-122"/>
                <a:ea typeface="方正硬笔楷书简体" pitchFamily="65" charset="-122"/>
              </a:rPr>
              <a:t>2000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年去世了，我们在一起度过了</a:t>
            </a:r>
            <a:r>
              <a:rPr lang="en-US" altLang="zh-CN" sz="2800" b="1" smtClean="0">
                <a:latin typeface="方正硬笔楷书简体" pitchFamily="65" charset="-122"/>
                <a:ea typeface="方正硬笔楷书简体" pitchFamily="65" charset="-122"/>
              </a:rPr>
              <a:t>37</a:t>
            </a:r>
            <a:r>
              <a:rPr lang="zh-CN" altLang="en-US" sz="2800" b="1" smtClean="0">
                <a:latin typeface="方正硬笔楷书简体" pitchFamily="65" charset="-122"/>
                <a:ea typeface="方正硬笔楷书简体" pitchFamily="65" charset="-122"/>
              </a:rPr>
              <a:t>年的时光。”</a:t>
            </a:r>
          </a:p>
        </p:txBody>
      </p:sp>
      <p:sp>
        <p:nvSpPr>
          <p:cNvPr id="10244" name="内容占位符 6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zh-CN" altLang="en-US" sz="2800" smtClean="0"/>
          </a:p>
        </p:txBody>
      </p:sp>
      <p:pic>
        <p:nvPicPr>
          <p:cNvPr id="10245" name="图片 3" descr="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74638"/>
            <a:ext cx="4191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</TotalTime>
  <Pages>0</Pages>
  <Words>2875</Words>
  <Characters>0</Characters>
  <Application>Microsoft Office PowerPoint</Application>
  <DocSecurity>0</DocSecurity>
  <PresentationFormat>全屏显示(4:3)</PresentationFormat>
  <Lines>0</Lines>
  <Paragraphs>66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Calibri</vt:lpstr>
      <vt:lpstr>汉仪雪峰体简</vt:lpstr>
      <vt:lpstr>方正启体简体</vt:lpstr>
      <vt:lpstr>方正硬笔楷书简体</vt:lpstr>
      <vt:lpstr>默认设计模板</vt:lpstr>
      <vt:lpstr>因为你的存在</vt:lpstr>
      <vt:lpstr>因为你的存在</vt:lpstr>
      <vt:lpstr>幻灯片 3</vt:lpstr>
      <vt:lpstr>HUMANS OF NEWYORK</vt:lpstr>
      <vt:lpstr>因为你的存在</vt:lpstr>
      <vt:lpstr>爱情</vt:lpstr>
      <vt:lpstr>幻灯片 7</vt:lpstr>
      <vt:lpstr>幻灯片 8</vt:lpstr>
      <vt:lpstr>幻灯片 9</vt:lpstr>
      <vt:lpstr>幻灯片 10</vt:lpstr>
      <vt:lpstr>幻灯片 11</vt:lpstr>
      <vt:lpstr>亲情</vt:lpstr>
      <vt:lpstr>幻灯片 13</vt:lpstr>
      <vt:lpstr>幻灯片 14</vt:lpstr>
      <vt:lpstr>幻灯片 15</vt:lpstr>
      <vt:lpstr>幻灯片 16</vt:lpstr>
      <vt:lpstr>勇气</vt:lpstr>
      <vt:lpstr>把自己扔那么远，象扔一块石头。然后，像石头一样活下来。 </vt:lpstr>
      <vt:lpstr>幻灯片 19</vt:lpstr>
      <vt:lpstr>幻灯片 20</vt:lpstr>
      <vt:lpstr>影响</vt:lpstr>
      <vt:lpstr>幻灯片 22</vt:lpstr>
      <vt:lpstr>怀疑</vt:lpstr>
      <vt:lpstr>幻灯片 24</vt:lpstr>
      <vt:lpstr>单纯的喜悦</vt:lpstr>
      <vt:lpstr>感悟</vt:lpstr>
      <vt:lpstr>幻灯片 27</vt:lpstr>
      <vt:lpstr>面对自己</vt:lpstr>
      <vt:lpstr>幻灯片 29</vt:lpstr>
      <vt:lpstr>幻灯片 30</vt:lpstr>
      <vt:lpstr>幻灯片 31</vt:lpstr>
      <vt:lpstr>写作要求</vt:lpstr>
      <vt:lpstr>幻灯片 33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Administrator</dc:creator>
  <cp:keywords/>
  <dc:description/>
  <cp:lastModifiedBy>User</cp:lastModifiedBy>
  <cp:revision>47</cp:revision>
  <dcterms:created xsi:type="dcterms:W3CDTF">2014-02-23T02:10:34Z</dcterms:created>
  <dcterms:modified xsi:type="dcterms:W3CDTF">2014-02-23T12:35:28Z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2052-9.1.0.4429</vt:lpwstr>
  </property>
</Properties>
</file>