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heme/themeOverride1.xml" ContentType="application/vnd.openxmlformats-officedocument.themeOverr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2"/>
    <p:sldId id="412" r:id="rId3"/>
    <p:sldId id="413" r:id="rId4"/>
    <p:sldId id="414" r:id="rId5"/>
    <p:sldId id="415" r:id="rId6"/>
    <p:sldId id="416" r:id="rId7"/>
    <p:sldId id="417" r:id="rId8"/>
    <p:sldId id="418" r:id="rId9"/>
    <p:sldId id="419" r:id="rId10"/>
    <p:sldId id="420" r:id="rId11"/>
    <p:sldId id="421" r:id="rId12"/>
    <p:sldId id="422" r:id="rId13"/>
    <p:sldId id="438" r:id="rId14"/>
    <p:sldId id="423" r:id="rId15"/>
    <p:sldId id="424" r:id="rId16"/>
    <p:sldId id="425" r:id="rId17"/>
    <p:sldId id="426" r:id="rId18"/>
    <p:sldId id="452" r:id="rId19"/>
    <p:sldId id="427" r:id="rId20"/>
    <p:sldId id="440" r:id="rId21"/>
    <p:sldId id="441" r:id="rId22"/>
    <p:sldId id="442" r:id="rId23"/>
    <p:sldId id="443" r:id="rId24"/>
    <p:sldId id="439" r:id="rId25"/>
    <p:sldId id="444" r:id="rId26"/>
    <p:sldId id="445" r:id="rId27"/>
    <p:sldId id="429" r:id="rId28"/>
    <p:sldId id="430" r:id="rId29"/>
    <p:sldId id="431" r:id="rId30"/>
    <p:sldId id="432" r:id="rId31"/>
    <p:sldId id="453" r:id="rId32"/>
    <p:sldId id="433" r:id="rId33"/>
    <p:sldId id="434" r:id="rId34"/>
    <p:sldId id="435" r:id="rId35"/>
    <p:sldId id="446" r:id="rId36"/>
    <p:sldId id="447" r:id="rId37"/>
    <p:sldId id="448" r:id="rId38"/>
    <p:sldId id="449" r:id="rId39"/>
    <p:sldId id="451" r:id="rId40"/>
    <p:sldId id="450" r:id="rId41"/>
    <p:sldId id="460" r:id="rId42"/>
    <p:sldId id="454" r:id="rId43"/>
    <p:sldId id="455" r:id="rId44"/>
    <p:sldId id="456" r:id="rId45"/>
    <p:sldId id="457" r:id="rId46"/>
    <p:sldId id="458" r:id="rId47"/>
    <p:sldId id="459" r:id="rId48"/>
    <p:sldId id="436" r:id="rId49"/>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45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Master" Target="../slideMasters/slideMaster1.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1.xml"/><Relationship Id="rId5" Type="http://schemas.openxmlformats.org/officeDocument/2006/relationships/tags" Target="../tags/tag84.xml"/><Relationship Id="rId4" Type="http://schemas.openxmlformats.org/officeDocument/2006/relationships/tags" Target="../tags/tag8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tags" Target="../tags/tag97.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5" Type="http://schemas.openxmlformats.org/officeDocument/2006/relationships/image" Target="../media/image1.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0.xml"/><Relationship Id="rId7" Type="http://schemas.openxmlformats.org/officeDocument/2006/relationships/image" Target="../media/image2.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1.xml"/><Relationship Id="rId5" Type="http://schemas.openxmlformats.org/officeDocument/2006/relationships/tags" Target="../tags/tag102.xml"/><Relationship Id="rId4" Type="http://schemas.openxmlformats.org/officeDocument/2006/relationships/tags" Target="../tags/tag10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10.xml"/><Relationship Id="rId3" Type="http://schemas.openxmlformats.org/officeDocument/2006/relationships/tags" Target="../tags/tag105.xml"/><Relationship Id="rId7" Type="http://schemas.openxmlformats.org/officeDocument/2006/relationships/tags" Target="../tags/tag109.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image" Target="../media/image4.png"/><Relationship Id="rId5" Type="http://schemas.openxmlformats.org/officeDocument/2006/relationships/tags" Target="../tags/tag107.xml"/><Relationship Id="rId10" Type="http://schemas.openxmlformats.org/officeDocument/2006/relationships/image" Target="../media/image3.png"/><Relationship Id="rId4" Type="http://schemas.openxmlformats.org/officeDocument/2006/relationships/tags" Target="../tags/tag106.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18.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10" Type="http://schemas.openxmlformats.org/officeDocument/2006/relationships/image" Target="../media/image2.png"/><Relationship Id="rId4" Type="http://schemas.openxmlformats.org/officeDocument/2006/relationships/tags" Target="../tags/tag114.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26.xml"/><Relationship Id="rId3" Type="http://schemas.openxmlformats.org/officeDocument/2006/relationships/tags" Target="../tags/tag121.xml"/><Relationship Id="rId7" Type="http://schemas.openxmlformats.org/officeDocument/2006/relationships/tags" Target="../tags/tag125.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5" Type="http://schemas.openxmlformats.org/officeDocument/2006/relationships/tags" Target="../tags/tag123.xml"/><Relationship Id="rId10" Type="http://schemas.openxmlformats.org/officeDocument/2006/relationships/image" Target="../media/image5.png"/><Relationship Id="rId4" Type="http://schemas.openxmlformats.org/officeDocument/2006/relationships/tags" Target="../tags/tag122.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image" Target="../media/image2.png"/><Relationship Id="rId4" Type="http://schemas.openxmlformats.org/officeDocument/2006/relationships/tags" Target="../tags/tag13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slideMaster" Target="../slideMasters/slideMaster1.xml"/><Relationship Id="rId5" Type="http://schemas.openxmlformats.org/officeDocument/2006/relationships/tags" Target="../tags/tag139.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52.xml"/><Relationship Id="rId3" Type="http://schemas.openxmlformats.org/officeDocument/2006/relationships/tags" Target="../tags/tag147.xml"/><Relationship Id="rId7" Type="http://schemas.openxmlformats.org/officeDocument/2006/relationships/tags" Target="../tags/tag151.xml"/><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tags" Target="../tags/tag150.xml"/><Relationship Id="rId11" Type="http://schemas.openxmlformats.org/officeDocument/2006/relationships/image" Target="../media/image7.png"/><Relationship Id="rId5" Type="http://schemas.openxmlformats.org/officeDocument/2006/relationships/tags" Target="../tags/tag149.xml"/><Relationship Id="rId10" Type="http://schemas.openxmlformats.org/officeDocument/2006/relationships/image" Target="../media/image6.png"/><Relationship Id="rId4" Type="http://schemas.openxmlformats.org/officeDocument/2006/relationships/tags" Target="../tags/tag148.xml"/><Relationship Id="rId9"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22.xml"/><Relationship Id="rId7" Type="http://schemas.openxmlformats.org/officeDocument/2006/relationships/slideMaster" Target="../slideMasters/slideMaster1.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6" Type="http://schemas.openxmlformats.org/officeDocument/2006/relationships/image" Target="../media/image1.png"/><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slideMaster" Target="../slideMasters/slideMaster1.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9"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image" Target="../media/image2.png"/><Relationship Id="rId5" Type="http://schemas.openxmlformats.org/officeDocument/2006/relationships/tags" Target="../tags/tag51.xml"/><Relationship Id="rId10" Type="http://schemas.openxmlformats.org/officeDocument/2006/relationships/slideMaster" Target="../slideMasters/slideMaster1.xml"/><Relationship Id="rId4" Type="http://schemas.openxmlformats.org/officeDocument/2006/relationships/tags" Target="../tags/tag50.xml"/><Relationship Id="rId9" Type="http://schemas.openxmlformats.org/officeDocument/2006/relationships/tags" Target="../tags/tag55.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png"/><Relationship Id="rId4" Type="http://schemas.openxmlformats.org/officeDocument/2006/relationships/tags" Target="../tags/tag59.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9"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1"/>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2"/>
            </p:custDataLst>
          </p:nvPr>
        </p:nvPicPr>
        <p:blipFill>
          <a:blip r:embed="rId14"/>
          <a:stretch>
            <a:fillRect/>
          </a:stretch>
        </p:blipFill>
        <p:spPr>
          <a:xfrm>
            <a:off x="635" y="1270"/>
            <a:ext cx="2932430" cy="4913630"/>
          </a:xfrm>
          <a:prstGeom prst="rect">
            <a:avLst/>
          </a:prstGeom>
        </p:spPr>
      </p:pic>
      <p:pic>
        <p:nvPicPr>
          <p:cNvPr id="10" name="图片 9"/>
          <p:cNvPicPr>
            <a:picLocks noChangeAspect="1"/>
          </p:cNvPicPr>
          <p:nvPr userDrawn="1">
            <p:custDataLst>
              <p:tags r:id="rId3"/>
            </p:custDataLst>
          </p:nvPr>
        </p:nvPicPr>
        <p:blipFill>
          <a:blip r:embed="rId1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4"/>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5"/>
            </p:custDataLst>
          </p:nvPr>
        </p:nvCxnSpPr>
        <p:spPr>
          <a:xfrm flipH="1">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6"/>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7"/>
            </p:custDataLst>
          </p:nvPr>
        </p:nvCxnSpPr>
        <p:spPr>
          <a:xfrm rot="10800000" flipH="1">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243984" y="2031816"/>
            <a:ext cx="7704033" cy="3172499"/>
            <a:chOff x="2243984" y="2031816"/>
            <a:chExt cx="7704033" cy="3172499"/>
          </a:xfrm>
        </p:grpSpPr>
        <p:cxnSp>
          <p:nvCxnSpPr>
            <p:cNvPr id="11" name="稻壳儿搜索【幻雨工作室】_3"/>
            <p:cNvCxnSpPr/>
            <p:nvPr>
              <p:custDataLst>
                <p:tags r:id="rId10"/>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11"/>
              </p:custDataLst>
            </p:nvPr>
          </p:nvCxnSpPr>
          <p:spPr>
            <a:xfrm flipH="1">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flipH="1">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7"/>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8"/>
              </p:custDataLst>
            </p:nvPr>
          </p:nvPicPr>
          <p:blipFill>
            <a:blip r:embed="rId15"/>
            <a:stretch>
              <a:fillRect/>
            </a:stretch>
          </p:blipFill>
          <p:spPr>
            <a:xfrm>
              <a:off x="543" y="1087"/>
              <a:ext cx="2932430" cy="4913802"/>
            </a:xfrm>
            <a:prstGeom prst="rect">
              <a:avLst/>
            </a:prstGeom>
          </p:spPr>
        </p:pic>
        <p:pic>
          <p:nvPicPr>
            <p:cNvPr id="9" name="图片 8"/>
            <p:cNvPicPr>
              <a:picLocks noChangeAspect="1"/>
            </p:cNvPicPr>
            <p:nvPr userDrawn="1">
              <p:custDataLst>
                <p:tags r:id="rId9"/>
              </p:custDataLst>
            </p:nvPr>
          </p:nvPicPr>
          <p:blipFill>
            <a:blip r:embed="rId15"/>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accent1">
                    <a:lumMod val="50000"/>
                  </a:schemeClr>
                </a:solidFill>
                <a:uFillTx/>
                <a:latin typeface="Arial"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userDrawn="1">
            <p:custDataLst>
              <p:tags r:id="rId2"/>
            </p:custDataLst>
          </p:nvPr>
        </p:nvPicPr>
        <p:blipFill>
          <a:blip r:embed="rId10"/>
          <a:stretch>
            <a:fillRect/>
          </a:stretch>
        </p:blipFill>
        <p:spPr>
          <a:xfrm>
            <a:off x="635" y="1270"/>
            <a:ext cx="1578610" cy="2646045"/>
          </a:xfrm>
          <a:prstGeom prst="rect">
            <a:avLst/>
          </a:prstGeom>
        </p:spPr>
      </p:pic>
      <p:pic>
        <p:nvPicPr>
          <p:cNvPr id="10" name="图片 9"/>
          <p:cNvPicPr>
            <a:picLocks noChangeAspect="1"/>
          </p:cNvPicPr>
          <p:nvPr userDrawn="1">
            <p:custDataLst>
              <p:tags r:id="rId3"/>
            </p:custDataLst>
          </p:nvPr>
        </p:nvPicPr>
        <p:blipFill>
          <a:blip r:embed="rId11"/>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latin typeface="Arial" pitchFamily="34" charset="0"/>
                <a:ea typeface="微软雅黑" panose="020B0503020204020204" pitchFamily="34" charset="-122"/>
              </a:defRPr>
            </a:lvl1pPr>
            <a:lvl2pPr>
              <a:defRPr baseline="0">
                <a:latin typeface="Arial" pitchFamily="34" charset="0"/>
                <a:ea typeface="微软雅黑" panose="020B0503020204020204" pitchFamily="34" charset="-122"/>
              </a:defRPr>
            </a:lvl2pPr>
            <a:lvl3pPr>
              <a:defRPr baseline="0">
                <a:latin typeface="Arial" pitchFamily="34" charset="0"/>
                <a:ea typeface="微软雅黑" panose="020B0503020204020204" pitchFamily="34" charset="-122"/>
              </a:defRPr>
            </a:lvl3pPr>
            <a:lvl4pPr>
              <a:defRPr baseline="0">
                <a:latin typeface="Arial" pitchFamily="34" charset="0"/>
                <a:ea typeface="微软雅黑" panose="020B0503020204020204" pitchFamily="34" charset="-122"/>
              </a:defRPr>
            </a:lvl4pPr>
            <a:lvl5pPr>
              <a:defRPr baseline="0">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0"/>
          <a:stretch>
            <a:fillRect/>
          </a:stretch>
        </p:blipFill>
        <p:spPr>
          <a:xfrm rot="10800000">
            <a:off x="10838180" y="4589780"/>
            <a:ext cx="1353185" cy="2268220"/>
          </a:xfrm>
          <a:prstGeom prst="rect">
            <a:avLst/>
          </a:prstGeom>
        </p:spPr>
      </p:pic>
      <p:sp>
        <p:nvSpPr>
          <p:cNvPr id="8" name="矩形 7"/>
          <p:cNvSpPr/>
          <p:nvPr userDrawn="1">
            <p:custDataLst>
              <p:tags r:id="rId2"/>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219200" cy="204343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0"/>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2"/>
          <a:stretch>
            <a:fillRect/>
          </a:stretch>
        </p:blipFill>
        <p:spPr>
          <a:xfrm rot="10800000">
            <a:off x="10838180" y="4589780"/>
            <a:ext cx="1353185" cy="2268220"/>
          </a:xfrm>
          <a:prstGeom prst="rect">
            <a:avLst/>
          </a:prstGeom>
        </p:spPr>
      </p:pic>
      <p:sp>
        <p:nvSpPr>
          <p:cNvPr id="10" name="矩形 9"/>
          <p:cNvSpPr/>
          <p:nvPr userDrawn="1">
            <p:custDataLst>
              <p:tags r:id="rId2"/>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vl2pPr>
              <a:defRPr baseline="0">
                <a:solidFill>
                  <a:schemeClr val="tx1">
                    <a:lumMod val="85000"/>
                    <a:lumOff val="15000"/>
                  </a:schemeClr>
                </a:solidFill>
                <a:latin typeface="Arial" pitchFamily="34" charset="0"/>
                <a:ea typeface="微软雅黑" panose="020B0503020204020204" pitchFamily="34" charset="-122"/>
              </a:defRPr>
            </a:lvl2pPr>
            <a:lvl3pPr>
              <a:defRPr baseline="0">
                <a:solidFill>
                  <a:schemeClr val="tx1">
                    <a:lumMod val="85000"/>
                    <a:lumOff val="15000"/>
                  </a:schemeClr>
                </a:solidFill>
                <a:latin typeface="Arial" pitchFamily="34" charset="0"/>
                <a:ea typeface="微软雅黑" panose="020B0503020204020204" pitchFamily="34" charset="-122"/>
              </a:defRPr>
            </a:lvl3pPr>
            <a:lvl4pPr>
              <a:defRPr baseline="0">
                <a:solidFill>
                  <a:schemeClr val="tx1">
                    <a:lumMod val="85000"/>
                    <a:lumOff val="15000"/>
                  </a:schemeClr>
                </a:solidFill>
                <a:latin typeface="Arial" pitchFamily="34" charset="0"/>
                <a:ea typeface="微软雅黑" panose="020B0503020204020204" pitchFamily="34" charset="-122"/>
              </a:defRPr>
            </a:lvl4pPr>
            <a:lvl5pPr>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2"/>
            </p:custDataLst>
          </p:nvPr>
        </p:nvPicPr>
        <p:blipFill>
          <a:blip r:embed="rId10"/>
          <a:stretch>
            <a:fillRect/>
          </a:stretch>
        </p:blipFill>
        <p:spPr>
          <a:xfrm>
            <a:off x="635" y="1270"/>
            <a:ext cx="1750695" cy="2934970"/>
          </a:xfrm>
          <a:prstGeom prst="rect">
            <a:avLst/>
          </a:prstGeom>
        </p:spPr>
      </p:pic>
      <p:pic>
        <p:nvPicPr>
          <p:cNvPr id="9" name="图片 8"/>
          <p:cNvPicPr>
            <a:picLocks noChangeAspect="1"/>
          </p:cNvPicPr>
          <p:nvPr userDrawn="1">
            <p:custDataLst>
              <p:tags r:id="rId3"/>
            </p:custDataLst>
          </p:nvPr>
        </p:nvPicPr>
        <p:blipFill>
          <a:blip r:embed="rId11"/>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243984" y="2121355"/>
            <a:ext cx="7704033" cy="3172499"/>
            <a:chOff x="2243984" y="2121355"/>
            <a:chExt cx="7704033" cy="3172499"/>
          </a:xfrm>
        </p:grpSpPr>
        <p:cxnSp>
          <p:nvCxnSpPr>
            <p:cNvPr id="12" name="稻壳儿搜索【幻雨工作室】_4"/>
            <p:cNvCxnSpPr/>
            <p:nvPr>
              <p:custDataLst>
                <p:tags r:id="rId11"/>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12"/>
              </p:custDataLst>
            </p:nvPr>
          </p:nvCxnSpPr>
          <p:spPr>
            <a:xfrm flipH="1">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13"/>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14"/>
              </p:custDataLst>
            </p:nvPr>
          </p:nvCxnSpPr>
          <p:spPr>
            <a:xfrm rot="10800000" flipH="1">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2"/>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6"/>
            <a:stretch>
              <a:fillRect/>
            </a:stretch>
          </p:blipFill>
          <p:spPr>
            <a:xfrm>
              <a:off x="543" y="1087"/>
              <a:ext cx="2932430" cy="4913802"/>
            </a:xfrm>
            <a:prstGeom prst="rect">
              <a:avLst/>
            </a:prstGeom>
          </p:spPr>
        </p:pic>
        <p:pic>
          <p:nvPicPr>
            <p:cNvPr id="10" name="图片 9"/>
            <p:cNvPicPr>
              <a:picLocks noChangeAspect="1"/>
            </p:cNvPicPr>
            <p:nvPr userDrawn="1">
              <p:custDataLst>
                <p:tags r:id="rId10"/>
              </p:custDataLst>
            </p:nvPr>
          </p:nvPicPr>
          <p:blipFill>
            <a:blip r:embed="rId16"/>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6"/>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7"/>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anose="020B0503020204020204" pitchFamily="34" charset="-122"/>
              </a:defRPr>
            </a:lvl1pPr>
            <a:lvl2pPr>
              <a:defRPr sz="1600" baseline="0">
                <a:solidFill>
                  <a:schemeClr val="tx1">
                    <a:lumMod val="85000"/>
                    <a:lumOff val="15000"/>
                  </a:schemeClr>
                </a:solidFill>
                <a:latin typeface="Arial" pitchFamily="34" charset="0"/>
                <a:ea typeface="微软雅黑" panose="020B0503020204020204" pitchFamily="34" charset="-122"/>
              </a:defRPr>
            </a:lvl2pPr>
            <a:lvl3pPr>
              <a:defRPr sz="1600" baseline="0">
                <a:solidFill>
                  <a:schemeClr val="tx1">
                    <a:lumMod val="85000"/>
                    <a:lumOff val="15000"/>
                  </a:schemeClr>
                </a:solidFill>
                <a:latin typeface="Arial" pitchFamily="34" charset="0"/>
                <a:ea typeface="微软雅黑" panose="020B0503020204020204" pitchFamily="34" charset="-122"/>
              </a:defRPr>
            </a:lvl3pPr>
            <a:lvl4pPr>
              <a:defRPr sz="1600" baseline="0">
                <a:solidFill>
                  <a:schemeClr val="tx1">
                    <a:lumMod val="85000"/>
                    <a:lumOff val="15000"/>
                  </a:schemeClr>
                </a:solidFill>
                <a:latin typeface="Arial" pitchFamily="34" charset="0"/>
                <a:ea typeface="微软雅黑" panose="020B0503020204020204" pitchFamily="34" charset="-122"/>
              </a:defRPr>
            </a:lvl4pPr>
            <a:lvl5pPr>
              <a:defRPr sz="1600"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1"/>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543" y="1087"/>
            <a:ext cx="12190914" cy="6856913"/>
            <a:chOff x="543" y="1087"/>
            <a:chExt cx="12190914" cy="6856913"/>
          </a:xfrm>
        </p:grpSpPr>
        <p:sp>
          <p:nvSpPr>
            <p:cNvPr id="7" name="图文框 6"/>
            <p:cNvSpPr/>
            <p:nvPr userDrawn="1">
              <p:custDataLst>
                <p:tags r:id="rId6"/>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7"/>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8"/>
              </p:custDataLst>
            </p:nvPr>
          </p:nvPicPr>
          <p:blipFill>
            <a:blip r:embed="rId10"/>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9"/>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1"/>
            </p:custDataLst>
          </p:nvPr>
        </p:nvPicPr>
        <p:blipFill>
          <a:blip r:embed="rId8"/>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hemeOverride" Target="../theme/themeOverride1.xml"/><Relationship Id="rId5" Type="http://schemas.openxmlformats.org/officeDocument/2006/relationships/slideLayout" Target="../slideLayouts/slideLayout1.xml"/><Relationship Id="rId4" Type="http://schemas.openxmlformats.org/officeDocument/2006/relationships/tags" Target="../tags/tag155.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8.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9.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0.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3"/>
            </p:custDataLst>
          </p:nvPr>
        </p:nvSpPr>
        <p:spPr>
          <a:xfrm>
            <a:off x="2859236" y="2485773"/>
            <a:ext cx="6472258" cy="899167"/>
          </a:xfrm>
        </p:spPr>
        <p:txBody>
          <a:bodyPr/>
          <a:lstStyle/>
          <a:p>
            <a:r>
              <a:rPr lang="zh-CN" altLang="en-US"/>
              <a:t>非连续性文本阅读</a:t>
            </a:r>
          </a:p>
        </p:txBody>
      </p:sp>
      <p:sp>
        <p:nvSpPr>
          <p:cNvPr id="6" name="副标题 5"/>
          <p:cNvSpPr>
            <a:spLocks noGrp="1"/>
          </p:cNvSpPr>
          <p:nvPr>
            <p:ph type="subTitle" idx="1"/>
            <p:custDataLst>
              <p:tags r:id="rId4"/>
            </p:custDataLst>
          </p:nvPr>
        </p:nvSpPr>
        <p:spPr>
          <a:xfrm>
            <a:off x="3722370" y="3828415"/>
            <a:ext cx="4748530" cy="951230"/>
          </a:xfrm>
        </p:spPr>
        <p:txBody>
          <a:bodyPr>
            <a:normAutofit fontScale="87500" lnSpcReduction="20000"/>
          </a:bodyPr>
          <a:lstStyle/>
          <a:p>
            <a:pPr marL="0" marR="0" lvl="0" indent="0" algn="l" defTabSz="914400" rtl="0" eaLnBrk="1" fontAlgn="base" latinLnBrk="0" hangingPunct="1">
              <a:lnSpc>
                <a:spcPct val="100000"/>
              </a:lnSpc>
              <a:spcBef>
                <a:spcPct val="50000"/>
              </a:spcBef>
              <a:spcAft>
                <a:spcPct val="0"/>
              </a:spcAft>
              <a:buClrTx/>
              <a:buSzTx/>
              <a:buFontTx/>
              <a:buNone/>
              <a:defRPr/>
            </a:pPr>
            <a:r>
              <a:rPr lang="zh-CN" altLang="en-US" sz="4400" b="1" spc="0" noProof="0" smtClean="0">
                <a:ln>
                  <a:noFill/>
                </a:ln>
                <a:solidFill>
                  <a:srgbClr val="FF0000"/>
                </a:solidFill>
                <a:effectLst>
                  <a:outerShdw blurRad="38100" dist="38100" dir="2700000" algn="tl">
                    <a:srgbClr val="C0C0C0"/>
                  </a:outerShdw>
                </a:effectLst>
                <a:uLnTx/>
                <a:ea typeface="黑体" panose="02010609060101010101" charset="-122"/>
              </a:rPr>
              <a:t>第三讲  主观</a:t>
            </a:r>
            <a:r>
              <a:rPr lang="zh-CN" altLang="en-US" sz="4400" b="1" spc="0" noProof="0" smtClean="0">
                <a:ln>
                  <a:noFill/>
                </a:ln>
                <a:solidFill>
                  <a:srgbClr val="FF0000"/>
                </a:solidFill>
                <a:effectLst>
                  <a:outerShdw blurRad="38100" dist="38100" dir="2700000" algn="tl">
                    <a:srgbClr val="C0C0C0"/>
                  </a:outerShdw>
                </a:effectLst>
                <a:uLnTx/>
                <a:ea typeface="黑体" panose="02010609060101010101" charset="-122"/>
                <a:sym typeface="+mn-ea"/>
              </a:rPr>
              <a:t>题型类解</a:t>
            </a:r>
            <a:endParaRPr lang="zh-CN" altLang="en-US" sz="4400"/>
          </a:p>
        </p:txBody>
      </p:sp>
    </p:spTree>
    <p:custDataLst>
      <p:tags r:id="rId2"/>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940" y="593090"/>
            <a:ext cx="10851515" cy="460375"/>
          </a:xfrm>
          <a:prstGeom prst="rect">
            <a:avLst/>
          </a:prstGeom>
          <a:noFill/>
          <a:ln w="9525">
            <a:noFill/>
          </a:ln>
        </p:spPr>
        <p:txBody>
          <a:bodyPr wrap="square">
            <a:spAutoFit/>
          </a:bodyPr>
          <a:lstStyle/>
          <a:p>
            <a:pPr indent="0"/>
            <a:r>
              <a:rPr lang="en-US" altLang="zh-CN" sz="2400" b="0">
                <a:latin typeface="楷体_GB2312" panose="02010609030101010101" charset="-122"/>
                <a:ea typeface="楷体_GB2312" panose="02010609030101010101" charset="-122"/>
                <a:cs typeface="楷体_GB2312" panose="02010609030101010101" charset="-122"/>
              </a:rPr>
              <a:t>    </a:t>
            </a:r>
            <a:r>
              <a:rPr lang="zh-CN" sz="2400" b="0">
                <a:latin typeface="楷体_GB2312" panose="02010609030101010101" charset="-122"/>
                <a:ea typeface="楷体_GB2312" panose="02010609030101010101" charset="-122"/>
                <a:cs typeface="楷体_GB2312" panose="02010609030101010101" charset="-122"/>
              </a:rPr>
              <a:t>材料二：</a:t>
            </a:r>
          </a:p>
        </p:txBody>
      </p:sp>
      <p:pic>
        <p:nvPicPr>
          <p:cNvPr id="9" name="图片 9" descr="figure"/>
          <p:cNvPicPr>
            <a:picLocks noChangeAspect="1"/>
          </p:cNvPicPr>
          <p:nvPr/>
        </p:nvPicPr>
        <p:blipFill>
          <a:blip r:embed="rId2"/>
          <a:stretch>
            <a:fillRect/>
          </a:stretch>
        </p:blipFill>
        <p:spPr>
          <a:xfrm>
            <a:off x="789940" y="1486535"/>
            <a:ext cx="10573385" cy="4578350"/>
          </a:xfrm>
          <a:prstGeom prst="rect">
            <a:avLst/>
          </a:prstGeom>
        </p:spPr>
      </p:pic>
      <p:sp>
        <p:nvSpPr>
          <p:cNvPr id="2" name="文本框 1"/>
          <p:cNvSpPr txBox="1"/>
          <p:nvPr/>
        </p:nvSpPr>
        <p:spPr>
          <a:xfrm>
            <a:off x="6442075" y="6257925"/>
            <a:ext cx="5080000" cy="460375"/>
          </a:xfrm>
          <a:prstGeom prst="rect">
            <a:avLst/>
          </a:prstGeom>
          <a:noFill/>
          <a:ln w="9525">
            <a:noFill/>
          </a:ln>
        </p:spPr>
        <p:txBody>
          <a:bodyPr>
            <a:spAutoFit/>
          </a:bodyPr>
          <a:lstStyle/>
          <a:p>
            <a:pPr indent="266700" algn="r"/>
            <a:r>
              <a:rPr lang="zh-CN" sz="2400" b="0">
                <a:cs typeface="楷体" panose="02010609060101010101" pitchFamily="49" charset="-122"/>
              </a:rPr>
              <a:t>(摘编自艾媒数据调查与计算统计)</a:t>
            </a:r>
            <a:endParaRPr lang="zh-CN" altLang="en-US" sz="2400" b="0">
              <a:cs typeface="楷体" panose="02010609060101010101"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940" y="428625"/>
            <a:ext cx="10851515" cy="6000750"/>
          </a:xfrm>
          <a:prstGeom prst="rect">
            <a:avLst/>
          </a:prstGeom>
          <a:noFill/>
          <a:ln w="9525">
            <a:noFill/>
          </a:ln>
        </p:spPr>
        <p:txBody>
          <a:bodyPr wrap="square">
            <a:spAutoFit/>
          </a:bodyPr>
          <a:lstStyle/>
          <a:p>
            <a:pPr indent="0"/>
            <a:r>
              <a:rPr lang="en-US" altLang="zh-CN" sz="2400" b="0">
                <a:solidFill>
                  <a:schemeClr val="tx1"/>
                </a:solidFill>
                <a:latin typeface="楷体_GB2312" panose="02010609030101010101" charset="-122"/>
                <a:ea typeface="楷体_GB2312" panose="02010609030101010101" charset="-122"/>
                <a:cs typeface="楷体_GB2312" panose="02010609030101010101" charset="-122"/>
              </a:rPr>
              <a:t>  </a:t>
            </a:r>
            <a:r>
              <a:rPr sz="2400" b="0">
                <a:solidFill>
                  <a:schemeClr val="tx1"/>
                </a:solidFill>
                <a:latin typeface="楷体_GB2312" panose="02010609030101010101" charset="-122"/>
                <a:ea typeface="楷体_GB2312" panose="02010609030101010101" charset="-122"/>
                <a:cs typeface="楷体_GB2312" panose="02010609030101010101" charset="-122"/>
              </a:rPr>
              <a:t>材料三：</a:t>
            </a:r>
          </a:p>
          <a:p>
            <a:pPr indent="0"/>
            <a:r>
              <a:rPr sz="2400" b="0">
                <a:solidFill>
                  <a:schemeClr val="tx1"/>
                </a:solidFill>
                <a:latin typeface="楷体_GB2312" panose="02010609030101010101" charset="-122"/>
                <a:ea typeface="楷体_GB2312" panose="02010609030101010101" charset="-122"/>
                <a:cs typeface="楷体_GB2312" panose="02010609030101010101" charset="-122"/>
              </a:rPr>
              <a:t>作为一个主要是年轻人经营、也主要服务年轻人的行业，付费自习室的人性化和智能化特点尤为突出。何秀娟为了给用户选择一把舒适的椅子，挑了十几种款式。“自己试坐、再请朋友试坐……现在家里还有6把。”舒悦则谈到了自习室桌子的设计：桌面不能太大或太小，小了空间局限，大了则会摆放一些杂物，影响注意力；桌子两侧的隔板要长度适中，使顾客既能在学习时将目光集中在桌面上，能在放松后靠时看到周围学习的人，以此激励自己。许多自习室还选择使用线上预约系统，甚至用上了物联网技术：顾客可以自助扫码开门，座位的电源与预约系统联通。</a:t>
            </a:r>
          </a:p>
          <a:p>
            <a:pPr indent="0"/>
            <a:r>
              <a:rPr sz="2400" b="0">
                <a:solidFill>
                  <a:schemeClr val="tx1"/>
                </a:solidFill>
                <a:latin typeface="楷体_GB2312" panose="02010609030101010101" charset="-122"/>
                <a:ea typeface="楷体_GB2312" panose="02010609030101010101" charset="-122"/>
                <a:cs typeface="楷体_GB2312" panose="02010609030101010101" charset="-122"/>
              </a:rPr>
              <a:t>关于付费自习室的前景，店主们的看法不一。舒悦认为，虽然自习室在国内作为新兴事物前景可观，但绝不是一个挣快钱的行业。他表示，在北京仍有很多人不知道付费自习室的存在，同行们都在做着同一件事：让市场、大众认识我们。绍强的看法相反，他认为付费自习室对顾客的经济水平有一定要求，并且“收入的天花板很低”，因为空间和服务内容有限，服务范围也很难扩展。对于未来，何秀娟认为经营付费自习室的同行都处于一个初始尝试的阶段，“大家都在摸索”。</a:t>
            </a:r>
          </a:p>
          <a:p>
            <a:pPr indent="0" algn="r"/>
            <a:r>
              <a:rPr sz="2400" b="0">
                <a:solidFill>
                  <a:schemeClr val="tx1"/>
                </a:solidFill>
                <a:latin typeface="楷体_GB2312" panose="02010609030101010101" charset="-122"/>
                <a:ea typeface="楷体_GB2312" panose="02010609030101010101" charset="-122"/>
                <a:cs typeface="楷体_GB2312" panose="02010609030101010101" charset="-122"/>
              </a:rPr>
              <a:t>(摘编自《付费自习室里的考研季》，《中国青年报》)</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940" y="613410"/>
            <a:ext cx="10851515" cy="6062345"/>
          </a:xfrm>
          <a:prstGeom prst="rect">
            <a:avLst/>
          </a:prstGeom>
          <a:noFill/>
          <a:ln w="9525">
            <a:noFill/>
          </a:ln>
        </p:spPr>
        <p:txBody>
          <a:bodyPr wrap="square">
            <a:spAutoFit/>
          </a:bodyPr>
          <a:lstStyle/>
          <a:p>
            <a:pPr indent="0"/>
            <a:r>
              <a:rPr lang="en-US" altLang="zh-CN" sz="2400" b="0">
                <a:solidFill>
                  <a:schemeClr val="tx1"/>
                </a:solidFill>
                <a:latin typeface="楷体_GB2312" panose="02010609030101010101" charset="-122"/>
                <a:ea typeface="楷体_GB2312" panose="02010609030101010101" charset="-122"/>
                <a:cs typeface="楷体_GB2312" panose="02010609030101010101" charset="-122"/>
              </a:rPr>
              <a:t>    </a:t>
            </a:r>
            <a:r>
              <a:rPr lang="zh-CN" sz="2800" b="0">
                <a:solidFill>
                  <a:schemeClr val="tx1"/>
                </a:solidFill>
                <a:latin typeface="宋体" pitchFamily="2" charset="-122"/>
                <a:ea typeface="宋体" panose="02010600030101010101" pitchFamily="2" charset="-122"/>
                <a:cs typeface="楷体_GB2312" panose="02010609030101010101" charset="-122"/>
              </a:rPr>
              <a:t>请根据材料，探究付费自习室兴起的多重原因。</a:t>
            </a:r>
          </a:p>
          <a:p>
            <a:pPr indent="0"/>
            <a:endParaRPr lang="zh-CN" sz="2400" b="0">
              <a:solidFill>
                <a:schemeClr val="tx1"/>
              </a:solidFill>
              <a:latin typeface="楷体_GB2312" panose="02010609030101010101" charset="-122"/>
              <a:ea typeface="楷体_GB2312" panose="02010609030101010101" charset="-122"/>
              <a:cs typeface="楷体_GB2312" panose="02010609030101010101" charset="-122"/>
            </a:endParaRPr>
          </a:p>
          <a:p>
            <a:pPr indent="0"/>
            <a:r>
              <a:rPr lang="zh-CN" sz="2400" b="0">
                <a:solidFill>
                  <a:srgbClr val="FF0000"/>
                </a:solidFill>
                <a:latin typeface="楷体_GB2312" panose="02010609030101010101" charset="-122"/>
                <a:ea typeface="楷体_GB2312" panose="02010609030101010101" charset="-122"/>
                <a:cs typeface="楷体_GB2312" panose="02010609030101010101" charset="-122"/>
              </a:rPr>
              <a:t>【答案】</a:t>
            </a:r>
          </a:p>
          <a:p>
            <a:pPr indent="0"/>
            <a:r>
              <a:rPr lang="zh-CN" sz="2400" b="0">
                <a:solidFill>
                  <a:srgbClr val="FF0000"/>
                </a:solidFill>
                <a:latin typeface="楷体_GB2312" panose="02010609030101010101" charset="-122"/>
                <a:ea typeface="楷体_GB2312" panose="02010609030101010101" charset="-122"/>
                <a:cs typeface="楷体_GB2312" panose="02010609030101010101" charset="-122"/>
              </a:rPr>
              <a:t>①一些人有求学需求，需要安静的自习环境。②公共学习空间不足，条件有限，不能满足学习者需求。③付费自习室的人性化和智能化特点突出，学习氛围浓厚。</a:t>
            </a:r>
          </a:p>
          <a:p>
            <a:pPr indent="0"/>
            <a:r>
              <a:rPr lang="zh-CN" sz="2400" b="0">
                <a:solidFill>
                  <a:srgbClr val="FF0000"/>
                </a:solidFill>
                <a:latin typeface="楷体_GB2312" panose="02010609030101010101" charset="-122"/>
                <a:ea typeface="楷体_GB2312" panose="02010609030101010101" charset="-122"/>
                <a:cs typeface="楷体_GB2312" panose="02010609030101010101" charset="-122"/>
              </a:rPr>
              <a:t>【解析】</a:t>
            </a:r>
          </a:p>
          <a:p>
            <a:pPr indent="0"/>
            <a:r>
              <a:rPr lang="zh-CN" sz="2400" b="0">
                <a:solidFill>
                  <a:srgbClr val="FF0000"/>
                </a:solidFill>
                <a:latin typeface="楷体_GB2312" panose="02010609030101010101" charset="-122"/>
                <a:ea typeface="楷体_GB2312" panose="02010609030101010101" charset="-122"/>
                <a:cs typeface="楷体_GB2312" panose="02010609030101010101" charset="-122"/>
              </a:rPr>
              <a:t>本题考查归纳概括内容要点的能力。解答此类题目首先要审清题干要求，其次确定答题区间，第三要勾画出相关语句，第四进行整合。</a:t>
            </a:r>
          </a:p>
          <a:p>
            <a:pPr indent="0"/>
            <a:r>
              <a:rPr lang="zh-CN" sz="2400" b="0">
                <a:solidFill>
                  <a:schemeClr val="tx1"/>
                </a:solidFill>
                <a:latin typeface="楷体_GB2312" panose="02010609030101010101" charset="-122"/>
                <a:ea typeface="楷体_GB2312" panose="02010609030101010101" charset="-122"/>
                <a:cs typeface="楷体_GB2312" panose="02010609030101010101" charset="-122"/>
              </a:rPr>
              <a:t>根据题干要求，“请根据材料，探究付费自习室兴起的多重原因”，考生可根据关键词“付费自习室兴起”在全文中查找，</a:t>
            </a:r>
            <a:r>
              <a:rPr lang="zh-CN" sz="2400" b="0">
                <a:solidFill>
                  <a:srgbClr val="FF0000"/>
                </a:solidFill>
                <a:latin typeface="楷体_GB2312" panose="02010609030101010101" charset="-122"/>
                <a:ea typeface="楷体_GB2312" panose="02010609030101010101" charset="-122"/>
                <a:cs typeface="楷体_GB2312" panose="02010609030101010101" charset="-122"/>
              </a:rPr>
              <a:t>材料一</a:t>
            </a:r>
            <a:r>
              <a:rPr lang="zh-CN" sz="2400" b="0">
                <a:solidFill>
                  <a:schemeClr val="tx1"/>
                </a:solidFill>
                <a:latin typeface="楷体_GB2312" panose="02010609030101010101" charset="-122"/>
                <a:ea typeface="楷体_GB2312" panose="02010609030101010101" charset="-122"/>
                <a:cs typeface="楷体_GB2312" panose="02010609030101010101" charset="-122"/>
              </a:rPr>
              <a:t>中说，“对于需要一种安静自习环境的人而言”“从完善社会服务的角度看，满足求学者的自习需求，当前城市管理者需要加大公共资源的开放力度”；</a:t>
            </a:r>
            <a:r>
              <a:rPr lang="zh-CN" sz="2400" b="0">
                <a:solidFill>
                  <a:srgbClr val="FF0000"/>
                </a:solidFill>
                <a:latin typeface="楷体_GB2312" panose="02010609030101010101" charset="-122"/>
                <a:ea typeface="楷体_GB2312" panose="02010609030101010101" charset="-122"/>
                <a:cs typeface="楷体_GB2312" panose="02010609030101010101" charset="-122"/>
              </a:rPr>
              <a:t>材料三</a:t>
            </a:r>
            <a:r>
              <a:rPr lang="zh-CN" sz="2400" b="0">
                <a:solidFill>
                  <a:schemeClr val="tx1"/>
                </a:solidFill>
                <a:latin typeface="楷体_GB2312" panose="02010609030101010101" charset="-122"/>
                <a:ea typeface="楷体_GB2312" panose="02010609030101010101" charset="-122"/>
                <a:cs typeface="楷体_GB2312" panose="02010609030101010101" charset="-122"/>
              </a:rPr>
              <a:t>中说，“作为一个主要是年轻人经营、也主要服务年轻人的行业，付费自习室的人性化和智能化特点尤为突出”“桌子两侧的隔板要长度适中，使顾客既能在学习时将目光集中在桌面上，能在放松后靠时看到周围学习的人，以此激励自己”。考生根据这些关键句，组织答案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3" end="3"/>
                                            </p:txEl>
                                          </p:spTgt>
                                        </p:tgtEl>
                                        <p:attrNameLst>
                                          <p:attrName>style.visibility</p:attrName>
                                        </p:attrNameLst>
                                      </p:cBhvr>
                                      <p:to>
                                        <p:strVal val="visible"/>
                                      </p:to>
                                    </p:set>
                                    <p:anim calcmode="lin" valueType="num">
                                      <p:cBhvr additive="base">
                                        <p:cTn id="1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0">
                                            <p:txEl>
                                              <p:pRg st="4" end="4"/>
                                            </p:txEl>
                                          </p:spTgt>
                                        </p:tgtEl>
                                        <p:attrNameLst>
                                          <p:attrName>style.visibility</p:attrName>
                                        </p:attrNameLst>
                                      </p:cBhvr>
                                      <p:to>
                                        <p:strVal val="visible"/>
                                      </p:to>
                                    </p:set>
                                    <p:anim calcmode="lin" valueType="num">
                                      <p:cBhvr additive="base">
                                        <p:cTn id="15"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0">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0">
                                            <p:txEl>
                                              <p:pRg st="5" end="5"/>
                                            </p:txEl>
                                          </p:spTgt>
                                        </p:tgtEl>
                                        <p:attrNameLst>
                                          <p:attrName>style.visibility</p:attrName>
                                        </p:attrNameLst>
                                      </p:cBhvr>
                                      <p:to>
                                        <p:strVal val="visible"/>
                                      </p:to>
                                    </p:set>
                                    <p:anim calcmode="lin" valueType="num">
                                      <p:cBhvr additive="base">
                                        <p:cTn id="19"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0">
                                            <p:txEl>
                                              <p:pRg st="6" end="6"/>
                                            </p:txEl>
                                          </p:spTgt>
                                        </p:tgtEl>
                                        <p:attrNameLst>
                                          <p:attrName>style.visibility</p:attrName>
                                        </p:attrNameLst>
                                      </p:cBhvr>
                                      <p:to>
                                        <p:strVal val="visible"/>
                                      </p:to>
                                    </p:set>
                                    <p:anim calcmode="lin" valueType="num">
                                      <p:cBhvr additive="base">
                                        <p:cTn id="23" dur="5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60040" y="2389505"/>
            <a:ext cx="6472555" cy="2696210"/>
          </a:xfrm>
        </p:spPr>
        <p:txBody>
          <a:bodyPr>
            <a:noAutofit/>
          </a:bodyPr>
          <a:lstStyle/>
          <a:p>
            <a:r>
              <a:rPr lang="zh-CN" altLang="zh-CN" sz="8000">
                <a:solidFill>
                  <a:srgbClr val="FF0000"/>
                </a:solidFill>
                <a:latin typeface="NEU-BZ-S92"/>
                <a:ea typeface="方正正中黑简体"/>
                <a:cs typeface="Times New Roman" panose="02020603050405020304" pitchFamily="18" charset="0"/>
                <a:sym typeface="+mn-ea"/>
              </a:rPr>
              <a:t>比较报道的异同</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83940" y="297180"/>
            <a:ext cx="5217795" cy="612140"/>
          </a:xfrm>
        </p:spPr>
        <p:txBody>
          <a:bodyPr>
            <a:normAutofit fontScale="90000"/>
          </a:bodyPr>
          <a:lstStyle/>
          <a:p>
            <a:r>
              <a:rPr lang="zh-CN" altLang="zh-CN" sz="3555">
                <a:solidFill>
                  <a:srgbClr val="000000"/>
                </a:solidFill>
                <a:latin typeface="NEU-BZ-S92"/>
                <a:ea typeface="方正正中黑简体"/>
                <a:cs typeface="Times New Roman" panose="02020603050405020304" pitchFamily="18" charset="0"/>
                <a:sym typeface="+mn-ea"/>
              </a:rPr>
              <a:t>题型二</a:t>
            </a:r>
            <a:r>
              <a:rPr lang="zh-CN" altLang="zh-CN" sz="3555">
                <a:solidFill>
                  <a:srgbClr val="000000"/>
                </a:solidFill>
                <a:latin typeface="Times New Roman" pitchFamily="18" charset="0"/>
                <a:cs typeface="Times New Roman" panose="02020603050405020304" pitchFamily="18" charset="0"/>
                <a:sym typeface="+mn-ea"/>
              </a:rPr>
              <a:t>　</a:t>
            </a:r>
            <a:r>
              <a:rPr lang="zh-CN" altLang="zh-CN" sz="3555">
                <a:solidFill>
                  <a:srgbClr val="000000"/>
                </a:solidFill>
                <a:latin typeface="NEU-BZ-S92"/>
                <a:ea typeface="方正正中黑简体"/>
                <a:cs typeface="Times New Roman" panose="02020603050405020304" pitchFamily="18" charset="0"/>
                <a:sym typeface="+mn-ea"/>
              </a:rPr>
              <a:t>比较报道的异同</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734695" y="1722755"/>
            <a:ext cx="10273665" cy="3044190"/>
          </a:xfrm>
          <a:prstGeom prst="rect">
            <a:avLst/>
          </a:prstGeom>
          <a:noFill/>
        </p:spPr>
        <p:txBody>
          <a:bodyPr wrap="square" rtlCol="0" anchor="t">
            <a:spAutoFit/>
          </a:bodyPr>
          <a:lstStyle/>
          <a:p>
            <a:pPr indent="406400">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比较材料一和材料二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简要指出两则报道内容有哪些异同。</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阅读材料一和材料二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两则新闻都报道了某某事件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概括说明它们各自传递的重要信息有哪些异同之处。</a:t>
            </a:r>
            <a:endParaRPr lang="zh-CN" altLang="en-US" sz="3200"/>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000">
                <a:solidFill>
                  <a:srgbClr val="000000"/>
                </a:solidFill>
                <a:latin typeface="NEU-BZ-S92"/>
                <a:ea typeface="方正宋黑_GBK" panose="03000509000000000000" pitchFamily="65" charset="-122"/>
                <a:cs typeface="Times New Roman" panose="02020603050405020304" pitchFamily="18" charset="0"/>
                <a:sym typeface="+mn-ea"/>
              </a:rPr>
              <a:t>比较报道的三个维度</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725170" y="1130300"/>
            <a:ext cx="10796905" cy="540639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比较报道的对象。这类题目</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在报道的对象上基本相同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都是针对某一现象进行的。可能在材料、观点、角度方面有差别。</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比较报道的深度。有的新闻</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仅就新闻事实进行报道</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仅有时间、地点、人物、事件等新闻要素</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而有的新闻</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除这些新闻要素之外</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还有更深一层的背景揭示、原因分析和结果预测等。</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3</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比较报道的宽度。所谓新闻报道的宽度</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就是新闻的涉及面。</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3100" y="107950"/>
            <a:ext cx="11246485" cy="24536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规范审题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审清题目要求</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看题干有无</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内容上</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信息上</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异同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之类的词语</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以分清答题侧重点。</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看清要比较哪几则材料。</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673100" y="2632710"/>
            <a:ext cx="11246485" cy="42252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规范答题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通读。仔细通读要比较的几则新闻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分别概括出内容要点。</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对比。除对比报道的中心事件外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更要注意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细节性</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的材料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注意报道的深度和宽度。</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作答。作答时要有分点意识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如相同点是什么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不同点有几个等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须根据题干要求针对作答。</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典题</a:t>
            </a:r>
            <a:r>
              <a:rPr lang="en-US" altLang="zh-CN" sz="3555">
                <a:solidFill>
                  <a:srgbClr val="FF0000"/>
                </a:solidFill>
                <a:latin typeface="Times New Roman" pitchFamily="18" charset="0"/>
                <a:cs typeface="Times New Roman" panose="02020603050405020304" pitchFamily="18" charset="0"/>
                <a:sym typeface="+mn-ea"/>
              </a:rPr>
              <a:t>2</a:t>
            </a:r>
            <a:r>
              <a:rPr lang="zh-CN" altLang="zh-CN" sz="3555">
                <a:solidFill>
                  <a:srgbClr val="000000"/>
                </a:solidFill>
                <a:ea typeface="黑体" panose="02010609060101010101" charset="-122"/>
                <a:cs typeface="Times New Roman" panose="02020603050405020304" pitchFamily="18" charset="0"/>
                <a:sym typeface="+mn-ea"/>
              </a:rPr>
              <a:t>比较报道的异同</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69925" y="1071245"/>
            <a:ext cx="11158220" cy="583565"/>
          </a:xfrm>
          <a:prstGeom prst="rect">
            <a:avLst/>
          </a:prstGeom>
          <a:noFill/>
        </p:spPr>
        <p:txBody>
          <a:bodyPr wrap="square" rtlCol="0" anchor="t">
            <a:spAutoFit/>
          </a:bodyPr>
          <a:lstStyle/>
          <a:p>
            <a:r>
              <a:rPr lang="en-US" altLang="zh-CN" sz="3200">
                <a:solidFill>
                  <a:srgbClr val="000000"/>
                </a:solidFill>
                <a:latin typeface="Times New Roman" pitchFamily="18" charset="0"/>
                <a:cs typeface="Times New Roman" panose="02020603050405020304" pitchFamily="18" charset="0"/>
                <a:sym typeface="+mn-ea"/>
              </a:rPr>
              <a:t>(2017·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Ⅰ</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en-US" sz="3200"/>
          </a:p>
        </p:txBody>
      </p:sp>
      <p:sp>
        <p:nvSpPr>
          <p:cNvPr id="4" name="文本框 3"/>
          <p:cNvSpPr txBox="1"/>
          <p:nvPr/>
        </p:nvSpPr>
        <p:spPr>
          <a:xfrm>
            <a:off x="222885" y="1654810"/>
            <a:ext cx="11021695" cy="1272540"/>
          </a:xfrm>
          <a:prstGeom prst="rect">
            <a:avLst/>
          </a:prstGeom>
          <a:noFill/>
        </p:spPr>
        <p:txBody>
          <a:bodyPr wrap="none" rtlCol="0" anchor="t">
            <a:spAutoFit/>
          </a:bodyPr>
          <a:lstStyle/>
          <a:p>
            <a:pPr indent="266700">
              <a:lnSpc>
                <a:spcPct val="120000"/>
              </a:lnSpc>
              <a:spcAft>
                <a:spcPct val="0"/>
              </a:spcAft>
              <a:tabLst>
                <a:tab pos="1029335" algn="l"/>
                <a:tab pos="1850390" algn="l"/>
                <a:tab pos="2538095" algn="l"/>
                <a:tab pos="3221990" algn="l"/>
              </a:tabLst>
            </a:pPr>
            <a:r>
              <a:rPr lang="zh-CN" altLang="zh-CN" sz="3200" b="1">
                <a:solidFill>
                  <a:srgbClr val="000000"/>
                </a:solidFill>
                <a:latin typeface="宋体" pitchFamily="2" charset="-122"/>
                <a:ea typeface="宋体" panose="02010600030101010101" pitchFamily="2" charset="-122"/>
                <a:cs typeface="宋体" panose="02010600030101010101" pitchFamily="2" charset="-122"/>
                <a:sym typeface="+mn-ea"/>
              </a:rPr>
              <a:t>问题</a:t>
            </a: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根据上述材料</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概括说明中央电视台纪录频道开播初期</a:t>
            </a: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与美国国家地理频道在制播运营模式方面的不同。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(4</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分</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94310" y="2927350"/>
            <a:ext cx="11803380" cy="16414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FF0000"/>
                </a:solidFill>
                <a:latin typeface="Arial" pitchFamily="34" charset="0"/>
                <a:ea typeface="黑体" panose="02010609060101010101" charset="-122"/>
                <a:cs typeface="Times New Roman" panose="02020603050405020304" pitchFamily="18" charset="0"/>
                <a:sym typeface="+mn-ea"/>
              </a:rPr>
              <a:t>解析</a:t>
            </a:r>
            <a:r>
              <a:rPr lang="zh-CN" altLang="zh-CN" sz="2800">
                <a:solidFill>
                  <a:srgbClr val="FF0000"/>
                </a:solidFill>
                <a:latin typeface="NEU-BZ-S92"/>
                <a:ea typeface="Arial" pitchFamily="34" charset="0"/>
                <a:cs typeface="Times New Roman" panose="02020603050405020304" pitchFamily="18" charset="0"/>
                <a:sym typeface="+mn-ea"/>
              </a:rPr>
              <a:t> </a:t>
            </a:r>
            <a:r>
              <a:rPr lang="zh-CN" altLang="zh-CN" sz="2800">
                <a:solidFill>
                  <a:srgbClr val="000000"/>
                </a:solidFill>
                <a:latin typeface="Times New Roman" pitchFamily="18" charset="0"/>
                <a:ea typeface="仿宋" panose="02010609060101010101" charset="-122"/>
                <a:cs typeface="Times New Roman" panose="02020603050405020304" pitchFamily="18" charset="0"/>
                <a:sym typeface="+mn-ea"/>
              </a:rPr>
              <a:t>本题考查筛选并整合文中信息、比较新闻内容的异同的能力。中央电视台纪录频道的制播特点在材料三中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charset="-122"/>
                <a:cs typeface="Times New Roman" panose="02020603050405020304" pitchFamily="18" charset="0"/>
                <a:sym typeface="+mn-ea"/>
              </a:rPr>
              <a:t>美国国家地理频道的制播特点在材料四中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charset="-122"/>
                <a:cs typeface="Times New Roman" panose="02020603050405020304" pitchFamily="18" charset="0"/>
                <a:sym typeface="+mn-ea"/>
              </a:rPr>
              <a:t>可筛选相关信息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仿宋" panose="02010609060101010101" charset="-122"/>
                <a:cs typeface="Times New Roman" panose="02020603050405020304" pitchFamily="18" charset="0"/>
                <a:sym typeface="+mn-ea"/>
              </a:rPr>
              <a:t>梳理整合。要注意语言表述的准确、简明。</a:t>
            </a:r>
            <a:endParaRPr lang="zh-CN" altLang="en-US" sz="2800"/>
          </a:p>
        </p:txBody>
      </p:sp>
      <p:sp>
        <p:nvSpPr>
          <p:cNvPr id="6" name="文本框 5"/>
          <p:cNvSpPr txBox="1"/>
          <p:nvPr/>
        </p:nvSpPr>
        <p:spPr>
          <a:xfrm>
            <a:off x="222885" y="4653915"/>
            <a:ext cx="11775440" cy="1568450"/>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参考答案</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中央电视台纪录频道在开播初期采用的是频道化运营模式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央视是纪录片的主要制作基地</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美国国家地理频道采用的是制播分离运营模式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节目制作与播出相对分离。</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4"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P spid="6" grpId="4"/>
      <p:bldP spid="6" grpId="5"/>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921000" y="2979420"/>
            <a:ext cx="6860540" cy="899160"/>
          </a:xfrm>
        </p:spPr>
        <p:txBody>
          <a:bodyPr>
            <a:noAutofit/>
          </a:bodyPr>
          <a:lstStyle/>
          <a:p>
            <a:r>
              <a:rPr lang="zh-CN" altLang="zh-CN" sz="6600">
                <a:solidFill>
                  <a:srgbClr val="FF0000"/>
                </a:solidFill>
                <a:latin typeface="NEU-BZ-S92"/>
                <a:ea typeface="方正正中黑简体"/>
                <a:cs typeface="Times New Roman" panose="02020603050405020304" pitchFamily="18" charset="0"/>
                <a:sym typeface="+mn-ea"/>
              </a:rPr>
              <a:t>分析报道的角度</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02330" y="176530"/>
            <a:ext cx="5667375" cy="539115"/>
          </a:xfrm>
        </p:spPr>
        <p:txBody>
          <a:bodyPr>
            <a:normAutofit fontScale="90000"/>
          </a:bodyPr>
          <a:lstStyle/>
          <a:p>
            <a:r>
              <a:rPr lang="zh-CN" altLang="zh-CN" sz="4000">
                <a:solidFill>
                  <a:srgbClr val="000000"/>
                </a:solidFill>
                <a:latin typeface="NEU-BZ-S92"/>
                <a:ea typeface="方正正中黑简体"/>
                <a:cs typeface="Times New Roman" panose="02020603050405020304" pitchFamily="18" charset="0"/>
                <a:sym typeface="+mn-ea"/>
              </a:rPr>
              <a:t>题型三</a:t>
            </a:r>
            <a:r>
              <a:rPr lang="zh-CN" altLang="zh-CN" sz="4000">
                <a:solidFill>
                  <a:srgbClr val="000000"/>
                </a:solidFill>
                <a:latin typeface="Times New Roman" pitchFamily="18" charset="0"/>
                <a:cs typeface="Times New Roman" panose="02020603050405020304" pitchFamily="18" charset="0"/>
                <a:sym typeface="+mn-ea"/>
              </a:rPr>
              <a:t>　</a:t>
            </a:r>
            <a:r>
              <a:rPr lang="zh-CN" altLang="zh-CN" sz="4000">
                <a:solidFill>
                  <a:srgbClr val="000000"/>
                </a:solidFill>
                <a:latin typeface="NEU-BZ-S92"/>
                <a:ea typeface="方正正中黑简体"/>
                <a:cs typeface="Times New Roman" panose="02020603050405020304" pitchFamily="18" charset="0"/>
                <a:sym typeface="+mn-ea"/>
              </a:rPr>
              <a:t>分析报道的角度</a:t>
            </a:r>
            <a:endParaRPr lang="zh-CN" altLang="en-US" sz="4000"/>
          </a:p>
        </p:txBody>
      </p:sp>
      <p:sp>
        <p:nvSpPr>
          <p:cNvPr id="3" name="文本框 2"/>
          <p:cNvSpPr txBox="1"/>
          <p:nvPr/>
        </p:nvSpPr>
        <p:spPr>
          <a:xfrm>
            <a:off x="746760" y="1171575"/>
            <a:ext cx="10978515" cy="4815840"/>
          </a:xfrm>
          <a:prstGeom prst="rect">
            <a:avLst/>
          </a:prstGeom>
          <a:noFill/>
        </p:spPr>
        <p:txBody>
          <a:bodyPr wrap="square" rtlCol="0" anchor="t">
            <a:spAutoFit/>
          </a:bodyPr>
          <a:lstStyle/>
          <a:p>
            <a:pPr indent="406400">
              <a:lnSpc>
                <a:spcPct val="120000"/>
              </a:lnSpc>
              <a:spcAft>
                <a:spcPct val="0"/>
              </a:spcAft>
              <a:tabLst>
                <a:tab pos="1029335" algn="l"/>
                <a:tab pos="1850390" algn="l"/>
                <a:tab pos="2538095" algn="l"/>
                <a:tab pos="3221990" algn="l"/>
              </a:tabLst>
            </a:pPr>
            <a:r>
              <a:rPr lang="zh-CN" altLang="zh-CN" sz="3200" smtClean="0">
                <a:solidFill>
                  <a:srgbClr val="000000"/>
                </a:solidFill>
                <a:latin typeface="NEU-BZ-S92"/>
                <a:ea typeface="方正隶变_GBK" panose="03000509000000000000" pitchFamily="65" charset="-122"/>
                <a:cs typeface="Times New Roman" panose="02020603050405020304" pitchFamily="18" charset="0"/>
                <a:sym typeface="+mn-ea"/>
              </a:rPr>
              <a:t>一</a:t>
            </a: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、悉题型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Ⅰ</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以上三则材料中</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《人民日报》《自然》《读卖新闻》报道的侧重点有什么不同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为什么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请结合材料简要分析。</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材料一和材料二是就某某问题所发表的看法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着眼点有什么不同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请简要说明。</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比较材料一和材料二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简要说明两则报道的侧重点有哪些不同。</a:t>
            </a:r>
            <a:endParaRPr lang="zh-CN" altLang="en-US" sz="3200"/>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solidFill>
                  <a:srgbClr val="FF0000"/>
                </a:solidFill>
                <a:ea typeface="黑体" panose="02010609060101010101" charset="-122"/>
                <a:cs typeface="Times New Roman" panose="02020603050405020304" pitchFamily="18" charset="0"/>
                <a:sym typeface="+mn-ea"/>
              </a:rPr>
              <a:t>概括新闻内容</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a:solidFill>
                  <a:srgbClr val="000000"/>
                </a:solidFill>
                <a:latin typeface="NEU-BZ-S92"/>
                <a:ea typeface="方正宋黑_GBK" panose="03000509000000000000" pitchFamily="65" charset="-122"/>
                <a:cs typeface="Times New Roman" panose="02020603050405020304" pitchFamily="18" charset="0"/>
                <a:sym typeface="+mn-ea"/>
              </a:rPr>
              <a:t>分析报道的角度需要关注两点</a:t>
            </a:r>
          </a:p>
        </p:txBody>
      </p:sp>
      <p:sp>
        <p:nvSpPr>
          <p:cNvPr id="3" name="文本框 2"/>
          <p:cNvSpPr txBox="1"/>
          <p:nvPr/>
        </p:nvSpPr>
        <p:spPr>
          <a:xfrm>
            <a:off x="255270" y="1055370"/>
            <a:ext cx="11681460" cy="245364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抓导语</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分析内容侧重点。下面典题</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3</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中</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材料一导语部分的重点是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墨子号</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完成全部科研目标的重要意义。材料二导语部分的重点是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潘建伟的团队居于量子互联网研究方面的领先地位。材料三导语部分的重点是</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中国的实验设施瞄准一流</a:t>
            </a:r>
            <a:r>
              <a:rPr lang="zh-CN" altLang="zh-CN" sz="3200" smtClean="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71475" y="3509010"/>
            <a:ext cx="11703050" cy="2553335"/>
          </a:xfrm>
          <a:prstGeom prst="rect">
            <a:avLst/>
          </a:prstGeom>
          <a:noFill/>
        </p:spPr>
        <p:txBody>
          <a:bodyPr wrap="square" rtlCol="0" anchor="t">
            <a:spAutoFit/>
          </a:bodyPr>
          <a:lstStyle/>
          <a:p>
            <a:r>
              <a:rPr lang="en-US" altLang="zh-CN" sz="3200" b="1">
                <a:solidFill>
                  <a:srgbClr val="000000"/>
                </a:solidFill>
                <a:latin typeface="仿宋" panose="02010609060101010101" charset="-122"/>
                <a:ea typeface="仿宋" panose="02010609060101010101" charset="-122"/>
                <a:cs typeface="仿宋" panose="02010609060101010101" charset="-122"/>
                <a:sym typeface="+mn-ea"/>
              </a:rPr>
              <a:t>2</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抓手法</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辨析技巧不同处。下面典题</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3</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中</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材料一是评论</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侧重阐述量子通信技术在通信安全方面的突出特点。材料二是人物通讯</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运用了引用、列数字、作比较等手法</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突出潘建伟团队的科研水平之高。材料三是一则消息</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运用了列数字、作比较等说明方法</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说明了中国科研设施先进</a:t>
            </a:r>
            <a:r>
              <a:rPr lang="en-US" altLang="zh-CN" sz="32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3200">
                <a:solidFill>
                  <a:srgbClr val="000000"/>
                </a:solidFill>
                <a:latin typeface="仿宋" panose="02010609060101010101" charset="-122"/>
                <a:ea typeface="仿宋" panose="02010609060101010101" charset="-122"/>
                <a:cs typeface="仿宋" panose="02010609060101010101" charset="-122"/>
                <a:sym typeface="+mn-ea"/>
              </a:rPr>
              <a:t>经费投入大。</a:t>
            </a:r>
            <a:endParaRPr lang="zh-CN" altLang="en-US" sz="3200">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4335" y="398780"/>
            <a:ext cx="11513185" cy="24536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规范审题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题干中一般有</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比较</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对比</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新闻的着眼点</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报道的侧重点</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之类的词语。</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往往从手法、立场或观察点的角度分析。</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94335" y="2852420"/>
            <a:ext cx="11513820" cy="36347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规范答题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通读文本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抓住新闻的中心内容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看各自报道了什么事件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或是事件的哪一个阶段。</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结合文体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把握新闻采用的手法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如特写、点面结合等。</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分点作答。这类题目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一般要分别指出每则材料在内容上的侧重点或手法上的不同之处。</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3200">
                <a:solidFill>
                  <a:srgbClr val="FF0000"/>
                </a:solidFill>
                <a:ea typeface="黑体" panose="02010609060101010101" charset="-122"/>
                <a:cs typeface="Times New Roman" panose="02020603050405020304" pitchFamily="18" charset="0"/>
                <a:sym typeface="+mn-ea"/>
              </a:rPr>
              <a:t>典题</a:t>
            </a:r>
            <a:r>
              <a:rPr lang="en-US" altLang="zh-CN" sz="3200">
                <a:solidFill>
                  <a:srgbClr val="FF0000"/>
                </a:solidFill>
                <a:latin typeface="Times New Roman" pitchFamily="18" charset="0"/>
                <a:cs typeface="Times New Roman" panose="02020603050405020304" pitchFamily="18" charset="0"/>
                <a:sym typeface="+mn-ea"/>
              </a:rPr>
              <a:t>3</a:t>
            </a:r>
            <a:r>
              <a:rPr lang="zh-CN" altLang="zh-CN" sz="3200">
                <a:solidFill>
                  <a:srgbClr val="000000"/>
                </a:solidFill>
                <a:ea typeface="黑体" panose="02010609060101010101" charset="-122"/>
                <a:cs typeface="Times New Roman" panose="02020603050405020304" pitchFamily="18" charset="0"/>
                <a:sym typeface="+mn-ea"/>
              </a:rPr>
              <a:t>分析报道的角度</a:t>
            </a:r>
          </a:p>
        </p:txBody>
      </p:sp>
      <p:sp>
        <p:nvSpPr>
          <p:cNvPr id="3" name="文本框 2"/>
          <p:cNvSpPr txBox="1"/>
          <p:nvPr/>
        </p:nvSpPr>
        <p:spPr>
          <a:xfrm>
            <a:off x="862965" y="1108075"/>
            <a:ext cx="9224645" cy="583565"/>
          </a:xfrm>
          <a:prstGeom prst="rect">
            <a:avLst/>
          </a:prstGeom>
          <a:noFill/>
        </p:spPr>
        <p:txBody>
          <a:bodyPr wrap="none" rtlCol="0" anchor="t">
            <a:spAutoFit/>
          </a:bodyPr>
          <a:lstStyle/>
          <a:p>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Ⅰ</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en-US" sz="3200"/>
          </a:p>
        </p:txBody>
      </p:sp>
      <p:sp>
        <p:nvSpPr>
          <p:cNvPr id="4" name="文本框 3"/>
          <p:cNvSpPr txBox="1"/>
          <p:nvPr/>
        </p:nvSpPr>
        <p:spPr>
          <a:xfrm>
            <a:off x="220345" y="1691640"/>
            <a:ext cx="11581765" cy="12725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b="1">
                <a:solidFill>
                  <a:srgbClr val="000000"/>
                </a:solidFill>
                <a:latin typeface="宋体" pitchFamily="2" charset="-122"/>
                <a:ea typeface="宋体" panose="02010600030101010101" pitchFamily="2" charset="-122"/>
                <a:cs typeface="宋体" panose="02010600030101010101" pitchFamily="2" charset="-122"/>
                <a:sym typeface="+mn-ea"/>
              </a:rPr>
              <a:t>问题</a:t>
            </a: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以上三则材料中</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《人民日报》《自然》《读卖新闻》报道的侧重点有什么不同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为什么</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请结合材料简要分析。</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(6</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分</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5" name="文本框 4"/>
          <p:cNvSpPr txBox="1"/>
          <p:nvPr/>
        </p:nvSpPr>
        <p:spPr>
          <a:xfrm>
            <a:off x="220345" y="3042920"/>
            <a:ext cx="11809095" cy="304419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三则材料出处不同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角度不同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报道的出发点和看问题的视角自然不同。《人民日报》重点介绍我国的科研成果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彰显我国的科学成就</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《自然》上那篇文章是人物通讯</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其写作的侧重点是对潘建伟及其团队的介绍</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日本的《读卖新闻》则把日本和中国进行对比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凸显中国在基础科学方面发展的迅猛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以及给他们带来的压力。</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P spid="5" grpId="4"/>
      <p:bldP spid="5" grpId="5"/>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2450" y="560070"/>
            <a:ext cx="10930255" cy="5405755"/>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zh-CN" altLang="zh-CN" sz="3600">
                <a:solidFill>
                  <a:srgbClr val="FF0000"/>
                </a:solidFill>
                <a:latin typeface="宋体" pitchFamily="2" charset="-122"/>
                <a:ea typeface="宋体" panose="02010600030101010101" pitchFamily="2" charset="-122"/>
                <a:cs typeface="宋体" panose="02010600030101010101" pitchFamily="2" charset="-122"/>
                <a:sym typeface="+mn-ea"/>
              </a:rPr>
              <a:t>参考答案 </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第一问</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①《人民日报》侧重介绍我国在量子通信研究方面的巨大成就</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彰显中国速度与中国创造</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②《自然》杂志侧重介绍潘建伟研究团队在量子通信领域的贡献</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强调个人能力和经费投入</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③《读卖新闻》以</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墨子号</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为例</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侧重介绍中国实验设施先进</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突出投入之大和发展之快给日本带来压力</a:t>
            </a:r>
            <a:r>
              <a:rPr lang="zh-CN" altLang="zh-CN" sz="3600" smtClean="0">
                <a:solidFill>
                  <a:srgbClr val="000000"/>
                </a:solidFill>
                <a:latin typeface="宋体" pitchFamily="2" charset="-122"/>
                <a:ea typeface="宋体" panose="02010600030101010101" pitchFamily="2" charset="-122"/>
                <a:cs typeface="宋体" panose="02010600030101010101" pitchFamily="2" charset="-122"/>
                <a:sym typeface="+mn-ea"/>
              </a:rPr>
              <a:t>。</a:t>
            </a:r>
            <a:endParaRPr lang="en-US" altLang="zh-CN" sz="3600">
              <a:solidFill>
                <a:srgbClr val="000000"/>
              </a:solidFill>
              <a:latin typeface="宋体" pitchFamily="2" charset="-122"/>
              <a:ea typeface="宋体" panose="02010600030101010101" pitchFamily="2" charset="-122"/>
              <a:cs typeface="宋体" panose="02010600030101010101" pitchFamily="2" charset="-122"/>
            </a:endParaRPr>
          </a:p>
          <a:p>
            <a:pPr>
              <a:lnSpc>
                <a:spcPct val="120000"/>
              </a:lnSpc>
              <a:spcAft>
                <a:spcPct val="0"/>
              </a:spcAft>
              <a:tabLst>
                <a:tab pos="1029335" algn="l"/>
                <a:tab pos="1850390" algn="l"/>
                <a:tab pos="2538095" algn="l"/>
                <a:tab pos="3221990" algn="l"/>
              </a:tabLst>
            </a:pPr>
            <a:r>
              <a:rPr lang="zh-CN" altLang="zh-CN" sz="3600" smtClean="0">
                <a:solidFill>
                  <a:srgbClr val="000000"/>
                </a:solidFill>
                <a:latin typeface="宋体" pitchFamily="2" charset="-122"/>
                <a:ea typeface="宋体" panose="02010600030101010101" pitchFamily="2" charset="-122"/>
                <a:cs typeface="宋体" panose="02010600030101010101" pitchFamily="2" charset="-122"/>
                <a:sym typeface="+mn-ea"/>
              </a:rPr>
              <a:t>第二</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问</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三家媒体的定位和出发点不同</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因此对同一事件报道的侧重点不同。</a:t>
            </a:r>
            <a:endParaRPr lang="zh-CN" altLang="en-US" sz="36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60040" y="2632075"/>
            <a:ext cx="6472555" cy="2162175"/>
          </a:xfrm>
        </p:spPr>
        <p:txBody>
          <a:bodyPr>
            <a:normAutofit fontScale="90000"/>
          </a:bodyPr>
          <a:lstStyle/>
          <a:p>
            <a:r>
              <a:rPr lang="zh-CN" altLang="zh-CN" sz="7335">
                <a:solidFill>
                  <a:srgbClr val="FF0000"/>
                </a:solidFill>
                <a:latin typeface="NEU-BZ-S92"/>
                <a:ea typeface="方正正中黑简体"/>
                <a:cs typeface="Times New Roman" panose="02020603050405020304" pitchFamily="18" charset="0"/>
                <a:sym typeface="+mn-ea"/>
              </a:rPr>
              <a:t>分析新闻的表现手法</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110865" y="248920"/>
            <a:ext cx="6736080" cy="563245"/>
          </a:xfrm>
        </p:spPr>
        <p:txBody>
          <a:bodyPr>
            <a:normAutofit fontScale="90000"/>
          </a:bodyPr>
          <a:lstStyle/>
          <a:p>
            <a:r>
              <a:rPr lang="zh-CN" altLang="zh-CN" sz="4000">
                <a:solidFill>
                  <a:srgbClr val="000000"/>
                </a:solidFill>
                <a:latin typeface="NEU-BZ-S92"/>
                <a:ea typeface="方正正中黑简体"/>
                <a:cs typeface="Times New Roman" panose="02020603050405020304" pitchFamily="18" charset="0"/>
                <a:sym typeface="+mn-ea"/>
              </a:rPr>
              <a:t>题型四</a:t>
            </a:r>
            <a:r>
              <a:rPr lang="zh-CN" altLang="zh-CN" sz="4000">
                <a:solidFill>
                  <a:srgbClr val="000000"/>
                </a:solidFill>
                <a:latin typeface="Times New Roman" pitchFamily="18" charset="0"/>
                <a:cs typeface="Times New Roman" panose="02020603050405020304" pitchFamily="18" charset="0"/>
                <a:sym typeface="+mn-ea"/>
              </a:rPr>
              <a:t>　</a:t>
            </a:r>
            <a:r>
              <a:rPr lang="zh-CN" altLang="zh-CN" sz="4000">
                <a:solidFill>
                  <a:srgbClr val="000000"/>
                </a:solidFill>
                <a:latin typeface="NEU-BZ-S92"/>
                <a:ea typeface="方正正中黑简体"/>
                <a:cs typeface="Times New Roman" panose="02020603050405020304" pitchFamily="18" charset="0"/>
                <a:sym typeface="+mn-ea"/>
              </a:rPr>
              <a:t>分析新闻的表现手法</a:t>
            </a:r>
            <a:endParaRPr lang="zh-CN" altLang="en-US" sz="4000"/>
          </a:p>
        </p:txBody>
      </p:sp>
      <p:sp>
        <p:nvSpPr>
          <p:cNvPr id="4" name="文本框 3"/>
          <p:cNvSpPr txBox="1"/>
          <p:nvPr/>
        </p:nvSpPr>
        <p:spPr>
          <a:xfrm>
            <a:off x="826135" y="1369060"/>
            <a:ext cx="5194935" cy="475615"/>
          </a:xfrm>
          <a:prstGeom prst="rect">
            <a:avLst/>
          </a:prstGeom>
          <a:noFill/>
        </p:spPr>
        <p:txBody>
          <a:bodyPr wrap="none" rtlCol="0" anchor="t">
            <a:spAutoFit/>
          </a:bodyPr>
          <a:lstStyle/>
          <a:p>
            <a:pPr indent="406400">
              <a:lnSpc>
                <a:spcPts val="3000"/>
              </a:lnSpc>
              <a:spcAft>
                <a:spcPct val="0"/>
              </a:spcAft>
              <a:tabLst>
                <a:tab pos="1029335" algn="l"/>
                <a:tab pos="1850390" algn="l"/>
                <a:tab pos="2538095" algn="l"/>
                <a:tab pos="3221990" algn="l"/>
              </a:tabLst>
            </a:pP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en-US" sz="3200"/>
          </a:p>
        </p:txBody>
      </p:sp>
      <p:sp>
        <p:nvSpPr>
          <p:cNvPr id="5" name="文本框 4"/>
          <p:cNvSpPr txBox="1"/>
          <p:nvPr/>
        </p:nvSpPr>
        <p:spPr>
          <a:xfrm>
            <a:off x="1948180" y="1978025"/>
            <a:ext cx="9057005" cy="1245235"/>
          </a:xfrm>
          <a:prstGeom prst="rect">
            <a:avLst/>
          </a:prstGeom>
          <a:noFill/>
        </p:spPr>
        <p:txBody>
          <a:bodyPr wrap="none" rtlCol="0" anchor="t">
            <a:spAutoFit/>
          </a:bodyPr>
          <a:lstStyle/>
          <a:p>
            <a:pPr indent="266700">
              <a:lnSpc>
                <a:spcPts val="3000"/>
              </a:lnSpc>
              <a:spcAft>
                <a:spcPct val="0"/>
              </a:spcAft>
              <a:tabLst>
                <a:tab pos="1029335" algn="l"/>
                <a:tab pos="1850390" algn="l"/>
                <a:tab pos="2538095" algn="l"/>
                <a:tab pos="3221990" algn="l"/>
              </a:tabLst>
            </a:pPr>
            <a:r>
              <a:rPr lang="en-US"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1</a:t>
            </a: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、这则材料主要运用了什么表现手法</a:t>
            </a:r>
            <a:r>
              <a:rPr lang="en-US" altLang="zh-CN" sz="4000">
                <a:solidFill>
                  <a:srgbClr val="000000"/>
                </a:solidFill>
                <a:latin typeface="Times New Roman" pitchFamily="18" charset="0"/>
                <a:cs typeface="Times New Roman" panose="02020603050405020304" pitchFamily="18" charset="0"/>
                <a:sym typeface="+mn-ea"/>
              </a:rPr>
              <a:t>?</a:t>
            </a:r>
          </a:p>
          <a:p>
            <a:pPr indent="266700">
              <a:lnSpc>
                <a:spcPts val="3000"/>
              </a:lnSpc>
              <a:spcAft>
                <a:spcPct val="0"/>
              </a:spcAft>
              <a:tabLst>
                <a:tab pos="1029335" algn="l"/>
                <a:tab pos="1850390" algn="l"/>
                <a:tab pos="2538095" algn="l"/>
                <a:tab pos="3221990" algn="l"/>
              </a:tabLst>
            </a:pPr>
            <a:endParaRPr lang="en-US"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endParaRPr>
          </a:p>
          <a:p>
            <a:pPr indent="266700">
              <a:lnSpc>
                <a:spcPts val="3000"/>
              </a:lnSpc>
              <a:spcAft>
                <a:spcPct val="0"/>
              </a:spcAft>
              <a:tabLst>
                <a:tab pos="1029335" algn="l"/>
                <a:tab pos="1850390" algn="l"/>
                <a:tab pos="2538095" algn="l"/>
                <a:tab pos="3221990" algn="l"/>
              </a:tabLst>
            </a:pPr>
            <a:r>
              <a:rPr lang="zh-CN" altLang="zh-CN" sz="40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请简要分析。</a:t>
            </a:r>
            <a:endParaRPr lang="zh-CN" altLang="en-US" sz="4000"/>
          </a:p>
        </p:txBody>
      </p:sp>
      <p:sp>
        <p:nvSpPr>
          <p:cNvPr id="6" name="文本框 5"/>
          <p:cNvSpPr txBox="1"/>
          <p:nvPr/>
        </p:nvSpPr>
        <p:spPr>
          <a:xfrm>
            <a:off x="1948180" y="3482340"/>
            <a:ext cx="10139680" cy="475615"/>
          </a:xfrm>
          <a:prstGeom prst="rect">
            <a:avLst/>
          </a:prstGeom>
          <a:noFill/>
        </p:spPr>
        <p:txBody>
          <a:bodyPr wrap="none" rtlCol="0" anchor="t">
            <a:spAutoFit/>
          </a:bodyPr>
          <a:lstStyle/>
          <a:p>
            <a:pPr indent="266700">
              <a:lnSpc>
                <a:spcPts val="3000"/>
              </a:lnSpc>
              <a:spcAft>
                <a:spcPct val="0"/>
              </a:spcAft>
              <a:tabLst>
                <a:tab pos="1029335" algn="l"/>
                <a:tab pos="1850390" algn="l"/>
                <a:tab pos="2538095" algn="l"/>
                <a:tab pos="3221990" algn="l"/>
              </a:tabLst>
            </a:pPr>
            <a:r>
              <a:rPr lang="en-US"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2</a:t>
            </a:r>
            <a:r>
              <a:rPr lang="zh-CN" altLang="en-US" sz="36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材料中大量引用某人的话</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这样写有什么作用</a:t>
            </a:r>
            <a:r>
              <a:rPr lang="en-US" altLang="zh-CN" sz="3600">
                <a:solidFill>
                  <a:srgbClr val="000000"/>
                </a:solidFill>
                <a:latin typeface="Times New Roman" pitchFamily="18" charset="0"/>
                <a:cs typeface="Times New Roman" panose="02020603050405020304" pitchFamily="18" charset="0"/>
                <a:sym typeface="+mn-ea"/>
              </a:rPr>
              <a:t>?</a:t>
            </a:r>
            <a:endParaRPr lang="zh-CN" altLang="en-US" sz="3600"/>
          </a:p>
        </p:txBody>
      </p:sp>
      <p:sp>
        <p:nvSpPr>
          <p:cNvPr id="7" name="文本框 6"/>
          <p:cNvSpPr txBox="1"/>
          <p:nvPr/>
        </p:nvSpPr>
        <p:spPr>
          <a:xfrm>
            <a:off x="2258695" y="4325620"/>
            <a:ext cx="9669780" cy="1198880"/>
          </a:xfrm>
          <a:prstGeom prst="rect">
            <a:avLst/>
          </a:prstGeom>
          <a:noFill/>
        </p:spPr>
        <p:txBody>
          <a:bodyPr wrap="none" rtlCol="0" anchor="t">
            <a:spAutoFit/>
          </a:bodyPr>
          <a:lstStyle/>
          <a:p>
            <a:r>
              <a:rPr lang="en-US"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3</a:t>
            </a:r>
            <a:r>
              <a:rPr lang="zh-CN" altLang="en-US" sz="36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这则新闻是报道某一集体的</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为什么作者重点</a:t>
            </a:r>
          </a:p>
          <a:p>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写某人</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谈谈你的理解。</a:t>
            </a:r>
            <a:endParaRPr lang="zh-CN" altLang="en-US" sz="3600"/>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187960"/>
            <a:ext cx="10852150" cy="514985"/>
          </a:xfrm>
        </p:spPr>
        <p:txBody>
          <a:bodyPr>
            <a:noAutofit/>
          </a:bodyPr>
          <a:lstStyle/>
          <a:p>
            <a:r>
              <a:rPr lang="zh-CN" altLang="zh-CN" sz="3200">
                <a:solidFill>
                  <a:srgbClr val="000000"/>
                </a:solidFill>
                <a:latin typeface="NEU-BZ-S92"/>
                <a:ea typeface="方正宋黑_GBK" panose="03000509000000000000" pitchFamily="65" charset="-122"/>
                <a:cs typeface="Times New Roman" panose="02020603050405020304" pitchFamily="18" charset="0"/>
                <a:sym typeface="+mn-ea"/>
              </a:rPr>
              <a:t>分析新闻的表现手法要关注三个角度</a:t>
            </a:r>
          </a:p>
        </p:txBody>
      </p:sp>
      <p:sp>
        <p:nvSpPr>
          <p:cNvPr id="3" name="文本框 2"/>
          <p:cNvSpPr txBox="1"/>
          <p:nvPr/>
        </p:nvSpPr>
        <p:spPr>
          <a:xfrm>
            <a:off x="879475" y="1137285"/>
            <a:ext cx="10954385" cy="1245235"/>
          </a:xfrm>
          <a:prstGeom prst="rect">
            <a:avLst/>
          </a:prstGeom>
          <a:noFill/>
        </p:spPr>
        <p:txBody>
          <a:bodyPr wrap="square" rtlCol="0" anchor="t">
            <a:spAutoFit/>
          </a:bodyPr>
          <a:lstStyle/>
          <a:p>
            <a:pPr indent="267970">
              <a:lnSpc>
                <a:spcPts val="3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新闻的真实性角度。新闻为了真实</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会引用数字及新闻当事人的语言等。</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ts val="3000"/>
              </a:lnSpc>
              <a:spcAft>
                <a:spcPct val="0"/>
              </a:spcAft>
              <a:tabLst>
                <a:tab pos="1029335" algn="l"/>
                <a:tab pos="1850390" algn="l"/>
                <a:tab pos="2538095" algn="l"/>
                <a:tab pos="3221990" algn="l"/>
              </a:tabLst>
            </a:pPr>
            <a:endParaRPr lang="zh-CN" altLang="en-US"/>
          </a:p>
        </p:txBody>
      </p:sp>
      <p:sp>
        <p:nvSpPr>
          <p:cNvPr id="4" name="文本框 3"/>
          <p:cNvSpPr txBox="1"/>
          <p:nvPr/>
        </p:nvSpPr>
        <p:spPr>
          <a:xfrm>
            <a:off x="1019810" y="2382520"/>
            <a:ext cx="9735185" cy="1076325"/>
          </a:xfrm>
          <a:prstGeom prst="rect">
            <a:avLst/>
          </a:prstGeom>
          <a:noFill/>
        </p:spPr>
        <p:txBody>
          <a:bodyPr wrap="none" rtlCol="0" anchor="t">
            <a:spAutoFit/>
          </a:bodyPr>
          <a:lstStyle/>
          <a:p>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新闻的典型性角度。新闻为了突出典型性、代表性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p>
          <a:p>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往往采用点面结合、举例分析的手法。</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28040" y="3773170"/>
            <a:ext cx="11057890" cy="1245235"/>
          </a:xfrm>
          <a:prstGeom prst="rect">
            <a:avLst/>
          </a:prstGeom>
          <a:noFill/>
        </p:spPr>
        <p:txBody>
          <a:bodyPr wrap="square" rtlCol="0" anchor="t">
            <a:spAutoFit/>
          </a:bodyPr>
          <a:lstStyle/>
          <a:p>
            <a:pPr indent="267970">
              <a:lnSpc>
                <a:spcPts val="3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3</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新闻的生动性角度。新闻也追求生动性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在对场面的描写、材料的选择以及对新闻当事人具体做法的描述等方面</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都会有所体现。</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6450" y="280035"/>
            <a:ext cx="11027410" cy="18630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规范审题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审清题干要求</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明确题目的考查角度。</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联系文本中的有关文字</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明确是哪种或哪几种手法。</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988695" y="2143125"/>
            <a:ext cx="10845165" cy="48158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规范答题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通读文本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把握新闻的主要内容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由此思考作者是如何表现这一内容的。</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结合新闻的特点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思考新闻的表现手法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看新闻选用了哪些材料、是怎样使用这些材料的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是否运用了对比、举例、引用等手法。</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结合手法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分析作用。任何手法的运用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都是为了凸显文章的主旨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新闻也不例外。</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0662" y="139700"/>
            <a:ext cx="10852237" cy="441964"/>
          </a:xfrm>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典题</a:t>
            </a:r>
            <a:r>
              <a:rPr lang="en-US" altLang="zh-CN" sz="3555">
                <a:solidFill>
                  <a:srgbClr val="FF0000"/>
                </a:solidFill>
                <a:ea typeface="黑体" panose="02010609060101010101" charset="-122"/>
                <a:cs typeface="Times New Roman" panose="02020603050405020304" pitchFamily="18" charset="0"/>
                <a:sym typeface="+mn-ea"/>
              </a:rPr>
              <a:t>4</a:t>
            </a:r>
            <a:r>
              <a:rPr lang="zh-CN" altLang="zh-CN" sz="3555">
                <a:solidFill>
                  <a:srgbClr val="000000"/>
                </a:solidFill>
                <a:ea typeface="黑体" panose="02010609060101010101" charset="-122"/>
                <a:cs typeface="Times New Roman" panose="02020603050405020304" pitchFamily="18" charset="0"/>
                <a:sym typeface="+mn-ea"/>
              </a:rPr>
              <a:t>新闻中的引用</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205105" y="581660"/>
            <a:ext cx="11707495" cy="21583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随着机械化收割而得到发展的秸秆还田、生物质发电等秸秆综合利用方式的普及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农民获得的实惠有所增加。但是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秸秆的再利用以及出路问题在一些地方仍未彻底解决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农民不烧秸秆的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收益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尚未超过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一烧了之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en-US" sz="2800"/>
          </a:p>
        </p:txBody>
      </p:sp>
      <p:sp>
        <p:nvSpPr>
          <p:cNvPr id="4" name="文本框 3"/>
          <p:cNvSpPr txBox="1"/>
          <p:nvPr/>
        </p:nvSpPr>
        <p:spPr>
          <a:xfrm>
            <a:off x="241935" y="2600960"/>
            <a:ext cx="11708130" cy="370903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近些年来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安徽各级政府采取强力措施推进秸秆禁烧和综合利用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取得了显著成效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但工作的难度仍然很大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问题就在于秸秆利用的广度和深度不够。</a:t>
            </a:r>
            <a:r>
              <a:rPr lang="en-US" altLang="zh-CN" sz="2800">
                <a:solidFill>
                  <a:srgbClr val="000000"/>
                </a:solidFill>
                <a:latin typeface="Times New Roman" pitchFamily="18" charset="0"/>
                <a:cs typeface="Times New Roman" panose="02020603050405020304" pitchFamily="18" charset="0"/>
                <a:sym typeface="+mn-ea"/>
              </a:rPr>
              <a:t>”</a:t>
            </a:r>
            <a:r>
              <a:rPr lang="en-US" altLang="zh-CN" sz="2800">
                <a:solidFill>
                  <a:srgbClr val="000000"/>
                </a:solidFill>
                <a:latin typeface="NEU-BZ-S92"/>
                <a:ea typeface="NEU-BZ-S92"/>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安徽省循环经济研究院院长季昆森说</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。秸秆变固粒成本较高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变木板易造成环境二次污染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发电回报周期长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气化技术成本高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目前几种主要的秸秆综合利用方式均存在不足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投资较大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获利较少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导致秸秆综合利用企业数量少、规模小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龙头型、骨干型企业很少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秸秆利用产业发展不足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带动性不强。</a:t>
            </a:r>
            <a:endParaRPr lang="zh-CN" altLang="en-US" sz="2800"/>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4155" y="137795"/>
            <a:ext cx="11767820" cy="577596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目前很多秸秆深度利用项目尚处于调试验证阶段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还有不少需要攻克的难题。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我们每天产出</a:t>
            </a:r>
            <a:r>
              <a:rPr lang="en-US" altLang="zh-CN" sz="2800">
                <a:solidFill>
                  <a:srgbClr val="000000"/>
                </a:solidFill>
                <a:latin typeface="Times New Roman" pitchFamily="18" charset="0"/>
                <a:cs typeface="Times New Roman" panose="02020603050405020304" pitchFamily="18" charset="0"/>
                <a:sym typeface="+mn-ea"/>
              </a:rPr>
              <a:t>7</a:t>
            </a:r>
            <a:r>
              <a:rPr lang="en-US"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a:t>
            </a:r>
            <a:r>
              <a:rPr lang="en-US" altLang="zh-CN" sz="2800">
                <a:solidFill>
                  <a:srgbClr val="000000"/>
                </a:solidFill>
                <a:latin typeface="Times New Roman" pitchFamily="18" charset="0"/>
                <a:cs typeface="Times New Roman" panose="02020603050405020304" pitchFamily="18" charset="0"/>
                <a:sym typeface="+mn-ea"/>
              </a:rPr>
              <a:t>000</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多吨优质沼液</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是国内最大的有机液肥生产商。但让农民选用沼液代替化肥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还需要一个过程。</a:t>
            </a:r>
            <a:r>
              <a:rPr lang="en-US" altLang="zh-CN" sz="2800">
                <a:solidFill>
                  <a:srgbClr val="000000"/>
                </a:solidFill>
                <a:latin typeface="Times New Roman" pitchFamily="18" charset="0"/>
                <a:cs typeface="Times New Roman" panose="02020603050405020304" pitchFamily="18" charset="0"/>
                <a:sym typeface="+mn-ea"/>
              </a:rPr>
              <a:t>”</a:t>
            </a:r>
            <a:r>
              <a:rPr lang="en-US" altLang="zh-CN" sz="2800">
                <a:solidFill>
                  <a:srgbClr val="000000"/>
                </a:solidFill>
                <a:latin typeface="NEU-BZ-S92"/>
                <a:ea typeface="NEU-BZ-S92"/>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安徽格义公司董事长邹海平说</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   “</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秸秆利用必须符合循环经济产业规律及可持续、绿色发展方向。</a:t>
            </a:r>
            <a:r>
              <a:rPr lang="en-US" altLang="zh-CN" sz="2800">
                <a:solidFill>
                  <a:srgbClr val="000000"/>
                </a:solidFill>
                <a:latin typeface="Times New Roman" pitchFamily="18" charset="0"/>
                <a:cs typeface="Times New Roman" panose="02020603050405020304" pitchFamily="18" charset="0"/>
                <a:sym typeface="+mn-ea"/>
              </a:rPr>
              <a:t>”</a:t>
            </a:r>
            <a:r>
              <a:rPr lang="en-US" altLang="zh-CN" sz="2800">
                <a:solidFill>
                  <a:srgbClr val="000000"/>
                </a:solidFill>
                <a:latin typeface="NEU-BZ-S92"/>
                <a:ea typeface="NEU-BZ-S92"/>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南京林业大学周建斌教授说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说白了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一方面要有效益</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另一方面要符合环保要求。</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    季昆森强调</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加强对农作物秸秆深度利用、高效利用的科技攻关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提高秸秆资源产出率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自然会提高秸秆利用率</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农民就不会一烧了之。</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摘自《人民日报》</a:t>
            </a:r>
            <a:r>
              <a:rPr lang="en-US" altLang="zh-CN" sz="2800">
                <a:solidFill>
                  <a:srgbClr val="000000"/>
                </a:solidFill>
                <a:latin typeface="Times New Roman" pitchFamily="18" charset="0"/>
                <a:cs typeface="Times New Roman" panose="02020603050405020304" pitchFamily="18" charset="0"/>
                <a:sym typeface="+mn-ea"/>
              </a:rPr>
              <a:t>2015</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2800">
                <a:solidFill>
                  <a:srgbClr val="000000"/>
                </a:solidFill>
                <a:latin typeface="Times New Roman" pitchFamily="18" charset="0"/>
                <a:cs typeface="Times New Roman" panose="02020603050405020304" pitchFamily="18" charset="0"/>
                <a:sym typeface="+mn-ea"/>
              </a:rPr>
              <a:t>12</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月</a:t>
            </a:r>
            <a:r>
              <a:rPr lang="en-US" altLang="zh-CN" sz="2800">
                <a:solidFill>
                  <a:srgbClr val="000000"/>
                </a:solidFill>
                <a:latin typeface="Times New Roman" pitchFamily="18" charset="0"/>
                <a:cs typeface="Times New Roman" panose="02020603050405020304" pitchFamily="18" charset="0"/>
                <a:sym typeface="+mn-ea"/>
              </a:rPr>
              <a:t>05</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日</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《安徽力推秸秆深度利用》</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9570" y="393700"/>
            <a:ext cx="11488420" cy="5996940"/>
          </a:xfrm>
          <a:prstGeom prst="rect">
            <a:avLst/>
          </a:prstGeom>
          <a:noFill/>
        </p:spPr>
        <p:txBody>
          <a:bodyPr wrap="square" rtlCol="0" anchor="t">
            <a:spAutoFit/>
          </a:bodyPr>
          <a:lstStyle/>
          <a:p>
            <a:pPr algn="ctr">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正中黑简体"/>
                <a:cs typeface="Times New Roman" panose="02020603050405020304" pitchFamily="18" charset="0"/>
                <a:sym typeface="+mn-ea"/>
              </a:rPr>
              <a:t>题型一</a:t>
            </a:r>
            <a:r>
              <a:rPr lang="zh-CN" altLang="zh-CN" sz="3200">
                <a:solidFill>
                  <a:srgbClr val="000000"/>
                </a:solidFill>
                <a:latin typeface="Times New Roman" pitchFamily="18" charset="0"/>
                <a:cs typeface="Times New Roman" panose="02020603050405020304" pitchFamily="18" charset="0"/>
                <a:sym typeface="+mn-ea"/>
              </a:rPr>
              <a:t>　</a:t>
            </a:r>
            <a:r>
              <a:rPr lang="zh-CN" altLang="zh-CN" sz="3200">
                <a:solidFill>
                  <a:srgbClr val="000000"/>
                </a:solidFill>
                <a:latin typeface="NEU-BZ-S92"/>
                <a:ea typeface="方正正中黑简体"/>
                <a:cs typeface="Times New Roman" panose="02020603050405020304" pitchFamily="18" charset="0"/>
                <a:sym typeface="+mn-ea"/>
              </a:rPr>
              <a:t>概括新闻内容</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Ⅱ</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促进高校科技成果转化需要哪些相关方协作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简述各方所起的作用。</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(2018·</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Ⅲ</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的影响下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图书出版业发生了哪些转变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请简要概括说明。</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(2017·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Ⅱ</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怎样才能有效推进我国的生活垃圾分类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请结合材料简要概括。</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(2017·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全国</a:t>
            </a:r>
            <a:r>
              <a:rPr lang="zh-CN" altLang="zh-CN" sz="3200">
                <a:solidFill>
                  <a:srgbClr val="000000"/>
                </a:solidFill>
                <a:latin typeface="NEU-BZ-S92"/>
                <a:cs typeface="宋体" panose="02010600030101010101" pitchFamily="2" charset="-122"/>
                <a:sym typeface="+mn-ea"/>
              </a:rPr>
              <a:t>Ⅲ</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根据上述材料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概括说明博物馆在科研方面的作用。</a:t>
            </a:r>
            <a:endParaRPr lang="zh-CN" altLang="en-US" sz="3200"/>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3510" y="374650"/>
            <a:ext cx="11687175" cy="12725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问题：</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这篇报道</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除了作者介绍的文字外</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多处引用了有关方面负责人和专家学者的话。你认为这样写有什么好处</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?(5</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分</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43510" y="1839595"/>
            <a:ext cx="11924030" cy="1568450"/>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新闻的表现手法要符合新闻报道的需要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这里引用有关方面负责人、企业家和专家学者的说法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可以从新闻的真实性、准确性、权威性等角度分析。</a:t>
            </a:r>
            <a:endParaRPr lang="zh-CN" altLang="en-US" sz="3200"/>
          </a:p>
        </p:txBody>
      </p:sp>
      <p:sp>
        <p:nvSpPr>
          <p:cNvPr id="5" name="文本框 4"/>
          <p:cNvSpPr txBox="1"/>
          <p:nvPr/>
        </p:nvSpPr>
        <p:spPr>
          <a:xfrm>
            <a:off x="133985" y="3408045"/>
            <a:ext cx="11924030" cy="2553335"/>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参考答案</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NEU-BZ-S92"/>
                <a:cs typeface="宋体" panose="02010600030101010101" pitchFamily="2" charset="-122"/>
                <a:sym typeface="+mn-ea"/>
              </a:rPr>
              <a:t>①</a:t>
            </a:r>
            <a:r>
              <a:rPr lang="zh-CN" altLang="zh-CN" sz="3200">
                <a:solidFill>
                  <a:srgbClr val="000000"/>
                </a:solidFill>
                <a:latin typeface="Times New Roman" pitchFamily="18" charset="0"/>
                <a:cs typeface="Times New Roman" panose="02020603050405020304" pitchFamily="18" charset="0"/>
                <a:sym typeface="+mn-ea"/>
              </a:rPr>
              <a:t>引用安徽省循环经济研究院院长季昆森的话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意在说明秸秆循环利用虽取得一定成效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但仍然面临一定的困难</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强化记者的观点。</a:t>
            </a:r>
            <a:r>
              <a:rPr lang="zh-CN" altLang="zh-CN" sz="3200">
                <a:solidFill>
                  <a:srgbClr val="000000"/>
                </a:solidFill>
                <a:latin typeface="NEU-BZ-S92"/>
                <a:cs typeface="宋体" panose="02010600030101010101" pitchFamily="2" charset="-122"/>
                <a:sym typeface="+mn-ea"/>
              </a:rPr>
              <a:t>②</a:t>
            </a:r>
            <a:r>
              <a:rPr lang="zh-CN" altLang="zh-CN" sz="3200">
                <a:solidFill>
                  <a:srgbClr val="000000"/>
                </a:solidFill>
                <a:latin typeface="Times New Roman" pitchFamily="18" charset="0"/>
                <a:cs typeface="Times New Roman" panose="02020603050405020304" pitchFamily="18" charset="0"/>
                <a:sym typeface="+mn-ea"/>
              </a:rPr>
              <a:t>安徽格义公司董事长邹海平的话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从企业方面印证了季昆森的说法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增强了新闻的真实性、准确性。</a:t>
            </a:r>
            <a:r>
              <a:rPr lang="zh-CN" altLang="zh-CN" sz="3200">
                <a:solidFill>
                  <a:srgbClr val="000000"/>
                </a:solidFill>
                <a:latin typeface="NEU-BZ-S92"/>
                <a:cs typeface="宋体" panose="02010600030101010101" pitchFamily="2" charset="-122"/>
                <a:sym typeface="+mn-ea"/>
              </a:rPr>
              <a:t>③</a:t>
            </a:r>
            <a:r>
              <a:rPr lang="zh-CN" altLang="zh-CN" sz="3200">
                <a:solidFill>
                  <a:srgbClr val="000000"/>
                </a:solidFill>
                <a:latin typeface="Times New Roman" pitchFamily="18" charset="0"/>
                <a:cs typeface="Times New Roman" panose="02020603050405020304" pitchFamily="18" charset="0"/>
                <a:sym typeface="+mn-ea"/>
              </a:rPr>
              <a:t>南京林业大学周建斌教授的话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是对这一问题的总结</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具有权威性。</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2"/>
      <p:bldP spid="5" grpId="3"/>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60040" y="2632075"/>
            <a:ext cx="6472555" cy="2162175"/>
          </a:xfrm>
        </p:spPr>
        <p:txBody>
          <a:bodyPr>
            <a:normAutofit fontScale="90000"/>
          </a:bodyPr>
          <a:lstStyle/>
          <a:p>
            <a:r>
              <a:rPr lang="zh-CN" altLang="zh-CN" sz="7330">
                <a:solidFill>
                  <a:srgbClr val="FF0000"/>
                </a:solidFill>
                <a:latin typeface="NEU-BZ-S92"/>
                <a:ea typeface="方正正中黑简体"/>
                <a:cs typeface="Times New Roman" panose="02020603050405020304" pitchFamily="18" charset="0"/>
                <a:sym typeface="+mn-ea"/>
              </a:rPr>
              <a:t>分析访谈的技巧</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84575" y="394335"/>
            <a:ext cx="5909310" cy="661035"/>
          </a:xfrm>
        </p:spPr>
        <p:txBody>
          <a:bodyPr>
            <a:normAutofit fontScale="90000"/>
          </a:bodyPr>
          <a:lstStyle/>
          <a:p>
            <a:r>
              <a:rPr lang="zh-CN" altLang="zh-CN" sz="4000">
                <a:solidFill>
                  <a:srgbClr val="000000"/>
                </a:solidFill>
                <a:latin typeface="NEU-BZ-S92"/>
                <a:ea typeface="方正正中黑简体"/>
                <a:cs typeface="Times New Roman" panose="02020603050405020304" pitchFamily="18" charset="0"/>
                <a:sym typeface="+mn-ea"/>
              </a:rPr>
              <a:t>题型五</a:t>
            </a:r>
            <a:r>
              <a:rPr lang="zh-CN" altLang="zh-CN" sz="4000">
                <a:solidFill>
                  <a:srgbClr val="000000"/>
                </a:solidFill>
                <a:latin typeface="Times New Roman" pitchFamily="18" charset="0"/>
                <a:cs typeface="Times New Roman" panose="02020603050405020304" pitchFamily="18" charset="0"/>
                <a:sym typeface="+mn-ea"/>
              </a:rPr>
              <a:t>　</a:t>
            </a:r>
            <a:r>
              <a:rPr lang="zh-CN" altLang="zh-CN" sz="4000">
                <a:solidFill>
                  <a:srgbClr val="000000"/>
                </a:solidFill>
                <a:latin typeface="NEU-BZ-S92"/>
                <a:ea typeface="方正正中黑简体"/>
                <a:cs typeface="Times New Roman" panose="02020603050405020304" pitchFamily="18" charset="0"/>
                <a:sym typeface="+mn-ea"/>
              </a:rPr>
              <a:t>分析访谈的技巧</a:t>
            </a:r>
            <a:endParaRPr lang="zh-CN" altLang="en-US" sz="4000"/>
          </a:p>
        </p:txBody>
      </p:sp>
      <p:sp>
        <p:nvSpPr>
          <p:cNvPr id="3" name="文本框 2"/>
          <p:cNvSpPr txBox="1"/>
          <p:nvPr/>
        </p:nvSpPr>
        <p:spPr>
          <a:xfrm>
            <a:off x="669290" y="1252855"/>
            <a:ext cx="10853420" cy="4741545"/>
          </a:xfrm>
          <a:prstGeom prst="rect">
            <a:avLst/>
          </a:prstGeom>
          <a:noFill/>
        </p:spPr>
        <p:txBody>
          <a:bodyPr wrap="square" rtlCol="0" anchor="t">
            <a:spAutoFit/>
          </a:bodyPr>
          <a:lstStyle/>
          <a:p>
            <a:pPr indent="406400">
              <a:lnSpc>
                <a:spcPct val="120000"/>
              </a:lnSpc>
              <a:spcAft>
                <a:spcPct val="0"/>
              </a:spcAft>
              <a:tabLst>
                <a:tab pos="1029335" algn="l"/>
                <a:tab pos="1850390" algn="l"/>
                <a:tab pos="2538095" algn="l"/>
                <a:tab pos="3221990" algn="l"/>
              </a:tabLst>
            </a:pPr>
            <a:r>
              <a:rPr lang="zh-CN" altLang="zh-CN" sz="3600" smtClean="0">
                <a:solidFill>
                  <a:srgbClr val="000000"/>
                </a:solidFill>
                <a:latin typeface="NEU-BZ-S92"/>
                <a:ea typeface="方正隶变_GBK" panose="03000509000000000000" pitchFamily="65" charset="-122"/>
                <a:cs typeface="Times New Roman" panose="02020603050405020304" pitchFamily="18" charset="0"/>
                <a:sym typeface="+mn-ea"/>
              </a:rPr>
              <a:t>一</a:t>
            </a:r>
            <a:r>
              <a:rPr lang="zh-CN" altLang="zh-CN" sz="3600">
                <a:solidFill>
                  <a:srgbClr val="000000"/>
                </a:solidFill>
                <a:latin typeface="NEU-BZ-S92"/>
                <a:ea typeface="方正隶变_GBK" panose="03000509000000000000" pitchFamily="65" charset="-122"/>
                <a:cs typeface="Times New Roman" panose="02020603050405020304" pitchFamily="18" charset="0"/>
                <a:sym typeface="+mn-ea"/>
              </a:rPr>
              <a:t>、悉题型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这篇访谈在提问上具有怎样的特点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这样提问有什么好处</a:t>
            </a:r>
            <a:r>
              <a:rPr lang="en-US" altLang="zh-CN" sz="3600">
                <a:solidFill>
                  <a:srgbClr val="000000"/>
                </a:solidFill>
                <a:latin typeface="Times New Roman" pitchFamily="18" charset="0"/>
                <a:cs typeface="Times New Roman" panose="02020603050405020304" pitchFamily="18" charset="0"/>
                <a:sym typeface="+mn-ea"/>
              </a:rPr>
              <a:t>?</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作者在与访谈对象的交流中</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十分注意谈话的技巧</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请简要分析。</a:t>
            </a:r>
            <a:endParaRPr lang="zh-CN" altLang="zh-CN" sz="36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这是一篇成功的访谈</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文章的成功处体现在哪些地方</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请简要分析。</a:t>
            </a:r>
            <a:endParaRPr lang="zh-CN" altLang="en-US" sz="3600"/>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555">
                <a:solidFill>
                  <a:srgbClr val="000000"/>
                </a:solidFill>
                <a:latin typeface="Times New Roman" pitchFamily="18" charset="0"/>
                <a:cs typeface="Times New Roman" panose="02020603050405020304" pitchFamily="18" charset="0"/>
                <a:sym typeface="+mn-ea"/>
              </a:rPr>
              <a:t>1.</a:t>
            </a:r>
            <a:r>
              <a:rPr lang="zh-CN" altLang="zh-CN" sz="3555">
                <a:solidFill>
                  <a:srgbClr val="000000"/>
                </a:solidFill>
                <a:ea typeface="黑体" panose="02010609060101010101" charset="-122"/>
                <a:cs typeface="Times New Roman" panose="02020603050405020304" pitchFamily="18" charset="0"/>
                <a:sym typeface="+mn-ea"/>
              </a:rPr>
              <a:t>掌握访谈提问的技巧</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93675" y="1031240"/>
            <a:ext cx="11805285" cy="16414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仿宋" panose="02010609060101010101" charset="-122"/>
                <a:ea typeface="仿宋" panose="02010609060101010101" charset="-122"/>
                <a:cs typeface="仿宋" panose="02010609060101010101" charset="-122"/>
                <a:sym typeface="+mn-ea"/>
              </a:rPr>
              <a:t>访谈是新闻的一种特殊形式。访谈从形式上看是由问和答组成的</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问答是一种互动</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访谈的进程是靠一问一答推动的。因此</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提问者必须掌握一些提问技巧才能使访谈顺利进行。</a:t>
            </a:r>
            <a:endParaRPr lang="zh-CN" altLang="en-US" sz="2800">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669925" y="2672715"/>
            <a:ext cx="2771140" cy="521970"/>
          </a:xfrm>
          <a:prstGeom prst="rect">
            <a:avLst/>
          </a:prstGeom>
          <a:noFill/>
        </p:spPr>
        <p:txBody>
          <a:bodyPr wrap="none" rtlCol="0" anchor="t">
            <a:spAutoFit/>
          </a:bodyPr>
          <a:lstStyle/>
          <a:p>
            <a:r>
              <a:rPr lang="zh-CN" altLang="zh-CN" sz="2800">
                <a:solidFill>
                  <a:srgbClr val="000000"/>
                </a:solidFill>
                <a:latin typeface="Times New Roman" pitchFamily="18" charset="0"/>
                <a:cs typeface="Times New Roman" panose="02020603050405020304" pitchFamily="18" charset="0"/>
                <a:sym typeface="+mn-ea"/>
              </a:rPr>
              <a:t>常见提问方式有</a:t>
            </a:r>
            <a:r>
              <a:rPr lang="en-US" altLang="zh-CN" sz="2800" smtClean="0">
                <a:solidFill>
                  <a:srgbClr val="000000"/>
                </a:solidFill>
                <a:latin typeface="Times New Roman" pitchFamily="18" charset="0"/>
                <a:cs typeface="Times New Roman" panose="02020603050405020304" pitchFamily="18" charset="0"/>
                <a:sym typeface="+mn-ea"/>
              </a:rPr>
              <a:t>: </a:t>
            </a:r>
            <a:endParaRPr lang="zh-CN" altLang="en-US" sz="2800"/>
          </a:p>
        </p:txBody>
      </p:sp>
      <p:graphicFrame>
        <p:nvGraphicFramePr>
          <p:cNvPr id="5" name="对象 4"/>
          <p:cNvGraphicFramePr>
            <a:graphicFrameLocks noChangeAspect="1"/>
          </p:cNvGraphicFramePr>
          <p:nvPr/>
        </p:nvGraphicFramePr>
        <p:xfrm>
          <a:off x="568960" y="3459480"/>
          <a:ext cx="10677525" cy="2225675"/>
        </p:xfrm>
        <a:graphic>
          <a:graphicData uri="http://schemas.openxmlformats.org/presentationml/2006/ole">
            <mc:AlternateContent xmlns:mc="http://schemas.openxmlformats.org/markup-compatibility/2006">
              <mc:Choice xmlns:v="urn:schemas-microsoft-com:vml" Requires="v">
                <p:oleObj spid="_x0000_s1041"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68960" y="3459480"/>
                        <a:ext cx="10677525" cy="2225675"/>
                      </a:xfrm>
                      <a:prstGeom prst="rect">
                        <a:avLst/>
                      </a:prstGeom>
                    </p:spPr>
                  </p:pic>
                </p:oleObj>
              </mc:Fallback>
            </mc:AlternateContent>
          </a:graphicData>
        </a:graphic>
      </p:graphicFrame>
    </p:spTree>
    <p:custDataLst>
      <p:tags r:id="rId2"/>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nvGraphicFramePr>
        <p:xfrm>
          <a:off x="508000" y="301625"/>
          <a:ext cx="11296650" cy="6526530"/>
        </p:xfrm>
        <a:graphic>
          <a:graphicData uri="http://schemas.openxmlformats.org/presentationml/2006/ole">
            <mc:AlternateContent xmlns:mc="http://schemas.openxmlformats.org/markup-compatibility/2006">
              <mc:Choice xmlns:v="urn:schemas-microsoft-com:vml" Requires="v">
                <p:oleObj spid="_x0000_s2050" name="文档" r:id="rId5" imgW="0" imgH="0" progId="Word.Document.12">
                  <p:embed/>
                </p:oleObj>
              </mc:Choice>
              <mc:Fallback>
                <p:oleObj name="文档" r:id="rId5" imgW="0" imgH="0" progId="Word.Document.12">
                  <p:embed/>
                  <p:pic>
                    <p:nvPicPr>
                      <p:cNvPr id="0" name="OLE substitute image"/>
                      <p:cNvPicPr/>
                      <p:nvPr/>
                    </p:nvPicPr>
                    <p:blipFill>
                      <a:blip r:embed="rId6"/>
                      <a:stretch>
                        <a:fillRect/>
                      </a:stretch>
                    </p:blipFill>
                    <p:spPr>
                      <a:xfrm>
                        <a:off x="508000" y="301625"/>
                        <a:ext cx="11296650" cy="6526530"/>
                      </a:xfrm>
                      <a:prstGeom prst="rect">
                        <a:avLst/>
                      </a:prstGeom>
                    </p:spPr>
                  </p:pic>
                </p:oleObj>
              </mc:Fallback>
            </mc:AlternateContent>
          </a:graphicData>
        </a:graphic>
      </p:graphicFrame>
    </p:spTree>
    <p:custDataLst>
      <p:tags r:id="rId2"/>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a:solidFill>
                  <a:srgbClr val="000000"/>
                </a:solidFill>
                <a:latin typeface="Times New Roman" pitchFamily="18" charset="0"/>
                <a:cs typeface="Times New Roman" panose="02020603050405020304" pitchFamily="18" charset="0"/>
                <a:sym typeface="+mn-ea"/>
              </a:rPr>
              <a:t>2.</a:t>
            </a:r>
            <a:r>
              <a:rPr lang="zh-CN" altLang="zh-CN" sz="3200">
                <a:solidFill>
                  <a:srgbClr val="000000"/>
                </a:solidFill>
                <a:ea typeface="黑体" panose="02010609060101010101" charset="-122"/>
                <a:cs typeface="Times New Roman" panose="02020603050405020304" pitchFamily="18" charset="0"/>
                <a:sym typeface="+mn-ea"/>
              </a:rPr>
              <a:t>分析访谈的艺术要注意三点</a:t>
            </a:r>
          </a:p>
        </p:txBody>
      </p:sp>
      <p:sp>
        <p:nvSpPr>
          <p:cNvPr id="3" name="文本框 2"/>
          <p:cNvSpPr txBox="1"/>
          <p:nvPr/>
        </p:nvSpPr>
        <p:spPr>
          <a:xfrm>
            <a:off x="669925" y="1316355"/>
            <a:ext cx="11103610" cy="42252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(1)</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根据访谈的针对性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明确提问的艺术性。访谈一般要具有明显的针对性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针对性不同</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提问的技巧也有差异。</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(2)</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根据访谈的专题性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明确提问的集中性和条理性。访谈的问题应突出某一方面</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集中在某一个点上</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不求大求全</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问题之间讲究顺序和逻辑性。</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(3)</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根据访谈的典型性</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明确问题的代表性。访问的对象、设定的问题、谈论的事情都应有一定的典型性。</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4155" y="0"/>
            <a:ext cx="11804650" cy="164147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规范审题</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2800" b="1">
                <a:solidFill>
                  <a:srgbClr val="000000"/>
                </a:solidFill>
                <a:latin typeface="仿宋" panose="02010609060101010101" charset="-122"/>
                <a:ea typeface="仿宋" panose="02010609060101010101" charset="-122"/>
                <a:cs typeface="仿宋" panose="02010609060101010101" charset="-122"/>
                <a:sym typeface="+mn-ea"/>
              </a:rPr>
              <a:t>1</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审题目要求</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明确是对访谈技巧的设问。</a:t>
            </a:r>
            <a:endParaRPr lang="zh-CN" altLang="zh-CN" sz="2800">
              <a:solidFill>
                <a:srgbClr val="000000"/>
              </a:solidFill>
              <a:latin typeface="仿宋" panose="02010609060101010101" charset="-122"/>
              <a:ea typeface="仿宋" panose="02010609060101010101" charset="-122"/>
              <a:cs typeface="仿宋" panose="02010609060101010101" charset="-122"/>
            </a:endParaRPr>
          </a:p>
          <a:p>
            <a:pPr indent="267970">
              <a:lnSpc>
                <a:spcPct val="120000"/>
              </a:lnSpc>
              <a:spcAft>
                <a:spcPct val="0"/>
              </a:spcAft>
              <a:tabLst>
                <a:tab pos="1029335" algn="l"/>
                <a:tab pos="1850390" algn="l"/>
                <a:tab pos="2538095" algn="l"/>
                <a:tab pos="3221990" algn="l"/>
              </a:tabLst>
            </a:pPr>
            <a:r>
              <a:rPr lang="en-US" altLang="zh-CN" sz="2800" b="1">
                <a:solidFill>
                  <a:srgbClr val="000000"/>
                </a:solidFill>
                <a:latin typeface="仿宋" panose="02010609060101010101" charset="-122"/>
                <a:ea typeface="仿宋" panose="02010609060101010101" charset="-122"/>
                <a:cs typeface="仿宋" panose="02010609060101010101" charset="-122"/>
                <a:sym typeface="+mn-ea"/>
              </a:rPr>
              <a:t>2</a:t>
            </a:r>
            <a:r>
              <a:rPr lang="en-US" altLang="zh-CN" sz="2800">
                <a:solidFill>
                  <a:srgbClr val="000000"/>
                </a:solidFill>
                <a:latin typeface="仿宋" panose="02010609060101010101" charset="-122"/>
                <a:ea typeface="仿宋" panose="02010609060101010101" charset="-122"/>
                <a:cs typeface="仿宋" panose="02010609060101010101" charset="-122"/>
                <a:sym typeface="+mn-ea"/>
              </a:rPr>
              <a:t>.</a:t>
            </a:r>
            <a:r>
              <a:rPr lang="zh-CN" altLang="zh-CN" sz="2800">
                <a:solidFill>
                  <a:srgbClr val="000000"/>
                </a:solidFill>
                <a:latin typeface="仿宋" panose="02010609060101010101" charset="-122"/>
                <a:ea typeface="仿宋" panose="02010609060101010101" charset="-122"/>
                <a:cs typeface="仿宋" panose="02010609060101010101" charset="-122"/>
                <a:sym typeface="+mn-ea"/>
              </a:rPr>
              <a:t>审访谈的提问和应答。看提问的技巧和应答的艺术。</a:t>
            </a:r>
            <a:endParaRPr lang="zh-CN" altLang="en-US" sz="2800">
              <a:latin typeface="仿宋" panose="02010609060101010101" charset="-122"/>
              <a:ea typeface="仿宋" panose="02010609060101010101" charset="-122"/>
              <a:cs typeface="仿宋" panose="02010609060101010101" charset="-122"/>
            </a:endParaRPr>
          </a:p>
        </p:txBody>
      </p:sp>
      <p:sp>
        <p:nvSpPr>
          <p:cNvPr id="4" name="文本框 3"/>
          <p:cNvSpPr txBox="1"/>
          <p:nvPr/>
        </p:nvSpPr>
        <p:spPr>
          <a:xfrm>
            <a:off x="552450" y="1598930"/>
            <a:ext cx="11476355" cy="525907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规范答题</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通读文本</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把握话题。了解提问者和访谈对象所谈论的中心问题是什么。</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拆分问答</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体会技巧。将提问者的问题和访谈对象的回答分开</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先读提问者的问题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把握有哪些主要问题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问题之间有什么联系</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有无铺垫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再读访谈对象的回答</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大致把握其阐述的内容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分析其回答的技巧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是正面回答</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还是委婉暗示。</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结合主旨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分析作用。提问者的提问有一定的技巧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如直问、追问、推问等</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访谈对象的回答也有其特点和目的。这都要结合文章的主旨和人物的特点分析。</a:t>
            </a:r>
            <a:endParaRPr lang="zh-CN" altLang="en-US" sz="28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882" y="102870"/>
            <a:ext cx="10852237" cy="441964"/>
          </a:xfrm>
        </p:spPr>
        <p:txBody>
          <a:bodyPr>
            <a:noAutofit/>
          </a:bodyPr>
          <a:lstStyle/>
          <a:p>
            <a:r>
              <a:rPr lang="zh-CN" altLang="zh-CN" sz="3200">
                <a:solidFill>
                  <a:srgbClr val="FF0000"/>
                </a:solidFill>
                <a:ea typeface="黑体" panose="02010609060101010101" charset="-122"/>
                <a:cs typeface="Times New Roman" panose="02020603050405020304" pitchFamily="18" charset="0"/>
                <a:sym typeface="+mn-ea"/>
              </a:rPr>
              <a:t>典题</a:t>
            </a:r>
            <a:r>
              <a:rPr lang="en-US" altLang="zh-CN" sz="3200">
                <a:solidFill>
                  <a:srgbClr val="FF0000"/>
                </a:solidFill>
                <a:latin typeface="Times New Roman" pitchFamily="18" charset="0"/>
                <a:cs typeface="Times New Roman" panose="02020603050405020304" pitchFamily="18" charset="0"/>
                <a:sym typeface="+mn-ea"/>
              </a:rPr>
              <a:t>5</a:t>
            </a:r>
            <a:r>
              <a:rPr lang="zh-CN" altLang="zh-CN" sz="3200">
                <a:solidFill>
                  <a:srgbClr val="000000"/>
                </a:solidFill>
                <a:ea typeface="黑体" panose="02010609060101010101" charset="-122"/>
                <a:cs typeface="Times New Roman" panose="02020603050405020304" pitchFamily="18" charset="0"/>
                <a:sym typeface="+mn-ea"/>
              </a:rPr>
              <a:t>分析访谈的技巧</a:t>
            </a:r>
          </a:p>
        </p:txBody>
      </p:sp>
      <p:sp>
        <p:nvSpPr>
          <p:cNvPr id="3" name="文本框 2"/>
          <p:cNvSpPr txBox="1"/>
          <p:nvPr/>
        </p:nvSpPr>
        <p:spPr>
          <a:xfrm>
            <a:off x="115570" y="715010"/>
            <a:ext cx="11791950" cy="59969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宋黑_GBK" panose="03000509000000000000" pitchFamily="65" charset="-122"/>
                <a:cs typeface="Times New Roman" panose="02020603050405020304" pitchFamily="18" charset="0"/>
                <a:sym typeface="+mn-ea"/>
              </a:rPr>
              <a:t>思想上的勇气是敢于面对当下</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《新京报》记者</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NEU-BZ-S92"/>
                <a:ea typeface="NEU-BZ-S92"/>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我很喜欢《读书》这本杂志</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觉得您执掌的《读书》引发的讨论也好</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专题也好</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所涉及的范围比前两个时代都扩大了</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这是既定的计划吗</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黄平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计划谈不上。我参与《读书》的编辑工作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有一点很明确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就是想拓展它的领域。这一方面是时代要求</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另一方面</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如果我们不关心时代、当下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不关心我们的左邻右舍</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缺乏世界眼光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那么我们这个清高其实是假的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真正思想上的勇气是敢于面对当下的挑战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至于你的回应是不是那么正确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能否被别人接受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那是另外的问题。</a:t>
            </a:r>
            <a:endParaRPr lang="zh-CN" altLang="en-US" sz="3200"/>
          </a:p>
        </p:txBody>
      </p:sp>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48285" y="125730"/>
            <a:ext cx="11756390" cy="68097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《新京报》记者</a:t>
            </a:r>
            <a:r>
              <a:rPr lang="en-US" altLang="zh-CN" sz="2800">
                <a:solidFill>
                  <a:srgbClr val="000000"/>
                </a:solidFill>
                <a:latin typeface="Times New Roman" pitchFamily="18" charset="0"/>
                <a:cs typeface="Times New Roman" panose="02020603050405020304" pitchFamily="18" charset="0"/>
                <a:sym typeface="+mn-ea"/>
              </a:rPr>
              <a:t>:</a:t>
            </a:r>
            <a:r>
              <a:rPr lang="en-US" altLang="zh-CN" sz="2800">
                <a:solidFill>
                  <a:srgbClr val="000000"/>
                </a:solidFill>
                <a:latin typeface="NEU-BZ-S92"/>
                <a:ea typeface="NEU-BZ-S92"/>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这样做的好处是可以使读者看到一些没有想到的新问题、新知识、新观点</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但可能带来了另外一种效应</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比如过于分散</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没有重点了</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黄平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第一</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《读书》是一个综合性的杂志</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学科领域很宽</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经常发表讨论建筑、考古、人文地理、国际关系等领域的文章</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它不是专业性的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第二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它又是思想、文化类的。在这两个定位下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是否应该一定有一个不分散的东西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这是一个问题。比如</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你可以集中到文史哲</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甚至文史哲里面只讨论史</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那就不是《读书》了。</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《新京报》记者</a:t>
            </a:r>
            <a:r>
              <a:rPr lang="en-US" altLang="zh-CN" sz="2800">
                <a:solidFill>
                  <a:srgbClr val="000000"/>
                </a:solidFill>
                <a:latin typeface="Times New Roman" pitchFamily="18" charset="0"/>
                <a:cs typeface="Times New Roman" panose="02020603050405020304" pitchFamily="18" charset="0"/>
                <a:sym typeface="+mn-ea"/>
              </a:rPr>
              <a:t>:</a:t>
            </a:r>
            <a:r>
              <a:rPr lang="en-US" altLang="zh-CN" sz="2800">
                <a:solidFill>
                  <a:srgbClr val="000000"/>
                </a:solidFill>
                <a:latin typeface="NEU-BZ-S92"/>
                <a:ea typeface="NEU-BZ-S92"/>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一些批评者认为</a:t>
            </a:r>
            <a:r>
              <a:rPr lang="en-US" altLang="zh-CN" sz="28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《读书》没有抓住当下社会最核心的问题</a:t>
            </a:r>
            <a:r>
              <a:rPr lang="en-US" altLang="zh-CN" sz="2800">
                <a:solidFill>
                  <a:srgbClr val="000000"/>
                </a:solidFill>
                <a:latin typeface="楷体" panose="02010609060101010101" pitchFamily="49" charset="-122"/>
                <a:ea typeface="方正书宋_GBK" panose="03000509000000000000" pitchFamily="65" charset="-122"/>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黄平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怎么批评都行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不过有些批评者可能是没有认真读《读书》</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只要客观地看看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我觉得应该很清楚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它对当代、当下甚至部分超前问题的警觉、讨论和尖锐性是有的</a:t>
            </a:r>
            <a:r>
              <a:rPr lang="zh-CN" altLang="zh-CN" sz="28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en-US" sz="2800"/>
          </a:p>
        </p:txBody>
      </p:sp>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3560" y="1103630"/>
            <a:ext cx="10946130" cy="4815840"/>
          </a:xfrm>
          <a:prstGeom prst="rect">
            <a:avLst/>
          </a:prstGeom>
          <a:noFill/>
        </p:spPr>
        <p:txBody>
          <a:bodyPr wrap="square" rtlCol="0" anchor="t">
            <a:spAutoFit/>
          </a:bodyPr>
          <a:lstStyle/>
          <a:p>
            <a:pPr>
              <a:lnSpc>
                <a:spcPct val="120000"/>
              </a:lnSpc>
              <a:spcAft>
                <a:spcPct val="0"/>
              </a:spcAft>
              <a:tabLst>
                <a:tab pos="1029335" algn="l"/>
                <a:tab pos="1850390" algn="l"/>
                <a:tab pos="2538095" algn="l"/>
                <a:tab pos="3221990" algn="l"/>
              </a:tabLst>
            </a:pPr>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本来是提问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记者的这三次提问却很少用问号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这是思考的关键。第一次提问时先说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我很喜欢《读书》这本杂志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这是第一人称口吻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可以拉近与被采访者的距离</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营造轻松的谈话氛围。第二次提问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由</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这样做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可能带来了另外一种效应</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比如过于分散</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没有重点了</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可知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这是承上启下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可以使采访过渡自然。第三次提问时说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一些批评者认为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《读书》没有抓住当下社会最核心的问题</a:t>
            </a:r>
            <a:r>
              <a:rPr lang="en-US" altLang="zh-CN" sz="3200">
                <a:solidFill>
                  <a:srgbClr val="000000"/>
                </a:solidFill>
                <a:latin typeface="Times New Roman" pitchFamily="18" charset="0"/>
                <a:ea typeface="仿宋" panose="02010609060101010101"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这种问法比较委婉</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因为涉及较敏感的问题</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这样可以避免尴尬。</a:t>
            </a:r>
            <a:endParaRPr lang="zh-CN" altLang="en-US" sz="3200"/>
          </a:p>
        </p:txBody>
      </p:sp>
      <p:sp>
        <p:nvSpPr>
          <p:cNvPr id="4" name="文本框 3"/>
          <p:cNvSpPr txBox="1"/>
          <p:nvPr/>
        </p:nvSpPr>
        <p:spPr>
          <a:xfrm>
            <a:off x="397510" y="241935"/>
            <a:ext cx="11418570" cy="60769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问题：</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请分别简析这一部分《新京报》记者三次提问的特点。</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(6</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分</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2800"/>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940" y="391160"/>
            <a:ext cx="10541000" cy="5692775"/>
          </a:xfrm>
          <a:prstGeom prst="rect">
            <a:avLst/>
          </a:prstGeom>
          <a:noFill/>
          <a:ln w="9525">
            <a:noFill/>
          </a:ln>
        </p:spPr>
        <p:txBody>
          <a:bodyPr wrap="square">
            <a:spAutoFit/>
          </a:bodyPr>
          <a:lstStyle/>
          <a:p>
            <a:pPr indent="0"/>
            <a:r>
              <a:rPr lang="zh-CN" sz="2800" b="0">
                <a:ea typeface="宋体" panose="02010600030101010101" pitchFamily="2" charset="-122"/>
              </a:rPr>
              <a:t>【重点讲练】</a:t>
            </a:r>
          </a:p>
          <a:p>
            <a:pPr indent="0"/>
            <a:r>
              <a:rPr lang="zh-CN" sz="2800" b="1">
                <a:ea typeface="宋体" panose="02010600030101010101" pitchFamily="2" charset="-122"/>
              </a:rPr>
              <a:t>一、归纳概括内容要点</a:t>
            </a:r>
          </a:p>
          <a:p>
            <a:pPr indent="0"/>
            <a:r>
              <a:rPr lang="zh-CN" sz="2800" b="1">
                <a:solidFill>
                  <a:srgbClr val="FF0000"/>
                </a:solidFill>
                <a:ea typeface="宋体" panose="02010600030101010101" pitchFamily="2" charset="-122"/>
              </a:rPr>
              <a:t>（一）考法揭秘</a:t>
            </a:r>
          </a:p>
          <a:p>
            <a:pPr indent="0"/>
            <a:r>
              <a:rPr lang="zh-CN" sz="2800" b="1">
                <a:ea typeface="宋体" panose="02010600030101010101" pitchFamily="2" charset="-122"/>
              </a:rPr>
              <a:t>   </a:t>
            </a:r>
            <a:r>
              <a:rPr lang="zh-CN" sz="2800">
                <a:ea typeface="宋体" panose="02010600030101010101" pitchFamily="2" charset="-122"/>
              </a:rPr>
              <a:t> 归纳概括内容要点是实用类非连续性文本阅读的重要考点。高考对其考查，既有对某一则材料的归纳，也有对某几则材料的归纳，还有对整个非连续性文本中心观点的概括。文本的主要观点，是指文章中表现出来的作者对其论述的具体事物或谈论的某个问题的主观倾向，一般是隐藏在采用的材料和作者对材料的处理和评说之中。</a:t>
            </a:r>
          </a:p>
          <a:p>
            <a:pPr indent="0"/>
            <a:r>
              <a:rPr lang="zh-CN" sz="2800">
                <a:ea typeface="宋体" panose="02010600030101010101" pitchFamily="2" charset="-122"/>
              </a:rPr>
              <a:t>常见设问方式：</a:t>
            </a:r>
          </a:p>
          <a:p>
            <a:pPr indent="0"/>
            <a:r>
              <a:rPr lang="zh-CN" sz="2800">
                <a:ea typeface="宋体" panose="02010600030101010101" pitchFamily="2" charset="-122"/>
              </a:rPr>
              <a:t>1.请结合材料概括XXX的原因。（考查原因）</a:t>
            </a:r>
          </a:p>
          <a:p>
            <a:pPr indent="0"/>
            <a:r>
              <a:rPr lang="zh-CN" sz="2800">
                <a:ea typeface="宋体" panose="02010600030101010101" pitchFamily="2" charset="-122"/>
              </a:rPr>
              <a:t>2.请结合材料，说明XXX应该怎么做。（考查措施）</a:t>
            </a:r>
          </a:p>
          <a:p>
            <a:pPr indent="0"/>
            <a:r>
              <a:rPr lang="zh-CN" sz="2800">
                <a:ea typeface="宋体" panose="02010600030101010101" pitchFamily="2" charset="-122"/>
              </a:rPr>
              <a:t>3.结合材料，说说XXX应该注意些什么/带给我们哪些启示/有哪些经验值得我们学习（其他方面内容的概括）</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7375" y="934085"/>
            <a:ext cx="11089005" cy="474154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600">
                <a:solidFill>
                  <a:srgbClr val="FF0000"/>
                </a:solidFill>
                <a:latin typeface="宋体" pitchFamily="2" charset="-122"/>
                <a:ea typeface="宋体" panose="02010600030101010101" pitchFamily="2" charset="-122"/>
                <a:cs typeface="宋体" panose="02010600030101010101" pitchFamily="2" charset="-122"/>
                <a:sym typeface="+mn-ea"/>
              </a:rPr>
              <a:t>参考答案 </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①第一次提问重在营造轻松的谈话氛围</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拉近距离。</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我很喜欢《读书》这本杂志</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以第一人称的口吻</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拉近与被采访者的距离</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使采访顺利开始。②第二次提问有承上启下的作用</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对前一个话题进行简单总结</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进而引出下一个问题</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使采访过渡自然。③第三次提问</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用委婉的方式</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提出了有针对性的问题</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既避免了场面的尴尬</a:t>
            </a:r>
            <a:r>
              <a:rPr lang="en-US" altLang="zh-CN" sz="36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600">
                <a:solidFill>
                  <a:srgbClr val="000000"/>
                </a:solidFill>
                <a:latin typeface="宋体" pitchFamily="2" charset="-122"/>
                <a:ea typeface="宋体" panose="02010600030101010101" pitchFamily="2" charset="-122"/>
                <a:cs typeface="宋体" panose="02010600030101010101" pitchFamily="2" charset="-122"/>
                <a:sym typeface="+mn-ea"/>
              </a:rPr>
              <a:t>又达到了采访的目的。</a:t>
            </a:r>
            <a:endParaRPr lang="zh-CN" altLang="en-US" sz="36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60040" y="2632075"/>
            <a:ext cx="6472555" cy="2162175"/>
          </a:xfrm>
        </p:spPr>
        <p:txBody>
          <a:bodyPr>
            <a:normAutofit fontScale="90000"/>
          </a:bodyPr>
          <a:lstStyle/>
          <a:p>
            <a:r>
              <a:rPr lang="zh-CN" altLang="zh-CN" sz="7330" smtClean="0">
                <a:solidFill>
                  <a:srgbClr val="FF0000"/>
                </a:solidFill>
                <a:latin typeface="NEU-BZ-S92"/>
                <a:ea typeface="方正正中黑简体"/>
                <a:cs typeface="Times New Roman" panose="02020603050405020304" pitchFamily="18" charset="0"/>
                <a:sym typeface="+mn-ea"/>
              </a:rPr>
              <a:t>评价</a:t>
            </a:r>
            <a:r>
              <a:rPr lang="zh-CN" altLang="zh-CN" sz="7330">
                <a:solidFill>
                  <a:srgbClr val="FF0000"/>
                </a:solidFill>
                <a:latin typeface="NEU-BZ-S92"/>
                <a:ea typeface="方正正中黑简体"/>
                <a:cs typeface="Times New Roman" panose="02020603050405020304" pitchFamily="18" charset="0"/>
                <a:sym typeface="+mn-ea"/>
              </a:rPr>
              <a:t>新闻的观点</a:t>
            </a: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11550" y="248920"/>
            <a:ext cx="5691505" cy="588010"/>
          </a:xfrm>
        </p:spPr>
        <p:txBody>
          <a:bodyPr>
            <a:normAutofit fontScale="90000"/>
          </a:bodyPr>
          <a:lstStyle/>
          <a:p>
            <a:r>
              <a:rPr lang="zh-CN" altLang="zh-CN" sz="3555" smtClean="0">
                <a:solidFill>
                  <a:srgbClr val="000000"/>
                </a:solidFill>
                <a:latin typeface="NEU-BZ-S92"/>
                <a:ea typeface="方正正中黑简体"/>
                <a:cs typeface="Times New Roman" panose="02020603050405020304" pitchFamily="18" charset="0"/>
                <a:sym typeface="+mn-ea"/>
              </a:rPr>
              <a:t>题型</a:t>
            </a:r>
            <a:r>
              <a:rPr lang="zh-CN" altLang="en-US" sz="3555" smtClean="0">
                <a:solidFill>
                  <a:srgbClr val="000000"/>
                </a:solidFill>
                <a:latin typeface="NEU-BZ-S92"/>
                <a:ea typeface="方正正中黑简体"/>
                <a:cs typeface="Times New Roman" panose="02020603050405020304" pitchFamily="18" charset="0"/>
                <a:sym typeface="+mn-ea"/>
              </a:rPr>
              <a:t>一</a:t>
            </a:r>
            <a:r>
              <a:rPr lang="zh-CN" altLang="zh-CN" sz="3555">
                <a:solidFill>
                  <a:srgbClr val="000000"/>
                </a:solidFill>
                <a:latin typeface="Times New Roman" pitchFamily="18" charset="0"/>
                <a:cs typeface="Times New Roman" panose="02020603050405020304" pitchFamily="18" charset="0"/>
                <a:sym typeface="+mn-ea"/>
              </a:rPr>
              <a:t>　</a:t>
            </a:r>
            <a:r>
              <a:rPr lang="zh-CN" altLang="zh-CN" sz="3555" smtClean="0">
                <a:solidFill>
                  <a:srgbClr val="000000"/>
                </a:solidFill>
                <a:latin typeface="NEU-BZ-S92"/>
                <a:ea typeface="方正正中黑简体"/>
                <a:cs typeface="Times New Roman" panose="02020603050405020304" pitchFamily="18" charset="0"/>
                <a:sym typeface="+mn-ea"/>
              </a:rPr>
              <a:t>评价</a:t>
            </a:r>
            <a:r>
              <a:rPr lang="zh-CN" altLang="zh-CN" sz="3555">
                <a:solidFill>
                  <a:srgbClr val="000000"/>
                </a:solidFill>
                <a:latin typeface="NEU-BZ-S92"/>
                <a:ea typeface="方正正中黑简体"/>
                <a:cs typeface="Times New Roman" panose="02020603050405020304" pitchFamily="18" charset="0"/>
                <a:sym typeface="+mn-ea"/>
              </a:rPr>
              <a:t>新闻的观点</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1826895" y="1390650"/>
            <a:ext cx="8368665" cy="4225290"/>
          </a:xfrm>
          <a:prstGeom prst="rect">
            <a:avLst/>
          </a:prstGeom>
          <a:noFill/>
        </p:spPr>
        <p:txBody>
          <a:bodyPr wrap="square" rtlCol="0" anchor="t">
            <a:spAutoFit/>
          </a:bodyPr>
          <a:lstStyle/>
          <a:p>
            <a:pPr indent="406400">
              <a:lnSpc>
                <a:spcPct val="120000"/>
              </a:lnSpc>
              <a:spcAft>
                <a:spcPct val="0"/>
              </a:spcAft>
              <a:tabLst>
                <a:tab pos="1029335" algn="l"/>
                <a:tab pos="1850390" algn="l"/>
                <a:tab pos="2538095" algn="l"/>
                <a:tab pos="3221990" algn="l"/>
              </a:tabLst>
            </a:pPr>
            <a:r>
              <a:rPr lang="zh-CN" altLang="zh-CN" sz="3200">
                <a:solidFill>
                  <a:srgbClr val="000000"/>
                </a:solidFill>
                <a:latin typeface="NEU-BZ-S92"/>
                <a:ea typeface="方正隶变_GBK" panose="03000509000000000000" pitchFamily="65" charset="-122"/>
                <a:cs typeface="Times New Roman" panose="02020603050405020304" pitchFamily="18" charset="0"/>
                <a:sym typeface="+mn-ea"/>
              </a:rPr>
              <a:t>一、悉题型</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洞察设问方式</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材料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对某某问题有怎样的看法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谈谈你的理解。</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新闻引用某材料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或某人的话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其目的是什么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你对此有怎样的看法</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简要概括新闻的观点。结合你的生活经验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谈谈你对这一问题的态度。</a:t>
            </a:r>
            <a:endParaRPr lang="zh-CN" altLang="en-US" sz="3200"/>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000000"/>
                </a:solidFill>
                <a:latin typeface="NEU-BZ-S92"/>
                <a:ea typeface="方正宋黑_GBK" panose="03000509000000000000" pitchFamily="65" charset="-122"/>
                <a:cs typeface="Times New Roman" panose="02020603050405020304" pitchFamily="18" charset="0"/>
                <a:sym typeface="+mn-ea"/>
              </a:rPr>
              <a:t>评价新闻的观点要注意三点</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418465" y="1292860"/>
            <a:ext cx="11103610" cy="4815840"/>
          </a:xfrm>
          <a:prstGeom prst="rect">
            <a:avLst/>
          </a:prstGeom>
          <a:noFill/>
        </p:spPr>
        <p:txBody>
          <a:bodyPr wrap="square" rtlCol="0" anchor="t">
            <a:spAutoFit/>
          </a:bodyPr>
          <a:lstStyle/>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准确把握。新闻的观点一般隐含在材料中</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因而准确把握新闻报道的角度、筛选出议论性语句</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特别是观点句、结论句</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是评价的前提。</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smtClean="0">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具体分析。评价须建立在对新闻事实进行具体分析的基础上</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避免脱离事实进行空泛的评价。</a:t>
            </a:r>
            <a:endParaRPr lang="zh-CN" altLang="zh-CN" sz="32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3200" b="1">
                <a:solidFill>
                  <a:srgbClr val="000000"/>
                </a:solidFill>
                <a:latin typeface="宋体" pitchFamily="2" charset="-122"/>
                <a:ea typeface="宋体" panose="02010600030101010101" pitchFamily="2" charset="-122"/>
                <a:cs typeface="宋体" panose="02010600030101010101" pitchFamily="2" charset="-122"/>
                <a:sym typeface="+mn-ea"/>
              </a:rPr>
              <a:t>3</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客观评价。对于新闻的观点应给予客观公正的评价</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即以正确的思想为理论基础</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以辩证法为基本的分析法</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而不应依据个人的好恶去随意评说。</a:t>
            </a:r>
            <a:endParaRPr lang="zh-CN" altLang="en-US" sz="3200">
              <a:latin typeface="宋体"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4805" y="233680"/>
            <a:ext cx="11343640" cy="2158365"/>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规范审题</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lgn="l"/>
                <a:tab pos="1850390" algn="l"/>
                <a:tab pos="2538095" algn="l"/>
                <a:tab pos="3221990" algn="l"/>
              </a:tabLst>
            </a:pPr>
            <a:r>
              <a:rPr lang="en-US" altLang="zh-CN" sz="2800" b="1">
                <a:solidFill>
                  <a:srgbClr val="000000"/>
                </a:solidFill>
                <a:latin typeface="宋体" pitchFamily="2" charset="-122"/>
                <a:ea typeface="宋体" panose="02010600030101010101" pitchFamily="2" charset="-122"/>
                <a:cs typeface="宋体" panose="02010600030101010101" pitchFamily="2" charset="-122"/>
                <a:sym typeface="+mn-ea"/>
              </a:rPr>
              <a:t>1</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抓住题干中</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分析</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观点</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看法</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等有关词语</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准确把握题型。</a:t>
            </a:r>
            <a:endParaRPr lang="zh-CN" altLang="zh-CN" sz="2800">
              <a:solidFill>
                <a:srgbClr val="000000"/>
              </a:solidFill>
              <a:latin typeface="宋体" pitchFamily="2" charset="-122"/>
              <a:ea typeface="宋体" panose="02010600030101010101" pitchFamily="2" charset="-122"/>
              <a:cs typeface="宋体" panose="02010600030101010101" pitchFamily="2" charset="-122"/>
            </a:endParaRPr>
          </a:p>
          <a:p>
            <a:pPr indent="267970">
              <a:lnSpc>
                <a:spcPct val="120000"/>
              </a:lnSpc>
              <a:spcAft>
                <a:spcPct val="0"/>
              </a:spcAft>
              <a:tabLst>
                <a:tab pos="1029335" algn="l"/>
                <a:tab pos="1850390" algn="l"/>
                <a:tab pos="2538095" algn="l"/>
                <a:tab pos="3221990" algn="l"/>
              </a:tabLst>
            </a:pPr>
            <a:r>
              <a:rPr lang="en-US" altLang="zh-CN" sz="2800" b="1">
                <a:solidFill>
                  <a:srgbClr val="000000"/>
                </a:solidFill>
                <a:latin typeface="宋体" pitchFamily="2" charset="-122"/>
                <a:ea typeface="宋体" panose="02010600030101010101" pitchFamily="2" charset="-122"/>
                <a:cs typeface="宋体" panose="02010600030101010101" pitchFamily="2" charset="-122"/>
                <a:sym typeface="+mn-ea"/>
              </a:rPr>
              <a:t>2</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仔细阅读文本</a:t>
            </a:r>
            <a:r>
              <a:rPr lang="en-US" altLang="zh-CN" sz="28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itchFamily="2" charset="-122"/>
                <a:ea typeface="宋体" panose="02010600030101010101" pitchFamily="2" charset="-122"/>
                <a:cs typeface="宋体" panose="02010600030101010101" pitchFamily="2" charset="-122"/>
                <a:sym typeface="+mn-ea"/>
              </a:rPr>
              <a:t>准确找出表露作者观点态度的语句。这是分析评价的基础。</a:t>
            </a:r>
            <a:endParaRPr lang="zh-CN" altLang="en-US" sz="28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36880" y="2392045"/>
            <a:ext cx="11251565" cy="42252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规范答题</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第一步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通读文本内容。对作者观点态度的评价</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要建立在整体把握新闻内容和作者的观点态度的基础上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通读是前提。</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明确作者观点。这一步是归纳整理作者在文中表露的观点态度</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明确评价的对象。</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第三步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做出合理评价。紧扣文本内容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根据具体分析、客观评价的原则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给予合理评价。</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3555">
                <a:solidFill>
                  <a:srgbClr val="FF0000"/>
                </a:solidFill>
                <a:ea typeface="黑体" panose="02010609060101010101" charset="-122"/>
                <a:cs typeface="Times New Roman" panose="02020603050405020304" pitchFamily="18" charset="0"/>
                <a:sym typeface="+mn-ea"/>
              </a:rPr>
              <a:t>典题</a:t>
            </a:r>
            <a:r>
              <a:rPr lang="en-US" altLang="zh-CN" sz="3555">
                <a:solidFill>
                  <a:srgbClr val="FF0000"/>
                </a:solidFill>
                <a:ea typeface="黑体" panose="02010609060101010101" charset="-122"/>
                <a:cs typeface="Times New Roman" panose="02020603050405020304" pitchFamily="18" charset="0"/>
                <a:sym typeface="+mn-ea"/>
              </a:rPr>
              <a:t>6</a:t>
            </a:r>
            <a:r>
              <a:rPr lang="zh-CN" altLang="zh-CN" sz="3555">
                <a:solidFill>
                  <a:srgbClr val="000000"/>
                </a:solidFill>
                <a:ea typeface="黑体" panose="02010609060101010101" charset="-122"/>
                <a:cs typeface="Times New Roman" panose="02020603050405020304" pitchFamily="18" charset="0"/>
                <a:sym typeface="+mn-ea"/>
              </a:rPr>
              <a:t>评价新闻的观点</a:t>
            </a:r>
            <a:r>
              <a:rPr lang="zh-CN" altLang="zh-CN">
                <a:solidFill>
                  <a:srgbClr val="000000"/>
                </a:solidFill>
                <a:latin typeface="NEU-BZ-S92"/>
                <a:ea typeface="方正书宋_GBK" panose="03000509000000000000" pitchFamily="65" charset="-122"/>
                <a:cs typeface="Times New Roman" panose="02020603050405020304" pitchFamily="18" charset="0"/>
              </a:rPr>
              <a:t/>
            </a:r>
            <a:br>
              <a:rPr lang="zh-CN" altLang="zh-CN">
                <a:solidFill>
                  <a:srgbClr val="000000"/>
                </a:solidFill>
                <a:latin typeface="NEU-BZ-S92"/>
                <a:ea typeface="方正书宋_GBK" panose="03000509000000000000" pitchFamily="65" charset="-122"/>
                <a:cs typeface="Times New Roman" panose="02020603050405020304" pitchFamily="18" charset="0"/>
              </a:rPr>
            </a:br>
            <a:endParaRPr lang="zh-CN" altLang="en-US"/>
          </a:p>
        </p:txBody>
      </p:sp>
      <p:sp>
        <p:nvSpPr>
          <p:cNvPr id="3" name="文本框 2"/>
          <p:cNvSpPr txBox="1"/>
          <p:nvPr/>
        </p:nvSpPr>
        <p:spPr>
          <a:xfrm>
            <a:off x="669925" y="1021080"/>
            <a:ext cx="10982325" cy="540639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阅读下面的文字</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完成后面的题目。</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材料一</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3200">
                <a:solidFill>
                  <a:srgbClr val="000000"/>
                </a:solidFill>
                <a:latin typeface="NEU-BZ-S92"/>
                <a:ea typeface="NEU-BZ-S92"/>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希望最终</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互联网</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不是一场忽来忽去的新时代运动</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。本来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互联网就胜券在握</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不乏激进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最需要理性、</a:t>
            </a:r>
            <a:r>
              <a:rPr lang="zh-CN" altLang="zh-CN" sz="32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从容</a:t>
            </a:r>
            <a:r>
              <a:rPr lang="zh-CN" altLang="en-US" sz="32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地</a:t>
            </a:r>
            <a:r>
              <a:rPr lang="zh-CN" altLang="zh-CN" sz="3200" smtClean="0">
                <a:solidFill>
                  <a:srgbClr val="000000"/>
                </a:solidFill>
                <a:latin typeface="Times New Roman" pitchFamily="18" charset="0"/>
                <a:ea typeface="楷体" panose="02010609060101010101" pitchFamily="49" charset="-122"/>
                <a:cs typeface="Times New Roman" panose="02020603050405020304" pitchFamily="18" charset="0"/>
                <a:sym typeface="+mn-ea"/>
              </a:rPr>
              <a:t>发展</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。互联网的教训大多是因为过急过猛。过去为互联网摇旗呐喊不遗余力</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而今看野火烧遍天下却开始了担忧。</a:t>
            </a:r>
            <a:r>
              <a:rPr lang="en-US" altLang="zh-CN" sz="3200">
                <a:solidFill>
                  <a:srgbClr val="000000"/>
                </a:solidFill>
                <a:latin typeface="NEU-BZ-S92"/>
                <a:ea typeface="NEU-BZ-S92"/>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这一波互联网新热潮将给历史留下什么</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是全面超级的崛起抑或一次超级的弯路</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还有待历史检验</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摘自新华网</a:t>
            </a:r>
            <a:r>
              <a:rPr lang="en-US" altLang="zh-CN" sz="3200">
                <a:solidFill>
                  <a:srgbClr val="000000"/>
                </a:solidFill>
                <a:latin typeface="Times New Roman" pitchFamily="18" charset="0"/>
                <a:cs typeface="Times New Roman" panose="02020603050405020304" pitchFamily="18" charset="0"/>
                <a:sym typeface="+mn-ea"/>
              </a:rPr>
              <a:t>,2015</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3200">
                <a:solidFill>
                  <a:srgbClr val="000000"/>
                </a:solidFill>
                <a:latin typeface="Times New Roman" pitchFamily="18" charset="0"/>
                <a:cs typeface="Times New Roman" panose="02020603050405020304" pitchFamily="18" charset="0"/>
                <a:sym typeface="+mn-ea"/>
              </a:rPr>
              <a:t>4</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月</a:t>
            </a:r>
            <a:r>
              <a:rPr lang="en-US" altLang="zh-CN" sz="3200">
                <a:solidFill>
                  <a:srgbClr val="000000"/>
                </a:solidFill>
                <a:latin typeface="Times New Roman" pitchFamily="18" charset="0"/>
                <a:cs typeface="Times New Roman" panose="02020603050405020304" pitchFamily="18" charset="0"/>
                <a:sym typeface="+mn-ea"/>
              </a:rPr>
              <a:t>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日</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7805" y="549275"/>
            <a:ext cx="11756390" cy="5477510"/>
          </a:xfrm>
          <a:prstGeom prst="rect">
            <a:avLst/>
          </a:prstGeom>
          <a:noFill/>
        </p:spPr>
        <p:txBody>
          <a:bodyPr wrap="square" rtlCol="0" anchor="t">
            <a:spAutoFit/>
          </a:bodyPr>
          <a:lstStyle/>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材料二</a:t>
            </a:r>
            <a:r>
              <a:rPr lang="en-US" altLang="zh-CN" sz="3200">
                <a:solidFill>
                  <a:srgbClr val="000000"/>
                </a:solidFill>
                <a:latin typeface="Times New Roman" pitchFamily="18" charset="0"/>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1994</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中国开始接入国际互联网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从此整个经济格局、产业版图乃至整个社会都出现截然不同的新气象。在</a:t>
            </a:r>
            <a:r>
              <a:rPr lang="en-US" altLang="zh-CN" sz="3200">
                <a:solidFill>
                  <a:srgbClr val="000000"/>
                </a:solidFill>
                <a:latin typeface="Times New Roman" pitchFamily="18" charset="0"/>
                <a:cs typeface="Times New Roman" panose="02020603050405020304" pitchFamily="18" charset="0"/>
                <a:sym typeface="+mn-ea"/>
              </a:rPr>
              <a:t>20</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年之后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我们再度走向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NEU-BZ-S92"/>
                <a:ea typeface="NEU-BZ-S92"/>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这是一种基于历史之上的必然选择与重新出发。它是一种行动的选择</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更是一场观念上的深化与革命。它意味着我们越来越认识到开放、平等、协作、分享的重要性</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会有着各种各样的实践形态</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但要想成功</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就必须在这样的理念引导下才能实至名归</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开启一种新时代的全新</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创业</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模式</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整个</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ct val="0"/>
              </a:spcAft>
              <a:tabLst>
                <a:tab pos="1029335" algn="l"/>
                <a:tab pos="1850390" algn="l"/>
                <a:tab pos="2538095" algn="l"/>
                <a:tab pos="3221990" algn="l"/>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社会也迎来一场互联网价值理念的输送与植入。无论是改革</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打造工业</a:t>
            </a:r>
            <a:r>
              <a:rPr lang="en-US" altLang="zh-CN" sz="3200">
                <a:solidFill>
                  <a:srgbClr val="000000"/>
                </a:solidFill>
                <a:latin typeface="Times New Roman" pitchFamily="18" charset="0"/>
                <a:cs typeface="Times New Roman" panose="02020603050405020304" pitchFamily="18" charset="0"/>
                <a:sym typeface="+mn-ea"/>
              </a:rPr>
              <a:t>4.0</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版</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还是助推经济新发展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互联网精神都堪称是润滑剂与新指南。它的生命力与成功</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NEU-BZ-S92"/>
                <a:ea typeface="NEU-BZ-S92"/>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在过去已被证明并让我们受益</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在未来</a:t>
            </a:r>
            <a:r>
              <a:rPr lang="en-US" altLang="zh-CN" sz="3200" u="wavy">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3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它必将庇佑我们找寻到下一个发展的新风口</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gn="r">
              <a:lnSpc>
                <a:spcPts val="3000"/>
              </a:lnSpc>
              <a:spcAft>
                <a:spcPct val="0"/>
              </a:spcAft>
              <a:tabLst>
                <a:tab pos="1029335" algn="l"/>
                <a:tab pos="1850390" algn="l"/>
                <a:tab pos="2538095" algn="l"/>
                <a:tab pos="3221990" algn="l"/>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摘自</a:t>
            </a:r>
            <a:r>
              <a:rPr lang="en-US" altLang="zh-CN" sz="3200">
                <a:solidFill>
                  <a:srgbClr val="000000"/>
                </a:solidFill>
                <a:latin typeface="Times New Roman" pitchFamily="18" charset="0"/>
                <a:cs typeface="Times New Roman" panose="02020603050405020304" pitchFamily="18" charset="0"/>
                <a:sym typeface="+mn-ea"/>
              </a:rPr>
              <a:t>2015</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年</a:t>
            </a:r>
            <a:r>
              <a:rPr lang="en-US" altLang="zh-CN" sz="3200">
                <a:solidFill>
                  <a:srgbClr val="000000"/>
                </a:solidFill>
                <a:latin typeface="Times New Roman" pitchFamily="18" charset="0"/>
                <a:cs typeface="Times New Roman" panose="02020603050405020304" pitchFamily="18" charset="0"/>
                <a:sym typeface="+mn-ea"/>
              </a:rPr>
              <a:t>4</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月</a:t>
            </a:r>
            <a:r>
              <a:rPr lang="en-US" altLang="zh-CN" sz="3200">
                <a:solidFill>
                  <a:srgbClr val="000000"/>
                </a:solidFill>
                <a:latin typeface="Times New Roman" pitchFamily="18" charset="0"/>
                <a:cs typeface="Times New Roman" panose="02020603050405020304" pitchFamily="18" charset="0"/>
                <a:sym typeface="+mn-ea"/>
              </a:rPr>
              <a:t>17</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日《光明日报》</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7495" y="472440"/>
            <a:ext cx="11637010" cy="127254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3200" b="1">
                <a:solidFill>
                  <a:srgbClr val="000000"/>
                </a:solidFill>
                <a:latin typeface="Arial" pitchFamily="34" charset="0"/>
                <a:ea typeface="黑体" panose="02010609060101010101" charset="-122"/>
                <a:cs typeface="Times New Roman" panose="02020603050405020304" pitchFamily="18" charset="0"/>
                <a:sym typeface="+mn-ea"/>
              </a:rPr>
              <a:t>问题</a:t>
            </a:r>
            <a:r>
              <a:rPr lang="zh-CN" altLang="zh-CN" sz="3200">
                <a:solidFill>
                  <a:srgbClr val="000000"/>
                </a:solidFill>
                <a:latin typeface="Arial" pitchFamily="34" charset="0"/>
                <a:ea typeface="黑体" panose="02010609060101010101" charset="-122"/>
                <a:cs typeface="Times New Roman" panose="02020603050405020304" pitchFamily="18" charset="0"/>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材料一和材料二在观点上的根本分歧是什么</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你又是怎样看待</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互联网</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的</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?(8</a:t>
            </a:r>
            <a:r>
              <a:rPr lang="zh-CN" altLang="zh-CN" sz="3200">
                <a:solidFill>
                  <a:srgbClr val="000000"/>
                </a:solidFill>
                <a:latin typeface="宋体" pitchFamily="2" charset="-122"/>
                <a:ea typeface="宋体" panose="02010600030101010101" pitchFamily="2" charset="-122"/>
                <a:cs typeface="宋体" panose="02010600030101010101" pitchFamily="2" charset="-122"/>
                <a:sym typeface="+mn-ea"/>
              </a:rPr>
              <a:t>分</a:t>
            </a:r>
            <a:r>
              <a:rPr lang="en-US" altLang="zh-CN" sz="3200">
                <a:solidFill>
                  <a:srgbClr val="000000"/>
                </a:solidFill>
                <a:latin typeface="宋体" pitchFamily="2" charset="-122"/>
                <a:ea typeface="宋体" panose="02010600030101010101" pitchFamily="2" charset="-122"/>
                <a:cs typeface="宋体" panose="02010600030101010101" pitchFamily="2" charset="-122"/>
                <a:sym typeface="+mn-ea"/>
              </a:rPr>
              <a:t>)</a:t>
            </a:r>
            <a:endParaRPr lang="zh-CN" altLang="en-US" sz="3200">
              <a:latin typeface="宋体"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54025" y="2042160"/>
            <a:ext cx="11545570" cy="3046095"/>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评价作者在文中的观点态度</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首先要把握作者的观点态度。这个题目的第一问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就是把握观点态度。材料一的观点十分鲜明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希望最终</a:t>
            </a:r>
            <a:r>
              <a:rPr lang="en-US" altLang="zh-CN" sz="3200">
                <a:solidFill>
                  <a:srgbClr val="000000"/>
                </a:solidFill>
                <a:latin typeface="Times New Roman" pitchFamily="18" charset="0"/>
                <a:ea typeface="仿宋" panose="02010609060101010101" charset="-122"/>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互联网</a:t>
            </a:r>
            <a:r>
              <a:rPr lang="en-US" altLang="zh-CN" sz="3200">
                <a:solidFill>
                  <a:srgbClr val="000000"/>
                </a:solidFill>
                <a:latin typeface="Times New Roman" pitchFamily="18" charset="0"/>
                <a:cs typeface="Times New Roman" panose="02020603050405020304" pitchFamily="18" charset="0"/>
                <a:sym typeface="+mn-ea"/>
              </a:rPr>
              <a:t>+</a:t>
            </a:r>
            <a:r>
              <a:rPr lang="en-US" altLang="zh-CN" sz="3200">
                <a:solidFill>
                  <a:srgbClr val="000000"/>
                </a:solidFill>
                <a:latin typeface="仿宋" panose="02010609060101010101" charset="-122"/>
                <a:ea typeface="方正书宋_GBK" panose="03000509000000000000" pitchFamily="65" charset="-122"/>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不是一场忽来忽去的新时代运动。</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材料二是两个评论性语段</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要从这两个段落中</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概括其观点。评价作者的观点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要在把握这两则材料的基础上</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charset="-122"/>
                <a:cs typeface="Times New Roman" panose="02020603050405020304" pitchFamily="18" charset="0"/>
                <a:sym typeface="+mn-ea"/>
              </a:rPr>
              <a:t>结合当前互联网运用的实际分析、阐述。</a:t>
            </a:r>
            <a:endParaRPr lang="zh-CN" altLang="en-US" sz="32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8440" y="541020"/>
            <a:ext cx="11755755" cy="5775960"/>
          </a:xfrm>
          <a:prstGeom prst="rect">
            <a:avLst/>
          </a:prstGeom>
          <a:noFill/>
        </p:spPr>
        <p:txBody>
          <a:bodyPr wrap="square" rtlCol="0" anchor="t">
            <a:spAutoFit/>
          </a:bodyPr>
          <a:lstStyle/>
          <a:p>
            <a:pPr indent="266700">
              <a:lnSpc>
                <a:spcPct val="120000"/>
              </a:lnSpc>
              <a:spcAft>
                <a:spcPct val="0"/>
              </a:spcAft>
              <a:tabLst>
                <a:tab pos="1029335" algn="l"/>
                <a:tab pos="1850390" algn="l"/>
                <a:tab pos="2538095" algn="l"/>
                <a:tab pos="3221990" algn="l"/>
              </a:tabLst>
            </a:pPr>
            <a:r>
              <a:rPr lang="zh-CN" altLang="zh-CN" sz="2800">
                <a:solidFill>
                  <a:srgbClr val="FF0000"/>
                </a:solidFill>
                <a:latin typeface="Arial" pitchFamily="34" charset="0"/>
                <a:ea typeface="黑体" panose="02010609060101010101" charset="-122"/>
                <a:cs typeface="Times New Roman" panose="02020603050405020304" pitchFamily="18" charset="0"/>
                <a:sym typeface="+mn-ea"/>
              </a:rPr>
              <a:t>参考答案</a:t>
            </a:r>
            <a:r>
              <a:rPr lang="zh-CN" altLang="zh-CN" sz="2800">
                <a:solidFill>
                  <a:srgbClr val="FF0000"/>
                </a:solidFill>
                <a:latin typeface="NEU-BZ-S92"/>
                <a:ea typeface="Arial" pitchFamily="34" charset="0"/>
                <a:cs typeface="Times New Roman" panose="02020603050405020304" pitchFamily="18" charset="0"/>
                <a:sym typeface="+mn-ea"/>
              </a:rPr>
              <a:t> </a:t>
            </a:r>
            <a:r>
              <a:rPr lang="zh-CN" altLang="zh-CN" sz="2800">
                <a:solidFill>
                  <a:srgbClr val="000000"/>
                </a:solidFill>
                <a:latin typeface="Times New Roman" pitchFamily="18" charset="0"/>
                <a:cs typeface="Times New Roman" panose="02020603050405020304" pitchFamily="18" charset="0"/>
                <a:sym typeface="+mn-ea"/>
              </a:rPr>
              <a:t>第一问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材料一认为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互联网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需要理性、从容的发展才能胜券在握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但这波热潮的效果有待历史检验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材料二认为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互联网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必须在开放、平等、协作、分享的理念下才能成功</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它必将为我们找到一个发展的突破口。</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zh-CN" altLang="zh-CN" sz="2800">
                <a:solidFill>
                  <a:srgbClr val="000000"/>
                </a:solidFill>
                <a:latin typeface="Times New Roman" pitchFamily="18" charset="0"/>
                <a:cs typeface="Times New Roman" panose="02020603050405020304" pitchFamily="18" charset="0"/>
                <a:sym typeface="+mn-ea"/>
              </a:rPr>
              <a:t>第二问</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Arial" pitchFamily="34" charset="0"/>
                <a:ea typeface="黑体" panose="02010609060101010101" charset="-122"/>
                <a:cs typeface="Times New Roman" panose="02020603050405020304" pitchFamily="18" charset="0"/>
                <a:sym typeface="+mn-ea"/>
              </a:rPr>
              <a:t>示例</a:t>
            </a:r>
            <a:r>
              <a:rPr lang="zh-CN" altLang="zh-CN" sz="2800">
                <a:solidFill>
                  <a:srgbClr val="000000"/>
                </a:solidFill>
                <a:latin typeface="NEU-BZ-S92"/>
                <a:ea typeface="Arial" pitchFamily="34" charset="0"/>
                <a:cs typeface="Times New Roman" panose="02020603050405020304" pitchFamily="18" charset="0"/>
                <a:sym typeface="+mn-ea"/>
              </a:rPr>
              <a:t> </a:t>
            </a:r>
            <a:r>
              <a:rPr lang="en-US" altLang="zh-CN" sz="2800">
                <a:solidFill>
                  <a:srgbClr val="000000"/>
                </a:solidFill>
                <a:latin typeface="Times New Roman" pitchFamily="18" charset="0"/>
                <a:cs typeface="Times New Roman" panose="02020603050405020304" pitchFamily="18" charset="0"/>
                <a:sym typeface="+mn-ea"/>
              </a:rPr>
              <a:t>(1)“</a:t>
            </a:r>
            <a:r>
              <a:rPr lang="zh-CN" altLang="zh-CN" sz="2800">
                <a:solidFill>
                  <a:srgbClr val="000000"/>
                </a:solidFill>
                <a:latin typeface="Times New Roman" pitchFamily="18" charset="0"/>
                <a:cs typeface="Times New Roman" panose="02020603050405020304" pitchFamily="18" charset="0"/>
                <a:sym typeface="+mn-ea"/>
              </a:rPr>
              <a:t>互联网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代表一种新的经济形态</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即充分发挥互联网在生产要素配置中的优化和集成作用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将互联网的创新成果深度融合于经济社会各领域之中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提高实体经济的创新力和生产力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形成更广泛的以互联网为基础设施和实现工具的经济发展新形态。</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lgn="l"/>
                <a:tab pos="1850390" algn="l"/>
                <a:tab pos="2538095" algn="l"/>
                <a:tab pos="3221990" algn="l"/>
              </a:tabLst>
            </a:pPr>
            <a:r>
              <a:rPr lang="en-US" altLang="zh-CN" sz="2800">
                <a:solidFill>
                  <a:srgbClr val="000000"/>
                </a:solidFill>
                <a:latin typeface="Times New Roman" pitchFamily="18" charset="0"/>
                <a:cs typeface="Times New Roman" panose="02020603050405020304" pitchFamily="18" charset="0"/>
                <a:sym typeface="+mn-ea"/>
              </a:rPr>
              <a:t>(2)“</a:t>
            </a:r>
            <a:r>
              <a:rPr lang="zh-CN" altLang="zh-CN" sz="2800">
                <a:solidFill>
                  <a:srgbClr val="000000"/>
                </a:solidFill>
                <a:latin typeface="Times New Roman" pitchFamily="18" charset="0"/>
                <a:cs typeface="Times New Roman" panose="02020603050405020304" pitchFamily="18" charset="0"/>
                <a:sym typeface="+mn-ea"/>
              </a:rPr>
              <a:t>互联网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是用国内相对优质与国际领先的互联网力量去提高国内相对落后的制造业的效率与品质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加强创新与合作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加速营销能力升级</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以信息流带动物质流的革命。它也会与共建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一带一路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相结合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提升整体产业的国际影响。</a:t>
            </a:r>
            <a:endParaRPr lang="zh-CN" altLang="en-US" sz="2800"/>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367030"/>
            <a:ext cx="10541000" cy="5692775"/>
          </a:xfrm>
          <a:prstGeom prst="rect">
            <a:avLst/>
          </a:prstGeom>
          <a:noFill/>
          <a:ln w="9525">
            <a:noFill/>
          </a:ln>
        </p:spPr>
        <p:txBody>
          <a:bodyPr wrap="square">
            <a:spAutoFit/>
          </a:bodyPr>
          <a:lstStyle/>
          <a:p>
            <a:pPr indent="0"/>
            <a:r>
              <a:rPr lang="zh-CN" sz="2800" b="0">
                <a:ea typeface="宋体" panose="02010600030101010101" pitchFamily="2" charset="-122"/>
              </a:rPr>
              <a:t>【重点讲练】</a:t>
            </a:r>
          </a:p>
          <a:p>
            <a:pPr indent="0"/>
            <a:r>
              <a:rPr lang="zh-CN" sz="2800" b="1">
                <a:ea typeface="宋体" panose="02010600030101010101" pitchFamily="2" charset="-122"/>
              </a:rPr>
              <a:t>一、归纳概括内容要点</a:t>
            </a:r>
          </a:p>
          <a:p>
            <a:pPr indent="0"/>
            <a:r>
              <a:rPr lang="zh-CN" sz="2800" b="1">
                <a:solidFill>
                  <a:srgbClr val="FF0000"/>
                </a:solidFill>
                <a:ea typeface="宋体" panose="02010600030101010101" pitchFamily="2" charset="-122"/>
              </a:rPr>
              <a:t>（二）答题方法</a:t>
            </a:r>
          </a:p>
          <a:p>
            <a:pPr indent="0"/>
            <a:r>
              <a:rPr lang="zh-CN" sz="2800">
                <a:solidFill>
                  <a:schemeClr val="tx1"/>
                </a:solidFill>
                <a:ea typeface="宋体" panose="02010600030101010101" pitchFamily="2" charset="-122"/>
              </a:rPr>
              <a:t>第一步：审清题干，明确考查内容，例如是原因还是措施。</a:t>
            </a:r>
          </a:p>
          <a:p>
            <a:pPr indent="0"/>
            <a:r>
              <a:rPr lang="zh-CN" sz="2800">
                <a:solidFill>
                  <a:schemeClr val="tx1"/>
                </a:solidFill>
                <a:ea typeface="宋体" panose="02010600030101010101" pitchFamily="2" charset="-122"/>
              </a:rPr>
              <a:t>第二步：再读材料，确定答案分布在所有材料中还是某一则材料中，边读边勾画筛选出与题干相关的内容。</a:t>
            </a:r>
          </a:p>
          <a:p>
            <a:pPr indent="0"/>
            <a:r>
              <a:rPr lang="zh-CN" sz="2800">
                <a:solidFill>
                  <a:schemeClr val="tx1"/>
                </a:solidFill>
                <a:ea typeface="宋体" panose="02010600030101010101" pitchFamily="2" charset="-122"/>
              </a:rPr>
              <a:t>第三步：将勾画出的内容整合起来，该分角度的分角度，该合并的合并。</a:t>
            </a:r>
          </a:p>
          <a:p>
            <a:pPr indent="0"/>
            <a:r>
              <a:rPr lang="zh-CN" sz="2800">
                <a:solidFill>
                  <a:schemeClr val="tx1"/>
                </a:solidFill>
                <a:ea typeface="宋体" panose="02010600030101010101" pitchFamily="2" charset="-122"/>
              </a:rPr>
              <a:t>规范作答不能忘记的三个原则：</a:t>
            </a:r>
          </a:p>
          <a:p>
            <a:pPr indent="0"/>
            <a:r>
              <a:rPr lang="zh-CN" sz="2800">
                <a:solidFill>
                  <a:schemeClr val="tx1"/>
                </a:solidFill>
                <a:ea typeface="宋体" panose="02010600030101010101" pitchFamily="2" charset="-122"/>
              </a:rPr>
              <a:t>（1）答案在文中（直接来源于文中或或从文中提炼）；</a:t>
            </a:r>
          </a:p>
          <a:p>
            <a:pPr indent="0"/>
            <a:r>
              <a:rPr lang="zh-CN" sz="2800">
                <a:solidFill>
                  <a:schemeClr val="tx1"/>
                </a:solidFill>
                <a:ea typeface="宋体" panose="02010600030101010101" pitchFamily="2" charset="-122"/>
              </a:rPr>
              <a:t>（2）选择并重组文中关键词句（注意原文表述角度与设问角度是否一致）；</a:t>
            </a:r>
          </a:p>
          <a:p>
            <a:pPr indent="0"/>
            <a:r>
              <a:rPr lang="zh-CN" sz="2800">
                <a:solidFill>
                  <a:schemeClr val="tx1"/>
                </a:solidFill>
                <a:ea typeface="宋体" panose="02010600030101010101" pitchFamily="2" charset="-122"/>
              </a:rPr>
              <a:t>（3）分点分条作答（高考阅卷采点给分）。</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52400" y="330835"/>
            <a:ext cx="11887835" cy="6195695"/>
          </a:xfrm>
          <a:prstGeom prst="rect">
            <a:avLst/>
          </a:prstGeom>
        </p:spPr>
        <p:txBody>
          <a:bodyPr wrap="square">
            <a:spAutoFit/>
          </a:bodyPr>
          <a:lstStyle/>
          <a:p>
            <a:pPr marL="0" marR="0" lvl="0" indent="304800" algn="l" defTabSz="0" rtl="0" eaLnBrk="1" fontAlgn="base" latinLnBrk="0" hangingPunct="1">
              <a:lnSpc>
                <a:spcPts val="2800"/>
              </a:lnSpc>
              <a:spcBef>
                <a:spcPct val="0"/>
              </a:spcBef>
              <a:spcAft>
                <a:spcPct val="0"/>
              </a:spcAft>
              <a:buClrTx/>
              <a:buSzTx/>
              <a:buFontTx/>
              <a:buNone/>
              <a:tabLst>
                <a:tab pos="1029335" algn="l"/>
                <a:tab pos="1850390" algn="l"/>
                <a:tab pos="2538095" algn="l"/>
                <a:tab pos="3221990" algn="l"/>
              </a:tabLst>
              <a:defRPr/>
            </a:pPr>
            <a:r>
              <a:rPr kumimoji="0" lang="en-US" altLang="zh-CN" sz="2200" b="0" i="0" u="none" strike="noStrike" kern="1200" cap="none" spc="0" normalizeH="0" baseline="0" noProof="0" smtClean="0">
                <a:ln>
                  <a:noFill/>
                </a:ln>
                <a:solidFill>
                  <a:srgbClr val="FF0000"/>
                </a:solidFill>
                <a:effectLst/>
                <a:uLnTx/>
                <a:uFillTx/>
                <a:latin typeface="NEU-BZ-S92"/>
                <a:ea typeface="方正美黑_GBK" pitchFamily="65" charset="-122"/>
                <a:cs typeface="Times New Roman" panose="02020603050405020304" pitchFamily="18" charset="0"/>
              </a:rPr>
              <a:t> </a:t>
            </a:r>
            <a:r>
              <a:rPr kumimoji="0" lang="en-US" altLang="zh-CN" sz="2800" i="0" u="none" strike="noStrike" kern="1200" cap="none" spc="0" normalizeH="0" baseline="0" noProof="0" smtClean="0">
                <a:ln>
                  <a:noFill/>
                </a:ln>
                <a:solidFill>
                  <a:srgbClr val="FF0000"/>
                </a:solidFill>
                <a:effectLst/>
                <a:uLnTx/>
                <a:uFillTx/>
                <a:latin typeface="NEU-BZ-S92"/>
                <a:ea typeface="方正美黑_GBK" pitchFamily="65" charset="-122"/>
                <a:cs typeface="Times New Roman" panose="02020603050405020304" pitchFamily="18" charset="0"/>
              </a:rPr>
              <a:t> </a:t>
            </a:r>
            <a:r>
              <a:rPr kumimoji="0" lang="zh-CN" altLang="zh-CN" sz="2800" i="0" u="none" strike="noStrike" kern="1200" cap="none" spc="0" normalizeH="0" baseline="0" noProof="0" smtClean="0">
                <a:ln>
                  <a:noFill/>
                </a:ln>
                <a:solidFill>
                  <a:srgbClr val="FF0000"/>
                </a:solidFill>
                <a:effectLst/>
                <a:uLnTx/>
                <a:uFillTx/>
                <a:latin typeface="NEU-BZ-S92"/>
                <a:ea typeface="方正美黑_GBK" pitchFamily="65" charset="-122"/>
                <a:cs typeface="Times New Roman" panose="02020603050405020304" pitchFamily="18" charset="0"/>
              </a:rPr>
              <a:t>典</a:t>
            </a:r>
            <a:r>
              <a:rPr kumimoji="0" lang="zh-CN" altLang="zh-CN" sz="2800" i="0" u="none" strike="noStrike" kern="1200" cap="none" spc="0" normalizeH="0" baseline="0" noProof="0">
                <a:ln>
                  <a:noFill/>
                </a:ln>
                <a:solidFill>
                  <a:srgbClr val="FF0000"/>
                </a:solidFill>
                <a:effectLst/>
                <a:uLnTx/>
                <a:uFillTx/>
                <a:latin typeface="NEU-BZ-S92"/>
                <a:ea typeface="方正美黑_GBK" pitchFamily="65" charset="-122"/>
                <a:cs typeface="Times New Roman" panose="02020603050405020304" pitchFamily="18" charset="0"/>
              </a:rPr>
              <a:t>例</a:t>
            </a:r>
            <a:r>
              <a:rPr kumimoji="0" lang="zh-CN" altLang="zh-CN" sz="2800" i="0" u="none" strike="noStrike" kern="1200" cap="none" spc="0" normalizeH="0" baseline="0" noProof="0">
                <a:ln>
                  <a:noFill/>
                </a:ln>
                <a:solidFill>
                  <a:srgbClr val="FF0000"/>
                </a:solidFill>
                <a:effectLst/>
                <a:uLnTx/>
                <a:uFillTx/>
                <a:latin typeface="Arial" pitchFamily="34" charset="0"/>
                <a:ea typeface="黑体" panose="02010609060101010101" charset="-122"/>
                <a:cs typeface="Times New Roman" panose="02020603050405020304" pitchFamily="18" charset="0"/>
              </a:rPr>
              <a:t>阅读下面的材料</a:t>
            </a:r>
            <a:r>
              <a:rPr kumimoji="0" lang="en-US" altLang="zh-CN" sz="2800" i="0" u="none" strike="noStrike" kern="1200" cap="none" spc="0" normalizeH="0" baseline="0" noProof="0">
                <a:ln>
                  <a:noFill/>
                </a:ln>
                <a:solidFill>
                  <a:srgbClr val="FF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FF0000"/>
                </a:solidFill>
                <a:effectLst/>
                <a:uLnTx/>
                <a:uFillTx/>
                <a:latin typeface="Arial" pitchFamily="34" charset="0"/>
                <a:ea typeface="黑体" panose="02010609060101010101" charset="-122"/>
                <a:cs typeface="Times New Roman" panose="02020603050405020304" pitchFamily="18" charset="0"/>
              </a:rPr>
              <a:t>完成后面的问题。</a:t>
            </a:r>
            <a:endParaRPr kumimoji="0" lang="zh-CN" altLang="zh-CN" sz="2800" i="0" u="none" strike="noStrike" kern="1200" cap="none" spc="0" normalizeH="0" baseline="0" noProof="0">
              <a:ln>
                <a:noFill/>
              </a:ln>
              <a:solidFill>
                <a:srgbClr val="FF0000"/>
              </a:solidFill>
              <a:effectLst/>
              <a:uLnTx/>
              <a:uFillTx/>
              <a:latin typeface="NEU-BZ-S92"/>
              <a:ea typeface="方正书宋_GBK" panose="03000509000000000000" pitchFamily="65" charset="-122"/>
              <a:cs typeface="Times New Roman" panose="02020603050405020304" pitchFamily="18" charset="0"/>
            </a:endParaRPr>
          </a:p>
          <a:p>
            <a:pPr marL="0" marR="0" lvl="0" indent="266700" algn="l" defTabSz="0" rtl="0" eaLnBrk="1" fontAlgn="base" latinLnBrk="0" hangingPunct="1">
              <a:lnSpc>
                <a:spcPts val="2800"/>
              </a:lnSpc>
              <a:spcBef>
                <a:spcPct val="0"/>
              </a:spcBef>
              <a:spcAft>
                <a:spcPct val="0"/>
              </a:spcAft>
              <a:buClrTx/>
              <a:buSzTx/>
              <a:buFontTx/>
              <a:buNone/>
              <a:tabLst>
                <a:tab pos="1029335" algn="l"/>
                <a:tab pos="1850390" algn="l"/>
                <a:tab pos="2538095" algn="l"/>
                <a:tab pos="3221990" algn="l"/>
              </a:tabLst>
              <a:defRPr/>
            </a:pP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   </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据</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预测</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,2020</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年我国人口将达到</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14.6</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亿</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如果按年人均口粮</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135</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千克计算</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需求量将至少增加</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135</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亿千克</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随着人们对肉、蛋、奶等畜禽产品的消费量不断增加</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饲料用粮快速增长。近年来</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随着经济结构调整和能源价格的提升</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生物燃料、生物制药和酿酒工业发展迅速</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对粮食的需求也大幅增加。我国人均耕地</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1.52</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亩</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(1</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亩</a:t>
            </a:r>
            <a:r>
              <a:rPr kumimoji="0" lang="en-US" altLang="zh-CN" sz="2800" i="0" u="none" strike="noStrike" kern="1200" cap="none" spc="0" normalizeH="0" baseline="0" noProof="0">
                <a:ln>
                  <a:noFill/>
                </a:ln>
                <a:solidFill>
                  <a:srgbClr val="000000"/>
                </a:solidFill>
                <a:effectLst/>
                <a:uLnTx/>
                <a:uFillTx/>
                <a:latin typeface="NEU-BZ" pitchFamily="66" charset="-122"/>
                <a:ea typeface="方正书宋_GBK" panose="03000509000000000000" pitchFamily="65" charset="-122"/>
                <a:cs typeface="Times New Roman" panose="02020603050405020304" pitchFamily="18" charset="0"/>
              </a:rPr>
              <a:t>≈</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666.67</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平方米</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有所下降</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不到世界人均水平的一半。此外</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耕地质量总体不高</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耕地土壤的有机质含量进一步降低。近些年</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我国气候变化频繁</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旱涝灾害增多</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特别是极端性天气给粮食生产带来的负面影响加剧</a:t>
            </a:r>
            <a:r>
              <a:rPr kumimoji="0" lang="en-US" altLang="zh-CN" sz="2800" i="0" u="none" strike="noStrike" kern="1200" cap="none" spc="0" normalizeH="0" baseline="0" noProof="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给国家的粮食安全增加了一些不稳定因素</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a:t>
            </a:r>
            <a:endPar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endParaRPr>
          </a:p>
          <a:p>
            <a:pPr marL="0" marR="0" lvl="0" indent="0" algn="l" defTabSz="0" rtl="0" eaLnBrk="1" fontAlgn="base" latinLnBrk="0" hangingPunct="1">
              <a:lnSpc>
                <a:spcPts val="2800"/>
              </a:lnSpc>
              <a:spcBef>
                <a:spcPct val="0"/>
              </a:spcBef>
              <a:spcAft>
                <a:spcPct val="0"/>
              </a:spcAft>
              <a:buClrTx/>
              <a:buSzTx/>
              <a:buFontTx/>
              <a:buNone/>
              <a:tabLst>
                <a:tab pos="1029335" algn="l"/>
                <a:tab pos="1850390" algn="l"/>
                <a:tab pos="2538095" algn="l"/>
                <a:tab pos="3221990" algn="l"/>
              </a:tabLst>
              <a:defRPr/>
            </a:pP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        </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与粮食种植直接相关的化肥、农药、农用柴油等农业生产资料价格快速上涨</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从事非农产业的农村青壮年劳动力增多</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直接导致种粮农民的数量减少</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粮食种植的人工成本大幅上升</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近些年来</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我国的粮食价格增长幅度很小</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远远低于其他商品同期的价格涨幅</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种粮的利润空间进一步缩水</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极大地抑制了种粮农民的生产积极性。</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2014</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年</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虽然我国粮食产量实现了十一连增</a:t>
            </a: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000000"/>
                </a:solidFill>
                <a:effectLst/>
                <a:uLnTx/>
                <a:uFillTx/>
                <a:latin typeface="Times New Roman" pitchFamily="18" charset="0"/>
                <a:ea typeface="楷体" panose="02010609060101010101" pitchFamily="49" charset="-122"/>
                <a:cs typeface="Times New Roman" panose="02020603050405020304" pitchFamily="18" charset="0"/>
              </a:rPr>
              <a:t>但农业增产增效的长期机制还没有完全建立。</a:t>
            </a:r>
            <a:endParaRPr kumimoji="0" lang="zh-CN" altLang="zh-CN" sz="2800" i="0" u="none" strike="noStrike" kern="1200" cap="none" spc="0" normalizeH="0" baseline="0" noProof="0" smtClean="0">
              <a:ln>
                <a:noFill/>
              </a:ln>
              <a:solidFill>
                <a:srgbClr val="000000"/>
              </a:solidFill>
              <a:effectLst/>
              <a:uLnTx/>
              <a:uFillTx/>
              <a:latin typeface="NEU-BZ-S92"/>
              <a:ea typeface="方正书宋_GBK" panose="03000509000000000000" pitchFamily="65" charset="-122"/>
              <a:cs typeface="Times New Roman" panose="02020603050405020304" pitchFamily="18" charset="0"/>
            </a:endParaRPr>
          </a:p>
          <a:p>
            <a:pPr marL="0" marR="0" lvl="0" indent="266700" algn="l" defTabSz="0" rtl="0" eaLnBrk="1" fontAlgn="base" latinLnBrk="0" hangingPunct="1">
              <a:lnSpc>
                <a:spcPts val="2800"/>
              </a:lnSpc>
              <a:spcBef>
                <a:spcPct val="0"/>
              </a:spcBef>
              <a:spcAft>
                <a:spcPct val="0"/>
              </a:spcAft>
              <a:buClrTx/>
              <a:buSzTx/>
              <a:buFontTx/>
              <a:buNone/>
              <a:tabLst>
                <a:tab pos="1029335" algn="l"/>
                <a:tab pos="1850390" algn="l"/>
                <a:tab pos="2538095" algn="l"/>
                <a:tab pos="3221990" algn="l"/>
              </a:tabLst>
              <a:defRPr/>
            </a:pPr>
            <a:r>
              <a:rPr kumimoji="0" lang="en-US" altLang="zh-CN" sz="2800" i="0" u="none" strike="noStrike" kern="1200" cap="none" spc="0" normalizeH="0" baseline="0" noProof="0" smtClean="0">
                <a:ln>
                  <a:noFill/>
                </a:ln>
                <a:solidFill>
                  <a:srgbClr val="000000"/>
                </a:solidFill>
                <a:effectLst/>
                <a:uLnTx/>
                <a:uFillTx/>
                <a:latin typeface="Times New Roman" pitchFamily="18" charset="0"/>
                <a:ea typeface="宋体" panose="02010600030101010101" pitchFamily="2" charset="-122"/>
                <a:cs typeface="Times New Roman" panose="02020603050405020304" pitchFamily="18" charset="0"/>
              </a:rPr>
              <a:t> </a:t>
            </a:r>
            <a:r>
              <a:rPr kumimoji="0" lang="zh-CN" altLang="zh-CN" sz="2800" i="0" u="none" strike="noStrike" kern="1200" cap="none" spc="0" normalizeH="0" baseline="0" noProof="0" smtClean="0">
                <a:ln>
                  <a:noFill/>
                </a:ln>
                <a:solidFill>
                  <a:srgbClr val="FF0000"/>
                </a:solidFill>
                <a:effectLst/>
                <a:uLnTx/>
                <a:uFillTx/>
                <a:latin typeface="Times New Roman" pitchFamily="18" charset="0"/>
                <a:ea typeface="宋体" panose="02010600030101010101" pitchFamily="2" charset="-122"/>
                <a:cs typeface="Times New Roman" panose="02020603050405020304" pitchFamily="18" charset="0"/>
              </a:rPr>
              <a:t>根据材料</a:t>
            </a:r>
            <a:r>
              <a:rPr kumimoji="0" lang="en-US" altLang="zh-CN" sz="2800" i="0" u="none" strike="noStrike" kern="1200" cap="none" spc="0" normalizeH="0" baseline="0" noProof="0" smtClean="0">
                <a:ln>
                  <a:noFill/>
                </a:ln>
                <a:solidFill>
                  <a:srgbClr val="FF0000"/>
                </a:solidFill>
                <a:effectLst/>
                <a:uLnTx/>
                <a:uFillTx/>
                <a:latin typeface="Times New Roman" pitchFamily="18" charset="0"/>
                <a:ea typeface="宋体" panose="02010600030101010101" pitchFamily="2" charset="-122"/>
                <a:cs typeface="Times New Roman" panose="02020603050405020304" pitchFamily="18" charset="0"/>
              </a:rPr>
              <a:t>,</a:t>
            </a:r>
            <a:r>
              <a:rPr kumimoji="0" lang="zh-CN" altLang="zh-CN" sz="2800" i="0" u="none" strike="noStrike" kern="1200" cap="none" spc="0" normalizeH="0" baseline="0" noProof="0" smtClean="0">
                <a:ln>
                  <a:noFill/>
                </a:ln>
                <a:solidFill>
                  <a:srgbClr val="FF0000"/>
                </a:solidFill>
                <a:effectLst/>
                <a:uLnTx/>
                <a:uFillTx/>
                <a:latin typeface="Times New Roman" pitchFamily="18" charset="0"/>
                <a:ea typeface="宋体" panose="02010600030101010101" pitchFamily="2" charset="-122"/>
                <a:cs typeface="Times New Roman" panose="02020603050405020304" pitchFamily="18" charset="0"/>
              </a:rPr>
              <a:t>谈谈作者认为未来我国粮食安全有哪些问题。</a:t>
            </a:r>
            <a:endParaRPr kumimoji="0" lang="zh-CN" altLang="zh-CN" sz="2800" i="0" u="none" strike="noStrike" kern="1200" cap="none" spc="0" normalizeH="0" baseline="0" noProof="0" smtClean="0">
              <a:ln>
                <a:noFill/>
              </a:ln>
              <a:solidFill>
                <a:srgbClr val="FF0000"/>
              </a:solidFill>
              <a:effectLst/>
              <a:uLnTx/>
              <a:uFillTx/>
              <a:latin typeface="NEU-BZ-S92"/>
              <a:ea typeface="方正书宋_GBK" panose="03000509000000000000" pitchFamily="65" charset="-122"/>
              <a:cs typeface="Times New Roman" panose="02020603050405020304" pitchFamily="18" charset="0"/>
            </a:endParaRPr>
          </a:p>
          <a:p>
            <a:pPr marL="0" marR="0" lvl="0" indent="266700" algn="l" defTabSz="0" rtl="0" eaLnBrk="1" fontAlgn="base" latinLnBrk="0" hangingPunct="1">
              <a:lnSpc>
                <a:spcPts val="2800"/>
              </a:lnSpc>
              <a:spcBef>
                <a:spcPct val="0"/>
              </a:spcBef>
              <a:spcAft>
                <a:spcPct val="0"/>
              </a:spcAft>
              <a:buClrTx/>
              <a:buSzTx/>
              <a:buFontTx/>
              <a:buNone/>
              <a:tabLst>
                <a:tab pos="1029335" algn="l"/>
                <a:tab pos="1850390" algn="l"/>
                <a:tab pos="2538095" algn="l"/>
                <a:tab pos="3221990" algn="l"/>
              </a:tabLst>
              <a:defRPr/>
            </a:pPr>
            <a:endParaRPr kumimoji="0" lang="zh-CN" altLang="zh-CN" sz="2800" i="0" u="none" strike="noStrike" kern="1200" cap="none" spc="0" normalizeH="0" baseline="0" noProof="0">
              <a:ln>
                <a:noFill/>
              </a:ln>
              <a:solidFill>
                <a:srgbClr val="000000"/>
              </a:solidFill>
              <a:effectLst/>
              <a:uLnTx/>
              <a:uFillTx/>
              <a:latin typeface="NEU-BZ-S92"/>
              <a:ea typeface="方正书宋_GBK" panose="03000509000000000000" pitchFamily="65" charset="-122"/>
              <a:cs typeface="Times New Roman" panose="02020603050405020304"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400175" y="2941320"/>
            <a:ext cx="8771890" cy="2245360"/>
          </a:xfrm>
          <a:prstGeom prst="rect">
            <a:avLst/>
          </a:prstGeom>
          <a:noFill/>
          <a:ln w="9525">
            <a:noFill/>
          </a:ln>
        </p:spPr>
        <p:txBody>
          <a:bodyPr wrap="square" anchor="t">
            <a:spAutoFit/>
          </a:bodyPr>
          <a:lstStyle/>
          <a:p>
            <a:pPr indent="266700" defTabSz="0">
              <a:lnSpc>
                <a:spcPts val="4200"/>
              </a:lnSpc>
              <a:tabLst>
                <a:tab pos="1028700" algn="l"/>
                <a:tab pos="1849755" algn="l"/>
                <a:tab pos="2536825" algn="l"/>
                <a:tab pos="3221355" algn="l"/>
              </a:tabLst>
            </a:pPr>
            <a:r>
              <a:rPr lang="zh-CN" altLang="zh-CN" sz="3200">
                <a:solidFill>
                  <a:srgbClr val="FF0000"/>
                </a:solidFill>
                <a:latin typeface="Arial" pitchFamily="34" charset="0"/>
                <a:ea typeface="黑体" panose="02010609060101010101" charset="-122"/>
              </a:rPr>
              <a:t>参考答案</a:t>
            </a:r>
            <a:r>
              <a:rPr lang="en-US" altLang="zh-CN" sz="3200">
                <a:solidFill>
                  <a:srgbClr val="FF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粮食需求不断增加</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耕地数量减少且质量下降</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气候变化频繁</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旱涝灾害增多</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生产成本增加</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粮食价格低</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农民生产积极性不高</a:t>
            </a:r>
            <a:r>
              <a:rPr lang="en-US" altLang="zh-CN" sz="3200">
                <a:solidFill>
                  <a:srgbClr val="000000"/>
                </a:solidFill>
                <a:latin typeface="Times New Roman" pitchFamily="18" charset="0"/>
                <a:ea typeface="宋体" panose="02010600030101010101" pitchFamily="2" charset="-122"/>
              </a:rPr>
              <a:t>;</a:t>
            </a:r>
            <a:r>
              <a:rPr lang="zh-CN" altLang="zh-CN" sz="3200">
                <a:solidFill>
                  <a:srgbClr val="000000"/>
                </a:solidFill>
                <a:latin typeface="NEU-BZ-S92"/>
                <a:ea typeface="方正启体简体"/>
              </a:rPr>
              <a:t>农业增产增效的长期机制还没有完全建立。</a:t>
            </a:r>
            <a:r>
              <a:rPr lang="zh-CN" altLang="zh-CN" sz="3200">
                <a:solidFill>
                  <a:srgbClr val="000000"/>
                </a:solidFill>
                <a:latin typeface="Times New Roman" pitchFamily="18" charset="0"/>
                <a:ea typeface="宋体" panose="02010600030101010101" pitchFamily="2" charset="-122"/>
              </a:rPr>
              <a:t>　</a:t>
            </a:r>
            <a:endParaRPr lang="zh-CN" altLang="zh-CN" sz="3200">
              <a:solidFill>
                <a:srgbClr val="000000"/>
              </a:solidFill>
              <a:latin typeface="NEU-BZ-S92"/>
              <a:ea typeface="方正书宋_GBK"/>
            </a:endParaRPr>
          </a:p>
        </p:txBody>
      </p:sp>
      <p:sp>
        <p:nvSpPr>
          <p:cNvPr id="4" name="文本框 3"/>
          <p:cNvSpPr txBox="1"/>
          <p:nvPr/>
        </p:nvSpPr>
        <p:spPr>
          <a:xfrm>
            <a:off x="1322070" y="406400"/>
            <a:ext cx="8752205" cy="2245360"/>
          </a:xfrm>
          <a:prstGeom prst="rect">
            <a:avLst/>
          </a:prstGeom>
          <a:noFill/>
        </p:spPr>
        <p:txBody>
          <a:bodyPr wrap="square" rtlCol="0" anchor="t">
            <a:spAutoFit/>
          </a:bodyPr>
          <a:lstStyle/>
          <a:p>
            <a:pPr indent="304800" defTabSz="0">
              <a:lnSpc>
                <a:spcPts val="4200"/>
              </a:lnSpc>
              <a:tabLst>
                <a:tab pos="1028700" algn="l"/>
                <a:tab pos="1849755" algn="l"/>
                <a:tab pos="2536825" algn="l"/>
                <a:tab pos="3221355" algn="l"/>
              </a:tabLst>
            </a:pPr>
            <a:r>
              <a:rPr lang="zh-CN" altLang="zh-CN" sz="3200">
                <a:solidFill>
                  <a:srgbClr val="FF0000"/>
                </a:solidFill>
                <a:latin typeface="Arial" pitchFamily="34" charset="0"/>
                <a:ea typeface="黑体" panose="02010609060101010101" charset="-122"/>
                <a:sym typeface="+mn-ea"/>
              </a:rPr>
              <a:t>解析</a:t>
            </a:r>
            <a:r>
              <a:rPr lang="en-US" altLang="zh-CN" sz="3200">
                <a:solidFill>
                  <a:srgbClr val="FF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此题考查概括新闻的内容要点。在材料中</a:t>
            </a:r>
            <a:r>
              <a:rPr lang="en-US" altLang="zh-CN" sz="3200">
                <a:solidFill>
                  <a:srgbClr val="00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作者分层介绍了我国粮食生产目前面临的问题。文中有</a:t>
            </a:r>
            <a:r>
              <a:rPr lang="en-US" altLang="zh-CN" sz="3200">
                <a:solidFill>
                  <a:srgbClr val="00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近年来</a:t>
            </a:r>
            <a:r>
              <a:rPr lang="en-US" altLang="zh-CN" sz="3200">
                <a:solidFill>
                  <a:srgbClr val="00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近些年</a:t>
            </a:r>
            <a:r>
              <a:rPr lang="en-US" altLang="zh-CN" sz="3200">
                <a:solidFill>
                  <a:srgbClr val="00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等提示性的标志</a:t>
            </a:r>
            <a:r>
              <a:rPr lang="en-US" altLang="zh-CN" sz="3200">
                <a:solidFill>
                  <a:srgbClr val="000000"/>
                </a:solidFill>
                <a:latin typeface="Times New Roman" pitchFamily="18" charset="0"/>
                <a:ea typeface="宋体" panose="02010600030101010101" pitchFamily="2" charset="-122"/>
                <a:sym typeface="+mn-ea"/>
              </a:rPr>
              <a:t>,</a:t>
            </a:r>
            <a:r>
              <a:rPr lang="zh-CN" altLang="zh-CN" sz="3200">
                <a:solidFill>
                  <a:srgbClr val="000000"/>
                </a:solidFill>
                <a:latin typeface="Times New Roman" pitchFamily="18" charset="0"/>
                <a:ea typeface="仿宋" panose="02010609060101010101" charset="-122"/>
                <a:sym typeface="+mn-ea"/>
              </a:rPr>
              <a:t>可据此概括。</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P spid="2" grpId="3"/>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500" y="367030"/>
            <a:ext cx="10541000" cy="5569585"/>
          </a:xfrm>
          <a:prstGeom prst="rect">
            <a:avLst/>
          </a:prstGeom>
          <a:noFill/>
          <a:ln w="9525">
            <a:noFill/>
          </a:ln>
        </p:spPr>
        <p:txBody>
          <a:bodyPr wrap="square">
            <a:spAutoFit/>
          </a:bodyPr>
          <a:lstStyle/>
          <a:p>
            <a:pPr indent="0"/>
            <a:r>
              <a:rPr lang="zh-CN" sz="2800" b="0">
                <a:ea typeface="宋体" panose="02010600030101010101" pitchFamily="2" charset="-122"/>
              </a:rPr>
              <a:t>【重点讲练】</a:t>
            </a:r>
          </a:p>
          <a:p>
            <a:pPr indent="0"/>
            <a:r>
              <a:rPr lang="zh-CN" sz="2800" b="1">
                <a:ea typeface="宋体" panose="02010600030101010101" pitchFamily="2" charset="-122"/>
              </a:rPr>
              <a:t>一、归纳概括内容要点</a:t>
            </a:r>
          </a:p>
          <a:p>
            <a:pPr indent="0"/>
            <a:r>
              <a:rPr lang="zh-CN" sz="2800" b="1">
                <a:solidFill>
                  <a:srgbClr val="FF0000"/>
                </a:solidFill>
                <a:ea typeface="宋体" panose="02010600030101010101" pitchFamily="2" charset="-122"/>
              </a:rPr>
              <a:t>（三）典型例题</a:t>
            </a:r>
          </a:p>
          <a:p>
            <a:pPr indent="0"/>
            <a:r>
              <a:rPr lang="zh-CN" sz="2800">
                <a:solidFill>
                  <a:schemeClr val="tx1"/>
                </a:solidFill>
                <a:ea typeface="宋体" panose="02010600030101010101" pitchFamily="2" charset="-122"/>
              </a:rPr>
              <a:t>（2020·辽宁省部分重点中学协作体高三二模）阅读下面的文字，完成下面小题。</a:t>
            </a:r>
          </a:p>
          <a:p>
            <a:pPr indent="457200" fontAlgn="auto"/>
            <a:r>
              <a:rPr lang="zh-CN" sz="2400">
                <a:solidFill>
                  <a:schemeClr val="tx1"/>
                </a:solidFill>
                <a:latin typeface="楷体_GB2312" panose="02010609030101010101" charset="-122"/>
                <a:ea typeface="楷体_GB2312" panose="02010609030101010101" charset="-122"/>
                <a:cs typeface="楷体_GB2312" panose="02010609030101010101" charset="-122"/>
              </a:rPr>
              <a:t>材料一：</a:t>
            </a:r>
          </a:p>
          <a:p>
            <a:pPr indent="457200" fontAlgn="auto"/>
            <a:r>
              <a:rPr lang="zh-CN" sz="2400">
                <a:solidFill>
                  <a:schemeClr val="tx1"/>
                </a:solidFill>
                <a:latin typeface="楷体_GB2312" panose="02010609030101010101" charset="-122"/>
                <a:ea typeface="楷体_GB2312" panose="02010609030101010101" charset="-122"/>
                <a:cs typeface="楷体_GB2312" panose="02010609030101010101" charset="-122"/>
              </a:rPr>
              <a:t>有零售行业人士曾提出畅想，付费自习室或可作为一种新业态进入到购物中心，原因有三：一是自习室和购物中心的目标客群是一致的，二是购物中心提供了自习室等需要的休闲餐饮等服务，三是自习室能丰富购物中心的业态。</a:t>
            </a:r>
          </a:p>
          <a:p>
            <a:pPr indent="457200" fontAlgn="auto"/>
            <a:r>
              <a:rPr lang="zh-CN" sz="2400">
                <a:solidFill>
                  <a:schemeClr val="tx1"/>
                </a:solidFill>
                <a:latin typeface="楷体_GB2312" panose="02010609030101010101" charset="-122"/>
                <a:ea typeface="楷体_GB2312" panose="02010609030101010101" charset="-122"/>
                <a:cs typeface="楷体_GB2312" panose="02010609030101010101" charset="-122"/>
              </a:rPr>
              <a:t>“我们有考虑过。”苏家辉悦。但他指出，这其中存在不少障碍或压力：一来购物中心的招商门槛比较高，每个月的固定开支大；二来购物中心的人流量比较大，对于需要一种安静自习环境的人而言，未必是最佳的场景。</a:t>
            </a:r>
          </a:p>
          <a:p>
            <a:pPr indent="457200" fontAlgn="auto"/>
            <a:r>
              <a:rPr lang="zh-CN" sz="2400">
                <a:solidFill>
                  <a:schemeClr val="tx1"/>
                </a:solidFill>
                <a:latin typeface="楷体_GB2312" panose="02010609030101010101" charset="-122"/>
                <a:ea typeface="楷体_GB2312" panose="02010609030101010101" charset="-122"/>
                <a:cs typeface="楷体_GB2312" panose="02010609030101010101" charset="-122"/>
              </a:rPr>
              <a:t>中国百货商业协会特聘专家、北大零售研究中心特约专家丁昀则向记者直言，不看好付费自习室进入购物中心，原因是“业态频次比较低”。</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89940" y="982980"/>
            <a:ext cx="10851515" cy="3784600"/>
          </a:xfrm>
          <a:prstGeom prst="rect">
            <a:avLst/>
          </a:prstGeom>
          <a:noFill/>
          <a:ln w="9525">
            <a:noFill/>
          </a:ln>
        </p:spPr>
        <p:txBody>
          <a:bodyPr wrap="square">
            <a:spAutoFit/>
          </a:bodyPr>
          <a:lstStyle/>
          <a:p>
            <a:pPr indent="0"/>
            <a:r>
              <a:rPr lang="en-US" altLang="zh-CN" sz="2400" b="0">
                <a:solidFill>
                  <a:schemeClr val="tx1"/>
                </a:solidFill>
                <a:latin typeface="楷体_GB2312" panose="02010609030101010101" charset="-122"/>
                <a:ea typeface="楷体_GB2312" panose="02010609030101010101" charset="-122"/>
                <a:cs typeface="楷体_GB2312" panose="02010609030101010101" charset="-122"/>
              </a:rPr>
              <a:t>    </a:t>
            </a:r>
            <a:r>
              <a:rPr lang="zh-CN" sz="2400" b="0">
                <a:solidFill>
                  <a:schemeClr val="tx1"/>
                </a:solidFill>
                <a:latin typeface="楷体_GB2312" panose="02010609030101010101" charset="-122"/>
                <a:ea typeface="楷体_GB2312" panose="02010609030101010101" charset="-122"/>
                <a:cs typeface="楷体_GB2312" panose="02010609030101010101" charset="-122"/>
              </a:rPr>
              <a:t>现阶段而言，付费自习室是否值得当成“风口”那般运作，得透过虚火才能认真研判。但有教育学者提出，付费自习室走红也在无形中提醒，从完善社会服务的角度看，满足求学者的自习需求，当前城市管理者需要加大公共资源的开放力度。</a:t>
            </a:r>
          </a:p>
          <a:p>
            <a:pPr indent="0"/>
            <a:r>
              <a:rPr lang="zh-CN" sz="2400" b="0">
                <a:solidFill>
                  <a:schemeClr val="tx1"/>
                </a:solidFill>
                <a:latin typeface="楷体_GB2312" panose="02010609030101010101" charset="-122"/>
                <a:ea typeface="楷体_GB2312" panose="02010609030101010101" charset="-122"/>
                <a:cs typeface="楷体_GB2312" panose="02010609030101010101" charset="-122"/>
              </a:rPr>
              <a:t>但如何开放或许又是一个新的难题。21世纪教育研究院副院长熊丙奇指出，可以探索新的开放机制，如通过第三方专业中介机构，整合社区内的学校、公共场馆资源，招募志愿者，以会员制方式(仅收取成本费用)，向社会开放这些资源，更有效地服务社会，为建设“学习型社会”提供力能所及的硬件资源支撑。</a:t>
            </a:r>
          </a:p>
          <a:p>
            <a:pPr indent="0"/>
            <a:r>
              <a:rPr lang="zh-CN" sz="2400" b="0">
                <a:solidFill>
                  <a:schemeClr val="tx1"/>
                </a:solidFill>
                <a:latin typeface="楷体_GB2312" panose="02010609030101010101" charset="-122"/>
                <a:ea typeface="楷体_GB2312" panose="02010609030101010101" charset="-122"/>
                <a:cs typeface="楷体_GB2312" panose="02010609030101010101" charset="-122"/>
              </a:rPr>
              <a:t>(摘编自《付费自习室走红，卖“学习氛围”是下一个创业风口?》，《每日经济新闻》)</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18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8"/>
  <p:tag name="KSO_WM_TEMPLATE_MASTER_THUMB_INDEX" val="12"/>
  <p:tag name="KSO_WM_TEMPLATE_MASTER_TYPE" val="1"/>
  <p:tag name="KSO_WM_TEMPLATE_SUBCATEGORY" val="0"/>
  <p:tag name="KSO_WM_TEMPLATE_THUMBS_INDEX" val="1、4、7、8、9、10、11、12、13、14、15"/>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a*1"/>
  <p:tag name="KSO_WM_UNIT_INDEX" val="1"/>
  <p:tag name="KSO_WM_UNIT_ISCONTENTSTITLE" val="0"/>
  <p:tag name="KSO_WM_UNIT_LAYERLEVEL" val="1"/>
  <p:tag name="KSO_WM_UNIT_NOCLEAR" val="0"/>
  <p:tag name="KSO_WM_UNIT_PRESET_TEXT" val="文艺清新工作总结"/>
  <p:tag name="KSO_WM_UNIT_TYPE" val="a"/>
  <p:tag name="KSO_WM_UNIT_VALUE" val="10"/>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custom20202818_1*b*1"/>
  <p:tag name="KSO_WM_UNIT_INDEX" val="1"/>
  <p:tag name="KSO_WM_UNIT_ISCONTENTSTITLE" val="0"/>
  <p:tag name="KSO_WM_UNIT_LAYERLEVEL" val="1"/>
  <p:tag name="KSO_WM_UNIT_NOCLEAR" val="0"/>
  <p:tag name="KSO_WM_UNIT_PRESET_TEXT" val="单击此处添加副标题"/>
  <p:tag name="KSO_WM_UNIT_TYPE" val="b"/>
  <p:tag name="KSO_WM_UNIT_VALUE" val="40"/>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1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1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18"/>
  <p:tag name="KSO_WM_TEMPLATE_MASTER_THUMB_INDEX" val="18"/>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5392</Words>
  <Application>Microsoft Office PowerPoint</Application>
  <PresentationFormat>自定义</PresentationFormat>
  <Paragraphs>198</Paragraphs>
  <Slides>48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50" baseType="lpstr">
      <vt:lpstr>1_Office 主题​​</vt:lpstr>
      <vt:lpstr>文档</vt:lpstr>
      <vt:lpstr>非连续性文本阅读</vt:lpstr>
      <vt:lpstr>概括新闻内容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比较报道的异同</vt:lpstr>
      <vt:lpstr>题型二　比较报道的异同 </vt:lpstr>
      <vt:lpstr>比较报道的三个维度 </vt:lpstr>
      <vt:lpstr>PowerPoint 演示文稿</vt:lpstr>
      <vt:lpstr>典题2比较报道的异同 </vt:lpstr>
      <vt:lpstr>分析报道的角度</vt:lpstr>
      <vt:lpstr>题型三　分析报道的角度</vt:lpstr>
      <vt:lpstr>分析报道的角度需要关注两点</vt:lpstr>
      <vt:lpstr>PowerPoint 演示文稿</vt:lpstr>
      <vt:lpstr>典题3分析报道的角度</vt:lpstr>
      <vt:lpstr>PowerPoint 演示文稿</vt:lpstr>
      <vt:lpstr>分析新闻的表现手法</vt:lpstr>
      <vt:lpstr>题型四　分析新闻的表现手法</vt:lpstr>
      <vt:lpstr>分析新闻的表现手法要关注三个角度</vt:lpstr>
      <vt:lpstr>PowerPoint 演示文稿</vt:lpstr>
      <vt:lpstr>典题4新闻中的引用 </vt:lpstr>
      <vt:lpstr>PowerPoint 演示文稿</vt:lpstr>
      <vt:lpstr>PowerPoint 演示文稿</vt:lpstr>
      <vt:lpstr>分析访谈的技巧</vt:lpstr>
      <vt:lpstr>题型五　分析访谈的技巧</vt:lpstr>
      <vt:lpstr>1.掌握访谈提问的技巧 </vt:lpstr>
      <vt:lpstr>PowerPoint 演示文稿</vt:lpstr>
      <vt:lpstr>2.分析访谈的艺术要注意三点</vt:lpstr>
      <vt:lpstr>PowerPoint 演示文稿</vt:lpstr>
      <vt:lpstr>典题5分析访谈的技巧</vt:lpstr>
      <vt:lpstr>PowerPoint 演示文稿</vt:lpstr>
      <vt:lpstr>PowerPoint 演示文稿</vt:lpstr>
      <vt:lpstr>PowerPoint 演示文稿</vt:lpstr>
      <vt:lpstr>评价新闻的观点</vt:lpstr>
      <vt:lpstr>题型一　评价新闻的观点 </vt:lpstr>
      <vt:lpstr>评价新闻的观点要注意三点 </vt:lpstr>
      <vt:lpstr>PowerPoint 演示文稿</vt:lpstr>
      <vt:lpstr>典题6评价新闻的观点 </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非连续性文本阅读</dc:title>
  <dc:creator>rbm.xkw.com</dc:creator>
  <cp:lastModifiedBy>hj</cp:lastModifiedBy>
  <cp:revision>2</cp:revision>
  <cp:lastPrinted>2020-12-18T18:52:22Z</cp:lastPrinted>
  <dcterms:created xsi:type="dcterms:W3CDTF">2020-12-18T18:52:22Z</dcterms:created>
  <dcterms:modified xsi:type="dcterms:W3CDTF">2021-01-02T09:01:11Z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