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326" r:id="rId3"/>
    <p:sldId id="320" r:id="rId4"/>
    <p:sldId id="330" r:id="rId5"/>
    <p:sldId id="329" r:id="rId6"/>
    <p:sldId id="328" r:id="rId7"/>
    <p:sldId id="331" r:id="rId8"/>
    <p:sldId id="327" r:id="rId9"/>
    <p:sldId id="333" r:id="rId10"/>
    <p:sldId id="337" r:id="rId11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91" autoAdjust="0"/>
    <p:restoredTop sz="94641" autoAdjust="0"/>
  </p:normalViewPr>
  <p:slideViewPr>
    <p:cSldViewPr>
      <p:cViewPr varScale="1">
        <p:scale>
          <a:sx n="84" d="100"/>
          <a:sy n="84" d="100"/>
        </p:scale>
        <p:origin x="-1152" y="-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3402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78" d="100"/>
          <a:sy n="78" d="100"/>
        </p:scale>
        <p:origin x="-3246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notesMaster" Target="notesMasters/notesMaster1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DFDCBBFC-4FC4-4F72-A2BD-146476B9911C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7AF46253-02FB-457B-A215-4A9967B19C3B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1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1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Rectangle 3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8" name="Rectangle 4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 sz="1400"/>
            </a:lvl1pPr>
          </a:lstStyle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1029" name="Rectangle 5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ctr">
              <a:defRPr sz="1400"/>
            </a:lvl1pPr>
          </a:lstStyle>
          <a:p>
            <a:pPr lvl="0" eaLnBrk="1" hangingPunct="1"/>
            <a:endParaRPr lang="zh-CN" altLang="en-US" dirty="0"/>
          </a:p>
        </p:txBody>
      </p:sp>
      <p:sp>
        <p:nvSpPr>
          <p:cNvPr id="1030" name="Rectangle 6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r">
              <a:defRPr sz="1400"/>
            </a:lvl1pPr>
          </a:lstStyle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标题 12289"/>
          <p:cNvSpPr>
            <a:spLocks noGrp="1" noChangeArrowheads="1"/>
          </p:cNvSpPr>
          <p:nvPr>
            <p:ph type="ctrTitle" idx="4294967295"/>
          </p:nvPr>
        </p:nvSpPr>
        <p:spPr>
          <a:xfrm>
            <a:off x="395288" y="1773238"/>
            <a:ext cx="8458200" cy="2232025"/>
          </a:xfrm>
          <a:prstGeom prst="rect">
            <a:avLst/>
          </a:prstGeom>
        </p:spPr>
        <p:txBody>
          <a:bodyPr/>
          <a:lstStyle/>
          <a:p>
            <a:pPr eaLnBrk="1" hangingPunct="1"/>
            <a:br>
              <a:rPr lang="zh-CN" altLang="en-US" sz="3300" dirty="0" smtClean="0">
                <a:solidFill>
                  <a:srgbClr val="6861EB"/>
                </a:solidFill>
                <a:latin typeface="华文隶书" pitchFamily="2" charset="-122"/>
                <a:ea typeface="华文隶书" pitchFamily="2" charset="-122"/>
              </a:rPr>
            </a:br>
            <a:br>
              <a:rPr lang="zh-CN" altLang="en-US" sz="7400" dirty="0" smtClean="0">
                <a:latin typeface="方正姚体" pitchFamily="2" charset="-122"/>
                <a:ea typeface="方正姚体" pitchFamily="2" charset="-122"/>
              </a:rPr>
            </a:br>
            <a:br>
              <a:rPr lang="zh-CN" altLang="en-US" sz="7400" dirty="0" smtClean="0">
                <a:latin typeface="方正姚体" pitchFamily="2" charset="-122"/>
                <a:ea typeface="方正姚体" pitchFamily="2" charset="-122"/>
              </a:rPr>
            </a:br>
            <a:endParaRPr lang="zh-CN" altLang="en-US" sz="3300" dirty="0" smtClean="0"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1115616" y="908140"/>
            <a:ext cx="7272808" cy="138499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zh-CN" sz="28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孝亲敬老</a:t>
            </a:r>
            <a:r>
              <a:rPr lang="en-US" altLang="zh-CN" sz="28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8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从我做起</a:t>
            </a:r>
            <a:endParaRPr lang="zh-CN" altLang="zh-CN" sz="28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pPr marL="0" marR="0" lvl="0" indent="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</a:t>
            </a:r>
            <a:r>
              <a:rPr kumimoji="0" lang="en-US" altLang="zh-CN" sz="2800" b="1" i="0" u="none" strike="noStrike" cap="none" normalizeH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                </a:t>
            </a:r>
            <a:r>
              <a:rPr lang="en-US" altLang="zh-CN" sz="2800" b="1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----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第</a:t>
            </a:r>
            <a:r>
              <a:rPr lang="en-US" altLang="zh-CN" sz="2800" b="1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4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单元综合性学习</a:t>
            </a:r>
            <a:endParaRPr kumimoji="0" lang="zh-CN" sz="2800" b="1" i="0" u="none" strike="noStrike" cap="none" normalizeH="0" baseline="0" dirty="0" smtClean="0">
              <a:ln>
                <a:noFill/>
              </a:ln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pic>
        <p:nvPicPr>
          <p:cNvPr id="12289" name="Picture 1" descr="C:\Users\Administrator\Desktop\u=608705614,2610908523&amp;fm=21&amp;gp=0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2267744" y="2564904"/>
            <a:ext cx="5418931" cy="3031604"/>
          </a:xfrm>
          <a:prstGeom prst="rect">
            <a:avLst/>
          </a:prstGeom>
          <a:noFill/>
        </p:spPr>
      </p:pic>
      <p:sp>
        <p:nvSpPr>
          <p:cNvPr id="5" name="矩形 4"/>
          <p:cNvSpPr/>
          <p:nvPr/>
        </p:nvSpPr>
        <p:spPr>
          <a:xfrm>
            <a:off x="899592" y="260648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sz="1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七年级语文</a:t>
            </a:r>
            <a:r>
              <a:rPr lang="en-US" altLang="zh-CN" sz="1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·</a:t>
            </a:r>
            <a:r>
              <a:rPr lang="zh-CN" altLang="en-US" sz="1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下  新课标</a:t>
            </a:r>
            <a:r>
              <a:rPr lang="en-US" altLang="zh-CN" sz="1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[</a:t>
            </a:r>
            <a:r>
              <a:rPr lang="zh-CN" altLang="en-US" sz="1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人</a:t>
            </a:r>
            <a:r>
              <a:rPr lang="en-US" altLang="zh-CN" sz="1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]</a:t>
            </a:r>
            <a:endParaRPr lang="zh-CN" altLang="en-US" sz="180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15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2150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122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72835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新课导入 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395536" y="1628800"/>
            <a:ext cx="8136904" cy="2808312"/>
          </a:xfrm>
          <a:prstGeom prst="roundRect">
            <a:avLst>
              <a:gd name="adj" fmla="val 10006"/>
            </a:avLst>
          </a:prstGeom>
          <a:solidFill>
            <a:sysClr val="window" lastClr="FFFFFF"/>
          </a:solidFill>
          <a:ln w="25400" cap="flat" cmpd="sng" algn="ctr">
            <a:noFill/>
            <a:prstDash val="solid"/>
          </a:ln>
          <a:effectLst>
            <a:innerShdw blurRad="63500" dist="25400" dir="13500000">
              <a:prstClr val="black">
                <a:alpha val="61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1265" name="Rectangle 1"/>
          <p:cNvSpPr>
            <a:spLocks noChangeArrowheads="1"/>
          </p:cNvSpPr>
          <p:nvPr/>
        </p:nvSpPr>
        <p:spPr bwMode="auto">
          <a:xfrm>
            <a:off x="683568" y="1844824"/>
            <a:ext cx="7560840" cy="193899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  </a:t>
            </a:r>
            <a:r>
              <a:rPr kumimoji="0" 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中华民族有一种美德叫“孝”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古人有云“百善孝为先”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一切事情从孝开始做起。羊有跪乳之恩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牛有舐犊之情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大地乃万物之源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父母是我们的生命之本。今天我们这节课开展“孝亲敬老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从我做起”综合实践活动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请同学们快速整理自己准备的素材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同桌间交流。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pic>
        <p:nvPicPr>
          <p:cNvPr id="11266" name="Picture 2" descr="C:\Users\Administrator\Desktop\untitled.bmp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4427984" y="3861048"/>
            <a:ext cx="3709789" cy="194421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2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2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27584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38"/>
            <a:ext cx="1944216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620957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活动实录</a:t>
            </a:r>
            <a:endParaRPr lang="zh-CN" altLang="zh-CN" sz="2800" b="1" dirty="0" smtClean="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 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1505" name="Picture 1" descr="C:\Users\Administrator\课件图12\u=1759968671,2721266647&amp;fm=21&amp;gp=0.jpg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980728"/>
            <a:ext cx="8640960" cy="6093296"/>
          </a:xfrm>
          <a:prstGeom prst="rect">
            <a:avLst/>
          </a:prstGeom>
          <a:noFill/>
        </p:spPr>
      </p:pic>
      <p:sp>
        <p:nvSpPr>
          <p:cNvPr id="10241" name="Rectangle 1"/>
          <p:cNvSpPr>
            <a:spLocks noChangeArrowheads="1"/>
          </p:cNvSpPr>
          <p:nvPr/>
        </p:nvSpPr>
        <p:spPr bwMode="auto">
          <a:xfrm>
            <a:off x="1907704" y="1052736"/>
            <a:ext cx="6120680" cy="465460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    </a:t>
            </a:r>
            <a:r>
              <a:rPr kumimoji="0" lang="zh-CN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一、活动安排</a:t>
            </a:r>
            <a:endParaRPr kumimoji="0" lang="zh-CN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(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一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明确活动内容。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　孝亲敬老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从我做起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心存感恩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回报社会。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　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二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明确活动形式。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根据每组的分工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制订活动计划或宣传海报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掌握有关“孝”的知识资料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利用网络和图书馆收集有关孝亲敬老的名言警句、相关故事、漫画歌曲等。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三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明确活动意义。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了解中国传统的孝文化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继承和发扬中华民族孝亲敬老的优良传统。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2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2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24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24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24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24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24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24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24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024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24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24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活动实录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矩形 9"/>
          <p:cNvSpPr/>
          <p:nvPr/>
        </p:nvSpPr>
        <p:spPr bwMode="auto">
          <a:xfrm>
            <a:off x="611560" y="1412776"/>
            <a:ext cx="8208912" cy="360040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>
            <a:bevelT prst="convex"/>
            <a:bevelB w="0" h="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u"/>
              <a:defRPr/>
            </a:pPr>
            <a:endParaRPr lang="zh-CN" altLang="en-US" sz="16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217" name="Rectangle 1"/>
          <p:cNvSpPr>
            <a:spLocks noChangeArrowheads="1"/>
          </p:cNvSpPr>
          <p:nvPr/>
        </p:nvSpPr>
        <p:spPr bwMode="auto">
          <a:xfrm>
            <a:off x="899592" y="1556792"/>
            <a:ext cx="7560840" cy="286232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二、分享成果</a:t>
            </a:r>
            <a:endParaRPr kumimoji="0" lang="zh-CN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一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展示活动一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征集活动方案。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1.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各学习小组参考教材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101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页“资料一”的“孝亲敬老月”活动计划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分别展示本组“孝亲敬老月”的活动计划。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2.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全班讨论各组活动内容的可行性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根据当地的条件可做取舍。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3.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大家讨论形成一个总的活动计划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方案要丰富、完善、可行。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活动实录</a:t>
            </a:r>
            <a:endParaRPr lang="zh-CN" altLang="zh-CN" sz="2800" b="1" dirty="0" smtClean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3553" name="Picture 1" descr="C:\Users\Administrator\课件图12\思考人物\562310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323528" y="1412776"/>
            <a:ext cx="8424936" cy="3960440"/>
          </a:xfrm>
          <a:prstGeom prst="rect">
            <a:avLst/>
          </a:prstGeom>
          <a:noFill/>
        </p:spPr>
      </p:pic>
      <p:sp>
        <p:nvSpPr>
          <p:cNvPr id="8193" name="Rectangle 1"/>
          <p:cNvSpPr>
            <a:spLocks noChangeArrowheads="1"/>
          </p:cNvSpPr>
          <p:nvPr/>
        </p:nvSpPr>
        <p:spPr bwMode="auto">
          <a:xfrm>
            <a:off x="827584" y="1889645"/>
            <a:ext cx="7164288" cy="286232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二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展示活动二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分工合作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制作海报。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1.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根据制订的方案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分组制作“孝亲敬老月”活动海报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可参考教材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102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页活动海报。本组采用哪种方式方法进行活动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什么时间进行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如何分工要明确。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 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2.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教师可以指导学生通过上网查找、搜集有关的资料和活动素材、图书馆查阅书籍、调查访问的方式展开研究制作。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19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19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19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19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19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19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19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19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19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19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19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19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19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19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19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19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19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19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19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19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19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19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39"/>
            <a:ext cx="172819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259632" y="188640"/>
            <a:ext cx="176497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活动实录</a:t>
            </a:r>
            <a:endParaRPr lang="zh-CN" altLang="zh-CN" sz="2800" b="1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对角圆角矩形 8"/>
          <p:cNvSpPr/>
          <p:nvPr/>
        </p:nvSpPr>
        <p:spPr>
          <a:xfrm rot="21346829">
            <a:off x="600453" y="1336167"/>
            <a:ext cx="7848001" cy="3901864"/>
          </a:xfrm>
          <a:prstGeom prst="round2DiagRect">
            <a:avLst>
              <a:gd name="adj1" fmla="val 12682"/>
              <a:gd name="adj2" fmla="val 0"/>
            </a:avLst>
          </a:prstGeom>
          <a:solidFill>
            <a:schemeClr val="accent2">
              <a:lumMod val="40000"/>
              <a:lumOff val="60000"/>
            </a:schemeClr>
          </a:solidFill>
          <a:ln w="19050">
            <a:noFill/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汉仪大宋简" pitchFamily="49" charset="-122"/>
              <a:ea typeface="汉仪大宋简" pitchFamily="49" charset="-122"/>
            </a:endParaRPr>
          </a:p>
        </p:txBody>
      </p:sp>
      <p:pic>
        <p:nvPicPr>
          <p:cNvPr id="10" name="Picture 3" descr="C:\TDDOWNLOAD\pencil.pn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894156">
            <a:off x="4854500" y="687165"/>
            <a:ext cx="1000125" cy="1000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69" name="Rectangle 1"/>
          <p:cNvSpPr>
            <a:spLocks noChangeArrowheads="1"/>
          </p:cNvSpPr>
          <p:nvPr/>
        </p:nvSpPr>
        <p:spPr bwMode="auto">
          <a:xfrm rot="21349538">
            <a:off x="739207" y="1397823"/>
            <a:ext cx="7640953" cy="378565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三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展示活动三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分享体会与感受。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将大家搜集的孝亲故事、名言警句、漫画歌曲等展示出来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触动心底对父母的感恩之情。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1.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孝亲敬老的名言。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(1)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百善孝为先。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(2)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子孝父心宽。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(3)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父在观其志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父没观其行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;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三年无改于父之道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可谓孝矣。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孔子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(4)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出入扶持须谨慎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朝夕伺候莫厌烦。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6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6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16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16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16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16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16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16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16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16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16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16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活动实录</a:t>
            </a:r>
            <a:endParaRPr lang="zh-CN" altLang="zh-CN" sz="2800" b="1" dirty="0" smtClean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0" name="Picture 2" descr="D:\Teliss_Tong\Copy\定期备份\工作备份\！PPT图片及版面资源\06-PPT精选插图\12-标签\绿叶边框.pn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196752"/>
            <a:ext cx="8610360" cy="5112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145" name="Rectangle 1"/>
          <p:cNvSpPr>
            <a:spLocks noChangeArrowheads="1"/>
          </p:cNvSpPr>
          <p:nvPr/>
        </p:nvSpPr>
        <p:spPr bwMode="auto">
          <a:xfrm>
            <a:off x="755576" y="1844824"/>
            <a:ext cx="6696744" cy="286232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(5)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老来受尊敬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是人类精神最美好的一种特权。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司汤达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(6)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对老年人的尊敬是自然和正常的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尊敬不仅表现于口头上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而且应体现于实际中。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戴维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·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德克尔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(7)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对父母养育之恩的报答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也是对人类劳动的尊重。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俗语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(8)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你不同情跌倒在地的老人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在你摔跤时也没有人来扶助。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印度谚语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1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1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14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14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14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14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活动实录</a:t>
            </a:r>
            <a:endParaRPr lang="zh-CN" altLang="zh-CN" sz="2800" b="1" dirty="0" smtClean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2289" name="Picture 1" descr="C:\Users\Administrator\课件图12\2.3023.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395536" y="1052736"/>
            <a:ext cx="8352928" cy="4950693"/>
          </a:xfrm>
          <a:prstGeom prst="rect">
            <a:avLst/>
          </a:prstGeom>
          <a:noFill/>
        </p:spPr>
      </p:pic>
      <p:sp>
        <p:nvSpPr>
          <p:cNvPr id="5121" name="Rectangle 1"/>
          <p:cNvSpPr>
            <a:spLocks noChangeArrowheads="1"/>
          </p:cNvSpPr>
          <p:nvPr/>
        </p:nvSpPr>
        <p:spPr bwMode="auto">
          <a:xfrm>
            <a:off x="611560" y="1052736"/>
            <a:ext cx="7884368" cy="378565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9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　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2.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孝亲敬老小故事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    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(1)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从前有个家庭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只有一个老母亲和一个儿子一起生活。母亲做饭儿子种田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母亲把全部精力都用在疼儿子上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早上做好饭等儿子来吃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中午把做好的饭送到地头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晚上帮儿子洗脚。老母亲把一切都奉献给了儿子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可是儿子并不满意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老是觉得母亲做得不好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时常打骂母亲。母亲却舍不得骂儿子。有一次他耕田到地头休息时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看到地头一个乌鸦窝不知什么原因掉到地上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那小乌鸦正衔着一只虫子送到老乌鸦的嘴边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不知道为什么那老乌鸦没有接住虫子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虫子掉到地上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小乌鸦赶忙衔起来再送到老乌鸦的嘴边。这一幕让这个儿子心惊了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想起母亲的好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再想想自己对母亲的不好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真是连乌鸦都不如。从此他幡然醒悟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决心做个孝子。当他回到家把热水端到母亲前并把母亲的双脚放进水盆的时候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母亲的泪水流下来了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儿子的泪水也流下来了。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活动实录</a:t>
            </a:r>
            <a:endParaRPr lang="zh-CN" altLang="zh-CN" sz="2800" b="1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097" name="Rectangle 1"/>
          <p:cNvSpPr>
            <a:spLocks noChangeArrowheads="1"/>
          </p:cNvSpPr>
          <p:nvPr/>
        </p:nvSpPr>
        <p:spPr bwMode="auto">
          <a:xfrm>
            <a:off x="1187624" y="1628800"/>
            <a:ext cx="6840760" cy="2308324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3.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唱一唱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《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父亲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》《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母亲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》《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烛光里的妈妈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》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之类的歌曲。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4.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让同学们拿起手中的笔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写一段祝福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将感激铭记心中。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755576" y="1412776"/>
            <a:ext cx="7488832" cy="3312368"/>
          </a:xfrm>
          <a:prstGeom prst="roundRect">
            <a:avLst/>
          </a:prstGeom>
          <a:noFill/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099" name="Picture 3" descr="C:\Users\Administrator\课件图12\下载 (2).jpg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012160" y="3356992"/>
            <a:ext cx="2533650" cy="20955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0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409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A7C6E5"/>
      </a:accent1>
      <a:accent2>
        <a:srgbClr val="333399"/>
      </a:accent2>
      <a:accent3>
        <a:srgbClr val="FFFFFF"/>
      </a:accent3>
      <a:accent4>
        <a:srgbClr val="000000"/>
      </a:accent4>
      <a:accent5>
        <a:srgbClr val="D0DFEF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A7C6E5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0DFEF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7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9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1376</Words>
  <Application>Kingsoft Office WPP</Application>
  <PresentationFormat>全屏显示(4:3)</PresentationFormat>
  <Paragraphs>63</Paragraphs>
  <Slides>9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0" baseType="lpstr">
      <vt:lpstr>默认设计模板</vt:lpstr>
      <vt:lpstr>  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Administrator</cp:lastModifiedBy>
  <cp:revision>117</cp:revision>
  <dcterms:created xsi:type="dcterms:W3CDTF">2015-11-21T07:20:00Z</dcterms:created>
  <dcterms:modified xsi:type="dcterms:W3CDTF">2017-02-07T02:43:47Z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2052-10.8.0.5391</vt:lpwstr>
  </property>
</Properties>
</file>