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69" r:id="rId4"/>
    <p:sldId id="259" r:id="rId5"/>
    <p:sldId id="260" r:id="rId6"/>
    <p:sldId id="261" r:id="rId7"/>
    <p:sldId id="276" r:id="rId8"/>
    <p:sldId id="277" r:id="rId9"/>
    <p:sldId id="262" r:id="rId10"/>
    <p:sldId id="263" r:id="rId11"/>
    <p:sldId id="264" r:id="rId12"/>
    <p:sldId id="265" r:id="rId13"/>
    <p:sldId id="267" r:id="rId14"/>
    <p:sldId id="270" r:id="rId15"/>
    <p:sldId id="271" r:id="rId16"/>
    <p:sldId id="272" r:id="rId17"/>
    <p:sldId id="273" r:id="rId18"/>
    <p:sldId id="274" r:id="rId19"/>
    <p:sldId id="275" r:id="rId20"/>
    <p:sldId id="278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18" autoAdjust="0"/>
  </p:normalViewPr>
  <p:slideViewPr>
    <p:cSldViewPr>
      <p:cViewPr>
        <p:scale>
          <a:sx n="87" d="100"/>
          <a:sy n="87" d="100"/>
        </p:scale>
        <p:origin x="-96" y="3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06-07T17:45:39.734" idx="1">
    <p:pos x="10" y="10"/>
    <p:text>刘二龙</p:tex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E43611-B713-4442-95B6-28BF9155AF24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B3AF619-F313-4B10-A87E-4A27365A289A}">
      <dgm:prSet phldrT="[文本]"/>
      <dgm:spPr/>
      <dgm:t>
        <a:bodyPr/>
        <a:lstStyle/>
        <a:p>
          <a:r>
            <a:rPr lang="zh-CN" altLang="en-US" dirty="0" smtClean="0">
              <a:solidFill>
                <a:schemeClr val="accent2">
                  <a:lumMod val="75000"/>
                </a:schemeClr>
              </a:solidFill>
            </a:rPr>
            <a:t>寓言四则</a:t>
          </a:r>
          <a:endParaRPr lang="zh-CN" altLang="en-US" dirty="0">
            <a:solidFill>
              <a:schemeClr val="accent2">
                <a:lumMod val="75000"/>
              </a:schemeClr>
            </a:solidFill>
          </a:endParaRPr>
        </a:p>
      </dgm:t>
    </dgm:pt>
    <dgm:pt modelId="{F3E9CA6E-781D-4D9E-B60C-DB7502E5EFB4}" type="parTrans" cxnId="{F409B9D7-5E24-4A63-9A18-135EE6BF4CDF}">
      <dgm:prSet/>
      <dgm:spPr/>
      <dgm:t>
        <a:bodyPr/>
        <a:lstStyle/>
        <a:p>
          <a:endParaRPr lang="zh-CN" altLang="en-US"/>
        </a:p>
      </dgm:t>
    </dgm:pt>
    <dgm:pt modelId="{4C48F9EA-18F4-41E6-832D-C0BDBA54D731}" type="sibTrans" cxnId="{F409B9D7-5E24-4A63-9A18-135EE6BF4CDF}">
      <dgm:prSet/>
      <dgm:spPr/>
      <dgm:t>
        <a:bodyPr/>
        <a:lstStyle/>
        <a:p>
          <a:endParaRPr lang="zh-CN" altLang="en-US"/>
        </a:p>
      </dgm:t>
    </dgm:pt>
    <dgm:pt modelId="{319A7442-CA1B-4108-B133-631B564AEE24}">
      <dgm:prSet phldrT="[文本]"/>
      <dgm:spPr/>
      <dgm:t>
        <a:bodyPr/>
        <a:lstStyle/>
        <a:p>
          <a:r>
            <a:rPr lang="zh-CN" altLang="en-US" dirty="0" smtClean="0"/>
            <a:t>智子疑邻</a:t>
          </a:r>
          <a:endParaRPr lang="zh-CN" altLang="en-US" dirty="0"/>
        </a:p>
      </dgm:t>
    </dgm:pt>
    <dgm:pt modelId="{BAADD285-992F-49E8-B86D-9958376E7AC9}" type="parTrans" cxnId="{B2EFBE6A-8162-47A3-86E2-D4C8980AA947}">
      <dgm:prSet/>
      <dgm:spPr/>
      <dgm:t>
        <a:bodyPr/>
        <a:lstStyle/>
        <a:p>
          <a:endParaRPr lang="zh-CN" altLang="en-US"/>
        </a:p>
      </dgm:t>
    </dgm:pt>
    <dgm:pt modelId="{F855F0DB-C75F-4511-B11F-7814AB5D3E72}" type="sibTrans" cxnId="{B2EFBE6A-8162-47A3-86E2-D4C8980AA947}">
      <dgm:prSet/>
      <dgm:spPr/>
      <dgm:t>
        <a:bodyPr/>
        <a:lstStyle/>
        <a:p>
          <a:endParaRPr lang="zh-CN" altLang="en-US"/>
        </a:p>
      </dgm:t>
    </dgm:pt>
    <dgm:pt modelId="{6DBA0DDE-AA2D-4507-BB11-901B254E0E98}">
      <dgm:prSet phldrT="[文本]"/>
      <dgm:spPr/>
      <dgm:t>
        <a:bodyPr/>
        <a:lstStyle/>
        <a:p>
          <a:r>
            <a:rPr lang="zh-CN" altLang="en-US" dirty="0" smtClean="0"/>
            <a:t>赫尔墨斯和雕像者</a:t>
          </a:r>
          <a:endParaRPr lang="zh-CN" altLang="en-US" dirty="0"/>
        </a:p>
      </dgm:t>
    </dgm:pt>
    <dgm:pt modelId="{6AEDB69A-E624-48D3-904D-EF764660908C}" type="parTrans" cxnId="{36E4EF77-5352-4F25-BC41-A1C956F59F9A}">
      <dgm:prSet/>
      <dgm:spPr/>
      <dgm:t>
        <a:bodyPr/>
        <a:lstStyle/>
        <a:p>
          <a:endParaRPr lang="zh-CN" altLang="en-US"/>
        </a:p>
      </dgm:t>
    </dgm:pt>
    <dgm:pt modelId="{959AD3B6-81BF-4B3E-8A44-CA9A305D7005}" type="sibTrans" cxnId="{36E4EF77-5352-4F25-BC41-A1C956F59F9A}">
      <dgm:prSet/>
      <dgm:spPr/>
      <dgm:t>
        <a:bodyPr/>
        <a:lstStyle/>
        <a:p>
          <a:endParaRPr lang="zh-CN" altLang="en-US"/>
        </a:p>
      </dgm:t>
    </dgm:pt>
    <dgm:pt modelId="{89A2099F-97B9-4B7F-BB93-1C971AAA528F}">
      <dgm:prSet phldrT="[文本]"/>
      <dgm:spPr/>
      <dgm:t>
        <a:bodyPr/>
        <a:lstStyle/>
        <a:p>
          <a:r>
            <a:rPr lang="zh-CN" altLang="en-US" dirty="0" smtClean="0"/>
            <a:t>狮子和文子</a:t>
          </a:r>
          <a:endParaRPr lang="zh-CN" altLang="en-US" dirty="0"/>
        </a:p>
      </dgm:t>
    </dgm:pt>
    <dgm:pt modelId="{AE5A46CB-B59C-4C20-AA81-84CAF5CAD1D2}" type="parTrans" cxnId="{81C1B4F4-995C-4AE0-9210-DEA5BBB22357}">
      <dgm:prSet/>
      <dgm:spPr/>
      <dgm:t>
        <a:bodyPr/>
        <a:lstStyle/>
        <a:p>
          <a:endParaRPr lang="zh-CN" altLang="en-US"/>
        </a:p>
      </dgm:t>
    </dgm:pt>
    <dgm:pt modelId="{A25E2E2E-D877-43F3-9AFA-6D5EF9889CF8}" type="sibTrans" cxnId="{81C1B4F4-995C-4AE0-9210-DEA5BBB22357}">
      <dgm:prSet/>
      <dgm:spPr/>
      <dgm:t>
        <a:bodyPr/>
        <a:lstStyle/>
        <a:p>
          <a:endParaRPr lang="zh-CN" altLang="en-US"/>
        </a:p>
      </dgm:t>
    </dgm:pt>
    <dgm:pt modelId="{05B88EAB-19C3-481C-A4D4-5495088EFB9E}">
      <dgm:prSet phldrT="[文本]" custT="1"/>
      <dgm:spPr/>
      <dgm:t>
        <a:bodyPr/>
        <a:lstStyle/>
        <a:p>
          <a:r>
            <a:rPr lang="zh-CN" altLang="en-US" sz="3200" dirty="0" smtClean="0"/>
            <a:t>塞翁失马</a:t>
          </a:r>
          <a:endParaRPr lang="zh-CN" altLang="en-US" sz="3200" dirty="0"/>
        </a:p>
      </dgm:t>
    </dgm:pt>
    <dgm:pt modelId="{733FEB2F-91E9-4590-81E1-13178BDF6F1C}" type="parTrans" cxnId="{F8CCD0B7-8DD3-4E70-9056-D22D595F8748}">
      <dgm:prSet/>
      <dgm:spPr/>
      <dgm:t>
        <a:bodyPr/>
        <a:lstStyle/>
        <a:p>
          <a:endParaRPr lang="zh-CN" altLang="en-US"/>
        </a:p>
      </dgm:t>
    </dgm:pt>
    <dgm:pt modelId="{188B6377-45B8-4FC8-A46B-D575E4E49D66}" type="sibTrans" cxnId="{F8CCD0B7-8DD3-4E70-9056-D22D595F8748}">
      <dgm:prSet/>
      <dgm:spPr/>
      <dgm:t>
        <a:bodyPr/>
        <a:lstStyle/>
        <a:p>
          <a:endParaRPr lang="zh-CN" altLang="en-US"/>
        </a:p>
      </dgm:t>
    </dgm:pt>
    <dgm:pt modelId="{58ACFBFA-6512-43AD-A0F7-25C02B6AC757}" type="pres">
      <dgm:prSet presAssocID="{9DE43611-B713-4442-95B6-28BF9155AF2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F8A3C2B-F15E-437D-BA35-846324F1E398}" type="pres">
      <dgm:prSet presAssocID="{9B3AF619-F313-4B10-A87E-4A27365A289A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3BDA06CC-3C55-43EE-B4E8-EC9936CF9494}" type="pres">
      <dgm:prSet presAssocID="{BAADD285-992F-49E8-B86D-9958376E7AC9}" presName="Name9" presStyleLbl="parChTrans1D2" presStyleIdx="0" presStyleCnt="4"/>
      <dgm:spPr/>
      <dgm:t>
        <a:bodyPr/>
        <a:lstStyle/>
        <a:p>
          <a:endParaRPr lang="zh-CN" altLang="en-US"/>
        </a:p>
      </dgm:t>
    </dgm:pt>
    <dgm:pt modelId="{7D882331-D0F2-4DAF-A158-8CB13395CE45}" type="pres">
      <dgm:prSet presAssocID="{BAADD285-992F-49E8-B86D-9958376E7AC9}" presName="connTx" presStyleLbl="parChTrans1D2" presStyleIdx="0" presStyleCnt="4"/>
      <dgm:spPr/>
      <dgm:t>
        <a:bodyPr/>
        <a:lstStyle/>
        <a:p>
          <a:endParaRPr lang="zh-CN" altLang="en-US"/>
        </a:p>
      </dgm:t>
    </dgm:pt>
    <dgm:pt modelId="{A576AC7D-C272-4897-88F8-C58105BDDBE8}" type="pres">
      <dgm:prSet presAssocID="{319A7442-CA1B-4108-B133-631B564AEE24}" presName="node" presStyleLbl="node1" presStyleIdx="0" presStyleCnt="4" custScaleX="267227" custScaleY="100126" custRadScaleRad="101386" custRadScaleInc="-102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70A4D8-E83A-4EE8-A028-BC526F66FBCB}" type="pres">
      <dgm:prSet presAssocID="{6AEDB69A-E624-48D3-904D-EF764660908C}" presName="Name9" presStyleLbl="parChTrans1D2" presStyleIdx="1" presStyleCnt="4"/>
      <dgm:spPr/>
      <dgm:t>
        <a:bodyPr/>
        <a:lstStyle/>
        <a:p>
          <a:endParaRPr lang="zh-CN" altLang="en-US"/>
        </a:p>
      </dgm:t>
    </dgm:pt>
    <dgm:pt modelId="{E6D4AD6F-EA25-416D-A3B4-0CA7CD15AFEC}" type="pres">
      <dgm:prSet presAssocID="{6AEDB69A-E624-48D3-904D-EF764660908C}" presName="connTx" presStyleLbl="parChTrans1D2" presStyleIdx="1" presStyleCnt="4"/>
      <dgm:spPr/>
      <dgm:t>
        <a:bodyPr/>
        <a:lstStyle/>
        <a:p>
          <a:endParaRPr lang="zh-CN" altLang="en-US"/>
        </a:p>
      </dgm:t>
    </dgm:pt>
    <dgm:pt modelId="{D74A17EC-1FFA-4E3B-90FC-E9E7EC26B28C}" type="pres">
      <dgm:prSet presAssocID="{6DBA0DDE-AA2D-4507-BB11-901B254E0E98}" presName="node" presStyleLbl="node1" presStyleIdx="1" presStyleCnt="4" custScaleX="16220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EE3218-01FA-477C-8257-3DE28360C565}" type="pres">
      <dgm:prSet presAssocID="{AE5A46CB-B59C-4C20-AA81-84CAF5CAD1D2}" presName="Name9" presStyleLbl="parChTrans1D2" presStyleIdx="2" presStyleCnt="4"/>
      <dgm:spPr/>
      <dgm:t>
        <a:bodyPr/>
        <a:lstStyle/>
        <a:p>
          <a:endParaRPr lang="zh-CN" altLang="en-US"/>
        </a:p>
      </dgm:t>
    </dgm:pt>
    <dgm:pt modelId="{BC2563E8-026C-4C07-BDCA-7302E7FF33EE}" type="pres">
      <dgm:prSet presAssocID="{AE5A46CB-B59C-4C20-AA81-84CAF5CAD1D2}" presName="connTx" presStyleLbl="parChTrans1D2" presStyleIdx="2" presStyleCnt="4"/>
      <dgm:spPr/>
      <dgm:t>
        <a:bodyPr/>
        <a:lstStyle/>
        <a:p>
          <a:endParaRPr lang="zh-CN" altLang="en-US"/>
        </a:p>
      </dgm:t>
    </dgm:pt>
    <dgm:pt modelId="{1423D805-1923-4F63-961C-D5D17EA28857}" type="pres">
      <dgm:prSet presAssocID="{89A2099F-97B9-4B7F-BB93-1C971AAA528F}" presName="node" presStyleLbl="node1" presStyleIdx="2" presStyleCnt="4" custScaleX="2794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5B3F86B-452F-4813-9214-AE2C88E57F6E}" type="pres">
      <dgm:prSet presAssocID="{733FEB2F-91E9-4590-81E1-13178BDF6F1C}" presName="Name9" presStyleLbl="parChTrans1D2" presStyleIdx="3" presStyleCnt="4"/>
      <dgm:spPr/>
      <dgm:t>
        <a:bodyPr/>
        <a:lstStyle/>
        <a:p>
          <a:endParaRPr lang="zh-CN" altLang="en-US"/>
        </a:p>
      </dgm:t>
    </dgm:pt>
    <dgm:pt modelId="{4D8F29C5-2EED-4B4F-A2F0-B47DCDF8D7B8}" type="pres">
      <dgm:prSet presAssocID="{733FEB2F-91E9-4590-81E1-13178BDF6F1C}" presName="connTx" presStyleLbl="parChTrans1D2" presStyleIdx="3" presStyleCnt="4"/>
      <dgm:spPr/>
      <dgm:t>
        <a:bodyPr/>
        <a:lstStyle/>
        <a:p>
          <a:endParaRPr lang="zh-CN" altLang="en-US"/>
        </a:p>
      </dgm:t>
    </dgm:pt>
    <dgm:pt modelId="{21629A06-FA8E-42E1-A8E2-054BFE62E32F}" type="pres">
      <dgm:prSet presAssocID="{05B88EAB-19C3-481C-A4D4-5495088EFB9E}" presName="node" presStyleLbl="node1" presStyleIdx="3" presStyleCnt="4" custScaleX="16128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F12C4C2-7CD1-4270-A48E-7228476655A8}" type="presOf" srcId="{AE5A46CB-B59C-4C20-AA81-84CAF5CAD1D2}" destId="{4AEE3218-01FA-477C-8257-3DE28360C565}" srcOrd="0" destOrd="0" presId="urn:microsoft.com/office/officeart/2005/8/layout/radial1"/>
    <dgm:cxn modelId="{C447F3D2-3A23-4205-9668-D53E674CD130}" type="presOf" srcId="{9DE43611-B713-4442-95B6-28BF9155AF24}" destId="{58ACFBFA-6512-43AD-A0F7-25C02B6AC757}" srcOrd="0" destOrd="0" presId="urn:microsoft.com/office/officeart/2005/8/layout/radial1"/>
    <dgm:cxn modelId="{BE9DF43D-3F9F-4B00-86F0-1DF08739E032}" type="presOf" srcId="{733FEB2F-91E9-4590-81E1-13178BDF6F1C}" destId="{4D8F29C5-2EED-4B4F-A2F0-B47DCDF8D7B8}" srcOrd="1" destOrd="0" presId="urn:microsoft.com/office/officeart/2005/8/layout/radial1"/>
    <dgm:cxn modelId="{18B4A5E1-6359-47C1-BD86-E3913A67EBA0}" type="presOf" srcId="{319A7442-CA1B-4108-B133-631B564AEE24}" destId="{A576AC7D-C272-4897-88F8-C58105BDDBE8}" srcOrd="0" destOrd="0" presId="urn:microsoft.com/office/officeart/2005/8/layout/radial1"/>
    <dgm:cxn modelId="{97AEE836-BE57-44FB-B874-7AB03743AC98}" type="presOf" srcId="{9B3AF619-F313-4B10-A87E-4A27365A289A}" destId="{7F8A3C2B-F15E-437D-BA35-846324F1E398}" srcOrd="0" destOrd="0" presId="urn:microsoft.com/office/officeart/2005/8/layout/radial1"/>
    <dgm:cxn modelId="{B8C1E523-E881-48E6-9737-FD18944D8739}" type="presOf" srcId="{6AEDB69A-E624-48D3-904D-EF764660908C}" destId="{8970A4D8-E83A-4EE8-A028-BC526F66FBCB}" srcOrd="0" destOrd="0" presId="urn:microsoft.com/office/officeart/2005/8/layout/radial1"/>
    <dgm:cxn modelId="{B2EFBE6A-8162-47A3-86E2-D4C8980AA947}" srcId="{9B3AF619-F313-4B10-A87E-4A27365A289A}" destId="{319A7442-CA1B-4108-B133-631B564AEE24}" srcOrd="0" destOrd="0" parTransId="{BAADD285-992F-49E8-B86D-9958376E7AC9}" sibTransId="{F855F0DB-C75F-4511-B11F-7814AB5D3E72}"/>
    <dgm:cxn modelId="{43E6982F-3482-4A53-B958-A187DEB3BEB2}" type="presOf" srcId="{AE5A46CB-B59C-4C20-AA81-84CAF5CAD1D2}" destId="{BC2563E8-026C-4C07-BDCA-7302E7FF33EE}" srcOrd="1" destOrd="0" presId="urn:microsoft.com/office/officeart/2005/8/layout/radial1"/>
    <dgm:cxn modelId="{645C95E5-42F2-4405-A9CD-FEC374D3E882}" type="presOf" srcId="{BAADD285-992F-49E8-B86D-9958376E7AC9}" destId="{7D882331-D0F2-4DAF-A158-8CB13395CE45}" srcOrd="1" destOrd="0" presId="urn:microsoft.com/office/officeart/2005/8/layout/radial1"/>
    <dgm:cxn modelId="{36E4EF77-5352-4F25-BC41-A1C956F59F9A}" srcId="{9B3AF619-F313-4B10-A87E-4A27365A289A}" destId="{6DBA0DDE-AA2D-4507-BB11-901B254E0E98}" srcOrd="1" destOrd="0" parTransId="{6AEDB69A-E624-48D3-904D-EF764660908C}" sibTransId="{959AD3B6-81BF-4B3E-8A44-CA9A305D7005}"/>
    <dgm:cxn modelId="{D43F7966-ED3C-4417-B278-6E27C96F2797}" type="presOf" srcId="{05B88EAB-19C3-481C-A4D4-5495088EFB9E}" destId="{21629A06-FA8E-42E1-A8E2-054BFE62E32F}" srcOrd="0" destOrd="0" presId="urn:microsoft.com/office/officeart/2005/8/layout/radial1"/>
    <dgm:cxn modelId="{1E4CBF72-26DD-46A1-A7B4-1CC8FFB24F43}" type="presOf" srcId="{6AEDB69A-E624-48D3-904D-EF764660908C}" destId="{E6D4AD6F-EA25-416D-A3B4-0CA7CD15AFEC}" srcOrd="1" destOrd="0" presId="urn:microsoft.com/office/officeart/2005/8/layout/radial1"/>
    <dgm:cxn modelId="{630127A0-1886-45F7-A8E9-B9AD8B4688F8}" type="presOf" srcId="{6DBA0DDE-AA2D-4507-BB11-901B254E0E98}" destId="{D74A17EC-1FFA-4E3B-90FC-E9E7EC26B28C}" srcOrd="0" destOrd="0" presId="urn:microsoft.com/office/officeart/2005/8/layout/radial1"/>
    <dgm:cxn modelId="{F8CCD0B7-8DD3-4E70-9056-D22D595F8748}" srcId="{9B3AF619-F313-4B10-A87E-4A27365A289A}" destId="{05B88EAB-19C3-481C-A4D4-5495088EFB9E}" srcOrd="3" destOrd="0" parTransId="{733FEB2F-91E9-4590-81E1-13178BDF6F1C}" sibTransId="{188B6377-45B8-4FC8-A46B-D575E4E49D66}"/>
    <dgm:cxn modelId="{F409B9D7-5E24-4A63-9A18-135EE6BF4CDF}" srcId="{9DE43611-B713-4442-95B6-28BF9155AF24}" destId="{9B3AF619-F313-4B10-A87E-4A27365A289A}" srcOrd="0" destOrd="0" parTransId="{F3E9CA6E-781D-4D9E-B60C-DB7502E5EFB4}" sibTransId="{4C48F9EA-18F4-41E6-832D-C0BDBA54D731}"/>
    <dgm:cxn modelId="{6918A8AB-B388-4A04-96FA-965386A3D51F}" type="presOf" srcId="{733FEB2F-91E9-4590-81E1-13178BDF6F1C}" destId="{15B3F86B-452F-4813-9214-AE2C88E57F6E}" srcOrd="0" destOrd="0" presId="urn:microsoft.com/office/officeart/2005/8/layout/radial1"/>
    <dgm:cxn modelId="{50DF5127-7482-408F-B013-87BA9E6B0CD1}" type="presOf" srcId="{89A2099F-97B9-4B7F-BB93-1C971AAA528F}" destId="{1423D805-1923-4F63-961C-D5D17EA28857}" srcOrd="0" destOrd="0" presId="urn:microsoft.com/office/officeart/2005/8/layout/radial1"/>
    <dgm:cxn modelId="{412687A0-643D-40E9-8BB6-8406DB3E92EC}" type="presOf" srcId="{BAADD285-992F-49E8-B86D-9958376E7AC9}" destId="{3BDA06CC-3C55-43EE-B4E8-EC9936CF9494}" srcOrd="0" destOrd="0" presId="urn:microsoft.com/office/officeart/2005/8/layout/radial1"/>
    <dgm:cxn modelId="{81C1B4F4-995C-4AE0-9210-DEA5BBB22357}" srcId="{9B3AF619-F313-4B10-A87E-4A27365A289A}" destId="{89A2099F-97B9-4B7F-BB93-1C971AAA528F}" srcOrd="2" destOrd="0" parTransId="{AE5A46CB-B59C-4C20-AA81-84CAF5CAD1D2}" sibTransId="{A25E2E2E-D877-43F3-9AFA-6D5EF9889CF8}"/>
    <dgm:cxn modelId="{6172046E-E807-4862-AD04-B6F1A6D3E7D8}" type="presParOf" srcId="{58ACFBFA-6512-43AD-A0F7-25C02B6AC757}" destId="{7F8A3C2B-F15E-437D-BA35-846324F1E398}" srcOrd="0" destOrd="0" presId="urn:microsoft.com/office/officeart/2005/8/layout/radial1"/>
    <dgm:cxn modelId="{35F86970-2490-4D4D-893E-D528238C66F6}" type="presParOf" srcId="{58ACFBFA-6512-43AD-A0F7-25C02B6AC757}" destId="{3BDA06CC-3C55-43EE-B4E8-EC9936CF9494}" srcOrd="1" destOrd="0" presId="urn:microsoft.com/office/officeart/2005/8/layout/radial1"/>
    <dgm:cxn modelId="{4193AB59-8488-44A5-8053-F1BCBAB658DF}" type="presParOf" srcId="{3BDA06CC-3C55-43EE-B4E8-EC9936CF9494}" destId="{7D882331-D0F2-4DAF-A158-8CB13395CE45}" srcOrd="0" destOrd="0" presId="urn:microsoft.com/office/officeart/2005/8/layout/radial1"/>
    <dgm:cxn modelId="{D4CCBEB9-DB17-44B0-9627-8E7E698DA2DB}" type="presParOf" srcId="{58ACFBFA-6512-43AD-A0F7-25C02B6AC757}" destId="{A576AC7D-C272-4897-88F8-C58105BDDBE8}" srcOrd="2" destOrd="0" presId="urn:microsoft.com/office/officeart/2005/8/layout/radial1"/>
    <dgm:cxn modelId="{386F40FD-FE75-433E-BDD2-A7E68C6FEB75}" type="presParOf" srcId="{58ACFBFA-6512-43AD-A0F7-25C02B6AC757}" destId="{8970A4D8-E83A-4EE8-A028-BC526F66FBCB}" srcOrd="3" destOrd="0" presId="urn:microsoft.com/office/officeart/2005/8/layout/radial1"/>
    <dgm:cxn modelId="{B84747DB-7565-43DB-9244-E17EB37F4468}" type="presParOf" srcId="{8970A4D8-E83A-4EE8-A028-BC526F66FBCB}" destId="{E6D4AD6F-EA25-416D-A3B4-0CA7CD15AFEC}" srcOrd="0" destOrd="0" presId="urn:microsoft.com/office/officeart/2005/8/layout/radial1"/>
    <dgm:cxn modelId="{FB11E629-6BB8-48E7-AA6E-C69F2F199BE6}" type="presParOf" srcId="{58ACFBFA-6512-43AD-A0F7-25C02B6AC757}" destId="{D74A17EC-1FFA-4E3B-90FC-E9E7EC26B28C}" srcOrd="4" destOrd="0" presId="urn:microsoft.com/office/officeart/2005/8/layout/radial1"/>
    <dgm:cxn modelId="{29E61779-CB34-4D40-8317-3743D37520A3}" type="presParOf" srcId="{58ACFBFA-6512-43AD-A0F7-25C02B6AC757}" destId="{4AEE3218-01FA-477C-8257-3DE28360C565}" srcOrd="5" destOrd="0" presId="urn:microsoft.com/office/officeart/2005/8/layout/radial1"/>
    <dgm:cxn modelId="{AD5DF7BD-89E7-408F-86F7-0D4A11D1F557}" type="presParOf" srcId="{4AEE3218-01FA-477C-8257-3DE28360C565}" destId="{BC2563E8-026C-4C07-BDCA-7302E7FF33EE}" srcOrd="0" destOrd="0" presId="urn:microsoft.com/office/officeart/2005/8/layout/radial1"/>
    <dgm:cxn modelId="{9B86819D-C5DD-4313-A3A6-811D018E25AA}" type="presParOf" srcId="{58ACFBFA-6512-43AD-A0F7-25C02B6AC757}" destId="{1423D805-1923-4F63-961C-D5D17EA28857}" srcOrd="6" destOrd="0" presId="urn:microsoft.com/office/officeart/2005/8/layout/radial1"/>
    <dgm:cxn modelId="{254C985B-5E6F-4497-8EC4-88F7B796BE52}" type="presParOf" srcId="{58ACFBFA-6512-43AD-A0F7-25C02B6AC757}" destId="{15B3F86B-452F-4813-9214-AE2C88E57F6E}" srcOrd="7" destOrd="0" presId="urn:microsoft.com/office/officeart/2005/8/layout/radial1"/>
    <dgm:cxn modelId="{240A4BBD-F487-4EA5-BFBE-42D36AC3D749}" type="presParOf" srcId="{15B3F86B-452F-4813-9214-AE2C88E57F6E}" destId="{4D8F29C5-2EED-4B4F-A2F0-B47DCDF8D7B8}" srcOrd="0" destOrd="0" presId="urn:microsoft.com/office/officeart/2005/8/layout/radial1"/>
    <dgm:cxn modelId="{E53C1C4D-595A-4832-8272-E5DCBE470E64}" type="presParOf" srcId="{58ACFBFA-6512-43AD-A0F7-25C02B6AC757}" destId="{21629A06-FA8E-42E1-A8E2-054BFE62E32F}" srcOrd="8" destOrd="0" presId="urn:microsoft.com/office/officeart/2005/8/layout/radia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F290C-F8E3-4EF8-A614-1FCF5034A8B7}" type="datetimeFigureOut">
              <a:rPr lang="zh-CN" altLang="en-US" smtClean="0"/>
              <a:pPr/>
              <a:t>2012-6-8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A7E8F3-E848-4462-952E-42FE849B2A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7E8F3-E848-4462-952E-42FE849B2A5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E7F71-8DF9-4889-8070-459A534E3648}" type="datetimeFigureOut">
              <a:rPr lang="zh-CN" altLang="en-US" smtClean="0"/>
              <a:pPr/>
              <a:t>2012-6-8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07B4-CD64-496B-BAE3-7A1F97882B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E7F71-8DF9-4889-8070-459A534E3648}" type="datetimeFigureOut">
              <a:rPr lang="zh-CN" altLang="en-US" smtClean="0"/>
              <a:pPr/>
              <a:t>2012-6-8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07B4-CD64-496B-BAE3-7A1F97882B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E7F71-8DF9-4889-8070-459A534E3648}" type="datetimeFigureOut">
              <a:rPr lang="zh-CN" altLang="en-US" smtClean="0"/>
              <a:pPr/>
              <a:t>2012-6-8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07B4-CD64-496B-BAE3-7A1F97882B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E7F71-8DF9-4889-8070-459A534E3648}" type="datetimeFigureOut">
              <a:rPr lang="zh-CN" altLang="en-US" smtClean="0"/>
              <a:pPr/>
              <a:t>2012-6-8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07B4-CD64-496B-BAE3-7A1F97882B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E7F71-8DF9-4889-8070-459A534E3648}" type="datetimeFigureOut">
              <a:rPr lang="zh-CN" altLang="en-US" smtClean="0"/>
              <a:pPr/>
              <a:t>2012-6-8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07B4-CD64-496B-BAE3-7A1F97882B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E7F71-8DF9-4889-8070-459A534E3648}" type="datetimeFigureOut">
              <a:rPr lang="zh-CN" altLang="en-US" smtClean="0"/>
              <a:pPr/>
              <a:t>2012-6-8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07B4-CD64-496B-BAE3-7A1F97882B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E7F71-8DF9-4889-8070-459A534E3648}" type="datetimeFigureOut">
              <a:rPr lang="zh-CN" altLang="en-US" smtClean="0"/>
              <a:pPr/>
              <a:t>2012-6-8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07B4-CD64-496B-BAE3-7A1F97882B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E7F71-8DF9-4889-8070-459A534E3648}" type="datetimeFigureOut">
              <a:rPr lang="zh-CN" altLang="en-US" smtClean="0"/>
              <a:pPr/>
              <a:t>2012-6-8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07B4-CD64-496B-BAE3-7A1F97882B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E7F71-8DF9-4889-8070-459A534E3648}" type="datetimeFigureOut">
              <a:rPr lang="zh-CN" altLang="en-US" smtClean="0"/>
              <a:pPr/>
              <a:t>2012-6-8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07B4-CD64-496B-BAE3-7A1F97882B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E7F71-8DF9-4889-8070-459A534E3648}" type="datetimeFigureOut">
              <a:rPr lang="zh-CN" altLang="en-US" smtClean="0"/>
              <a:pPr/>
              <a:t>2012-6-8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07B4-CD64-496B-BAE3-7A1F97882B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E7F71-8DF9-4889-8070-459A534E3648}" type="datetimeFigureOut">
              <a:rPr lang="zh-CN" altLang="en-US" smtClean="0"/>
              <a:pPr/>
              <a:t>2012-6-8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07B4-CD64-496B-BAE3-7A1F97882B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E7F71-8DF9-4889-8070-459A534E3648}" type="datetimeFigureOut">
              <a:rPr lang="zh-CN" altLang="en-US" smtClean="0"/>
              <a:pPr/>
              <a:t>2012-6-8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507B4-CD64-496B-BAE3-7A1F97882B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audio10.wav"/><Relationship Id="rId1" Type="http://schemas.openxmlformats.org/officeDocument/2006/relationships/tags" Target="../tags/tag1.xml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openxmlformats.org/officeDocument/2006/relationships/image" Target="../media/image2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9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</p:spPr>
        <p:txBody>
          <a:bodyPr>
            <a:noAutofit/>
          </a:bodyPr>
          <a:lstStyle/>
          <a:p>
            <a:r>
              <a:rPr lang="en-US" altLang="zh-CN" sz="11500" b="1" dirty="0" smtClean="0">
                <a:solidFill>
                  <a:schemeClr val="accent3">
                    <a:lumMod val="75000"/>
                  </a:schemeClr>
                </a:solidFill>
              </a:rPr>
              <a:t>《</a:t>
            </a:r>
            <a:r>
              <a:rPr lang="zh-CN" altLang="en-US" sz="11500" b="1" dirty="0" smtClean="0">
                <a:solidFill>
                  <a:schemeClr val="accent3">
                    <a:lumMod val="75000"/>
                  </a:schemeClr>
                </a:solidFill>
              </a:rPr>
              <a:t>寓言四则</a:t>
            </a:r>
            <a:r>
              <a:rPr lang="en-US" altLang="zh-CN" sz="11500" b="1" dirty="0" smtClean="0">
                <a:solidFill>
                  <a:schemeClr val="accent3">
                    <a:lumMod val="75000"/>
                  </a:schemeClr>
                </a:solidFill>
              </a:rPr>
              <a:t>》</a:t>
            </a:r>
            <a:endParaRPr lang="zh-CN" altLang="en-US" sz="115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42844" y="2571744"/>
            <a:ext cx="8858312" cy="2428891"/>
          </a:xfrm>
        </p:spPr>
        <p:txBody>
          <a:bodyPr vert="horz">
            <a:noAutofit/>
          </a:bodyPr>
          <a:lstStyle/>
          <a:p>
            <a:pPr>
              <a:buNone/>
            </a:pPr>
            <a:r>
              <a:rPr lang="en-US" altLang="zh-CN" sz="7200" b="1" dirty="0" smtClean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zh-CN" altLang="en-US" sz="7200" b="1" dirty="0" smtClean="0">
                <a:solidFill>
                  <a:schemeClr val="accent6">
                    <a:lumMod val="75000"/>
                  </a:schemeClr>
                </a:solidFill>
              </a:rPr>
              <a:t>制作  ：    上蔡县</a:t>
            </a:r>
            <a:endParaRPr lang="en-US" altLang="zh-CN" sz="72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altLang="zh-CN" sz="6000" b="1" dirty="0" smtClean="0">
                <a:solidFill>
                  <a:schemeClr val="accent1"/>
                </a:solidFill>
              </a:rPr>
              <a:t>			</a:t>
            </a:r>
            <a:r>
              <a:rPr lang="zh-CN" altLang="en-US" sz="6000" b="1" dirty="0" smtClean="0">
                <a:solidFill>
                  <a:schemeClr val="accent1"/>
                </a:solidFill>
              </a:rPr>
              <a:t>城南中学     </a:t>
            </a:r>
            <a:r>
              <a:rPr lang="zh-CN" altLang="en-US" sz="6000" b="1" dirty="0" smtClean="0">
                <a:solidFill>
                  <a:srgbClr val="C00000"/>
                </a:solidFill>
              </a:rPr>
              <a:t> </a:t>
            </a:r>
            <a:r>
              <a:rPr lang="zh-CN" altLang="en-US" sz="5400" b="1" i="1" dirty="0" smtClean="0">
                <a:solidFill>
                  <a:schemeClr val="accent3"/>
                </a:solidFill>
              </a:rPr>
              <a:t>刘二龙</a:t>
            </a:r>
            <a:endParaRPr lang="zh-CN" altLang="en-US" sz="6000" b="1" i="1" dirty="0">
              <a:solidFill>
                <a:schemeClr val="accent3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43042" y="5143512"/>
            <a:ext cx="5929354" cy="923330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2012</a:t>
            </a:r>
            <a:r>
              <a:rPr lang="zh-CN" altLang="en-US" sz="5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年</a:t>
            </a:r>
            <a:r>
              <a:rPr lang="en-US" altLang="zh-CN" sz="5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  <a:r>
              <a:rPr lang="zh-CN" altLang="en-US" sz="5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月</a:t>
            </a:r>
            <a:r>
              <a:rPr lang="en-US" altLang="zh-CN" sz="5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17</a:t>
            </a:r>
            <a:r>
              <a:rPr lang="zh-CN" altLang="en-US" sz="5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日</a:t>
            </a:r>
            <a:endParaRPr lang="zh-CN" altLang="en-US" sz="5400" b="0" i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自主学习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0" y="571480"/>
            <a:ext cx="2786050" cy="857255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一、填空。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42844" y="1357298"/>
            <a:ext cx="8858312" cy="535784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</a:rPr>
              <a:t>、用假托的故事寄寓意味深长的道理，给人以启示和教育的文学体裁叫 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</a:rPr>
              <a:t>		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</a:rPr>
              <a:t>。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</a:rPr>
              <a:t>《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</a:rPr>
              <a:t>赫耳墨斯和雕像者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</a:rPr>
              <a:t>》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</a:rPr>
              <a:t>、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</a:rPr>
              <a:t>《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</a:rPr>
              <a:t>蚊子和狮子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</a:rPr>
              <a:t>》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</a:rPr>
              <a:t>均选自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</a:rPr>
              <a:t>《 			》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</a:rPr>
              <a:t>，其作者相传是 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</a:rPr>
              <a:t>		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</a:rPr>
              <a:t>（国名）的 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</a:rPr>
              <a:t>			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</a:rPr>
              <a:t>（人名）。 </a:t>
            </a:r>
          </a:p>
          <a:p>
            <a:pPr>
              <a:buNone/>
            </a:pP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</a:rPr>
              <a:t>、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</a:rPr>
              <a:t>《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</a:rPr>
              <a:t>智子疑邻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</a:rPr>
              <a:t>》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</a:rPr>
              <a:t>选自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</a:rPr>
              <a:t>《 			》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</a:rPr>
              <a:t>，作者是 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</a:rPr>
              <a:t>	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</a:rPr>
              <a:t>（时代）末期著名 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</a:rPr>
              <a:t>		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</a:rPr>
              <a:t>家 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</a:rPr>
              <a:t>		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</a:rPr>
              <a:t>（人名），是诸子百家中 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</a:rPr>
              <a:t>		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</a:rPr>
              <a:t>家思想的代表。 </a:t>
            </a:r>
          </a:p>
          <a:p>
            <a:pPr>
              <a:buNone/>
            </a:pP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</a:rPr>
              <a:t>3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</a:rPr>
              <a:t>、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</a:rPr>
              <a:t>《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</a:rPr>
              <a:t>塞翁失马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</a:rPr>
              <a:t>》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</a:rPr>
              <a:t>选自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</a:rPr>
              <a:t>《		 		》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</a:rPr>
              <a:t>，此书为 （朝代）淮南王</a:t>
            </a: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</a:rPr>
              <a:t>		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</a:rPr>
              <a:t> 等编著。 </a:t>
            </a:r>
            <a:endParaRPr lang="zh-CN" altLang="en-US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0" y="1428736"/>
            <a:ext cx="9144000" cy="52864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altLang="zh-CN" sz="2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en-US" altLang="zh-CN" sz="3600" dirty="0" smtClean="0">
                <a:solidFill>
                  <a:schemeClr val="accent6">
                    <a:lumMod val="75000"/>
                  </a:schemeClr>
                </a:solidFill>
              </a:rPr>
              <a:t>				     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</a:rPr>
              <a:t>寓言 </a:t>
            </a:r>
            <a:r>
              <a:rPr lang="en-US" altLang="zh-CN" sz="3600" dirty="0" smtClean="0">
                <a:solidFill>
                  <a:schemeClr val="accent6">
                    <a:lumMod val="75000"/>
                  </a:schemeClr>
                </a:solidFill>
              </a:rPr>
              <a:t>											    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</a:rPr>
              <a:t>伊索寓言</a:t>
            </a:r>
            <a:r>
              <a:rPr lang="en-US" altLang="zh-CN" sz="3600" dirty="0" smtClean="0">
                <a:solidFill>
                  <a:schemeClr val="accent6">
                    <a:lumMod val="75000"/>
                  </a:schemeClr>
                </a:solidFill>
              </a:rPr>
              <a:t>		     		      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</a:rPr>
              <a:t>古希腊 </a:t>
            </a:r>
            <a:r>
              <a:rPr lang="en-US" altLang="zh-CN" sz="3600" dirty="0" smtClean="0">
                <a:solidFill>
                  <a:schemeClr val="accent6">
                    <a:lumMod val="75000"/>
                  </a:schemeClr>
                </a:solidFill>
              </a:rPr>
              <a:t>			  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</a:rPr>
              <a:t>伊索 </a:t>
            </a:r>
            <a:r>
              <a:rPr lang="en-US" altLang="zh-CN" sz="3600" dirty="0" smtClean="0">
                <a:solidFill>
                  <a:schemeClr val="accent6">
                    <a:lumMod val="75000"/>
                  </a:schemeClr>
                </a:solidFill>
              </a:rPr>
              <a:t>											      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</a:rPr>
              <a:t>韩非子</a:t>
            </a:r>
            <a:r>
              <a:rPr lang="en-US" altLang="zh-CN" sz="3600" dirty="0" smtClean="0">
                <a:solidFill>
                  <a:schemeClr val="accent6">
                    <a:lumMod val="75000"/>
                  </a:schemeClr>
                </a:solidFill>
              </a:rPr>
              <a:t>·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</a:rPr>
              <a:t>说难</a:t>
            </a:r>
            <a:r>
              <a:rPr lang="en-US" altLang="zh-CN" sz="3600" dirty="0" smtClean="0">
                <a:solidFill>
                  <a:schemeClr val="accent6">
                    <a:lumMod val="75000"/>
                  </a:schemeClr>
                </a:solidFill>
              </a:rPr>
              <a:t> 	            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</a:rPr>
              <a:t>战国 </a:t>
            </a:r>
            <a:r>
              <a:rPr lang="en-US" altLang="zh-CN" sz="3600" dirty="0" smtClean="0">
                <a:solidFill>
                  <a:schemeClr val="accent6">
                    <a:lumMod val="75000"/>
                  </a:schemeClr>
                </a:solidFill>
              </a:rPr>
              <a:t>			         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</a:rPr>
              <a:t>思想 </a:t>
            </a:r>
            <a:r>
              <a:rPr lang="en-US" altLang="zh-CN" sz="3600" dirty="0" smtClean="0">
                <a:solidFill>
                  <a:schemeClr val="accent6">
                    <a:lumMod val="75000"/>
                  </a:schemeClr>
                </a:solidFill>
              </a:rPr>
              <a:t>	 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</a:rPr>
              <a:t>韩非 </a:t>
            </a:r>
            <a:r>
              <a:rPr lang="en-US" altLang="zh-CN" sz="3600" dirty="0" smtClean="0">
                <a:solidFill>
                  <a:schemeClr val="accent6">
                    <a:lumMod val="75000"/>
                  </a:schemeClr>
                </a:solidFill>
              </a:rPr>
              <a:t>					   	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</a:rPr>
              <a:t>法</a:t>
            </a:r>
            <a:r>
              <a:rPr lang="en-US" altLang="zh-CN" sz="3600" dirty="0" smtClean="0">
                <a:solidFill>
                  <a:schemeClr val="accent6">
                    <a:lumMod val="75000"/>
                  </a:schemeClr>
                </a:solidFill>
              </a:rPr>
              <a:t>						        			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</a:rPr>
              <a:t>淮南子</a:t>
            </a:r>
            <a:r>
              <a:rPr lang="en-US" altLang="zh-CN" sz="3600" dirty="0" smtClean="0">
                <a:solidFill>
                  <a:schemeClr val="accent6">
                    <a:lumMod val="75000"/>
                  </a:schemeClr>
                </a:solidFill>
              </a:rPr>
              <a:t>·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</a:rPr>
              <a:t>人间训</a:t>
            </a:r>
            <a:r>
              <a:rPr lang="en-US" altLang="zh-CN" sz="3600" dirty="0" smtClean="0">
                <a:solidFill>
                  <a:schemeClr val="accent6">
                    <a:lumMod val="75000"/>
                  </a:schemeClr>
                </a:solidFill>
              </a:rPr>
              <a:t>						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</a:rPr>
              <a:t>刘安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" name="~PP3590.WAV">
            <a:hlinkClick r:id="" action="ppaction://media"/>
          </p:cNvPr>
          <p:cNvPicPr>
            <a:picLocks noRot="1" noChangeAspect="1"/>
          </p:cNvPicPr>
          <p:nvPr>
            <a:wavAudioFile r:embed="rId2" name="~PP3590.WAV"/>
          </p:nvPr>
        </p:nvPicPr>
        <p:blipFill>
          <a:blip r:embed="rId5"/>
          <a:stretch>
            <a:fillRect/>
          </a:stretch>
        </p:blipFill>
        <p:spPr>
          <a:xfrm>
            <a:off x="8593138" y="6307138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heel/>
    <p:sndAc>
      <p:stSnd>
        <p:snd r:embed="rId4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3" grpId="0" build="p"/>
      <p:bldP spid="4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0" y="928670"/>
            <a:ext cx="9144000" cy="1357322"/>
          </a:xfrm>
        </p:spPr>
        <p:txBody>
          <a:bodyPr>
            <a:normAutofit lnSpcReduction="10000"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二、引号的作用一般为</a:t>
            </a:r>
            <a:r>
              <a:rPr lang="en-US" altLang="zh-CN" sz="2800" dirty="0" smtClean="0">
                <a:solidFill>
                  <a:srgbClr val="FF0000"/>
                </a:solidFill>
              </a:rPr>
              <a:t>:A</a:t>
            </a:r>
            <a:r>
              <a:rPr lang="zh-CN" altLang="en-US" sz="2800" dirty="0" smtClean="0">
                <a:solidFill>
                  <a:srgbClr val="FF0000"/>
                </a:solidFill>
              </a:rPr>
              <a:t>、表引用；</a:t>
            </a:r>
            <a:r>
              <a:rPr lang="en-US" altLang="zh-CN" sz="2800" dirty="0" smtClean="0">
                <a:solidFill>
                  <a:srgbClr val="FF0000"/>
                </a:solidFill>
              </a:rPr>
              <a:t>B</a:t>
            </a:r>
            <a:r>
              <a:rPr lang="zh-CN" altLang="en-US" sz="2800" dirty="0" smtClean="0">
                <a:solidFill>
                  <a:srgbClr val="FF0000"/>
                </a:solidFill>
              </a:rPr>
              <a:t>表特定称谓；</a:t>
            </a:r>
            <a:r>
              <a:rPr lang="en-US" altLang="zh-CN" sz="2800" dirty="0" smtClean="0">
                <a:solidFill>
                  <a:srgbClr val="FF0000"/>
                </a:solidFill>
              </a:rPr>
              <a:t>C</a:t>
            </a:r>
            <a:r>
              <a:rPr lang="zh-CN" altLang="en-US" sz="2800" dirty="0" smtClean="0">
                <a:solidFill>
                  <a:srgbClr val="FF0000"/>
                </a:solidFill>
              </a:rPr>
              <a:t>表特殊含义；</a:t>
            </a:r>
            <a:r>
              <a:rPr lang="en-US" altLang="zh-CN" sz="2800" dirty="0" smtClean="0">
                <a:solidFill>
                  <a:srgbClr val="FF0000"/>
                </a:solidFill>
              </a:rPr>
              <a:t>D</a:t>
            </a:r>
            <a:r>
              <a:rPr lang="zh-CN" altLang="en-US" sz="2800" dirty="0" smtClean="0">
                <a:solidFill>
                  <a:srgbClr val="FF0000"/>
                </a:solidFill>
              </a:rPr>
              <a:t>表强调；</a:t>
            </a:r>
            <a:r>
              <a:rPr lang="en-US" altLang="zh-CN" sz="2800" dirty="0" smtClean="0">
                <a:solidFill>
                  <a:srgbClr val="FF0000"/>
                </a:solidFill>
              </a:rPr>
              <a:t>E</a:t>
            </a:r>
            <a:r>
              <a:rPr lang="zh-CN" altLang="en-US" sz="2800" dirty="0" smtClean="0">
                <a:solidFill>
                  <a:srgbClr val="FF0000"/>
                </a:solidFill>
              </a:rPr>
              <a:t>表讽刺或否定。请指出下列句中的引号分别起什么作用。</a:t>
            </a:r>
            <a:r>
              <a:rPr lang="zh-CN" altLang="en-US" sz="2800" dirty="0" smtClean="0"/>
              <a:t>（填序号即可） </a:t>
            </a:r>
            <a:endParaRPr lang="zh-CN" altLang="en-US" sz="280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42844" y="2285992"/>
            <a:ext cx="9001156" cy="4286280"/>
          </a:xfrm>
        </p:spPr>
        <p:txBody>
          <a:bodyPr/>
          <a:lstStyle/>
          <a:p>
            <a:pPr>
              <a:buNone/>
            </a:pPr>
            <a:r>
              <a:rPr lang="en-US" altLang="zh-CN" sz="3600" dirty="0" smtClean="0"/>
              <a:t>1</a:t>
            </a:r>
            <a:r>
              <a:rPr lang="zh-CN" altLang="en-US" sz="3600" dirty="0" smtClean="0"/>
              <a:t>、她给她心爱的孩子取了一个名字，叫做“人”。 （ ） </a:t>
            </a:r>
          </a:p>
          <a:p>
            <a:pPr>
              <a:buNone/>
            </a:pPr>
            <a:r>
              <a:rPr lang="en-US" altLang="zh-CN" sz="3600" dirty="0" smtClean="0"/>
              <a:t>2</a:t>
            </a:r>
            <a:r>
              <a:rPr lang="zh-CN" altLang="en-US" sz="3600" dirty="0" smtClean="0"/>
              <a:t>、忽然，在他的“黑洞”里，他第一次看见一个淡淡的光点在他的手心里移动着。（ ） </a:t>
            </a:r>
          </a:p>
          <a:p>
            <a:pPr>
              <a:buNone/>
            </a:pPr>
            <a:r>
              <a:rPr lang="en-US" altLang="zh-CN" sz="3600" dirty="0" smtClean="0"/>
              <a:t>3</a:t>
            </a:r>
            <a:r>
              <a:rPr lang="zh-CN" altLang="en-US" sz="3600" dirty="0" smtClean="0"/>
              <a:t>、雕像者回答说：“假如你买了那两个，这个算饶头，白送。” （ ） </a:t>
            </a:r>
          </a:p>
          <a:p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0" y="2214554"/>
            <a:ext cx="9144000" cy="4429156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altLang="zh-CN" sz="36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600" dirty="0" smtClean="0">
                <a:solidFill>
                  <a:srgbClr val="FF0000"/>
                </a:solidFill>
              </a:rPr>
              <a:t>				B</a:t>
            </a:r>
          </a:p>
          <a:p>
            <a:pPr>
              <a:buNone/>
            </a:pPr>
            <a:endParaRPr lang="en-US" altLang="zh-CN" sz="36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36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600" dirty="0" smtClean="0">
                <a:solidFill>
                  <a:srgbClr val="FF0000"/>
                </a:solidFill>
              </a:rPr>
              <a:t>	     C </a:t>
            </a:r>
          </a:p>
          <a:p>
            <a:pPr>
              <a:buNone/>
            </a:pPr>
            <a:endParaRPr lang="en-US" altLang="zh-CN" sz="36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600" dirty="0" smtClean="0">
                <a:solidFill>
                  <a:srgbClr val="FF0000"/>
                </a:solidFill>
              </a:rPr>
              <a:t>							A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las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70" decel="100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770" decel="100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70" decel="100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70" decel="100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三、请给下列成语各配上另一个成语，结成对子。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714348" y="2143116"/>
            <a:ext cx="8229600" cy="3983047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sz="5400" dirty="0" smtClean="0"/>
              <a:t>守株待兔</a:t>
            </a:r>
            <a:r>
              <a:rPr lang="en-US" altLang="zh-CN" sz="5400" dirty="0" smtClean="0"/>
              <a:t>			</a:t>
            </a:r>
            <a:r>
              <a:rPr lang="zh-CN" altLang="en-US" sz="5400" dirty="0" smtClean="0">
                <a:solidFill>
                  <a:srgbClr val="00B050"/>
                </a:solidFill>
              </a:rPr>
              <a:t>精卫填海</a:t>
            </a:r>
            <a:endParaRPr lang="en-US" altLang="zh-CN" sz="54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zh-CN" altLang="en-US" sz="5400" dirty="0" smtClean="0"/>
              <a:t>狗仗人势 </a:t>
            </a:r>
            <a:r>
              <a:rPr lang="en-US" altLang="zh-CN" sz="5400" dirty="0" smtClean="0"/>
              <a:t>			</a:t>
            </a:r>
            <a:r>
              <a:rPr lang="zh-CN" altLang="en-US" sz="5400" dirty="0" smtClean="0">
                <a:solidFill>
                  <a:srgbClr val="00B050"/>
                </a:solidFill>
              </a:rPr>
              <a:t>锦上添花</a:t>
            </a:r>
            <a:endParaRPr lang="en-US" altLang="zh-CN" sz="54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zh-CN" altLang="en-US" sz="5400" dirty="0" smtClean="0"/>
              <a:t>雪中送炭 </a:t>
            </a:r>
            <a:r>
              <a:rPr lang="en-US" altLang="zh-CN" sz="5400" dirty="0" smtClean="0"/>
              <a:t>			</a:t>
            </a:r>
            <a:r>
              <a:rPr lang="zh-CN" altLang="en-US" sz="5400" dirty="0" smtClean="0">
                <a:solidFill>
                  <a:srgbClr val="00B050"/>
                </a:solidFill>
              </a:rPr>
              <a:t>狐假虎威</a:t>
            </a:r>
            <a:endParaRPr lang="en-US" altLang="zh-CN" sz="54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zh-CN" altLang="en-US" sz="5400" dirty="0" smtClean="0"/>
              <a:t>愚公移山 </a:t>
            </a:r>
            <a:r>
              <a:rPr lang="en-US" altLang="zh-CN" sz="5400" dirty="0" smtClean="0"/>
              <a:t>			</a:t>
            </a:r>
            <a:r>
              <a:rPr lang="zh-CN" altLang="en-US" sz="5400" dirty="0" smtClean="0">
                <a:solidFill>
                  <a:srgbClr val="00B050"/>
                </a:solidFill>
              </a:rPr>
              <a:t>缘木求鱼</a:t>
            </a:r>
          </a:p>
          <a:p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 rot="16200000" flipH="1">
            <a:off x="3000364" y="3071810"/>
            <a:ext cx="2643206" cy="19288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5400000" flipH="1" flipV="1">
            <a:off x="2964645" y="2893215"/>
            <a:ext cx="2857520" cy="2071702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286116" y="3571876"/>
            <a:ext cx="2071702" cy="928694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357554" y="3571876"/>
            <a:ext cx="2071702" cy="92869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-214338"/>
            <a:ext cx="9144000" cy="1785950"/>
          </a:xfrm>
        </p:spPr>
        <p:txBody>
          <a:bodyPr>
            <a:norm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</a:rPr>
              <a:t>合作探究</a:t>
            </a:r>
            <a:r>
              <a:rPr lang="en-US" altLang="zh-CN" dirty="0" smtClean="0">
                <a:solidFill>
                  <a:srgbClr val="C00000"/>
                </a:solidFill>
              </a:rPr>
              <a:t/>
            </a:r>
            <a:br>
              <a:rPr lang="en-US" altLang="zh-CN" dirty="0" smtClean="0">
                <a:solidFill>
                  <a:srgbClr val="C00000"/>
                </a:solidFill>
              </a:rPr>
            </a:br>
            <a:r>
              <a:rPr lang="zh-CN" altLang="en-US" sz="2400" dirty="0" smtClean="0">
                <a:solidFill>
                  <a:srgbClr val="C00000"/>
                </a:solidFill>
              </a:rPr>
              <a:t>四、阅读</a:t>
            </a:r>
            <a:r>
              <a:rPr lang="en-US" altLang="zh-CN" sz="2400" dirty="0" smtClean="0">
                <a:solidFill>
                  <a:srgbClr val="C00000"/>
                </a:solidFill>
              </a:rPr>
              <a:t>《</a:t>
            </a:r>
            <a:r>
              <a:rPr lang="zh-CN" altLang="en-US" sz="2400" dirty="0" smtClean="0">
                <a:solidFill>
                  <a:srgbClr val="C00000"/>
                </a:solidFill>
              </a:rPr>
              <a:t>赫耳墨斯和雕像者</a:t>
            </a:r>
            <a:r>
              <a:rPr lang="en-US" altLang="zh-CN" sz="2400" dirty="0" smtClean="0">
                <a:solidFill>
                  <a:srgbClr val="C00000"/>
                </a:solidFill>
              </a:rPr>
              <a:t>》</a:t>
            </a:r>
            <a:r>
              <a:rPr lang="zh-CN" altLang="en-US" sz="2400" dirty="0" smtClean="0">
                <a:solidFill>
                  <a:srgbClr val="C00000"/>
                </a:solidFill>
              </a:rPr>
              <a:t>和</a:t>
            </a:r>
            <a:r>
              <a:rPr lang="en-US" altLang="zh-CN" sz="2400" dirty="0" smtClean="0">
                <a:solidFill>
                  <a:srgbClr val="C00000"/>
                </a:solidFill>
              </a:rPr>
              <a:t>《</a:t>
            </a:r>
            <a:r>
              <a:rPr lang="zh-CN" altLang="en-US" sz="2400" dirty="0" smtClean="0">
                <a:solidFill>
                  <a:srgbClr val="C00000"/>
                </a:solidFill>
              </a:rPr>
              <a:t>蚊子和狮子</a:t>
            </a:r>
            <a:r>
              <a:rPr lang="en-US" altLang="zh-CN" sz="2400" dirty="0" smtClean="0">
                <a:solidFill>
                  <a:srgbClr val="C00000"/>
                </a:solidFill>
              </a:rPr>
              <a:t>》</a:t>
            </a:r>
            <a:r>
              <a:rPr lang="zh-CN" altLang="en-US" sz="2400" dirty="0" smtClean="0">
                <a:solidFill>
                  <a:srgbClr val="C00000"/>
                </a:solidFill>
              </a:rPr>
              <a:t>，完成下列问题</a:t>
            </a:r>
            <a:r>
              <a:rPr lang="zh-CN" altLang="en-US" sz="3600" dirty="0" smtClean="0">
                <a:solidFill>
                  <a:srgbClr val="C00000"/>
                </a:solidFill>
              </a:rPr>
              <a:t>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2844" y="1600200"/>
            <a:ext cx="8858312" cy="497207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赫耳墨斯和雕像者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中“赫耳墨斯又笑着问道：‘赫拉的雕像值多少钱？’”如何理解此“笑”呢？ </a:t>
            </a:r>
          </a:p>
          <a:p>
            <a:pPr>
              <a:buNone/>
            </a:pPr>
            <a:r>
              <a:rPr lang="zh-CN" altLang="en-US" dirty="0" smtClean="0"/>
              <a:t>答： 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蚊子和狮子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中，蚊子在与狮子战斗前吹了一次喇叭，战斗后又吹了一次喇叭，蚊子两次吹喇叭的原因分别是什么？ </a:t>
            </a:r>
          </a:p>
          <a:p>
            <a:pPr>
              <a:buNone/>
            </a:pPr>
            <a:r>
              <a:rPr lang="zh-CN" altLang="en-US" dirty="0" smtClean="0"/>
              <a:t>答：战斗前： </a:t>
            </a:r>
          </a:p>
          <a:p>
            <a:pPr>
              <a:buNone/>
            </a:pPr>
            <a:r>
              <a:rPr lang="zh-CN" altLang="en-US" dirty="0" smtClean="0"/>
              <a:t>战斗后： </a:t>
            </a:r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、请分别用一个成语概括两文的寓意。 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0" y="2500306"/>
            <a:ext cx="9001156" cy="435769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此“笑”揭示出他内心的骄傲，极传神地表现了他轻视别人的心理活动。 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              </a:t>
            </a:r>
            <a:r>
              <a:rPr lang="zh-CN" altLang="en-US" dirty="0" smtClean="0">
                <a:solidFill>
                  <a:srgbClr val="FF0000"/>
                </a:solidFill>
              </a:rPr>
              <a:t>是因为分析敌我条件后，充满胜利的信心。 </a:t>
            </a:r>
            <a:r>
              <a:rPr lang="en-US" altLang="zh-CN" dirty="0" smtClean="0">
                <a:solidFill>
                  <a:srgbClr val="FF0000"/>
                </a:solidFill>
              </a:rPr>
              <a:t>	      </a:t>
            </a:r>
            <a:r>
              <a:rPr lang="zh-CN" altLang="en-US" dirty="0" smtClean="0">
                <a:solidFill>
                  <a:srgbClr val="FF0000"/>
                </a:solidFill>
              </a:rPr>
              <a:t>是得意忘形，吹嘘自己的胜利。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自命不凡（或：妄自尊大）       骄兵必败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、下列叙述不准确的一项是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14282" y="1600200"/>
            <a:ext cx="878687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A</a:t>
            </a:r>
            <a:r>
              <a:rPr lang="zh-CN" altLang="en-US" dirty="0" smtClean="0"/>
              <a:t>、 寓言往往是以比喻性的故事寄寓深刻的道理。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赫耳墨斯和雕像者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是以神喻人，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蚊子和狮子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是以动物喻人。 </a:t>
            </a:r>
          </a:p>
          <a:p>
            <a:pPr>
              <a:buNone/>
            </a:pPr>
            <a:r>
              <a:rPr lang="en-US" altLang="zh-CN" dirty="0" smtClean="0"/>
              <a:t>B</a:t>
            </a:r>
            <a:r>
              <a:rPr lang="zh-CN" altLang="en-US" dirty="0" smtClean="0"/>
              <a:t>、 两则寓言都采用了对话描写。 </a:t>
            </a:r>
          </a:p>
          <a:p>
            <a:pPr>
              <a:buNone/>
            </a:pPr>
            <a:r>
              <a:rPr lang="en-US" altLang="zh-CN" dirty="0" smtClean="0"/>
              <a:t>C</a:t>
            </a:r>
            <a:r>
              <a:rPr lang="zh-CN" altLang="en-US" dirty="0" smtClean="0"/>
              <a:t>、 两则寓言结构相同，都是先叙述故事，篇末点明寓意。 </a:t>
            </a:r>
          </a:p>
          <a:p>
            <a:pPr>
              <a:buNone/>
            </a:pPr>
            <a:r>
              <a:rPr lang="en-US" altLang="zh-CN" dirty="0" smtClean="0"/>
              <a:t>D</a:t>
            </a:r>
            <a:r>
              <a:rPr lang="zh-CN" altLang="en-US" dirty="0" smtClean="0"/>
              <a:t>、 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赫耳墨斯和雕像者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构思精巧，文章采用三问三答的形式，这三问三答略有变化，有起伏。 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643834" y="428604"/>
            <a:ext cx="1357322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	</a:t>
            </a:r>
            <a:r>
              <a:rPr lang="zh-CN" altLang="en-US" dirty="0" smtClean="0"/>
              <a:t> </a:t>
            </a:r>
            <a:r>
              <a:rPr lang="en-US" altLang="zh-CN" sz="4200" dirty="0" smtClean="0">
                <a:solidFill>
                  <a:srgbClr val="FF0000"/>
                </a:solidFill>
              </a:rPr>
              <a:t>B</a:t>
            </a:r>
            <a:endParaRPr lang="zh-CN" altLang="en-US" sz="4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五、阅读</a:t>
            </a:r>
            <a:r>
              <a:rPr lang="en-US" altLang="zh-CN" sz="3600" dirty="0" smtClean="0">
                <a:solidFill>
                  <a:srgbClr val="FF0000"/>
                </a:solidFill>
              </a:rPr>
              <a:t>《</a:t>
            </a:r>
            <a:r>
              <a:rPr lang="zh-CN" altLang="en-US" sz="3600" dirty="0" smtClean="0">
                <a:solidFill>
                  <a:srgbClr val="FF0000"/>
                </a:solidFill>
              </a:rPr>
              <a:t>智子疑邻</a:t>
            </a:r>
            <a:r>
              <a:rPr lang="en-US" altLang="zh-CN" sz="3600" dirty="0" smtClean="0">
                <a:solidFill>
                  <a:srgbClr val="FF0000"/>
                </a:solidFill>
              </a:rPr>
              <a:t>》</a:t>
            </a:r>
            <a:r>
              <a:rPr lang="zh-CN" altLang="en-US" sz="3600" dirty="0" smtClean="0">
                <a:solidFill>
                  <a:srgbClr val="FF0000"/>
                </a:solidFill>
              </a:rPr>
              <a:t>，完成下列问题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472518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zh-CN" sz="3500" dirty="0" smtClean="0">
                <a:solidFill>
                  <a:srgbClr val="FF0000"/>
                </a:solidFill>
              </a:rPr>
              <a:t>1</a:t>
            </a:r>
            <a:r>
              <a:rPr lang="zh-CN" altLang="en-US" sz="3500" dirty="0" smtClean="0">
                <a:solidFill>
                  <a:srgbClr val="FF0000"/>
                </a:solidFill>
              </a:rPr>
              <a:t>、给下列加线字注音并解释</a:t>
            </a:r>
            <a:r>
              <a:rPr lang="zh-CN" altLang="en-US" sz="3500" dirty="0" smtClean="0"/>
              <a:t>。 </a:t>
            </a:r>
          </a:p>
          <a:p>
            <a:pPr>
              <a:buNone/>
            </a:pPr>
            <a:r>
              <a:rPr lang="zh-CN" altLang="en-US" sz="3500" dirty="0" smtClean="0"/>
              <a:t>天</a:t>
            </a:r>
            <a:r>
              <a:rPr lang="zh-CN" altLang="en-US" sz="3500" u="heavy" dirty="0" smtClean="0"/>
              <a:t>雨</a:t>
            </a:r>
            <a:r>
              <a:rPr lang="zh-CN" altLang="en-US" sz="3500" dirty="0" smtClean="0"/>
              <a:t>墙坏（</a:t>
            </a:r>
            <a:r>
              <a:rPr lang="en-US" altLang="zh-CN" sz="3500" dirty="0" smtClean="0"/>
              <a:t>	</a:t>
            </a:r>
            <a:r>
              <a:rPr lang="zh-CN" altLang="en-US" sz="3500" dirty="0" smtClean="0"/>
              <a:t> ）： </a:t>
            </a:r>
            <a:endParaRPr lang="en-US" altLang="zh-CN" sz="3500" dirty="0" smtClean="0"/>
          </a:p>
          <a:p>
            <a:pPr>
              <a:buNone/>
            </a:pPr>
            <a:r>
              <a:rPr lang="zh-CN" altLang="en-US" sz="3500" dirty="0" smtClean="0"/>
              <a:t>而邻人之</a:t>
            </a:r>
            <a:r>
              <a:rPr lang="zh-CN" altLang="en-US" sz="3500" u="heavy" dirty="0" smtClean="0"/>
              <a:t>父</a:t>
            </a:r>
            <a:r>
              <a:rPr lang="zh-CN" altLang="en-US" sz="3500" dirty="0" smtClean="0"/>
              <a:t>亦云（</a:t>
            </a:r>
            <a:r>
              <a:rPr lang="en-US" altLang="zh-CN" sz="3500" dirty="0" smtClean="0"/>
              <a:t>	</a:t>
            </a:r>
            <a:r>
              <a:rPr lang="zh-CN" altLang="en-US" sz="3500" dirty="0" smtClean="0"/>
              <a:t> ）： </a:t>
            </a:r>
          </a:p>
          <a:p>
            <a:pPr>
              <a:buNone/>
            </a:pPr>
            <a:endParaRPr lang="en-US" altLang="zh-CN" sz="3500" dirty="0" smtClean="0"/>
          </a:p>
          <a:p>
            <a:pPr>
              <a:buNone/>
            </a:pPr>
            <a:r>
              <a:rPr lang="zh-CN" altLang="en-US" sz="3500" dirty="0" smtClean="0"/>
              <a:t>暮而果大</a:t>
            </a:r>
            <a:r>
              <a:rPr lang="zh-CN" altLang="en-US" sz="3500" u="heavy" dirty="0" smtClean="0"/>
              <a:t>亡</a:t>
            </a:r>
            <a:r>
              <a:rPr lang="zh-CN" altLang="en-US" sz="3500" dirty="0" smtClean="0"/>
              <a:t>其财（ </a:t>
            </a:r>
            <a:r>
              <a:rPr lang="en-US" altLang="zh-CN" sz="3500" dirty="0" smtClean="0"/>
              <a:t>		</a:t>
            </a:r>
            <a:r>
              <a:rPr lang="zh-CN" altLang="en-US" sz="3500" dirty="0" smtClean="0"/>
              <a:t>）： </a:t>
            </a:r>
          </a:p>
          <a:p>
            <a:pPr>
              <a:buNone/>
            </a:pPr>
            <a:r>
              <a:rPr lang="en-US" altLang="zh-CN" sz="3500" dirty="0" smtClean="0">
                <a:solidFill>
                  <a:srgbClr val="FF0000"/>
                </a:solidFill>
              </a:rPr>
              <a:t>2</a:t>
            </a:r>
            <a:r>
              <a:rPr lang="zh-CN" altLang="en-US" sz="3500" dirty="0" smtClean="0">
                <a:solidFill>
                  <a:srgbClr val="FF0000"/>
                </a:solidFill>
              </a:rPr>
              <a:t>、补充下列句中省略部分</a:t>
            </a:r>
            <a:r>
              <a:rPr lang="zh-CN" altLang="en-US" sz="3500" dirty="0" smtClean="0"/>
              <a:t>。 </a:t>
            </a:r>
          </a:p>
          <a:p>
            <a:pPr>
              <a:buNone/>
            </a:pPr>
            <a:r>
              <a:rPr lang="zh-CN" altLang="en-US" sz="3500" dirty="0" smtClean="0"/>
              <a:t>（</a:t>
            </a:r>
            <a:r>
              <a:rPr lang="en-US" altLang="zh-CN" sz="3500" dirty="0" smtClean="0"/>
              <a:t>1</a:t>
            </a:r>
            <a:r>
              <a:rPr lang="zh-CN" altLang="en-US" sz="3500" dirty="0" smtClean="0"/>
              <a:t>）宋有富人，天雨（ </a:t>
            </a:r>
            <a:r>
              <a:rPr lang="en-US" altLang="zh-CN" sz="3500" dirty="0" smtClean="0"/>
              <a:t>			</a:t>
            </a:r>
            <a:r>
              <a:rPr lang="zh-CN" altLang="en-US" sz="3500" dirty="0" smtClean="0"/>
              <a:t>）墙坏。 </a:t>
            </a:r>
          </a:p>
          <a:p>
            <a:pPr>
              <a:buNone/>
            </a:pPr>
            <a:r>
              <a:rPr lang="zh-CN" altLang="en-US" sz="3500" dirty="0" smtClean="0"/>
              <a:t>（</a:t>
            </a:r>
            <a:r>
              <a:rPr lang="en-US" altLang="zh-CN" sz="3500" dirty="0" smtClean="0"/>
              <a:t>2</a:t>
            </a:r>
            <a:r>
              <a:rPr lang="zh-CN" altLang="en-US" sz="3500" dirty="0" smtClean="0"/>
              <a:t>）其子曰：“（ </a:t>
            </a:r>
            <a:r>
              <a:rPr lang="en-US" altLang="zh-CN" sz="3500" dirty="0" smtClean="0"/>
              <a:t>		</a:t>
            </a:r>
            <a:r>
              <a:rPr lang="zh-CN" altLang="en-US" sz="3500" dirty="0" smtClean="0"/>
              <a:t>）不筑（</a:t>
            </a:r>
            <a:r>
              <a:rPr lang="en-US" altLang="zh-CN" sz="3500" dirty="0" smtClean="0"/>
              <a:t>		</a:t>
            </a:r>
            <a:r>
              <a:rPr lang="zh-CN" altLang="en-US" sz="3500" dirty="0" smtClean="0"/>
              <a:t> ），（</a:t>
            </a:r>
            <a:r>
              <a:rPr lang="en-US" altLang="zh-CN" sz="3500" dirty="0" smtClean="0"/>
              <a:t>		</a:t>
            </a:r>
            <a:r>
              <a:rPr lang="zh-CN" altLang="en-US" sz="3500" dirty="0" smtClean="0"/>
              <a:t> ）必将有盗。”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85720" y="2000240"/>
            <a:ext cx="8401080" cy="471490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zh-CN" sz="3500" dirty="0" smtClean="0">
                <a:solidFill>
                  <a:srgbClr val="FF0000"/>
                </a:solidFill>
              </a:rPr>
              <a:t> 			      </a:t>
            </a:r>
            <a:r>
              <a:rPr lang="en-US" altLang="zh-CN" sz="3500" dirty="0" err="1" smtClean="0">
                <a:solidFill>
                  <a:srgbClr val="FF0000"/>
                </a:solidFill>
              </a:rPr>
              <a:t>Yù</a:t>
            </a:r>
            <a:r>
              <a:rPr lang="en-US" altLang="zh-CN" sz="3500" dirty="0" smtClean="0">
                <a:solidFill>
                  <a:srgbClr val="FF0000"/>
                </a:solidFill>
              </a:rPr>
              <a:t>	   </a:t>
            </a:r>
            <a:r>
              <a:rPr lang="zh-CN" altLang="en-US" sz="3500" dirty="0" smtClean="0">
                <a:solidFill>
                  <a:srgbClr val="FF0000"/>
                </a:solidFill>
              </a:rPr>
              <a:t>下雨</a:t>
            </a:r>
          </a:p>
          <a:p>
            <a:pPr>
              <a:buNone/>
            </a:pPr>
            <a:r>
              <a:rPr lang="zh-CN" altLang="en-US" sz="3500" dirty="0" smtClean="0">
                <a:solidFill>
                  <a:srgbClr val="FF0000"/>
                </a:solidFill>
              </a:rPr>
              <a:t>              </a:t>
            </a:r>
            <a:r>
              <a:rPr lang="en-US" altLang="zh-CN" sz="3500" dirty="0" smtClean="0">
                <a:solidFill>
                  <a:srgbClr val="FF0000"/>
                </a:solidFill>
              </a:rPr>
              <a:t>		       </a:t>
            </a:r>
            <a:r>
              <a:rPr lang="zh-CN" altLang="en-US" sz="3500" dirty="0" smtClean="0">
                <a:solidFill>
                  <a:srgbClr val="FF0000"/>
                </a:solidFill>
              </a:rPr>
              <a:t> </a:t>
            </a:r>
            <a:r>
              <a:rPr lang="en-US" altLang="zh-CN" sz="3500" dirty="0" err="1" smtClean="0">
                <a:solidFill>
                  <a:srgbClr val="FF0000"/>
                </a:solidFill>
              </a:rPr>
              <a:t>fǔ</a:t>
            </a:r>
            <a:r>
              <a:rPr lang="en-US" altLang="zh-CN" sz="3500" dirty="0" smtClean="0">
                <a:solidFill>
                  <a:srgbClr val="FF0000"/>
                </a:solidFill>
              </a:rPr>
              <a:t>           </a:t>
            </a:r>
            <a:r>
              <a:rPr lang="zh-CN" altLang="en-US" sz="3500" dirty="0" smtClean="0">
                <a:solidFill>
                  <a:srgbClr val="FF0000"/>
                </a:solidFill>
              </a:rPr>
              <a:t>老人</a:t>
            </a:r>
          </a:p>
          <a:p>
            <a:pPr>
              <a:buNone/>
            </a:pPr>
            <a:r>
              <a:rPr lang="zh-CN" altLang="en-US" sz="3500" dirty="0" smtClean="0">
                <a:solidFill>
                  <a:srgbClr val="FF0000"/>
                </a:solidFill>
              </a:rPr>
              <a:t> </a:t>
            </a:r>
            <a:endParaRPr lang="en-US" altLang="zh-CN" sz="35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500" dirty="0" smtClean="0">
                <a:solidFill>
                  <a:srgbClr val="FF0000"/>
                </a:solidFill>
              </a:rPr>
              <a:t>		   		         </a:t>
            </a:r>
            <a:r>
              <a:rPr lang="en-US" altLang="zh-CN" sz="3500" dirty="0" err="1" smtClean="0">
                <a:solidFill>
                  <a:srgbClr val="FF0000"/>
                </a:solidFill>
              </a:rPr>
              <a:t>wáng</a:t>
            </a:r>
            <a:r>
              <a:rPr lang="en-US" altLang="zh-CN" sz="3500" dirty="0" smtClean="0">
                <a:solidFill>
                  <a:srgbClr val="FF0000"/>
                </a:solidFill>
              </a:rPr>
              <a:t> 	      	</a:t>
            </a:r>
            <a:r>
              <a:rPr lang="zh-CN" altLang="en-US" sz="3500" dirty="0" smtClean="0">
                <a:solidFill>
                  <a:srgbClr val="FF0000"/>
                </a:solidFill>
              </a:rPr>
              <a:t>丢失</a:t>
            </a:r>
            <a:endParaRPr lang="en-US" altLang="zh-CN" sz="35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35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500" dirty="0" smtClean="0">
                <a:solidFill>
                  <a:srgbClr val="FF0000"/>
                </a:solidFill>
              </a:rPr>
              <a:t>			   			  </a:t>
            </a:r>
            <a:r>
              <a:rPr lang="zh-CN" altLang="en-US" sz="3500" dirty="0" smtClean="0">
                <a:solidFill>
                  <a:srgbClr val="FF0000"/>
                </a:solidFill>
              </a:rPr>
              <a:t>他们家的</a:t>
            </a:r>
          </a:p>
          <a:p>
            <a:pPr>
              <a:buNone/>
            </a:pPr>
            <a:r>
              <a:rPr lang="zh-CN" altLang="en-US" sz="3500" dirty="0" smtClean="0">
                <a:solidFill>
                  <a:srgbClr val="FF0000"/>
                </a:solidFill>
              </a:rPr>
              <a:t>                </a:t>
            </a:r>
            <a:r>
              <a:rPr lang="en-US" altLang="zh-CN" sz="3500" dirty="0" smtClean="0">
                <a:solidFill>
                  <a:srgbClr val="FF0000"/>
                </a:solidFill>
              </a:rPr>
              <a:t>			</a:t>
            </a:r>
            <a:r>
              <a:rPr lang="zh-CN" altLang="en-US" sz="3500" dirty="0" smtClean="0">
                <a:solidFill>
                  <a:srgbClr val="FF0000"/>
                </a:solidFill>
              </a:rPr>
              <a:t>咱们家                   墙  </a:t>
            </a:r>
            <a:endParaRPr lang="en-US" altLang="zh-CN" sz="35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500" dirty="0" smtClean="0">
                <a:solidFill>
                  <a:srgbClr val="FF0000"/>
                </a:solidFill>
              </a:rPr>
              <a:t>		 </a:t>
            </a:r>
            <a:r>
              <a:rPr lang="zh-CN" altLang="en-US" sz="3500" dirty="0" smtClean="0">
                <a:solidFill>
                  <a:srgbClr val="FF0000"/>
                </a:solidFill>
              </a:rPr>
              <a:t>咱们家</a:t>
            </a:r>
          </a:p>
          <a:p>
            <a:pPr>
              <a:buNone/>
            </a:pPr>
            <a:endParaRPr lang="zh-CN" altLang="en-US" sz="32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0" y="928670"/>
            <a:ext cx="9001156" cy="5197493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>
                <a:solidFill>
                  <a:srgbClr val="00B0F0"/>
                </a:solidFill>
              </a:rPr>
              <a:t>		3</a:t>
            </a:r>
            <a:r>
              <a:rPr lang="zh-CN" altLang="en-US" dirty="0" smtClean="0">
                <a:solidFill>
                  <a:srgbClr val="00B0F0"/>
                </a:solidFill>
              </a:rPr>
              <a:t>、翻译下面的句子。 </a:t>
            </a:r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）不筑，必将有盗。 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）其家甚智其子，而疑邻人之父。 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>
                <a:solidFill>
                  <a:srgbClr val="00B0F0"/>
                </a:solidFill>
              </a:rPr>
              <a:t>		4</a:t>
            </a:r>
            <a:r>
              <a:rPr lang="zh-CN" altLang="en-US" dirty="0" smtClean="0">
                <a:solidFill>
                  <a:srgbClr val="00B0F0"/>
                </a:solidFill>
              </a:rPr>
              <a:t>、课文开头八个字写了什么？ </a:t>
            </a:r>
          </a:p>
          <a:p>
            <a:pPr>
              <a:buNone/>
            </a:pPr>
            <a:r>
              <a:rPr lang="zh-CN" altLang="en-US" dirty="0" smtClean="0"/>
              <a:t>答： </a:t>
            </a:r>
          </a:p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>
          <a:xfrm>
            <a:off x="0" y="2000240"/>
            <a:ext cx="9001156" cy="4125923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如果不（赶紧）修筑它，一定有盗贼进来。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这家人很赞赏儿子聪明，却怀疑偷盗是隔壁那老人干的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写故事发生的背景。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500042"/>
            <a:ext cx="8329642" cy="562612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3600" dirty="0" smtClean="0"/>
              <a:t>5</a:t>
            </a:r>
            <a:r>
              <a:rPr lang="zh-CN" altLang="en-US" sz="3600" dirty="0" smtClean="0"/>
              <a:t>、富家被盗的原因是什么？ </a:t>
            </a:r>
          </a:p>
          <a:p>
            <a:pPr>
              <a:buNone/>
            </a:pPr>
            <a:r>
              <a:rPr lang="zh-CN" altLang="en-US" sz="3600" dirty="0" smtClean="0"/>
              <a:t>答： </a:t>
            </a:r>
          </a:p>
          <a:p>
            <a:pPr>
              <a:buNone/>
            </a:pPr>
            <a:r>
              <a:rPr lang="en-US" altLang="zh-CN" sz="3600" dirty="0" smtClean="0"/>
              <a:t>6</a:t>
            </a:r>
            <a:r>
              <a:rPr lang="zh-CN" altLang="en-US" sz="3600" dirty="0" smtClean="0"/>
              <a:t>、这则寓言的寓意是什么？ </a:t>
            </a:r>
          </a:p>
          <a:p>
            <a:pPr>
              <a:buNone/>
            </a:pPr>
            <a:r>
              <a:rPr lang="zh-CN" altLang="en-US" sz="3600" dirty="0" smtClean="0"/>
              <a:t>答： </a:t>
            </a:r>
          </a:p>
          <a:p>
            <a:pPr>
              <a:buNone/>
            </a:pPr>
            <a:endParaRPr lang="en-US" altLang="zh-CN" sz="3600" dirty="0" smtClean="0"/>
          </a:p>
          <a:p>
            <a:pPr>
              <a:buNone/>
            </a:pPr>
            <a:r>
              <a:rPr lang="en-US" altLang="zh-CN" sz="3600" dirty="0" smtClean="0"/>
              <a:t>7</a:t>
            </a:r>
            <a:r>
              <a:rPr lang="zh-CN" altLang="en-US" sz="3600" dirty="0" smtClean="0"/>
              <a:t>、试想，若邻人之父知道自己成了怀疑对象，会有什么样的反应？请发挥想像给予续写。 </a:t>
            </a:r>
          </a:p>
          <a:p>
            <a:pPr>
              <a:buNone/>
            </a:pPr>
            <a:r>
              <a:rPr lang="zh-CN" altLang="en-US" sz="3600" dirty="0" smtClean="0"/>
              <a:t>答： 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14282" y="1071546"/>
            <a:ext cx="8472518" cy="542928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 </a:t>
            </a:r>
            <a:r>
              <a:rPr lang="zh-CN" altLang="en-US" sz="3600" dirty="0" smtClean="0">
                <a:solidFill>
                  <a:srgbClr val="FF0000"/>
                </a:solidFill>
              </a:rPr>
              <a:t>家富，且“天雨墙坏</a:t>
            </a:r>
          </a:p>
          <a:p>
            <a:pPr>
              <a:buNone/>
            </a:pPr>
            <a:endParaRPr lang="en-US" altLang="zh-CN" sz="36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600" dirty="0" smtClean="0">
                <a:solidFill>
                  <a:srgbClr val="FF0000"/>
                </a:solidFill>
              </a:rPr>
              <a:t>		 </a:t>
            </a:r>
            <a:r>
              <a:rPr lang="zh-CN" altLang="en-US" sz="3600" dirty="0" smtClean="0">
                <a:solidFill>
                  <a:srgbClr val="FF0000"/>
                </a:solidFill>
              </a:rPr>
              <a:t>教育人们不可因人废言，要看意见正确与否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36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36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600" dirty="0" smtClean="0">
                <a:solidFill>
                  <a:srgbClr val="FF0000"/>
                </a:solidFill>
              </a:rPr>
              <a:t>		</a:t>
            </a:r>
          </a:p>
          <a:p>
            <a:pPr>
              <a:buNone/>
            </a:pPr>
            <a:r>
              <a:rPr lang="en-US" altLang="zh-CN" sz="3600" dirty="0" smtClean="0">
                <a:solidFill>
                  <a:srgbClr val="FF0000"/>
                </a:solidFill>
              </a:rPr>
              <a:t>         </a:t>
            </a:r>
            <a:r>
              <a:rPr lang="zh-CN" altLang="en-US" sz="3600" dirty="0" smtClean="0">
                <a:solidFill>
                  <a:srgbClr val="FF0000"/>
                </a:solidFill>
              </a:rPr>
              <a:t>略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六、阅读</a:t>
            </a:r>
            <a:r>
              <a:rPr lang="en-US" altLang="zh-CN" sz="3600" dirty="0" smtClean="0">
                <a:solidFill>
                  <a:srgbClr val="FF0000"/>
                </a:solidFill>
              </a:rPr>
              <a:t>《</a:t>
            </a:r>
            <a:r>
              <a:rPr lang="zh-CN" altLang="en-US" sz="3600" dirty="0" smtClean="0">
                <a:solidFill>
                  <a:srgbClr val="FF0000"/>
                </a:solidFill>
              </a:rPr>
              <a:t>塞翁失马</a:t>
            </a:r>
            <a:r>
              <a:rPr lang="en-US" altLang="zh-CN" sz="3600" dirty="0" smtClean="0">
                <a:solidFill>
                  <a:srgbClr val="FF0000"/>
                </a:solidFill>
              </a:rPr>
              <a:t>》</a:t>
            </a:r>
            <a:r>
              <a:rPr lang="zh-CN" altLang="en-US" sz="3600" dirty="0" smtClean="0">
                <a:solidFill>
                  <a:srgbClr val="FF0000"/>
                </a:solidFill>
              </a:rPr>
              <a:t>，完成文后问题。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0" y="1285860"/>
            <a:ext cx="8786842" cy="514353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/>
              <a:t>8</a:t>
            </a:r>
            <a:r>
              <a:rPr lang="zh-CN" altLang="en-US" dirty="0" smtClean="0"/>
              <a:t>、联系上下文解释下列加点字。 </a:t>
            </a:r>
          </a:p>
          <a:p>
            <a:pPr>
              <a:buNone/>
            </a:pPr>
            <a:r>
              <a:rPr lang="zh-CN" altLang="en-US" dirty="0" smtClean="0"/>
              <a:t>善术者（ </a:t>
            </a:r>
            <a:r>
              <a:rPr lang="en-US" altLang="zh-CN" dirty="0" smtClean="0"/>
              <a:t>			</a:t>
            </a:r>
            <a:r>
              <a:rPr lang="zh-CN" altLang="en-US" dirty="0" smtClean="0"/>
              <a:t>） 亡而入胡（ </a:t>
            </a:r>
            <a:r>
              <a:rPr lang="en-US" altLang="zh-CN" dirty="0" smtClean="0"/>
              <a:t>		</a:t>
            </a:r>
            <a:r>
              <a:rPr lang="zh-CN" altLang="en-US" dirty="0" smtClean="0"/>
              <a:t>） 将胡骏马而归（ </a:t>
            </a:r>
            <a:r>
              <a:rPr lang="en-US" altLang="zh-CN" dirty="0" smtClean="0"/>
              <a:t>		</a:t>
            </a:r>
            <a:r>
              <a:rPr lang="zh-CN" altLang="en-US" dirty="0" smtClean="0"/>
              <a:t>） 以跛之故（ </a:t>
            </a:r>
            <a:r>
              <a:rPr lang="en-US" altLang="zh-CN" dirty="0" smtClean="0"/>
              <a:t>		</a:t>
            </a:r>
            <a:r>
              <a:rPr lang="zh-CN" altLang="en-US" dirty="0" smtClean="0"/>
              <a:t>） </a:t>
            </a:r>
          </a:p>
          <a:p>
            <a:pPr>
              <a:buNone/>
            </a:pPr>
            <a:r>
              <a:rPr lang="en-US" altLang="zh-CN" dirty="0" smtClean="0"/>
              <a:t>9</a:t>
            </a:r>
            <a:r>
              <a:rPr lang="zh-CN" altLang="en-US" dirty="0" smtClean="0"/>
              <a:t>、翻译下面的句子。 </a:t>
            </a:r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）此何遽不为福乎？ 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）家富良马，其子好骑，堕而折其髀。 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）近塞之人，死者十九。 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0" y="1785926"/>
            <a:ext cx="8686800" cy="471490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    	</a:t>
            </a:r>
            <a:r>
              <a:rPr lang="zh-CN" altLang="en-US" dirty="0" smtClean="0">
                <a:solidFill>
                  <a:srgbClr val="FF0000"/>
                </a:solidFill>
              </a:rPr>
              <a:t>擅长、善于 </a:t>
            </a:r>
            <a:r>
              <a:rPr lang="en-US" altLang="zh-CN" dirty="0" smtClean="0">
                <a:solidFill>
                  <a:srgbClr val="FF0000"/>
                </a:solidFill>
              </a:rPr>
              <a:t>			</a:t>
            </a:r>
            <a:r>
              <a:rPr lang="zh-CN" altLang="en-US" dirty="0" smtClean="0">
                <a:solidFill>
                  <a:srgbClr val="FF0000"/>
                </a:solidFill>
              </a:rPr>
              <a:t>逃跑 </a:t>
            </a:r>
            <a:r>
              <a:rPr lang="en-US" altLang="zh-CN" dirty="0" smtClean="0">
                <a:solidFill>
                  <a:srgbClr val="FF0000"/>
                </a:solidFill>
              </a:rPr>
              <a:t>			        		</a:t>
            </a:r>
            <a:r>
              <a:rPr lang="zh-CN" altLang="en-US" dirty="0" smtClean="0">
                <a:solidFill>
                  <a:srgbClr val="FF0000"/>
                </a:solidFill>
              </a:rPr>
              <a:t>带领 </a:t>
            </a:r>
            <a:r>
              <a:rPr lang="en-US" altLang="zh-CN" dirty="0" smtClean="0">
                <a:solidFill>
                  <a:srgbClr val="FF0000"/>
                </a:solidFill>
              </a:rPr>
              <a:t>	                 	       </a:t>
            </a:r>
            <a:r>
              <a:rPr lang="zh-CN" altLang="en-US" dirty="0" smtClean="0">
                <a:solidFill>
                  <a:srgbClr val="FF0000"/>
                </a:solidFill>
              </a:rPr>
              <a:t> 因为</a:t>
            </a:r>
            <a:endParaRPr lang="zh-CN" altLang="en-US" dirty="0" smtClean="0"/>
          </a:p>
          <a:p>
            <a:endParaRPr lang="en-US" altLang="zh-CN" dirty="0" smtClean="0"/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⑴这件祸事怎么就不会变成好事呢？ 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⑵（老人）家里有了很多的好马，他的儿子又喜欢骑马，（一次）堕下马跌断了他的大腿。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⑶靠近边塞的人家，战死的青壮年占十分之九。 </a:t>
            </a:r>
          </a:p>
          <a:p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0" y="500042"/>
            <a:ext cx="9001156" cy="562612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/>
              <a:t>	10</a:t>
            </a:r>
            <a:r>
              <a:rPr lang="zh-CN" altLang="en-US" dirty="0" smtClean="0"/>
              <a:t>、这个故事很有名，因为它用一连串的事实说明祸与福之间的相互转化，请将表述祸福转化的有关原句按课文内容的先后顺序填入下表。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	11</a:t>
            </a:r>
            <a:r>
              <a:rPr lang="zh-CN" altLang="en-US" dirty="0" smtClean="0"/>
              <a:t>、本文蕴含的道理是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			</a:t>
            </a:r>
          </a:p>
          <a:p>
            <a:pPr>
              <a:buNone/>
            </a:pPr>
            <a:r>
              <a:rPr lang="en-US" altLang="zh-CN" dirty="0" smtClean="0"/>
              <a:t>	</a:t>
            </a:r>
            <a:r>
              <a:rPr lang="zh-CN" altLang="en-US" dirty="0" smtClean="0"/>
              <a:t>成语</a:t>
            </a:r>
            <a:r>
              <a:rPr lang="en-US" altLang="zh-CN" dirty="0" smtClean="0"/>
              <a:t>				</a:t>
            </a:r>
            <a:r>
              <a:rPr lang="zh-CN" altLang="en-US" dirty="0" smtClean="0"/>
              <a:t>就出自本文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	12</a:t>
            </a:r>
            <a:r>
              <a:rPr lang="zh-CN" altLang="en-US" dirty="0" smtClean="0"/>
              <a:t>、你认为塞翁“善术”是本文故事情节变化的根本原因吗？塞翁的真正高明之处在哪里？ </a:t>
            </a:r>
          </a:p>
          <a:p>
            <a:pPr>
              <a:buNone/>
            </a:pPr>
            <a:r>
              <a:rPr lang="en-US" altLang="zh-CN" dirty="0" smtClean="0"/>
              <a:t>	</a:t>
            </a:r>
            <a:r>
              <a:rPr lang="zh-CN" altLang="en-US" dirty="0" smtClean="0"/>
              <a:t>答： </a:t>
            </a:r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0" y="1785926"/>
            <a:ext cx="9144000" cy="434023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马无故亡而入胡 </a:t>
            </a:r>
            <a:r>
              <a:rPr lang="en-US" altLang="zh-CN" dirty="0" smtClean="0">
                <a:solidFill>
                  <a:srgbClr val="FF0000"/>
                </a:solidFill>
              </a:rPr>
              <a:t>       </a:t>
            </a:r>
            <a:r>
              <a:rPr lang="zh-CN" altLang="en-US" dirty="0" smtClean="0">
                <a:solidFill>
                  <a:srgbClr val="FF0000"/>
                </a:solidFill>
              </a:rPr>
              <a:t>其马将胡骏马而归 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堕而折其髀</a:t>
            </a:r>
            <a:r>
              <a:rPr lang="en-US" altLang="zh-CN" dirty="0" smtClean="0">
                <a:solidFill>
                  <a:srgbClr val="FF0000"/>
                </a:solidFill>
              </a:rPr>
              <a:t>                   </a:t>
            </a:r>
            <a:r>
              <a:rPr lang="zh-CN" altLang="en-US" dirty="0" smtClean="0">
                <a:solidFill>
                  <a:srgbClr val="FF0000"/>
                </a:solidFill>
              </a:rPr>
              <a:t>父子相保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	      </a:t>
            </a:r>
            <a:r>
              <a:rPr lang="zh-CN" altLang="en-US" dirty="0" smtClean="0">
                <a:solidFill>
                  <a:srgbClr val="FF0000"/>
                </a:solidFill>
              </a:rPr>
              <a:t>祸福相依、好坏共存，看待事物要持辩证的态度，要懂得努力将坏事变成好事。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  </a:t>
            </a:r>
            <a:r>
              <a:rPr lang="zh-CN" altLang="en-US" dirty="0" smtClean="0">
                <a:solidFill>
                  <a:srgbClr val="FF0000"/>
                </a:solidFill>
              </a:rPr>
              <a:t>塞翁失马，焉知非福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 </a:t>
            </a:r>
            <a:r>
              <a:rPr lang="zh-CN" altLang="en-US" dirty="0" smtClean="0">
                <a:solidFill>
                  <a:srgbClr val="FF0000"/>
                </a:solidFill>
              </a:rPr>
              <a:t>不是。塞翁的高明之处是不悲观，能辩证地看待问题，从反面思考问题。</a:t>
            </a:r>
          </a:p>
          <a:p>
            <a:pPr>
              <a:buNone/>
            </a:pP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6000" b="1" i="1" dirty="0" smtClean="0">
                <a:solidFill>
                  <a:schemeClr val="accent2">
                    <a:lumMod val="75000"/>
                  </a:schemeClr>
                </a:solidFill>
              </a:rPr>
              <a:t>【</a:t>
            </a:r>
            <a:r>
              <a:rPr lang="zh-CN" altLang="en-US" sz="6000" b="1" i="1" dirty="0" smtClean="0">
                <a:solidFill>
                  <a:schemeClr val="accent2">
                    <a:lumMod val="75000"/>
                  </a:schemeClr>
                </a:solidFill>
              </a:rPr>
              <a:t>学习目标</a:t>
            </a:r>
            <a:r>
              <a:rPr lang="en-US" altLang="zh-CN" sz="6000" b="1" i="1" dirty="0" smtClean="0">
                <a:solidFill>
                  <a:schemeClr val="accent2">
                    <a:lumMod val="75000"/>
                  </a:schemeClr>
                </a:solidFill>
              </a:rPr>
              <a:t>】</a:t>
            </a:r>
            <a:endParaRPr lang="zh-CN" altLang="en-US" sz="6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b="1" dirty="0" smtClean="0"/>
              <a:t>1</a:t>
            </a:r>
            <a:r>
              <a:rPr lang="zh-CN" altLang="en-US" b="1" dirty="0" smtClean="0"/>
              <a:t>．翻译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智子疑邻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、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塞翁失马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，积累文言词语。</a:t>
            </a:r>
          </a:p>
          <a:p>
            <a:pPr>
              <a:buNone/>
            </a:pPr>
            <a:r>
              <a:rPr lang="en-US" altLang="zh-CN" b="1" dirty="0" smtClean="0"/>
              <a:t>2</a:t>
            </a:r>
            <a:r>
              <a:rPr lang="zh-CN" altLang="en-US" b="1" dirty="0" smtClean="0"/>
              <a:t>．分析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赫耳墨斯和雕像者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、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蚊子和狮子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的故事情节。</a:t>
            </a:r>
          </a:p>
          <a:p>
            <a:pPr>
              <a:buNone/>
            </a:pPr>
            <a:r>
              <a:rPr lang="en-US" altLang="zh-CN" b="1" dirty="0" smtClean="0"/>
              <a:t>3</a:t>
            </a:r>
            <a:r>
              <a:rPr lang="zh-CN" altLang="en-US" b="1" dirty="0" smtClean="0"/>
              <a:t>．用自己的话多角度概括寓意，培养发散思维能力。</a:t>
            </a:r>
          </a:p>
          <a:p>
            <a:pPr>
              <a:buNone/>
            </a:pPr>
            <a:r>
              <a:rPr lang="en-US" altLang="zh-CN" b="1" dirty="0" smtClean="0"/>
              <a:t>4</a:t>
            </a:r>
            <a:r>
              <a:rPr lang="zh-CN" altLang="en-US" b="1" dirty="0" smtClean="0"/>
              <a:t>．学习改写、编写寓言，进一步培养发散思维能力。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las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225932"/>
          </a:xfrm>
        </p:spPr>
        <p:txBody>
          <a:bodyPr>
            <a:normAutofit/>
          </a:bodyPr>
          <a:lstStyle/>
          <a:p>
            <a:r>
              <a:rPr lang="en-US" altLang="zh-CN" sz="239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23900" b="1" dirty="0" smtClean="0">
                <a:solidFill>
                  <a:srgbClr val="FF0000"/>
                </a:solidFill>
              </a:rPr>
              <a:t>完</a:t>
            </a:r>
            <a:r>
              <a:rPr lang="en-US" altLang="zh-CN" sz="23900" b="1" dirty="0" smtClean="0">
                <a:solidFill>
                  <a:srgbClr val="FF0000"/>
                </a:solidFill>
              </a:rPr>
              <a:t>》</a:t>
            </a:r>
            <a:endParaRPr lang="zh-CN" altLang="en-US" sz="23900" b="1" dirty="0">
              <a:solidFill>
                <a:srgbClr val="FF0000"/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57200" y="4214818"/>
            <a:ext cx="4900618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8000" b="1" dirty="0" smtClean="0"/>
              <a:t>谢谢合作！</a:t>
            </a:r>
            <a:endParaRPr lang="zh-CN" altLang="en-US" sz="8000" b="1" dirty="0"/>
          </a:p>
        </p:txBody>
      </p:sp>
      <p:sp>
        <p:nvSpPr>
          <p:cNvPr id="8" name="矩形 7"/>
          <p:cNvSpPr/>
          <p:nvPr/>
        </p:nvSpPr>
        <p:spPr>
          <a:xfrm>
            <a:off x="8215338" y="4071942"/>
            <a:ext cx="78581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刘二龙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29256" y="4357694"/>
            <a:ext cx="22717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/>
                <a:solidFill>
                  <a:schemeClr val="accent3"/>
                </a:solidFill>
                <a:effectLst/>
              </a:rPr>
              <a:t>上蔡县</a:t>
            </a:r>
            <a:endParaRPr lang="zh-CN" alt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72066" y="5429264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城南中学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0100" y="5643578"/>
            <a:ext cx="33313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2012</a:t>
            </a:r>
            <a:r>
              <a:rPr lang="zh-CN" alt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年</a:t>
            </a:r>
            <a:r>
              <a:rPr lang="en-US" altLang="zh-CN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5</a:t>
            </a:r>
            <a:r>
              <a:rPr lang="zh-CN" alt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月</a:t>
            </a:r>
            <a:endParaRPr lang="zh-CN" altLang="en-US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26" name="Picture 2" descr="C:\Program Files\Microsoft Office\MEDIA\CAGCAT10\j0292152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538935" cy="1826057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 build="p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</a:rPr>
              <a:t>教学重点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  <p:sp>
        <p:nvSpPr>
          <p:cNvPr id="5" name="竖排文字占位符 4"/>
          <p:cNvSpPr>
            <a:spLocks noGrp="1"/>
          </p:cNvSpPr>
          <p:nvPr>
            <p:ph type="body" orient="vert" idx="1"/>
          </p:nvPr>
        </p:nvSpPr>
        <p:spPr/>
        <p:txBody>
          <a:bodyPr>
            <a:normAutofit/>
          </a:bodyPr>
          <a:lstStyle/>
          <a:p>
            <a:r>
              <a:rPr lang="zh-CN" altLang="en-US" sz="8000" dirty="0" smtClean="0"/>
              <a:t>①分析故事情节。</a:t>
            </a:r>
          </a:p>
          <a:p>
            <a:r>
              <a:rPr lang="zh-CN" altLang="en-US" sz="8000" dirty="0" smtClean="0"/>
              <a:t>②多角度概括寓意。</a:t>
            </a:r>
          </a:p>
          <a:p>
            <a:endParaRPr lang="zh-CN" altLang="en-US" dirty="0"/>
          </a:p>
        </p:txBody>
      </p:sp>
      <p:pic>
        <p:nvPicPr>
          <p:cNvPr id="4" name="内容占位符 3" descr="MOV0071A学生歌曲.avi_clips1片段.gif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357158" y="1571612"/>
            <a:ext cx="2440322" cy="2000264"/>
          </a:xfrm>
        </p:spPr>
      </p:pic>
    </p:spTree>
  </p:cSld>
  <p:clrMapOvr>
    <a:masterClrMapping/>
  </p:clrMapOvr>
  <p:transition>
    <p:sndAc>
      <p:stSnd>
        <p:snd r:embed="rId2" name="explod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0" y="214290"/>
          <a:ext cx="9144000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2" descr="C:\Documents and Settings\Administrator.EF5BFC72CE854BC\My Documents\数小拉丁舞片段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16" y="214290"/>
            <a:ext cx="2143140" cy="214314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breez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728" y="285728"/>
            <a:ext cx="5786478" cy="1357322"/>
          </a:xfrm>
        </p:spPr>
        <p:txBody>
          <a:bodyPr>
            <a:noAutofit/>
          </a:bodyPr>
          <a:lstStyle/>
          <a:p>
            <a:r>
              <a:rPr lang="en-US" altLang="zh-CN" sz="5400" dirty="0" smtClean="0">
                <a:solidFill>
                  <a:srgbClr val="FF0000"/>
                </a:solidFill>
              </a:rPr>
              <a:t>《</a:t>
            </a:r>
            <a:r>
              <a:rPr lang="zh-CN" altLang="en-US" sz="5400" dirty="0" smtClean="0">
                <a:solidFill>
                  <a:srgbClr val="FF0000"/>
                </a:solidFill>
              </a:rPr>
              <a:t>智子疑邻</a:t>
            </a:r>
            <a:r>
              <a:rPr lang="en-US" altLang="zh-CN" sz="5400" dirty="0" smtClean="0">
                <a:solidFill>
                  <a:srgbClr val="FF0000"/>
                </a:solidFill>
              </a:rPr>
              <a:t>》</a:t>
            </a:r>
            <a:r>
              <a:rPr lang="zh-CN" altLang="en-US" sz="5400" dirty="0" smtClean="0">
                <a:solidFill>
                  <a:srgbClr val="FF0000"/>
                </a:solidFill>
              </a:rPr>
              <a:t>朗读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785926"/>
            <a:ext cx="8715436" cy="47863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5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	</a:t>
            </a:r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宋有富人，天雨墙坏，其子曰：“不筑，必将有盗。”其邻人之父亦云。暮而果大亡其财，其家甚智其子，而疑邻人之父。</a:t>
            </a:r>
            <a:endParaRPr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~PP3989.WAV">
            <a:hlinkClick r:id="" action="ppaction://media"/>
          </p:cNvPr>
          <p:cNvPicPr>
            <a:picLocks noRot="1" noChangeAspect="1"/>
          </p:cNvPicPr>
          <p:nvPr>
            <a:wavAudioFile r:embed="rId1" name="~PP3989.WAV"/>
          </p:nvPr>
        </p:nvPicPr>
        <p:blipFill>
          <a:blip r:embed="rId3"/>
          <a:stretch>
            <a:fillRect/>
          </a:stretch>
        </p:blipFill>
        <p:spPr>
          <a:xfrm>
            <a:off x="8593138" y="63071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《</a:t>
            </a:r>
            <a:r>
              <a:rPr lang="zh-CN" altLang="en-US" b="1" dirty="0" smtClean="0">
                <a:solidFill>
                  <a:srgbClr val="FF0000"/>
                </a:solidFill>
              </a:rPr>
              <a:t>塞翁失马</a:t>
            </a:r>
            <a:r>
              <a:rPr lang="en-US" altLang="zh-CN" b="1" dirty="0" smtClean="0">
                <a:solidFill>
                  <a:srgbClr val="FF0000"/>
                </a:solidFill>
              </a:rPr>
              <a:t>》</a:t>
            </a:r>
            <a:r>
              <a:rPr lang="zh-CN" altLang="en-US" b="1" dirty="0" smtClean="0">
                <a:solidFill>
                  <a:srgbClr val="FF0000"/>
                </a:solidFill>
              </a:rPr>
              <a:t>朗读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/>
              <a:t>			</a:t>
            </a:r>
            <a:r>
              <a:rPr lang="zh-CN" altLang="en-US" dirty="0" smtClean="0"/>
              <a:t>近塞上之人有善术者，马无故亡而入胡。人皆吊之，其父曰：“此何遽不为福乎？”居数月，其马将胡骏马而归。人皆贺之，其父曰：“此何遽不能为祸乎？”家富良马，其子好骑，堕而折其髀。人皆吊之，其父曰：“此何遽不为福乎？”居一年，胡人大入塞，丁壮者引弦而战。近塞之人，死者十九。此独以跛之故，父子相保。故福之为祸，祸之为福，化不可及，深不可测也。</a:t>
            </a:r>
            <a:endParaRPr lang="zh-CN" altLang="en-US" dirty="0"/>
          </a:p>
        </p:txBody>
      </p:sp>
      <p:pic>
        <p:nvPicPr>
          <p:cNvPr id="4" name="~PP1526.WAV">
            <a:hlinkClick r:id="" action="ppaction://media"/>
          </p:cNvPr>
          <p:cNvPicPr>
            <a:picLocks noRot="1" noChangeAspect="1"/>
          </p:cNvPicPr>
          <p:nvPr>
            <a:wavAudioFile r:embed="rId1" name="~PP1526.WAV"/>
          </p:nvPr>
        </p:nvPicPr>
        <p:blipFill>
          <a:blip r:embed="rId4" cstate="print"/>
          <a:stretch>
            <a:fillRect/>
          </a:stretch>
        </p:blipFill>
        <p:spPr>
          <a:xfrm>
            <a:off x="8786834" y="6500834"/>
            <a:ext cx="111104" cy="111104"/>
          </a:xfrm>
          <a:prstGeom prst="rect">
            <a:avLst/>
          </a:prstGeom>
        </p:spPr>
      </p:pic>
    </p:spTree>
  </p:cSld>
  <p:clrMapOvr>
    <a:masterClrMapping/>
  </p:clrMapOvr>
  <p:transition advTm="1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赫尔墨斯和雕像者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dirty="0" smtClean="0"/>
              <a:t>赫耳墨斯想知道他在人间受到多大的尊重，就化作凡人，来到一个雕像者的店里。他看见宙斯的雕像，问道：“值多少钱？” </a:t>
            </a:r>
          </a:p>
          <a:p>
            <a:r>
              <a:rPr lang="zh-CN" altLang="en-US" dirty="0" smtClean="0"/>
              <a:t>　　雕像者说：“一个银元。” </a:t>
            </a:r>
          </a:p>
          <a:p>
            <a:r>
              <a:rPr lang="zh-CN" altLang="en-US" dirty="0" smtClean="0"/>
              <a:t>　　赫耳墨斯又笑着问道：“赫拉的雕像值多少？” </a:t>
            </a:r>
          </a:p>
          <a:p>
            <a:r>
              <a:rPr lang="zh-CN" altLang="en-US" dirty="0" smtClean="0"/>
              <a:t>　　雕像者说：“还要贵一点。” </a:t>
            </a:r>
          </a:p>
          <a:p>
            <a:r>
              <a:rPr lang="zh-CN" altLang="en-US" dirty="0" smtClean="0"/>
              <a:t>　　后来，赫耳墨斯看见自己的雕像，心想他身为神使，又是商人的庇护神，人们会对他更尊重些，于是问道：“这个多少钱？” </a:t>
            </a:r>
          </a:p>
          <a:p>
            <a:r>
              <a:rPr lang="zh-CN" altLang="en-US" dirty="0" smtClean="0"/>
              <a:t>　　雕像者回答说：“假如你买了那两个，这个算饶头，白送。” </a:t>
            </a:r>
          </a:p>
          <a:p>
            <a:r>
              <a:rPr lang="zh-CN" altLang="en-US" dirty="0" smtClean="0"/>
              <a:t>　　这个故事适用于那些爱慕虚荣而不被人重视的人。告诉我们要谦虚，不要妄自尊大。 </a:t>
            </a:r>
            <a:endParaRPr lang="zh-CN" altLang="en-US" dirty="0"/>
          </a:p>
        </p:txBody>
      </p:sp>
      <p:pic>
        <p:nvPicPr>
          <p:cNvPr id="5" name="~PP2435.WAV">
            <a:hlinkClick r:id="" action="ppaction://media"/>
          </p:cNvPr>
          <p:cNvPicPr>
            <a:picLocks noRot="1" noChangeAspect="1"/>
          </p:cNvPicPr>
          <p:nvPr>
            <a:wavAudioFile r:embed="rId1" name="~PP2435.WAV"/>
          </p:nvPr>
        </p:nvPicPr>
        <p:blipFill>
          <a:blip r:embed="rId3"/>
          <a:stretch>
            <a:fillRect/>
          </a:stretch>
        </p:blipFill>
        <p:spPr>
          <a:xfrm>
            <a:off x="8593138" y="63071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8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蚊子和狮子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altLang="zh-CN" dirty="0" smtClean="0"/>
              <a:t>		</a:t>
            </a:r>
            <a:r>
              <a:rPr lang="zh-CN" altLang="en-US" dirty="0" smtClean="0"/>
              <a:t>有只蚊子飞到狮子那里，说：“我不怕你，你也并不比我强多少。你的力量究竟有多大？是用爪子抓，还是用牙齿咬？仅这几招，女人同男人打架时也会用。可我却比你要厉害得多。你若愿意，我们不妨来比试比试。”蚊子吹着喇叭，猛冲上前去，专咬狮子鼻子周围没有毛的地方。狮子气得用爪子把自己的脸都抓破了，最后终于要求停战。蚊子战胜了狮子，吹着喇叭，唱着凯歌，在空中飞来飞去，不料却被蜘蛛网粘住了。蚊子将被吃掉的时候，悲叹道：“我已战胜了最强大的动物，却被这小小的蜘蛛所消灭。” 这故事是说，骄傲是没有好下场的，有些人虽击败过比自己强大的人，也会被比自己弱小的人打败。</a:t>
            </a:r>
            <a:endParaRPr lang="zh-CN" altLang="en-US" dirty="0"/>
          </a:p>
        </p:txBody>
      </p:sp>
      <p:pic>
        <p:nvPicPr>
          <p:cNvPr id="6" name="~PP422.WAV">
            <a:hlinkClick r:id="" action="ppaction://media"/>
          </p:cNvPr>
          <p:cNvPicPr>
            <a:picLocks noRot="1" noChangeAspect="1"/>
          </p:cNvPicPr>
          <p:nvPr>
            <a:wavAudioFile r:embed="rId1" name="~PP422.WAV"/>
          </p:nvPr>
        </p:nvPicPr>
        <p:blipFill>
          <a:blip r:embed="rId3"/>
          <a:stretch>
            <a:fillRect/>
          </a:stretch>
        </p:blipFill>
        <p:spPr>
          <a:xfrm>
            <a:off x="8715404" y="6429404"/>
            <a:ext cx="182534" cy="182534"/>
          </a:xfrm>
          <a:prstGeom prst="rect">
            <a:avLst/>
          </a:prstGeom>
        </p:spPr>
      </p:pic>
    </p:spTree>
  </p:cSld>
  <p:clrMapOvr>
    <a:masterClrMapping/>
  </p:clrMapOvr>
  <p:transition advTm="1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en-US" altLang="zh-CN" sz="4000" dirty="0" smtClean="0">
                <a:solidFill>
                  <a:schemeClr val="accent6">
                    <a:lumMod val="75000"/>
                  </a:schemeClr>
                </a:solidFill>
              </a:rPr>
              <a:t>《</a:t>
            </a:r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</a:rPr>
              <a:t>智子疑邻</a:t>
            </a:r>
            <a:r>
              <a:rPr lang="en-US" altLang="zh-CN" sz="4000" dirty="0" smtClean="0">
                <a:solidFill>
                  <a:schemeClr val="accent6">
                    <a:lumMod val="75000"/>
                  </a:schemeClr>
                </a:solidFill>
              </a:rPr>
              <a:t>》</a:t>
            </a:r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</a:rPr>
              <a:t>和</a:t>
            </a:r>
            <a:r>
              <a:rPr lang="en-US" altLang="zh-CN" sz="4000" dirty="0" smtClean="0">
                <a:solidFill>
                  <a:schemeClr val="accent6">
                    <a:lumMod val="75000"/>
                  </a:schemeClr>
                </a:solidFill>
              </a:rPr>
              <a:t>《</a:t>
            </a:r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</a:rPr>
              <a:t>塞翁失马</a:t>
            </a:r>
            <a:r>
              <a:rPr lang="en-US" altLang="zh-CN" sz="4000" dirty="0" smtClean="0">
                <a:solidFill>
                  <a:schemeClr val="accent6">
                    <a:lumMod val="75000"/>
                  </a:schemeClr>
                </a:solidFill>
              </a:rPr>
              <a:t>》</a:t>
            </a:r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</a:rPr>
              <a:t>翻译</a:t>
            </a:r>
            <a:r>
              <a:rPr lang="en-US" altLang="zh-CN" sz="4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2844" y="1071546"/>
            <a:ext cx="2714644" cy="5643602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altLang="zh-CN" sz="5100" dirty="0" smtClean="0"/>
              <a:t>		</a:t>
            </a:r>
            <a:r>
              <a:rPr lang="zh-CN" altLang="en-US" sz="5100" dirty="0" smtClean="0"/>
              <a:t>译</a:t>
            </a:r>
            <a:r>
              <a:rPr lang="en-US" altLang="zh-CN" sz="5100" dirty="0" smtClean="0"/>
              <a:t>:</a:t>
            </a:r>
            <a:r>
              <a:rPr lang="zh-CN" altLang="en-US" sz="5100" dirty="0" smtClean="0"/>
              <a:t>宋国有一个富人，天下大雨，他家的墙坏了。富人的儿子说：“要是不修筑，一定会有盗贼来偷东西。”邻居家的老公公也这样说。晚上富人家果然丢失了很多东西。结果，那个富人认为自己的儿子聪明，却怀疑邻居家的老公公偷了他家的东西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643174" y="1071546"/>
            <a:ext cx="6500826" cy="5786454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altLang="zh-CN" b="1" dirty="0" smtClean="0"/>
              <a:t>	</a:t>
            </a:r>
            <a:r>
              <a:rPr lang="zh-CN" altLang="en-US" sz="5100" b="1" dirty="0" smtClean="0"/>
              <a:t>译</a:t>
            </a:r>
            <a:r>
              <a:rPr lang="zh-CN" altLang="en-US" sz="5100" dirty="0" smtClean="0"/>
              <a:t> ：在靠近长城一带的人中有一个精通术数的人，他们家的马无缘无故地跑到了胡人的驻地。邻居们都为此来安慰他。那个老人说：“这怎么就不是一件好事呢？”经过了几个月，他的马带领着胡人的骏马回来了。邻居们都前来祝贺他。那个老人说：“这怎么就不是一件坏事呢？”他家中有很多良马，他的儿子喜欢骑马，结果从马上摔下来摔断了大腿。人们都前来安慰他。那个老人说：“这怎么就不是一件好事呢？”经过了一年，胡人大举入侵长城一带，壮年男子都拿起弓箭去打仗。靠近长城一带的人，绝大多数都死了。唯独这个人因为腿瘸的缘故（没有被征去打仗），父子得以一同保全了性命。所以福变成祸，祸变成福，变化（速度快）得无法研究到底，（道理）深得无法揣测啊。</a:t>
            </a:r>
            <a:endParaRPr lang="zh-CN" altLang="en-US" sz="5100" dirty="0"/>
          </a:p>
        </p:txBody>
      </p:sp>
      <p:pic>
        <p:nvPicPr>
          <p:cNvPr id="12" name="~PP3562.WAV">
            <a:hlinkClick r:id="" action="ppaction://media"/>
          </p:cNvPr>
          <p:cNvPicPr>
            <a:picLocks noRot="1" noChangeAspect="1"/>
          </p:cNvPicPr>
          <p:nvPr>
            <a:wavAudioFile r:embed="rId1" name="~PP3562.WAV"/>
          </p:nvPr>
        </p:nvPicPr>
        <p:blipFill>
          <a:blip r:embed="rId3" cstate="print"/>
          <a:stretch>
            <a:fillRect/>
          </a:stretch>
        </p:blipFill>
        <p:spPr>
          <a:xfrm>
            <a:off x="8786834" y="6500834"/>
            <a:ext cx="111104" cy="111104"/>
          </a:xfrm>
          <a:prstGeom prst="rect">
            <a:avLst/>
          </a:prstGeom>
        </p:spPr>
      </p:pic>
    </p:spTree>
  </p:cSld>
  <p:clrMapOvr>
    <a:masterClrMapping/>
  </p:clrMapOvr>
  <p:transition advTm="19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845</TotalTime>
  <Words>675</Words>
  <Application>Microsoft Office PowerPoint</Application>
  <PresentationFormat>全屏显示(4:3)</PresentationFormat>
  <Paragraphs>162</Paragraphs>
  <Slides>20</Slides>
  <Notes>1</Notes>
  <HiddenSlides>0</HiddenSlides>
  <MMClips>6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《寓言四则》</vt:lpstr>
      <vt:lpstr>【学习目标】</vt:lpstr>
      <vt:lpstr>教学重点</vt:lpstr>
      <vt:lpstr>幻灯片 4</vt:lpstr>
      <vt:lpstr>《智子疑邻》朗读</vt:lpstr>
      <vt:lpstr>《塞翁失马》朗读</vt:lpstr>
      <vt:lpstr>赫尔墨斯和雕像者</vt:lpstr>
      <vt:lpstr>蚊子和狮子</vt:lpstr>
      <vt:lpstr>《智子疑邻》和《塞翁失马》翻译  </vt:lpstr>
      <vt:lpstr>自主学习</vt:lpstr>
      <vt:lpstr>幻灯片 11</vt:lpstr>
      <vt:lpstr>三、请给下列成语各配上另一个成语，结成对子。</vt:lpstr>
      <vt:lpstr>合作探究 四、阅读《赫耳墨斯和雕像者》和《蚊子和狮子》，完成下列问题。</vt:lpstr>
      <vt:lpstr>4、下列叙述不准确的一项是</vt:lpstr>
      <vt:lpstr>五、阅读《智子疑邻》，完成下列问题</vt:lpstr>
      <vt:lpstr>幻灯片 16</vt:lpstr>
      <vt:lpstr>幻灯片 17</vt:lpstr>
      <vt:lpstr>六、阅读《塞翁失马》，完成文后问题。</vt:lpstr>
      <vt:lpstr>幻灯片 19</vt:lpstr>
      <vt:lpstr>《完》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设计</dc:title>
  <dc:creator>微软用户</dc:creator>
  <cp:lastModifiedBy>微软用户</cp:lastModifiedBy>
  <cp:revision>100</cp:revision>
  <dcterms:created xsi:type="dcterms:W3CDTF">2012-05-17T00:34:44Z</dcterms:created>
  <dcterms:modified xsi:type="dcterms:W3CDTF">2012-06-08T07:39:38Z</dcterms:modified>
</cp:coreProperties>
</file>