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7"/>
  </p:notesMasterIdLst>
  <p:sldIdLst>
    <p:sldId id="256" r:id="rId2"/>
    <p:sldId id="280" r:id="rId3"/>
    <p:sldId id="290" r:id="rId4"/>
    <p:sldId id="291" r:id="rId5"/>
    <p:sldId id="282" r:id="rId6"/>
    <p:sldId id="281" r:id="rId7"/>
    <p:sldId id="292" r:id="rId8"/>
    <p:sldId id="257" r:id="rId9"/>
    <p:sldId id="258" r:id="rId10"/>
    <p:sldId id="259" r:id="rId11"/>
    <p:sldId id="287" r:id="rId12"/>
    <p:sldId id="288" r:id="rId13"/>
    <p:sldId id="328" r:id="rId14"/>
    <p:sldId id="329" r:id="rId15"/>
    <p:sldId id="330" r:id="rId16"/>
    <p:sldId id="331" r:id="rId17"/>
    <p:sldId id="332" r:id="rId18"/>
    <p:sldId id="289" r:id="rId19"/>
    <p:sldId id="297" r:id="rId20"/>
    <p:sldId id="298" r:id="rId21"/>
    <p:sldId id="299" r:id="rId22"/>
    <p:sldId id="300" r:id="rId23"/>
    <p:sldId id="302" r:id="rId24"/>
    <p:sldId id="301" r:id="rId25"/>
    <p:sldId id="303" r:id="rId26"/>
    <p:sldId id="304" r:id="rId27"/>
    <p:sldId id="305" r:id="rId28"/>
    <p:sldId id="306" r:id="rId29"/>
    <p:sldId id="307" r:id="rId30"/>
    <p:sldId id="308" r:id="rId31"/>
    <p:sldId id="309" r:id="rId32"/>
    <p:sldId id="310" r:id="rId33"/>
    <p:sldId id="261" r:id="rId34"/>
    <p:sldId id="311" r:id="rId35"/>
    <p:sldId id="312" r:id="rId36"/>
    <p:sldId id="313" r:id="rId37"/>
    <p:sldId id="314" r:id="rId38"/>
    <p:sldId id="315" r:id="rId39"/>
    <p:sldId id="318" r:id="rId40"/>
    <p:sldId id="319" r:id="rId41"/>
    <p:sldId id="320" r:id="rId42"/>
    <p:sldId id="325" r:id="rId43"/>
    <p:sldId id="351" r:id="rId44"/>
    <p:sldId id="334" r:id="rId45"/>
    <p:sldId id="336" r:id="rId46"/>
    <p:sldId id="337" r:id="rId47"/>
    <p:sldId id="338" r:id="rId48"/>
    <p:sldId id="339" r:id="rId49"/>
    <p:sldId id="344" r:id="rId50"/>
    <p:sldId id="345" r:id="rId51"/>
    <p:sldId id="346" r:id="rId52"/>
    <p:sldId id="347" r:id="rId53"/>
    <p:sldId id="348" r:id="rId54"/>
    <p:sldId id="349" r:id="rId55"/>
    <p:sldId id="350" r:id="rId5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FF"/>
    <a:srgbClr val="3333FF"/>
    <a:srgbClr val="CC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2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8D1ABC-F711-4947-B2F6-821C6D65E011}" type="datetimeFigureOut">
              <a:rPr lang="zh-CN" altLang="en-US" smtClean="0"/>
              <a:pPr/>
              <a:t>2020-02-17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85BAB8-6ED9-4BCB-B011-0B7605F01B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85BAB8-6ED9-4BCB-B011-0B7605F01B1C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85BAB8-6ED9-4BCB-B011-0B7605F01B1C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85BAB8-6ED9-4BCB-B011-0B7605F01B1C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2020-02-17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2020-02-17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2020-02-17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2020-02-17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baike.baidu.com/item/%E8%8A%A6%E8%8B%87" TargetMode="External"/><Relationship Id="rId2" Type="http://schemas.openxmlformats.org/officeDocument/2006/relationships/hyperlink" Target="https://baike.baidu.com/item/%E6%A3%89%E8%A2%84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baike.baidu.com/item/%E4%BC%91%E5%A6%BB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baike.baidu.com/item/%E5%86%89%E6%B1%82" TargetMode="External"/><Relationship Id="rId2" Type="http://schemas.openxmlformats.org/officeDocument/2006/relationships/hyperlink" Target="https://baike.baidu.com/item/%E5%86%89%E8%80%95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baike.baidu.com/item/%E5%8D%81%E5%93%B2" TargetMode="External"/><Relationship Id="rId4" Type="http://schemas.openxmlformats.org/officeDocument/2006/relationships/hyperlink" Target="https://baike.baidu.com/item/%E5%AD%94%E9%97%A8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baike.baidu.com/item/%E5%AD%94%E6%82%9D/7044680" TargetMode="External"/><Relationship Id="rId2" Type="http://schemas.openxmlformats.org/officeDocument/2006/relationships/hyperlink" Target="https://baike.baidu.com/item/%E8%92%AF%E8%81%A9" TargetMode="Externa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14348" y="714356"/>
            <a:ext cx="7643866" cy="5401479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6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诲人不倦</a:t>
            </a:r>
            <a:endParaRPr lang="en-US" altLang="zh-CN" sz="6600" b="1" dirty="0" smtClean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44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--</a:t>
            </a:r>
            <a:r>
              <a:rPr lang="zh-CN" altLang="en-US" sz="44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孔子的教育思想</a:t>
            </a:r>
            <a:endParaRPr lang="en-US" altLang="zh-CN" sz="4400" dirty="0" smtClean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0000FF"/>
                </a:solidFill>
              </a:rPr>
              <a:t>教育的作用</a:t>
            </a:r>
            <a:endParaRPr lang="en-US" altLang="zh-CN" sz="2400" b="1" dirty="0" smtClean="0">
              <a:solidFill>
                <a:srgbClr val="0000FF"/>
              </a:solidFill>
            </a:endParaRPr>
          </a:p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0000FF"/>
                </a:solidFill>
              </a:rPr>
              <a:t>教育的对象</a:t>
            </a:r>
            <a:endParaRPr lang="en-US" altLang="zh-CN" sz="2400" b="1" dirty="0" smtClean="0">
              <a:solidFill>
                <a:srgbClr val="0000FF"/>
              </a:solidFill>
            </a:endParaRPr>
          </a:p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0000FF"/>
                </a:solidFill>
              </a:rPr>
              <a:t>教育的内容</a:t>
            </a:r>
            <a:endParaRPr lang="en-US" altLang="zh-CN" sz="2400" b="1" dirty="0" smtClean="0">
              <a:solidFill>
                <a:srgbClr val="0000FF"/>
              </a:solidFill>
            </a:endParaRPr>
          </a:p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0000FF"/>
                </a:solidFill>
              </a:rPr>
              <a:t>教育原则方法</a:t>
            </a:r>
            <a:endParaRPr lang="en-US" altLang="zh-CN" sz="2400" b="1" dirty="0" smtClean="0">
              <a:solidFill>
                <a:srgbClr val="0000FF"/>
              </a:solidFill>
            </a:endParaRPr>
          </a:p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0000FF"/>
                </a:solidFill>
              </a:rPr>
              <a:t>教师的素养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14282" y="571480"/>
            <a:ext cx="8786874" cy="3231654"/>
          </a:xfrm>
          <a:prstGeom prst="rect">
            <a:avLst/>
          </a:prstGeom>
          <a:ln w="19050">
            <a:solidFill>
              <a:srgbClr val="FF00FF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</a:rPr>
              <a:t>16.13</a:t>
            </a:r>
          </a:p>
          <a:p>
            <a:pPr latinLnBrk="1">
              <a:lnSpc>
                <a:spcPct val="125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陈亢问于伯鱼曰①：“子亦有</a:t>
            </a:r>
            <a:r>
              <a:rPr lang="zh-CN" altLang="en-US" sz="2400" b="1" u="sng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异闻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乎②？”对曰：“未也。尝独立，鲤</a:t>
            </a:r>
            <a:r>
              <a:rPr lang="zh-CN" altLang="en-US" sz="2400" b="1" u="sng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趋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而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过庭③。曰：‘学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诗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乎？’对曰：‘未也。’‘不学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诗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无以言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④。’鲤退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而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学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诗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。他日，又独立，鲤趋而过庭。曰：‘学礼乎？’对曰：‘未也。’‘不学礼，无以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立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⑤。’鲤退而学礼。闻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斯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二者⑥。”陈亢退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而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喜曰：“问一得三，</a:t>
            </a:r>
            <a:r>
              <a:rPr lang="zh-CN" altLang="en-US" sz="2400" b="1" u="sng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闻</a:t>
            </a:r>
            <a:r>
              <a:rPr lang="en-US" altLang="zh-CN" sz="2400" b="1" u="sng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2400" b="1" u="sng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诗</a:t>
            </a:r>
            <a:r>
              <a:rPr lang="en-US" altLang="zh-CN" sz="2400" b="1" u="sng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2400" b="1" u="sng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，闻礼，又闻君子之</a:t>
            </a:r>
            <a:r>
              <a:rPr lang="zh-CN" altLang="en-US" sz="2400" b="1" u="sng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远</a:t>
            </a:r>
            <a:r>
              <a:rPr lang="zh-CN" altLang="en-US" sz="2400" b="1" u="sng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其子也⑦。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”</a:t>
            </a:r>
            <a:endParaRPr lang="zh-CN" altLang="en-US" sz="2400" b="1" dirty="0" smtClean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4282" y="3857628"/>
            <a:ext cx="8643998" cy="2246769"/>
          </a:xfrm>
          <a:prstGeom prst="rect">
            <a:avLst/>
          </a:prstGeom>
          <a:ln w="28575">
            <a:solidFill>
              <a:srgbClr val="3333FF"/>
            </a:solidFill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 smtClean="0">
                <a:solidFill>
                  <a:srgbClr val="0000FF"/>
                </a:solidFill>
              </a:rPr>
              <a:t>【</a:t>
            </a:r>
            <a:r>
              <a:rPr lang="zh-CN" altLang="en-US" sz="2000" b="1" dirty="0" smtClean="0">
                <a:solidFill>
                  <a:srgbClr val="0000FF"/>
                </a:solidFill>
              </a:rPr>
              <a:t>注释</a:t>
            </a:r>
            <a:r>
              <a:rPr lang="en-US" altLang="zh-CN" sz="2000" b="1" dirty="0" smtClean="0">
                <a:solidFill>
                  <a:srgbClr val="0000FF"/>
                </a:solidFill>
              </a:rPr>
              <a:t>】</a:t>
            </a:r>
          </a:p>
          <a:p>
            <a:r>
              <a:rPr lang="en-US" altLang="zh-CN" sz="2400" dirty="0" smtClean="0"/>
              <a:t>①</a:t>
            </a:r>
            <a:r>
              <a:rPr lang="zh-CN" altLang="en-US" sz="2400" dirty="0" smtClean="0"/>
              <a:t>陈亢（ｇ</a:t>
            </a:r>
            <a:r>
              <a:rPr lang="en-US" altLang="zh-CN" sz="2400" dirty="0" smtClean="0"/>
              <a:t>ā</a:t>
            </a:r>
            <a:r>
              <a:rPr lang="zh-CN" altLang="en-US" sz="2400" dirty="0" smtClean="0"/>
              <a:t>ｎｇ）：即陈子禽。伯鱼：孔子的儿子，名鲤。</a:t>
            </a:r>
          </a:p>
          <a:p>
            <a:r>
              <a:rPr lang="zh-CN" altLang="en-US" sz="2400" dirty="0" smtClean="0"/>
              <a:t>②异闻：特殊的教育。这里指不同于对其他学生所讲的内容。</a:t>
            </a:r>
            <a:br>
              <a:rPr lang="zh-CN" altLang="en-US" sz="2400" dirty="0" smtClean="0"/>
            </a:br>
            <a:r>
              <a:rPr lang="zh-CN" altLang="en-US" sz="2400" dirty="0" smtClean="0"/>
              <a:t>③趋：小步快走，在人面前表示恭敬。庭：庭院。</a:t>
            </a:r>
          </a:p>
          <a:p>
            <a:r>
              <a:rPr lang="zh-CN" altLang="en-US" sz="2400" dirty="0" smtClean="0"/>
              <a:t>④无以言：不善于说话。      ⑤立：立足于社会。     ⑥斯：这。</a:t>
            </a:r>
          </a:p>
          <a:p>
            <a:r>
              <a:rPr lang="zh-CN" altLang="en-US" sz="2400" dirty="0" smtClean="0"/>
              <a:t>⑦</a:t>
            </a:r>
            <a:r>
              <a:rPr lang="zh-CN" altLang="en-US" sz="2400" dirty="0" smtClean="0">
                <a:solidFill>
                  <a:srgbClr val="0000FF"/>
                </a:solidFill>
              </a:rPr>
              <a:t>远：形容词作动词，离开</a:t>
            </a:r>
            <a:r>
              <a:rPr lang="zh-CN" altLang="en-US" sz="2400" dirty="0" smtClean="0"/>
              <a:t>，指保持距离，不偏爱。 </a:t>
            </a:r>
            <a:endParaRPr lang="zh-CN" alt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142844" y="0"/>
            <a:ext cx="5143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三   教育的内容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5688" y="214290"/>
            <a:ext cx="8715468" cy="5660011"/>
          </a:xfrm>
          <a:prstGeom prst="rect">
            <a:avLst/>
          </a:prstGeom>
          <a:ln w="28575">
            <a:solidFill>
              <a:srgbClr val="FF00FF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35000"/>
              </a:lnSpc>
            </a:pP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    陈亢退后，为何而喜？喜的是：“问一得三。”本问“子亦有异闻乎”一件事，结果得闻三件事：“闻诗、闻礼、又闻君子之远其子也。”</a:t>
            </a:r>
            <a:r>
              <a:rPr lang="zh-CN" altLang="en-US" sz="2800" b="1" u="sng" dirty="0" smtClean="0">
                <a:latin typeface="宋体" pitchFamily="2" charset="-122"/>
                <a:ea typeface="宋体" pitchFamily="2" charset="-122"/>
              </a:rPr>
              <a:t>闻知学诗与学礼的重要，又闻知君子教儿子与教学生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无厚此薄彼之异</a:t>
            </a:r>
            <a:r>
              <a:rPr lang="zh-CN" altLang="en-US" sz="2800" b="1" u="sng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“君子”，指“孔子”。“远其子”，指在教学上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没有独厚其子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的意思。</a:t>
            </a:r>
            <a:br>
              <a:rPr lang="zh-CN" altLang="en-US" sz="2800" b="1" dirty="0" smtClean="0">
                <a:latin typeface="宋体" pitchFamily="2" charset="-122"/>
                <a:ea typeface="宋体" pitchFamily="2" charset="-122"/>
              </a:rPr>
            </a:b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　　述而篇里，孔子曾说：“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吾无隐乎尔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。”圣人之学并无不传之秘，如果必求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圣人的秘传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，那就是</a:t>
            </a:r>
            <a:r>
              <a:rPr lang="zh-CN" altLang="en-US" sz="3600" b="1" u="sng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学诗学礼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。（也印证了前面四教里面的“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文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、“行” 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8596" y="5929330"/>
            <a:ext cx="82153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那么，孔子的</a:t>
            </a:r>
            <a:r>
              <a:rPr lang="zh-CN" altLang="en-US" sz="2800" b="1" u="sng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教育成果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怎么样呢？</a:t>
            </a:r>
            <a:r>
              <a:rPr lang="en-US" altLang="zh-CN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——11.3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章</a:t>
            </a:r>
            <a:endParaRPr lang="zh-CN" altLang="en-US" sz="2800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0"/>
            <a:ext cx="8643998" cy="1200329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FF"/>
                </a:solidFill>
              </a:rPr>
              <a:t>德行：颜渊，</a:t>
            </a:r>
            <a:r>
              <a:rPr lang="zh-CN" altLang="en-US" sz="2400" b="1" u="sng" dirty="0" smtClean="0">
                <a:solidFill>
                  <a:srgbClr val="0000FF"/>
                </a:solidFill>
              </a:rPr>
              <a:t>闵子骞</a:t>
            </a:r>
            <a:r>
              <a:rPr lang="zh-CN" altLang="en-US" sz="2400" b="1" dirty="0" smtClean="0">
                <a:solidFill>
                  <a:srgbClr val="FF00FF"/>
                </a:solidFill>
              </a:rPr>
              <a:t>（损），</a:t>
            </a:r>
            <a:r>
              <a:rPr lang="zh-CN" altLang="en-US" sz="2400" b="1" u="sng" dirty="0" smtClean="0">
                <a:solidFill>
                  <a:srgbClr val="0000FF"/>
                </a:solidFill>
              </a:rPr>
              <a:t>冉伯牛</a:t>
            </a:r>
            <a:r>
              <a:rPr lang="zh-CN" altLang="en-US" sz="2400" b="1" dirty="0" smtClean="0">
                <a:solidFill>
                  <a:srgbClr val="FF00FF"/>
                </a:solidFill>
              </a:rPr>
              <a:t>（耕），仲弓（冉雍）。言语：</a:t>
            </a:r>
            <a:r>
              <a:rPr lang="zh-CN" altLang="en-US" sz="2400" b="1" u="sng" dirty="0" smtClean="0">
                <a:solidFill>
                  <a:srgbClr val="0000FF"/>
                </a:solidFill>
              </a:rPr>
              <a:t>宰我</a:t>
            </a:r>
            <a:r>
              <a:rPr lang="zh-CN" altLang="en-US" sz="2400" b="1" dirty="0" smtClean="0">
                <a:solidFill>
                  <a:srgbClr val="FF00FF"/>
                </a:solidFill>
              </a:rPr>
              <a:t>，子贡。政事：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冉有</a:t>
            </a:r>
            <a:r>
              <a:rPr lang="zh-CN" altLang="en-US" sz="2400" b="1" dirty="0" smtClean="0">
                <a:solidFill>
                  <a:srgbClr val="FF00FF"/>
                </a:solidFill>
              </a:rPr>
              <a:t>，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季路</a:t>
            </a:r>
            <a:r>
              <a:rPr lang="zh-CN" altLang="en-US" sz="2400" b="1" dirty="0" smtClean="0">
                <a:solidFill>
                  <a:srgbClr val="FF00FF"/>
                </a:solidFill>
              </a:rPr>
              <a:t>。文学：子游（言偃），子夏（卜商）。（</a:t>
            </a:r>
            <a:r>
              <a:rPr lang="en-US" altLang="zh-CN" sz="2400" b="1" dirty="0" smtClean="0">
                <a:solidFill>
                  <a:srgbClr val="FF00FF"/>
                </a:solidFill>
              </a:rPr>
              <a:t>11.3</a:t>
            </a:r>
            <a:r>
              <a:rPr lang="zh-CN" altLang="en-US" sz="2400" b="1" dirty="0" smtClean="0">
                <a:solidFill>
                  <a:srgbClr val="FF00FF"/>
                </a:solidFill>
              </a:rPr>
              <a:t>）</a:t>
            </a:r>
          </a:p>
        </p:txBody>
      </p:sp>
      <p:sp>
        <p:nvSpPr>
          <p:cNvPr id="5" name="矩形 4"/>
          <p:cNvSpPr/>
          <p:nvPr/>
        </p:nvSpPr>
        <p:spPr>
          <a:xfrm>
            <a:off x="214282" y="1285860"/>
            <a:ext cx="8715468" cy="4708981"/>
          </a:xfrm>
          <a:prstGeom prst="rect">
            <a:avLst/>
          </a:prstGeom>
          <a:ln w="19050"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zh-CN" altLang="en-US" sz="2400" b="1" dirty="0" smtClean="0">
                <a:latin typeface="+mj-ea"/>
                <a:ea typeface="+mj-ea"/>
              </a:rPr>
              <a:t>    这就是孔门十哲。   </a:t>
            </a:r>
            <a:endParaRPr lang="en-US" altLang="zh-CN" sz="2400" b="1" dirty="0" smtClean="0">
              <a:latin typeface="+mj-ea"/>
              <a:ea typeface="+mj-ea"/>
            </a:endParaRPr>
          </a:p>
          <a:p>
            <a:pPr fontAlgn="base">
              <a:lnSpc>
                <a:spcPct val="125000"/>
              </a:lnSpc>
            </a:pPr>
            <a:r>
              <a:rPr lang="zh-CN" altLang="en-US" sz="2400" b="1" dirty="0" smtClean="0">
                <a:latin typeface="+mj-ea"/>
                <a:ea typeface="+mj-ea"/>
              </a:rPr>
              <a:t>    其实，他的这</a:t>
            </a:r>
            <a:r>
              <a:rPr lang="zh-CN" altLang="en-US" sz="2400" b="1" dirty="0" smtClean="0">
                <a:solidFill>
                  <a:srgbClr val="0000FF"/>
                </a:solidFill>
                <a:latin typeface="+mj-ea"/>
                <a:ea typeface="+mj-ea"/>
              </a:rPr>
              <a:t>十位弟子</a:t>
            </a:r>
            <a:r>
              <a:rPr lang="zh-CN" altLang="en-US" sz="2400" b="1" dirty="0" smtClean="0">
                <a:latin typeface="+mj-ea"/>
                <a:ea typeface="+mj-ea"/>
              </a:rPr>
              <a:t>并非仅在一方面有所长，而是涉猎广泛，比如仲弓曾婉拒季氏宰，而孔子曾称其“可使南面”（一方长官），可见其政事之高，闵子骞、颜回亦然；宰我之政才、子路之将才曾令楚臣闻之色变，冉有更是曾助鲁败齐；子游、子夏曾任武城宰、和莒父宰；子贡“常相鲁、卫”，又能经商理财。</a:t>
            </a:r>
          </a:p>
          <a:p>
            <a:pPr fontAlgn="base">
              <a:lnSpc>
                <a:spcPct val="125000"/>
              </a:lnSpc>
            </a:pPr>
            <a:r>
              <a:rPr lang="zh-CN" altLang="en-US" sz="2400" b="1" dirty="0" smtClean="0">
                <a:latin typeface="+mj-ea"/>
                <a:ea typeface="+mj-ea"/>
              </a:rPr>
              <a:t>    孔子之所以把他们归入四科，</a:t>
            </a:r>
            <a:r>
              <a:rPr lang="zh-CN" altLang="en-US" sz="2400" b="1" u="sng" dirty="0" smtClean="0">
                <a:solidFill>
                  <a:srgbClr val="0000FF"/>
                </a:solidFill>
                <a:latin typeface="+mj-ea"/>
                <a:ea typeface="+mj-ea"/>
              </a:rPr>
              <a:t>说明他在重视学生们全面发展的同时，更注重培养他们的特长。</a:t>
            </a:r>
            <a:r>
              <a:rPr lang="zh-CN" altLang="en-US" sz="2400" b="1" dirty="0" smtClean="0">
                <a:latin typeface="+mj-ea"/>
                <a:ea typeface="+mj-ea"/>
              </a:rPr>
              <a:t>如此视角，对当今的社会者颇有启迪。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57224" y="6072206"/>
            <a:ext cx="73581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CC3399"/>
                </a:solidFill>
                <a:latin typeface="华文琥珀" pitchFamily="2" charset="-122"/>
                <a:ea typeface="华文琥珀" pitchFamily="2" charset="-122"/>
              </a:rPr>
              <a:t>孔子教育成就卓著，原因在哪里？</a:t>
            </a:r>
            <a:endParaRPr lang="zh-CN" altLang="en-US" sz="3600" b="1" dirty="0">
              <a:solidFill>
                <a:srgbClr val="CC3399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4282" y="285728"/>
            <a:ext cx="8715436" cy="6001643"/>
          </a:xfrm>
          <a:prstGeom prst="rect">
            <a:avLst/>
          </a:prstGeom>
          <a:ln w="19050">
            <a:solidFill>
              <a:srgbClr val="FF00FF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闵子骞（前</a:t>
            </a:r>
            <a:r>
              <a:rPr lang="en-US" altLang="zh-CN" sz="2400" dirty="0" smtClean="0"/>
              <a:t>536--</a:t>
            </a:r>
            <a:r>
              <a:rPr lang="zh-CN" altLang="en-US" sz="2400" dirty="0" smtClean="0"/>
              <a:t>前</a:t>
            </a:r>
            <a:r>
              <a:rPr lang="en-US" altLang="zh-CN" sz="2400" dirty="0" smtClean="0"/>
              <a:t>487</a:t>
            </a:r>
            <a:r>
              <a:rPr lang="zh-CN" altLang="en-US" sz="2400" dirty="0" smtClean="0"/>
              <a:t>），名损，字子骞，尊称闵子。鲁国人。    </a:t>
            </a:r>
            <a:endParaRPr lang="en-US" altLang="zh-CN" sz="2400" dirty="0" smtClean="0"/>
          </a:p>
          <a:p>
            <a:r>
              <a:rPr lang="en-US" altLang="zh-CN" sz="2400" dirty="0" smtClean="0"/>
              <a:t>        </a:t>
            </a:r>
            <a:r>
              <a:rPr lang="zh-CN" altLang="en-US" sz="2400" dirty="0" smtClean="0"/>
              <a:t>子骞为人极孝。他少年丧母，父亲娶了继母。继母偏爱自己亲生二子，虐待闵子骞，子骞却并不告知父亲，避免影响父母间关系。</a:t>
            </a:r>
          </a:p>
          <a:p>
            <a:r>
              <a:rPr lang="zh-CN" altLang="en-US" sz="2400" dirty="0" smtClean="0"/>
              <a:t>        某年冬天，继母给自己的孩子做</a:t>
            </a:r>
            <a:r>
              <a:rPr lang="zh-CN" altLang="en-US" sz="2400" dirty="0" smtClean="0">
                <a:hlinkClick r:id="rId2"/>
              </a:rPr>
              <a:t>棉袄</a:t>
            </a:r>
            <a:r>
              <a:rPr lang="zh-CN" altLang="en-US" sz="2400" dirty="0" smtClean="0"/>
              <a:t>，而假装给子骞棉袄，其实内里填的是</a:t>
            </a:r>
            <a:r>
              <a:rPr lang="zh-CN" altLang="en-US" sz="2400" dirty="0" smtClean="0">
                <a:hlinkClick r:id="rId3"/>
              </a:rPr>
              <a:t>芦苇</a:t>
            </a:r>
            <a:r>
              <a:rPr lang="zh-CN" altLang="en-US" sz="2400" dirty="0" smtClean="0"/>
              <a:t>，所以他寒冷无措。一日父亲坐车带他们兄弟三个外出，让闵子骞在前边掌鞭赶车，闵子骞因寒冷饥饿无法驭车，马车滑入路旁的水沟内。父亲非常生气，说：“你这个孩子真没出息，穿得这么厚还打哆嗦</a:t>
            </a:r>
            <a:r>
              <a:rPr lang="en-US" altLang="zh-CN" sz="2400" dirty="0" smtClean="0"/>
              <a:t>!</a:t>
            </a:r>
            <a:r>
              <a:rPr lang="zh-CN" altLang="en-US" sz="2400" dirty="0" smtClean="0"/>
              <a:t>看你弟弟，棉袄比你的薄，也没像你冻得那个样子。”喝斥后还鞭打他，结果抽破衣服露出了芦花。父亲再捏捏另两个儿子的棉衣，心里明白了，父亲知道自己冤枉了闵子骞，而后大骂妻子不贤惠，决定</a:t>
            </a:r>
            <a:r>
              <a:rPr lang="zh-CN" altLang="en-US" sz="2400" dirty="0" smtClean="0">
                <a:hlinkClick r:id="rId4"/>
              </a:rPr>
              <a:t>休妻</a:t>
            </a:r>
            <a:r>
              <a:rPr lang="zh-CN" altLang="en-US" sz="2400" dirty="0" smtClean="0"/>
              <a:t>。子骞长跪于父亲面，为继母求情：“母在一子寒，母去三子单。</a:t>
            </a:r>
            <a:r>
              <a:rPr lang="en-US" altLang="zh-CN" sz="2400" dirty="0" smtClean="0"/>
              <a:t>(</a:t>
            </a:r>
            <a:r>
              <a:rPr lang="zh-CN" altLang="en-US" sz="2400" dirty="0" smtClean="0"/>
              <a:t>母亲在，只有我一人受冻；母亲离开的话，两个弟弟都要和我一起承受没有母爱的孤单痛苦了</a:t>
            </a:r>
            <a:r>
              <a:rPr lang="en-US" altLang="zh-CN" sz="2400" dirty="0" smtClean="0"/>
              <a:t>)”</a:t>
            </a:r>
            <a:r>
              <a:rPr lang="zh-CN" altLang="en-US" sz="2400" dirty="0" smtClean="0"/>
              <a:t>父亲便不再休妻，继母也痛改前非。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8596" y="428604"/>
            <a:ext cx="8286808" cy="4401205"/>
          </a:xfrm>
          <a:prstGeom prst="rect">
            <a:avLst/>
          </a:prstGeom>
          <a:ln w="28575">
            <a:solidFill>
              <a:srgbClr val="FF00FF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冉耕：（约前</a:t>
            </a:r>
            <a:r>
              <a:rPr lang="en-US" altLang="zh-CN" sz="2800" dirty="0" smtClean="0"/>
              <a:t>544</a:t>
            </a:r>
            <a:r>
              <a:rPr lang="zh-CN" altLang="en-US" sz="2800" dirty="0" smtClean="0"/>
              <a:t>～？）春秋末鲁国人。字伯牛。为人端正正派，善于待人接物。在孔子弟子中，以德行与颜渊闵子骞并称。孔子对冉子十分器重，其任鲁国司寇时，冉子曾为中都宰。后，冉子得了不治之症，孔子亲自前去探望。握着冉子的手，望天长叹， “亡之，命矣夫！”（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雍也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）悲痛异常。唐元宗开元二十七年（</a:t>
            </a:r>
            <a:r>
              <a:rPr lang="en-US" altLang="zh-CN" sz="2800" dirty="0" smtClean="0"/>
              <a:t>739</a:t>
            </a:r>
            <a:r>
              <a:rPr lang="zh-CN" altLang="en-US" sz="2800" dirty="0" smtClean="0"/>
              <a:t>年）追封为“郓侯”。宋大中祥符二年（</a:t>
            </a:r>
            <a:r>
              <a:rPr lang="en-US" altLang="zh-CN" sz="2800" dirty="0" smtClean="0"/>
              <a:t>1009</a:t>
            </a:r>
            <a:r>
              <a:rPr lang="zh-CN" altLang="en-US" sz="2800" dirty="0" smtClean="0"/>
              <a:t>年）改封“东平公”。南宋咸淳三年（</a:t>
            </a:r>
            <a:r>
              <a:rPr lang="en-US" altLang="zh-CN" sz="2800" dirty="0" smtClean="0"/>
              <a:t>1267</a:t>
            </a:r>
            <a:r>
              <a:rPr lang="zh-CN" altLang="en-US" sz="2800" dirty="0" smtClean="0"/>
              <a:t>年）改封为“郓公”。明嘉靖九年（</a:t>
            </a:r>
            <a:r>
              <a:rPr lang="en-US" altLang="zh-CN" sz="2800" dirty="0" smtClean="0"/>
              <a:t>1530</a:t>
            </a:r>
            <a:r>
              <a:rPr lang="zh-CN" altLang="en-US" sz="2800" dirty="0" smtClean="0"/>
              <a:t>年）改称“先贤冉子”。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500042"/>
            <a:ext cx="8643998" cy="5262979"/>
          </a:xfrm>
          <a:prstGeom prst="rect">
            <a:avLst/>
          </a:prstGeom>
          <a:ln w="28575">
            <a:solidFill>
              <a:srgbClr val="FF00FF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冉雍（前</a:t>
            </a:r>
            <a:r>
              <a:rPr lang="en-US" altLang="zh-CN" sz="2800" dirty="0" smtClean="0"/>
              <a:t>531</a:t>
            </a:r>
            <a:r>
              <a:rPr lang="zh-CN" altLang="en-US" sz="2800" dirty="0" smtClean="0"/>
              <a:t>年</a:t>
            </a:r>
            <a:r>
              <a:rPr lang="en-US" altLang="zh-CN" sz="2800" dirty="0" smtClean="0"/>
              <a:t>—</a:t>
            </a:r>
            <a:r>
              <a:rPr lang="zh-CN" altLang="en-US" sz="2800" dirty="0" smtClean="0"/>
              <a:t>？），字仲弓，春秋末期鲁国（今山东定陶）人，孔子弟子。与</a:t>
            </a:r>
            <a:r>
              <a:rPr lang="zh-CN" altLang="en-US" sz="2800" dirty="0" smtClean="0">
                <a:hlinkClick r:id="rId2"/>
              </a:rPr>
              <a:t>冉耕</a:t>
            </a:r>
            <a:r>
              <a:rPr lang="zh-CN" altLang="en-US" sz="2800" dirty="0" smtClean="0"/>
              <a:t>、</a:t>
            </a:r>
            <a:r>
              <a:rPr lang="zh-CN" altLang="en-US" sz="2800" dirty="0" smtClean="0">
                <a:hlinkClick r:id="rId3"/>
              </a:rPr>
              <a:t>冉求</a:t>
            </a:r>
            <a:r>
              <a:rPr lang="zh-CN" altLang="en-US" sz="2800" dirty="0" smtClean="0"/>
              <a:t>皆在</a:t>
            </a:r>
            <a:r>
              <a:rPr lang="zh-CN" altLang="en-US" sz="2800" dirty="0" smtClean="0">
                <a:hlinkClick r:id="rId4"/>
              </a:rPr>
              <a:t>孔门</a:t>
            </a:r>
            <a:r>
              <a:rPr lang="zh-CN" altLang="en-US" sz="2800" dirty="0" smtClean="0">
                <a:hlinkClick r:id="rId5"/>
              </a:rPr>
              <a:t>十哲</a:t>
            </a:r>
            <a:r>
              <a:rPr lang="zh-CN" altLang="en-US" sz="2800" dirty="0" smtClean="0"/>
              <a:t>之列，世称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“一门三贤”</a:t>
            </a:r>
            <a:r>
              <a:rPr lang="zh-CN" altLang="en-US" sz="2800" dirty="0" smtClean="0"/>
              <a:t>。</a:t>
            </a:r>
          </a:p>
          <a:p>
            <a:r>
              <a:rPr lang="en-US" altLang="zh-CN" sz="2800" dirty="0" smtClean="0"/>
              <a:t>《</a:t>
            </a:r>
            <a:r>
              <a:rPr lang="zh-CN" altLang="en-US" sz="2800" dirty="0" smtClean="0"/>
              <a:t>冉氏族谱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称离娶颜氏，生长子耕，次子雍。颜氏死，又娶公西氏，生求。后公西氏闻孔子设教阙里，“命三子往从学焉”。</a:t>
            </a:r>
            <a:endParaRPr lang="en-US" altLang="zh-CN" sz="2800" dirty="0" smtClean="0"/>
          </a:p>
          <a:p>
            <a:r>
              <a:rPr lang="zh-CN" altLang="en-US" sz="2800" dirty="0" smtClean="0"/>
              <a:t>仲弓父，贱人。    </a:t>
            </a:r>
            <a:r>
              <a:rPr lang="zh-CN" altLang="en-US" sz="2800" dirty="0" smtClean="0">
                <a:solidFill>
                  <a:srgbClr val="0000FF"/>
                </a:solidFill>
              </a:rPr>
              <a:t>孔子曰：“犁牛之子骍</a:t>
            </a:r>
            <a:r>
              <a:rPr lang="en-US" altLang="zh-CN" sz="2800" dirty="0" err="1" smtClean="0">
                <a:solidFill>
                  <a:srgbClr val="0000FF"/>
                </a:solidFill>
              </a:rPr>
              <a:t>mài</a:t>
            </a:r>
            <a:r>
              <a:rPr lang="zh-CN" altLang="en-US" sz="2800" dirty="0" smtClean="0">
                <a:solidFill>
                  <a:srgbClr val="0000FF"/>
                </a:solidFill>
              </a:rPr>
              <a:t>且角，虽欲勿用，山川其舍诸？”</a:t>
            </a:r>
            <a:r>
              <a:rPr lang="en-US" altLang="zh-CN" sz="2800" dirty="0" smtClean="0">
                <a:solidFill>
                  <a:srgbClr val="0000FF"/>
                </a:solidFill>
              </a:rPr>
              <a:t> </a:t>
            </a:r>
          </a:p>
          <a:p>
            <a:r>
              <a:rPr lang="zh-CN" altLang="en-US" sz="2800" dirty="0" smtClean="0"/>
              <a:t>意：你好好干，会有出头日的。你虽然父母较为低贱，但只要你勤奋努力，就像杂毛耕牛生下的俊美小牛，不会被山川神灵舍弃的（可以用于祭祀）。</a:t>
            </a:r>
          </a:p>
          <a:p>
            <a:pPr latinLnBrk="1"/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2844" y="214290"/>
            <a:ext cx="8858312" cy="6186309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200" dirty="0" smtClean="0"/>
              <a:t>宰予（前</a:t>
            </a:r>
            <a:r>
              <a:rPr lang="en-US" altLang="zh-CN" sz="2200" dirty="0" smtClean="0"/>
              <a:t>522</a:t>
            </a:r>
            <a:r>
              <a:rPr lang="zh-CN" altLang="en-US" sz="2200" dirty="0" smtClean="0"/>
              <a:t>年</a:t>
            </a:r>
            <a:r>
              <a:rPr lang="en-US" altLang="zh-CN" sz="2200" dirty="0" smtClean="0"/>
              <a:t>—</a:t>
            </a:r>
            <a:r>
              <a:rPr lang="zh-CN" altLang="en-US" sz="2200" dirty="0" smtClean="0"/>
              <a:t>前</a:t>
            </a:r>
            <a:r>
              <a:rPr lang="en-US" altLang="zh-CN" sz="2200" dirty="0" smtClean="0"/>
              <a:t>458</a:t>
            </a:r>
            <a:r>
              <a:rPr lang="zh-CN" altLang="en-US" sz="2200" dirty="0" smtClean="0"/>
              <a:t>年），姬姓，宰氏，名予，字子我，春秋末期鲁国人。孔子著名弟子，“孔门十哲”之子，“孔门十三贤”之一。能言善辩，曾从孔子周游列国。游历期间，常受孔子派遣，使于齐国和楚国。宰予活跃，好学深思，善于提问，是孔门弟子中少有的曾正面对孔子学说提出异议的人。</a:t>
            </a:r>
            <a:r>
              <a:rPr lang="zh-CN" altLang="en-US" sz="2200" dirty="0" smtClean="0">
                <a:solidFill>
                  <a:srgbClr val="0000FF"/>
                </a:solidFill>
              </a:rPr>
              <a:t>他指出孔子的“三年之丧”的制度不可取，说：“三年之丧，期已久矣。君子三年不为礼，礼必坏；三年不为乐，乐必崩”，因此认为可改为“一年之丧”，被孔子批评为“不仁” （见</a:t>
            </a:r>
            <a:r>
              <a:rPr lang="en-US" altLang="zh-CN" sz="2200" dirty="0" smtClean="0">
                <a:solidFill>
                  <a:srgbClr val="0000FF"/>
                </a:solidFill>
              </a:rPr>
              <a:t>《</a:t>
            </a:r>
            <a:r>
              <a:rPr lang="zh-CN" altLang="en-US" sz="2200" dirty="0" smtClean="0">
                <a:solidFill>
                  <a:srgbClr val="0000FF"/>
                </a:solidFill>
              </a:rPr>
              <a:t>论语</a:t>
            </a:r>
            <a:r>
              <a:rPr lang="en-US" altLang="zh-CN" sz="2200" dirty="0" smtClean="0">
                <a:solidFill>
                  <a:srgbClr val="0000FF"/>
                </a:solidFill>
              </a:rPr>
              <a:t>·</a:t>
            </a:r>
            <a:r>
              <a:rPr lang="zh-CN" altLang="en-US" sz="2200" dirty="0" smtClean="0">
                <a:solidFill>
                  <a:srgbClr val="0000FF"/>
                </a:solidFill>
              </a:rPr>
              <a:t>阳货</a:t>
            </a:r>
            <a:r>
              <a:rPr lang="en-US" altLang="zh-CN" sz="2200" dirty="0" smtClean="0">
                <a:solidFill>
                  <a:srgbClr val="0000FF"/>
                </a:solidFill>
              </a:rPr>
              <a:t>》</a:t>
            </a:r>
            <a:r>
              <a:rPr lang="zh-CN" altLang="en-US" sz="2200" dirty="0" smtClean="0">
                <a:solidFill>
                  <a:srgbClr val="0000FF"/>
                </a:solidFill>
              </a:rPr>
              <a:t>）。</a:t>
            </a:r>
            <a:r>
              <a:rPr lang="zh-CN" altLang="en-US" sz="2200" dirty="0" smtClean="0">
                <a:solidFill>
                  <a:srgbClr val="CC3399"/>
                </a:solidFill>
              </a:rPr>
              <a:t>他还向孔子提问了一个两难的问题，他假设这么一种情况：如果告诉一个仁者，另一个仁者掉进井里了，他应该跳下去救还是不应该跳下去救？因为如跳下去则也是死，如不跳下去就是见死不救。孔子的直接答复是指出宰予这是在愚弄人，提的问题不好，说：“何为其然也？君子可逝（赴死）也，不可陷（陷害）；可欺（欺负）也，不可罔（愚弄）也。” （</a:t>
            </a:r>
            <a:r>
              <a:rPr lang="en-US" altLang="zh-CN" sz="2200" dirty="0" smtClean="0">
                <a:solidFill>
                  <a:srgbClr val="CC3399"/>
                </a:solidFill>
              </a:rPr>
              <a:t>《</a:t>
            </a:r>
            <a:r>
              <a:rPr lang="zh-CN" altLang="en-US" sz="2200" dirty="0" smtClean="0">
                <a:solidFill>
                  <a:srgbClr val="CC3399"/>
                </a:solidFill>
              </a:rPr>
              <a:t>论语</a:t>
            </a:r>
            <a:r>
              <a:rPr lang="en-US" altLang="zh-CN" sz="2200" dirty="0" smtClean="0">
                <a:solidFill>
                  <a:srgbClr val="CC3399"/>
                </a:solidFill>
              </a:rPr>
              <a:t>·</a:t>
            </a:r>
            <a:r>
              <a:rPr lang="zh-CN" altLang="en-US" sz="2200" dirty="0" smtClean="0">
                <a:solidFill>
                  <a:srgbClr val="CC3399"/>
                </a:solidFill>
              </a:rPr>
              <a:t>雍也</a:t>
            </a:r>
            <a:r>
              <a:rPr lang="en-US" altLang="zh-CN" sz="2200" dirty="0" smtClean="0">
                <a:solidFill>
                  <a:srgbClr val="CC3399"/>
                </a:solidFill>
              </a:rPr>
              <a:t>》</a:t>
            </a:r>
            <a:r>
              <a:rPr lang="zh-CN" altLang="en-US" sz="2200" dirty="0" smtClean="0">
                <a:solidFill>
                  <a:srgbClr val="CC3399"/>
                </a:solidFill>
              </a:rPr>
              <a:t>）</a:t>
            </a:r>
            <a:r>
              <a:rPr lang="zh-CN" altLang="en-US" sz="2200" dirty="0" smtClean="0"/>
              <a:t>宰予昼寝，在课堂上打瞌睡，被孔子形容为“朽木”和“粪土之墙”。孔子认为宰予言行不一，说自己“以言取人，失之宰予”，并且从宰予那里改变了自己以往的不足，说：“始吾于人也，听其言而信其行；今吾于人也，听其言而观其行。于予与改是。” （</a:t>
            </a:r>
            <a:r>
              <a:rPr lang="en-US" altLang="zh-CN" sz="2200" dirty="0" smtClean="0"/>
              <a:t>《</a:t>
            </a:r>
            <a:r>
              <a:rPr lang="zh-CN" altLang="en-US" sz="2200" dirty="0" smtClean="0"/>
              <a:t>论语</a:t>
            </a:r>
            <a:r>
              <a:rPr lang="en-US" altLang="zh-CN" sz="2200" dirty="0" smtClean="0"/>
              <a:t>·</a:t>
            </a:r>
            <a:r>
              <a:rPr lang="zh-CN" altLang="en-US" sz="2200" dirty="0" smtClean="0"/>
              <a:t>公冶长</a:t>
            </a:r>
            <a:r>
              <a:rPr lang="en-US" altLang="zh-CN" sz="2200" dirty="0" smtClean="0"/>
              <a:t>》</a:t>
            </a:r>
            <a:r>
              <a:rPr lang="zh-CN" altLang="en-US" sz="2200" dirty="0" smtClean="0"/>
              <a:t>）</a:t>
            </a:r>
            <a:endParaRPr lang="en-US" altLang="zh-CN" sz="2200" dirty="0" smtClean="0"/>
          </a:p>
          <a:p>
            <a:endParaRPr lang="zh-CN" alt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4282" y="117693"/>
            <a:ext cx="8715436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仲</a:t>
            </a:r>
            <a:r>
              <a:rPr lang="zh-CN" altLang="en-US" dirty="0" smtClean="0"/>
              <a:t>由，</a:t>
            </a:r>
            <a:r>
              <a:rPr lang="zh-CN" altLang="en-US" dirty="0" smtClean="0"/>
              <a:t>字子路，又字季路，鲁国卞人（今山东省泗水县泉林镇卞桥村）。“孔门十哲”之一、“二十四孝”之一，“孔门七十二贤”</a:t>
            </a:r>
            <a:r>
              <a:rPr lang="zh-CN" altLang="en-US" dirty="0" smtClean="0"/>
              <a:t>之一。</a:t>
            </a:r>
            <a:r>
              <a:rPr lang="zh-CN" altLang="en-US" dirty="0" smtClean="0"/>
              <a:t>仲由少年时，从事各种劳作来维持家庭生活，甚至据不可考之传言，常吃野菜</a:t>
            </a:r>
            <a:r>
              <a:rPr lang="zh-CN" altLang="en-US" dirty="0" smtClean="0"/>
              <a:t>充饥。</a:t>
            </a:r>
            <a:r>
              <a:rPr lang="zh-CN" altLang="en-US" dirty="0" smtClean="0"/>
              <a:t>拜入孔门之前，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史记</a:t>
            </a:r>
            <a:r>
              <a:rPr lang="en-US" altLang="zh-CN" dirty="0" smtClean="0"/>
              <a:t>》</a:t>
            </a:r>
            <a:r>
              <a:rPr lang="zh-CN" altLang="en-US" dirty="0" smtClean="0"/>
              <a:t>记载，志气刚强，性格直爽</a:t>
            </a:r>
            <a:r>
              <a:rPr lang="zh-CN" altLang="en-US" dirty="0" smtClean="0"/>
              <a:t>，</a:t>
            </a:r>
            <a:r>
              <a:rPr lang="zh-CN" altLang="en-US" dirty="0" smtClean="0"/>
              <a:t>好勇尚武，</a:t>
            </a:r>
            <a:r>
              <a:rPr lang="zh-CN" altLang="en-US" dirty="0" smtClean="0"/>
              <a:t>头戴</a:t>
            </a:r>
            <a:r>
              <a:rPr lang="zh-CN" altLang="en-US" dirty="0" smtClean="0"/>
              <a:t>雄鸡式的帽子耍威风，佩戴着公猪装饰的宝剑显示自己的无敌，曾经瞧不起孔子的学说，屡次冒犯欺负孔子。为此孔子设计出少许礼乐仪式慢慢加以引导，后来，子路穿着儒服，带着拜师的礼物，通过孔子学生的引荐，请求成为孔子的学生</a:t>
            </a:r>
            <a:r>
              <a:rPr lang="zh-CN" altLang="en-US" dirty="0" smtClean="0"/>
              <a:t>。跟随</a:t>
            </a:r>
            <a:r>
              <a:rPr lang="zh-CN" altLang="en-US" dirty="0" smtClean="0"/>
              <a:t>孔子周游列国，做孔子的侍卫。后做卫国大夫孔悝的蒲邑宰，以政事见称，为人伉直，好勇力，任内开挖沟渠，救穷济贫，政绩突出，辖域大治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仲由很尊敬孔子，“子疾病</a:t>
            </a:r>
            <a:r>
              <a:rPr lang="en-US" altLang="zh-CN" dirty="0" smtClean="0"/>
              <a:t>,</a:t>
            </a:r>
            <a:r>
              <a:rPr lang="zh-CN" altLang="en-US" dirty="0" smtClean="0"/>
              <a:t>子路请祷”。但对待同一事物的对错，如果有他不同的观点，他也会提出来，与宰予，颜回不同，从不隐瞒。如孔子见南子时，子路不</a:t>
            </a:r>
            <a:r>
              <a:rPr lang="zh-CN" altLang="en-US" dirty="0" smtClean="0"/>
              <a:t>高兴</a:t>
            </a:r>
            <a:r>
              <a:rPr lang="en-US" altLang="zh-CN" dirty="0" smtClean="0"/>
              <a:t> </a:t>
            </a:r>
            <a:r>
              <a:rPr lang="zh-CN" altLang="en-US" dirty="0" smtClean="0"/>
              <a:t>，</a:t>
            </a:r>
            <a:r>
              <a:rPr lang="zh-CN" altLang="en-US" dirty="0" smtClean="0"/>
              <a:t>因为南子“美而好淫”；当孔子谈“正名”时，他就说孔子太迂阔，他甚至认为读书人并不是成才的唯一路径，“何必读书然后为学”，如此坦诚直言，是其他弟子所没有的。</a:t>
            </a:r>
          </a:p>
          <a:p>
            <a:r>
              <a:rPr lang="zh-CN" altLang="en-US" dirty="0" smtClean="0"/>
              <a:t>孔子说过：只听了单方面的供词就可以判决案件的，大概只有仲由吧</a:t>
            </a:r>
            <a:r>
              <a:rPr lang="zh-CN" altLang="en-US" dirty="0" smtClean="0"/>
              <a:t>。</a:t>
            </a:r>
            <a:r>
              <a:rPr lang="en-US" altLang="zh-CN" dirty="0" smtClean="0"/>
              <a:t> </a:t>
            </a:r>
            <a:r>
              <a:rPr lang="zh-CN" altLang="en-US" dirty="0" smtClean="0"/>
              <a:t>一般听到这个诉讼案件，都要听两面之词，原告、被告都讲完毕后才能判断。</a:t>
            </a:r>
          </a:p>
          <a:p>
            <a:r>
              <a:rPr lang="zh-CN" altLang="en-US" dirty="0" smtClean="0"/>
              <a:t>但是子路不一样，他听到一面之词就知道谁对谁错，因为他脑袋瓜好使，不需要按照一般人的方式来判断是非，是大智大勇之人，在他的刚毅、公正的谋断下，涉案众人都非常信服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仲由初仕鲁，后事卫。孔子任鲁国司寇时，他任季孙氏的宰相，后任大夫孔悝的宰。卫庄公元年（前</a:t>
            </a:r>
            <a:r>
              <a:rPr lang="en-US" altLang="zh-CN" dirty="0" smtClean="0"/>
              <a:t>480</a:t>
            </a:r>
            <a:r>
              <a:rPr lang="zh-CN" altLang="en-US" dirty="0" smtClean="0"/>
              <a:t>年），孔悝的母亲伯姬与人谋立</a:t>
            </a:r>
            <a:r>
              <a:rPr lang="zh-CN" altLang="en-US" dirty="0" smtClean="0">
                <a:hlinkClick r:id="rId2"/>
              </a:rPr>
              <a:t>蒯聩</a:t>
            </a:r>
            <a:r>
              <a:rPr lang="zh-CN" altLang="en-US" dirty="0" smtClean="0"/>
              <a:t>（伯姬之弟）为</a:t>
            </a:r>
            <a:r>
              <a:rPr lang="zh-CN" altLang="en-US" dirty="0" smtClean="0"/>
              <a:t>君，</a:t>
            </a:r>
            <a:r>
              <a:rPr lang="zh-CN" altLang="en-US" dirty="0" smtClean="0"/>
              <a:t>胁迫</a:t>
            </a:r>
            <a:r>
              <a:rPr lang="zh-CN" altLang="en-US" dirty="0" smtClean="0">
                <a:hlinkClick r:id="rId3"/>
              </a:rPr>
              <a:t>孔悝</a:t>
            </a:r>
            <a:r>
              <a:rPr lang="zh-CN" altLang="en-US" dirty="0" smtClean="0"/>
              <a:t>弑卫出公，出公闻讯而逃。仲由在外闻讯后，即进城去见蒯聩，蒯聩命石乞挥戈击落子路冠缨，子路道：“君子死，冠不免。”君子即使临死，也要衣冠整齐</a:t>
            </a:r>
            <a:r>
              <a:rPr lang="zh-CN" altLang="en-US" b="1" dirty="0" smtClean="0"/>
              <a:t>”</a:t>
            </a:r>
            <a:r>
              <a:rPr lang="zh-CN" altLang="en-US" dirty="0" smtClean="0"/>
              <a:t>系好帽缨的过程中被人砍成肉酱。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2844" y="714356"/>
            <a:ext cx="8786874" cy="2677656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fontAlgn="base"/>
            <a:r>
              <a:rPr lang="zh-CN" altLang="en-US" sz="2400" b="1" dirty="0" smtClean="0">
                <a:solidFill>
                  <a:srgbClr val="FF00FF"/>
                </a:solidFill>
              </a:rPr>
              <a:t>子曰：“不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愤</a:t>
            </a:r>
            <a:r>
              <a:rPr lang="zh-CN" altLang="en-US" sz="2400" b="1" dirty="0" smtClean="0">
                <a:solidFill>
                  <a:srgbClr val="FF00FF"/>
                </a:solidFill>
              </a:rPr>
              <a:t>不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启</a:t>
            </a:r>
            <a:r>
              <a:rPr lang="zh-CN" altLang="en-US" sz="2400" b="1" dirty="0" smtClean="0">
                <a:solidFill>
                  <a:srgbClr val="FF00FF"/>
                </a:solidFill>
              </a:rPr>
              <a:t>，不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悱</a:t>
            </a:r>
            <a:r>
              <a:rPr lang="zh-CN" altLang="en-US" sz="2400" b="1" dirty="0" smtClean="0">
                <a:solidFill>
                  <a:srgbClr val="FF00FF"/>
                </a:solidFill>
              </a:rPr>
              <a:t>不发，举一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隅</a:t>
            </a:r>
            <a:r>
              <a:rPr lang="zh-CN" altLang="en-US" sz="2400" b="1" dirty="0" smtClean="0">
                <a:solidFill>
                  <a:srgbClr val="FF00FF"/>
                </a:solidFill>
              </a:rPr>
              <a:t>不以三隅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反</a:t>
            </a:r>
            <a:r>
              <a:rPr lang="zh-CN" altLang="en-US" sz="2400" b="1" dirty="0" smtClean="0">
                <a:solidFill>
                  <a:srgbClr val="FF00FF"/>
                </a:solidFill>
              </a:rPr>
              <a:t>，则不复也。”</a:t>
            </a:r>
            <a:endParaRPr lang="en-US" altLang="zh-CN" sz="2400" b="1" dirty="0" smtClean="0">
              <a:solidFill>
                <a:srgbClr val="FF00FF"/>
              </a:solidFill>
            </a:endParaRPr>
          </a:p>
          <a:p>
            <a:pPr fontAlgn="base"/>
            <a:r>
              <a:rPr lang="zh-CN" altLang="en-US" sz="2400" b="1" dirty="0" smtClean="0">
                <a:solidFill>
                  <a:srgbClr val="CC3399"/>
                </a:solidFill>
              </a:rPr>
              <a:t>愤：心里想弄明白而还不明白（因困惑而憋闷）  启：开导  </a:t>
            </a:r>
            <a:endParaRPr lang="en-US" altLang="zh-CN" sz="2400" b="1" dirty="0" smtClean="0">
              <a:solidFill>
                <a:srgbClr val="CC3399"/>
              </a:solidFill>
            </a:endParaRPr>
          </a:p>
          <a:p>
            <a:pPr fontAlgn="base"/>
            <a:r>
              <a:rPr lang="zh-CN" altLang="en-US" sz="2400" b="1" dirty="0" smtClean="0">
                <a:solidFill>
                  <a:srgbClr val="CC3399"/>
                </a:solidFill>
              </a:rPr>
              <a:t>悱：想说而说不出来    隅</a:t>
            </a:r>
            <a:r>
              <a:rPr lang="en-US" altLang="zh-CN" sz="2400" b="1" dirty="0" err="1" smtClean="0">
                <a:solidFill>
                  <a:srgbClr val="CC3399"/>
                </a:solidFill>
              </a:rPr>
              <a:t>yú</a:t>
            </a:r>
            <a:r>
              <a:rPr lang="zh-CN" altLang="en-US" sz="2400" b="1" dirty="0" smtClean="0">
                <a:solidFill>
                  <a:srgbClr val="CC3399"/>
                </a:solidFill>
              </a:rPr>
              <a:t>：某一方面     反：同返 还复，指回头加以验证</a:t>
            </a:r>
            <a:endParaRPr lang="en-US" altLang="zh-CN" sz="2400" b="1" dirty="0" smtClean="0">
              <a:solidFill>
                <a:srgbClr val="CC3399"/>
              </a:solidFill>
            </a:endParaRPr>
          </a:p>
          <a:p>
            <a:pPr fontAlgn="base"/>
            <a:r>
              <a:rPr lang="zh-CN" altLang="en-US" sz="2400" dirty="0" smtClean="0"/>
              <a:t>孔子说：“教导学生，不到他冥思苦想仍不得其解的时候，不去开导他；不到他想说却说不出来的时候，不去启发他。给他指出一个方面，如果他不能由此推知其他三个方面，就不再教他了。”</a:t>
            </a:r>
            <a:endParaRPr lang="zh-CN" altLang="en-US" sz="2400" b="1" dirty="0">
              <a:solidFill>
                <a:srgbClr val="CC3399"/>
              </a:solidFill>
            </a:endParaRP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214282" y="3500438"/>
            <a:ext cx="8682038" cy="3108543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 smtClean="0"/>
              <a:t>        这一章孔子既讲了教学方法，也讲了学习方法。主要是讲教育者要激发学生主动思考，让学生开启活泼的心灵、生动的智慧，能够独立思考。这是一种典型的</a:t>
            </a:r>
            <a:r>
              <a:rPr lang="zh-CN" altLang="en-US" sz="2800" b="1" dirty="0" smtClean="0">
                <a:solidFill>
                  <a:srgbClr val="FF00FF"/>
                </a:solidFill>
              </a:rPr>
              <a:t>“启发式”</a:t>
            </a:r>
            <a:r>
              <a:rPr lang="zh-CN" altLang="en-US" sz="2800" b="1" dirty="0" smtClean="0"/>
              <a:t>的教学思想。他要求学生能够“举一反三”，这是符合教学的基本规律的。</a:t>
            </a:r>
            <a:endParaRPr lang="en-US" altLang="zh-CN" sz="2800" b="1" dirty="0" smtClean="0"/>
          </a:p>
          <a:p>
            <a:r>
              <a:rPr lang="en-US" altLang="zh-CN" sz="2800" b="1" dirty="0" smtClean="0"/>
              <a:t>      </a:t>
            </a:r>
            <a:r>
              <a:rPr lang="zh-CN" altLang="en-US" sz="2800" b="1" dirty="0" smtClean="0"/>
              <a:t>“启发式” 教学法其实也有前提，前提是学生自己在探求，没有这个前提，就不是“启发式” 教学法。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44" y="0"/>
            <a:ext cx="79296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四  教育的方法和原则     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42844" y="285728"/>
            <a:ext cx="8682038" cy="2092881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600" b="1" dirty="0" smtClean="0"/>
              <a:t>孔子认为老师应该把握住施教的火候（愤则启，悱则发），抓住时机启发，让学生自己去思考和琢磨，举一反三，触类旁通，融会贯通。如果不能举一反三，融会贯通，则说明还未学到家，就不能再教他其他的了。</a:t>
            </a:r>
            <a:r>
              <a:rPr lang="zh-CN" altLang="en-US" sz="2600" b="1" dirty="0" smtClean="0">
                <a:solidFill>
                  <a:srgbClr val="0000FF"/>
                </a:solidFill>
              </a:rPr>
              <a:t>（来自本章的成语：举一反三，不愤不启不悱不发）</a:t>
            </a:r>
            <a:endParaRPr lang="zh-CN" altLang="en-US" sz="2600" b="1" dirty="0">
              <a:solidFill>
                <a:srgbClr val="0000FF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844" y="2500306"/>
            <a:ext cx="8786874" cy="4093428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fontAlgn="base"/>
            <a:r>
              <a:rPr lang="zh-CN" altLang="en-US" sz="2800" b="1" dirty="0" smtClean="0">
                <a:solidFill>
                  <a:srgbClr val="FF00FF"/>
                </a:solidFill>
              </a:rPr>
              <a:t>子谓子贡曰：“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女</a:t>
            </a:r>
            <a:r>
              <a:rPr lang="zh-CN" altLang="en-US" sz="2800" b="1" dirty="0" smtClean="0">
                <a:solidFill>
                  <a:srgbClr val="FF00FF"/>
                </a:solidFill>
              </a:rPr>
              <a:t>与回也孰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愈</a:t>
            </a:r>
            <a:r>
              <a:rPr lang="zh-CN" altLang="en-US" sz="2800" b="1" dirty="0" smtClean="0">
                <a:solidFill>
                  <a:srgbClr val="FF00FF"/>
                </a:solidFill>
              </a:rPr>
              <a:t>？”对曰：“赐也何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敢望</a:t>
            </a:r>
            <a:r>
              <a:rPr lang="zh-CN" altLang="en-US" sz="2800" b="1" dirty="0" smtClean="0">
                <a:solidFill>
                  <a:srgbClr val="FF00FF"/>
                </a:solidFill>
              </a:rPr>
              <a:t>回？回也闻一以知十，赐也闻一以知二。”子曰：“弗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如</a:t>
            </a:r>
            <a:r>
              <a:rPr lang="zh-CN" altLang="en-US" sz="2800" b="1" dirty="0" smtClean="0">
                <a:solidFill>
                  <a:srgbClr val="FF00FF"/>
                </a:solidFill>
              </a:rPr>
              <a:t>也，吾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与</a:t>
            </a:r>
            <a:r>
              <a:rPr lang="zh-CN" altLang="en-US" sz="2800" b="1" dirty="0" smtClean="0">
                <a:solidFill>
                  <a:srgbClr val="FF00FF"/>
                </a:solidFill>
              </a:rPr>
              <a:t>女弗如也！”（</a:t>
            </a:r>
            <a:r>
              <a:rPr lang="en-US" altLang="zh-CN" sz="2800" b="1" dirty="0" smtClean="0">
                <a:solidFill>
                  <a:srgbClr val="FF00FF"/>
                </a:solidFill>
              </a:rPr>
              <a:t>5.9</a:t>
            </a:r>
            <a:r>
              <a:rPr lang="zh-CN" altLang="en-US" sz="2800" b="1" dirty="0" smtClean="0">
                <a:solidFill>
                  <a:srgbClr val="FF00FF"/>
                </a:solidFill>
              </a:rPr>
              <a:t>）</a:t>
            </a:r>
            <a:endParaRPr lang="en-US" altLang="zh-CN" sz="2800" b="1" dirty="0" smtClean="0">
              <a:solidFill>
                <a:srgbClr val="FF00FF"/>
              </a:solidFill>
            </a:endParaRPr>
          </a:p>
          <a:p>
            <a:pPr fontAlgn="base"/>
            <a:r>
              <a:rPr lang="zh-CN" altLang="en-US" sz="2800" b="1" dirty="0" smtClean="0">
                <a:solidFill>
                  <a:srgbClr val="CC3399"/>
                </a:solidFill>
              </a:rPr>
              <a:t>女：同汝，你        愈：胜过      敢：敬词     望：比较</a:t>
            </a:r>
            <a:endParaRPr lang="en-US" altLang="zh-CN" sz="2800" b="1" dirty="0" smtClean="0">
              <a:solidFill>
                <a:srgbClr val="CC3399"/>
              </a:solidFill>
            </a:endParaRPr>
          </a:p>
          <a:p>
            <a:pPr fontAlgn="base"/>
            <a:r>
              <a:rPr lang="zh-CN" altLang="en-US" sz="2800" b="1" dirty="0" smtClean="0">
                <a:solidFill>
                  <a:srgbClr val="CC3399"/>
                </a:solidFill>
              </a:rPr>
              <a:t>如：比得上      与：赞同</a:t>
            </a:r>
            <a:endParaRPr lang="en-US" altLang="zh-CN" sz="2800" b="1" dirty="0" smtClean="0">
              <a:solidFill>
                <a:srgbClr val="CC3399"/>
              </a:solidFill>
            </a:endParaRPr>
          </a:p>
          <a:p>
            <a:pPr fontAlgn="base"/>
            <a:r>
              <a:rPr lang="zh-CN" altLang="en-US" sz="2400" dirty="0" smtClean="0"/>
              <a:t>         孔子对子贡说：“你和颜回相比，个强一些？”子贡回答说：“我怎么敢和颜回相比呢？颜回他听到一件事就可以推知十件事；我呢，听到一件事，只能推知两件事。”孔子说：“赶不上他，我同意你的说法，赶不上他。”</a:t>
            </a:r>
            <a:endParaRPr lang="en-US" altLang="zh-CN" sz="2400" dirty="0" smtClean="0"/>
          </a:p>
          <a:p>
            <a:pPr fontAlgn="base"/>
            <a:r>
              <a:rPr lang="zh-CN" altLang="en-US" sz="2400" b="1" dirty="0" smtClean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（成语  闻一知十）</a:t>
            </a:r>
            <a:endParaRPr lang="en-US" altLang="zh-CN" sz="2800" b="1" dirty="0" smtClean="0">
              <a:solidFill>
                <a:srgbClr val="0000FF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214290"/>
            <a:ext cx="8627891" cy="206210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altLang="zh-CN" sz="3200" dirty="0" smtClean="0">
              <a:solidFill>
                <a:srgbClr val="FF00FF"/>
              </a:solidFill>
              <a:latin typeface="华文琥珀" pitchFamily="2" charset="-122"/>
              <a:ea typeface="华文琥珀" pitchFamily="2" charset="-122"/>
            </a:endParaRPr>
          </a:p>
          <a:p>
            <a:r>
              <a:rPr lang="zh-CN" altLang="en-US" sz="3200" dirty="0" smtClean="0">
                <a:solidFill>
                  <a:srgbClr val="FF00FF"/>
                </a:solidFill>
                <a:latin typeface="华文琥珀" pitchFamily="2" charset="-122"/>
                <a:ea typeface="华文琥珀" pitchFamily="2" charset="-122"/>
              </a:rPr>
              <a:t>启发式教学法</a:t>
            </a:r>
            <a:endParaRPr lang="en-US" altLang="zh-CN" sz="3200" dirty="0" smtClean="0">
              <a:solidFill>
                <a:srgbClr val="FF00FF"/>
              </a:solidFill>
              <a:latin typeface="华文琥珀" pitchFamily="2" charset="-122"/>
              <a:ea typeface="华文琥珀" pitchFamily="2" charset="-122"/>
            </a:endParaRPr>
          </a:p>
          <a:p>
            <a:r>
              <a:rPr lang="zh-CN" altLang="en-US" sz="3200" dirty="0" smtClean="0">
                <a:solidFill>
                  <a:srgbClr val="FF00FF"/>
                </a:solidFill>
                <a:latin typeface="华文琥珀" pitchFamily="2" charset="-122"/>
                <a:ea typeface="华文琥珀" pitchFamily="2" charset="-122"/>
              </a:rPr>
              <a:t>         优秀的教师是点石成金的炼金师。</a:t>
            </a:r>
            <a:endParaRPr lang="en-US" altLang="zh-CN" sz="3200" dirty="0" smtClean="0">
              <a:solidFill>
                <a:srgbClr val="FF00FF"/>
              </a:solidFill>
              <a:latin typeface="华文琥珀" pitchFamily="2" charset="-122"/>
              <a:ea typeface="华文琥珀" pitchFamily="2" charset="-122"/>
            </a:endParaRPr>
          </a:p>
          <a:p>
            <a:endParaRPr lang="en-US" altLang="zh-CN" sz="3200" dirty="0" smtClean="0">
              <a:solidFill>
                <a:srgbClr val="FF00FF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4500570"/>
            <a:ext cx="8627891" cy="206210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altLang="zh-CN" sz="3200" dirty="0" smtClean="0">
              <a:solidFill>
                <a:srgbClr val="FF00FF"/>
              </a:solidFill>
              <a:latin typeface="华文琥珀" pitchFamily="2" charset="-122"/>
              <a:ea typeface="华文琥珀" pitchFamily="2" charset="-122"/>
            </a:endParaRPr>
          </a:p>
          <a:p>
            <a:r>
              <a:rPr lang="zh-CN" altLang="en-US" sz="3200" dirty="0" smtClean="0">
                <a:solidFill>
                  <a:srgbClr val="FF00FF"/>
                </a:solidFill>
                <a:latin typeface="华文琥珀" pitchFamily="2" charset="-122"/>
                <a:ea typeface="华文琥珀" pitchFamily="2" charset="-122"/>
              </a:rPr>
              <a:t>激励式教学法（谈话式、讨论式）</a:t>
            </a:r>
            <a:endParaRPr lang="en-US" altLang="zh-CN" sz="3200" dirty="0" smtClean="0">
              <a:solidFill>
                <a:srgbClr val="FF00FF"/>
              </a:solidFill>
              <a:latin typeface="华文琥珀" pitchFamily="2" charset="-122"/>
              <a:ea typeface="华文琥珀" pitchFamily="2" charset="-122"/>
            </a:endParaRPr>
          </a:p>
          <a:p>
            <a:r>
              <a:rPr lang="zh-CN" altLang="en-US" sz="3200" dirty="0" smtClean="0">
                <a:solidFill>
                  <a:srgbClr val="FF00FF"/>
                </a:solidFill>
                <a:latin typeface="华文琥珀" pitchFamily="2" charset="-122"/>
                <a:ea typeface="华文琥珀" pitchFamily="2" charset="-122"/>
              </a:rPr>
              <a:t>         优秀的教师是催人奋进的进行曲。</a:t>
            </a:r>
            <a:endParaRPr lang="en-US" altLang="zh-CN" sz="3200" dirty="0" smtClean="0">
              <a:solidFill>
                <a:srgbClr val="FF00FF"/>
              </a:solidFill>
              <a:latin typeface="华文琥珀" pitchFamily="2" charset="-122"/>
              <a:ea typeface="华文琥珀" pitchFamily="2" charset="-122"/>
            </a:endParaRPr>
          </a:p>
          <a:p>
            <a:endParaRPr lang="en-US" altLang="zh-CN" sz="3200" dirty="0" smtClean="0">
              <a:solidFill>
                <a:srgbClr val="FF00FF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4282" y="142852"/>
            <a:ext cx="8786874" cy="624786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fontAlgn="base" latinLnBrk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3333FF"/>
                </a:solidFill>
                <a:latin typeface="华文隶书" pitchFamily="2" charset="-122"/>
                <a:ea typeface="华文隶书" pitchFamily="2" charset="-122"/>
              </a:rPr>
              <a:t>解题     诲人不倦：</a:t>
            </a:r>
            <a:r>
              <a:rPr lang="zh-CN" altLang="en-US" sz="3600" b="1" dirty="0" smtClean="0">
                <a:solidFill>
                  <a:srgbClr val="FF00FF"/>
                </a:solidFill>
                <a:latin typeface="华文隶书" pitchFamily="2" charset="-122"/>
                <a:ea typeface="华文隶书" pitchFamily="2" charset="-122"/>
              </a:rPr>
              <a:t>教导别人而不知疲倦，特别耐心。出自</a:t>
            </a:r>
            <a:r>
              <a:rPr lang="en-US" altLang="zh-CN" sz="3600" b="1" dirty="0" smtClean="0">
                <a:solidFill>
                  <a:srgbClr val="FF00FF"/>
                </a:solidFill>
                <a:latin typeface="华文隶书" pitchFamily="2" charset="-122"/>
                <a:ea typeface="华文隶书" pitchFamily="2" charset="-122"/>
              </a:rPr>
              <a:t>《</a:t>
            </a:r>
            <a:r>
              <a:rPr lang="zh-CN" altLang="en-US" sz="3600" b="1" dirty="0" smtClean="0">
                <a:solidFill>
                  <a:srgbClr val="FF00FF"/>
                </a:solidFill>
                <a:latin typeface="华文隶书" pitchFamily="2" charset="-122"/>
                <a:ea typeface="华文隶书" pitchFamily="2" charset="-122"/>
              </a:rPr>
              <a:t>论语</a:t>
            </a:r>
            <a:r>
              <a:rPr lang="en-US" altLang="zh-CN" sz="3600" b="1" dirty="0" smtClean="0">
                <a:solidFill>
                  <a:srgbClr val="FF00FF"/>
                </a:solidFill>
                <a:latin typeface="华文隶书" pitchFamily="2" charset="-122"/>
                <a:ea typeface="华文隶书" pitchFamily="2" charset="-122"/>
              </a:rPr>
              <a:t>·</a:t>
            </a:r>
            <a:r>
              <a:rPr lang="zh-CN" altLang="en-US" sz="3600" b="1" dirty="0" smtClean="0">
                <a:solidFill>
                  <a:srgbClr val="FF00FF"/>
                </a:solidFill>
                <a:latin typeface="华文隶书" pitchFamily="2" charset="-122"/>
                <a:ea typeface="华文隶书" pitchFamily="2" charset="-122"/>
              </a:rPr>
              <a:t>述而</a:t>
            </a:r>
            <a:r>
              <a:rPr lang="en-US" altLang="zh-CN" sz="3600" b="1" dirty="0" smtClean="0">
                <a:solidFill>
                  <a:srgbClr val="FF00FF"/>
                </a:solidFill>
                <a:latin typeface="华文隶书" pitchFamily="2" charset="-122"/>
                <a:ea typeface="华文隶书" pitchFamily="2" charset="-122"/>
              </a:rPr>
              <a:t>》</a:t>
            </a:r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 </a:t>
            </a:r>
            <a:r>
              <a:rPr lang="zh-CN" altLang="en-US" sz="3600" b="1" dirty="0" smtClean="0">
                <a:solidFill>
                  <a:srgbClr val="FF00FF"/>
                </a:solidFill>
                <a:latin typeface="华文隶书" pitchFamily="2" charset="-122"/>
                <a:ea typeface="华文隶书" pitchFamily="2" charset="-122"/>
              </a:rPr>
              <a:t>。</a:t>
            </a:r>
            <a:endParaRPr lang="en-US" altLang="zh-CN" sz="3600" b="1" dirty="0" smtClean="0">
              <a:solidFill>
                <a:srgbClr val="FF00FF"/>
              </a:solidFill>
              <a:latin typeface="华文隶书" pitchFamily="2" charset="-122"/>
              <a:ea typeface="华文隶书" pitchFamily="2" charset="-122"/>
            </a:endParaRPr>
          </a:p>
          <a:p>
            <a:pPr fontAlgn="base" latinLnBrk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子曰：“默而识之，学而不厌，诲人不倦，何有于我哉？”</a:t>
            </a:r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 (7.2 )</a:t>
            </a:r>
          </a:p>
          <a:p>
            <a:pPr fontAlgn="base" latinLnBrk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 smtClean="0">
                <a:solidFill>
                  <a:srgbClr val="3333FF"/>
                </a:solidFill>
                <a:latin typeface="华文隶书" pitchFamily="2" charset="-122"/>
                <a:ea typeface="华文隶书" pitchFamily="2" charset="-122"/>
              </a:rPr>
              <a:t>       </a:t>
            </a:r>
            <a:r>
              <a:rPr lang="zh-CN" altLang="en-US" sz="2800" b="1" dirty="0" smtClean="0">
                <a:solidFill>
                  <a:srgbClr val="3333FF"/>
                </a:solidFill>
              </a:rPr>
              <a:t>孔子说：“把所见所闻默默地记在心上，努力学习从不满足，教导别人不知疲倦，这些事我做到了多少呢？”</a:t>
            </a:r>
            <a:r>
              <a:rPr lang="zh-CN" altLang="en-US" sz="2800" b="1" dirty="0" smtClean="0">
                <a:solidFill>
                  <a:srgbClr val="3333FF"/>
                </a:solidFill>
                <a:latin typeface="华文隶书" pitchFamily="2" charset="-122"/>
                <a:ea typeface="华文隶书" pitchFamily="2" charset="-122"/>
              </a:rPr>
              <a:t> </a:t>
            </a:r>
            <a:endParaRPr lang="en-US" altLang="zh-CN" sz="2800" b="1" dirty="0" smtClean="0">
              <a:solidFill>
                <a:srgbClr val="3333FF"/>
              </a:solidFill>
              <a:latin typeface="华文隶书" pitchFamily="2" charset="-122"/>
              <a:ea typeface="华文隶书" pitchFamily="2" charset="-122"/>
            </a:endParaRPr>
          </a:p>
          <a:p>
            <a:pPr fontAlgn="base" latinLnBrk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3333FF"/>
                </a:solidFill>
                <a:latin typeface="华文隶书" pitchFamily="2" charset="-122"/>
                <a:ea typeface="华文隶书" pitchFamily="2" charset="-122"/>
              </a:rPr>
              <a:t>       </a:t>
            </a:r>
            <a:r>
              <a:rPr lang="zh-CN" altLang="en-US" sz="2800" b="1" dirty="0" smtClean="0">
                <a:ea typeface="楷体_GB2312" pitchFamily="49" charset="-122"/>
              </a:rPr>
              <a:t>“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自孔子以来以前数千年之文化，赖孔子而传；自孔子以后数千年之文化，赖孔子而开。</a:t>
            </a:r>
            <a:r>
              <a:rPr lang="zh-CN" altLang="en-US" sz="2800" b="1" dirty="0" smtClean="0">
                <a:ea typeface="楷体_GB2312" pitchFamily="49" charset="-122"/>
              </a:rPr>
              <a:t>”</a:t>
            </a:r>
            <a:endParaRPr lang="en-US" altLang="zh-CN" sz="2800" b="1" dirty="0" smtClean="0">
              <a:ea typeface="楷体_GB2312" pitchFamily="49" charset="-122"/>
            </a:endParaRPr>
          </a:p>
          <a:p>
            <a:pPr fontAlgn="base" latinLnBrk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ea typeface="楷体_GB2312" pitchFamily="49" charset="-122"/>
              </a:rPr>
              <a:t>                                            ——</a:t>
            </a:r>
            <a:r>
              <a:rPr lang="zh-CN" altLang="en-US" sz="2800" dirty="0" smtClean="0"/>
              <a:t>柳诒徵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中国文化史</a:t>
            </a:r>
            <a:r>
              <a:rPr lang="en-US" altLang="zh-CN" sz="2800" dirty="0" smtClean="0"/>
              <a:t>》</a:t>
            </a:r>
            <a:endParaRPr lang="zh-CN" altLang="en-US" sz="2800" b="1" dirty="0" smtClean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2844" y="214290"/>
            <a:ext cx="8786874" cy="4893647"/>
          </a:xfrm>
          <a:prstGeom prst="rect">
            <a:avLst/>
          </a:prstGeom>
          <a:ln w="19050">
            <a:solidFill>
              <a:srgbClr val="FF00FF"/>
            </a:solidFill>
          </a:ln>
        </p:spPr>
        <p:txBody>
          <a:bodyPr wrap="square">
            <a:spAutoFit/>
          </a:bodyPr>
          <a:lstStyle/>
          <a:p>
            <a:pPr fontAlgn="base"/>
            <a:r>
              <a:rPr lang="zh-CN" altLang="en-US" sz="2400" b="1" dirty="0" smtClean="0">
                <a:solidFill>
                  <a:srgbClr val="FF00FF"/>
                </a:solidFill>
              </a:rPr>
              <a:t>子夏问曰：“‘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巧</a:t>
            </a:r>
            <a:r>
              <a:rPr lang="zh-CN" altLang="en-US" sz="2400" b="1" dirty="0" smtClean="0">
                <a:solidFill>
                  <a:srgbClr val="FF00FF"/>
                </a:solidFill>
              </a:rPr>
              <a:t>笑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倩</a:t>
            </a:r>
            <a:r>
              <a:rPr lang="zh-CN" altLang="en-US" sz="2400" b="1" dirty="0" smtClean="0">
                <a:solidFill>
                  <a:srgbClr val="FF00FF"/>
                </a:solidFill>
              </a:rPr>
              <a:t>兮，美目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盼</a:t>
            </a:r>
            <a:r>
              <a:rPr lang="zh-CN" altLang="en-US" sz="2400" b="1" dirty="0" smtClean="0">
                <a:solidFill>
                  <a:srgbClr val="FF00FF"/>
                </a:solidFill>
              </a:rPr>
              <a:t>兮，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素</a:t>
            </a:r>
            <a:r>
              <a:rPr lang="zh-CN" altLang="en-US" sz="2400" b="1" dirty="0" smtClean="0">
                <a:solidFill>
                  <a:srgbClr val="FF00FF"/>
                </a:solidFill>
              </a:rPr>
              <a:t>以为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绚</a:t>
            </a:r>
            <a:r>
              <a:rPr lang="zh-CN" altLang="en-US" sz="2400" b="1" dirty="0" smtClean="0">
                <a:solidFill>
                  <a:srgbClr val="FF00FF"/>
                </a:solidFill>
              </a:rPr>
              <a:t>兮’何谓也？”子曰：“</a:t>
            </a:r>
            <a:r>
              <a:rPr lang="zh-CN" altLang="en-US" sz="2400" b="1" u="sng" dirty="0" smtClean="0">
                <a:solidFill>
                  <a:srgbClr val="FF00FF"/>
                </a:solidFill>
              </a:rPr>
              <a:t>绘事后素</a:t>
            </a:r>
            <a:r>
              <a:rPr lang="zh-CN" altLang="en-US" sz="2400" b="1" dirty="0" smtClean="0">
                <a:solidFill>
                  <a:srgbClr val="FF00FF"/>
                </a:solidFill>
              </a:rPr>
              <a:t>。”曰：“礼后乎？”子曰：“起予者商也，始可与言</a:t>
            </a:r>
            <a:r>
              <a:rPr lang="en-US" altLang="zh-CN" sz="2400" b="1" dirty="0" smtClean="0">
                <a:solidFill>
                  <a:srgbClr val="FF00FF"/>
                </a:solidFill>
              </a:rPr>
              <a:t>《</a:t>
            </a:r>
            <a:r>
              <a:rPr lang="zh-CN" altLang="en-US" sz="2400" b="1" dirty="0" smtClean="0">
                <a:solidFill>
                  <a:srgbClr val="FF00FF"/>
                </a:solidFill>
              </a:rPr>
              <a:t>诗</a:t>
            </a:r>
            <a:r>
              <a:rPr lang="en-US" altLang="zh-CN" sz="2400" b="1" dirty="0" smtClean="0">
                <a:solidFill>
                  <a:srgbClr val="FF00FF"/>
                </a:solidFill>
              </a:rPr>
              <a:t>》</a:t>
            </a:r>
            <a:r>
              <a:rPr lang="zh-CN" altLang="en-US" sz="2400" b="1" dirty="0" smtClean="0">
                <a:solidFill>
                  <a:srgbClr val="FF00FF"/>
                </a:solidFill>
              </a:rPr>
              <a:t>已矣。”</a:t>
            </a:r>
            <a:r>
              <a:rPr lang="zh-CN" altLang="en-US" sz="2400" dirty="0" smtClean="0">
                <a:solidFill>
                  <a:srgbClr val="FF00FF"/>
                </a:solidFill>
              </a:rPr>
              <a:t> （</a:t>
            </a:r>
            <a:r>
              <a:rPr lang="en-US" altLang="zh-CN" sz="2400" dirty="0" smtClean="0">
                <a:solidFill>
                  <a:srgbClr val="FF00FF"/>
                </a:solidFill>
              </a:rPr>
              <a:t>3.8</a:t>
            </a:r>
            <a:r>
              <a:rPr lang="zh-CN" altLang="en-US" sz="2400" dirty="0" smtClean="0">
                <a:solidFill>
                  <a:srgbClr val="FF00FF"/>
                </a:solidFill>
              </a:rPr>
              <a:t>）</a:t>
            </a:r>
            <a:endParaRPr lang="en-US" altLang="zh-CN" sz="2400" dirty="0" smtClean="0">
              <a:solidFill>
                <a:srgbClr val="FF00FF"/>
              </a:solidFill>
            </a:endParaRPr>
          </a:p>
          <a:p>
            <a:pPr fontAlgn="base"/>
            <a:r>
              <a:rPr lang="zh-CN" altLang="en-US" sz="2400" dirty="0" smtClean="0">
                <a:solidFill>
                  <a:srgbClr val="CC3399"/>
                </a:solidFill>
              </a:rPr>
              <a:t>①巧，美好    倩</a:t>
            </a:r>
            <a:r>
              <a:rPr lang="en-US" altLang="zh-CN" sz="2400" dirty="0" smtClean="0">
                <a:solidFill>
                  <a:srgbClr val="CC3399"/>
                </a:solidFill>
              </a:rPr>
              <a:t>:</a:t>
            </a:r>
            <a:r>
              <a:rPr lang="zh-CN" altLang="en-US" sz="2400" dirty="0" smtClean="0">
                <a:solidFill>
                  <a:srgbClr val="CC3399"/>
                </a:solidFill>
              </a:rPr>
              <a:t>面颊美好。</a:t>
            </a:r>
          </a:p>
          <a:p>
            <a:pPr fontAlgn="base"/>
            <a:r>
              <a:rPr lang="zh-CN" altLang="en-US" sz="2400" dirty="0" smtClean="0">
                <a:solidFill>
                  <a:srgbClr val="CC3399"/>
                </a:solidFill>
              </a:rPr>
              <a:t>②盼</a:t>
            </a:r>
            <a:r>
              <a:rPr lang="en-US" altLang="zh-CN" sz="2400" dirty="0" smtClean="0">
                <a:solidFill>
                  <a:srgbClr val="CC3399"/>
                </a:solidFill>
              </a:rPr>
              <a:t>:</a:t>
            </a:r>
            <a:r>
              <a:rPr lang="zh-CN" altLang="en-US" sz="2400" dirty="0" smtClean="0">
                <a:solidFill>
                  <a:srgbClr val="CC3399"/>
                </a:solidFill>
              </a:rPr>
              <a:t>眼睛黑白分明。     素：白色的绢，引申为白色的底子</a:t>
            </a:r>
          </a:p>
          <a:p>
            <a:pPr fontAlgn="base"/>
            <a:r>
              <a:rPr lang="zh-CN" altLang="en-US" sz="2400" dirty="0" smtClean="0">
                <a:solidFill>
                  <a:srgbClr val="CC3399"/>
                </a:solidFill>
              </a:rPr>
              <a:t>③绚</a:t>
            </a:r>
            <a:r>
              <a:rPr lang="en-US" altLang="zh-CN" sz="2400" dirty="0" smtClean="0">
                <a:solidFill>
                  <a:srgbClr val="CC3399"/>
                </a:solidFill>
              </a:rPr>
              <a:t>(</a:t>
            </a:r>
            <a:r>
              <a:rPr lang="en-US" altLang="zh-CN" sz="2400" dirty="0" err="1" smtClean="0">
                <a:solidFill>
                  <a:srgbClr val="CC3399"/>
                </a:solidFill>
              </a:rPr>
              <a:t>xuàn</a:t>
            </a:r>
            <a:r>
              <a:rPr lang="en-US" altLang="zh-CN" sz="2400" dirty="0" smtClean="0">
                <a:solidFill>
                  <a:srgbClr val="CC3399"/>
                </a:solidFill>
              </a:rPr>
              <a:t>):</a:t>
            </a:r>
            <a:r>
              <a:rPr lang="zh-CN" altLang="en-US" sz="2400" dirty="0" smtClean="0">
                <a:solidFill>
                  <a:srgbClr val="CC3399"/>
                </a:solidFill>
              </a:rPr>
              <a:t>有文采。色彩繁盛的样子</a:t>
            </a:r>
          </a:p>
          <a:p>
            <a:pPr fontAlgn="base"/>
            <a:r>
              <a:rPr lang="zh-CN" altLang="en-US" sz="2400" dirty="0" smtClean="0">
                <a:solidFill>
                  <a:srgbClr val="CC3399"/>
                </a:solidFill>
              </a:rPr>
              <a:t>④起</a:t>
            </a:r>
            <a:r>
              <a:rPr lang="en-US" altLang="zh-CN" sz="2400" dirty="0" smtClean="0">
                <a:solidFill>
                  <a:srgbClr val="CC3399"/>
                </a:solidFill>
              </a:rPr>
              <a:t>:</a:t>
            </a:r>
            <a:r>
              <a:rPr lang="zh-CN" altLang="en-US" sz="2400" dirty="0" smtClean="0">
                <a:solidFill>
                  <a:srgbClr val="CC3399"/>
                </a:solidFill>
              </a:rPr>
              <a:t>启发。（阐明）。</a:t>
            </a:r>
            <a:endParaRPr lang="en-US" altLang="zh-CN" sz="2400" dirty="0" smtClean="0">
              <a:solidFill>
                <a:srgbClr val="CC3399"/>
              </a:solidFill>
            </a:endParaRPr>
          </a:p>
          <a:p>
            <a:pPr fontAlgn="base"/>
            <a:r>
              <a:rPr lang="zh-CN" altLang="en-US" sz="2400" dirty="0" smtClean="0">
                <a:solidFill>
                  <a:srgbClr val="0000FF"/>
                </a:solidFill>
              </a:rPr>
              <a:t>翻译：   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子夏问道：“‘轻盈的笑脸多美呀，黑白分明的眼睛多么顾盼有神呀，好像在洁白的底子上画着美丽的图案呀。’这几句诗是什么意思呢？”孔子说：“先有白色底子，然后在上面画画。”子夏说：“这么说礼仪是在有了仁德之心之后才产生的了？”孔子说：“启发我的是（能够发挥我的思想）卜商啊！可以开始和你谈论</a:t>
            </a:r>
            <a:r>
              <a:rPr lang="en-US" altLang="zh-CN" sz="2400" b="1" dirty="0" smtClean="0">
                <a:solidFill>
                  <a:srgbClr val="0000FF"/>
                </a:solidFill>
              </a:rPr>
              <a:t>《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诗经</a:t>
            </a:r>
            <a:r>
              <a:rPr lang="en-US" altLang="zh-CN" sz="2400" b="1" dirty="0" smtClean="0">
                <a:solidFill>
                  <a:srgbClr val="0000FF"/>
                </a:solidFill>
              </a:rPr>
              <a:t>》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了。”</a:t>
            </a:r>
          </a:p>
        </p:txBody>
      </p:sp>
      <p:sp>
        <p:nvSpPr>
          <p:cNvPr id="5" name="矩形 4"/>
          <p:cNvSpPr/>
          <p:nvPr/>
        </p:nvSpPr>
        <p:spPr>
          <a:xfrm>
            <a:off x="142844" y="5286388"/>
            <a:ext cx="8715436" cy="1200329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        子夏问诗，认为丽质天生的美女，不必多作装饰，只要穿上素色衣服就很吸引人了，其本意在于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礼仪形式之华美</a:t>
            </a:r>
            <a:r>
              <a:rPr lang="zh-CN" altLang="en-US" sz="2400" b="1" dirty="0" smtClean="0"/>
              <a:t>，而孔子的回答在于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礼仪之实</a:t>
            </a:r>
            <a:r>
              <a:rPr lang="zh-CN" altLang="en-US" sz="2400" b="1" dirty="0" smtClean="0"/>
              <a:t>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即内容之美</a:t>
            </a:r>
            <a:r>
              <a:rPr lang="zh-CN" altLang="en-US" sz="2400" b="1" dirty="0" smtClean="0"/>
              <a:t>。子夏理明辞达，领悟力很 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4282" y="214290"/>
            <a:ext cx="8715436" cy="2308324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强，马上受到启发，因论诗而知学。孺子可教，于是孔子赞扬子夏从“绘事后素”中体会到“礼后乎”，就是用绘画作比喻来说明仁和礼的关系。他认为，外表的礼节仪式同内心的真实情感应是统一的，只有修炼好了“仁爱” 之心，才能真正践行礼仪。所以“礼后乎仁” 如同绘画一样，质地不洁白，不会画出丰富多彩的图案。</a:t>
            </a:r>
            <a:endParaRPr lang="zh-CN" altLang="en-US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14282" y="2643182"/>
            <a:ext cx="8627891" cy="2308324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+mn-ea"/>
              </a:rPr>
              <a:t>    孔子认为修身好比绘画，先打好底子再着色。孔子教育学生先从品行道德的修养开始，打好了德行的底子，就好比展开了一张洁白的素绢，然后可以在上面绘画（学习其它才能，参加社会工作）。</a:t>
            </a:r>
            <a:endParaRPr lang="en-US" altLang="zh-CN" sz="2400" b="1" dirty="0" smtClean="0">
              <a:solidFill>
                <a:srgbClr val="0000FF"/>
              </a:solidFill>
              <a:latin typeface="+mn-ea"/>
            </a:endParaRPr>
          </a:p>
          <a:p>
            <a:r>
              <a:rPr lang="zh-CN" altLang="en-US" sz="2400" b="1" dirty="0" smtClean="0">
                <a:solidFill>
                  <a:srgbClr val="0000FF"/>
                </a:solidFill>
                <a:latin typeface="+mn-ea"/>
              </a:rPr>
              <a:t>    子夏在老师的启发下，举一反三，而且能启发老师，使教学相长，师生关系极其和谐。</a:t>
            </a:r>
            <a:endParaRPr lang="zh-CN" altLang="en-US" sz="24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44" y="5143512"/>
            <a:ext cx="8627891" cy="10772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FF"/>
                </a:solidFill>
                <a:latin typeface="华文琥珀" pitchFamily="2" charset="-122"/>
                <a:ea typeface="华文琥珀" pitchFamily="2" charset="-122"/>
              </a:rPr>
              <a:t>讨论式教学法、启发式教学法</a:t>
            </a:r>
            <a:endParaRPr lang="en-US" altLang="zh-CN" sz="3200" dirty="0" smtClean="0">
              <a:solidFill>
                <a:srgbClr val="FF00FF"/>
              </a:solidFill>
              <a:latin typeface="华文琥珀" pitchFamily="2" charset="-122"/>
              <a:ea typeface="华文琥珀" pitchFamily="2" charset="-122"/>
            </a:endParaRPr>
          </a:p>
          <a:p>
            <a:r>
              <a:rPr lang="zh-CN" altLang="en-US" sz="3200" dirty="0" smtClean="0">
                <a:solidFill>
                  <a:srgbClr val="FF00FF"/>
                </a:solidFill>
                <a:latin typeface="华文琥珀" pitchFamily="2" charset="-122"/>
                <a:ea typeface="华文琥珀" pitchFamily="2" charset="-122"/>
              </a:rPr>
              <a:t>         优秀的教师是循序渐进的铸造师。</a:t>
            </a:r>
            <a:endParaRPr lang="en-US" altLang="zh-CN" sz="3200" dirty="0" smtClean="0">
              <a:solidFill>
                <a:srgbClr val="FF00FF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2844" y="285728"/>
            <a:ext cx="8786874" cy="6001643"/>
          </a:xfrm>
          <a:prstGeom prst="rect">
            <a:avLst/>
          </a:prstGeom>
          <a:ln w="19050">
            <a:solidFill>
              <a:srgbClr val="3333FF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+mn-ea"/>
              </a:rPr>
              <a:t>    子路问：“闻</a:t>
            </a:r>
            <a:r>
              <a:rPr lang="zh-CN" altLang="en-US" sz="2400" b="1" dirty="0" smtClean="0">
                <a:solidFill>
                  <a:srgbClr val="FF00FF"/>
                </a:solidFill>
                <a:latin typeface="+mn-ea"/>
              </a:rPr>
              <a:t>斯</a:t>
            </a:r>
            <a:r>
              <a:rPr lang="zh-CN" altLang="en-US" sz="2400" b="1" dirty="0" smtClean="0">
                <a:latin typeface="+mn-ea"/>
              </a:rPr>
              <a:t>行</a:t>
            </a:r>
            <a:r>
              <a:rPr lang="zh-CN" altLang="en-US" sz="2400" b="1" dirty="0" smtClean="0">
                <a:solidFill>
                  <a:srgbClr val="FF00FF"/>
                </a:solidFill>
                <a:latin typeface="+mn-ea"/>
              </a:rPr>
              <a:t>诸</a:t>
            </a:r>
            <a:r>
              <a:rPr lang="zh-CN" altLang="en-US" sz="2400" b="1" dirty="0" smtClean="0">
                <a:latin typeface="+mn-ea"/>
              </a:rPr>
              <a:t>？”子曰：“</a:t>
            </a:r>
            <a:r>
              <a:rPr lang="zh-CN" altLang="en-US" sz="2400" b="1" dirty="0" smtClean="0">
                <a:solidFill>
                  <a:srgbClr val="0000FF"/>
                </a:solidFill>
                <a:latin typeface="+mn-ea"/>
              </a:rPr>
              <a:t>有父兄在，</a:t>
            </a:r>
            <a:r>
              <a:rPr lang="zh-CN" altLang="en-US" sz="2400" b="1" u="sng" dirty="0" smtClean="0">
                <a:solidFill>
                  <a:srgbClr val="0000FF"/>
                </a:solidFill>
                <a:latin typeface="+mn-ea"/>
              </a:rPr>
              <a:t>如之何</a:t>
            </a:r>
            <a:r>
              <a:rPr lang="zh-CN" altLang="en-US" sz="2400" b="1" dirty="0" smtClean="0">
                <a:solidFill>
                  <a:srgbClr val="FF00FF"/>
                </a:solidFill>
                <a:latin typeface="+mn-ea"/>
              </a:rPr>
              <a:t>其</a:t>
            </a:r>
            <a:r>
              <a:rPr lang="zh-CN" altLang="en-US" sz="2400" b="1" dirty="0" smtClean="0">
                <a:solidFill>
                  <a:srgbClr val="0000FF"/>
                </a:solidFill>
                <a:latin typeface="+mn-ea"/>
              </a:rPr>
              <a:t>闻</a:t>
            </a:r>
            <a:r>
              <a:rPr lang="zh-CN" altLang="en-US" sz="2400" b="1" dirty="0" smtClean="0">
                <a:solidFill>
                  <a:srgbClr val="FF00FF"/>
                </a:solidFill>
                <a:latin typeface="+mn-ea"/>
              </a:rPr>
              <a:t>斯</a:t>
            </a:r>
            <a:r>
              <a:rPr lang="zh-CN" altLang="en-US" sz="2400" b="1" dirty="0" smtClean="0">
                <a:solidFill>
                  <a:srgbClr val="0000FF"/>
                </a:solidFill>
                <a:latin typeface="+mn-ea"/>
              </a:rPr>
              <a:t>行之</a:t>
            </a:r>
            <a:r>
              <a:rPr lang="zh-CN" altLang="en-US" sz="2400" b="1" dirty="0" smtClean="0">
                <a:latin typeface="+mn-ea"/>
              </a:rPr>
              <a:t>？”</a:t>
            </a:r>
            <a:endParaRPr lang="en-US" altLang="zh-CN" sz="2400" b="1" dirty="0" smtClean="0">
              <a:latin typeface="+mn-ea"/>
            </a:endParaRPr>
          </a:p>
          <a:p>
            <a:r>
              <a:rPr lang="zh-CN" altLang="en-US" sz="2400" b="1" dirty="0" smtClean="0">
                <a:latin typeface="+mn-ea"/>
              </a:rPr>
              <a:t>    冉有问：“闻斯行诸？”子曰：“闻斯行之。”</a:t>
            </a:r>
            <a:endParaRPr lang="en-US" altLang="zh-CN" sz="2400" b="1" dirty="0" smtClean="0">
              <a:latin typeface="+mn-ea"/>
            </a:endParaRPr>
          </a:p>
          <a:p>
            <a:r>
              <a:rPr lang="en-US" altLang="zh-CN" sz="2400" b="1" dirty="0" smtClean="0">
                <a:latin typeface="+mn-ea"/>
              </a:rPr>
              <a:t>    </a:t>
            </a:r>
            <a:r>
              <a:rPr lang="zh-CN" altLang="en-US" sz="2400" b="1" u="sng" dirty="0" smtClean="0">
                <a:solidFill>
                  <a:srgbClr val="CC3399"/>
                </a:solidFill>
                <a:latin typeface="+mn-ea"/>
              </a:rPr>
              <a:t>公西华</a:t>
            </a:r>
            <a:r>
              <a:rPr lang="zh-CN" altLang="en-US" sz="2400" b="1" dirty="0" smtClean="0">
                <a:latin typeface="+mn-ea"/>
              </a:rPr>
              <a:t>曰：“由也问：“闻斯行诸？”子曰：‘有父兄在’；求也问：‘闻斯行诸’。子曰‘闻斯行之’。</a:t>
            </a:r>
            <a:r>
              <a:rPr lang="zh-CN" altLang="en-US" sz="2400" b="1" dirty="0" smtClean="0">
                <a:solidFill>
                  <a:srgbClr val="CC3399"/>
                </a:solidFill>
                <a:latin typeface="+mn-ea"/>
              </a:rPr>
              <a:t>赤</a:t>
            </a:r>
            <a:r>
              <a:rPr lang="zh-CN" altLang="en-US" sz="2400" b="1" dirty="0" smtClean="0">
                <a:latin typeface="+mn-ea"/>
              </a:rPr>
              <a:t>也惑，</a:t>
            </a:r>
            <a:r>
              <a:rPr lang="zh-CN" altLang="en-US" sz="2400" b="1" dirty="0" smtClean="0">
                <a:solidFill>
                  <a:srgbClr val="CC3399"/>
                </a:solidFill>
                <a:latin typeface="+mn-ea"/>
              </a:rPr>
              <a:t>敢</a:t>
            </a:r>
            <a:r>
              <a:rPr lang="zh-CN" altLang="en-US" sz="2400" b="1" dirty="0" smtClean="0">
                <a:latin typeface="+mn-ea"/>
              </a:rPr>
              <a:t>问。”子曰：“求也</a:t>
            </a:r>
            <a:r>
              <a:rPr lang="zh-CN" altLang="en-US" sz="2400" b="1" dirty="0" smtClean="0">
                <a:solidFill>
                  <a:srgbClr val="CC3399"/>
                </a:solidFill>
                <a:latin typeface="+mn-ea"/>
              </a:rPr>
              <a:t>退</a:t>
            </a:r>
            <a:r>
              <a:rPr lang="zh-CN" altLang="en-US" sz="2400" b="1" dirty="0" smtClean="0">
                <a:latin typeface="+mn-ea"/>
              </a:rPr>
              <a:t>，故</a:t>
            </a:r>
            <a:r>
              <a:rPr lang="zh-CN" altLang="en-US" sz="2400" b="1" dirty="0" smtClean="0">
                <a:solidFill>
                  <a:srgbClr val="CC3399"/>
                </a:solidFill>
                <a:latin typeface="+mn-ea"/>
              </a:rPr>
              <a:t>进</a:t>
            </a:r>
            <a:r>
              <a:rPr lang="zh-CN" altLang="en-US" sz="2400" b="1" dirty="0" smtClean="0">
                <a:latin typeface="+mn-ea"/>
              </a:rPr>
              <a:t>之；由也</a:t>
            </a:r>
            <a:r>
              <a:rPr lang="zh-CN" altLang="en-US" sz="2400" b="1" dirty="0" smtClean="0">
                <a:solidFill>
                  <a:srgbClr val="CC3399"/>
                </a:solidFill>
                <a:latin typeface="+mn-ea"/>
              </a:rPr>
              <a:t>兼人</a:t>
            </a:r>
            <a:r>
              <a:rPr lang="zh-CN" altLang="en-US" sz="2400" b="1" dirty="0" smtClean="0">
                <a:latin typeface="+mn-ea"/>
              </a:rPr>
              <a:t>，故</a:t>
            </a:r>
            <a:r>
              <a:rPr lang="zh-CN" altLang="en-US" sz="2400" b="1" dirty="0" smtClean="0">
                <a:solidFill>
                  <a:srgbClr val="CC3399"/>
                </a:solidFill>
                <a:latin typeface="+mn-ea"/>
              </a:rPr>
              <a:t>退</a:t>
            </a:r>
            <a:r>
              <a:rPr lang="zh-CN" altLang="en-US" sz="2400" b="1" dirty="0" smtClean="0">
                <a:latin typeface="+mn-ea"/>
              </a:rPr>
              <a:t>之。”（</a:t>
            </a:r>
            <a:r>
              <a:rPr lang="en-US" altLang="zh-CN" sz="2400" b="1" dirty="0" smtClean="0">
                <a:latin typeface="+mn-ea"/>
              </a:rPr>
              <a:t>11.22</a:t>
            </a:r>
            <a:r>
              <a:rPr lang="zh-CN" altLang="en-US" sz="2400" b="1" dirty="0" smtClean="0">
                <a:latin typeface="+mn-ea"/>
              </a:rPr>
              <a:t>）</a:t>
            </a:r>
            <a:endParaRPr lang="en-US" altLang="zh-CN" sz="2400" b="1" dirty="0" smtClean="0">
              <a:latin typeface="+mn-ea"/>
            </a:endParaRPr>
          </a:p>
          <a:p>
            <a:r>
              <a:rPr lang="zh-CN" altLang="en-US" sz="2400" b="1" dirty="0" smtClean="0">
                <a:latin typeface="+mn-ea"/>
              </a:rPr>
              <a:t>注解</a:t>
            </a:r>
            <a:endParaRPr lang="en-US" altLang="zh-CN" sz="2400" b="1" dirty="0" smtClean="0">
              <a:latin typeface="+mn-ea"/>
            </a:endParaRPr>
          </a:p>
          <a:p>
            <a:pPr marL="457200" indent="-457200"/>
            <a:r>
              <a:rPr lang="en-US" altLang="zh-CN" sz="2400" b="1" dirty="0" smtClean="0">
                <a:solidFill>
                  <a:srgbClr val="CC3399"/>
                </a:solidFill>
              </a:rPr>
              <a:t>1.</a:t>
            </a:r>
            <a:r>
              <a:rPr lang="zh-CN" altLang="en-US" sz="2400" b="1" dirty="0" smtClean="0">
                <a:solidFill>
                  <a:srgbClr val="CC3399"/>
                </a:solidFill>
              </a:rPr>
              <a:t>斯：这    诸：之乎  </a:t>
            </a:r>
            <a:endParaRPr lang="en-US" altLang="zh-CN" sz="2400" b="1" dirty="0" smtClean="0">
              <a:solidFill>
                <a:srgbClr val="CC3399"/>
              </a:solidFill>
            </a:endParaRPr>
          </a:p>
          <a:p>
            <a:pPr marL="457200" indent="-457200"/>
            <a:r>
              <a:rPr lang="en-US" altLang="zh-CN" sz="2400" b="1" dirty="0" smtClean="0">
                <a:solidFill>
                  <a:srgbClr val="CC3399"/>
                </a:solidFill>
              </a:rPr>
              <a:t>2.</a:t>
            </a:r>
            <a:r>
              <a:rPr lang="zh-CN" altLang="en-US" sz="2400" b="1" dirty="0" smtClean="0">
                <a:solidFill>
                  <a:srgbClr val="CC3399"/>
                </a:solidFill>
              </a:rPr>
              <a:t>文言文固定句式：   如</a:t>
            </a:r>
            <a:r>
              <a:rPr lang="en-US" altLang="zh-CN" sz="2400" b="1" dirty="0" smtClean="0">
                <a:solidFill>
                  <a:srgbClr val="CC3399"/>
                </a:solidFill>
              </a:rPr>
              <a:t>……</a:t>
            </a:r>
            <a:r>
              <a:rPr lang="zh-CN" altLang="en-US" sz="2400" b="1" dirty="0" smtClean="0">
                <a:solidFill>
                  <a:srgbClr val="CC3399"/>
                </a:solidFill>
              </a:rPr>
              <a:t>何 若</a:t>
            </a:r>
            <a:r>
              <a:rPr lang="en-US" altLang="zh-CN" sz="2400" b="1" dirty="0" smtClean="0">
                <a:solidFill>
                  <a:srgbClr val="CC3399"/>
                </a:solidFill>
              </a:rPr>
              <a:t>……</a:t>
            </a:r>
            <a:r>
              <a:rPr lang="zh-CN" altLang="en-US" sz="2400" b="1" dirty="0" smtClean="0">
                <a:solidFill>
                  <a:srgbClr val="CC3399"/>
                </a:solidFill>
              </a:rPr>
              <a:t>何 奈</a:t>
            </a:r>
            <a:r>
              <a:rPr lang="en-US" altLang="zh-CN" sz="2400" b="1" dirty="0" smtClean="0">
                <a:solidFill>
                  <a:srgbClr val="CC3399"/>
                </a:solidFill>
              </a:rPr>
              <a:t>……</a:t>
            </a:r>
            <a:r>
              <a:rPr lang="zh-CN" altLang="en-US" sz="2400" b="1" dirty="0" smtClean="0">
                <a:solidFill>
                  <a:srgbClr val="CC3399"/>
                </a:solidFill>
              </a:rPr>
              <a:t>何       </a:t>
            </a:r>
            <a:endParaRPr lang="en-US" altLang="zh-CN" sz="2400" b="1" dirty="0" smtClean="0">
              <a:solidFill>
                <a:srgbClr val="CC3399"/>
              </a:solidFill>
            </a:endParaRPr>
          </a:p>
          <a:p>
            <a:r>
              <a:rPr lang="zh-CN" altLang="en-US" sz="2400" b="1" dirty="0" smtClean="0">
                <a:solidFill>
                  <a:srgbClr val="CC3399"/>
                </a:solidFill>
              </a:rPr>
              <a:t>如果插入“之”，就构成“如之何”、“若之何”、“奈之何”，可译为“为什么”或“怎么办”。</a:t>
            </a:r>
            <a:endParaRPr lang="en-US" altLang="zh-CN" sz="2400" b="1" dirty="0" smtClean="0">
              <a:solidFill>
                <a:srgbClr val="CC3399"/>
              </a:solidFill>
            </a:endParaRPr>
          </a:p>
          <a:p>
            <a:r>
              <a:rPr lang="en-US" altLang="zh-CN" sz="2400" b="1" dirty="0" smtClean="0">
                <a:solidFill>
                  <a:srgbClr val="CC3399"/>
                </a:solidFill>
              </a:rPr>
              <a:t>3.</a:t>
            </a:r>
            <a:r>
              <a:rPr lang="zh-CN" altLang="en-US" sz="2400" b="1" dirty="0" smtClean="0">
                <a:solidFill>
                  <a:srgbClr val="CC3399"/>
                </a:solidFill>
              </a:rPr>
              <a:t>其：语气副词，起加强反问语气作用。</a:t>
            </a:r>
            <a:endParaRPr lang="en-US" altLang="zh-CN" sz="2400" b="1" dirty="0" smtClean="0">
              <a:solidFill>
                <a:srgbClr val="CC3399"/>
              </a:solidFill>
              <a:latin typeface="+mn-ea"/>
            </a:endParaRPr>
          </a:p>
          <a:p>
            <a:r>
              <a:rPr lang="en-US" altLang="zh-CN" sz="2400" b="1" dirty="0" smtClean="0">
                <a:solidFill>
                  <a:srgbClr val="CC3399"/>
                </a:solidFill>
                <a:latin typeface="+mn-ea"/>
              </a:rPr>
              <a:t>4.</a:t>
            </a:r>
            <a:r>
              <a:rPr lang="zh-CN" altLang="en-US" sz="2400" b="1" dirty="0" smtClean="0">
                <a:solidFill>
                  <a:srgbClr val="CC3399"/>
                </a:solidFill>
                <a:latin typeface="+mn-ea"/>
              </a:rPr>
              <a:t>公西华：孔子学生，名赤     敢：敬词，冒昧地</a:t>
            </a:r>
            <a:endParaRPr lang="en-US" altLang="zh-CN" sz="2400" b="1" dirty="0" smtClean="0">
              <a:solidFill>
                <a:srgbClr val="CC3399"/>
              </a:solidFill>
              <a:latin typeface="+mn-ea"/>
            </a:endParaRPr>
          </a:p>
          <a:p>
            <a:r>
              <a:rPr lang="en-US" altLang="zh-CN" sz="2400" b="1" dirty="0" smtClean="0">
                <a:solidFill>
                  <a:srgbClr val="CC3399"/>
                </a:solidFill>
                <a:latin typeface="+mn-ea"/>
              </a:rPr>
              <a:t>5.</a:t>
            </a:r>
            <a:r>
              <a:rPr lang="zh-CN" altLang="en-US" sz="2400" b="1" dirty="0" smtClean="0">
                <a:solidFill>
                  <a:srgbClr val="CC3399"/>
                </a:solidFill>
                <a:latin typeface="+mn-ea"/>
              </a:rPr>
              <a:t>退：行事畏缩    进：使动用法，使</a:t>
            </a:r>
            <a:r>
              <a:rPr lang="en-US" altLang="zh-CN" sz="2400" b="1" dirty="0" smtClean="0">
                <a:solidFill>
                  <a:srgbClr val="CC3399"/>
                </a:solidFill>
                <a:latin typeface="+mn-ea"/>
              </a:rPr>
              <a:t>……</a:t>
            </a:r>
            <a:r>
              <a:rPr lang="zh-CN" altLang="en-US" sz="2400" b="1" dirty="0" smtClean="0">
                <a:solidFill>
                  <a:srgbClr val="CC3399"/>
                </a:solidFill>
                <a:latin typeface="+mn-ea"/>
              </a:rPr>
              <a:t>进，促进  </a:t>
            </a:r>
            <a:endParaRPr lang="en-US" altLang="zh-CN" sz="2400" b="1" dirty="0" smtClean="0">
              <a:solidFill>
                <a:srgbClr val="CC3399"/>
              </a:solidFill>
              <a:latin typeface="+mn-ea"/>
            </a:endParaRPr>
          </a:p>
          <a:p>
            <a:r>
              <a:rPr lang="zh-CN" altLang="en-US" sz="2400" b="1" dirty="0" smtClean="0">
                <a:solidFill>
                  <a:srgbClr val="CC3399"/>
                </a:solidFill>
                <a:latin typeface="+mn-ea"/>
              </a:rPr>
              <a:t>  兼人：一个人相当于两个人，指敢作敢为。兼，倍</a:t>
            </a:r>
            <a:endParaRPr lang="en-US" altLang="zh-CN" sz="2400" b="1" dirty="0" smtClean="0">
              <a:solidFill>
                <a:srgbClr val="CC3399"/>
              </a:solidFill>
              <a:latin typeface="+mn-ea"/>
            </a:endParaRPr>
          </a:p>
          <a:p>
            <a:r>
              <a:rPr lang="en-US" altLang="zh-CN" sz="2400" b="1" dirty="0" smtClean="0">
                <a:solidFill>
                  <a:srgbClr val="CC3399"/>
                </a:solidFill>
                <a:latin typeface="+mn-ea"/>
              </a:rPr>
              <a:t>  </a:t>
            </a:r>
            <a:r>
              <a:rPr lang="zh-CN" altLang="en-US" sz="2400" b="1" dirty="0" smtClean="0">
                <a:solidFill>
                  <a:srgbClr val="CC3399"/>
                </a:solidFill>
                <a:latin typeface="+mn-ea"/>
              </a:rPr>
              <a:t>退：使动用法，使</a:t>
            </a:r>
            <a:r>
              <a:rPr lang="en-US" altLang="zh-CN" sz="2400" b="1" dirty="0" smtClean="0">
                <a:solidFill>
                  <a:srgbClr val="CC3399"/>
                </a:solidFill>
                <a:latin typeface="+mn-ea"/>
              </a:rPr>
              <a:t>…</a:t>
            </a:r>
            <a:r>
              <a:rPr lang="zh-CN" altLang="en-US" sz="2400" b="1" dirty="0" smtClean="0">
                <a:solidFill>
                  <a:srgbClr val="CC3399"/>
                </a:solidFill>
                <a:latin typeface="+mn-ea"/>
              </a:rPr>
              <a:t>退，“压一压” 的意思</a:t>
            </a:r>
            <a:endParaRPr lang="zh-CN" altLang="en-US" sz="2400" b="1" dirty="0">
              <a:solidFill>
                <a:srgbClr val="CC3399"/>
              </a:solidFill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2844" y="2786058"/>
            <a:ext cx="8786874" cy="341632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         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子路问：“凡事一听到就行动吗？”孔子说：“父亲和兄长都在，怎么能听到就行动呢？”</a:t>
            </a:r>
            <a:endParaRPr lang="en-US" altLang="zh-CN" sz="2400" b="1" dirty="0" smtClean="0">
              <a:solidFill>
                <a:srgbClr val="0000FF"/>
              </a:solidFill>
            </a:endParaRPr>
          </a:p>
          <a:p>
            <a:r>
              <a:rPr lang="en-US" altLang="zh-CN" sz="2400" b="1" dirty="0" smtClean="0">
                <a:solidFill>
                  <a:srgbClr val="0000FF"/>
                </a:solidFill>
              </a:rPr>
              <a:t>         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冉有问：“凡事一听到就行动吗？”孔子说：“一听到就行动。”</a:t>
            </a:r>
            <a:endParaRPr lang="en-US" altLang="zh-CN" sz="2400" b="1" dirty="0" smtClean="0">
              <a:solidFill>
                <a:srgbClr val="0000FF"/>
              </a:solidFill>
            </a:endParaRPr>
          </a:p>
          <a:p>
            <a:r>
              <a:rPr lang="en-US" altLang="zh-CN" sz="2400" b="1" dirty="0" smtClean="0">
                <a:solidFill>
                  <a:srgbClr val="0000FF"/>
                </a:solidFill>
              </a:rPr>
              <a:t>        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公西华说：“仲由问‘一听到就行动吗’，您说‘父亲和兄长都在，怎么能一听到就行动呢’；冉求问‘一听到就行动吗’，您说‘一听到就行动’。我有些糊涂了，冒昧地想问问老师。”孔子说：“冉求平日做事退缩，所以我促一促他；仲由好勇胜人，所以我要压一压他。”</a:t>
            </a:r>
            <a:endParaRPr lang="zh-CN" altLang="en-US" sz="2400" b="1" dirty="0">
              <a:solidFill>
                <a:srgbClr val="0000FF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4282" y="857232"/>
            <a:ext cx="8643998" cy="3970318"/>
          </a:xfrm>
          <a:prstGeom prst="rect">
            <a:avLst/>
          </a:prstGeom>
          <a:ln w="28575"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+mn-ea"/>
              </a:rPr>
              <a:t>    这是孔子把</a:t>
            </a:r>
            <a:r>
              <a:rPr lang="zh-CN" altLang="en-US" sz="2800" b="1" dirty="0" smtClean="0">
                <a:solidFill>
                  <a:srgbClr val="FF00FF"/>
                </a:solidFill>
                <a:latin typeface="+mn-ea"/>
              </a:rPr>
              <a:t>中庸思想</a:t>
            </a:r>
            <a:r>
              <a:rPr lang="zh-CN" altLang="en-US" sz="2800" b="1" dirty="0" smtClean="0">
                <a:latin typeface="+mn-ea"/>
              </a:rPr>
              <a:t>贯穿于教育实践中的一个具体事例。在这里，他要自己的学生不要退缩，也不要过头冒进，要</a:t>
            </a:r>
            <a:r>
              <a:rPr lang="zh-CN" altLang="en-US" sz="2800" b="1" dirty="0" smtClean="0">
                <a:solidFill>
                  <a:srgbClr val="FF00FF"/>
                </a:solidFill>
                <a:latin typeface="+mn-ea"/>
              </a:rPr>
              <a:t>进退适中</a:t>
            </a:r>
            <a:r>
              <a:rPr lang="zh-CN" altLang="en-US" sz="2800" b="1" dirty="0" smtClean="0">
                <a:latin typeface="+mn-ea"/>
              </a:rPr>
              <a:t>。子路为人刚强鲁莽，故孔子教他行事要考虑到父兄尚在，多听听他们的意见，不要勇猛过了头；而冉求生性懦弱，遇事退缩，见义不一定勇为，故孔子鼓励他迈进。对于同一个问题，孔子结合学生的具体心性来施教，一进一退之间，彰显孔子的教育智慧，反映了孔子教育的原则，即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因材施教的原则</a:t>
            </a:r>
            <a:r>
              <a:rPr lang="zh-CN" altLang="en-US" sz="2800" b="1" dirty="0" smtClean="0">
                <a:latin typeface="+mn-ea"/>
              </a:rPr>
              <a:t>。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214290"/>
            <a:ext cx="63161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方正粗黑宋简体" pitchFamily="2" charset="-122"/>
                <a:ea typeface="方正粗黑宋简体" pitchFamily="2" charset="-122"/>
              </a:rPr>
              <a:t>这一章反映了孔子怎样的教学智慧呢？</a:t>
            </a:r>
            <a:endParaRPr lang="zh-CN" altLang="en-US" sz="2800" b="1" dirty="0"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5786" y="5072074"/>
            <a:ext cx="7643866" cy="10772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FF"/>
                </a:solidFill>
                <a:latin typeface="华文琥珀" pitchFamily="2" charset="-122"/>
                <a:ea typeface="华文琥珀" pitchFamily="2" charset="-122"/>
              </a:rPr>
              <a:t>因材施教的教育原则</a:t>
            </a:r>
            <a:endParaRPr lang="en-US" altLang="zh-CN" sz="3200" dirty="0" smtClean="0">
              <a:solidFill>
                <a:srgbClr val="FF00FF"/>
              </a:solidFill>
              <a:latin typeface="华文琥珀" pitchFamily="2" charset="-122"/>
              <a:ea typeface="华文琥珀" pitchFamily="2" charset="-122"/>
            </a:endParaRPr>
          </a:p>
          <a:p>
            <a:r>
              <a:rPr lang="zh-CN" altLang="en-US" sz="3200" dirty="0" smtClean="0">
                <a:solidFill>
                  <a:srgbClr val="FF00FF"/>
                </a:solidFill>
                <a:latin typeface="华文琥珀" pitchFamily="2" charset="-122"/>
                <a:ea typeface="华文琥珀" pitchFamily="2" charset="-122"/>
              </a:rPr>
              <a:t>         优秀的教师是懂得对症下药的良医。</a:t>
            </a:r>
            <a:endParaRPr lang="en-US" altLang="zh-CN" sz="3200" dirty="0" smtClean="0">
              <a:solidFill>
                <a:srgbClr val="FF00FF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642918"/>
            <a:ext cx="7429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方正粗黑宋简体" pitchFamily="2" charset="-122"/>
                <a:ea typeface="方正粗黑宋简体" pitchFamily="2" charset="-122"/>
              </a:rPr>
              <a:t>要成为优秀的教师，必须具备哪些素养呢？</a:t>
            </a:r>
            <a:endParaRPr lang="zh-CN" altLang="en-US" sz="2800" dirty="0"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4282" y="1214422"/>
            <a:ext cx="8786874" cy="3046988"/>
          </a:xfrm>
          <a:prstGeom prst="rect">
            <a:avLst/>
          </a:prstGeom>
          <a:ln w="19050"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+mn-ea"/>
              </a:rPr>
              <a:t>子曰：“予欲无言。”子贡曰：“子如不言，则小子</a:t>
            </a:r>
            <a:r>
              <a:rPr lang="zh-CN" altLang="en-US" sz="2400" b="1" u="sng" dirty="0" smtClean="0">
                <a:solidFill>
                  <a:srgbClr val="0000FF"/>
                </a:solidFill>
                <a:latin typeface="+mn-ea"/>
              </a:rPr>
              <a:t>何述</a:t>
            </a:r>
            <a:r>
              <a:rPr lang="zh-CN" altLang="en-US" sz="2400" b="1" dirty="0" smtClean="0">
                <a:solidFill>
                  <a:srgbClr val="FF00FF"/>
                </a:solidFill>
                <a:latin typeface="+mn-ea"/>
              </a:rPr>
              <a:t>焉</a:t>
            </a:r>
            <a:r>
              <a:rPr lang="en-US" altLang="zh-CN" sz="2400" b="1" dirty="0" smtClean="0">
                <a:latin typeface="+mn-ea"/>
              </a:rPr>
              <a:t>?”</a:t>
            </a:r>
            <a:r>
              <a:rPr lang="zh-CN" altLang="en-US" sz="2400" b="1" dirty="0" smtClean="0">
                <a:latin typeface="+mn-ea"/>
              </a:rPr>
              <a:t>子曰：“天</a:t>
            </a:r>
            <a:r>
              <a:rPr lang="zh-CN" altLang="en-US" sz="2400" b="1" u="sng" dirty="0" smtClean="0">
                <a:solidFill>
                  <a:srgbClr val="3333FF"/>
                </a:solidFill>
                <a:latin typeface="+mn-ea"/>
              </a:rPr>
              <a:t>何言</a:t>
            </a:r>
            <a:r>
              <a:rPr lang="zh-CN" altLang="en-US" sz="2400" b="1" dirty="0" smtClean="0">
                <a:latin typeface="+mn-ea"/>
              </a:rPr>
              <a:t>哉</a:t>
            </a:r>
            <a:r>
              <a:rPr lang="en-US" altLang="zh-CN" sz="2400" b="1" dirty="0" smtClean="0">
                <a:latin typeface="+mn-ea"/>
              </a:rPr>
              <a:t>?</a:t>
            </a:r>
            <a:r>
              <a:rPr lang="zh-CN" altLang="en-US" sz="2400" b="1" dirty="0" smtClean="0">
                <a:latin typeface="+mn-ea"/>
              </a:rPr>
              <a:t>四时行</a:t>
            </a:r>
            <a:r>
              <a:rPr lang="zh-CN" altLang="en-US" sz="2400" b="1" dirty="0" smtClean="0">
                <a:solidFill>
                  <a:srgbClr val="FF00FF"/>
                </a:solidFill>
                <a:latin typeface="+mn-ea"/>
              </a:rPr>
              <a:t>焉</a:t>
            </a:r>
            <a:r>
              <a:rPr lang="zh-CN" altLang="en-US" sz="2400" b="1" dirty="0" smtClean="0">
                <a:latin typeface="+mn-ea"/>
              </a:rPr>
              <a:t>，百物生</a:t>
            </a:r>
            <a:r>
              <a:rPr lang="zh-CN" altLang="en-US" sz="2400" b="1" dirty="0" smtClean="0">
                <a:solidFill>
                  <a:srgbClr val="FF00FF"/>
                </a:solidFill>
                <a:latin typeface="+mn-ea"/>
              </a:rPr>
              <a:t>焉</a:t>
            </a:r>
            <a:r>
              <a:rPr lang="zh-CN" altLang="en-US" sz="2400" b="1" dirty="0" smtClean="0">
                <a:latin typeface="+mn-ea"/>
              </a:rPr>
              <a:t>。天</a:t>
            </a:r>
            <a:r>
              <a:rPr lang="zh-CN" altLang="en-US" sz="2400" b="1" u="sng" dirty="0" smtClean="0">
                <a:solidFill>
                  <a:srgbClr val="0000FF"/>
                </a:solidFill>
                <a:latin typeface="+mn-ea"/>
              </a:rPr>
              <a:t>何言</a:t>
            </a:r>
            <a:r>
              <a:rPr lang="zh-CN" altLang="en-US" sz="2400" b="1" dirty="0" smtClean="0">
                <a:latin typeface="+mn-ea"/>
              </a:rPr>
              <a:t>哉</a:t>
            </a:r>
            <a:r>
              <a:rPr lang="en-US" altLang="zh-CN" sz="2400" b="1" dirty="0" smtClean="0">
                <a:latin typeface="+mn-ea"/>
              </a:rPr>
              <a:t>?”</a:t>
            </a:r>
            <a:r>
              <a:rPr lang="zh-CN" altLang="en-US" sz="2400" b="1" dirty="0" smtClean="0">
                <a:latin typeface="+mn-ea"/>
              </a:rPr>
              <a:t>（</a:t>
            </a:r>
            <a:r>
              <a:rPr lang="en-US" altLang="zh-CN" sz="2400" b="1" dirty="0" smtClean="0">
                <a:latin typeface="+mn-ea"/>
              </a:rPr>
              <a:t>17.19</a:t>
            </a:r>
            <a:r>
              <a:rPr lang="zh-CN" altLang="en-US" sz="2400" b="1" dirty="0" smtClean="0">
                <a:latin typeface="+mn-ea"/>
              </a:rPr>
              <a:t>）</a:t>
            </a:r>
            <a:endParaRPr lang="en-US" altLang="zh-CN" sz="2400" b="1" dirty="0" smtClean="0">
              <a:latin typeface="+mn-ea"/>
            </a:endParaRPr>
          </a:p>
          <a:p>
            <a:r>
              <a:rPr lang="zh-CN" altLang="en-US" sz="2400" dirty="0" smtClean="0">
                <a:solidFill>
                  <a:srgbClr val="CC3399"/>
                </a:solidFill>
                <a:latin typeface="+mn-ea"/>
              </a:rPr>
              <a:t>何述、何言：均是宾语前置句。</a:t>
            </a:r>
            <a:endParaRPr lang="en-US" altLang="zh-CN" sz="2400" dirty="0" smtClean="0">
              <a:solidFill>
                <a:srgbClr val="CC3399"/>
              </a:solidFill>
              <a:latin typeface="+mn-ea"/>
            </a:endParaRPr>
          </a:p>
          <a:p>
            <a:r>
              <a:rPr lang="zh-CN" altLang="en-US" sz="2400" dirty="0" smtClean="0">
                <a:solidFill>
                  <a:srgbClr val="CC3399"/>
                </a:solidFill>
                <a:latin typeface="+mn-ea"/>
              </a:rPr>
              <a:t>述：传述，阐述前人成说使之流传。</a:t>
            </a:r>
            <a:endParaRPr lang="en-US" altLang="zh-CN" sz="2400" dirty="0" smtClean="0">
              <a:solidFill>
                <a:srgbClr val="CC3399"/>
              </a:solidFill>
              <a:latin typeface="+mn-ea"/>
            </a:endParaRPr>
          </a:p>
          <a:p>
            <a:r>
              <a:rPr lang="zh-CN" altLang="en-US" sz="2400" dirty="0" smtClean="0">
                <a:solidFill>
                  <a:srgbClr val="CC3399"/>
                </a:solidFill>
                <a:latin typeface="+mn-ea"/>
              </a:rPr>
              <a:t>焉：第一个焉为疑问语气词“呢”，后两个焉为语气词，不译。</a:t>
            </a:r>
            <a:endParaRPr lang="en-US" altLang="zh-CN" sz="2400" dirty="0" smtClean="0">
              <a:solidFill>
                <a:srgbClr val="CC3399"/>
              </a:solidFill>
              <a:latin typeface="+mn-ea"/>
            </a:endParaRPr>
          </a:p>
          <a:p>
            <a:r>
              <a:rPr lang="zh-CN" altLang="en-US" sz="2400" b="1" dirty="0" smtClean="0">
                <a:solidFill>
                  <a:srgbClr val="3333FF"/>
                </a:solidFill>
              </a:rPr>
              <a:t>孔子说：“我想不再有所言说了。”子贡道：“您假若不再有所言说，那我们这些学生如何传述您的大道呢？”孔子道：“天说了什么呢？四季轮转，万物生长，天说了什么呢？”</a:t>
            </a:r>
            <a:endParaRPr lang="zh-CN" altLang="en-US" sz="2400" dirty="0">
              <a:solidFill>
                <a:srgbClr val="3333FF"/>
              </a:solidFill>
              <a:latin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44" y="0"/>
            <a:ext cx="79296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五  教育者的素养</a:t>
            </a:r>
            <a:endParaRPr lang="zh-CN" altLang="en-US" sz="3600" b="1" dirty="0"/>
          </a:p>
        </p:txBody>
      </p:sp>
      <p:sp>
        <p:nvSpPr>
          <p:cNvPr id="5" name="矩形 4"/>
          <p:cNvSpPr/>
          <p:nvPr/>
        </p:nvSpPr>
        <p:spPr>
          <a:xfrm>
            <a:off x="214282" y="4357694"/>
            <a:ext cx="8715436" cy="230832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    圣人有时候还真会开玩笑。教书先生突发奇想，居然说自己不想讲话了。不想讲话怎么教书呢？子贡自然而然地提出了疑问。圣人话锋一转，抬头望天。请问，天讲了什么呢？不是照样运行四季，化育万物吗？</a:t>
            </a:r>
            <a:br>
              <a:rPr lang="zh-CN" altLang="en-US" sz="2400" b="1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　　原来，圣人并不是在开玩笑，也不是真的不想讲话，而是以独特的方式引入正题，实行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循循善诱的启发式教学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啊。 　 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857232"/>
            <a:ext cx="8643998" cy="5262979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endParaRPr lang="en-US" altLang="zh-CN" sz="2400" b="1" dirty="0" smtClean="0">
              <a:latin typeface="华文中宋" pitchFamily="2" charset="-122"/>
              <a:ea typeface="华文中宋" pitchFamily="2" charset="-122"/>
            </a:endParaRPr>
          </a:p>
          <a:p>
            <a:r>
              <a:rPr lang="en-US" altLang="zh-CN" sz="2400" b="1" dirty="0" smtClean="0">
                <a:latin typeface="+mn-ea"/>
              </a:rPr>
              <a:t>1.</a:t>
            </a:r>
            <a:r>
              <a:rPr lang="zh-CN" altLang="en-US" sz="2400" b="1" dirty="0" smtClean="0">
                <a:latin typeface="+mn-ea"/>
              </a:rPr>
              <a:t>本章孔子用含蓄的语言，教育学生</a:t>
            </a:r>
            <a:r>
              <a:rPr lang="zh-CN" altLang="en-US" sz="2400" b="1" dirty="0" smtClean="0">
                <a:solidFill>
                  <a:srgbClr val="FF00FF"/>
                </a:solidFill>
                <a:latin typeface="华文中宋" pitchFamily="2" charset="-122"/>
                <a:ea typeface="华文中宋" pitchFamily="2" charset="-122"/>
              </a:rPr>
              <a:t>学习主要靠主观努力，靠自己领悟，靠独立观察思考</a:t>
            </a:r>
            <a:r>
              <a:rPr lang="zh-CN" altLang="en-US" sz="2400" b="1" dirty="0" smtClean="0">
                <a:latin typeface="华文中宋" pitchFamily="2" charset="-122"/>
                <a:ea typeface="华文中宋" pitchFamily="2" charset="-122"/>
              </a:rPr>
              <a:t>。</a:t>
            </a:r>
            <a:r>
              <a:rPr lang="zh-CN" altLang="en-US" sz="2400" b="1" dirty="0" smtClean="0">
                <a:latin typeface="+mn-ea"/>
              </a:rPr>
              <a:t>现代教育有一句话：</a:t>
            </a:r>
            <a:r>
              <a:rPr lang="zh-CN" altLang="en-US" sz="2400" b="1" dirty="0" smtClean="0">
                <a:latin typeface="华文中宋" pitchFamily="2" charset="-122"/>
                <a:ea typeface="华文中宋" pitchFamily="2" charset="-122"/>
              </a:rPr>
              <a:t>“</a:t>
            </a:r>
            <a:r>
              <a:rPr lang="zh-CN" altLang="en-US" sz="24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教是为了不教</a:t>
            </a:r>
            <a:r>
              <a:rPr lang="zh-CN" altLang="en-US" sz="2400" b="1" dirty="0" smtClean="0">
                <a:latin typeface="华文中宋" pitchFamily="2" charset="-122"/>
                <a:ea typeface="华文中宋" pitchFamily="2" charset="-122"/>
              </a:rPr>
              <a:t>。”</a:t>
            </a:r>
            <a:r>
              <a:rPr lang="zh-CN" altLang="en-US" sz="2400" b="1" dirty="0" smtClean="0">
                <a:latin typeface="+mn-ea"/>
              </a:rPr>
              <a:t>这个“不教”之时，正是学生真正具有独立分析问题和解决问题的能力之日。孔子用“天何言哉？”这句话启发子贡，子贡应该领会老师的用意吧。</a:t>
            </a:r>
            <a:endParaRPr lang="en-US" altLang="zh-CN" sz="2400" b="1" dirty="0" smtClean="0">
              <a:solidFill>
                <a:srgbClr val="0000FF"/>
              </a:solidFill>
              <a:latin typeface="+mn-ea"/>
            </a:endParaRPr>
          </a:p>
          <a:p>
            <a:r>
              <a:rPr lang="zh-CN" altLang="en-US" sz="2400" b="1" dirty="0" smtClean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   要有授人以鱼不如授人以渔的观念</a:t>
            </a:r>
            <a:endParaRPr lang="en-US" altLang="zh-CN" sz="2400" b="1" dirty="0" smtClean="0">
              <a:solidFill>
                <a:srgbClr val="0000FF"/>
              </a:solidFill>
              <a:latin typeface="华文中宋" pitchFamily="2" charset="-122"/>
              <a:ea typeface="华文中宋" pitchFamily="2" charset="-122"/>
            </a:endParaRPr>
          </a:p>
          <a:p>
            <a:endParaRPr lang="en-US" altLang="zh-CN" sz="2400" b="1" dirty="0" smtClean="0">
              <a:latin typeface="华文中宋" pitchFamily="2" charset="-122"/>
              <a:ea typeface="华文中宋" pitchFamily="2" charset="-122"/>
            </a:endParaRPr>
          </a:p>
          <a:p>
            <a:r>
              <a:rPr lang="en-US" altLang="zh-CN" sz="2400" b="1" dirty="0" smtClean="0">
                <a:latin typeface="华文中宋" pitchFamily="2" charset="-122"/>
                <a:ea typeface="华文中宋" pitchFamily="2" charset="-122"/>
              </a:rPr>
              <a:t>2.</a:t>
            </a:r>
            <a:r>
              <a:rPr lang="zh-CN" altLang="en-US" sz="2400" b="1" dirty="0" smtClean="0">
                <a:latin typeface="+mn-ea"/>
              </a:rPr>
              <a:t>教师的教学也不能一味地大操大办，面面俱到，代替学生思考，不给学生留下思维的空间、时间。所以孔子认为</a:t>
            </a:r>
            <a:r>
              <a:rPr lang="zh-CN" altLang="en-US" sz="2400" b="1" dirty="0" smtClean="0">
                <a:solidFill>
                  <a:srgbClr val="FF00FF"/>
                </a:solidFill>
                <a:latin typeface="华文中宋" pitchFamily="2" charset="-122"/>
                <a:ea typeface="华文中宋" pitchFamily="2" charset="-122"/>
              </a:rPr>
              <a:t>教学要留给学生思考余地</a:t>
            </a:r>
            <a:r>
              <a:rPr lang="zh-CN" altLang="en-US" sz="2400" b="1" dirty="0" smtClean="0">
                <a:latin typeface="华文中宋" pitchFamily="2" charset="-122"/>
                <a:ea typeface="华文中宋" pitchFamily="2" charset="-122"/>
              </a:rPr>
              <a:t>。</a:t>
            </a:r>
            <a:endParaRPr lang="en-US" altLang="zh-CN" sz="2400" b="1" dirty="0" smtClean="0">
              <a:solidFill>
                <a:srgbClr val="0000FF"/>
              </a:solidFill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2400" b="1" dirty="0" smtClean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   要有学生是学习的主体的理念</a:t>
            </a:r>
            <a:endParaRPr lang="en-US" altLang="zh-CN" sz="2400" b="1" dirty="0" smtClean="0">
              <a:latin typeface="华文中宋" pitchFamily="2" charset="-122"/>
              <a:ea typeface="华文中宋" pitchFamily="2" charset="-122"/>
            </a:endParaRPr>
          </a:p>
          <a:p>
            <a:endParaRPr lang="en-US" altLang="zh-CN" sz="2400" b="1" dirty="0" smtClean="0"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2400" b="1" dirty="0" smtClean="0">
                <a:latin typeface="华文中宋" pitchFamily="2" charset="-122"/>
                <a:ea typeface="华文中宋" pitchFamily="2" charset="-122"/>
              </a:rPr>
              <a:t>以上两点很符合现代教育理念。</a:t>
            </a:r>
            <a:endParaRPr lang="zh-CN" altLang="en-US" sz="2400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2844" y="142852"/>
            <a:ext cx="73661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方正粗黑宋简体" pitchFamily="2" charset="-122"/>
                <a:ea typeface="方正粗黑宋简体" pitchFamily="2" charset="-122"/>
              </a:rPr>
              <a:t>要成为优秀的教师，必须具备哪些素养呢呢？</a:t>
            </a:r>
            <a:endParaRPr lang="zh-CN" altLang="en-US" sz="2800" dirty="0">
              <a:latin typeface="方正粗黑宋简体" pitchFamily="2" charset="-122"/>
              <a:ea typeface="方正粗黑宋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0"/>
            <a:ext cx="79296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五  教育者的素养</a:t>
            </a:r>
            <a:endParaRPr lang="zh-CN" altLang="en-US" sz="3600" b="1" dirty="0"/>
          </a:p>
        </p:txBody>
      </p:sp>
      <p:sp>
        <p:nvSpPr>
          <p:cNvPr id="5" name="矩形 4"/>
          <p:cNvSpPr/>
          <p:nvPr/>
        </p:nvSpPr>
        <p:spPr>
          <a:xfrm>
            <a:off x="142844" y="642918"/>
            <a:ext cx="8715436" cy="3970318"/>
          </a:xfrm>
          <a:prstGeom prst="rect">
            <a:avLst/>
          </a:prstGeom>
          <a:ln w="19050"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+mn-ea"/>
              </a:rPr>
              <a:t>    子曰：“</a:t>
            </a:r>
            <a:r>
              <a:rPr lang="zh-CN" altLang="en-US" sz="2400" b="1" dirty="0" smtClean="0">
                <a:solidFill>
                  <a:srgbClr val="CC3399"/>
                </a:solidFill>
                <a:latin typeface="+mn-ea"/>
              </a:rPr>
              <a:t>若圣</a:t>
            </a:r>
            <a:r>
              <a:rPr lang="zh-CN" altLang="en-US" sz="2400" b="1" dirty="0" smtClean="0">
                <a:latin typeface="+mn-ea"/>
              </a:rPr>
              <a:t>与仁，则吾岂敢？</a:t>
            </a:r>
            <a:r>
              <a:rPr lang="zh-CN" altLang="en-US" sz="2400" b="1" dirty="0" smtClean="0">
                <a:solidFill>
                  <a:srgbClr val="0000FF"/>
                </a:solidFill>
                <a:latin typeface="+mn-ea"/>
              </a:rPr>
              <a:t>抑</a:t>
            </a:r>
            <a:r>
              <a:rPr lang="zh-CN" altLang="en-US" sz="2400" b="1" dirty="0" smtClean="0">
                <a:latin typeface="+mn-ea"/>
              </a:rPr>
              <a:t>为之不</a:t>
            </a:r>
            <a:r>
              <a:rPr lang="zh-CN" altLang="en-US" sz="2400" b="1" dirty="0" smtClean="0">
                <a:solidFill>
                  <a:srgbClr val="0000FF"/>
                </a:solidFill>
                <a:latin typeface="+mn-ea"/>
              </a:rPr>
              <a:t>厌</a:t>
            </a:r>
            <a:r>
              <a:rPr lang="zh-CN" altLang="en-US" sz="2400" b="1" dirty="0" smtClean="0">
                <a:latin typeface="+mn-ea"/>
              </a:rPr>
              <a:t>，诲人不倦，则可谓</a:t>
            </a:r>
            <a:r>
              <a:rPr lang="zh-CN" altLang="en-US" sz="2400" b="1" dirty="0" smtClean="0">
                <a:solidFill>
                  <a:srgbClr val="0000FF"/>
                </a:solidFill>
                <a:latin typeface="+mn-ea"/>
              </a:rPr>
              <a:t>云尔已矣</a:t>
            </a:r>
            <a:r>
              <a:rPr lang="zh-CN" altLang="en-US" sz="2400" b="1" dirty="0" smtClean="0">
                <a:latin typeface="+mn-ea"/>
              </a:rPr>
              <a:t>。”</a:t>
            </a:r>
            <a:r>
              <a:rPr lang="zh-CN" altLang="en-US" sz="2400" b="1" u="sng" dirty="0" smtClean="0">
                <a:latin typeface="+mn-ea"/>
              </a:rPr>
              <a:t>公西华</a:t>
            </a:r>
            <a:r>
              <a:rPr lang="zh-CN" altLang="en-US" sz="2400" b="1" dirty="0" smtClean="0">
                <a:latin typeface="+mn-ea"/>
              </a:rPr>
              <a:t>曰：“正</a:t>
            </a:r>
            <a:r>
              <a:rPr lang="zh-CN" altLang="en-US" sz="2400" b="1" dirty="0" smtClean="0">
                <a:solidFill>
                  <a:srgbClr val="0000FF"/>
                </a:solidFill>
                <a:latin typeface="+mn-ea"/>
              </a:rPr>
              <a:t>唯</a:t>
            </a:r>
            <a:r>
              <a:rPr lang="zh-CN" altLang="en-US" sz="2400" b="1" dirty="0" smtClean="0">
                <a:latin typeface="+mn-ea"/>
              </a:rPr>
              <a:t>弟子不能学也。</a:t>
            </a:r>
            <a:endParaRPr lang="en-US" altLang="zh-CN" sz="2400" b="1" dirty="0" smtClean="0">
              <a:latin typeface="+mn-ea"/>
            </a:endParaRPr>
          </a:p>
          <a:p>
            <a:r>
              <a:rPr lang="zh-CN" altLang="en-US" sz="2000" dirty="0" smtClean="0">
                <a:solidFill>
                  <a:srgbClr val="CC3399"/>
                </a:solidFill>
              </a:rPr>
              <a:t>◎若：如果说，至于，连词</a:t>
            </a:r>
            <a:endParaRPr lang="en-US" altLang="zh-CN" sz="2000" dirty="0" smtClean="0">
              <a:solidFill>
                <a:srgbClr val="CC3399"/>
              </a:solidFill>
            </a:endParaRPr>
          </a:p>
          <a:p>
            <a:r>
              <a:rPr lang="zh-CN" altLang="en-US" sz="2000" dirty="0" smtClean="0">
                <a:solidFill>
                  <a:srgbClr val="CC3399"/>
                </a:solidFill>
              </a:rPr>
              <a:t>◎圣：指一种常人难以企及的聪明睿智与精神境界。</a:t>
            </a:r>
            <a:br>
              <a:rPr lang="zh-CN" altLang="en-US" sz="2000" dirty="0" smtClean="0">
                <a:solidFill>
                  <a:srgbClr val="CC3399"/>
                </a:solidFill>
              </a:rPr>
            </a:br>
            <a:r>
              <a:rPr lang="zh-CN" altLang="en-US" sz="2000" dirty="0" smtClean="0">
                <a:solidFill>
                  <a:srgbClr val="CC3399"/>
                </a:solidFill>
              </a:rPr>
              <a:t>◎抑：转折连词，不过，但是，可是。</a:t>
            </a:r>
            <a:br>
              <a:rPr lang="zh-CN" altLang="en-US" sz="2000" dirty="0" smtClean="0">
                <a:solidFill>
                  <a:srgbClr val="CC3399"/>
                </a:solidFill>
              </a:rPr>
            </a:br>
            <a:r>
              <a:rPr lang="zh-CN" altLang="en-US" sz="2000" dirty="0" smtClean="0">
                <a:solidFill>
                  <a:srgbClr val="CC3399"/>
                </a:solidFill>
              </a:rPr>
              <a:t>◎为之：努力学习，积极实践，以求做到圣与仁</a:t>
            </a:r>
            <a:br>
              <a:rPr lang="zh-CN" altLang="en-US" sz="2000" dirty="0" smtClean="0">
                <a:solidFill>
                  <a:srgbClr val="CC3399"/>
                </a:solidFill>
              </a:rPr>
            </a:br>
            <a:r>
              <a:rPr lang="zh-CN" altLang="en-US" sz="2000" dirty="0" smtClean="0">
                <a:solidFill>
                  <a:srgbClr val="CC3399"/>
                </a:solidFill>
              </a:rPr>
              <a:t>◎云尔已矣：语气助词，在这里相当于如此而已如此罢了。</a:t>
            </a:r>
            <a:br>
              <a:rPr lang="zh-CN" altLang="en-US" sz="2000" dirty="0" smtClean="0">
                <a:solidFill>
                  <a:srgbClr val="CC3399"/>
                </a:solidFill>
              </a:rPr>
            </a:br>
            <a:r>
              <a:rPr lang="zh-CN" altLang="en-US" sz="2000" dirty="0" smtClean="0">
                <a:solidFill>
                  <a:srgbClr val="CC3399"/>
                </a:solidFill>
              </a:rPr>
              <a:t>◎公西华：名赤，字子华，鲁国人，孔子弟子</a:t>
            </a:r>
            <a:endParaRPr lang="en-US" altLang="zh-CN" sz="2000" dirty="0" smtClean="0">
              <a:solidFill>
                <a:srgbClr val="CC3399"/>
              </a:solidFill>
            </a:endParaRPr>
          </a:p>
          <a:p>
            <a:r>
              <a:rPr lang="zh-CN" altLang="en-US" sz="2000" dirty="0" smtClean="0">
                <a:solidFill>
                  <a:srgbClr val="CC3399"/>
                </a:solidFill>
              </a:rPr>
              <a:t>◎唯：语气助词，表加强肯定语气。</a:t>
            </a:r>
            <a:endParaRPr lang="en-US" altLang="zh-CN" sz="2000" dirty="0" smtClean="0">
              <a:solidFill>
                <a:srgbClr val="CC3399"/>
              </a:solidFill>
            </a:endParaRPr>
          </a:p>
          <a:p>
            <a:r>
              <a:rPr lang="zh-CN" altLang="en-US" sz="2400" b="1" dirty="0" smtClean="0">
                <a:solidFill>
                  <a:srgbClr val="3333FF"/>
                </a:solidFill>
                <a:latin typeface="+mn-ea"/>
              </a:rPr>
              <a:t>    </a:t>
            </a:r>
            <a:r>
              <a:rPr lang="zh-CN" altLang="en-US" sz="2000" b="1" dirty="0" smtClean="0">
                <a:solidFill>
                  <a:srgbClr val="3333FF"/>
                </a:solidFill>
                <a:latin typeface="+mn-ea"/>
              </a:rPr>
              <a:t>孔子说：“如果说到圣与仁，那我哪里敢当！不过我朝着圣和仁的方向努力，而不满足，教诲别人也从不感觉疲倦，仅仅做到如此罢了。” 公西华说：“这正是我们学不到的。”</a:t>
            </a:r>
            <a:endParaRPr lang="en-US" altLang="zh-CN" sz="2000" b="1" dirty="0">
              <a:solidFill>
                <a:srgbClr val="3333FF"/>
              </a:solidFill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4282" y="4786322"/>
            <a:ext cx="8643998" cy="1938992"/>
          </a:xfrm>
          <a:prstGeom prst="rect">
            <a:avLst/>
          </a:prstGeom>
          <a:ln w="19050">
            <a:solidFill>
              <a:srgbClr val="FF00FF"/>
            </a:solidFill>
          </a:ln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孔子认为自己不是超凡脱俗的圣人，也不是仁人君子，但只是为之不厌，诲人不倦罢了。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学而不厌，为之不厌，是智者的表现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诲人不倦是仁者的风范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。公西华说得好，“这正是我辈弟子无法达到的人生境界。”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成语：诲人不倦）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4282" y="1000108"/>
            <a:ext cx="8643998" cy="4154984"/>
          </a:xfrm>
          <a:prstGeom prst="rect">
            <a:avLst/>
          </a:prstGeom>
          <a:ln w="19050"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FF"/>
                </a:solidFill>
                <a:latin typeface="方正粗黑宋简体" pitchFamily="2" charset="-122"/>
                <a:ea typeface="方正粗黑宋简体" pitchFamily="2" charset="-122"/>
              </a:rPr>
              <a:t>3.</a:t>
            </a:r>
            <a:r>
              <a:rPr lang="zh-CN" altLang="en-US" sz="2400" b="1" dirty="0" smtClean="0">
                <a:solidFill>
                  <a:srgbClr val="FF00FF"/>
                </a:solidFill>
                <a:latin typeface="方正粗黑宋简体" pitchFamily="2" charset="-122"/>
                <a:ea typeface="方正粗黑宋简体" pitchFamily="2" charset="-122"/>
              </a:rPr>
              <a:t>要有学问不厌、诲人不倦的精神。</a:t>
            </a:r>
            <a:endParaRPr lang="en-US" altLang="zh-CN" sz="2400" b="1" dirty="0" smtClean="0">
              <a:solidFill>
                <a:srgbClr val="FF00FF"/>
              </a:solidFill>
              <a:latin typeface="方正粗黑宋简体" pitchFamily="2" charset="-122"/>
              <a:ea typeface="方正粗黑宋简体" pitchFamily="2" charset="-122"/>
            </a:endParaRPr>
          </a:p>
          <a:p>
            <a:endParaRPr lang="en-US" altLang="zh-CN" sz="2400" b="1" dirty="0" smtClean="0">
              <a:solidFill>
                <a:srgbClr val="FF00FF"/>
              </a:solidFill>
              <a:latin typeface="方正粗黑宋简体" pitchFamily="2" charset="-122"/>
              <a:ea typeface="方正粗黑宋简体" pitchFamily="2" charset="-122"/>
            </a:endParaRPr>
          </a:p>
          <a:p>
            <a:r>
              <a:rPr lang="en-US" altLang="zh-CN" sz="2400" b="1" dirty="0" smtClean="0">
                <a:solidFill>
                  <a:srgbClr val="FF00FF"/>
                </a:solidFill>
                <a:latin typeface="方正粗黑宋简体" pitchFamily="2" charset="-122"/>
                <a:ea typeface="方正粗黑宋简体" pitchFamily="2" charset="-122"/>
              </a:rPr>
              <a:t>4.</a:t>
            </a:r>
            <a:r>
              <a:rPr lang="zh-CN" altLang="en-US" sz="2400" b="1" dirty="0" smtClean="0">
                <a:solidFill>
                  <a:srgbClr val="FF00FF"/>
                </a:solidFill>
                <a:latin typeface="方正粗黑宋简体" pitchFamily="2" charset="-122"/>
                <a:ea typeface="方正粗黑宋简体" pitchFamily="2" charset="-122"/>
              </a:rPr>
              <a:t>做学生的榜样</a:t>
            </a:r>
            <a:endParaRPr lang="en-US" altLang="zh-CN" sz="2400" b="1" dirty="0" smtClean="0">
              <a:solidFill>
                <a:srgbClr val="FF00FF"/>
              </a:solidFill>
              <a:latin typeface="方正粗黑宋简体" pitchFamily="2" charset="-122"/>
              <a:ea typeface="方正粗黑宋简体" pitchFamily="2" charset="-122"/>
            </a:endParaRPr>
          </a:p>
          <a:p>
            <a:r>
              <a:rPr lang="zh-CN" altLang="en-US" sz="2400" b="1" dirty="0" smtClean="0">
                <a:latin typeface="华文中宋" pitchFamily="2" charset="-122"/>
                <a:ea typeface="华文中宋" pitchFamily="2" charset="-122"/>
              </a:rPr>
              <a:t>      教育者是一面旗帜，是学生的榜样，教师的学而不厌，为之不厌，诲人不倦，虚怀若谷的品格会潜移默化，会熏陶浸染学生的灵魂，言教不如身教。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从公西华的赞叹来看，他对老师是十分了解和敬服的。   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   “亲其师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信其道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;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尊其师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奉其教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;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敬其师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效其行”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                               ——《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学记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》</a:t>
            </a:r>
            <a:endParaRPr lang="en-US" altLang="zh-CN" sz="2400" b="1" dirty="0" smtClean="0"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    一语道破了良好的师生关系对于学生的重要影响</a:t>
            </a:r>
          </a:p>
          <a:p>
            <a:endParaRPr lang="en-US" altLang="zh-CN" sz="2400" b="1" dirty="0" smtClean="0">
              <a:solidFill>
                <a:srgbClr val="FF00FF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348" y="285728"/>
            <a:ext cx="73661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方正粗黑宋简体" pitchFamily="2" charset="-122"/>
                <a:ea typeface="方正粗黑宋简体" pitchFamily="2" charset="-122"/>
              </a:rPr>
              <a:t>要成为优秀的教师，必须具备哪些素养呢呢？</a:t>
            </a:r>
            <a:endParaRPr lang="zh-CN" altLang="en-US" sz="2800" dirty="0">
              <a:latin typeface="方正粗黑宋简体" pitchFamily="2" charset="-122"/>
              <a:ea typeface="方正粗黑宋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0"/>
            <a:ext cx="79296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五  教育者的素养</a:t>
            </a:r>
            <a:endParaRPr lang="zh-CN" altLang="en-US" sz="3600" b="1" dirty="0"/>
          </a:p>
        </p:txBody>
      </p:sp>
      <p:sp>
        <p:nvSpPr>
          <p:cNvPr id="3" name="矩形 2"/>
          <p:cNvSpPr/>
          <p:nvPr/>
        </p:nvSpPr>
        <p:spPr>
          <a:xfrm>
            <a:off x="285720" y="714356"/>
            <a:ext cx="8572560" cy="6001643"/>
          </a:xfrm>
          <a:prstGeom prst="rect">
            <a:avLst/>
          </a:prstGeom>
          <a:ln w="19050"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+mn-ea"/>
              </a:rPr>
              <a:t>子贡曰：“贫</a:t>
            </a:r>
            <a:r>
              <a:rPr lang="zh-CN" altLang="en-US" sz="2400" b="1" dirty="0" smtClean="0">
                <a:solidFill>
                  <a:srgbClr val="0000FF"/>
                </a:solidFill>
                <a:latin typeface="+mn-ea"/>
              </a:rPr>
              <a:t>而</a:t>
            </a:r>
            <a:r>
              <a:rPr lang="zh-CN" altLang="en-US" sz="2400" b="1" dirty="0" smtClean="0">
                <a:latin typeface="+mn-ea"/>
              </a:rPr>
              <a:t>无谄，富而无骄，何如？”子曰：“可也。未若贫而乐，富而好礼者也。”子贡曰：“</a:t>
            </a:r>
            <a:r>
              <a:rPr lang="en-US" altLang="zh-CN" sz="2400" b="1" dirty="0" smtClean="0">
                <a:latin typeface="+mn-ea"/>
              </a:rPr>
              <a:t>《</a:t>
            </a:r>
            <a:r>
              <a:rPr lang="zh-CN" altLang="en-US" sz="2400" b="1" dirty="0" smtClean="0">
                <a:latin typeface="+mn-ea"/>
              </a:rPr>
              <a:t>诗</a:t>
            </a:r>
            <a:r>
              <a:rPr lang="en-US" altLang="zh-CN" sz="2400" b="1" dirty="0" smtClean="0">
                <a:latin typeface="+mn-ea"/>
              </a:rPr>
              <a:t>》</a:t>
            </a:r>
            <a:r>
              <a:rPr lang="zh-CN" altLang="en-US" sz="2400" b="1" dirty="0" smtClean="0">
                <a:latin typeface="+mn-ea"/>
              </a:rPr>
              <a:t>云：‘</a:t>
            </a:r>
            <a:r>
              <a:rPr lang="zh-CN" altLang="en-US" sz="2400" b="1" u="sng" dirty="0" smtClean="0">
                <a:solidFill>
                  <a:srgbClr val="0000FF"/>
                </a:solidFill>
                <a:latin typeface="+mn-ea"/>
              </a:rPr>
              <a:t>如切如磋，如琢如磨</a:t>
            </a:r>
            <a:r>
              <a:rPr lang="zh-CN" altLang="en-US" sz="2400" b="1" dirty="0" smtClean="0">
                <a:latin typeface="+mn-ea"/>
              </a:rPr>
              <a:t>’，</a:t>
            </a:r>
            <a:r>
              <a:rPr lang="zh-CN" altLang="en-US" sz="2400" b="1" dirty="0" smtClean="0">
                <a:solidFill>
                  <a:srgbClr val="0000FF"/>
                </a:solidFill>
                <a:latin typeface="+mn-ea"/>
              </a:rPr>
              <a:t>其</a:t>
            </a:r>
            <a:r>
              <a:rPr lang="zh-CN" altLang="en-US" sz="2400" b="1" u="sng" dirty="0" smtClean="0">
                <a:solidFill>
                  <a:srgbClr val="FF00FF"/>
                </a:solidFill>
                <a:latin typeface="+mn-ea"/>
              </a:rPr>
              <a:t>斯之谓</a:t>
            </a:r>
            <a:r>
              <a:rPr lang="zh-CN" altLang="en-US" sz="2400" b="1" dirty="0" smtClean="0">
                <a:latin typeface="+mn-ea"/>
              </a:rPr>
              <a:t>与？”子曰：“赐也，始可与言</a:t>
            </a:r>
            <a:r>
              <a:rPr lang="en-US" altLang="zh-CN" sz="2400" b="1" dirty="0" smtClean="0">
                <a:latin typeface="+mn-ea"/>
              </a:rPr>
              <a:t>《</a:t>
            </a:r>
            <a:r>
              <a:rPr lang="zh-CN" altLang="en-US" sz="2400" b="1" dirty="0" smtClean="0">
                <a:latin typeface="+mn-ea"/>
              </a:rPr>
              <a:t>诗</a:t>
            </a:r>
            <a:r>
              <a:rPr lang="en-US" altLang="zh-CN" sz="2400" b="1" dirty="0" smtClean="0">
                <a:latin typeface="+mn-ea"/>
              </a:rPr>
              <a:t>》</a:t>
            </a:r>
            <a:r>
              <a:rPr lang="zh-CN" altLang="en-US" sz="2400" b="1" dirty="0" smtClean="0">
                <a:latin typeface="+mn-ea"/>
              </a:rPr>
              <a:t>已矣，告</a:t>
            </a:r>
            <a:r>
              <a:rPr lang="zh-CN" altLang="en-US" sz="2400" b="1" dirty="0" smtClean="0">
                <a:solidFill>
                  <a:srgbClr val="0000FF"/>
                </a:solidFill>
                <a:latin typeface="+mn-ea"/>
              </a:rPr>
              <a:t>诸</a:t>
            </a:r>
            <a:r>
              <a:rPr lang="zh-CN" altLang="en-US" sz="2400" b="1" dirty="0" smtClean="0">
                <a:solidFill>
                  <a:srgbClr val="FF00FF"/>
                </a:solidFill>
                <a:latin typeface="+mn-ea"/>
              </a:rPr>
              <a:t>往</a:t>
            </a:r>
            <a:r>
              <a:rPr lang="zh-CN" altLang="en-US" sz="2400" b="1" dirty="0" smtClean="0">
                <a:solidFill>
                  <a:srgbClr val="0000FF"/>
                </a:solidFill>
                <a:latin typeface="+mn-ea"/>
              </a:rPr>
              <a:t>而</a:t>
            </a:r>
            <a:r>
              <a:rPr lang="zh-CN" altLang="en-US" sz="2400" b="1" dirty="0" smtClean="0">
                <a:latin typeface="+mn-ea"/>
              </a:rPr>
              <a:t>知来者。”</a:t>
            </a:r>
            <a:endParaRPr lang="en-US" altLang="zh-CN" sz="2400" b="1" dirty="0" smtClean="0">
              <a:latin typeface="+mn-ea"/>
            </a:endParaRPr>
          </a:p>
          <a:p>
            <a:pPr fontAlgn="base"/>
            <a:r>
              <a:rPr lang="zh-CN" altLang="en-US" sz="2400" dirty="0" smtClean="0">
                <a:solidFill>
                  <a:srgbClr val="CC3399"/>
                </a:solidFill>
              </a:rPr>
              <a:t>①如切如磋，如琢如磨：出自</a:t>
            </a:r>
            <a:r>
              <a:rPr lang="en-US" altLang="zh-CN" sz="2400" dirty="0" smtClean="0">
                <a:solidFill>
                  <a:srgbClr val="CC3399"/>
                </a:solidFill>
              </a:rPr>
              <a:t>《</a:t>
            </a:r>
            <a:r>
              <a:rPr lang="zh-CN" altLang="en-US" sz="2400" dirty="0" smtClean="0">
                <a:solidFill>
                  <a:srgbClr val="CC3399"/>
                </a:solidFill>
              </a:rPr>
              <a:t>诗经．卫风．淇奥</a:t>
            </a:r>
            <a:r>
              <a:rPr lang="en-US" altLang="zh-CN" sz="2400" dirty="0" smtClean="0">
                <a:solidFill>
                  <a:srgbClr val="CC3399"/>
                </a:solidFill>
              </a:rPr>
              <a:t>》</a:t>
            </a:r>
            <a:r>
              <a:rPr lang="zh-CN" altLang="en-US" sz="2400" dirty="0" smtClean="0">
                <a:solidFill>
                  <a:srgbClr val="CC3399"/>
                </a:solidFill>
              </a:rPr>
              <a:t>篇。切磋琢磨是加工骨角玉器的方法。切，切削。磋，磨治。琢，雕刻。磨，加工玉器的方法。意思是：好比加工象牙，切了还得磋，使其更加光滑；好比加工玉石，琢了还要磨，使其更加细腻。子贡这里引用诗句，比喻人有了好本质，还要致力于学问，才能达到更高境界。</a:t>
            </a:r>
          </a:p>
          <a:p>
            <a:pPr fontAlgn="base"/>
            <a:r>
              <a:rPr lang="zh-CN" altLang="en-US" sz="2400" dirty="0" smtClean="0">
                <a:solidFill>
                  <a:srgbClr val="CC3399"/>
                </a:solidFill>
              </a:rPr>
              <a:t>②其．表测度语气，可译为“大概”。</a:t>
            </a:r>
            <a:endParaRPr lang="en-US" altLang="zh-CN" sz="2400" dirty="0" smtClean="0">
              <a:solidFill>
                <a:srgbClr val="CC3399"/>
              </a:solidFill>
            </a:endParaRPr>
          </a:p>
          <a:p>
            <a:pPr fontAlgn="base"/>
            <a:r>
              <a:rPr lang="en-US" altLang="zh-CN" sz="2400" dirty="0" smtClean="0">
                <a:solidFill>
                  <a:srgbClr val="CC3399"/>
                </a:solidFill>
              </a:rPr>
              <a:t>     </a:t>
            </a:r>
            <a:r>
              <a:rPr lang="zh-CN" altLang="en-US" sz="2400" u="sng" dirty="0" smtClean="0">
                <a:solidFill>
                  <a:srgbClr val="CC3399"/>
                </a:solidFill>
              </a:rPr>
              <a:t>斯之谓与</a:t>
            </a:r>
            <a:r>
              <a:rPr lang="zh-CN" altLang="en-US" sz="2400" dirty="0" smtClean="0">
                <a:solidFill>
                  <a:srgbClr val="CC3399"/>
                </a:solidFill>
              </a:rPr>
              <a:t>：斯，这   之，宾语前置的标志性    与，语气词欤  </a:t>
            </a:r>
            <a:endParaRPr lang="en-US" altLang="zh-CN" sz="2400" dirty="0" smtClean="0">
              <a:solidFill>
                <a:srgbClr val="CC3399"/>
              </a:solidFill>
            </a:endParaRPr>
          </a:p>
          <a:p>
            <a:pPr fontAlgn="base"/>
            <a:r>
              <a:rPr lang="zh-CN" altLang="en-US" sz="2400" dirty="0" smtClean="0">
                <a:solidFill>
                  <a:srgbClr val="CC3399"/>
                </a:solidFill>
              </a:rPr>
              <a:t>③赐：子贡的名。孔子对学生一般都称名。</a:t>
            </a:r>
          </a:p>
          <a:p>
            <a:pPr fontAlgn="base"/>
            <a:r>
              <a:rPr lang="zh-CN" altLang="en-US" sz="2400" dirty="0" smtClean="0">
                <a:solidFill>
                  <a:srgbClr val="CC3399"/>
                </a:solidFill>
              </a:rPr>
              <a:t>④往：过去的事，指已言知的事    </a:t>
            </a:r>
            <a:endParaRPr lang="en-US" altLang="zh-CN" sz="2400" dirty="0" smtClean="0">
              <a:solidFill>
                <a:srgbClr val="CC3399"/>
              </a:solidFill>
            </a:endParaRPr>
          </a:p>
          <a:p>
            <a:pPr fontAlgn="base"/>
            <a:r>
              <a:rPr lang="en-US" altLang="zh-CN" sz="2400" dirty="0" smtClean="0">
                <a:solidFill>
                  <a:srgbClr val="CC3399"/>
                </a:solidFill>
              </a:rPr>
              <a:t>     </a:t>
            </a:r>
            <a:r>
              <a:rPr lang="zh-CN" altLang="en-US" sz="2400" dirty="0" smtClean="0">
                <a:solidFill>
                  <a:srgbClr val="CC3399"/>
                </a:solidFill>
              </a:rPr>
              <a:t>来者：未来的事，这里借喻为未知的事。</a:t>
            </a:r>
            <a:endParaRPr lang="en-US" altLang="zh-CN" sz="2400" dirty="0" smtClean="0">
              <a:solidFill>
                <a:srgbClr val="CC3399"/>
              </a:solidFill>
            </a:endParaRPr>
          </a:p>
          <a:p>
            <a:pPr fontAlgn="base"/>
            <a:r>
              <a:rPr lang="en-US" altLang="zh-CN" sz="2400" b="1" dirty="0" smtClean="0">
                <a:solidFill>
                  <a:srgbClr val="CC3399"/>
                </a:solidFill>
                <a:latin typeface="+mn-ea"/>
              </a:rPr>
              <a:t>  </a:t>
            </a:r>
            <a:r>
              <a:rPr lang="zh-CN" altLang="en-US" sz="2400" b="1" dirty="0" smtClean="0">
                <a:solidFill>
                  <a:srgbClr val="CC3399"/>
                </a:solidFill>
                <a:latin typeface="+mn-ea"/>
              </a:rPr>
              <a:t>（成语：切磋琢磨）</a:t>
            </a:r>
            <a:endParaRPr lang="zh-CN" altLang="en-US" sz="2400" dirty="0" smtClean="0">
              <a:solidFill>
                <a:srgbClr val="CC3399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4282" y="2887682"/>
            <a:ext cx="8715436" cy="3970318"/>
          </a:xfrm>
          <a:prstGeom prst="rect">
            <a:avLst/>
          </a:prstGeom>
          <a:solidFill>
            <a:schemeClr val="bg1"/>
          </a:solidFill>
          <a:ln w="28575">
            <a:solidFill>
              <a:srgbClr val="FF00FF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+mn-ea"/>
              </a:rPr>
              <a:t>     子贡说：“贫穷却不谄媚，富贵却不骄横，怎么样？孔子说：“可以了，但比不上贫穷却乐于道，富贵却谦虚好礼。”子贡说：“</a:t>
            </a:r>
            <a:r>
              <a:rPr lang="en-US" altLang="zh-CN" sz="2400" b="1" dirty="0" smtClean="0">
                <a:solidFill>
                  <a:srgbClr val="0000FF"/>
                </a:solidFill>
                <a:latin typeface="+mn-ea"/>
              </a:rPr>
              <a:t>《</a:t>
            </a:r>
            <a:r>
              <a:rPr lang="zh-CN" altLang="en-US" sz="2400" b="1" dirty="0" smtClean="0">
                <a:solidFill>
                  <a:srgbClr val="0000FF"/>
                </a:solidFill>
                <a:latin typeface="+mn-ea"/>
              </a:rPr>
              <a:t>诗</a:t>
            </a:r>
            <a:r>
              <a:rPr lang="en-US" altLang="zh-CN" sz="2400" b="1" dirty="0" smtClean="0">
                <a:solidFill>
                  <a:srgbClr val="0000FF"/>
                </a:solidFill>
                <a:latin typeface="+mn-ea"/>
              </a:rPr>
              <a:t>》</a:t>
            </a:r>
            <a:r>
              <a:rPr lang="zh-CN" altLang="en-US" sz="2400" b="1" dirty="0" smtClean="0">
                <a:solidFill>
                  <a:srgbClr val="0000FF"/>
                </a:solidFill>
                <a:latin typeface="+mn-ea"/>
              </a:rPr>
              <a:t>上说：‘要像加工骨角玉石反复切磋琢磨那样’，大概就是这样的意思吧？”孔子说：“赐呀，可以同你讨论</a:t>
            </a:r>
            <a:r>
              <a:rPr lang="en-US" altLang="zh-CN" sz="2400" b="1" dirty="0" smtClean="0">
                <a:solidFill>
                  <a:srgbClr val="0000FF"/>
                </a:solidFill>
                <a:latin typeface="+mn-ea"/>
              </a:rPr>
              <a:t>《</a:t>
            </a:r>
            <a:r>
              <a:rPr lang="zh-CN" altLang="en-US" sz="2400" b="1" dirty="0" smtClean="0">
                <a:solidFill>
                  <a:srgbClr val="0000FF"/>
                </a:solidFill>
                <a:latin typeface="+mn-ea"/>
              </a:rPr>
              <a:t>诗</a:t>
            </a:r>
            <a:r>
              <a:rPr lang="en-US" altLang="zh-CN" sz="2400" b="1" dirty="0" smtClean="0">
                <a:solidFill>
                  <a:srgbClr val="0000FF"/>
                </a:solidFill>
                <a:latin typeface="+mn-ea"/>
              </a:rPr>
              <a:t>》</a:t>
            </a:r>
            <a:r>
              <a:rPr lang="zh-CN" altLang="en-US" sz="2400" b="1" dirty="0" smtClean="0">
                <a:solidFill>
                  <a:srgbClr val="0000FF"/>
                </a:solidFill>
                <a:latin typeface="+mn-ea"/>
              </a:rPr>
              <a:t>了。告诉你以往的事，你能因此而知道未来的事了。”</a:t>
            </a:r>
            <a:r>
              <a:rPr lang="zh-CN" altLang="en-US" sz="2400" b="1" dirty="0" smtClean="0">
                <a:latin typeface="+mn-ea"/>
              </a:rPr>
              <a:t/>
            </a:r>
            <a:br>
              <a:rPr lang="zh-CN" altLang="en-US" sz="2400" b="1" dirty="0" smtClean="0">
                <a:latin typeface="+mn-ea"/>
              </a:rPr>
            </a:br>
            <a:endParaRPr lang="zh-CN" altLang="en-US" sz="24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142852"/>
            <a:ext cx="73661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方正粗黑宋简体" pitchFamily="2" charset="-122"/>
                <a:ea typeface="方正粗黑宋简体" pitchFamily="2" charset="-122"/>
              </a:rPr>
              <a:t>要成为优秀的教师，必须具备哪些素养呢呢？</a:t>
            </a:r>
            <a:endParaRPr lang="zh-CN" altLang="en-US" sz="2800" dirty="0"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2844" y="714356"/>
            <a:ext cx="8786874" cy="5632311"/>
          </a:xfrm>
          <a:prstGeom prst="rect">
            <a:avLst/>
          </a:prstGeom>
          <a:noFill/>
          <a:ln w="19050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 smtClean="0"/>
              <a:t>       </a:t>
            </a:r>
            <a:r>
              <a:rPr lang="en-US" altLang="zh-CN" sz="2400" b="1" dirty="0" smtClean="0"/>
              <a:t>5.</a:t>
            </a:r>
            <a:r>
              <a:rPr lang="zh-CN" altLang="en-US" sz="2400" b="1" dirty="0" smtClean="0"/>
              <a:t> </a:t>
            </a:r>
            <a:r>
              <a:rPr lang="zh-CN" altLang="en-US" sz="2400" b="1" dirty="0" smtClean="0">
                <a:latin typeface="+mn-ea"/>
              </a:rPr>
              <a:t>从学生的角度看，子贡说的“贫而无谄，富而无骄”，这是修身达到了一种境界，做了孟子所说的</a:t>
            </a:r>
            <a:r>
              <a:rPr lang="en-US" altLang="zh-CN" sz="2400" b="1" dirty="0" smtClean="0">
                <a:latin typeface="+mn-ea"/>
              </a:rPr>
              <a:t>“</a:t>
            </a:r>
            <a:r>
              <a:rPr lang="zh-CN" altLang="en-US" sz="2400" b="1" dirty="0" smtClean="0">
                <a:latin typeface="+mn-ea"/>
              </a:rPr>
              <a:t>贫贱不能移，富贵不能淫</a:t>
            </a:r>
            <a:r>
              <a:rPr lang="en-US" altLang="zh-CN" sz="2400" b="1" dirty="0" smtClean="0">
                <a:latin typeface="+mn-ea"/>
              </a:rPr>
              <a:t>”</a:t>
            </a:r>
            <a:r>
              <a:rPr lang="zh-CN" altLang="en-US" sz="2400" b="1" dirty="0" smtClean="0">
                <a:latin typeface="+mn-ea"/>
              </a:rPr>
              <a:t>，而“贫而乐，富而好礼”则是更高的一种境界，上升到对礼乐之道的追求，追求精神方面的涵养，追求学问，讲究做人的道理，尊重别人，处处以仁爱之心待人，那岂不是达到更加高尚的境界了吗？子贡得到老师的教育之后，有了启发，有了新的认识，认识到学习（修身）应精益求精，永不满足。</a:t>
            </a:r>
            <a:endParaRPr lang="en-US" altLang="zh-CN" sz="2400" b="1" dirty="0" smtClean="0">
              <a:latin typeface="+mn-ea"/>
            </a:endParaRPr>
          </a:p>
          <a:p>
            <a:pPr>
              <a:lnSpc>
                <a:spcPct val="125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+mn-ea"/>
              </a:rPr>
              <a:t>    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所以，</a:t>
            </a:r>
            <a:r>
              <a:rPr lang="zh-CN" altLang="en-US" sz="2400" b="1" dirty="0" smtClean="0">
                <a:solidFill>
                  <a:srgbClr val="FF00FF"/>
                </a:solidFill>
                <a:latin typeface="方正粗黑宋简体" pitchFamily="2" charset="-122"/>
                <a:ea typeface="方正粗黑宋简体" pitchFamily="2" charset="-122"/>
              </a:rPr>
              <a:t>教师要善于因势利导，循循善诱，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引导学生追求更高的人生境界。</a:t>
            </a:r>
            <a:endParaRPr lang="en-US" altLang="zh-CN" sz="2400" b="1" dirty="0" smtClean="0">
              <a:solidFill>
                <a:srgbClr val="0000FF"/>
              </a:solidFill>
            </a:endParaRPr>
          </a:p>
          <a:p>
            <a:pPr>
              <a:lnSpc>
                <a:spcPct val="125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</a:rPr>
              <a:t>        </a:t>
            </a:r>
            <a:r>
              <a:rPr lang="en-US" altLang="zh-CN" sz="2400" b="1" dirty="0" smtClean="0"/>
              <a:t>6.</a:t>
            </a:r>
            <a:r>
              <a:rPr lang="zh-CN" altLang="en-US" sz="2400" b="1" dirty="0" smtClean="0"/>
              <a:t>从孔子的角度看，孔子很重视学生的举一反三的能力，学生融会贯通了，才开始下一步教学。</a:t>
            </a:r>
            <a:endParaRPr lang="en-US" altLang="zh-CN" sz="2400" b="1" dirty="0" smtClean="0"/>
          </a:p>
          <a:p>
            <a:pPr>
              <a:lnSpc>
                <a:spcPct val="125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</a:rPr>
              <a:t>      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所以</a:t>
            </a:r>
            <a:r>
              <a:rPr lang="zh-CN" altLang="en-US" sz="2400" b="1" dirty="0" smtClean="0">
                <a:solidFill>
                  <a:srgbClr val="FF00FF"/>
                </a:solidFill>
                <a:latin typeface="方正粗黑宋简体" pitchFamily="2" charset="-122"/>
                <a:ea typeface="方正粗黑宋简体" pitchFamily="2" charset="-122"/>
              </a:rPr>
              <a:t>教师还要懂得循序渐进地施教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。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+mn-ea"/>
              </a:rPr>
              <a:t>孔子一生中有一大半的时间，是从事传道、授业、解惑的教育工作。他创造了卓有成效的教育、教学方法；总结、倡导了一整套正确的学习原则；形成了比较完整的教学内容体系；提出了一系列有深远影响的教育思想；树立了良好的师德典范。 </a:t>
            </a:r>
            <a:r>
              <a:rPr lang="zh-CN" altLang="en-US" sz="2800" b="1" dirty="0" smtClean="0">
                <a:solidFill>
                  <a:srgbClr val="0000FF"/>
                </a:solidFill>
                <a:latin typeface="+mn-ea"/>
              </a:rPr>
              <a:t>孔子的教育活动大致可以分为三个阶段</a:t>
            </a:r>
            <a:r>
              <a:rPr lang="en-US" altLang="zh-CN" sz="2800" b="1" dirty="0" smtClean="0">
                <a:solidFill>
                  <a:srgbClr val="0000FF"/>
                </a:solidFill>
                <a:latin typeface="+mn-ea"/>
              </a:rPr>
              <a:t>: </a:t>
            </a:r>
          </a:p>
          <a:p>
            <a:r>
              <a:rPr lang="zh-CN" altLang="en-US" sz="2800" b="1" dirty="0" smtClean="0">
                <a:solidFill>
                  <a:srgbClr val="FF00FF"/>
                </a:solidFill>
                <a:latin typeface="+mn-ea"/>
              </a:rPr>
              <a:t>    第一阶段 自开始办学，到去齐国求仕之前</a:t>
            </a:r>
            <a:r>
              <a:rPr lang="zh-CN" altLang="en-US" sz="2800" dirty="0" smtClean="0">
                <a:latin typeface="+mn-ea"/>
              </a:rPr>
              <a:t>，约</a:t>
            </a:r>
            <a:r>
              <a:rPr lang="en-US" altLang="zh-CN" sz="2800" dirty="0" smtClean="0">
                <a:latin typeface="+mn-ea"/>
              </a:rPr>
              <a:t>7</a:t>
            </a:r>
            <a:r>
              <a:rPr lang="zh-CN" altLang="en-US" sz="2800" dirty="0" smtClean="0">
                <a:latin typeface="+mn-ea"/>
              </a:rPr>
              <a:t>、</a:t>
            </a:r>
            <a:r>
              <a:rPr lang="en-US" altLang="zh-CN" sz="2800" dirty="0" smtClean="0">
                <a:latin typeface="+mn-ea"/>
              </a:rPr>
              <a:t>8</a:t>
            </a:r>
            <a:r>
              <a:rPr lang="zh-CN" altLang="en-US" sz="2800" dirty="0" smtClean="0">
                <a:latin typeface="+mn-ea"/>
              </a:rPr>
              <a:t>年时间。这一阶段他的的门徒还不大多，但是办学有成效，在社会上已经有了较大的名声。在这一时期，孔子的学生中有比他只小</a:t>
            </a:r>
            <a:r>
              <a:rPr lang="en-US" altLang="zh-CN" sz="2800" dirty="0" smtClean="0">
                <a:latin typeface="+mn-ea"/>
              </a:rPr>
              <a:t>6</a:t>
            </a:r>
            <a:r>
              <a:rPr lang="zh-CN" altLang="en-US" sz="2800" dirty="0" smtClean="0">
                <a:latin typeface="+mn-ea"/>
              </a:rPr>
              <a:t>岁的</a:t>
            </a:r>
            <a:r>
              <a:rPr lang="zh-CN" altLang="en-US" sz="2800" b="1" dirty="0" smtClean="0">
                <a:solidFill>
                  <a:srgbClr val="0000FF"/>
                </a:solidFill>
                <a:latin typeface="+mn-ea"/>
              </a:rPr>
              <a:t>颜路</a:t>
            </a:r>
            <a:r>
              <a:rPr lang="en-US" altLang="zh-CN" sz="2800" dirty="0" smtClean="0">
                <a:latin typeface="+mn-ea"/>
              </a:rPr>
              <a:t>(</a:t>
            </a:r>
            <a:r>
              <a:rPr lang="zh-CN" altLang="en-US" sz="2800" dirty="0" smtClean="0">
                <a:latin typeface="+mn-ea"/>
              </a:rPr>
              <a:t>颜回之父</a:t>
            </a:r>
            <a:r>
              <a:rPr lang="en-US" altLang="zh-CN" sz="2800" dirty="0" smtClean="0">
                <a:latin typeface="+mn-ea"/>
              </a:rPr>
              <a:t>)</a:t>
            </a:r>
            <a:r>
              <a:rPr lang="zh-CN" altLang="en-US" sz="2800" dirty="0" smtClean="0">
                <a:latin typeface="+mn-ea"/>
              </a:rPr>
              <a:t>，有比他只小</a:t>
            </a:r>
            <a:r>
              <a:rPr lang="en-US" altLang="zh-CN" sz="2800" dirty="0" smtClean="0">
                <a:latin typeface="+mn-ea"/>
              </a:rPr>
              <a:t>9</a:t>
            </a:r>
            <a:r>
              <a:rPr lang="zh-CN" altLang="en-US" sz="2800" dirty="0" smtClean="0">
                <a:latin typeface="+mn-ea"/>
              </a:rPr>
              <a:t>岁的子路。</a:t>
            </a:r>
            <a:r>
              <a:rPr lang="zh-CN" altLang="en-US" sz="2800" b="1" dirty="0" smtClean="0">
                <a:solidFill>
                  <a:srgbClr val="0000FF"/>
                </a:solidFill>
                <a:latin typeface="+mn-ea"/>
              </a:rPr>
              <a:t>子路</a:t>
            </a:r>
            <a:r>
              <a:rPr lang="zh-CN" altLang="en-US" sz="2800" dirty="0" smtClean="0">
                <a:latin typeface="+mn-ea"/>
              </a:rPr>
              <a:t>几乎是终生陪伴着孔子。 </a:t>
            </a:r>
            <a:endParaRPr lang="en-US" altLang="zh-CN" sz="2800" dirty="0" smtClean="0">
              <a:latin typeface="+mn-ea"/>
            </a:endParaRPr>
          </a:p>
          <a:p>
            <a:r>
              <a:rPr lang="zh-CN" altLang="en-US" sz="2800" b="1" dirty="0" smtClean="0">
                <a:solidFill>
                  <a:srgbClr val="FF00FF"/>
                </a:solidFill>
                <a:latin typeface="+mn-ea"/>
              </a:rPr>
              <a:t>    第二阶段 自</a:t>
            </a:r>
            <a:r>
              <a:rPr lang="en-US" altLang="zh-CN" sz="2800" b="1" dirty="0" smtClean="0">
                <a:solidFill>
                  <a:srgbClr val="FF00FF"/>
                </a:solidFill>
                <a:latin typeface="+mn-ea"/>
              </a:rPr>
              <a:t>37</a:t>
            </a:r>
            <a:r>
              <a:rPr lang="zh-CN" altLang="en-US" sz="2800" b="1" dirty="0" smtClean="0">
                <a:solidFill>
                  <a:srgbClr val="FF00FF"/>
                </a:solidFill>
                <a:latin typeface="+mn-ea"/>
              </a:rPr>
              <a:t>岁</a:t>
            </a:r>
            <a:r>
              <a:rPr lang="en-US" altLang="zh-CN" sz="2800" b="1" dirty="0" smtClean="0">
                <a:solidFill>
                  <a:srgbClr val="FF00FF"/>
                </a:solidFill>
                <a:latin typeface="+mn-ea"/>
              </a:rPr>
              <a:t>(</a:t>
            </a:r>
            <a:r>
              <a:rPr lang="zh-CN" altLang="en-US" sz="2800" b="1" dirty="0" smtClean="0">
                <a:solidFill>
                  <a:srgbClr val="FF00FF"/>
                </a:solidFill>
                <a:latin typeface="+mn-ea"/>
              </a:rPr>
              <a:t>鲁昭公二十七年、公元前</a:t>
            </a:r>
            <a:r>
              <a:rPr lang="en-US" altLang="zh-CN" sz="2800" b="1" dirty="0" smtClean="0">
                <a:solidFill>
                  <a:srgbClr val="FF00FF"/>
                </a:solidFill>
                <a:latin typeface="+mn-ea"/>
              </a:rPr>
              <a:t>515</a:t>
            </a:r>
            <a:r>
              <a:rPr lang="zh-CN" altLang="en-US" sz="2800" b="1" dirty="0" smtClean="0">
                <a:solidFill>
                  <a:srgbClr val="FF00FF"/>
                </a:solidFill>
                <a:latin typeface="+mn-ea"/>
              </a:rPr>
              <a:t>年</a:t>
            </a:r>
            <a:r>
              <a:rPr lang="en-US" altLang="zh-CN" sz="2800" b="1" dirty="0" smtClean="0">
                <a:solidFill>
                  <a:srgbClr val="FF00FF"/>
                </a:solidFill>
                <a:latin typeface="+mn-ea"/>
              </a:rPr>
              <a:t>)</a:t>
            </a:r>
            <a:r>
              <a:rPr lang="zh-CN" altLang="en-US" sz="2800" b="1" dirty="0" smtClean="0">
                <a:solidFill>
                  <a:srgbClr val="FF00FF"/>
                </a:solidFill>
                <a:latin typeface="+mn-ea"/>
              </a:rPr>
              <a:t>从齐国返回鲁国到</a:t>
            </a:r>
            <a:r>
              <a:rPr lang="en-US" altLang="zh-CN" sz="2800" b="1" dirty="0" smtClean="0">
                <a:solidFill>
                  <a:srgbClr val="FF00FF"/>
                </a:solidFill>
                <a:latin typeface="+mn-ea"/>
              </a:rPr>
              <a:t>55</a:t>
            </a:r>
            <a:r>
              <a:rPr lang="zh-CN" altLang="en-US" sz="2800" b="1" dirty="0" smtClean="0">
                <a:solidFill>
                  <a:srgbClr val="FF00FF"/>
                </a:solidFill>
                <a:latin typeface="+mn-ea"/>
              </a:rPr>
              <a:t>岁</a:t>
            </a:r>
            <a:r>
              <a:rPr lang="en-US" altLang="zh-CN" sz="2800" b="1" dirty="0" smtClean="0">
                <a:solidFill>
                  <a:srgbClr val="FF00FF"/>
                </a:solidFill>
                <a:latin typeface="+mn-ea"/>
              </a:rPr>
              <a:t>(</a:t>
            </a:r>
            <a:r>
              <a:rPr lang="zh-CN" altLang="en-US" sz="2800" b="1" dirty="0" smtClean="0">
                <a:solidFill>
                  <a:srgbClr val="FF00FF"/>
                </a:solidFill>
                <a:latin typeface="+mn-ea"/>
              </a:rPr>
              <a:t>鲁定公十三年，公元前</a:t>
            </a:r>
            <a:r>
              <a:rPr lang="en-US" altLang="zh-CN" sz="2800" b="1" dirty="0" smtClean="0">
                <a:solidFill>
                  <a:srgbClr val="FF00FF"/>
                </a:solidFill>
                <a:latin typeface="+mn-ea"/>
              </a:rPr>
              <a:t>497</a:t>
            </a:r>
            <a:r>
              <a:rPr lang="zh-CN" altLang="en-US" sz="2800" b="1" dirty="0" smtClean="0">
                <a:solidFill>
                  <a:srgbClr val="FF00FF"/>
                </a:solidFill>
                <a:latin typeface="+mn-ea"/>
              </a:rPr>
              <a:t>年</a:t>
            </a:r>
            <a:r>
              <a:rPr lang="en-US" altLang="zh-CN" sz="2800" b="1" dirty="0" smtClean="0">
                <a:solidFill>
                  <a:srgbClr val="FF00FF"/>
                </a:solidFill>
                <a:latin typeface="+mn-ea"/>
              </a:rPr>
              <a:t>)</a:t>
            </a:r>
            <a:r>
              <a:rPr lang="zh-CN" altLang="en-US" sz="2800" b="1" dirty="0" smtClean="0">
                <a:solidFill>
                  <a:srgbClr val="FF00FF"/>
                </a:solidFill>
                <a:latin typeface="+mn-ea"/>
              </a:rPr>
              <a:t>周游列国之前</a:t>
            </a:r>
            <a:r>
              <a:rPr lang="zh-CN" altLang="en-US" sz="2800" dirty="0" smtClean="0">
                <a:latin typeface="+mn-ea"/>
              </a:rPr>
              <a:t>。这一阶段共计</a:t>
            </a:r>
            <a:r>
              <a:rPr lang="en-US" altLang="zh-CN" sz="2800" dirty="0" smtClean="0">
                <a:latin typeface="+mn-ea"/>
              </a:rPr>
              <a:t>18</a:t>
            </a:r>
            <a:r>
              <a:rPr lang="zh-CN" altLang="en-US" sz="2800" dirty="0" smtClean="0">
                <a:latin typeface="+mn-ea"/>
              </a:rPr>
              <a:t>年的时间。这</a:t>
            </a:r>
            <a:r>
              <a:rPr lang="en-US" altLang="zh-CN" sz="2800" dirty="0" smtClean="0">
                <a:latin typeface="+mn-ea"/>
              </a:rPr>
              <a:t>18</a:t>
            </a:r>
            <a:r>
              <a:rPr lang="zh-CN" altLang="en-US" sz="2800" dirty="0" smtClean="0">
                <a:latin typeface="+mn-ea"/>
              </a:rPr>
              <a:t>年中，孔子虽然有</a:t>
            </a:r>
            <a:r>
              <a:rPr lang="en-US" altLang="zh-CN" sz="2800" dirty="0" smtClean="0">
                <a:latin typeface="+mn-ea"/>
              </a:rPr>
              <a:t>4</a:t>
            </a:r>
            <a:r>
              <a:rPr lang="zh-CN" altLang="en-US" sz="2800" dirty="0" smtClean="0">
                <a:latin typeface="+mn-ea"/>
              </a:rPr>
              <a:t>年多的时间在做官从政，但并没有停上授徒。这一阶段是孔子教育事业大发展的阶段。他的教育经验越</a:t>
            </a:r>
            <a:endParaRPr lang="zh-CN" altLang="en-US" sz="28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0"/>
            <a:ext cx="79296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六  孔子对古代文化的态度</a:t>
            </a:r>
            <a:endParaRPr lang="zh-CN" altLang="en-US" sz="3600" b="1" dirty="0"/>
          </a:p>
        </p:txBody>
      </p:sp>
      <p:sp>
        <p:nvSpPr>
          <p:cNvPr id="3" name="矩形 2"/>
          <p:cNvSpPr/>
          <p:nvPr/>
        </p:nvSpPr>
        <p:spPr>
          <a:xfrm>
            <a:off x="214282" y="671691"/>
            <a:ext cx="8643998" cy="5755422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FF"/>
                </a:solidFill>
              </a:rPr>
              <a:t>子曰：“述而不作，信而好古，窃比于我老彭。”（</a:t>
            </a:r>
            <a:r>
              <a:rPr lang="en-US" altLang="zh-CN" sz="2400" b="1" dirty="0" smtClean="0">
                <a:solidFill>
                  <a:srgbClr val="FF00FF"/>
                </a:solidFill>
              </a:rPr>
              <a:t>7.1</a:t>
            </a:r>
            <a:r>
              <a:rPr lang="zh-CN" altLang="en-US" sz="2400" b="1" dirty="0" smtClean="0">
                <a:solidFill>
                  <a:srgbClr val="FF00FF"/>
                </a:solidFill>
              </a:rPr>
              <a:t>）</a:t>
            </a:r>
            <a:endParaRPr lang="en-US" altLang="zh-CN" sz="2400" b="1" dirty="0" smtClean="0">
              <a:solidFill>
                <a:srgbClr val="FF00FF"/>
              </a:solidFill>
            </a:endParaRPr>
          </a:p>
          <a:p>
            <a:r>
              <a:rPr lang="zh-CN" altLang="en-US" sz="2000" dirty="0" smtClean="0">
                <a:solidFill>
                  <a:srgbClr val="CC3399"/>
                </a:solidFill>
              </a:rPr>
              <a:t>（</a:t>
            </a:r>
            <a:r>
              <a:rPr lang="en-US" altLang="zh-CN" sz="2000" dirty="0" smtClean="0">
                <a:solidFill>
                  <a:srgbClr val="CC3399"/>
                </a:solidFill>
              </a:rPr>
              <a:t>1</a:t>
            </a:r>
            <a:r>
              <a:rPr lang="zh-CN" altLang="en-US" sz="2000" dirty="0" smtClean="0">
                <a:solidFill>
                  <a:srgbClr val="CC3399"/>
                </a:solidFill>
              </a:rPr>
              <a:t>）述而不作：述，传述。作，创造，创新。而，表转折</a:t>
            </a:r>
            <a:br>
              <a:rPr lang="zh-CN" altLang="en-US" sz="2000" dirty="0" smtClean="0">
                <a:solidFill>
                  <a:srgbClr val="CC3399"/>
                </a:solidFill>
              </a:rPr>
            </a:br>
            <a:r>
              <a:rPr lang="zh-CN" altLang="en-US" sz="2000" dirty="0" smtClean="0">
                <a:solidFill>
                  <a:srgbClr val="CC3399"/>
                </a:solidFill>
              </a:rPr>
              <a:t>（</a:t>
            </a:r>
            <a:r>
              <a:rPr lang="en-US" altLang="zh-CN" sz="2000" dirty="0" smtClean="0">
                <a:solidFill>
                  <a:srgbClr val="CC3399"/>
                </a:solidFill>
              </a:rPr>
              <a:t>2</a:t>
            </a:r>
            <a:r>
              <a:rPr lang="zh-CN" altLang="en-US" sz="2000" dirty="0" smtClean="0">
                <a:solidFill>
                  <a:srgbClr val="CC3399"/>
                </a:solidFill>
              </a:rPr>
              <a:t>）信而好古：相信并喜爱古代文化。  窃：私，私自，私下。</a:t>
            </a:r>
            <a:br>
              <a:rPr lang="zh-CN" altLang="en-US" sz="2000" dirty="0" smtClean="0">
                <a:solidFill>
                  <a:srgbClr val="CC3399"/>
                </a:solidFill>
              </a:rPr>
            </a:br>
            <a:r>
              <a:rPr lang="zh-CN" altLang="en-US" sz="2000" dirty="0" smtClean="0">
                <a:solidFill>
                  <a:srgbClr val="CC3399"/>
                </a:solidFill>
              </a:rPr>
              <a:t>（</a:t>
            </a:r>
            <a:r>
              <a:rPr lang="en-US" altLang="zh-CN" sz="2000" dirty="0" smtClean="0">
                <a:solidFill>
                  <a:srgbClr val="CC3399"/>
                </a:solidFill>
              </a:rPr>
              <a:t>3</a:t>
            </a:r>
            <a:r>
              <a:rPr lang="zh-CN" altLang="en-US" sz="2000" dirty="0" smtClean="0">
                <a:solidFill>
                  <a:srgbClr val="CC3399"/>
                </a:solidFill>
              </a:rPr>
              <a:t>）比：比作。于：引进对象。老彭：人名，但究竟指谁，学术界说法不一。有的说是殷商时代一位“好述古事”的“贤大夫”；有的说是老子和彭祖两个人，有的说是殷商时代的彭祖。</a:t>
            </a:r>
            <a:endParaRPr lang="en-US" altLang="zh-CN" sz="2000" dirty="0" smtClean="0">
              <a:solidFill>
                <a:srgbClr val="CC3399"/>
              </a:solidFill>
            </a:endParaRPr>
          </a:p>
          <a:p>
            <a:r>
              <a:rPr lang="zh-CN" altLang="en-US" sz="2400" b="1" dirty="0" smtClean="0"/>
              <a:t>     孔子说：“传述而不创作，相信并喜爱古代文化，姑且私下里把自己比作老彭。”</a:t>
            </a:r>
            <a:endParaRPr lang="en-US" altLang="zh-CN" sz="2400" b="1" dirty="0" smtClean="0"/>
          </a:p>
          <a:p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400" b="1" dirty="0" smtClean="0">
                <a:solidFill>
                  <a:srgbClr val="FF00FF"/>
                </a:solidFill>
              </a:rPr>
              <a:t>子曰：“吾自卫反鲁，然后乐正，</a:t>
            </a:r>
            <a:r>
              <a:rPr lang="en-US" altLang="zh-CN" sz="2400" b="1" dirty="0" smtClean="0">
                <a:solidFill>
                  <a:srgbClr val="FF00FF"/>
                </a:solidFill>
              </a:rPr>
              <a:t>《</a:t>
            </a:r>
            <a:r>
              <a:rPr lang="zh-CN" altLang="en-US" sz="2400" b="1" dirty="0" smtClean="0">
                <a:solidFill>
                  <a:srgbClr val="FF00FF"/>
                </a:solidFill>
              </a:rPr>
              <a:t>雅</a:t>
            </a:r>
            <a:r>
              <a:rPr lang="en-US" altLang="zh-CN" sz="2400" b="1" dirty="0" smtClean="0">
                <a:solidFill>
                  <a:srgbClr val="FF00FF"/>
                </a:solidFill>
              </a:rPr>
              <a:t>》《</a:t>
            </a:r>
            <a:r>
              <a:rPr lang="zh-CN" altLang="en-US" sz="2400" b="1" dirty="0" smtClean="0">
                <a:solidFill>
                  <a:srgbClr val="FF00FF"/>
                </a:solidFill>
              </a:rPr>
              <a:t>颂</a:t>
            </a:r>
            <a:r>
              <a:rPr lang="en-US" altLang="zh-CN" sz="2400" b="1" dirty="0" smtClean="0">
                <a:solidFill>
                  <a:srgbClr val="FF00FF"/>
                </a:solidFill>
              </a:rPr>
              <a:t>》</a:t>
            </a:r>
            <a:r>
              <a:rPr lang="zh-CN" altLang="en-US" sz="2400" b="1" dirty="0" smtClean="0">
                <a:solidFill>
                  <a:srgbClr val="FF00FF"/>
                </a:solidFill>
              </a:rPr>
              <a:t>各得其所。”</a:t>
            </a:r>
            <a:endParaRPr lang="en-US" altLang="zh-CN" sz="2400" b="1" dirty="0" smtClean="0">
              <a:solidFill>
                <a:srgbClr val="FF00FF"/>
              </a:solidFill>
            </a:endParaRPr>
          </a:p>
          <a:p>
            <a:pPr>
              <a:spcBef>
                <a:spcPct val="0"/>
              </a:spcBef>
            </a:pPr>
            <a:r>
              <a:rPr lang="zh-CN" altLang="en-US" sz="2000" dirty="0" smtClean="0"/>
              <a:t>（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）自卫反鲁：公元前</a:t>
            </a:r>
            <a:r>
              <a:rPr lang="en-US" altLang="zh-CN" sz="2000" dirty="0" smtClean="0"/>
              <a:t>484</a:t>
            </a:r>
            <a:r>
              <a:rPr lang="zh-CN" altLang="en-US" sz="2000" dirty="0" smtClean="0"/>
              <a:t>年（鲁哀公十一年）冬，孔子从卫国返回鲁国，结束了</a:t>
            </a:r>
            <a:r>
              <a:rPr lang="en-US" altLang="zh-CN" sz="2000" dirty="0" smtClean="0"/>
              <a:t>14</a:t>
            </a:r>
            <a:r>
              <a:rPr lang="zh-CN" altLang="en-US" sz="2000" dirty="0" smtClean="0"/>
              <a:t>年游历不定的生活。</a:t>
            </a:r>
            <a:endParaRPr lang="en-US" altLang="zh-CN" sz="2000" dirty="0" smtClean="0"/>
          </a:p>
          <a:p>
            <a:pPr>
              <a:spcBef>
                <a:spcPct val="0"/>
              </a:spcBef>
            </a:pPr>
            <a:r>
              <a:rPr lang="zh-CN" altLang="en-US" sz="2000" dirty="0" smtClean="0"/>
              <a:t>（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）乐正：调整乐曲的篇章，音乐得到厘正。</a:t>
            </a:r>
          </a:p>
          <a:p>
            <a:pPr>
              <a:spcBef>
                <a:spcPct val="0"/>
              </a:spcBef>
            </a:pPr>
            <a:r>
              <a:rPr lang="zh-CN" altLang="en-US" sz="2000" dirty="0" smtClean="0"/>
              <a:t>（</a:t>
            </a:r>
            <a:r>
              <a:rPr lang="en-US" altLang="zh-CN" sz="2000" dirty="0" smtClean="0"/>
              <a:t>3</a:t>
            </a:r>
            <a:r>
              <a:rPr lang="zh-CN" altLang="en-US" sz="2000" dirty="0" smtClean="0"/>
              <a:t>）</a:t>
            </a:r>
            <a:r>
              <a:rPr lang="en-US" altLang="zh-CN" sz="2000" dirty="0" smtClean="0"/>
              <a:t>《</a:t>
            </a:r>
            <a:r>
              <a:rPr lang="zh-CN" altLang="en-US" sz="2000" dirty="0" smtClean="0"/>
              <a:t>雅</a:t>
            </a:r>
            <a:r>
              <a:rPr lang="en-US" altLang="zh-CN" sz="2000" dirty="0" smtClean="0"/>
              <a:t>》《</a:t>
            </a:r>
            <a:r>
              <a:rPr lang="zh-CN" altLang="en-US" sz="2000" dirty="0" smtClean="0"/>
              <a:t>颂</a:t>
            </a:r>
            <a:r>
              <a:rPr lang="en-US" altLang="zh-CN" sz="2000" dirty="0" smtClean="0"/>
              <a:t>》</a:t>
            </a:r>
            <a:r>
              <a:rPr lang="zh-CN" altLang="en-US" sz="2000" dirty="0" smtClean="0"/>
              <a:t>各得其所：一指乐曲使用的场合得到适当安排，一指乐曲本身的音律得到协调。</a:t>
            </a:r>
            <a:endParaRPr lang="en-US" altLang="zh-CN" sz="2000" dirty="0" smtClean="0"/>
          </a:p>
          <a:p>
            <a:pPr>
              <a:spcBef>
                <a:spcPct val="0"/>
              </a:spcBef>
            </a:pPr>
            <a:r>
              <a:rPr lang="zh-CN" altLang="en-US" sz="2400" b="1" dirty="0" smtClean="0"/>
              <a:t>       孔子说：“我从卫国返回到鲁国以后，乐才得到整理，雅乐和颂乐各有适当的安排。”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0"/>
            <a:ext cx="79296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六  孔子对古代文化的态度</a:t>
            </a:r>
            <a:endParaRPr lang="zh-CN" altLang="en-US" sz="3600" b="1" dirty="0"/>
          </a:p>
        </p:txBody>
      </p:sp>
      <p:sp>
        <p:nvSpPr>
          <p:cNvPr id="3" name="矩形 2"/>
          <p:cNvSpPr/>
          <p:nvPr/>
        </p:nvSpPr>
        <p:spPr>
          <a:xfrm>
            <a:off x="285720" y="642918"/>
            <a:ext cx="8572560" cy="5755422"/>
          </a:xfrm>
          <a:prstGeom prst="rect">
            <a:avLst/>
          </a:prstGeom>
          <a:ln w="28575">
            <a:solidFill>
              <a:srgbClr val="FF00FF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FF"/>
                </a:solidFill>
                <a:latin typeface="+mn-ea"/>
              </a:rPr>
              <a:t>1.  </a:t>
            </a:r>
            <a:r>
              <a:rPr lang="zh-CN" altLang="en-US" sz="2400" b="1" dirty="0" smtClean="0">
                <a:solidFill>
                  <a:srgbClr val="FF00FF"/>
                </a:solidFill>
                <a:latin typeface="+mn-ea"/>
              </a:rPr>
              <a:t>孔子提出了对古代文化“述而不作”的主张，反映了孔子思想保守的一面。</a:t>
            </a:r>
            <a:endParaRPr lang="en-US" altLang="zh-CN" sz="2400" b="1" dirty="0" smtClean="0">
              <a:solidFill>
                <a:srgbClr val="FF00FF"/>
              </a:solidFill>
              <a:latin typeface="+mn-ea"/>
            </a:endParaRPr>
          </a:p>
          <a:p>
            <a:r>
              <a:rPr lang="en-US" altLang="zh-CN" sz="2400" b="1" dirty="0" smtClean="0">
                <a:latin typeface="+mn-ea"/>
              </a:rPr>
              <a:t>    </a:t>
            </a:r>
            <a:r>
              <a:rPr lang="zh-CN" altLang="en-US" sz="2400" b="1" dirty="0" smtClean="0">
                <a:latin typeface="+mn-ea"/>
              </a:rPr>
              <a:t>他说他完全遵从“述而不作”的原则，只传述先贤的理论学说而不自立新说。这是孔子谦虚的说法，也跟他的政治倾向有关，孔子倡导“克己复礼”恢复周代礼制，而当时礼崩乐坏，所以他大力宣扬古代文化。以古代礼乐作为最高标准努力推行。但是在传述古代文化的实践中，他又形成了自己的学说体系，并非简单的古代文化的“传声筒”。</a:t>
            </a:r>
            <a:endParaRPr lang="en-US" altLang="zh-CN" sz="2400" b="1" dirty="0" smtClean="0">
              <a:latin typeface="+mn-ea"/>
            </a:endParaRPr>
          </a:p>
          <a:p>
            <a:r>
              <a:rPr lang="zh-CN" altLang="en-US" sz="2400" b="1" dirty="0" smtClean="0">
                <a:latin typeface="+mn-ea"/>
              </a:rPr>
              <a:t>    从孔于的实际文化活动来看，他删</a:t>
            </a:r>
            <a:r>
              <a:rPr lang="en-US" altLang="zh-CN" sz="2400" b="1" dirty="0" smtClean="0">
                <a:latin typeface="+mn-ea"/>
              </a:rPr>
              <a:t>《</a:t>
            </a:r>
            <a:r>
              <a:rPr lang="zh-CN" altLang="en-US" sz="2400" b="1" dirty="0" smtClean="0">
                <a:latin typeface="+mn-ea"/>
              </a:rPr>
              <a:t>诗</a:t>
            </a:r>
            <a:r>
              <a:rPr lang="en-US" altLang="zh-CN" sz="2400" b="1" dirty="0" smtClean="0">
                <a:latin typeface="+mn-ea"/>
              </a:rPr>
              <a:t>》《</a:t>
            </a:r>
            <a:r>
              <a:rPr lang="zh-CN" altLang="en-US" sz="2400" b="1" dirty="0" smtClean="0">
                <a:latin typeface="+mn-ea"/>
              </a:rPr>
              <a:t>书</a:t>
            </a:r>
            <a:r>
              <a:rPr lang="en-US" altLang="zh-CN" sz="2400" b="1" dirty="0" smtClean="0">
                <a:latin typeface="+mn-ea"/>
              </a:rPr>
              <a:t>》</a:t>
            </a:r>
            <a:r>
              <a:rPr lang="zh-CN" altLang="en-US" sz="2400" b="1" dirty="0" smtClean="0">
                <a:latin typeface="+mn-ea"/>
              </a:rPr>
              <a:t>，正礼乐，赞 </a:t>
            </a:r>
            <a:r>
              <a:rPr lang="en-US" altLang="zh-CN" sz="2400" b="1" dirty="0" smtClean="0">
                <a:latin typeface="+mn-ea"/>
              </a:rPr>
              <a:t>《</a:t>
            </a:r>
            <a:r>
              <a:rPr lang="zh-CN" altLang="en-US" sz="2400" b="1" dirty="0" smtClean="0">
                <a:latin typeface="+mn-ea"/>
              </a:rPr>
              <a:t>周易</a:t>
            </a:r>
            <a:r>
              <a:rPr lang="en-US" altLang="zh-CN" sz="2400" b="1" dirty="0" smtClean="0">
                <a:latin typeface="+mn-ea"/>
              </a:rPr>
              <a:t>》</a:t>
            </a:r>
            <a:r>
              <a:rPr lang="zh-CN" altLang="en-US" sz="2400" b="1" dirty="0" smtClean="0">
                <a:latin typeface="+mn-ea"/>
              </a:rPr>
              <a:t>，修</a:t>
            </a:r>
            <a:r>
              <a:rPr lang="en-US" altLang="zh-CN" sz="2400" b="1" dirty="0" smtClean="0">
                <a:latin typeface="+mn-ea"/>
              </a:rPr>
              <a:t>《</a:t>
            </a:r>
            <a:r>
              <a:rPr lang="zh-CN" altLang="en-US" sz="2400" b="1" dirty="0" smtClean="0">
                <a:latin typeface="+mn-ea"/>
              </a:rPr>
              <a:t>春秋</a:t>
            </a:r>
            <a:r>
              <a:rPr lang="en-US" altLang="zh-CN" sz="2400" b="1" dirty="0" smtClean="0">
                <a:latin typeface="+mn-ea"/>
              </a:rPr>
              <a:t>》</a:t>
            </a:r>
            <a:r>
              <a:rPr lang="zh-CN" altLang="en-US" sz="2400" b="1" dirty="0" smtClean="0">
                <a:latin typeface="+mn-ea"/>
              </a:rPr>
              <a:t>，的确都是编辑整理古代文化典籍，并没有哪一项是他自己的创作。可是，他的“述”却是非常不简单，用朱熹的话来说，是“集群圣之大成而折衷之。其事虽述，其功则倍于作矣。”（</a:t>
            </a:r>
            <a:r>
              <a:rPr lang="en-US" altLang="zh-CN" sz="2400" b="1" dirty="0" smtClean="0">
                <a:latin typeface="+mn-ea"/>
              </a:rPr>
              <a:t>《</a:t>
            </a:r>
            <a:r>
              <a:rPr lang="zh-CN" altLang="en-US" sz="2400" b="1" dirty="0" smtClean="0">
                <a:latin typeface="+mn-ea"/>
              </a:rPr>
              <a:t>论语 集注</a:t>
            </a:r>
            <a:r>
              <a:rPr lang="en-US" altLang="zh-CN" sz="2400" b="1" dirty="0" smtClean="0">
                <a:latin typeface="+mn-ea"/>
              </a:rPr>
              <a:t>》</a:t>
            </a:r>
            <a:r>
              <a:rPr lang="zh-CN" altLang="en-US" sz="2400" b="1" dirty="0" smtClean="0">
                <a:latin typeface="+mn-ea"/>
              </a:rPr>
              <a:t>）</a:t>
            </a:r>
            <a:endParaRPr lang="en-US" altLang="zh-CN" sz="2400" b="1" dirty="0" smtClean="0">
              <a:latin typeface="+mn-ea"/>
            </a:endParaRPr>
          </a:p>
          <a:p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   无论他编辑也好，整理也好，总得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反映出编辑整理者的眼光和取舍旨趣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，实际上是有所“作”。</a:t>
            </a:r>
            <a:endParaRPr lang="en-US" altLang="zh-CN" sz="2400" b="1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8596" y="714356"/>
            <a:ext cx="8358246" cy="5478423"/>
          </a:xfrm>
          <a:prstGeom prst="rect">
            <a:avLst/>
          </a:prstGeom>
          <a:ln w="28575">
            <a:solidFill>
              <a:srgbClr val="FF00FF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b="1" dirty="0" smtClean="0">
                <a:latin typeface="+mn-ea"/>
              </a:rPr>
              <a:t>2.   9.15</a:t>
            </a:r>
            <a:r>
              <a:rPr lang="zh-CN" altLang="en-US" sz="2800" b="1" dirty="0" smtClean="0">
                <a:latin typeface="+mn-ea"/>
              </a:rPr>
              <a:t>章主要的意义是讲正乐。</a:t>
            </a:r>
            <a:r>
              <a:rPr lang="zh-CN" altLang="en-US" sz="2800" b="1" dirty="0" smtClean="0">
                <a:solidFill>
                  <a:srgbClr val="FF00FF"/>
                </a:solidFill>
                <a:latin typeface="华文中宋" pitchFamily="2" charset="-122"/>
                <a:ea typeface="华文中宋" pitchFamily="2" charset="-122"/>
              </a:rPr>
              <a:t>他希望通过正乐还可以复兴传统文化，将周礼的精神弘扬下去。</a:t>
            </a:r>
            <a:endParaRPr lang="en-US" altLang="zh-CN" sz="2800" b="1" dirty="0" smtClean="0">
              <a:solidFill>
                <a:srgbClr val="FF00FF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latin typeface="+mn-ea"/>
              </a:rPr>
              <a:t>     孔子自叙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对诗乐的重视和高深造诣</a:t>
            </a:r>
            <a:r>
              <a:rPr lang="zh-CN" altLang="en-US" sz="2800" b="1" dirty="0" smtClean="0">
                <a:solidFill>
                  <a:srgbClr val="000000"/>
                </a:solidFill>
                <a:latin typeface="+mn-ea"/>
              </a:rPr>
              <a:t>。孔子从卫国返回鲁国，当时鲁国虽然保存周礼最多，可是已不完备了。孔子认为礼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乐是治理国家的重要手段</a:t>
            </a:r>
            <a:r>
              <a:rPr lang="zh-CN" altLang="en-US" sz="2800" b="1" dirty="0" smtClean="0">
                <a:solidFill>
                  <a:srgbClr val="000000"/>
                </a:solidFill>
                <a:latin typeface="+mn-ea"/>
              </a:rPr>
              <a:t>。</a:t>
            </a:r>
            <a:r>
              <a:rPr lang="en-US" altLang="zh-CN" sz="2800" b="1" dirty="0" smtClean="0">
                <a:solidFill>
                  <a:srgbClr val="000000"/>
                </a:solidFill>
                <a:latin typeface="+mn-ea"/>
              </a:rPr>
              <a:t>《</a:t>
            </a:r>
            <a:r>
              <a:rPr lang="zh-CN" altLang="en-US" sz="2800" b="1" dirty="0" smtClean="0">
                <a:solidFill>
                  <a:srgbClr val="000000"/>
                </a:solidFill>
                <a:latin typeface="+mn-ea"/>
              </a:rPr>
              <a:t>雅</a:t>
            </a:r>
            <a:r>
              <a:rPr lang="en-US" altLang="zh-CN" sz="2800" b="1" dirty="0" smtClean="0">
                <a:solidFill>
                  <a:srgbClr val="000000"/>
                </a:solidFill>
                <a:latin typeface="+mn-ea"/>
              </a:rPr>
              <a:t>》</a:t>
            </a:r>
            <a:r>
              <a:rPr lang="zh-CN" altLang="en-US" sz="2800" b="1" dirty="0" smtClean="0">
                <a:solidFill>
                  <a:srgbClr val="000000"/>
                </a:solidFill>
                <a:latin typeface="+mn-ea"/>
              </a:rPr>
              <a:t>是在宫廷典礼上奏唱的乐曲，</a:t>
            </a:r>
            <a:r>
              <a:rPr lang="en-US" altLang="zh-CN" sz="2800" b="1" dirty="0" smtClean="0">
                <a:solidFill>
                  <a:srgbClr val="000000"/>
                </a:solidFill>
                <a:latin typeface="+mn-ea"/>
              </a:rPr>
              <a:t>《</a:t>
            </a:r>
            <a:r>
              <a:rPr lang="zh-CN" altLang="en-US" sz="2800" b="1" dirty="0" smtClean="0">
                <a:solidFill>
                  <a:srgbClr val="000000"/>
                </a:solidFill>
                <a:latin typeface="+mn-ea"/>
              </a:rPr>
              <a:t>颂</a:t>
            </a:r>
            <a:r>
              <a:rPr lang="en-US" altLang="zh-CN" sz="2800" b="1" dirty="0" smtClean="0">
                <a:solidFill>
                  <a:srgbClr val="000000"/>
                </a:solidFill>
                <a:latin typeface="+mn-ea"/>
              </a:rPr>
              <a:t>》</a:t>
            </a:r>
            <a:r>
              <a:rPr lang="zh-CN" altLang="en-US" sz="2800" b="1" dirty="0" smtClean="0">
                <a:solidFill>
                  <a:srgbClr val="000000"/>
                </a:solidFill>
                <a:latin typeface="+mn-ea"/>
              </a:rPr>
              <a:t>是祭祀时奏唱的乐曲。鉴于</a:t>
            </a:r>
            <a:r>
              <a:rPr lang="en-US" altLang="zh-CN" sz="2800" b="1" dirty="0" smtClean="0">
                <a:solidFill>
                  <a:srgbClr val="000000"/>
                </a:solidFill>
                <a:latin typeface="+mn-ea"/>
              </a:rPr>
              <a:t>《</a:t>
            </a:r>
            <a:r>
              <a:rPr lang="zh-CN" altLang="en-US" sz="2800" b="1" dirty="0" smtClean="0">
                <a:solidFill>
                  <a:srgbClr val="000000"/>
                </a:solidFill>
                <a:latin typeface="+mn-ea"/>
              </a:rPr>
              <a:t>雅</a:t>
            </a:r>
            <a:r>
              <a:rPr lang="en-US" altLang="zh-CN" sz="2800" b="1" dirty="0" smtClean="0">
                <a:solidFill>
                  <a:srgbClr val="000000"/>
                </a:solidFill>
                <a:latin typeface="+mn-ea"/>
              </a:rPr>
              <a:t>》</a:t>
            </a:r>
            <a:r>
              <a:rPr lang="zh-CN" altLang="en-US" sz="2800" b="1" dirty="0" smtClean="0">
                <a:solidFill>
                  <a:srgbClr val="000000"/>
                </a:solidFill>
                <a:latin typeface="+mn-ea"/>
              </a:rPr>
              <a:t>、</a:t>
            </a:r>
            <a:r>
              <a:rPr lang="en-US" altLang="zh-CN" sz="2800" b="1" dirty="0" smtClean="0">
                <a:solidFill>
                  <a:srgbClr val="000000"/>
                </a:solidFill>
                <a:latin typeface="+mn-ea"/>
              </a:rPr>
              <a:t>《</a:t>
            </a:r>
            <a:r>
              <a:rPr lang="zh-CN" altLang="en-US" sz="2800" b="1" dirty="0" smtClean="0">
                <a:solidFill>
                  <a:srgbClr val="000000"/>
                </a:solidFill>
                <a:latin typeface="+mn-ea"/>
              </a:rPr>
              <a:t>颂</a:t>
            </a:r>
            <a:r>
              <a:rPr lang="en-US" altLang="zh-CN" sz="2800" b="1" dirty="0" smtClean="0">
                <a:solidFill>
                  <a:srgbClr val="000000"/>
                </a:solidFill>
                <a:latin typeface="+mn-ea"/>
              </a:rPr>
              <a:t>》</a:t>
            </a:r>
            <a:r>
              <a:rPr lang="zh-CN" altLang="en-US" sz="2800" b="1" dirty="0" smtClean="0">
                <a:solidFill>
                  <a:srgbClr val="000000"/>
                </a:solidFill>
                <a:latin typeface="+mn-ea"/>
              </a:rPr>
              <a:t>诸乐章杂乱无序，于是他潜心作了整理工作。正其乐音，使音律不致于错乱；正其乐章，使乐章各得所宜，合乎体制。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2844" y="0"/>
            <a:ext cx="79296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六  孔子对古代文化的态度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8596" y="214290"/>
            <a:ext cx="65722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</a:rPr>
              <a:t>总结课文内容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  <p:pic>
        <p:nvPicPr>
          <p:cNvPr id="6" name="19ywxly27.jpg" descr="说明: id:2147493459;FounderC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785794"/>
            <a:ext cx="8358246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方正粗黑宋简体" pitchFamily="2" charset="-122"/>
                <a:ea typeface="方正粗黑宋简体" pitchFamily="2" charset="-122"/>
              </a:rPr>
              <a:t>课后作业解答</a:t>
            </a:r>
            <a:endParaRPr lang="zh-CN" altLang="en-US" sz="3200" dirty="0"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844" y="642918"/>
            <a:ext cx="8786874" cy="5565498"/>
          </a:xfrm>
          <a:prstGeom prst="rect">
            <a:avLst/>
          </a:prstGeom>
          <a:ln w="28575">
            <a:solidFill>
              <a:srgbClr val="FF00FF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2400" b="1" dirty="0" smtClean="0">
                <a:latin typeface="+mn-ea"/>
              </a:rPr>
              <a:t>1.</a:t>
            </a:r>
            <a:r>
              <a:rPr lang="zh-CN" altLang="en-US" sz="2400" b="1" dirty="0" smtClean="0">
                <a:latin typeface="+mn-ea"/>
              </a:rPr>
              <a:t>孔子一方面说“性相近也</a:t>
            </a:r>
            <a:r>
              <a:rPr lang="en-US" altLang="zh-CN" sz="2400" b="1" dirty="0" smtClean="0">
                <a:latin typeface="+mn-ea"/>
              </a:rPr>
              <a:t>,</a:t>
            </a:r>
            <a:r>
              <a:rPr lang="zh-CN" altLang="en-US" sz="2400" b="1" dirty="0" smtClean="0">
                <a:latin typeface="+mn-ea"/>
              </a:rPr>
              <a:t>习相远也”</a:t>
            </a:r>
            <a:r>
              <a:rPr lang="en-US" altLang="zh-CN" sz="2400" b="1" dirty="0" smtClean="0">
                <a:latin typeface="+mn-ea"/>
              </a:rPr>
              <a:t>,</a:t>
            </a:r>
            <a:r>
              <a:rPr lang="zh-CN" altLang="en-US" sz="2400" b="1" dirty="0" smtClean="0">
                <a:latin typeface="+mn-ea"/>
              </a:rPr>
              <a:t>一方面又说</a:t>
            </a:r>
            <a:r>
              <a:rPr lang="en-US" altLang="zh-CN" sz="2400" b="1" dirty="0" smtClean="0">
                <a:latin typeface="+mn-ea"/>
              </a:rPr>
              <a:t> </a:t>
            </a:r>
            <a:r>
              <a:rPr lang="zh-CN" altLang="en-US" sz="2400" b="1" dirty="0" smtClean="0">
                <a:latin typeface="+mn-ea"/>
              </a:rPr>
              <a:t>“唯上知与下愚不移”</a:t>
            </a:r>
            <a:r>
              <a:rPr lang="en-US" altLang="zh-CN" sz="2400" b="1" dirty="0" smtClean="0">
                <a:latin typeface="+mn-ea"/>
              </a:rPr>
              <a:t>,</a:t>
            </a:r>
            <a:r>
              <a:rPr lang="zh-CN" altLang="en-US" sz="2400" b="1" dirty="0" smtClean="0">
                <a:latin typeface="+mn-ea"/>
              </a:rPr>
              <a:t>这两种说法之间有什么矛盾</a:t>
            </a:r>
            <a:r>
              <a:rPr lang="en-US" altLang="zh-CN" sz="2400" b="1" dirty="0" smtClean="0">
                <a:latin typeface="+mn-ea"/>
              </a:rPr>
              <a:t>?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从孔子的整个言行来看</a:t>
            </a:r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他实际更倾向于哪种观点</a:t>
            </a:r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?</a:t>
            </a:r>
          </a:p>
          <a:p>
            <a:pPr>
              <a:lnSpc>
                <a:spcPct val="114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+mn-ea"/>
              </a:rPr>
              <a:t>明确</a:t>
            </a:r>
            <a:endParaRPr lang="en-US" altLang="zh-CN" sz="2400" b="1" dirty="0" smtClean="0">
              <a:solidFill>
                <a:srgbClr val="0000FF"/>
              </a:solidFill>
              <a:latin typeface="+mn-ea"/>
            </a:endParaRPr>
          </a:p>
          <a:p>
            <a:pPr>
              <a:lnSpc>
                <a:spcPct val="114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+mn-ea"/>
              </a:rPr>
              <a:t>    (1)</a:t>
            </a:r>
            <a:r>
              <a:rPr lang="zh-CN" altLang="en-US" sz="2400" b="1" dirty="0" smtClean="0">
                <a:solidFill>
                  <a:srgbClr val="0000FF"/>
                </a:solidFill>
                <a:latin typeface="+mn-ea"/>
              </a:rPr>
              <a:t>不矛盾。</a:t>
            </a:r>
            <a:r>
              <a:rPr lang="en-US" altLang="zh-CN" sz="2400" b="1" dirty="0" smtClean="0">
                <a:solidFill>
                  <a:srgbClr val="0000FF"/>
                </a:solidFill>
                <a:latin typeface="+mn-ea"/>
              </a:rPr>
              <a:t>“</a:t>
            </a:r>
            <a:r>
              <a:rPr lang="zh-CN" altLang="en-US" sz="2400" b="1" dirty="0" smtClean="0">
                <a:solidFill>
                  <a:srgbClr val="0000FF"/>
                </a:solidFill>
                <a:latin typeface="+mn-ea"/>
              </a:rPr>
              <a:t>性相近也</a:t>
            </a:r>
            <a:r>
              <a:rPr lang="en-US" altLang="zh-CN" sz="2400" b="1" dirty="0" smtClean="0">
                <a:solidFill>
                  <a:srgbClr val="0000FF"/>
                </a:solidFill>
                <a:latin typeface="+mn-ea"/>
              </a:rPr>
              <a:t>,</a:t>
            </a:r>
            <a:r>
              <a:rPr lang="zh-CN" altLang="en-US" sz="2400" b="1" dirty="0" smtClean="0">
                <a:solidFill>
                  <a:srgbClr val="0000FF"/>
                </a:solidFill>
                <a:latin typeface="+mn-ea"/>
              </a:rPr>
              <a:t>习相远也”强调</a:t>
            </a:r>
            <a:r>
              <a:rPr lang="zh-CN" altLang="en-US" sz="2400" b="1" dirty="0" smtClean="0">
                <a:solidFill>
                  <a:srgbClr val="FF00FF"/>
                </a:solidFill>
                <a:latin typeface="+mn-ea"/>
              </a:rPr>
              <a:t>后天因素</a:t>
            </a:r>
            <a:r>
              <a:rPr lang="zh-CN" altLang="en-US" sz="2400" b="1" dirty="0" smtClean="0">
                <a:solidFill>
                  <a:srgbClr val="0000FF"/>
                </a:solidFill>
                <a:latin typeface="+mn-ea"/>
              </a:rPr>
              <a:t>的作用</a:t>
            </a:r>
            <a:r>
              <a:rPr lang="en-US" altLang="zh-CN" sz="2400" b="1" dirty="0" smtClean="0">
                <a:solidFill>
                  <a:srgbClr val="0000FF"/>
                </a:solidFill>
                <a:latin typeface="+mn-ea"/>
              </a:rPr>
              <a:t>,</a:t>
            </a:r>
            <a:r>
              <a:rPr lang="zh-CN" altLang="en-US" sz="2400" b="1" dirty="0" smtClean="0">
                <a:solidFill>
                  <a:srgbClr val="0000FF"/>
                </a:solidFill>
                <a:latin typeface="+mn-ea"/>
              </a:rPr>
              <a:t>认为教育可以改变人</a:t>
            </a:r>
            <a:r>
              <a:rPr lang="en-US" altLang="zh-CN" sz="2400" b="1" dirty="0" smtClean="0">
                <a:solidFill>
                  <a:srgbClr val="0000FF"/>
                </a:solidFill>
                <a:latin typeface="+mn-ea"/>
              </a:rPr>
              <a:t>,</a:t>
            </a:r>
            <a:r>
              <a:rPr lang="zh-CN" altLang="en-US" sz="2400" b="1" dirty="0" smtClean="0">
                <a:solidFill>
                  <a:srgbClr val="0000FF"/>
                </a:solidFill>
                <a:latin typeface="+mn-ea"/>
              </a:rPr>
              <a:t>通过教育使人的品行智力千差万别</a:t>
            </a:r>
            <a:r>
              <a:rPr lang="en-US" altLang="zh-CN" sz="2400" b="1" dirty="0" smtClean="0">
                <a:solidFill>
                  <a:srgbClr val="0000FF"/>
                </a:solidFill>
                <a:latin typeface="+mn-ea"/>
              </a:rPr>
              <a:t>;“</a:t>
            </a:r>
            <a:r>
              <a:rPr lang="zh-CN" altLang="en-US" sz="2400" b="1" dirty="0" smtClean="0">
                <a:solidFill>
                  <a:srgbClr val="0000FF"/>
                </a:solidFill>
                <a:latin typeface="+mn-ea"/>
              </a:rPr>
              <a:t>唯上知与下愚不移”强调</a:t>
            </a:r>
            <a:r>
              <a:rPr lang="zh-CN" altLang="en-US" sz="2400" b="1" dirty="0" smtClean="0">
                <a:solidFill>
                  <a:srgbClr val="FF00FF"/>
                </a:solidFill>
                <a:latin typeface="+mn-ea"/>
              </a:rPr>
              <a:t>先天因素</a:t>
            </a:r>
            <a:r>
              <a:rPr lang="zh-CN" altLang="en-US" sz="2400" b="1" dirty="0" smtClean="0">
                <a:solidFill>
                  <a:srgbClr val="0000FF"/>
                </a:solidFill>
                <a:latin typeface="+mn-ea"/>
              </a:rPr>
              <a:t>的作用</a:t>
            </a:r>
            <a:r>
              <a:rPr lang="en-US" altLang="zh-CN" sz="2400" b="1" dirty="0" smtClean="0">
                <a:solidFill>
                  <a:srgbClr val="0000FF"/>
                </a:solidFill>
                <a:latin typeface="+mn-ea"/>
              </a:rPr>
              <a:t>,</a:t>
            </a:r>
            <a:r>
              <a:rPr lang="zh-CN" altLang="en-US" sz="2400" b="1" dirty="0" smtClean="0">
                <a:solidFill>
                  <a:srgbClr val="0000FF"/>
                </a:solidFill>
                <a:latin typeface="+mn-ea"/>
              </a:rPr>
              <a:t>认为教育是改变不了天才或蠢材的。</a:t>
            </a:r>
          </a:p>
          <a:p>
            <a:pPr>
              <a:lnSpc>
                <a:spcPct val="114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+mn-ea"/>
              </a:rPr>
              <a:t>　　</a:t>
            </a:r>
            <a:r>
              <a:rPr lang="en-US" altLang="zh-CN" sz="2400" b="1" dirty="0" smtClean="0">
                <a:solidFill>
                  <a:srgbClr val="0000FF"/>
                </a:solidFill>
                <a:latin typeface="+mn-ea"/>
              </a:rPr>
              <a:t>(2)</a:t>
            </a:r>
            <a:r>
              <a:rPr lang="zh-CN" altLang="en-US" sz="2400" b="1" dirty="0" smtClean="0">
                <a:solidFill>
                  <a:srgbClr val="0000FF"/>
                </a:solidFill>
                <a:latin typeface="+mn-ea"/>
              </a:rPr>
              <a:t>孔子重视教育的作用</a:t>
            </a:r>
            <a:r>
              <a:rPr lang="en-US" altLang="zh-CN" sz="2400" b="1" dirty="0" smtClean="0">
                <a:solidFill>
                  <a:srgbClr val="0000FF"/>
                </a:solidFill>
                <a:latin typeface="+mn-ea"/>
              </a:rPr>
              <a:t>,</a:t>
            </a:r>
            <a:r>
              <a:rPr lang="zh-CN" altLang="en-US" sz="2400" b="1" dirty="0" smtClean="0">
                <a:solidFill>
                  <a:srgbClr val="FF00FF"/>
                </a:solidFill>
                <a:latin typeface="+mn-ea"/>
              </a:rPr>
              <a:t>更强调先天因素的作用</a:t>
            </a:r>
            <a:r>
              <a:rPr lang="en-US" altLang="zh-CN" sz="2400" b="1" dirty="0" smtClean="0">
                <a:solidFill>
                  <a:srgbClr val="FF00FF"/>
                </a:solidFill>
                <a:latin typeface="+mn-ea"/>
              </a:rPr>
              <a:t>,</a:t>
            </a:r>
            <a:r>
              <a:rPr lang="zh-CN" altLang="en-US" sz="2400" b="1" dirty="0" smtClean="0">
                <a:solidFill>
                  <a:srgbClr val="FF00FF"/>
                </a:solidFill>
                <a:latin typeface="+mn-ea"/>
              </a:rPr>
              <a:t>主张因材施教</a:t>
            </a:r>
            <a:r>
              <a:rPr lang="en-US" altLang="zh-CN" sz="2400" b="1" dirty="0" smtClean="0">
                <a:solidFill>
                  <a:srgbClr val="0000FF"/>
                </a:solidFill>
                <a:latin typeface="+mn-ea"/>
              </a:rPr>
              <a:t>,</a:t>
            </a:r>
            <a:r>
              <a:rPr lang="zh-CN" altLang="en-US" sz="2400" b="1" dirty="0" smtClean="0">
                <a:solidFill>
                  <a:srgbClr val="0000FF"/>
                </a:solidFill>
                <a:latin typeface="+mn-ea"/>
              </a:rPr>
              <a:t>认为“君子不可小知而可大受也</a:t>
            </a:r>
            <a:r>
              <a:rPr lang="en-US" altLang="zh-CN" sz="2400" b="1" dirty="0" smtClean="0">
                <a:solidFill>
                  <a:srgbClr val="0000FF"/>
                </a:solidFill>
                <a:latin typeface="+mn-ea"/>
              </a:rPr>
              <a:t>,</a:t>
            </a:r>
            <a:r>
              <a:rPr lang="zh-CN" altLang="en-US" sz="2400" b="1" dirty="0" smtClean="0">
                <a:solidFill>
                  <a:srgbClr val="0000FF"/>
                </a:solidFill>
                <a:latin typeface="+mn-ea"/>
              </a:rPr>
              <a:t>小人不可大受而可小知也”（意思就是，君子有大才，因而可堪重用；小人有小才，虽然不可委以重任，但也有可取之处，也可以在适合自己的岗位上发挥才干）。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4282" y="142852"/>
            <a:ext cx="8643998" cy="6081793"/>
          </a:xfrm>
          <a:prstGeom prst="rect">
            <a:avLst/>
          </a:prstGeom>
          <a:ln w="19050">
            <a:solidFill>
              <a:srgbClr val="FF00FF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b="1" dirty="0" smtClean="0">
                <a:latin typeface="+mn-ea"/>
              </a:rPr>
              <a:t>3.</a:t>
            </a:r>
            <a:r>
              <a:rPr lang="zh-CN" altLang="en-US" sz="2800" b="1" dirty="0" smtClean="0">
                <a:latin typeface="+mn-ea"/>
              </a:rPr>
              <a:t>孔子采取述而不作的态度</a:t>
            </a:r>
            <a:r>
              <a:rPr lang="en-US" altLang="zh-CN" sz="2800" b="1" dirty="0" smtClean="0">
                <a:latin typeface="+mn-ea"/>
              </a:rPr>
              <a:t>,</a:t>
            </a:r>
            <a:r>
              <a:rPr lang="zh-CN" altLang="en-US" sz="2800" b="1" dirty="0" smtClean="0">
                <a:latin typeface="+mn-ea"/>
              </a:rPr>
              <a:t>跟他的政治倾向有什么关系</a:t>
            </a:r>
            <a:r>
              <a:rPr lang="en-US" altLang="zh-CN" sz="2800" b="1" dirty="0" smtClean="0">
                <a:latin typeface="+mn-ea"/>
              </a:rPr>
              <a:t>?</a:t>
            </a:r>
            <a:r>
              <a:rPr lang="zh-CN" altLang="en-US" sz="2800" b="1" dirty="0" smtClean="0">
                <a:latin typeface="+mn-ea"/>
              </a:rPr>
              <a:t>你如何评价这种主张</a:t>
            </a:r>
            <a:r>
              <a:rPr lang="en-US" altLang="zh-CN" sz="2800" b="1" dirty="0" smtClean="0">
                <a:latin typeface="+mn-ea"/>
              </a:rPr>
              <a:t>?</a:t>
            </a:r>
          </a:p>
          <a:p>
            <a:pPr>
              <a:lnSpc>
                <a:spcPct val="114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latin typeface="+mn-ea"/>
              </a:rPr>
              <a:t>【</a:t>
            </a:r>
            <a:r>
              <a:rPr lang="zh-CN" altLang="en-US" sz="2800" b="1" dirty="0" smtClean="0">
                <a:solidFill>
                  <a:srgbClr val="0000FF"/>
                </a:solidFill>
                <a:latin typeface="+mn-ea"/>
              </a:rPr>
              <a:t>明确</a:t>
            </a:r>
            <a:r>
              <a:rPr lang="en-US" altLang="zh-CN" sz="2800" b="1" dirty="0" smtClean="0">
                <a:solidFill>
                  <a:srgbClr val="0000FF"/>
                </a:solidFill>
                <a:latin typeface="+mn-ea"/>
              </a:rPr>
              <a:t>】</a:t>
            </a:r>
            <a:r>
              <a:rPr lang="zh-CN" altLang="en-US" sz="2800" b="1" dirty="0" smtClean="0">
                <a:solidFill>
                  <a:srgbClr val="0000FF"/>
                </a:solidFill>
                <a:latin typeface="+mn-ea"/>
              </a:rPr>
              <a:t>所谓“述而不作”</a:t>
            </a:r>
            <a:r>
              <a:rPr lang="en-US" altLang="zh-CN" sz="2800" b="1" dirty="0" smtClean="0">
                <a:solidFill>
                  <a:srgbClr val="0000FF"/>
                </a:solidFill>
                <a:latin typeface="+mn-ea"/>
              </a:rPr>
              <a:t>,</a:t>
            </a:r>
            <a:r>
              <a:rPr lang="zh-CN" altLang="en-US" sz="2800" b="1" dirty="0" smtClean="0">
                <a:solidFill>
                  <a:srgbClr val="0000FF"/>
                </a:solidFill>
                <a:latin typeface="+mn-ea"/>
              </a:rPr>
              <a:t>是指只综合、阐述和宣传古代先贤的理论、学说、主张</a:t>
            </a:r>
            <a:r>
              <a:rPr lang="en-US" altLang="zh-CN" sz="2800" b="1" dirty="0" smtClean="0">
                <a:solidFill>
                  <a:srgbClr val="0000FF"/>
                </a:solidFill>
                <a:latin typeface="+mn-ea"/>
              </a:rPr>
              <a:t>,</a:t>
            </a:r>
            <a:r>
              <a:rPr lang="zh-CN" altLang="en-US" sz="2800" b="1" dirty="0" smtClean="0">
                <a:solidFill>
                  <a:srgbClr val="0000FF"/>
                </a:solidFill>
                <a:latin typeface="+mn-ea"/>
              </a:rPr>
              <a:t>而不创新立异、自立新说。这是孔子谦虚的说法</a:t>
            </a:r>
            <a:r>
              <a:rPr lang="en-US" altLang="zh-CN" sz="2800" b="1" dirty="0" smtClean="0">
                <a:solidFill>
                  <a:srgbClr val="0000FF"/>
                </a:solidFill>
                <a:latin typeface="+mn-ea"/>
              </a:rPr>
              <a:t>,</a:t>
            </a:r>
            <a:r>
              <a:rPr lang="zh-CN" altLang="en-US" sz="2800" b="1" dirty="0" smtClean="0">
                <a:solidFill>
                  <a:srgbClr val="0000FF"/>
                </a:solidFill>
                <a:latin typeface="+mn-ea"/>
              </a:rPr>
              <a:t>也跟他的保守的政治倾向有关。孔子提倡“复礼”</a:t>
            </a:r>
            <a:r>
              <a:rPr lang="en-US" altLang="zh-CN" sz="2800" b="1" dirty="0" smtClean="0">
                <a:solidFill>
                  <a:srgbClr val="0000FF"/>
                </a:solidFill>
                <a:latin typeface="+mn-ea"/>
              </a:rPr>
              <a:t>,</a:t>
            </a:r>
            <a:r>
              <a:rPr lang="zh-CN" altLang="en-US" sz="2800" b="1" dirty="0" smtClean="0">
                <a:solidFill>
                  <a:srgbClr val="0000FF"/>
                </a:solidFill>
                <a:latin typeface="+mn-ea"/>
              </a:rPr>
              <a:t>向往周朝的礼仪、制度、文化</a:t>
            </a:r>
            <a:r>
              <a:rPr lang="en-US" altLang="zh-CN" sz="2800" b="1" dirty="0" smtClean="0">
                <a:solidFill>
                  <a:srgbClr val="0000FF"/>
                </a:solidFill>
                <a:latin typeface="+mn-ea"/>
              </a:rPr>
              <a:t>,</a:t>
            </a:r>
            <a:r>
              <a:rPr lang="zh-CN" altLang="en-US" sz="2800" b="1" dirty="0" smtClean="0">
                <a:solidFill>
                  <a:srgbClr val="0000FF"/>
                </a:solidFill>
                <a:latin typeface="+mn-ea"/>
              </a:rPr>
              <a:t>而当时现实是礼崩乐坏</a:t>
            </a:r>
            <a:r>
              <a:rPr lang="en-US" altLang="zh-CN" sz="2800" b="1" dirty="0" smtClean="0">
                <a:solidFill>
                  <a:srgbClr val="0000FF"/>
                </a:solidFill>
                <a:latin typeface="+mn-ea"/>
              </a:rPr>
              <a:t>,</a:t>
            </a:r>
            <a:r>
              <a:rPr lang="zh-CN" altLang="en-US" sz="2800" b="1" dirty="0" smtClean="0">
                <a:solidFill>
                  <a:srgbClr val="0000FF"/>
                </a:solidFill>
                <a:latin typeface="+mn-ea"/>
              </a:rPr>
              <a:t>所以他更认为要大力宣扬古代文化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。</a:t>
            </a:r>
            <a:endParaRPr lang="en-US" altLang="zh-CN" sz="2800" b="1" dirty="0" smtClean="0">
              <a:solidFill>
                <a:srgbClr val="0000FF"/>
              </a:solidFill>
            </a:endParaRPr>
          </a:p>
          <a:p>
            <a:pPr>
              <a:lnSpc>
                <a:spcPct val="114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</a:rPr>
              <a:t>       对于“述而不作”，一方面说明孔子“复古”的政治立场，以古代礼乐作为最高的标准。但另一方面</a:t>
            </a:r>
            <a:r>
              <a:rPr lang="en-US" altLang="zh-CN" sz="2800" b="1" dirty="0" smtClean="0">
                <a:solidFill>
                  <a:srgbClr val="0000FF"/>
                </a:solidFill>
              </a:rPr>
              <a:t>,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孔子在综述古代文化中形成自己的体系，有创新在，并非“传声筒”</a:t>
            </a:r>
            <a:r>
              <a:rPr lang="en-US" altLang="zh-CN" sz="2800" b="1" dirty="0" smtClean="0">
                <a:solidFill>
                  <a:srgbClr val="0000FF"/>
                </a:solidFill>
              </a:rPr>
              <a:t> 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。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85728"/>
            <a:ext cx="8715436" cy="5909310"/>
          </a:xfrm>
          <a:prstGeom prst="rect">
            <a:avLst/>
          </a:prstGeom>
          <a:ln w="19050">
            <a:solidFill>
              <a:srgbClr val="3333FF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方正粗黑宋简体" pitchFamily="2" charset="-122"/>
                <a:ea typeface="方正粗黑宋简体" pitchFamily="2" charset="-122"/>
              </a:rPr>
              <a:t>5.</a:t>
            </a:r>
            <a:r>
              <a:rPr lang="zh-CN" altLang="en-US" sz="2400" b="1" dirty="0" smtClean="0">
                <a:latin typeface="方正粗黑宋简体" pitchFamily="2" charset="-122"/>
                <a:ea typeface="方正粗黑宋简体" pitchFamily="2" charset="-122"/>
              </a:rPr>
              <a:t>给短文加标点，解释词语。</a:t>
            </a:r>
            <a:endParaRPr lang="en-US" altLang="zh-CN" sz="2400" b="1" dirty="0" smtClean="0">
              <a:latin typeface="方正粗黑宋简体" pitchFamily="2" charset="-122"/>
              <a:ea typeface="方正粗黑宋简体" pitchFamily="2" charset="-122"/>
            </a:endParaRPr>
          </a:p>
          <a:p>
            <a:r>
              <a:rPr lang="zh-CN" altLang="en-US" sz="2400" b="1" dirty="0" smtClean="0">
                <a:latin typeface="+mn-ea"/>
              </a:rPr>
              <a:t>    </a:t>
            </a:r>
            <a:endParaRPr lang="en-US" altLang="zh-CN" sz="2400" b="1" dirty="0" smtClean="0">
              <a:latin typeface="+mn-ea"/>
            </a:endParaRPr>
          </a:p>
          <a:p>
            <a:pPr>
              <a:lnSpc>
                <a:spcPct val="125000"/>
              </a:lnSpc>
            </a:pPr>
            <a:r>
              <a:rPr lang="en-US" altLang="zh-CN" sz="2400" b="1" dirty="0" smtClean="0">
                <a:latin typeface="+mn-ea"/>
              </a:rPr>
              <a:t>    </a:t>
            </a:r>
            <a:r>
              <a:rPr lang="zh-CN" altLang="en-US" sz="2400" b="1" dirty="0" smtClean="0">
                <a:latin typeface="+mn-ea"/>
              </a:rPr>
              <a:t>自明之亡，行且期矣。念之怛然，痛恨如新。不知向来所喻编次文字，今已就否？渠所立，自足以不朽。然其议论曲折，亦不可不使后人闻之也。其家事复如何？朋友传说，令女弟甚贤，必能养老抚孤，以全柏舟之节。此事更在丞相夫人奖劝、扶植以成就之。使自明没为忠臣，而其室家生为节妇，斯亦人伦之美事。计老兄昆仲，必不惮赞成之也。昔伊川先生尝论此事，以为饿死事小，失节事大。自世俗观之，诚为迂阔。然自知经识理君子观之，当有以知其不可易也。伏况丞相，一代元老，名教所宗，举错之间，不可不审。熹既辱知之厚，于义不可不言。未敢直前，愿因老兄而密白之，不自知其为僭率也。（朱熹</a:t>
            </a:r>
            <a:r>
              <a:rPr lang="en-US" altLang="zh-CN" sz="2400" b="1" dirty="0" smtClean="0">
                <a:latin typeface="+mn-ea"/>
              </a:rPr>
              <a:t>《</a:t>
            </a:r>
            <a:r>
              <a:rPr lang="zh-CN" altLang="en-US" sz="2400" b="1" dirty="0" smtClean="0">
                <a:latin typeface="+mn-ea"/>
              </a:rPr>
              <a:t>与陈师中书</a:t>
            </a:r>
            <a:r>
              <a:rPr lang="en-US" altLang="zh-CN" sz="2400" b="1" dirty="0" smtClean="0">
                <a:latin typeface="+mn-ea"/>
              </a:rPr>
              <a:t>》</a:t>
            </a:r>
            <a:r>
              <a:rPr lang="zh-CN" altLang="en-US" sz="2400" b="1" dirty="0" smtClean="0">
                <a:latin typeface="+mn-ea"/>
              </a:rPr>
              <a:t>）</a:t>
            </a:r>
            <a:endParaRPr lang="zh-CN" altLang="en-US" sz="24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8596" y="197346"/>
            <a:ext cx="8358246" cy="6370975"/>
          </a:xfrm>
          <a:prstGeom prst="rect">
            <a:avLst/>
          </a:prstGeom>
          <a:ln>
            <a:solidFill>
              <a:srgbClr val="3333FF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+mn-ea"/>
              </a:rPr>
              <a:t>译文：</a:t>
            </a:r>
          </a:p>
          <a:p>
            <a:r>
              <a:rPr lang="zh-CN" altLang="en-US" sz="2400" dirty="0" smtClean="0">
                <a:latin typeface="+mn-ea"/>
              </a:rPr>
              <a:t>    自明死了快要一年了，我一想到这就觉得很难过，悲痛就像当初一样。不知道他当初叫你所遍排的文章，现在是否已经完成了？他所写的文章，自然足以流芳百世。虽然如此，但他所阐述的道理比较复杂，这要让后人明白清楚呀。字明家里的情况现在怎么样了？听朋友说，他的妻子很知书达理，一定能够赡养老人，抚育幼儿，以这来保全她的忠贞的节气。这件事情还得在丞相夫人的勉励帮助之下完成呀。使自明死后成为忠臣，而他的妻子活着成为贞洁的妇人，这也是伦理道德的一件美谈呀。我想你们大家一定会帮助促成这件事的。从前伊川先生曾经谈到这样的事，他认为饿死事小，失节事大。以世俗的眼光来看，这实在是迂腐之言。但从知书达理的人来看，一定知道这样做是很难的（也可做改变）。更何况丞相是一代元老，受大家的尊重，举手投足之间，肯定是经过深思熟虑的。我既然知道了这件事，基于道义，不可不说明白。不敢登门直说这件事，希望通过你委婉地告诉他们，我不觉得这是超越我本分的事情（这是分内的事）。</a:t>
            </a:r>
            <a:endParaRPr lang="zh-CN" altLang="en-US" sz="24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3954" name="Text Box 2"/>
          <p:cNvSpPr txBox="1">
            <a:spLocks noChangeArrowheads="1"/>
          </p:cNvSpPr>
          <p:nvPr/>
        </p:nvSpPr>
        <p:spPr bwMode="auto">
          <a:xfrm>
            <a:off x="357158" y="214290"/>
            <a:ext cx="8143932" cy="34163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【</a:t>
            </a:r>
            <a:r>
              <a:rPr lang="zh-CN" altLang="en-US" sz="2400" dirty="0">
                <a:solidFill>
                  <a:srgbClr val="FF0000"/>
                </a:solidFill>
              </a:rPr>
              <a:t>文言梳理</a:t>
            </a:r>
            <a:r>
              <a:rPr lang="en-US" altLang="zh-CN" sz="2400" dirty="0">
                <a:solidFill>
                  <a:srgbClr val="FF0000"/>
                </a:solidFill>
              </a:rPr>
              <a:t>】</a:t>
            </a:r>
          </a:p>
          <a:p>
            <a:r>
              <a:rPr lang="zh-CN" altLang="en-US" sz="2400" dirty="0">
                <a:solidFill>
                  <a:srgbClr val="000000"/>
                </a:solidFill>
              </a:rPr>
              <a:t>一、重点实虚词</a:t>
            </a:r>
          </a:p>
          <a:p>
            <a:r>
              <a:rPr lang="zh-CN" altLang="en-US" sz="2400" dirty="0">
                <a:solidFill>
                  <a:srgbClr val="000000"/>
                </a:solidFill>
              </a:rPr>
              <a:t>*</a:t>
            </a:r>
            <a:r>
              <a:rPr lang="en-US" altLang="zh-CN" sz="2400" dirty="0"/>
              <a:t>1.</a:t>
            </a:r>
            <a:r>
              <a:rPr lang="zh-CN" altLang="en-US" sz="2400" dirty="0"/>
              <a:t>抑为之不厌	抑</a:t>
            </a:r>
            <a:r>
              <a:rPr lang="en-US" altLang="zh-CN" sz="2400" dirty="0"/>
              <a:t>:_____</a:t>
            </a:r>
          </a:p>
          <a:p>
            <a:r>
              <a:rPr lang="en-US" altLang="zh-CN" sz="2400" dirty="0"/>
              <a:t>*2.</a:t>
            </a:r>
            <a:r>
              <a:rPr lang="zh-CN" altLang="en-US" sz="2400" dirty="0"/>
              <a:t>不愤不启	</a:t>
            </a:r>
            <a:r>
              <a:rPr lang="zh-CN" altLang="en-US" sz="2400" dirty="0" smtClean="0"/>
              <a:t>             愤</a:t>
            </a:r>
            <a:r>
              <a:rPr lang="en-US" altLang="zh-CN" sz="2400" dirty="0" smtClean="0"/>
              <a:t>:_________________</a:t>
            </a:r>
            <a:endParaRPr lang="en-US" altLang="zh-CN" sz="2400" dirty="0"/>
          </a:p>
          <a:p>
            <a:r>
              <a:rPr lang="en-US" altLang="zh-CN" sz="2400" dirty="0"/>
              <a:t>*3.</a:t>
            </a:r>
            <a:r>
              <a:rPr lang="zh-CN" altLang="en-US" sz="2400" dirty="0"/>
              <a:t>不悱不发	</a:t>
            </a:r>
            <a:r>
              <a:rPr lang="zh-CN" altLang="en-US" sz="2400" dirty="0" smtClean="0"/>
              <a:t>             悱</a:t>
            </a:r>
            <a:r>
              <a:rPr lang="en-US" altLang="zh-CN" sz="2400" dirty="0" smtClean="0"/>
              <a:t>:_________________</a:t>
            </a:r>
            <a:endParaRPr lang="en-US" altLang="zh-CN" sz="2400" dirty="0"/>
          </a:p>
          <a:p>
            <a:r>
              <a:rPr lang="en-US" altLang="zh-CN" sz="2400" dirty="0"/>
              <a:t>*4.</a:t>
            </a:r>
            <a:r>
              <a:rPr lang="zh-CN" altLang="en-US" sz="2400" dirty="0"/>
              <a:t>素以为</a:t>
            </a:r>
            <a:r>
              <a:rPr lang="zh-CN" altLang="en-US" sz="2400" dirty="0">
                <a:solidFill>
                  <a:srgbClr val="000000"/>
                </a:solidFill>
              </a:rPr>
              <a:t>绚兮	素</a:t>
            </a:r>
            <a:r>
              <a:rPr lang="en-US" altLang="zh-CN" sz="2400" dirty="0" smtClean="0">
                <a:solidFill>
                  <a:srgbClr val="000000"/>
                </a:solidFill>
              </a:rPr>
              <a:t>:_________________</a:t>
            </a:r>
          </a:p>
          <a:p>
            <a:r>
              <a:rPr lang="zh-CN" altLang="en-US" sz="2400" dirty="0" smtClean="0">
                <a:solidFill>
                  <a:srgbClr val="000000"/>
                </a:solidFill>
              </a:rPr>
              <a:t>*</a:t>
            </a:r>
            <a:r>
              <a:rPr lang="en-US" altLang="zh-CN" sz="2400" dirty="0" smtClean="0">
                <a:solidFill>
                  <a:srgbClr val="000000"/>
                </a:solidFill>
              </a:rPr>
              <a:t>5.</a:t>
            </a:r>
            <a:r>
              <a:rPr lang="zh-CN" altLang="en-US" sz="2400" dirty="0" smtClean="0">
                <a:solidFill>
                  <a:srgbClr val="000000"/>
                </a:solidFill>
              </a:rPr>
              <a:t>鲤趋而过庭	</a:t>
            </a:r>
            <a:r>
              <a:rPr lang="zh-CN" altLang="en-US" sz="2400" dirty="0" smtClean="0">
                <a:solidFill>
                  <a:srgbClr val="000000"/>
                </a:solidFill>
              </a:rPr>
              <a:t>趋</a:t>
            </a:r>
            <a:r>
              <a:rPr lang="en-US" altLang="zh-CN" sz="2400" dirty="0" smtClean="0">
                <a:solidFill>
                  <a:srgbClr val="000000"/>
                </a:solidFill>
              </a:rPr>
              <a:t>:_________</a:t>
            </a:r>
          </a:p>
          <a:p>
            <a:r>
              <a:rPr lang="en-US" altLang="zh-CN" sz="2400" dirty="0" smtClean="0">
                <a:solidFill>
                  <a:srgbClr val="000000"/>
                </a:solidFill>
              </a:rPr>
              <a:t>*6.</a:t>
            </a:r>
            <a:r>
              <a:rPr lang="zh-CN" altLang="en-US" sz="2400" dirty="0" smtClean="0">
                <a:solidFill>
                  <a:srgbClr val="000000"/>
                </a:solidFill>
              </a:rPr>
              <a:t>女与回也孰愈	愈</a:t>
            </a:r>
            <a:r>
              <a:rPr lang="en-US" altLang="zh-CN" sz="2400" dirty="0" smtClean="0">
                <a:solidFill>
                  <a:srgbClr val="000000"/>
                </a:solidFill>
              </a:rPr>
              <a:t>:__________</a:t>
            </a:r>
          </a:p>
          <a:p>
            <a:r>
              <a:rPr lang="en-US" altLang="zh-CN" sz="2400" dirty="0" smtClean="0">
                <a:solidFill>
                  <a:srgbClr val="000000"/>
                </a:solidFill>
              </a:rPr>
              <a:t>*7.</a:t>
            </a:r>
            <a:r>
              <a:rPr lang="zh-CN" altLang="en-US" sz="2400" dirty="0" smtClean="0">
                <a:solidFill>
                  <a:srgbClr val="000000"/>
                </a:solidFill>
              </a:rPr>
              <a:t>赐也何敢望回	望</a:t>
            </a:r>
            <a:r>
              <a:rPr lang="en-US" altLang="zh-CN" sz="2400" dirty="0" smtClean="0">
                <a:solidFill>
                  <a:srgbClr val="000000"/>
                </a:solidFill>
              </a:rPr>
              <a:t>:________________</a:t>
            </a:r>
            <a:endParaRPr lang="en-US" altLang="zh-CN" sz="2400" dirty="0" smtClean="0">
              <a:solidFill>
                <a:srgbClr val="0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86116" y="0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课后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作业一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214282" y="3857628"/>
            <a:ext cx="8682038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rgbClr val="000000"/>
                </a:solidFill>
              </a:rPr>
              <a:t>二、一词多义</a:t>
            </a: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3643314"/>
            <a:ext cx="7000924" cy="2940052"/>
          </a:xfrm>
          <a:prstGeom prst="rect">
            <a:avLst/>
          </a:prstGeom>
          <a:noFill/>
        </p:spPr>
      </p:pic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6215074" y="3643314"/>
            <a:ext cx="2000264" cy="28575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328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357166"/>
            <a:ext cx="7358114" cy="5274505"/>
          </a:xfrm>
          <a:prstGeom prst="rect">
            <a:avLst/>
          </a:prstGeom>
          <a:noFill/>
        </p:spPr>
      </p:pic>
      <p:sp>
        <p:nvSpPr>
          <p:cNvPr id="1633284" name="Rectangle 4"/>
          <p:cNvSpPr>
            <a:spLocks noChangeArrowheads="1"/>
          </p:cNvSpPr>
          <p:nvPr/>
        </p:nvSpPr>
        <p:spPr bwMode="auto">
          <a:xfrm>
            <a:off x="5143504" y="428604"/>
            <a:ext cx="2857520" cy="113643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3285" name="Rectangle 5"/>
          <p:cNvSpPr>
            <a:spLocks noChangeArrowheads="1"/>
          </p:cNvSpPr>
          <p:nvPr/>
        </p:nvSpPr>
        <p:spPr bwMode="auto">
          <a:xfrm>
            <a:off x="5715008" y="3429000"/>
            <a:ext cx="1322388" cy="35061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3286" name="Rectangle 6"/>
          <p:cNvSpPr>
            <a:spLocks noChangeArrowheads="1"/>
          </p:cNvSpPr>
          <p:nvPr/>
        </p:nvSpPr>
        <p:spPr bwMode="auto">
          <a:xfrm>
            <a:off x="5929322" y="2571744"/>
            <a:ext cx="2143140" cy="307183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6715140" y="1714488"/>
            <a:ext cx="1285884" cy="78581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332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3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6332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3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6332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3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3284" grpId="0" animBg="1"/>
      <p:bldP spid="1633285" grpId="0" animBg="1"/>
      <p:bldP spid="1633286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+mn-ea"/>
              </a:rPr>
              <a:t>来越</a:t>
            </a:r>
            <a:r>
              <a:rPr lang="zh-CN" altLang="en-US" sz="2800" dirty="0" smtClean="0"/>
              <a:t>丰富，教育水平越来越高，名气越来越大，所收的弟子越来越多。除了鲁国的学生之外，他的学生中还有来自齐、楚、卫、晋、秦、陈、吴、宋等国的求学者。孔子的威望已经树立起来。他的一些有名的弟子，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如颜回、子贡、冉求、仲弓等</a:t>
            </a:r>
            <a:r>
              <a:rPr lang="zh-CN" altLang="en-US" sz="2800" dirty="0" smtClean="0"/>
              <a:t>，大都是这一时期进入孔门的。这些弟子中的一部分人后来跟随他周游了列国，一部分从了政。</a:t>
            </a:r>
            <a:endParaRPr lang="en-US" altLang="zh-CN" sz="2800" dirty="0" smtClean="0"/>
          </a:p>
          <a:p>
            <a:r>
              <a:rPr lang="en-US" altLang="zh-CN" sz="2800" dirty="0" smtClean="0"/>
              <a:t>        </a:t>
            </a:r>
            <a:r>
              <a:rPr lang="zh-CN" altLang="en-US" sz="2800" dirty="0" smtClean="0"/>
              <a:t> </a:t>
            </a:r>
            <a:r>
              <a:rPr lang="zh-CN" altLang="en-US" sz="2800" b="1" dirty="0" smtClean="0">
                <a:solidFill>
                  <a:srgbClr val="FF00FF"/>
                </a:solidFill>
              </a:rPr>
              <a:t>第三阶段 自</a:t>
            </a:r>
            <a:r>
              <a:rPr lang="en-US" altLang="zh-CN" sz="2800" b="1" dirty="0" smtClean="0">
                <a:solidFill>
                  <a:srgbClr val="FF00FF"/>
                </a:solidFill>
              </a:rPr>
              <a:t>68</a:t>
            </a:r>
            <a:r>
              <a:rPr lang="zh-CN" altLang="en-US" sz="2800" b="1" dirty="0" smtClean="0">
                <a:solidFill>
                  <a:srgbClr val="FF00FF"/>
                </a:solidFill>
              </a:rPr>
              <a:t>岁</a:t>
            </a:r>
            <a:r>
              <a:rPr lang="en-US" altLang="zh-CN" sz="2800" b="1" dirty="0" smtClean="0">
                <a:solidFill>
                  <a:srgbClr val="FF00FF"/>
                </a:solidFill>
              </a:rPr>
              <a:t>(</a:t>
            </a:r>
            <a:r>
              <a:rPr lang="zh-CN" altLang="en-US" sz="2800" b="1" dirty="0" smtClean="0">
                <a:solidFill>
                  <a:srgbClr val="FF00FF"/>
                </a:solidFill>
              </a:rPr>
              <a:t>鲁哀公十一年。公元前</a:t>
            </a:r>
            <a:r>
              <a:rPr lang="en-US" altLang="zh-CN" sz="2800" b="1" dirty="0" smtClean="0">
                <a:solidFill>
                  <a:srgbClr val="FF00FF"/>
                </a:solidFill>
              </a:rPr>
              <a:t>484</a:t>
            </a:r>
            <a:r>
              <a:rPr lang="zh-CN" altLang="en-US" sz="2800" b="1" dirty="0" smtClean="0">
                <a:solidFill>
                  <a:srgbClr val="FF00FF"/>
                </a:solidFill>
              </a:rPr>
              <a:t>年</a:t>
            </a:r>
            <a:r>
              <a:rPr lang="en-US" altLang="zh-CN" sz="2800" b="1" dirty="0" smtClean="0">
                <a:solidFill>
                  <a:srgbClr val="FF00FF"/>
                </a:solidFill>
              </a:rPr>
              <a:t>)</a:t>
            </a:r>
            <a:r>
              <a:rPr lang="zh-CN" altLang="en-US" sz="2800" b="1" dirty="0" smtClean="0">
                <a:solidFill>
                  <a:srgbClr val="FF00FF"/>
                </a:solidFill>
              </a:rPr>
              <a:t>周游列国结束回到鲁国，到他去世，共</a:t>
            </a:r>
            <a:r>
              <a:rPr lang="en-US" altLang="zh-CN" sz="2800" b="1" dirty="0" smtClean="0">
                <a:solidFill>
                  <a:srgbClr val="FF00FF"/>
                </a:solidFill>
              </a:rPr>
              <a:t>5</a:t>
            </a:r>
            <a:r>
              <a:rPr lang="zh-CN" altLang="en-US" sz="2800" b="1" dirty="0" smtClean="0">
                <a:solidFill>
                  <a:srgbClr val="FF00FF"/>
                </a:solidFill>
              </a:rPr>
              <a:t>年时间。</a:t>
            </a:r>
            <a:r>
              <a:rPr lang="zh-CN" altLang="en-US" sz="2800" dirty="0" smtClean="0"/>
              <a:t>这时，他虽然被季康子派人迎回鲁国，但鲁哀公、季氏最终并没有任用他。他虽然有大夫的身份，有时也发表一些政见，但没有人听从他的意见。</a:t>
            </a:r>
            <a:r>
              <a:rPr lang="zh-CN" altLang="en-US" sz="2800" u="sng" dirty="0" smtClean="0"/>
              <a:t>他把精力集中到办教育与整理古代文献典籍上了</a:t>
            </a:r>
            <a:r>
              <a:rPr lang="zh-CN" altLang="en-US" sz="2800" dirty="0" smtClean="0"/>
              <a:t>。这一时期他的学生也很多，并培养出了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子夏、子游、子张、曾参</a:t>
            </a:r>
            <a:r>
              <a:rPr lang="zh-CN" altLang="en-US" sz="2800" dirty="0" smtClean="0"/>
              <a:t>等才华出众的弟子。这几个人后来大都从事了教育事业。对儒家学派的形成与发展，对孔子思想的传播起到了重要作用。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430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571480"/>
            <a:ext cx="7677150" cy="5566051"/>
          </a:xfrm>
          <a:prstGeom prst="rect">
            <a:avLst/>
          </a:prstGeom>
          <a:noFill/>
        </p:spPr>
      </p:pic>
      <p:sp>
        <p:nvSpPr>
          <p:cNvPr id="1634308" name="Rectangle 4"/>
          <p:cNvSpPr>
            <a:spLocks noChangeArrowheads="1"/>
          </p:cNvSpPr>
          <p:nvPr/>
        </p:nvSpPr>
        <p:spPr bwMode="auto">
          <a:xfrm>
            <a:off x="6511926" y="1160468"/>
            <a:ext cx="1236663" cy="35061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4309" name="Rectangle 5"/>
          <p:cNvSpPr>
            <a:spLocks noChangeArrowheads="1"/>
          </p:cNvSpPr>
          <p:nvPr/>
        </p:nvSpPr>
        <p:spPr bwMode="auto">
          <a:xfrm>
            <a:off x="4143372" y="1571612"/>
            <a:ext cx="3836989" cy="45696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643702" y="571480"/>
            <a:ext cx="1214446" cy="45785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6500826" y="2571744"/>
            <a:ext cx="1357322" cy="45785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6572264" y="3143248"/>
            <a:ext cx="1214446" cy="45785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4857752" y="4143380"/>
            <a:ext cx="2928958" cy="42862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2928926" y="5214950"/>
            <a:ext cx="4929222" cy="45785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6215074" y="5643578"/>
            <a:ext cx="1571636" cy="45785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343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4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6343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4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4308" grpId="0" animBg="1"/>
      <p:bldP spid="1634309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5330" name="Text Box 2"/>
          <p:cNvSpPr txBox="1">
            <a:spLocks noChangeArrowheads="1"/>
          </p:cNvSpPr>
          <p:nvPr/>
        </p:nvSpPr>
        <p:spPr bwMode="auto">
          <a:xfrm>
            <a:off x="214283" y="142852"/>
            <a:ext cx="8643998" cy="378565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</a:rPr>
              <a:t>三、判断下列</a:t>
            </a:r>
            <a:r>
              <a:rPr lang="zh-CN" altLang="en-US" sz="2400" dirty="0" smtClean="0">
                <a:solidFill>
                  <a:srgbClr val="000000"/>
                </a:solidFill>
              </a:rPr>
              <a:t>加横线词</a:t>
            </a:r>
            <a:r>
              <a:rPr lang="zh-CN" altLang="en-US" sz="2400" dirty="0">
                <a:solidFill>
                  <a:srgbClr val="000000"/>
                </a:solidFill>
              </a:rPr>
              <a:t>的活用类型并释义</a:t>
            </a:r>
          </a:p>
          <a:p>
            <a:r>
              <a:rPr lang="en-US" altLang="zh-CN" sz="2400" dirty="0">
                <a:solidFill>
                  <a:srgbClr val="000000"/>
                </a:solidFill>
              </a:rPr>
              <a:t>1.</a:t>
            </a:r>
            <a:r>
              <a:rPr lang="zh-CN" altLang="en-US" sz="2400" dirty="0">
                <a:solidFill>
                  <a:srgbClr val="000000"/>
                </a:solidFill>
              </a:rPr>
              <a:t>动词活用</a:t>
            </a:r>
          </a:p>
          <a:p>
            <a:r>
              <a:rPr lang="zh-CN" altLang="en-US" sz="2400" dirty="0">
                <a:solidFill>
                  <a:srgbClr val="000000"/>
                </a:solidFill>
              </a:rPr>
              <a:t>求也退</a:t>
            </a:r>
            <a:r>
              <a:rPr lang="en-US" altLang="zh-CN" sz="2400" dirty="0"/>
              <a:t>,</a:t>
            </a:r>
            <a:r>
              <a:rPr lang="zh-CN" altLang="en-US" sz="2400" dirty="0"/>
              <a:t>故</a:t>
            </a:r>
            <a:r>
              <a:rPr lang="zh-CN" altLang="en-US" sz="2400" u="sng" dirty="0">
                <a:solidFill>
                  <a:srgbClr val="0000FF"/>
                </a:solidFill>
              </a:rPr>
              <a:t>进</a:t>
            </a:r>
            <a:r>
              <a:rPr lang="zh-CN" altLang="en-US" sz="2400" dirty="0"/>
              <a:t>之</a:t>
            </a:r>
            <a:r>
              <a:rPr lang="zh-CN" altLang="en-US" sz="2400" dirty="0">
                <a:solidFill>
                  <a:srgbClr val="000000"/>
                </a:solidFill>
              </a:rPr>
              <a:t>	</a:t>
            </a:r>
            <a:r>
              <a:rPr lang="en-US" altLang="zh-CN" sz="2400" dirty="0">
                <a:solidFill>
                  <a:srgbClr val="000000"/>
                </a:solidFill>
              </a:rPr>
              <a:t>(</a:t>
            </a:r>
            <a:r>
              <a:rPr lang="zh-CN" altLang="en-US" sz="2400" dirty="0">
                <a:solidFill>
                  <a:srgbClr val="000000"/>
                </a:solidFill>
              </a:rPr>
              <a:t>动词的使动用法</a:t>
            </a:r>
            <a:r>
              <a:rPr lang="en-US" altLang="zh-CN" sz="2400" dirty="0" smtClean="0">
                <a:solidFill>
                  <a:srgbClr val="000000"/>
                </a:solidFill>
              </a:rPr>
              <a:t>)_________</a:t>
            </a:r>
          </a:p>
          <a:p>
            <a:r>
              <a:rPr lang="en-US" altLang="zh-CN" sz="2400" dirty="0" smtClean="0"/>
              <a:t>2.</a:t>
            </a:r>
            <a:r>
              <a:rPr lang="zh-CN" altLang="en-US" sz="2400" dirty="0" smtClean="0"/>
              <a:t>形容词活用</a:t>
            </a:r>
          </a:p>
          <a:p>
            <a:r>
              <a:rPr lang="zh-CN" altLang="en-US" sz="2400" dirty="0" smtClean="0"/>
              <a:t>①唯上</a:t>
            </a:r>
            <a:r>
              <a:rPr lang="zh-CN" altLang="en-US" sz="2400" b="1" u="sng" dirty="0" smtClean="0">
                <a:solidFill>
                  <a:srgbClr val="0000FF"/>
                </a:solidFill>
              </a:rPr>
              <a:t>知</a:t>
            </a:r>
            <a:r>
              <a:rPr lang="zh-CN" altLang="en-US" sz="2400" dirty="0" smtClean="0"/>
              <a:t>与下</a:t>
            </a:r>
            <a:r>
              <a:rPr lang="zh-CN" altLang="en-US" sz="2400" u="sng" dirty="0" smtClean="0">
                <a:solidFill>
                  <a:srgbClr val="0000FF"/>
                </a:solidFill>
              </a:rPr>
              <a:t>愚</a:t>
            </a:r>
            <a:r>
              <a:rPr lang="zh-CN" altLang="en-US" sz="2400" dirty="0" smtClean="0"/>
              <a:t>不移	</a:t>
            </a:r>
            <a:r>
              <a:rPr lang="en-US" altLang="zh-CN" sz="2400" dirty="0" smtClean="0"/>
              <a:t>(</a:t>
            </a:r>
            <a:r>
              <a:rPr lang="zh-CN" altLang="en-US" sz="2400" dirty="0" smtClean="0"/>
              <a:t>形容词作名词</a:t>
            </a:r>
            <a:r>
              <a:rPr lang="en-US" altLang="zh-CN" sz="2400" dirty="0" smtClean="0"/>
              <a:t>)_____</a:t>
            </a:r>
          </a:p>
          <a:p>
            <a:r>
              <a:rPr lang="en-US" altLang="zh-CN" sz="2400" dirty="0" smtClean="0"/>
              <a:t>				(</a:t>
            </a:r>
            <a:r>
              <a:rPr lang="zh-CN" altLang="en-US" sz="2400" dirty="0" smtClean="0"/>
              <a:t>形容词作名词</a:t>
            </a:r>
            <a:r>
              <a:rPr lang="en-US" altLang="zh-CN" sz="2400" dirty="0" smtClean="0"/>
              <a:t>)_____</a:t>
            </a:r>
          </a:p>
          <a:p>
            <a:r>
              <a:rPr lang="en-US" altLang="zh-CN" sz="2400" dirty="0" smtClean="0"/>
              <a:t>②</a:t>
            </a:r>
            <a:r>
              <a:rPr lang="zh-CN" altLang="en-US" sz="2400" dirty="0" smtClean="0"/>
              <a:t>然后乐</a:t>
            </a:r>
            <a:r>
              <a:rPr lang="zh-CN" altLang="en-US" sz="2400" b="1" u="sng" dirty="0" smtClean="0">
                <a:solidFill>
                  <a:srgbClr val="0000FF"/>
                </a:solidFill>
              </a:rPr>
              <a:t>正</a:t>
            </a:r>
            <a:r>
              <a:rPr lang="zh-CN" altLang="en-US" sz="2400" dirty="0" smtClean="0"/>
              <a:t>			</a:t>
            </a:r>
            <a:r>
              <a:rPr lang="en-US" altLang="zh-CN" sz="2400" dirty="0" smtClean="0"/>
              <a:t>(</a:t>
            </a:r>
            <a:r>
              <a:rPr lang="zh-CN" altLang="en-US" sz="2400" dirty="0" smtClean="0"/>
              <a:t>形容词作动词</a:t>
            </a:r>
            <a:r>
              <a:rPr lang="en-US" altLang="zh-CN" sz="2400" dirty="0" smtClean="0"/>
              <a:t>)_________</a:t>
            </a:r>
          </a:p>
          <a:p>
            <a:r>
              <a:rPr lang="en-US" altLang="zh-CN" sz="2400" dirty="0" smtClean="0"/>
              <a:t>③</a:t>
            </a:r>
            <a:r>
              <a:rPr lang="zh-CN" altLang="en-US" sz="2400" dirty="0" smtClean="0"/>
              <a:t>又闻君子之</a:t>
            </a:r>
            <a:r>
              <a:rPr lang="zh-CN" altLang="en-US" sz="2400" b="1" u="sng" dirty="0" smtClean="0">
                <a:solidFill>
                  <a:srgbClr val="0000FF"/>
                </a:solidFill>
              </a:rPr>
              <a:t>远</a:t>
            </a:r>
            <a:r>
              <a:rPr lang="zh-CN" altLang="en-US" sz="2400" dirty="0" smtClean="0"/>
              <a:t>其子也	</a:t>
            </a:r>
          </a:p>
          <a:p>
            <a:r>
              <a:rPr lang="zh-CN" altLang="en-US" sz="2400" dirty="0" smtClean="0"/>
              <a:t>		</a:t>
            </a:r>
            <a:r>
              <a:rPr lang="en-US" altLang="zh-CN" sz="2400" dirty="0" smtClean="0"/>
              <a:t>(</a:t>
            </a:r>
            <a:r>
              <a:rPr lang="zh-CN" altLang="en-US" sz="2400" dirty="0" smtClean="0"/>
              <a:t>形容词的使动用法</a:t>
            </a:r>
            <a:r>
              <a:rPr lang="en-US" altLang="zh-CN" sz="2400" dirty="0" smtClean="0"/>
              <a:t>)___________________</a:t>
            </a:r>
          </a:p>
          <a:p>
            <a:endParaRPr lang="en-US" altLang="zh-CN" sz="2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882" name="Text Box 2"/>
          <p:cNvSpPr txBox="1">
            <a:spLocks noChangeArrowheads="1"/>
          </p:cNvSpPr>
          <p:nvPr/>
        </p:nvSpPr>
        <p:spPr bwMode="auto">
          <a:xfrm>
            <a:off x="142844" y="214290"/>
            <a:ext cx="8786874" cy="563231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000000"/>
                </a:solidFill>
              </a:rPr>
              <a:t>四、</a:t>
            </a:r>
            <a:r>
              <a:rPr lang="zh-CN" altLang="en-US" sz="2400" dirty="0">
                <a:solidFill>
                  <a:srgbClr val="000000"/>
                </a:solidFill>
              </a:rPr>
              <a:t>依据下列句式类型</a:t>
            </a:r>
            <a:r>
              <a:rPr lang="en-US" altLang="zh-CN" sz="2400" dirty="0">
                <a:solidFill>
                  <a:srgbClr val="000000"/>
                </a:solidFill>
              </a:rPr>
              <a:t>,</a:t>
            </a:r>
            <a:r>
              <a:rPr lang="zh-CN" altLang="en-US" sz="2400" dirty="0">
                <a:solidFill>
                  <a:srgbClr val="000000"/>
                </a:solidFill>
              </a:rPr>
              <a:t>将下列句子翻译成现代汉语</a:t>
            </a:r>
          </a:p>
          <a:p>
            <a:r>
              <a:rPr lang="en-US" altLang="zh-CN" sz="2400" dirty="0">
                <a:solidFill>
                  <a:srgbClr val="000000"/>
                </a:solidFill>
              </a:rPr>
              <a:t>1.</a:t>
            </a:r>
            <a:r>
              <a:rPr lang="zh-CN" altLang="en-US" sz="2400" dirty="0">
                <a:solidFill>
                  <a:srgbClr val="000000"/>
                </a:solidFill>
              </a:rPr>
              <a:t>天</a:t>
            </a:r>
            <a:r>
              <a:rPr lang="zh-CN" altLang="en-US" sz="2400" dirty="0">
                <a:solidFill>
                  <a:srgbClr val="FF00FF"/>
                </a:solidFill>
              </a:rPr>
              <a:t>何言</a:t>
            </a:r>
            <a:r>
              <a:rPr lang="zh-CN" altLang="en-US" sz="2400" dirty="0">
                <a:solidFill>
                  <a:srgbClr val="000000"/>
                </a:solidFill>
              </a:rPr>
              <a:t>哉</a:t>
            </a:r>
            <a:r>
              <a:rPr lang="en-US" altLang="zh-CN" sz="2400" dirty="0">
                <a:solidFill>
                  <a:srgbClr val="000000"/>
                </a:solidFill>
              </a:rPr>
              <a:t>?		(</a:t>
            </a:r>
            <a:r>
              <a:rPr lang="zh-CN" altLang="en-US" sz="2400" dirty="0">
                <a:solidFill>
                  <a:srgbClr val="000000"/>
                </a:solidFill>
              </a:rPr>
              <a:t>宾语前置句</a:t>
            </a:r>
            <a:r>
              <a:rPr lang="en-US" altLang="zh-CN" sz="2400" dirty="0">
                <a:solidFill>
                  <a:srgbClr val="000000"/>
                </a:solidFill>
              </a:rPr>
              <a:t>)</a:t>
            </a:r>
          </a:p>
          <a:p>
            <a:r>
              <a:rPr lang="zh-CN" altLang="en-US" sz="2400" dirty="0">
                <a:solidFill>
                  <a:srgbClr val="000000"/>
                </a:solidFill>
              </a:rPr>
              <a:t>翻译</a:t>
            </a:r>
            <a:r>
              <a:rPr lang="en-US" altLang="zh-CN" sz="2400" dirty="0">
                <a:solidFill>
                  <a:srgbClr val="000000"/>
                </a:solidFill>
              </a:rPr>
              <a:t>:________________</a:t>
            </a:r>
          </a:p>
          <a:p>
            <a:r>
              <a:rPr lang="en-US" altLang="zh-CN" sz="2400" dirty="0">
                <a:solidFill>
                  <a:srgbClr val="000000"/>
                </a:solidFill>
              </a:rPr>
              <a:t>*2.</a:t>
            </a:r>
            <a:r>
              <a:rPr lang="zh-CN" altLang="en-US" sz="2400" dirty="0">
                <a:solidFill>
                  <a:srgbClr val="000000"/>
                </a:solidFill>
              </a:rPr>
              <a:t>其</a:t>
            </a:r>
            <a:r>
              <a:rPr lang="zh-CN" altLang="en-US" sz="2400" dirty="0">
                <a:solidFill>
                  <a:srgbClr val="FF00FF"/>
                </a:solidFill>
              </a:rPr>
              <a:t>斯之谓</a:t>
            </a:r>
            <a:r>
              <a:rPr lang="zh-CN" altLang="en-US" sz="2400" dirty="0">
                <a:solidFill>
                  <a:srgbClr val="000000"/>
                </a:solidFill>
              </a:rPr>
              <a:t>与</a:t>
            </a:r>
            <a:r>
              <a:rPr lang="en-US" altLang="zh-CN" sz="2400" dirty="0">
                <a:solidFill>
                  <a:srgbClr val="000000"/>
                </a:solidFill>
              </a:rPr>
              <a:t>?		(</a:t>
            </a:r>
            <a:r>
              <a:rPr lang="zh-CN" altLang="en-US" sz="2400" dirty="0">
                <a:solidFill>
                  <a:srgbClr val="000000"/>
                </a:solidFill>
              </a:rPr>
              <a:t>宾语前置句</a:t>
            </a:r>
            <a:r>
              <a:rPr lang="en-US" altLang="zh-CN" sz="2400" dirty="0">
                <a:solidFill>
                  <a:srgbClr val="000000"/>
                </a:solidFill>
              </a:rPr>
              <a:t>)</a:t>
            </a:r>
          </a:p>
          <a:p>
            <a:r>
              <a:rPr lang="zh-CN" altLang="en-US" sz="2400" dirty="0">
                <a:solidFill>
                  <a:srgbClr val="000000"/>
                </a:solidFill>
              </a:rPr>
              <a:t>翻译</a:t>
            </a:r>
            <a:r>
              <a:rPr lang="en-US" altLang="zh-CN" sz="2400" dirty="0" smtClean="0">
                <a:solidFill>
                  <a:srgbClr val="000000"/>
                </a:solidFill>
              </a:rPr>
              <a:t>:________________________</a:t>
            </a:r>
          </a:p>
          <a:p>
            <a:r>
              <a:rPr lang="en-US" altLang="zh-CN" sz="2400" dirty="0" smtClean="0">
                <a:solidFill>
                  <a:srgbClr val="000000"/>
                </a:solidFill>
              </a:rPr>
              <a:t>3.</a:t>
            </a:r>
            <a:r>
              <a:rPr lang="zh-CN" altLang="en-US" sz="2400" dirty="0" smtClean="0">
                <a:solidFill>
                  <a:srgbClr val="000000"/>
                </a:solidFill>
              </a:rPr>
              <a:t>始可</a:t>
            </a:r>
            <a:r>
              <a:rPr lang="zh-CN" altLang="en-US" sz="2400" dirty="0" smtClean="0">
                <a:solidFill>
                  <a:srgbClr val="FF00FF"/>
                </a:solidFill>
              </a:rPr>
              <a:t>与言</a:t>
            </a:r>
            <a:r>
              <a:rPr lang="en-US" altLang="zh-CN" sz="2400" dirty="0" smtClean="0">
                <a:solidFill>
                  <a:srgbClr val="000000"/>
                </a:solidFill>
              </a:rPr>
              <a:t>《</a:t>
            </a:r>
            <a:r>
              <a:rPr lang="zh-CN" altLang="en-US" sz="2400" dirty="0" smtClean="0">
                <a:solidFill>
                  <a:srgbClr val="000000"/>
                </a:solidFill>
              </a:rPr>
              <a:t>诗</a:t>
            </a:r>
            <a:r>
              <a:rPr lang="en-US" altLang="zh-CN" sz="2400" dirty="0" smtClean="0">
                <a:solidFill>
                  <a:srgbClr val="000000"/>
                </a:solidFill>
              </a:rPr>
              <a:t>》</a:t>
            </a:r>
            <a:r>
              <a:rPr lang="zh-CN" altLang="en-US" sz="2400" dirty="0" smtClean="0">
                <a:solidFill>
                  <a:srgbClr val="000000"/>
                </a:solidFill>
              </a:rPr>
              <a:t>已矣。	</a:t>
            </a:r>
            <a:r>
              <a:rPr lang="en-US" altLang="zh-CN" sz="2400" dirty="0" smtClean="0">
                <a:solidFill>
                  <a:srgbClr val="000000"/>
                </a:solidFill>
              </a:rPr>
              <a:t>(</a:t>
            </a:r>
            <a:r>
              <a:rPr lang="zh-CN" altLang="en-US" sz="2400" dirty="0" smtClean="0">
                <a:solidFill>
                  <a:srgbClr val="000000"/>
                </a:solidFill>
              </a:rPr>
              <a:t>省略句</a:t>
            </a:r>
            <a:r>
              <a:rPr lang="en-US" altLang="zh-CN" sz="2400" dirty="0" smtClean="0">
                <a:solidFill>
                  <a:srgbClr val="000000"/>
                </a:solidFill>
              </a:rPr>
              <a:t>)</a:t>
            </a:r>
          </a:p>
          <a:p>
            <a:r>
              <a:rPr lang="zh-CN" altLang="en-US" sz="2400" dirty="0" smtClean="0">
                <a:solidFill>
                  <a:srgbClr val="000000"/>
                </a:solidFill>
              </a:rPr>
              <a:t>翻译</a:t>
            </a:r>
            <a:r>
              <a:rPr lang="en-US" altLang="zh-CN" sz="2400" dirty="0" smtClean="0">
                <a:solidFill>
                  <a:srgbClr val="000000"/>
                </a:solidFill>
              </a:rPr>
              <a:t>:_____________________________</a:t>
            </a:r>
          </a:p>
          <a:p>
            <a:r>
              <a:rPr lang="en-US" altLang="zh-CN" sz="2400" dirty="0" smtClean="0">
                <a:solidFill>
                  <a:srgbClr val="000000"/>
                </a:solidFill>
              </a:rPr>
              <a:t>4.</a:t>
            </a:r>
            <a:r>
              <a:rPr lang="zh-CN" altLang="en-US" sz="2400" dirty="0" smtClean="0">
                <a:solidFill>
                  <a:srgbClr val="FF00FF"/>
                </a:solidFill>
              </a:rPr>
              <a:t>尝独立</a:t>
            </a:r>
            <a:r>
              <a:rPr lang="en-US" altLang="zh-CN" sz="2400" dirty="0" smtClean="0">
                <a:solidFill>
                  <a:srgbClr val="000000"/>
                </a:solidFill>
              </a:rPr>
              <a:t>,</a:t>
            </a:r>
            <a:r>
              <a:rPr lang="zh-CN" altLang="en-US" sz="2400" dirty="0" smtClean="0">
                <a:solidFill>
                  <a:srgbClr val="000000"/>
                </a:solidFill>
              </a:rPr>
              <a:t>鲤趋而过庭。	</a:t>
            </a:r>
            <a:r>
              <a:rPr lang="en-US" altLang="zh-CN" sz="2400" dirty="0" smtClean="0">
                <a:solidFill>
                  <a:srgbClr val="000000"/>
                </a:solidFill>
              </a:rPr>
              <a:t>(</a:t>
            </a:r>
            <a:r>
              <a:rPr lang="zh-CN" altLang="en-US" sz="2400" dirty="0" smtClean="0">
                <a:solidFill>
                  <a:srgbClr val="000000"/>
                </a:solidFill>
              </a:rPr>
              <a:t>省略句</a:t>
            </a:r>
            <a:r>
              <a:rPr lang="en-US" altLang="zh-CN" sz="2400" dirty="0" smtClean="0">
                <a:solidFill>
                  <a:srgbClr val="000000"/>
                </a:solidFill>
              </a:rPr>
              <a:t>)</a:t>
            </a:r>
          </a:p>
          <a:p>
            <a:r>
              <a:rPr lang="zh-CN" altLang="en-US" sz="2400" dirty="0" smtClean="0">
                <a:solidFill>
                  <a:srgbClr val="000000"/>
                </a:solidFill>
              </a:rPr>
              <a:t>翻译</a:t>
            </a:r>
            <a:r>
              <a:rPr lang="en-US" altLang="zh-CN" sz="2400" dirty="0" smtClean="0">
                <a:solidFill>
                  <a:srgbClr val="000000"/>
                </a:solidFill>
              </a:rPr>
              <a:t>:________________________________________</a:t>
            </a:r>
          </a:p>
          <a:p>
            <a:r>
              <a:rPr lang="en-US" altLang="zh-CN" sz="2400" dirty="0" smtClean="0">
                <a:solidFill>
                  <a:srgbClr val="000000"/>
                </a:solidFill>
              </a:rPr>
              <a:t>*5.</a:t>
            </a:r>
            <a:r>
              <a:rPr lang="zh-CN" altLang="en-US" sz="2400" dirty="0" smtClean="0">
                <a:solidFill>
                  <a:srgbClr val="000000"/>
                </a:solidFill>
              </a:rPr>
              <a:t>绘</a:t>
            </a:r>
            <a:r>
              <a:rPr lang="zh-CN" altLang="en-US" sz="2400" dirty="0" smtClean="0">
                <a:solidFill>
                  <a:srgbClr val="FF00FF"/>
                </a:solidFill>
              </a:rPr>
              <a:t>事后素</a:t>
            </a:r>
            <a:r>
              <a:rPr lang="zh-CN" altLang="en-US" sz="2400" dirty="0" smtClean="0">
                <a:solidFill>
                  <a:srgbClr val="000000"/>
                </a:solidFill>
              </a:rPr>
              <a:t>。			</a:t>
            </a:r>
            <a:r>
              <a:rPr lang="en-US" altLang="zh-CN" sz="2400" dirty="0" smtClean="0">
                <a:solidFill>
                  <a:srgbClr val="000000"/>
                </a:solidFill>
              </a:rPr>
              <a:t>(</a:t>
            </a:r>
            <a:r>
              <a:rPr lang="zh-CN" altLang="en-US" sz="2400" dirty="0" smtClean="0">
                <a:solidFill>
                  <a:srgbClr val="000000"/>
                </a:solidFill>
              </a:rPr>
              <a:t>省略句</a:t>
            </a:r>
            <a:r>
              <a:rPr lang="en-US" altLang="zh-CN" sz="2400" dirty="0" smtClean="0">
                <a:solidFill>
                  <a:srgbClr val="000000"/>
                </a:solidFill>
              </a:rPr>
              <a:t>)</a:t>
            </a:r>
          </a:p>
          <a:p>
            <a:r>
              <a:rPr lang="zh-CN" altLang="en-US" sz="2400" dirty="0" smtClean="0">
                <a:solidFill>
                  <a:srgbClr val="000000"/>
                </a:solidFill>
              </a:rPr>
              <a:t>翻译</a:t>
            </a:r>
            <a:r>
              <a:rPr lang="en-US" altLang="zh-CN" sz="2400" dirty="0" smtClean="0">
                <a:solidFill>
                  <a:srgbClr val="000000"/>
                </a:solidFill>
              </a:rPr>
              <a:t>:_______________________</a:t>
            </a:r>
          </a:p>
          <a:p>
            <a:r>
              <a:rPr lang="en-US" altLang="zh-CN" sz="2400" dirty="0" smtClean="0">
                <a:solidFill>
                  <a:srgbClr val="000000"/>
                </a:solidFill>
              </a:rPr>
              <a:t>6.</a:t>
            </a:r>
            <a:r>
              <a:rPr lang="zh-CN" altLang="en-US" sz="2400" dirty="0" smtClean="0">
                <a:solidFill>
                  <a:srgbClr val="000000"/>
                </a:solidFill>
              </a:rPr>
              <a:t>不学</a:t>
            </a:r>
            <a:r>
              <a:rPr lang="en-US" altLang="zh-CN" sz="2400" dirty="0" smtClean="0">
                <a:solidFill>
                  <a:srgbClr val="000000"/>
                </a:solidFill>
              </a:rPr>
              <a:t>《</a:t>
            </a:r>
            <a:r>
              <a:rPr lang="zh-CN" altLang="en-US" sz="2400" dirty="0" smtClean="0">
                <a:solidFill>
                  <a:srgbClr val="000000"/>
                </a:solidFill>
              </a:rPr>
              <a:t>诗</a:t>
            </a:r>
            <a:r>
              <a:rPr lang="en-US" altLang="zh-CN" sz="2400" dirty="0" smtClean="0">
                <a:solidFill>
                  <a:srgbClr val="000000"/>
                </a:solidFill>
              </a:rPr>
              <a:t>》,</a:t>
            </a:r>
            <a:r>
              <a:rPr lang="zh-CN" altLang="en-US" sz="2400" dirty="0" smtClean="0">
                <a:solidFill>
                  <a:srgbClr val="FF00FF"/>
                </a:solidFill>
              </a:rPr>
              <a:t>无以</a:t>
            </a:r>
            <a:r>
              <a:rPr lang="zh-CN" altLang="en-US" sz="2400" dirty="0" smtClean="0">
                <a:solidFill>
                  <a:srgbClr val="000000"/>
                </a:solidFill>
              </a:rPr>
              <a:t>言。	</a:t>
            </a:r>
            <a:r>
              <a:rPr lang="en-US" altLang="zh-CN" sz="2400" dirty="0" smtClean="0">
                <a:solidFill>
                  <a:srgbClr val="000000"/>
                </a:solidFill>
              </a:rPr>
              <a:t>(</a:t>
            </a:r>
            <a:r>
              <a:rPr lang="zh-CN" altLang="en-US" sz="2400" dirty="0" smtClean="0">
                <a:solidFill>
                  <a:srgbClr val="000000"/>
                </a:solidFill>
              </a:rPr>
              <a:t>固定句式</a:t>
            </a:r>
            <a:r>
              <a:rPr lang="en-US" altLang="zh-CN" sz="2400" dirty="0" smtClean="0">
                <a:solidFill>
                  <a:srgbClr val="000000"/>
                </a:solidFill>
              </a:rPr>
              <a:t>)</a:t>
            </a:r>
          </a:p>
          <a:p>
            <a:r>
              <a:rPr lang="zh-CN" altLang="en-US" sz="2400" dirty="0" smtClean="0">
                <a:solidFill>
                  <a:srgbClr val="000000"/>
                </a:solidFill>
              </a:rPr>
              <a:t>翻译</a:t>
            </a:r>
            <a:r>
              <a:rPr lang="en-US" altLang="zh-CN" sz="2400" dirty="0" smtClean="0">
                <a:solidFill>
                  <a:srgbClr val="000000"/>
                </a:solidFill>
              </a:rPr>
              <a:t>:______________________</a:t>
            </a:r>
          </a:p>
          <a:p>
            <a:r>
              <a:rPr lang="en-US" altLang="zh-CN" sz="2400" dirty="0" smtClean="0">
                <a:solidFill>
                  <a:srgbClr val="000000"/>
                </a:solidFill>
              </a:rPr>
              <a:t>7.</a:t>
            </a:r>
            <a:r>
              <a:rPr lang="zh-CN" altLang="en-US" sz="2400" dirty="0" smtClean="0">
                <a:solidFill>
                  <a:srgbClr val="000000"/>
                </a:solidFill>
              </a:rPr>
              <a:t>贫而无谄</a:t>
            </a:r>
            <a:r>
              <a:rPr lang="en-US" altLang="zh-CN" sz="2400" dirty="0" smtClean="0">
                <a:solidFill>
                  <a:srgbClr val="000000"/>
                </a:solidFill>
              </a:rPr>
              <a:t>,</a:t>
            </a:r>
            <a:r>
              <a:rPr lang="zh-CN" altLang="en-US" sz="2400" dirty="0" smtClean="0">
                <a:solidFill>
                  <a:srgbClr val="000000"/>
                </a:solidFill>
              </a:rPr>
              <a:t>富而无骄</a:t>
            </a:r>
            <a:r>
              <a:rPr lang="en-US" altLang="zh-CN" sz="2400" dirty="0" smtClean="0">
                <a:solidFill>
                  <a:srgbClr val="000000"/>
                </a:solidFill>
              </a:rPr>
              <a:t>,</a:t>
            </a:r>
            <a:r>
              <a:rPr lang="zh-CN" altLang="en-US" sz="2400" dirty="0" smtClean="0">
                <a:solidFill>
                  <a:srgbClr val="FF00FF"/>
                </a:solidFill>
              </a:rPr>
              <a:t>何如</a:t>
            </a:r>
            <a:r>
              <a:rPr lang="en-US" altLang="zh-CN" sz="2400" dirty="0" smtClean="0">
                <a:solidFill>
                  <a:srgbClr val="FF00FF"/>
                </a:solidFill>
              </a:rPr>
              <a:t>?</a:t>
            </a:r>
            <a:r>
              <a:rPr lang="en-US" altLang="zh-CN" sz="2400" dirty="0" smtClean="0">
                <a:solidFill>
                  <a:srgbClr val="000000"/>
                </a:solidFill>
              </a:rPr>
              <a:t>	(</a:t>
            </a:r>
            <a:r>
              <a:rPr lang="zh-CN" altLang="en-US" sz="2400" dirty="0" smtClean="0">
                <a:solidFill>
                  <a:srgbClr val="000000"/>
                </a:solidFill>
              </a:rPr>
              <a:t>固定句式</a:t>
            </a:r>
            <a:r>
              <a:rPr lang="en-US" altLang="zh-CN" sz="2400" dirty="0" smtClean="0">
                <a:solidFill>
                  <a:srgbClr val="000000"/>
                </a:solidFill>
              </a:rPr>
              <a:t>)</a:t>
            </a:r>
          </a:p>
          <a:p>
            <a:r>
              <a:rPr lang="zh-CN" altLang="en-US" sz="2400" dirty="0" smtClean="0">
                <a:solidFill>
                  <a:srgbClr val="000000"/>
                </a:solidFill>
              </a:rPr>
              <a:t>翻译</a:t>
            </a:r>
            <a:r>
              <a:rPr lang="en-US" altLang="zh-CN" sz="2400" dirty="0" smtClean="0">
                <a:solidFill>
                  <a:srgbClr val="000000"/>
                </a:solidFill>
              </a:rPr>
              <a:t>:__________________________________</a:t>
            </a:r>
            <a:endParaRPr lang="en-US" altLang="zh-CN" sz="2400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8662" y="571480"/>
            <a:ext cx="76438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课后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作业二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各班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QQ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群内发布，答案由各班教师发布。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3954" name="Text Box 2"/>
          <p:cNvSpPr txBox="1">
            <a:spLocks noChangeArrowheads="1"/>
          </p:cNvSpPr>
          <p:nvPr/>
        </p:nvSpPr>
        <p:spPr bwMode="auto">
          <a:xfrm>
            <a:off x="212725" y="1143318"/>
            <a:ext cx="9558338" cy="452431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【</a:t>
            </a:r>
            <a:r>
              <a:rPr lang="zh-CN" altLang="en-US" sz="3200" dirty="0">
                <a:solidFill>
                  <a:srgbClr val="FF0000"/>
                </a:solidFill>
              </a:rPr>
              <a:t>文言梳理</a:t>
            </a:r>
            <a:r>
              <a:rPr lang="en-US" altLang="zh-CN" sz="3200" dirty="0">
                <a:solidFill>
                  <a:srgbClr val="FF0000"/>
                </a:solidFill>
              </a:rPr>
              <a:t>】</a:t>
            </a:r>
          </a:p>
          <a:p>
            <a:r>
              <a:rPr lang="zh-CN" altLang="en-US" sz="3200" dirty="0">
                <a:solidFill>
                  <a:srgbClr val="000000"/>
                </a:solidFill>
              </a:rPr>
              <a:t>一、重点实虚词</a:t>
            </a:r>
          </a:p>
          <a:p>
            <a:r>
              <a:rPr lang="zh-CN" altLang="en-US" sz="3200" dirty="0">
                <a:solidFill>
                  <a:srgbClr val="000000"/>
                </a:solidFill>
              </a:rPr>
              <a:t>*</a:t>
            </a:r>
            <a:r>
              <a:rPr lang="en-US" altLang="zh-CN" sz="3200" dirty="0"/>
              <a:t>1.</a:t>
            </a:r>
            <a:r>
              <a:rPr lang="zh-CN" altLang="en-US" sz="3200" dirty="0"/>
              <a:t>抑为之不厌	抑</a:t>
            </a:r>
            <a:r>
              <a:rPr lang="en-US" altLang="zh-CN" sz="3200" dirty="0"/>
              <a:t>:_____</a:t>
            </a:r>
          </a:p>
          <a:p>
            <a:r>
              <a:rPr lang="en-US" altLang="zh-CN" sz="3200" dirty="0"/>
              <a:t>*2.</a:t>
            </a:r>
            <a:r>
              <a:rPr lang="zh-CN" altLang="en-US" sz="3200" dirty="0"/>
              <a:t>不愤不启	愤</a:t>
            </a:r>
            <a:r>
              <a:rPr lang="en-US" altLang="zh-CN" sz="3200" dirty="0"/>
              <a:t>:_______________________</a:t>
            </a:r>
          </a:p>
          <a:p>
            <a:r>
              <a:rPr lang="en-US" altLang="zh-CN" sz="3200" dirty="0"/>
              <a:t>*3.</a:t>
            </a:r>
            <a:r>
              <a:rPr lang="zh-CN" altLang="en-US" sz="3200" dirty="0"/>
              <a:t>不悱不发	悱</a:t>
            </a:r>
            <a:r>
              <a:rPr lang="en-US" altLang="zh-CN" sz="3200" dirty="0"/>
              <a:t>:_____________________</a:t>
            </a:r>
          </a:p>
          <a:p>
            <a:r>
              <a:rPr lang="en-US" altLang="zh-CN" sz="3200" dirty="0"/>
              <a:t>*4.</a:t>
            </a:r>
            <a:r>
              <a:rPr lang="zh-CN" altLang="en-US" sz="3200" dirty="0"/>
              <a:t>素以为</a:t>
            </a:r>
            <a:r>
              <a:rPr lang="zh-CN" altLang="en-US" sz="3200" dirty="0">
                <a:solidFill>
                  <a:srgbClr val="000000"/>
                </a:solidFill>
              </a:rPr>
              <a:t>绚兮	素</a:t>
            </a:r>
            <a:r>
              <a:rPr lang="en-US" altLang="zh-CN" sz="3200" dirty="0" smtClean="0">
                <a:solidFill>
                  <a:srgbClr val="000000"/>
                </a:solidFill>
              </a:rPr>
              <a:t>:_________________________</a:t>
            </a:r>
          </a:p>
          <a:p>
            <a:r>
              <a:rPr lang="en-US" altLang="zh-CN" sz="3200" dirty="0" smtClean="0">
                <a:solidFill>
                  <a:srgbClr val="000000"/>
                </a:solidFill>
              </a:rPr>
              <a:t>*5.</a:t>
            </a:r>
            <a:r>
              <a:rPr lang="zh-CN" altLang="en-US" sz="3200" dirty="0" smtClean="0"/>
              <a:t>鲤趋而过庭		趋</a:t>
            </a:r>
            <a:r>
              <a:rPr lang="en-US" altLang="zh-CN" sz="3200" dirty="0" smtClean="0"/>
              <a:t>:_________</a:t>
            </a:r>
          </a:p>
          <a:p>
            <a:r>
              <a:rPr lang="en-US" altLang="zh-CN" sz="3200" dirty="0" smtClean="0"/>
              <a:t>*6.</a:t>
            </a:r>
            <a:r>
              <a:rPr lang="zh-CN" altLang="en-US" sz="3200" dirty="0" smtClean="0"/>
              <a:t>女与回也孰愈	愈</a:t>
            </a:r>
            <a:r>
              <a:rPr lang="en-US" altLang="zh-CN" sz="3200" dirty="0" smtClean="0"/>
              <a:t>:__________</a:t>
            </a:r>
          </a:p>
          <a:p>
            <a:r>
              <a:rPr lang="en-US" altLang="zh-CN" sz="3200" dirty="0" smtClean="0"/>
              <a:t>*7.</a:t>
            </a:r>
            <a:r>
              <a:rPr lang="zh-CN" altLang="en-US" sz="3200" dirty="0" smtClean="0"/>
              <a:t>赐也何敢望回	望</a:t>
            </a:r>
            <a:r>
              <a:rPr lang="en-US" altLang="zh-CN" sz="3200" dirty="0" smtClean="0"/>
              <a:t>:</a:t>
            </a:r>
            <a:r>
              <a:rPr lang="en-US" altLang="zh-CN" sz="3200" dirty="0" smtClean="0">
                <a:solidFill>
                  <a:srgbClr val="000000"/>
                </a:solidFill>
              </a:rPr>
              <a:t>________________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sp>
        <p:nvSpPr>
          <p:cNvPr id="1533955" name="Text Box 3"/>
          <p:cNvSpPr txBox="1">
            <a:spLocks noChangeArrowheads="1"/>
          </p:cNvSpPr>
          <p:nvPr/>
        </p:nvSpPr>
        <p:spPr bwMode="auto">
          <a:xfrm>
            <a:off x="822325" y="3045036"/>
            <a:ext cx="465138" cy="430887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2200">
                <a:solidFill>
                  <a:srgbClr val="FF0000"/>
                </a:solidFill>
              </a:rPr>
              <a:t>·</a:t>
            </a:r>
          </a:p>
        </p:txBody>
      </p:sp>
      <p:sp>
        <p:nvSpPr>
          <p:cNvPr id="1533956" name="Text Box 4"/>
          <p:cNvSpPr txBox="1">
            <a:spLocks noChangeArrowheads="1"/>
          </p:cNvSpPr>
          <p:nvPr/>
        </p:nvSpPr>
        <p:spPr bwMode="auto">
          <a:xfrm>
            <a:off x="1154114" y="3820586"/>
            <a:ext cx="465137" cy="430887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2200">
                <a:solidFill>
                  <a:srgbClr val="FF0000"/>
                </a:solidFill>
              </a:rPr>
              <a:t>·</a:t>
            </a:r>
          </a:p>
        </p:txBody>
      </p:sp>
      <p:sp>
        <p:nvSpPr>
          <p:cNvPr id="1533957" name="Text Box 5"/>
          <p:cNvSpPr txBox="1">
            <a:spLocks noChangeArrowheads="1"/>
          </p:cNvSpPr>
          <p:nvPr/>
        </p:nvSpPr>
        <p:spPr bwMode="auto">
          <a:xfrm>
            <a:off x="1143000" y="4596137"/>
            <a:ext cx="465138" cy="430887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2200">
                <a:solidFill>
                  <a:srgbClr val="FF0000"/>
                </a:solidFill>
              </a:rPr>
              <a:t>·</a:t>
            </a:r>
          </a:p>
        </p:txBody>
      </p:sp>
      <p:sp>
        <p:nvSpPr>
          <p:cNvPr id="1533958" name="Text Box 6"/>
          <p:cNvSpPr txBox="1">
            <a:spLocks noChangeArrowheads="1"/>
          </p:cNvSpPr>
          <p:nvPr/>
        </p:nvSpPr>
        <p:spPr bwMode="auto">
          <a:xfrm>
            <a:off x="760414" y="5383120"/>
            <a:ext cx="465137" cy="430887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2200">
                <a:solidFill>
                  <a:srgbClr val="FF0000"/>
                </a:solidFill>
              </a:rPr>
              <a:t>·</a:t>
            </a:r>
          </a:p>
        </p:txBody>
      </p:sp>
      <p:sp>
        <p:nvSpPr>
          <p:cNvPr id="1533959" name="Text Box 7"/>
          <p:cNvSpPr txBox="1">
            <a:spLocks noChangeArrowheads="1"/>
          </p:cNvSpPr>
          <p:nvPr/>
        </p:nvSpPr>
        <p:spPr bwMode="auto">
          <a:xfrm>
            <a:off x="3786182" y="2071678"/>
            <a:ext cx="1127125" cy="52322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anchor="b" anchorCtr="1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不过</a:t>
            </a:r>
          </a:p>
        </p:txBody>
      </p:sp>
      <p:sp>
        <p:nvSpPr>
          <p:cNvPr id="1533960" name="Text Box 8"/>
          <p:cNvSpPr txBox="1">
            <a:spLocks noChangeArrowheads="1"/>
          </p:cNvSpPr>
          <p:nvPr/>
        </p:nvSpPr>
        <p:spPr bwMode="auto">
          <a:xfrm>
            <a:off x="3428992" y="2714620"/>
            <a:ext cx="5159375" cy="46166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anchor="b" anchorCtr="1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心里想弄明白而还不明白</a:t>
            </a:r>
          </a:p>
        </p:txBody>
      </p:sp>
      <p:sp>
        <p:nvSpPr>
          <p:cNvPr id="1533961" name="Text Box 9"/>
          <p:cNvSpPr txBox="1">
            <a:spLocks noChangeArrowheads="1"/>
          </p:cNvSpPr>
          <p:nvPr/>
        </p:nvSpPr>
        <p:spPr bwMode="auto">
          <a:xfrm>
            <a:off x="3357554" y="3214686"/>
            <a:ext cx="4711700" cy="46166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anchor="b" anchorCtr="1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想说而说不出来的样子</a:t>
            </a:r>
          </a:p>
        </p:txBody>
      </p:sp>
      <p:sp>
        <p:nvSpPr>
          <p:cNvPr id="1533962" name="Text Box 10"/>
          <p:cNvSpPr txBox="1">
            <a:spLocks noChangeArrowheads="1"/>
          </p:cNvSpPr>
          <p:nvPr/>
        </p:nvSpPr>
        <p:spPr bwMode="auto">
          <a:xfrm>
            <a:off x="3311525" y="3643314"/>
            <a:ext cx="5832475" cy="46166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anchor="b" anchorCtr="1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白色的绢</a:t>
            </a:r>
            <a:r>
              <a:rPr lang="en-US" altLang="zh-CN" sz="2400" dirty="0">
                <a:solidFill>
                  <a:srgbClr val="FF0000"/>
                </a:solidFill>
              </a:rPr>
              <a:t>,</a:t>
            </a:r>
            <a:r>
              <a:rPr lang="zh-CN" altLang="en-US" sz="2400" dirty="0">
                <a:solidFill>
                  <a:srgbClr val="FF0000"/>
                </a:solidFill>
              </a:rPr>
              <a:t>引申指白色的底子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0034" y="0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课后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作业一答案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4643438" y="4071942"/>
            <a:ext cx="2355850" cy="52322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anchor="b" anchorCtr="1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小步快走</a:t>
            </a: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4643438" y="4572008"/>
            <a:ext cx="2616200" cy="52322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anchor="b" anchorCtr="1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较好</a:t>
            </a:r>
            <a:r>
              <a:rPr lang="en-US" altLang="zh-CN" sz="2800" dirty="0">
                <a:solidFill>
                  <a:srgbClr val="FF0000"/>
                </a:solidFill>
              </a:rPr>
              <a:t>,</a:t>
            </a:r>
            <a:r>
              <a:rPr lang="zh-CN" altLang="en-US" sz="2800" dirty="0">
                <a:solidFill>
                  <a:srgbClr val="FF0000"/>
                </a:solidFill>
              </a:rPr>
              <a:t>胜过</a:t>
            </a: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4286248" y="5072074"/>
            <a:ext cx="4181475" cy="52322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anchor="b" anchorCtr="1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比较</a:t>
            </a:r>
            <a:r>
              <a:rPr lang="en-US" altLang="zh-CN" sz="2800" dirty="0">
                <a:solidFill>
                  <a:srgbClr val="FF0000"/>
                </a:solidFill>
              </a:rPr>
              <a:t>,</a:t>
            </a:r>
            <a:r>
              <a:rPr lang="zh-CN" altLang="en-US" sz="2800" dirty="0">
                <a:solidFill>
                  <a:srgbClr val="FF0000"/>
                </a:solidFill>
              </a:rPr>
              <a:t>同</a:t>
            </a:r>
            <a:r>
              <a:rPr lang="en-US" altLang="zh-CN" sz="2800" dirty="0">
                <a:solidFill>
                  <a:srgbClr val="FF0000"/>
                </a:solidFill>
              </a:rPr>
              <a:t>……</a:t>
            </a:r>
            <a:r>
              <a:rPr lang="zh-CN" altLang="en-US" sz="2800" dirty="0">
                <a:solidFill>
                  <a:srgbClr val="FF0000"/>
                </a:solidFill>
              </a:rPr>
              <a:t>相比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2258" name="Text Box 2"/>
          <p:cNvSpPr txBox="1">
            <a:spLocks noChangeArrowheads="1"/>
          </p:cNvSpPr>
          <p:nvPr/>
        </p:nvSpPr>
        <p:spPr bwMode="auto">
          <a:xfrm>
            <a:off x="212725" y="1143318"/>
            <a:ext cx="8216927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</a:rPr>
              <a:t>二、一词多义</a:t>
            </a:r>
          </a:p>
        </p:txBody>
      </p:sp>
      <p:pic>
        <p:nvPicPr>
          <p:cNvPr id="163225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6901" y="2149437"/>
            <a:ext cx="7635875" cy="42531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328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55701" y="1099491"/>
            <a:ext cx="6556375" cy="52745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430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1963" y="1135695"/>
            <a:ext cx="7677150" cy="55660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5330" name="Text Box 2"/>
          <p:cNvSpPr txBox="1">
            <a:spLocks noChangeArrowheads="1"/>
          </p:cNvSpPr>
          <p:nvPr/>
        </p:nvSpPr>
        <p:spPr bwMode="auto">
          <a:xfrm>
            <a:off x="142844" y="214290"/>
            <a:ext cx="9453563" cy="440120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</a:rPr>
              <a:t>三、判断下列加点词的活用类型并释义</a:t>
            </a:r>
          </a:p>
          <a:p>
            <a:r>
              <a:rPr lang="en-US" altLang="zh-CN" sz="2800" dirty="0">
                <a:solidFill>
                  <a:srgbClr val="000000"/>
                </a:solidFill>
              </a:rPr>
              <a:t>1.</a:t>
            </a:r>
            <a:r>
              <a:rPr lang="zh-CN" altLang="en-US" sz="2800" dirty="0">
                <a:solidFill>
                  <a:srgbClr val="000000"/>
                </a:solidFill>
              </a:rPr>
              <a:t>动词活用</a:t>
            </a:r>
          </a:p>
          <a:p>
            <a:r>
              <a:rPr lang="zh-CN" altLang="en-US" sz="2800" dirty="0">
                <a:solidFill>
                  <a:srgbClr val="000000"/>
                </a:solidFill>
              </a:rPr>
              <a:t>求也退</a:t>
            </a:r>
            <a:r>
              <a:rPr lang="en-US" altLang="zh-CN" sz="2800" dirty="0"/>
              <a:t>,</a:t>
            </a:r>
            <a:r>
              <a:rPr lang="zh-CN" altLang="en-US" sz="2800" dirty="0"/>
              <a:t>故进之</a:t>
            </a:r>
            <a:r>
              <a:rPr lang="zh-CN" altLang="en-US" sz="2800" dirty="0">
                <a:solidFill>
                  <a:srgbClr val="000000"/>
                </a:solidFill>
              </a:rPr>
              <a:t>	</a:t>
            </a:r>
            <a:r>
              <a:rPr lang="en-US" altLang="zh-CN" sz="2800" dirty="0">
                <a:solidFill>
                  <a:srgbClr val="000000"/>
                </a:solidFill>
              </a:rPr>
              <a:t>(</a:t>
            </a:r>
            <a:r>
              <a:rPr lang="zh-CN" altLang="en-US" sz="2800" dirty="0">
                <a:solidFill>
                  <a:srgbClr val="000000"/>
                </a:solidFill>
              </a:rPr>
              <a:t>动词的使动用法</a:t>
            </a:r>
            <a:r>
              <a:rPr lang="en-US" altLang="zh-CN" sz="2800" dirty="0" smtClean="0">
                <a:solidFill>
                  <a:srgbClr val="000000"/>
                </a:solidFill>
              </a:rPr>
              <a:t>)_________</a:t>
            </a:r>
          </a:p>
          <a:p>
            <a:r>
              <a:rPr lang="en-US" altLang="zh-CN" sz="2800" dirty="0" smtClean="0"/>
              <a:t>2.</a:t>
            </a:r>
            <a:r>
              <a:rPr lang="zh-CN" altLang="en-US" sz="2800" dirty="0" smtClean="0"/>
              <a:t>形容词活用</a:t>
            </a:r>
          </a:p>
          <a:p>
            <a:r>
              <a:rPr lang="zh-CN" altLang="en-US" sz="2800" dirty="0" smtClean="0"/>
              <a:t>①唯上知与下愚不移	</a:t>
            </a:r>
            <a:r>
              <a:rPr lang="en-US" altLang="zh-CN" sz="2800" dirty="0" smtClean="0"/>
              <a:t>(</a:t>
            </a:r>
            <a:r>
              <a:rPr lang="zh-CN" altLang="en-US" sz="2800" dirty="0" smtClean="0"/>
              <a:t>形容词作名词</a:t>
            </a:r>
            <a:r>
              <a:rPr lang="en-US" altLang="zh-CN" sz="2800" dirty="0" smtClean="0"/>
              <a:t>)_____</a:t>
            </a:r>
          </a:p>
          <a:p>
            <a:r>
              <a:rPr lang="en-US" altLang="zh-CN" sz="2800" dirty="0" smtClean="0"/>
              <a:t>				(</a:t>
            </a:r>
            <a:r>
              <a:rPr lang="zh-CN" altLang="en-US" sz="2800" dirty="0" smtClean="0"/>
              <a:t>形容词作名词</a:t>
            </a:r>
            <a:r>
              <a:rPr lang="en-US" altLang="zh-CN" sz="2800" dirty="0" smtClean="0"/>
              <a:t>)_____</a:t>
            </a:r>
          </a:p>
          <a:p>
            <a:r>
              <a:rPr lang="en-US" altLang="zh-CN" sz="2800" dirty="0" smtClean="0"/>
              <a:t>②</a:t>
            </a:r>
            <a:r>
              <a:rPr lang="zh-CN" altLang="en-US" sz="2800" dirty="0" smtClean="0"/>
              <a:t>然后乐正			</a:t>
            </a:r>
            <a:r>
              <a:rPr lang="en-US" altLang="zh-CN" sz="2800" dirty="0" smtClean="0"/>
              <a:t>(</a:t>
            </a:r>
            <a:r>
              <a:rPr lang="zh-CN" altLang="en-US" sz="2800" dirty="0" smtClean="0"/>
              <a:t>形容词作动词</a:t>
            </a:r>
            <a:r>
              <a:rPr lang="en-US" altLang="zh-CN" sz="2800" dirty="0" smtClean="0"/>
              <a:t>)_________</a:t>
            </a:r>
          </a:p>
          <a:p>
            <a:r>
              <a:rPr lang="en-US" altLang="zh-CN" sz="2800" dirty="0" smtClean="0"/>
              <a:t>③</a:t>
            </a:r>
            <a:r>
              <a:rPr lang="zh-CN" altLang="en-US" sz="2800" dirty="0" smtClean="0"/>
              <a:t>又闻君子之远其子也	</a:t>
            </a:r>
          </a:p>
          <a:p>
            <a:r>
              <a:rPr lang="zh-CN" altLang="en-US" sz="2800" dirty="0" smtClean="0"/>
              <a:t>		</a:t>
            </a:r>
            <a:r>
              <a:rPr lang="en-US" altLang="zh-CN" sz="2800" dirty="0" smtClean="0"/>
              <a:t>(</a:t>
            </a:r>
            <a:r>
              <a:rPr lang="zh-CN" altLang="en-US" sz="2800" dirty="0" smtClean="0"/>
              <a:t>形容词的使动用法</a:t>
            </a:r>
            <a:r>
              <a:rPr lang="en-US" altLang="zh-CN" sz="2800" dirty="0" smtClean="0"/>
              <a:t>)___________________</a:t>
            </a:r>
          </a:p>
          <a:p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1635331" name="Text Box 3"/>
          <p:cNvSpPr txBox="1">
            <a:spLocks noChangeArrowheads="1"/>
          </p:cNvSpPr>
          <p:nvPr/>
        </p:nvSpPr>
        <p:spPr bwMode="auto">
          <a:xfrm>
            <a:off x="1928794" y="2214554"/>
            <a:ext cx="465137" cy="430887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2200" dirty="0">
                <a:solidFill>
                  <a:srgbClr val="FF0000"/>
                </a:solidFill>
              </a:rPr>
              <a:t>·</a:t>
            </a:r>
          </a:p>
        </p:txBody>
      </p:sp>
      <p:sp>
        <p:nvSpPr>
          <p:cNvPr id="1635332" name="Text Box 4"/>
          <p:cNvSpPr txBox="1">
            <a:spLocks noChangeArrowheads="1"/>
          </p:cNvSpPr>
          <p:nvPr/>
        </p:nvSpPr>
        <p:spPr bwMode="auto">
          <a:xfrm>
            <a:off x="5715008" y="928670"/>
            <a:ext cx="2393950" cy="52322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anchor="b" anchorCtr="1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使</a:t>
            </a:r>
            <a:r>
              <a:rPr lang="en-US" altLang="zh-CN" sz="2800" dirty="0">
                <a:solidFill>
                  <a:srgbClr val="FF0000"/>
                </a:solidFill>
              </a:rPr>
              <a:t>……</a:t>
            </a:r>
            <a:r>
              <a:rPr lang="zh-CN" altLang="en-US" sz="2800" dirty="0">
                <a:solidFill>
                  <a:srgbClr val="FF0000"/>
                </a:solidFill>
              </a:rPr>
              <a:t>进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6357950" y="1857364"/>
            <a:ext cx="1584325" cy="46166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anchor="b" anchorCtr="1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智者</a:t>
            </a: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6286512" y="2285992"/>
            <a:ext cx="1584325" cy="46166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anchor="b" anchorCtr="1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愚人</a:t>
            </a: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6215074" y="2786058"/>
            <a:ext cx="2317750" cy="46166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anchor="b" anchorCtr="1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得到厘正</a:t>
            </a: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4357685" y="3571876"/>
            <a:ext cx="4500595" cy="46166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wrap="square" anchor="b" anchorCtr="1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使</a:t>
            </a:r>
            <a:r>
              <a:rPr lang="en-US" altLang="zh-CN" sz="2400" dirty="0">
                <a:solidFill>
                  <a:srgbClr val="FF0000"/>
                </a:solidFill>
              </a:rPr>
              <a:t>……</a:t>
            </a:r>
            <a:r>
              <a:rPr lang="zh-CN" altLang="en-US" sz="2400" dirty="0">
                <a:solidFill>
                  <a:srgbClr val="FF0000"/>
                </a:solidFill>
              </a:rPr>
              <a:t>离开</a:t>
            </a:r>
            <a:r>
              <a:rPr lang="en-US" altLang="zh-CN" sz="2400" dirty="0">
                <a:solidFill>
                  <a:srgbClr val="FF0000"/>
                </a:solidFill>
              </a:rPr>
              <a:t>,</a:t>
            </a:r>
            <a:r>
              <a:rPr lang="zh-CN" altLang="en-US" sz="2400" dirty="0">
                <a:solidFill>
                  <a:srgbClr val="FF0000"/>
                </a:solidFill>
              </a:rPr>
              <a:t>保持距离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882" name="Text Box 2"/>
          <p:cNvSpPr txBox="1">
            <a:spLocks noChangeArrowheads="1"/>
          </p:cNvSpPr>
          <p:nvPr/>
        </p:nvSpPr>
        <p:spPr bwMode="auto">
          <a:xfrm>
            <a:off x="142844" y="142852"/>
            <a:ext cx="9539288" cy="60016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dirty="0" smtClean="0">
                <a:solidFill>
                  <a:srgbClr val="000000"/>
                </a:solidFill>
              </a:rPr>
              <a:t>四、</a:t>
            </a:r>
            <a:r>
              <a:rPr lang="zh-CN" altLang="en-US" sz="2400" dirty="0">
                <a:solidFill>
                  <a:srgbClr val="000000"/>
                </a:solidFill>
              </a:rPr>
              <a:t>依据下列句式类型</a:t>
            </a:r>
            <a:r>
              <a:rPr lang="en-US" altLang="zh-CN" sz="2400" dirty="0">
                <a:solidFill>
                  <a:srgbClr val="000000"/>
                </a:solidFill>
              </a:rPr>
              <a:t>,</a:t>
            </a:r>
            <a:r>
              <a:rPr lang="zh-CN" altLang="en-US" sz="2400" dirty="0">
                <a:solidFill>
                  <a:srgbClr val="000000"/>
                </a:solidFill>
              </a:rPr>
              <a:t>将下列句子翻译成现代汉语</a:t>
            </a:r>
          </a:p>
          <a:p>
            <a:r>
              <a:rPr lang="en-US" altLang="zh-CN" sz="2400" dirty="0">
                <a:solidFill>
                  <a:srgbClr val="000000"/>
                </a:solidFill>
              </a:rPr>
              <a:t>1.</a:t>
            </a:r>
            <a:r>
              <a:rPr lang="zh-CN" altLang="en-US" sz="2400" dirty="0">
                <a:solidFill>
                  <a:srgbClr val="000000"/>
                </a:solidFill>
              </a:rPr>
              <a:t>天</a:t>
            </a:r>
            <a:r>
              <a:rPr lang="zh-CN" altLang="en-US" sz="2400" dirty="0">
                <a:solidFill>
                  <a:srgbClr val="FF00FF"/>
                </a:solidFill>
              </a:rPr>
              <a:t>何言</a:t>
            </a:r>
            <a:r>
              <a:rPr lang="zh-CN" altLang="en-US" sz="2400" dirty="0">
                <a:solidFill>
                  <a:srgbClr val="000000"/>
                </a:solidFill>
              </a:rPr>
              <a:t>哉</a:t>
            </a:r>
            <a:r>
              <a:rPr lang="en-US" altLang="zh-CN" sz="2400" dirty="0">
                <a:solidFill>
                  <a:srgbClr val="000000"/>
                </a:solidFill>
              </a:rPr>
              <a:t>?		(</a:t>
            </a:r>
            <a:r>
              <a:rPr lang="zh-CN" altLang="en-US" sz="2400" dirty="0">
                <a:solidFill>
                  <a:srgbClr val="000000"/>
                </a:solidFill>
              </a:rPr>
              <a:t>宾语前置句</a:t>
            </a:r>
            <a:r>
              <a:rPr lang="en-US" altLang="zh-CN" sz="2400" dirty="0">
                <a:solidFill>
                  <a:srgbClr val="000000"/>
                </a:solidFill>
              </a:rPr>
              <a:t>)</a:t>
            </a:r>
          </a:p>
          <a:p>
            <a:r>
              <a:rPr lang="zh-CN" altLang="en-US" sz="2400" dirty="0">
                <a:solidFill>
                  <a:srgbClr val="000000"/>
                </a:solidFill>
              </a:rPr>
              <a:t>翻译</a:t>
            </a:r>
            <a:r>
              <a:rPr lang="en-US" altLang="zh-CN" sz="2400" dirty="0">
                <a:solidFill>
                  <a:srgbClr val="000000"/>
                </a:solidFill>
              </a:rPr>
              <a:t>:________________</a:t>
            </a:r>
          </a:p>
          <a:p>
            <a:r>
              <a:rPr lang="en-US" altLang="zh-CN" sz="2400" dirty="0">
                <a:solidFill>
                  <a:srgbClr val="000000"/>
                </a:solidFill>
              </a:rPr>
              <a:t>*2.</a:t>
            </a:r>
            <a:r>
              <a:rPr lang="zh-CN" altLang="en-US" sz="2400" dirty="0">
                <a:solidFill>
                  <a:srgbClr val="000000"/>
                </a:solidFill>
              </a:rPr>
              <a:t>其</a:t>
            </a:r>
            <a:r>
              <a:rPr lang="zh-CN" altLang="en-US" sz="2400" dirty="0">
                <a:solidFill>
                  <a:srgbClr val="FF00FF"/>
                </a:solidFill>
              </a:rPr>
              <a:t>斯之谓</a:t>
            </a:r>
            <a:r>
              <a:rPr lang="zh-CN" altLang="en-US" sz="2400" dirty="0">
                <a:solidFill>
                  <a:srgbClr val="000000"/>
                </a:solidFill>
              </a:rPr>
              <a:t>与</a:t>
            </a:r>
            <a:r>
              <a:rPr lang="en-US" altLang="zh-CN" sz="2400" dirty="0">
                <a:solidFill>
                  <a:srgbClr val="000000"/>
                </a:solidFill>
              </a:rPr>
              <a:t>?		(</a:t>
            </a:r>
            <a:r>
              <a:rPr lang="zh-CN" altLang="en-US" sz="2400" dirty="0">
                <a:solidFill>
                  <a:srgbClr val="000000"/>
                </a:solidFill>
              </a:rPr>
              <a:t>宾语前置句</a:t>
            </a:r>
            <a:r>
              <a:rPr lang="en-US" altLang="zh-CN" sz="2400" dirty="0">
                <a:solidFill>
                  <a:srgbClr val="000000"/>
                </a:solidFill>
              </a:rPr>
              <a:t>)</a:t>
            </a:r>
          </a:p>
          <a:p>
            <a:r>
              <a:rPr lang="zh-CN" altLang="en-US" sz="2400" dirty="0">
                <a:solidFill>
                  <a:srgbClr val="000000"/>
                </a:solidFill>
              </a:rPr>
              <a:t>翻译</a:t>
            </a:r>
            <a:r>
              <a:rPr lang="en-US" altLang="zh-CN" sz="2400" dirty="0" smtClean="0">
                <a:solidFill>
                  <a:srgbClr val="000000"/>
                </a:solidFill>
              </a:rPr>
              <a:t>:________________________</a:t>
            </a:r>
          </a:p>
          <a:p>
            <a:r>
              <a:rPr lang="en-US" altLang="zh-CN" sz="2400" dirty="0" smtClean="0">
                <a:solidFill>
                  <a:srgbClr val="000000"/>
                </a:solidFill>
              </a:rPr>
              <a:t>3.</a:t>
            </a:r>
            <a:r>
              <a:rPr lang="zh-CN" altLang="en-US" sz="2400" dirty="0" smtClean="0">
                <a:solidFill>
                  <a:srgbClr val="000000"/>
                </a:solidFill>
              </a:rPr>
              <a:t>始可与言</a:t>
            </a:r>
            <a:r>
              <a:rPr lang="en-US" altLang="zh-CN" sz="2400" dirty="0" smtClean="0">
                <a:solidFill>
                  <a:srgbClr val="000000"/>
                </a:solidFill>
              </a:rPr>
              <a:t>《</a:t>
            </a:r>
            <a:r>
              <a:rPr lang="zh-CN" altLang="en-US" sz="2400" dirty="0" smtClean="0">
                <a:solidFill>
                  <a:srgbClr val="000000"/>
                </a:solidFill>
              </a:rPr>
              <a:t>诗</a:t>
            </a:r>
            <a:r>
              <a:rPr lang="en-US" altLang="zh-CN" sz="2400" dirty="0" smtClean="0">
                <a:solidFill>
                  <a:srgbClr val="000000"/>
                </a:solidFill>
              </a:rPr>
              <a:t>》</a:t>
            </a:r>
            <a:r>
              <a:rPr lang="zh-CN" altLang="en-US" sz="2400" dirty="0" smtClean="0">
                <a:solidFill>
                  <a:srgbClr val="000000"/>
                </a:solidFill>
              </a:rPr>
              <a:t>已矣。	</a:t>
            </a:r>
            <a:r>
              <a:rPr lang="en-US" altLang="zh-CN" sz="2400" dirty="0" smtClean="0">
                <a:solidFill>
                  <a:srgbClr val="000000"/>
                </a:solidFill>
              </a:rPr>
              <a:t>(</a:t>
            </a:r>
            <a:r>
              <a:rPr lang="zh-CN" altLang="en-US" sz="2400" dirty="0" smtClean="0">
                <a:solidFill>
                  <a:srgbClr val="000000"/>
                </a:solidFill>
              </a:rPr>
              <a:t>省略句</a:t>
            </a:r>
            <a:r>
              <a:rPr lang="en-US" altLang="zh-CN" sz="2400" dirty="0" smtClean="0">
                <a:solidFill>
                  <a:srgbClr val="000000"/>
                </a:solidFill>
              </a:rPr>
              <a:t>)</a:t>
            </a:r>
          </a:p>
          <a:p>
            <a:r>
              <a:rPr lang="zh-CN" altLang="en-US" sz="2400" dirty="0" smtClean="0">
                <a:solidFill>
                  <a:srgbClr val="000000"/>
                </a:solidFill>
              </a:rPr>
              <a:t>翻译</a:t>
            </a:r>
            <a:r>
              <a:rPr lang="en-US" altLang="zh-CN" sz="2400" dirty="0" smtClean="0">
                <a:solidFill>
                  <a:srgbClr val="000000"/>
                </a:solidFill>
              </a:rPr>
              <a:t>:_______________________</a:t>
            </a:r>
            <a:endParaRPr lang="en-US" altLang="zh-CN" sz="2400" dirty="0" smtClean="0">
              <a:solidFill>
                <a:srgbClr val="000000"/>
              </a:solidFill>
            </a:endParaRPr>
          </a:p>
          <a:p>
            <a:r>
              <a:rPr lang="en-US" altLang="zh-CN" sz="2400" dirty="0" smtClean="0">
                <a:solidFill>
                  <a:srgbClr val="000000"/>
                </a:solidFill>
              </a:rPr>
              <a:t>4.</a:t>
            </a:r>
            <a:r>
              <a:rPr lang="zh-CN" altLang="en-US" sz="2400" dirty="0" smtClean="0">
                <a:solidFill>
                  <a:srgbClr val="000000"/>
                </a:solidFill>
              </a:rPr>
              <a:t>尝独立</a:t>
            </a:r>
            <a:r>
              <a:rPr lang="en-US" altLang="zh-CN" sz="2400" dirty="0" smtClean="0">
                <a:solidFill>
                  <a:srgbClr val="000000"/>
                </a:solidFill>
              </a:rPr>
              <a:t>,</a:t>
            </a:r>
            <a:r>
              <a:rPr lang="zh-CN" altLang="en-US" sz="2400" dirty="0" smtClean="0">
                <a:solidFill>
                  <a:srgbClr val="000000"/>
                </a:solidFill>
              </a:rPr>
              <a:t>鲤趋而过庭。	</a:t>
            </a:r>
            <a:r>
              <a:rPr lang="en-US" altLang="zh-CN" sz="2400" dirty="0" smtClean="0">
                <a:solidFill>
                  <a:srgbClr val="000000"/>
                </a:solidFill>
              </a:rPr>
              <a:t>(</a:t>
            </a:r>
            <a:r>
              <a:rPr lang="zh-CN" altLang="en-US" sz="2400" dirty="0" smtClean="0">
                <a:solidFill>
                  <a:srgbClr val="000000"/>
                </a:solidFill>
              </a:rPr>
              <a:t>省略句</a:t>
            </a:r>
            <a:r>
              <a:rPr lang="en-US" altLang="zh-CN" sz="2400" dirty="0" smtClean="0">
                <a:solidFill>
                  <a:srgbClr val="000000"/>
                </a:solidFill>
              </a:rPr>
              <a:t>)</a:t>
            </a:r>
          </a:p>
          <a:p>
            <a:r>
              <a:rPr lang="zh-CN" altLang="en-US" sz="2400" dirty="0" smtClean="0">
                <a:solidFill>
                  <a:srgbClr val="000000"/>
                </a:solidFill>
              </a:rPr>
              <a:t>翻译</a:t>
            </a:r>
            <a:r>
              <a:rPr lang="en-US" altLang="zh-CN" sz="2400" dirty="0" smtClean="0">
                <a:solidFill>
                  <a:srgbClr val="000000"/>
                </a:solidFill>
              </a:rPr>
              <a:t>:________________________________________</a:t>
            </a:r>
          </a:p>
          <a:p>
            <a:r>
              <a:rPr lang="zh-CN" altLang="en-US" sz="2400" dirty="0" smtClean="0">
                <a:solidFill>
                  <a:srgbClr val="000000"/>
                </a:solidFill>
              </a:rPr>
              <a:t>*</a:t>
            </a:r>
            <a:r>
              <a:rPr lang="en-US" altLang="zh-CN" sz="2400" dirty="0" smtClean="0">
                <a:solidFill>
                  <a:srgbClr val="000000"/>
                </a:solidFill>
              </a:rPr>
              <a:t>5.</a:t>
            </a:r>
            <a:r>
              <a:rPr lang="zh-CN" altLang="en-US" sz="2400" dirty="0" smtClean="0">
                <a:solidFill>
                  <a:srgbClr val="000000"/>
                </a:solidFill>
              </a:rPr>
              <a:t>绘事后素。			</a:t>
            </a:r>
            <a:r>
              <a:rPr lang="en-US" altLang="zh-CN" sz="2400" dirty="0" smtClean="0">
                <a:solidFill>
                  <a:srgbClr val="000000"/>
                </a:solidFill>
              </a:rPr>
              <a:t>(</a:t>
            </a:r>
            <a:r>
              <a:rPr lang="zh-CN" altLang="en-US" sz="2400" dirty="0" smtClean="0">
                <a:solidFill>
                  <a:srgbClr val="000000"/>
                </a:solidFill>
              </a:rPr>
              <a:t>省略句</a:t>
            </a:r>
            <a:r>
              <a:rPr lang="en-US" altLang="zh-CN" sz="2400" dirty="0" smtClean="0">
                <a:solidFill>
                  <a:srgbClr val="000000"/>
                </a:solidFill>
              </a:rPr>
              <a:t>)</a:t>
            </a:r>
          </a:p>
          <a:p>
            <a:r>
              <a:rPr lang="zh-CN" altLang="en-US" sz="2400" dirty="0" smtClean="0">
                <a:solidFill>
                  <a:srgbClr val="000000"/>
                </a:solidFill>
              </a:rPr>
              <a:t>翻译</a:t>
            </a:r>
            <a:r>
              <a:rPr lang="en-US" altLang="zh-CN" sz="2400" dirty="0" smtClean="0">
                <a:solidFill>
                  <a:srgbClr val="000000"/>
                </a:solidFill>
              </a:rPr>
              <a:t>:_______________________</a:t>
            </a:r>
          </a:p>
          <a:p>
            <a:r>
              <a:rPr lang="en-US" altLang="zh-CN" sz="2400" dirty="0" smtClean="0">
                <a:solidFill>
                  <a:srgbClr val="000000"/>
                </a:solidFill>
              </a:rPr>
              <a:t>6.</a:t>
            </a:r>
            <a:r>
              <a:rPr lang="zh-CN" altLang="en-US" sz="2400" dirty="0" smtClean="0">
                <a:solidFill>
                  <a:srgbClr val="000000"/>
                </a:solidFill>
              </a:rPr>
              <a:t>不学</a:t>
            </a:r>
            <a:r>
              <a:rPr lang="en-US" altLang="zh-CN" sz="2400" dirty="0" smtClean="0">
                <a:solidFill>
                  <a:srgbClr val="000000"/>
                </a:solidFill>
              </a:rPr>
              <a:t>《</a:t>
            </a:r>
            <a:r>
              <a:rPr lang="zh-CN" altLang="en-US" sz="2400" dirty="0" smtClean="0">
                <a:solidFill>
                  <a:srgbClr val="000000"/>
                </a:solidFill>
              </a:rPr>
              <a:t>诗</a:t>
            </a:r>
            <a:r>
              <a:rPr lang="en-US" altLang="zh-CN" sz="2400" dirty="0" smtClean="0">
                <a:solidFill>
                  <a:srgbClr val="000000"/>
                </a:solidFill>
              </a:rPr>
              <a:t>》,</a:t>
            </a:r>
            <a:r>
              <a:rPr lang="zh-CN" altLang="en-US" sz="2400" dirty="0" smtClean="0">
                <a:solidFill>
                  <a:srgbClr val="000000"/>
                </a:solidFill>
              </a:rPr>
              <a:t>无以言。	</a:t>
            </a:r>
            <a:r>
              <a:rPr lang="en-US" altLang="zh-CN" sz="2400" dirty="0" smtClean="0">
                <a:solidFill>
                  <a:srgbClr val="000000"/>
                </a:solidFill>
              </a:rPr>
              <a:t>(</a:t>
            </a:r>
            <a:r>
              <a:rPr lang="zh-CN" altLang="en-US" sz="2400" dirty="0" smtClean="0">
                <a:solidFill>
                  <a:srgbClr val="000000"/>
                </a:solidFill>
              </a:rPr>
              <a:t>固定句式</a:t>
            </a:r>
            <a:r>
              <a:rPr lang="en-US" altLang="zh-CN" sz="2400" dirty="0" smtClean="0">
                <a:solidFill>
                  <a:srgbClr val="000000"/>
                </a:solidFill>
              </a:rPr>
              <a:t>)</a:t>
            </a:r>
          </a:p>
          <a:p>
            <a:r>
              <a:rPr lang="zh-CN" altLang="en-US" sz="2400" dirty="0" smtClean="0">
                <a:solidFill>
                  <a:srgbClr val="000000"/>
                </a:solidFill>
              </a:rPr>
              <a:t>翻译</a:t>
            </a:r>
            <a:r>
              <a:rPr lang="en-US" altLang="zh-CN" sz="2400" dirty="0" smtClean="0">
                <a:solidFill>
                  <a:srgbClr val="000000"/>
                </a:solidFill>
              </a:rPr>
              <a:t>:______________________</a:t>
            </a:r>
          </a:p>
          <a:p>
            <a:r>
              <a:rPr lang="en-US" altLang="zh-CN" sz="2400" dirty="0" smtClean="0">
                <a:solidFill>
                  <a:srgbClr val="000000"/>
                </a:solidFill>
              </a:rPr>
              <a:t>7.</a:t>
            </a:r>
            <a:r>
              <a:rPr lang="zh-CN" altLang="en-US" sz="2400" dirty="0" smtClean="0">
                <a:solidFill>
                  <a:srgbClr val="000000"/>
                </a:solidFill>
              </a:rPr>
              <a:t>贫而无谄</a:t>
            </a:r>
            <a:r>
              <a:rPr lang="en-US" altLang="zh-CN" sz="2400" dirty="0" smtClean="0">
                <a:solidFill>
                  <a:srgbClr val="000000"/>
                </a:solidFill>
              </a:rPr>
              <a:t>,</a:t>
            </a:r>
            <a:r>
              <a:rPr lang="zh-CN" altLang="en-US" sz="2400" dirty="0" smtClean="0">
                <a:solidFill>
                  <a:srgbClr val="000000"/>
                </a:solidFill>
              </a:rPr>
              <a:t>富而无骄</a:t>
            </a:r>
            <a:r>
              <a:rPr lang="en-US" altLang="zh-CN" sz="2400" dirty="0" smtClean="0">
                <a:solidFill>
                  <a:srgbClr val="000000"/>
                </a:solidFill>
              </a:rPr>
              <a:t>,</a:t>
            </a:r>
            <a:r>
              <a:rPr lang="zh-CN" altLang="en-US" sz="2400" dirty="0" smtClean="0">
                <a:solidFill>
                  <a:srgbClr val="000000"/>
                </a:solidFill>
              </a:rPr>
              <a:t>何如</a:t>
            </a:r>
            <a:r>
              <a:rPr lang="en-US" altLang="zh-CN" sz="2400" dirty="0" smtClean="0">
                <a:solidFill>
                  <a:srgbClr val="000000"/>
                </a:solidFill>
              </a:rPr>
              <a:t>?	(</a:t>
            </a:r>
            <a:r>
              <a:rPr lang="zh-CN" altLang="en-US" sz="2400" dirty="0" smtClean="0">
                <a:solidFill>
                  <a:srgbClr val="000000"/>
                </a:solidFill>
              </a:rPr>
              <a:t>固定句式</a:t>
            </a:r>
            <a:r>
              <a:rPr lang="en-US" altLang="zh-CN" sz="2400" dirty="0" smtClean="0">
                <a:solidFill>
                  <a:srgbClr val="000000"/>
                </a:solidFill>
              </a:rPr>
              <a:t>)</a:t>
            </a:r>
          </a:p>
          <a:p>
            <a:r>
              <a:rPr lang="zh-CN" altLang="en-US" sz="2400" dirty="0" smtClean="0">
                <a:solidFill>
                  <a:srgbClr val="000000"/>
                </a:solidFill>
              </a:rPr>
              <a:t>翻译</a:t>
            </a:r>
            <a:r>
              <a:rPr lang="en-US" altLang="zh-CN" sz="2400" dirty="0" smtClean="0">
                <a:solidFill>
                  <a:srgbClr val="000000"/>
                </a:solidFill>
              </a:rPr>
              <a:t>:__________________________________</a:t>
            </a:r>
          </a:p>
          <a:p>
            <a:endParaRPr lang="en-US" altLang="zh-CN" sz="2400" dirty="0">
              <a:solidFill>
                <a:srgbClr val="000000"/>
              </a:solidFill>
            </a:endParaRPr>
          </a:p>
        </p:txBody>
      </p:sp>
      <p:sp>
        <p:nvSpPr>
          <p:cNvPr id="1658883" name="Text Box 3"/>
          <p:cNvSpPr txBox="1">
            <a:spLocks noChangeArrowheads="1"/>
          </p:cNvSpPr>
          <p:nvPr/>
        </p:nvSpPr>
        <p:spPr bwMode="auto">
          <a:xfrm>
            <a:off x="1000100" y="785794"/>
            <a:ext cx="3587750" cy="46166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anchor="b" anchorCtr="1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天又说了什么呢</a:t>
            </a:r>
            <a:r>
              <a:rPr lang="en-US" altLang="zh-CN" sz="2400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1658884" name="Text Box 4"/>
          <p:cNvSpPr txBox="1">
            <a:spLocks noChangeArrowheads="1"/>
          </p:cNvSpPr>
          <p:nvPr/>
        </p:nvSpPr>
        <p:spPr bwMode="auto">
          <a:xfrm>
            <a:off x="571472" y="1500174"/>
            <a:ext cx="5378450" cy="46166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anchor="b" anchorCtr="1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大概就是说的这个意思吧</a:t>
            </a:r>
            <a:r>
              <a:rPr lang="en-US" altLang="zh-CN" sz="2400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857224" y="2285992"/>
            <a:ext cx="5468932" cy="46166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wrap="square" anchor="b" anchorCtr="1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从此可以跟</a:t>
            </a:r>
            <a:r>
              <a:rPr lang="en-US" altLang="zh-CN" sz="2400" dirty="0">
                <a:solidFill>
                  <a:srgbClr val="FF0000"/>
                </a:solidFill>
              </a:rPr>
              <a:t>(</a:t>
            </a:r>
            <a:r>
              <a:rPr lang="zh-CN" altLang="en-US" sz="2400" dirty="0">
                <a:solidFill>
                  <a:srgbClr val="FF0000"/>
                </a:solidFill>
              </a:rPr>
              <a:t>你</a:t>
            </a:r>
            <a:r>
              <a:rPr lang="en-US" altLang="zh-CN" sz="2400" dirty="0">
                <a:solidFill>
                  <a:srgbClr val="FF0000"/>
                </a:solidFill>
              </a:rPr>
              <a:t>)</a:t>
            </a:r>
            <a:r>
              <a:rPr lang="zh-CN" altLang="en-US" sz="2400" dirty="0">
                <a:solidFill>
                  <a:srgbClr val="FF0000"/>
                </a:solidFill>
              </a:rPr>
              <a:t>谈论</a:t>
            </a:r>
            <a:r>
              <a:rPr lang="en-US" altLang="zh-CN" sz="2400" dirty="0">
                <a:solidFill>
                  <a:srgbClr val="FF0000"/>
                </a:solidFill>
              </a:rPr>
              <a:t>《</a:t>
            </a:r>
            <a:r>
              <a:rPr lang="zh-CN" altLang="en-US" sz="2400" dirty="0">
                <a:solidFill>
                  <a:srgbClr val="FF0000"/>
                </a:solidFill>
              </a:rPr>
              <a:t>诗</a:t>
            </a:r>
            <a:r>
              <a:rPr lang="en-US" altLang="zh-CN" sz="2400" dirty="0">
                <a:solidFill>
                  <a:srgbClr val="FF0000"/>
                </a:solidFill>
              </a:rPr>
              <a:t>》</a:t>
            </a:r>
            <a:r>
              <a:rPr lang="zh-CN" altLang="en-US" sz="2400" dirty="0">
                <a:solidFill>
                  <a:srgbClr val="FF0000"/>
                </a:solidFill>
              </a:rPr>
              <a:t>了。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20700" y="3000372"/>
            <a:ext cx="8623300" cy="46166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anchor="b" anchorCtr="1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(</a:t>
            </a:r>
            <a:r>
              <a:rPr lang="zh-CN" altLang="en-US" sz="2400" dirty="0">
                <a:solidFill>
                  <a:srgbClr val="FF0000"/>
                </a:solidFill>
              </a:rPr>
              <a:t>他</a:t>
            </a:r>
            <a:r>
              <a:rPr lang="en-US" altLang="zh-CN" sz="2400" dirty="0">
                <a:solidFill>
                  <a:srgbClr val="FF0000"/>
                </a:solidFill>
              </a:rPr>
              <a:t>)</a:t>
            </a:r>
            <a:r>
              <a:rPr lang="zh-CN" altLang="en-US" sz="2400" dirty="0">
                <a:solidFill>
                  <a:srgbClr val="FF0000"/>
                </a:solidFill>
              </a:rPr>
              <a:t>曾独自立在堂上</a:t>
            </a:r>
            <a:r>
              <a:rPr lang="en-US" altLang="zh-CN" sz="2400" dirty="0">
                <a:solidFill>
                  <a:srgbClr val="FF0000"/>
                </a:solidFill>
              </a:rPr>
              <a:t>,</a:t>
            </a:r>
            <a:r>
              <a:rPr lang="zh-CN" altLang="en-US" sz="2400" dirty="0">
                <a:solidFill>
                  <a:srgbClr val="FF0000"/>
                </a:solidFill>
              </a:rPr>
              <a:t>我恭敬地从堂下庭中</a:t>
            </a:r>
            <a:r>
              <a:rPr lang="zh-CN" altLang="en-US" sz="2400" dirty="0" smtClean="0">
                <a:solidFill>
                  <a:srgbClr val="FF0000"/>
                </a:solidFill>
              </a:rPr>
              <a:t>快步</a:t>
            </a:r>
            <a:r>
              <a:rPr lang="zh-CN" altLang="en-US" sz="2400" dirty="0" smtClean="0">
                <a:solidFill>
                  <a:srgbClr val="FF0000"/>
                </a:solidFill>
              </a:rPr>
              <a:t>走过。</a:t>
            </a: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857224" y="3714752"/>
            <a:ext cx="4743450" cy="46166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anchor="b" anchorCtr="1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彩绘的事后</a:t>
            </a:r>
            <a:r>
              <a:rPr lang="en-US" altLang="zh-CN" sz="2400" dirty="0">
                <a:solidFill>
                  <a:srgbClr val="FF0000"/>
                </a:solidFill>
              </a:rPr>
              <a:t>(</a:t>
            </a:r>
            <a:r>
              <a:rPr lang="zh-CN" altLang="en-US" sz="2400" dirty="0">
                <a:solidFill>
                  <a:srgbClr val="FF0000"/>
                </a:solidFill>
              </a:rPr>
              <a:t>于</a:t>
            </a:r>
            <a:r>
              <a:rPr lang="en-US" altLang="zh-CN" sz="2400" dirty="0">
                <a:solidFill>
                  <a:srgbClr val="FF0000"/>
                </a:solidFill>
              </a:rPr>
              <a:t>)</a:t>
            </a:r>
            <a:r>
              <a:rPr lang="zh-CN" altLang="en-US" sz="2400" dirty="0">
                <a:solidFill>
                  <a:srgbClr val="FF0000"/>
                </a:solidFill>
              </a:rPr>
              <a:t>白底子。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42910" y="4500570"/>
            <a:ext cx="4537075" cy="46166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anchor="b" anchorCtr="1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不学</a:t>
            </a:r>
            <a:r>
              <a:rPr lang="en-US" altLang="zh-CN" sz="2400" dirty="0">
                <a:solidFill>
                  <a:srgbClr val="FF0000"/>
                </a:solidFill>
              </a:rPr>
              <a:t>《</a:t>
            </a:r>
            <a:r>
              <a:rPr lang="zh-CN" altLang="en-US" sz="2400" dirty="0">
                <a:solidFill>
                  <a:srgbClr val="FF0000"/>
                </a:solidFill>
              </a:rPr>
              <a:t>诗</a:t>
            </a:r>
            <a:r>
              <a:rPr lang="en-US" altLang="zh-CN" sz="2400" dirty="0">
                <a:solidFill>
                  <a:srgbClr val="FF0000"/>
                </a:solidFill>
              </a:rPr>
              <a:t>》,</a:t>
            </a:r>
            <a:r>
              <a:rPr lang="zh-CN" altLang="en-US" sz="2400" dirty="0">
                <a:solidFill>
                  <a:srgbClr val="FF0000"/>
                </a:solidFill>
              </a:rPr>
              <a:t>无法讲话。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14282" y="5214950"/>
            <a:ext cx="7010400" cy="46166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anchor="b" anchorCtr="1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贫穷却不谄媚</a:t>
            </a:r>
            <a:r>
              <a:rPr lang="en-US" altLang="zh-CN" sz="2400" dirty="0">
                <a:solidFill>
                  <a:srgbClr val="FF0000"/>
                </a:solidFill>
              </a:rPr>
              <a:t>,</a:t>
            </a:r>
            <a:r>
              <a:rPr lang="zh-CN" altLang="en-US" sz="2400" dirty="0">
                <a:solidFill>
                  <a:srgbClr val="FF0000"/>
                </a:solidFill>
              </a:rPr>
              <a:t>富有却不骄横</a:t>
            </a:r>
            <a:r>
              <a:rPr lang="en-US" altLang="zh-CN" sz="2400" dirty="0">
                <a:solidFill>
                  <a:srgbClr val="FF0000"/>
                </a:solidFill>
              </a:rPr>
              <a:t>,</a:t>
            </a:r>
            <a:r>
              <a:rPr lang="zh-CN" altLang="en-US" sz="2400" dirty="0">
                <a:solidFill>
                  <a:srgbClr val="FF0000"/>
                </a:solidFill>
              </a:rPr>
              <a:t>怎么样</a:t>
            </a:r>
            <a:r>
              <a:rPr lang="en-US" altLang="zh-CN" sz="2400" dirty="0">
                <a:solidFill>
                  <a:srgbClr val="FF0000"/>
                </a:solidFill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58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58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883" grpId="0" autoUpdateAnimBg="0"/>
      <p:bldP spid="1658884" grpId="0" autoUpdateAnimBg="0"/>
      <p:bldP spid="5" grpId="0" autoUpdateAnimBg="0"/>
      <p:bldP spid="6" grpId="0" autoUpdateAnimBg="0"/>
      <p:bldP spid="7" grpId="0" autoUpdateAnimBg="0"/>
      <p:bldP spid="8" grpId="0" autoUpdateAnimBg="0"/>
      <p:bldP spid="9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5143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一  教育的作用</a:t>
            </a:r>
            <a:endParaRPr lang="zh-CN" altLang="en-US" sz="3600" b="1" dirty="0"/>
          </a:p>
        </p:txBody>
      </p:sp>
      <p:sp>
        <p:nvSpPr>
          <p:cNvPr id="5" name="矩形 4"/>
          <p:cNvSpPr/>
          <p:nvPr/>
        </p:nvSpPr>
        <p:spPr>
          <a:xfrm>
            <a:off x="142844" y="571480"/>
            <a:ext cx="8786874" cy="2062103"/>
          </a:xfrm>
          <a:prstGeom prst="rect">
            <a:avLst/>
          </a:prstGeom>
          <a:ln w="19050">
            <a:solidFill>
              <a:srgbClr val="FF00FF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17</a:t>
            </a:r>
            <a:r>
              <a:rPr lang="en-US" altLang="zh-CN" sz="3200" b="1" dirty="0" smtClean="0">
                <a:solidFill>
                  <a:srgbClr val="FF0000"/>
                </a:solidFill>
                <a:ea typeface="楷体_GB2312" pitchFamily="49" charset="-122"/>
              </a:rPr>
              <a:t>.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  </a:t>
            </a:r>
            <a:r>
              <a:rPr lang="zh-CN" altLang="en-US" sz="3200" b="1" dirty="0" smtClean="0">
                <a:solidFill>
                  <a:srgbClr val="FF0000"/>
                </a:solidFill>
                <a:ea typeface="楷体_GB2312" pitchFamily="49" charset="-122"/>
              </a:rPr>
              <a:t>子曰：“性相近也，</a:t>
            </a:r>
            <a:r>
              <a:rPr lang="zh-CN" altLang="en-US" sz="3200" b="1" dirty="0" smtClean="0">
                <a:solidFill>
                  <a:srgbClr val="3333FF"/>
                </a:solidFill>
                <a:ea typeface="楷体_GB2312" pitchFamily="49" charset="-122"/>
              </a:rPr>
              <a:t>习</a:t>
            </a:r>
            <a:r>
              <a:rPr lang="zh-CN" altLang="en-US" sz="3200" b="1" dirty="0" smtClean="0">
                <a:solidFill>
                  <a:srgbClr val="FF0000"/>
                </a:solidFill>
                <a:ea typeface="楷体_GB2312" pitchFamily="49" charset="-122"/>
              </a:rPr>
              <a:t>相远也。”</a:t>
            </a:r>
            <a:endParaRPr lang="en-US" altLang="zh-CN" sz="3200" b="1" dirty="0" smtClean="0">
              <a:solidFill>
                <a:srgbClr val="FF0000"/>
              </a:solidFill>
              <a:ea typeface="楷体_GB2312" pitchFamily="49" charset="-122"/>
            </a:endParaRPr>
          </a:p>
          <a:p>
            <a:r>
              <a:rPr lang="en-US" altLang="zh-CN" sz="3200" b="1" dirty="0" smtClean="0">
                <a:solidFill>
                  <a:srgbClr val="FF0000"/>
                </a:solidFill>
                <a:ea typeface="楷体_GB2312" pitchFamily="49" charset="-122"/>
              </a:rPr>
              <a:t>17.3     </a:t>
            </a:r>
            <a:r>
              <a:rPr lang="zh-CN" altLang="en-US" sz="3200" b="1" dirty="0" smtClean="0">
                <a:solidFill>
                  <a:srgbClr val="FF0000"/>
                </a:solidFill>
                <a:ea typeface="楷体_GB2312" pitchFamily="49" charset="-122"/>
              </a:rPr>
              <a:t>子曰</a:t>
            </a:r>
            <a:r>
              <a:rPr lang="en-US" altLang="zh-CN" sz="3200" b="1" dirty="0" smtClean="0">
                <a:solidFill>
                  <a:srgbClr val="FF0000"/>
                </a:solidFill>
                <a:ea typeface="楷体_GB2312" pitchFamily="49" charset="-122"/>
              </a:rPr>
              <a:t>:</a:t>
            </a:r>
            <a:r>
              <a:rPr lang="zh-CN" altLang="en-US" sz="3200" b="1" dirty="0" smtClean="0">
                <a:solidFill>
                  <a:srgbClr val="FF0000"/>
                </a:solidFill>
                <a:ea typeface="楷体_GB2312" pitchFamily="49" charset="-122"/>
              </a:rPr>
              <a:t>“唯</a:t>
            </a:r>
            <a:r>
              <a:rPr lang="zh-CN" altLang="en-US" sz="3200" b="1" dirty="0" smtClean="0">
                <a:solidFill>
                  <a:srgbClr val="0000FF"/>
                </a:solidFill>
                <a:ea typeface="楷体_GB2312" pitchFamily="49" charset="-122"/>
              </a:rPr>
              <a:t>上知</a:t>
            </a:r>
            <a:r>
              <a:rPr lang="zh-CN" altLang="en-US" sz="3200" b="1" dirty="0" smtClean="0">
                <a:solidFill>
                  <a:srgbClr val="FF0000"/>
                </a:solidFill>
                <a:ea typeface="楷体_GB2312" pitchFamily="49" charset="-122"/>
              </a:rPr>
              <a:t>与</a:t>
            </a:r>
            <a:r>
              <a:rPr lang="zh-CN" altLang="en-US" sz="3200" b="1" dirty="0" smtClean="0">
                <a:solidFill>
                  <a:srgbClr val="0000FF"/>
                </a:solidFill>
                <a:ea typeface="楷体_GB2312" pitchFamily="49" charset="-122"/>
              </a:rPr>
              <a:t>下愚</a:t>
            </a:r>
            <a:r>
              <a:rPr lang="zh-CN" altLang="en-US" sz="3200" b="1" dirty="0" smtClean="0">
                <a:solidFill>
                  <a:srgbClr val="FF0000"/>
                </a:solidFill>
                <a:ea typeface="楷体_GB2312" pitchFamily="49" charset="-122"/>
              </a:rPr>
              <a:t>不</a:t>
            </a:r>
            <a:r>
              <a:rPr lang="zh-CN" altLang="en-US" sz="3200" b="1" dirty="0" smtClean="0">
                <a:solidFill>
                  <a:srgbClr val="0000FF"/>
                </a:solidFill>
                <a:ea typeface="楷体_GB2312" pitchFamily="49" charset="-122"/>
              </a:rPr>
              <a:t>移</a:t>
            </a:r>
            <a:r>
              <a:rPr lang="zh-CN" altLang="en-US" sz="3200" b="1" dirty="0" smtClean="0">
                <a:solidFill>
                  <a:srgbClr val="FF0000"/>
                </a:solidFill>
                <a:ea typeface="楷体_GB2312" pitchFamily="49" charset="-122"/>
              </a:rPr>
              <a:t>”</a:t>
            </a:r>
            <a:endParaRPr lang="en-US" altLang="zh-CN" sz="3200" b="1" dirty="0" smtClean="0">
              <a:solidFill>
                <a:srgbClr val="FF0000"/>
              </a:solidFill>
              <a:ea typeface="楷体_GB2312" pitchFamily="49" charset="-122"/>
            </a:endParaRPr>
          </a:p>
          <a:p>
            <a:r>
              <a:rPr lang="en-US" altLang="zh-CN" sz="3200" b="1" dirty="0" smtClean="0">
                <a:solidFill>
                  <a:srgbClr val="FF0000"/>
                </a:solidFill>
                <a:ea typeface="楷体_GB2312" pitchFamily="49" charset="-122"/>
              </a:rPr>
              <a:t>         </a:t>
            </a:r>
            <a:r>
              <a:rPr lang="zh-CN" altLang="en-US" sz="3200" b="1" dirty="0" smtClean="0">
                <a:solidFill>
                  <a:srgbClr val="CC3399"/>
                </a:solidFill>
                <a:ea typeface="楷体_GB2312" pitchFamily="49" charset="-122"/>
              </a:rPr>
              <a:t>习：习染               知：同智  形作名，智者</a:t>
            </a:r>
            <a:endParaRPr lang="en-US" altLang="zh-CN" sz="3200" b="1" dirty="0" smtClean="0">
              <a:solidFill>
                <a:srgbClr val="CC3399"/>
              </a:solidFill>
              <a:ea typeface="楷体_GB2312" pitchFamily="49" charset="-122"/>
            </a:endParaRPr>
          </a:p>
          <a:p>
            <a:r>
              <a:rPr lang="en-US" altLang="zh-CN" sz="3200" b="1" dirty="0" smtClean="0">
                <a:solidFill>
                  <a:srgbClr val="CC3399"/>
                </a:solidFill>
                <a:ea typeface="楷体_GB2312" pitchFamily="49" charset="-122"/>
              </a:rPr>
              <a:t>         </a:t>
            </a:r>
            <a:r>
              <a:rPr lang="zh-CN" altLang="en-US" sz="3200" b="1" dirty="0" smtClean="0">
                <a:solidFill>
                  <a:srgbClr val="CC3399"/>
                </a:solidFill>
                <a:ea typeface="楷体_GB2312" pitchFamily="49" charset="-122"/>
              </a:rPr>
              <a:t>愚：形作名    愚人       移：改变</a:t>
            </a:r>
            <a:endParaRPr lang="zh-CN" altLang="en-US" sz="3200" dirty="0">
              <a:solidFill>
                <a:srgbClr val="CC3399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2844" y="2714620"/>
            <a:ext cx="8858312" cy="3970318"/>
          </a:xfrm>
          <a:prstGeom prst="rect">
            <a:avLst/>
          </a:prstGeom>
          <a:ln w="19050"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+mn-ea"/>
                <a:cs typeface="Times New Roman" pitchFamily="18" charset="0"/>
              </a:rPr>
              <a:t>    这两章可以看做是孔子对教育作用的认识。他认为后天的学习（习染）使人与人的品行、智力相差很远，</a:t>
            </a:r>
            <a:r>
              <a:rPr lang="zh-CN" altLang="en-US" sz="2800" b="1" u="sng" dirty="0" smtClean="0">
                <a:solidFill>
                  <a:srgbClr val="FF00FF"/>
                </a:solidFill>
                <a:latin typeface="+mn-ea"/>
                <a:cs typeface="Times New Roman" pitchFamily="18" charset="0"/>
              </a:rPr>
              <a:t>教育可以提升人的品行智力</a:t>
            </a:r>
            <a:r>
              <a:rPr lang="zh-CN" altLang="en-US" sz="2800" b="1" dirty="0" smtClean="0">
                <a:solidFill>
                  <a:srgbClr val="FF00FF"/>
                </a:solidFill>
                <a:latin typeface="+mn-ea"/>
                <a:cs typeface="Times New Roman" pitchFamily="18" charset="0"/>
              </a:rPr>
              <a:t>。</a:t>
            </a:r>
            <a:endParaRPr lang="en-US" altLang="zh-CN" sz="2800" b="1" dirty="0" smtClean="0">
              <a:solidFill>
                <a:srgbClr val="FF00FF"/>
              </a:solidFill>
              <a:latin typeface="+mn-ea"/>
              <a:cs typeface="Times New Roman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latin typeface="+mn-ea"/>
                <a:cs typeface="Times New Roman" pitchFamily="18" charset="0"/>
              </a:rPr>
              <a:t>17.3</a:t>
            </a:r>
            <a:r>
              <a:rPr lang="zh-CN" altLang="en-US" sz="2800" b="1" dirty="0" smtClean="0">
                <a:solidFill>
                  <a:srgbClr val="0000FF"/>
                </a:solidFill>
                <a:latin typeface="+mn-ea"/>
                <a:cs typeface="Times New Roman" pitchFamily="18" charset="0"/>
              </a:rPr>
              <a:t>章，排除特例，天才与蠢材（白痴）除外</a:t>
            </a:r>
            <a:r>
              <a:rPr lang="en-US" altLang="zh-CN" sz="2800" b="1" dirty="0" smtClean="0">
                <a:solidFill>
                  <a:srgbClr val="0000FF"/>
                </a:solidFill>
                <a:latin typeface="+mn-ea"/>
                <a:cs typeface="Times New Roman" pitchFamily="18" charset="0"/>
              </a:rPr>
              <a:t>,</a:t>
            </a:r>
            <a:r>
              <a:rPr lang="zh-CN" altLang="en-US" sz="2800" b="1" dirty="0" smtClean="0">
                <a:solidFill>
                  <a:srgbClr val="0000FF"/>
                </a:solidFill>
                <a:latin typeface="+mn-ea"/>
                <a:cs typeface="Times New Roman" pitchFamily="18" charset="0"/>
              </a:rPr>
              <a:t>这是先天性的因素，非教育所能及。这两种是人类社会中的极少数，更多的人是可以接受教育的。</a:t>
            </a:r>
            <a:endParaRPr lang="en-US" altLang="zh-CN" sz="2800" b="1" dirty="0" smtClean="0">
              <a:solidFill>
                <a:srgbClr val="0000FF"/>
              </a:solidFill>
              <a:latin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3954" name="Text Box 2"/>
          <p:cNvSpPr txBox="1">
            <a:spLocks noChangeArrowheads="1"/>
          </p:cNvSpPr>
          <p:nvPr/>
        </p:nvSpPr>
        <p:spPr bwMode="auto">
          <a:xfrm>
            <a:off x="212725" y="1143318"/>
            <a:ext cx="9558338" cy="452431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【</a:t>
            </a:r>
            <a:r>
              <a:rPr lang="zh-CN" altLang="en-US" sz="3200" dirty="0">
                <a:solidFill>
                  <a:srgbClr val="FF0000"/>
                </a:solidFill>
              </a:rPr>
              <a:t>文言梳理</a:t>
            </a:r>
            <a:r>
              <a:rPr lang="en-US" altLang="zh-CN" sz="3200" dirty="0">
                <a:solidFill>
                  <a:srgbClr val="FF0000"/>
                </a:solidFill>
              </a:rPr>
              <a:t>】</a:t>
            </a:r>
          </a:p>
          <a:p>
            <a:r>
              <a:rPr lang="zh-CN" altLang="en-US" sz="3200" dirty="0">
                <a:solidFill>
                  <a:srgbClr val="000000"/>
                </a:solidFill>
              </a:rPr>
              <a:t>一、重点实虚词</a:t>
            </a:r>
          </a:p>
          <a:p>
            <a:r>
              <a:rPr lang="zh-CN" altLang="en-US" sz="3200" dirty="0">
                <a:solidFill>
                  <a:srgbClr val="000000"/>
                </a:solidFill>
              </a:rPr>
              <a:t>*</a:t>
            </a:r>
            <a:r>
              <a:rPr lang="en-US" altLang="zh-CN" sz="3200" dirty="0"/>
              <a:t>1.</a:t>
            </a:r>
            <a:r>
              <a:rPr lang="zh-CN" altLang="en-US" sz="3200" dirty="0"/>
              <a:t>抑为之不厌	抑</a:t>
            </a:r>
            <a:r>
              <a:rPr lang="en-US" altLang="zh-CN" sz="3200" dirty="0"/>
              <a:t>:_____</a:t>
            </a:r>
          </a:p>
          <a:p>
            <a:r>
              <a:rPr lang="en-US" altLang="zh-CN" sz="3200" dirty="0"/>
              <a:t>*2.</a:t>
            </a:r>
            <a:r>
              <a:rPr lang="zh-CN" altLang="en-US" sz="3200" dirty="0"/>
              <a:t>不愤不启	愤</a:t>
            </a:r>
            <a:r>
              <a:rPr lang="en-US" altLang="zh-CN" sz="3200" dirty="0"/>
              <a:t>:_______________________</a:t>
            </a:r>
          </a:p>
          <a:p>
            <a:r>
              <a:rPr lang="en-US" altLang="zh-CN" sz="3200" dirty="0"/>
              <a:t>*3.</a:t>
            </a:r>
            <a:r>
              <a:rPr lang="zh-CN" altLang="en-US" sz="3200" dirty="0"/>
              <a:t>不悱不发	悱</a:t>
            </a:r>
            <a:r>
              <a:rPr lang="en-US" altLang="zh-CN" sz="3200" dirty="0"/>
              <a:t>:_____________________</a:t>
            </a:r>
          </a:p>
          <a:p>
            <a:r>
              <a:rPr lang="en-US" altLang="zh-CN" sz="3200" dirty="0"/>
              <a:t>*4.</a:t>
            </a:r>
            <a:r>
              <a:rPr lang="zh-CN" altLang="en-US" sz="3200" dirty="0"/>
              <a:t>素以为</a:t>
            </a:r>
            <a:r>
              <a:rPr lang="zh-CN" altLang="en-US" sz="3200" dirty="0">
                <a:solidFill>
                  <a:srgbClr val="000000"/>
                </a:solidFill>
              </a:rPr>
              <a:t>绚兮	素</a:t>
            </a:r>
            <a:r>
              <a:rPr lang="en-US" altLang="zh-CN" sz="3200" dirty="0" smtClean="0">
                <a:solidFill>
                  <a:srgbClr val="000000"/>
                </a:solidFill>
              </a:rPr>
              <a:t>:_________________________</a:t>
            </a:r>
          </a:p>
          <a:p>
            <a:r>
              <a:rPr lang="en-US" altLang="zh-CN" sz="3200" dirty="0" smtClean="0">
                <a:solidFill>
                  <a:srgbClr val="000000"/>
                </a:solidFill>
              </a:rPr>
              <a:t>*5.</a:t>
            </a:r>
            <a:r>
              <a:rPr lang="zh-CN" altLang="en-US" sz="3200" dirty="0" smtClean="0"/>
              <a:t>鲤趋而过庭		趋</a:t>
            </a:r>
            <a:r>
              <a:rPr lang="en-US" altLang="zh-CN" sz="3200" dirty="0" smtClean="0"/>
              <a:t>:_________</a:t>
            </a:r>
          </a:p>
          <a:p>
            <a:r>
              <a:rPr lang="en-US" altLang="zh-CN" sz="3200" dirty="0" smtClean="0"/>
              <a:t>*6.</a:t>
            </a:r>
            <a:r>
              <a:rPr lang="zh-CN" altLang="en-US" sz="3200" dirty="0" smtClean="0"/>
              <a:t>女与回也孰愈	愈</a:t>
            </a:r>
            <a:r>
              <a:rPr lang="en-US" altLang="zh-CN" sz="3200" dirty="0" smtClean="0"/>
              <a:t>:__________</a:t>
            </a:r>
          </a:p>
          <a:p>
            <a:r>
              <a:rPr lang="en-US" altLang="zh-CN" sz="3200" dirty="0" smtClean="0"/>
              <a:t>*7.</a:t>
            </a:r>
            <a:r>
              <a:rPr lang="zh-CN" altLang="en-US" sz="3200" dirty="0" smtClean="0"/>
              <a:t>赐也何敢望回	望</a:t>
            </a:r>
            <a:r>
              <a:rPr lang="en-US" altLang="zh-CN" sz="3200" dirty="0" smtClean="0"/>
              <a:t>:</a:t>
            </a:r>
            <a:r>
              <a:rPr lang="en-US" altLang="zh-CN" sz="3200" dirty="0" smtClean="0">
                <a:solidFill>
                  <a:srgbClr val="000000"/>
                </a:solidFill>
              </a:rPr>
              <a:t>________________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sp>
        <p:nvSpPr>
          <p:cNvPr id="1533955" name="Text Box 3"/>
          <p:cNvSpPr txBox="1">
            <a:spLocks noChangeArrowheads="1"/>
          </p:cNvSpPr>
          <p:nvPr/>
        </p:nvSpPr>
        <p:spPr bwMode="auto">
          <a:xfrm>
            <a:off x="822325" y="3045036"/>
            <a:ext cx="465138" cy="430887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2200">
                <a:solidFill>
                  <a:srgbClr val="FF0000"/>
                </a:solidFill>
              </a:rPr>
              <a:t>·</a:t>
            </a:r>
          </a:p>
        </p:txBody>
      </p:sp>
      <p:sp>
        <p:nvSpPr>
          <p:cNvPr id="1533956" name="Text Box 4"/>
          <p:cNvSpPr txBox="1">
            <a:spLocks noChangeArrowheads="1"/>
          </p:cNvSpPr>
          <p:nvPr/>
        </p:nvSpPr>
        <p:spPr bwMode="auto">
          <a:xfrm>
            <a:off x="1154114" y="3820586"/>
            <a:ext cx="465137" cy="430887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2200">
                <a:solidFill>
                  <a:srgbClr val="FF0000"/>
                </a:solidFill>
              </a:rPr>
              <a:t>·</a:t>
            </a:r>
          </a:p>
        </p:txBody>
      </p:sp>
      <p:sp>
        <p:nvSpPr>
          <p:cNvPr id="1533957" name="Text Box 5"/>
          <p:cNvSpPr txBox="1">
            <a:spLocks noChangeArrowheads="1"/>
          </p:cNvSpPr>
          <p:nvPr/>
        </p:nvSpPr>
        <p:spPr bwMode="auto">
          <a:xfrm>
            <a:off x="1143000" y="4596137"/>
            <a:ext cx="465138" cy="430887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2200">
                <a:solidFill>
                  <a:srgbClr val="FF0000"/>
                </a:solidFill>
              </a:rPr>
              <a:t>·</a:t>
            </a:r>
          </a:p>
        </p:txBody>
      </p:sp>
      <p:sp>
        <p:nvSpPr>
          <p:cNvPr id="1533958" name="Text Box 6"/>
          <p:cNvSpPr txBox="1">
            <a:spLocks noChangeArrowheads="1"/>
          </p:cNvSpPr>
          <p:nvPr/>
        </p:nvSpPr>
        <p:spPr bwMode="auto">
          <a:xfrm>
            <a:off x="760414" y="5383120"/>
            <a:ext cx="465137" cy="430887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2200">
                <a:solidFill>
                  <a:srgbClr val="FF0000"/>
                </a:solidFill>
              </a:rPr>
              <a:t>·</a:t>
            </a:r>
          </a:p>
        </p:txBody>
      </p:sp>
      <p:sp>
        <p:nvSpPr>
          <p:cNvPr id="1533959" name="Text Box 7"/>
          <p:cNvSpPr txBox="1">
            <a:spLocks noChangeArrowheads="1"/>
          </p:cNvSpPr>
          <p:nvPr/>
        </p:nvSpPr>
        <p:spPr bwMode="auto">
          <a:xfrm>
            <a:off x="3786182" y="2071678"/>
            <a:ext cx="1127125" cy="52322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anchor="b" anchorCtr="1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不过</a:t>
            </a:r>
          </a:p>
        </p:txBody>
      </p:sp>
      <p:sp>
        <p:nvSpPr>
          <p:cNvPr id="1533960" name="Text Box 8"/>
          <p:cNvSpPr txBox="1">
            <a:spLocks noChangeArrowheads="1"/>
          </p:cNvSpPr>
          <p:nvPr/>
        </p:nvSpPr>
        <p:spPr bwMode="auto">
          <a:xfrm>
            <a:off x="3428992" y="2714620"/>
            <a:ext cx="5159375" cy="46166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anchor="b" anchorCtr="1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心里想弄明白而还不明白</a:t>
            </a:r>
          </a:p>
        </p:txBody>
      </p:sp>
      <p:sp>
        <p:nvSpPr>
          <p:cNvPr id="1533961" name="Text Box 9"/>
          <p:cNvSpPr txBox="1">
            <a:spLocks noChangeArrowheads="1"/>
          </p:cNvSpPr>
          <p:nvPr/>
        </p:nvSpPr>
        <p:spPr bwMode="auto">
          <a:xfrm>
            <a:off x="3357554" y="3214686"/>
            <a:ext cx="4711700" cy="46166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anchor="b" anchorCtr="1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想说而说不出来的样子</a:t>
            </a:r>
          </a:p>
        </p:txBody>
      </p:sp>
      <p:sp>
        <p:nvSpPr>
          <p:cNvPr id="1533962" name="Text Box 10"/>
          <p:cNvSpPr txBox="1">
            <a:spLocks noChangeArrowheads="1"/>
          </p:cNvSpPr>
          <p:nvPr/>
        </p:nvSpPr>
        <p:spPr bwMode="auto">
          <a:xfrm>
            <a:off x="3311525" y="3643314"/>
            <a:ext cx="5832475" cy="46166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anchor="b" anchorCtr="1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白色的绢</a:t>
            </a:r>
            <a:r>
              <a:rPr lang="en-US" altLang="zh-CN" sz="2400" dirty="0">
                <a:solidFill>
                  <a:srgbClr val="FF0000"/>
                </a:solidFill>
              </a:rPr>
              <a:t>,</a:t>
            </a:r>
            <a:r>
              <a:rPr lang="zh-CN" altLang="en-US" sz="2400" dirty="0">
                <a:solidFill>
                  <a:srgbClr val="FF0000"/>
                </a:solidFill>
              </a:rPr>
              <a:t>引申指白色的底子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0034" y="0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课后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作业一答案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4643438" y="4071942"/>
            <a:ext cx="2355850" cy="52322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anchor="b" anchorCtr="1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小步快走</a:t>
            </a: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4643438" y="4572008"/>
            <a:ext cx="2616200" cy="52322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anchor="b" anchorCtr="1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较好</a:t>
            </a:r>
            <a:r>
              <a:rPr lang="en-US" altLang="zh-CN" sz="2800" dirty="0">
                <a:solidFill>
                  <a:srgbClr val="FF0000"/>
                </a:solidFill>
              </a:rPr>
              <a:t>,</a:t>
            </a:r>
            <a:r>
              <a:rPr lang="zh-CN" altLang="en-US" sz="2800" dirty="0">
                <a:solidFill>
                  <a:srgbClr val="FF0000"/>
                </a:solidFill>
              </a:rPr>
              <a:t>胜过</a:t>
            </a: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4286248" y="5072074"/>
            <a:ext cx="4181475" cy="52322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anchor="b" anchorCtr="1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比较</a:t>
            </a:r>
            <a:r>
              <a:rPr lang="en-US" altLang="zh-CN" sz="2800" dirty="0">
                <a:solidFill>
                  <a:srgbClr val="FF0000"/>
                </a:solidFill>
              </a:rPr>
              <a:t>,</a:t>
            </a:r>
            <a:r>
              <a:rPr lang="zh-CN" altLang="en-US" sz="2800" dirty="0">
                <a:solidFill>
                  <a:srgbClr val="FF0000"/>
                </a:solidFill>
              </a:rPr>
              <a:t>同</a:t>
            </a:r>
            <a:r>
              <a:rPr lang="en-US" altLang="zh-CN" sz="2800" dirty="0">
                <a:solidFill>
                  <a:srgbClr val="FF0000"/>
                </a:solidFill>
              </a:rPr>
              <a:t>……</a:t>
            </a:r>
            <a:r>
              <a:rPr lang="zh-CN" altLang="en-US" sz="2800" dirty="0">
                <a:solidFill>
                  <a:srgbClr val="FF0000"/>
                </a:solidFill>
              </a:rPr>
              <a:t>相比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2258" name="Text Box 2"/>
          <p:cNvSpPr txBox="1">
            <a:spLocks noChangeArrowheads="1"/>
          </p:cNvSpPr>
          <p:nvPr/>
        </p:nvSpPr>
        <p:spPr bwMode="auto">
          <a:xfrm>
            <a:off x="212725" y="1143318"/>
            <a:ext cx="8216927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</a:rPr>
              <a:t>二、一词多义</a:t>
            </a:r>
          </a:p>
        </p:txBody>
      </p:sp>
      <p:pic>
        <p:nvPicPr>
          <p:cNvPr id="163225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6901" y="2149437"/>
            <a:ext cx="7635875" cy="42531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328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55701" y="1099491"/>
            <a:ext cx="6556375" cy="52745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430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1963" y="1135695"/>
            <a:ext cx="7677150" cy="55660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5330" name="Text Box 2"/>
          <p:cNvSpPr txBox="1">
            <a:spLocks noChangeArrowheads="1"/>
          </p:cNvSpPr>
          <p:nvPr/>
        </p:nvSpPr>
        <p:spPr bwMode="auto">
          <a:xfrm>
            <a:off x="142844" y="214290"/>
            <a:ext cx="9453563" cy="440120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</a:rPr>
              <a:t>三、判断下列加点词的活用类型并释义</a:t>
            </a:r>
          </a:p>
          <a:p>
            <a:r>
              <a:rPr lang="en-US" altLang="zh-CN" sz="2800" dirty="0">
                <a:solidFill>
                  <a:srgbClr val="000000"/>
                </a:solidFill>
              </a:rPr>
              <a:t>1.</a:t>
            </a:r>
            <a:r>
              <a:rPr lang="zh-CN" altLang="en-US" sz="2800" dirty="0">
                <a:solidFill>
                  <a:srgbClr val="000000"/>
                </a:solidFill>
              </a:rPr>
              <a:t>动词活用</a:t>
            </a:r>
          </a:p>
          <a:p>
            <a:r>
              <a:rPr lang="zh-CN" altLang="en-US" sz="2800" dirty="0">
                <a:solidFill>
                  <a:srgbClr val="000000"/>
                </a:solidFill>
              </a:rPr>
              <a:t>求也退</a:t>
            </a:r>
            <a:r>
              <a:rPr lang="en-US" altLang="zh-CN" sz="2800" dirty="0"/>
              <a:t>,</a:t>
            </a:r>
            <a:r>
              <a:rPr lang="zh-CN" altLang="en-US" sz="2800" dirty="0"/>
              <a:t>故进之</a:t>
            </a:r>
            <a:r>
              <a:rPr lang="zh-CN" altLang="en-US" sz="2800" dirty="0">
                <a:solidFill>
                  <a:srgbClr val="000000"/>
                </a:solidFill>
              </a:rPr>
              <a:t>	</a:t>
            </a:r>
            <a:r>
              <a:rPr lang="en-US" altLang="zh-CN" sz="2800" dirty="0">
                <a:solidFill>
                  <a:srgbClr val="000000"/>
                </a:solidFill>
              </a:rPr>
              <a:t>(</a:t>
            </a:r>
            <a:r>
              <a:rPr lang="zh-CN" altLang="en-US" sz="2800" dirty="0">
                <a:solidFill>
                  <a:srgbClr val="000000"/>
                </a:solidFill>
              </a:rPr>
              <a:t>动词的使动用法</a:t>
            </a:r>
            <a:r>
              <a:rPr lang="en-US" altLang="zh-CN" sz="2800" dirty="0" smtClean="0">
                <a:solidFill>
                  <a:srgbClr val="000000"/>
                </a:solidFill>
              </a:rPr>
              <a:t>)_________</a:t>
            </a:r>
          </a:p>
          <a:p>
            <a:r>
              <a:rPr lang="en-US" altLang="zh-CN" sz="2800" dirty="0" smtClean="0"/>
              <a:t>2.</a:t>
            </a:r>
            <a:r>
              <a:rPr lang="zh-CN" altLang="en-US" sz="2800" dirty="0" smtClean="0"/>
              <a:t>形容词活用</a:t>
            </a:r>
          </a:p>
          <a:p>
            <a:r>
              <a:rPr lang="zh-CN" altLang="en-US" sz="2800" dirty="0" smtClean="0"/>
              <a:t>①唯上知与下愚不移	</a:t>
            </a:r>
            <a:r>
              <a:rPr lang="en-US" altLang="zh-CN" sz="2800" dirty="0" smtClean="0"/>
              <a:t>(</a:t>
            </a:r>
            <a:r>
              <a:rPr lang="zh-CN" altLang="en-US" sz="2800" dirty="0" smtClean="0"/>
              <a:t>形容词作名词</a:t>
            </a:r>
            <a:r>
              <a:rPr lang="en-US" altLang="zh-CN" sz="2800" dirty="0" smtClean="0"/>
              <a:t>)_____</a:t>
            </a:r>
          </a:p>
          <a:p>
            <a:r>
              <a:rPr lang="en-US" altLang="zh-CN" sz="2800" dirty="0" smtClean="0"/>
              <a:t>				(</a:t>
            </a:r>
            <a:r>
              <a:rPr lang="zh-CN" altLang="en-US" sz="2800" dirty="0" smtClean="0"/>
              <a:t>形容词作名词</a:t>
            </a:r>
            <a:r>
              <a:rPr lang="en-US" altLang="zh-CN" sz="2800" dirty="0" smtClean="0"/>
              <a:t>)_____</a:t>
            </a:r>
          </a:p>
          <a:p>
            <a:r>
              <a:rPr lang="en-US" altLang="zh-CN" sz="2800" dirty="0" smtClean="0"/>
              <a:t>②</a:t>
            </a:r>
            <a:r>
              <a:rPr lang="zh-CN" altLang="en-US" sz="2800" dirty="0" smtClean="0"/>
              <a:t>然后乐正			</a:t>
            </a:r>
            <a:r>
              <a:rPr lang="en-US" altLang="zh-CN" sz="2800" dirty="0" smtClean="0"/>
              <a:t>(</a:t>
            </a:r>
            <a:r>
              <a:rPr lang="zh-CN" altLang="en-US" sz="2800" dirty="0" smtClean="0"/>
              <a:t>形容词作动词</a:t>
            </a:r>
            <a:r>
              <a:rPr lang="en-US" altLang="zh-CN" sz="2800" dirty="0" smtClean="0"/>
              <a:t>)_________</a:t>
            </a:r>
          </a:p>
          <a:p>
            <a:r>
              <a:rPr lang="en-US" altLang="zh-CN" sz="2800" dirty="0" smtClean="0"/>
              <a:t>③</a:t>
            </a:r>
            <a:r>
              <a:rPr lang="zh-CN" altLang="en-US" sz="2800" dirty="0" smtClean="0"/>
              <a:t>又闻君子之远其子也	</a:t>
            </a:r>
          </a:p>
          <a:p>
            <a:r>
              <a:rPr lang="zh-CN" altLang="en-US" sz="2800" dirty="0" smtClean="0"/>
              <a:t>		</a:t>
            </a:r>
            <a:r>
              <a:rPr lang="en-US" altLang="zh-CN" sz="2800" dirty="0" smtClean="0"/>
              <a:t>(</a:t>
            </a:r>
            <a:r>
              <a:rPr lang="zh-CN" altLang="en-US" sz="2800" dirty="0" smtClean="0"/>
              <a:t>形容词的使动用法</a:t>
            </a:r>
            <a:r>
              <a:rPr lang="en-US" altLang="zh-CN" sz="2800" dirty="0" smtClean="0"/>
              <a:t>)___________________</a:t>
            </a:r>
          </a:p>
          <a:p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1635331" name="Text Box 3"/>
          <p:cNvSpPr txBox="1">
            <a:spLocks noChangeArrowheads="1"/>
          </p:cNvSpPr>
          <p:nvPr/>
        </p:nvSpPr>
        <p:spPr bwMode="auto">
          <a:xfrm>
            <a:off x="1928794" y="2214554"/>
            <a:ext cx="465137" cy="430887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2200" dirty="0">
                <a:solidFill>
                  <a:srgbClr val="FF0000"/>
                </a:solidFill>
              </a:rPr>
              <a:t>·</a:t>
            </a:r>
          </a:p>
        </p:txBody>
      </p:sp>
      <p:sp>
        <p:nvSpPr>
          <p:cNvPr id="1635332" name="Text Box 4"/>
          <p:cNvSpPr txBox="1">
            <a:spLocks noChangeArrowheads="1"/>
          </p:cNvSpPr>
          <p:nvPr/>
        </p:nvSpPr>
        <p:spPr bwMode="auto">
          <a:xfrm>
            <a:off x="5715008" y="928670"/>
            <a:ext cx="2393950" cy="52322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anchor="b" anchorCtr="1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使</a:t>
            </a:r>
            <a:r>
              <a:rPr lang="en-US" altLang="zh-CN" sz="2800" dirty="0">
                <a:solidFill>
                  <a:srgbClr val="FF0000"/>
                </a:solidFill>
              </a:rPr>
              <a:t>……</a:t>
            </a:r>
            <a:r>
              <a:rPr lang="zh-CN" altLang="en-US" sz="2800" dirty="0">
                <a:solidFill>
                  <a:srgbClr val="FF0000"/>
                </a:solidFill>
              </a:rPr>
              <a:t>进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6357950" y="1857364"/>
            <a:ext cx="1584325" cy="46166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anchor="b" anchorCtr="1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智者</a:t>
            </a: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6286512" y="2285992"/>
            <a:ext cx="1584325" cy="46166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anchor="b" anchorCtr="1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愚人</a:t>
            </a: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6215074" y="2786058"/>
            <a:ext cx="2317750" cy="46166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anchor="b" anchorCtr="1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得到厘正</a:t>
            </a: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4357685" y="3571876"/>
            <a:ext cx="4500595" cy="46166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wrap="square" anchor="b" anchorCtr="1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使</a:t>
            </a:r>
            <a:r>
              <a:rPr lang="en-US" altLang="zh-CN" sz="2400" dirty="0">
                <a:solidFill>
                  <a:srgbClr val="FF0000"/>
                </a:solidFill>
              </a:rPr>
              <a:t>……</a:t>
            </a:r>
            <a:r>
              <a:rPr lang="zh-CN" altLang="en-US" sz="2400" dirty="0">
                <a:solidFill>
                  <a:srgbClr val="FF0000"/>
                </a:solidFill>
              </a:rPr>
              <a:t>离开</a:t>
            </a:r>
            <a:r>
              <a:rPr lang="en-US" altLang="zh-CN" sz="2400" dirty="0">
                <a:solidFill>
                  <a:srgbClr val="FF0000"/>
                </a:solidFill>
              </a:rPr>
              <a:t>,</a:t>
            </a:r>
            <a:r>
              <a:rPr lang="zh-CN" altLang="en-US" sz="2400" dirty="0">
                <a:solidFill>
                  <a:srgbClr val="FF0000"/>
                </a:solidFill>
              </a:rPr>
              <a:t>保持距离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882" name="Text Box 2"/>
          <p:cNvSpPr txBox="1">
            <a:spLocks noChangeArrowheads="1"/>
          </p:cNvSpPr>
          <p:nvPr/>
        </p:nvSpPr>
        <p:spPr bwMode="auto">
          <a:xfrm>
            <a:off x="142844" y="142852"/>
            <a:ext cx="9539288" cy="60016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dirty="0" smtClean="0">
                <a:solidFill>
                  <a:srgbClr val="000000"/>
                </a:solidFill>
              </a:rPr>
              <a:t>四、</a:t>
            </a:r>
            <a:r>
              <a:rPr lang="zh-CN" altLang="en-US" sz="2400" dirty="0">
                <a:solidFill>
                  <a:srgbClr val="000000"/>
                </a:solidFill>
              </a:rPr>
              <a:t>依据下列句式类型</a:t>
            </a:r>
            <a:r>
              <a:rPr lang="en-US" altLang="zh-CN" sz="2400" dirty="0">
                <a:solidFill>
                  <a:srgbClr val="000000"/>
                </a:solidFill>
              </a:rPr>
              <a:t>,</a:t>
            </a:r>
            <a:r>
              <a:rPr lang="zh-CN" altLang="en-US" sz="2400" dirty="0">
                <a:solidFill>
                  <a:srgbClr val="000000"/>
                </a:solidFill>
              </a:rPr>
              <a:t>将下列句子翻译成现代汉语</a:t>
            </a:r>
          </a:p>
          <a:p>
            <a:r>
              <a:rPr lang="en-US" altLang="zh-CN" sz="2400" dirty="0">
                <a:solidFill>
                  <a:srgbClr val="000000"/>
                </a:solidFill>
              </a:rPr>
              <a:t>1.</a:t>
            </a:r>
            <a:r>
              <a:rPr lang="zh-CN" altLang="en-US" sz="2400" dirty="0">
                <a:solidFill>
                  <a:srgbClr val="000000"/>
                </a:solidFill>
              </a:rPr>
              <a:t>天</a:t>
            </a:r>
            <a:r>
              <a:rPr lang="zh-CN" altLang="en-US" sz="2400" dirty="0">
                <a:solidFill>
                  <a:srgbClr val="FF00FF"/>
                </a:solidFill>
              </a:rPr>
              <a:t>何言</a:t>
            </a:r>
            <a:r>
              <a:rPr lang="zh-CN" altLang="en-US" sz="2400" dirty="0">
                <a:solidFill>
                  <a:srgbClr val="000000"/>
                </a:solidFill>
              </a:rPr>
              <a:t>哉</a:t>
            </a:r>
            <a:r>
              <a:rPr lang="en-US" altLang="zh-CN" sz="2400" dirty="0">
                <a:solidFill>
                  <a:srgbClr val="000000"/>
                </a:solidFill>
              </a:rPr>
              <a:t>?		(</a:t>
            </a:r>
            <a:r>
              <a:rPr lang="zh-CN" altLang="en-US" sz="2400" dirty="0">
                <a:solidFill>
                  <a:srgbClr val="000000"/>
                </a:solidFill>
              </a:rPr>
              <a:t>宾语前置句</a:t>
            </a:r>
            <a:r>
              <a:rPr lang="en-US" altLang="zh-CN" sz="2400" dirty="0">
                <a:solidFill>
                  <a:srgbClr val="000000"/>
                </a:solidFill>
              </a:rPr>
              <a:t>)</a:t>
            </a:r>
          </a:p>
          <a:p>
            <a:r>
              <a:rPr lang="zh-CN" altLang="en-US" sz="2400" dirty="0">
                <a:solidFill>
                  <a:srgbClr val="000000"/>
                </a:solidFill>
              </a:rPr>
              <a:t>翻译</a:t>
            </a:r>
            <a:r>
              <a:rPr lang="en-US" altLang="zh-CN" sz="2400" dirty="0">
                <a:solidFill>
                  <a:srgbClr val="000000"/>
                </a:solidFill>
              </a:rPr>
              <a:t>:________________</a:t>
            </a:r>
          </a:p>
          <a:p>
            <a:r>
              <a:rPr lang="en-US" altLang="zh-CN" sz="2400" dirty="0">
                <a:solidFill>
                  <a:srgbClr val="000000"/>
                </a:solidFill>
              </a:rPr>
              <a:t>*2.</a:t>
            </a:r>
            <a:r>
              <a:rPr lang="zh-CN" altLang="en-US" sz="2400" dirty="0">
                <a:solidFill>
                  <a:srgbClr val="000000"/>
                </a:solidFill>
              </a:rPr>
              <a:t>其</a:t>
            </a:r>
            <a:r>
              <a:rPr lang="zh-CN" altLang="en-US" sz="2400" dirty="0">
                <a:solidFill>
                  <a:srgbClr val="FF00FF"/>
                </a:solidFill>
              </a:rPr>
              <a:t>斯之谓</a:t>
            </a:r>
            <a:r>
              <a:rPr lang="zh-CN" altLang="en-US" sz="2400" dirty="0">
                <a:solidFill>
                  <a:srgbClr val="000000"/>
                </a:solidFill>
              </a:rPr>
              <a:t>与</a:t>
            </a:r>
            <a:r>
              <a:rPr lang="en-US" altLang="zh-CN" sz="2400" dirty="0">
                <a:solidFill>
                  <a:srgbClr val="000000"/>
                </a:solidFill>
              </a:rPr>
              <a:t>?		(</a:t>
            </a:r>
            <a:r>
              <a:rPr lang="zh-CN" altLang="en-US" sz="2400" dirty="0">
                <a:solidFill>
                  <a:srgbClr val="000000"/>
                </a:solidFill>
              </a:rPr>
              <a:t>宾语前置句</a:t>
            </a:r>
            <a:r>
              <a:rPr lang="en-US" altLang="zh-CN" sz="2400" dirty="0">
                <a:solidFill>
                  <a:srgbClr val="000000"/>
                </a:solidFill>
              </a:rPr>
              <a:t>)</a:t>
            </a:r>
          </a:p>
          <a:p>
            <a:r>
              <a:rPr lang="zh-CN" altLang="en-US" sz="2400" dirty="0">
                <a:solidFill>
                  <a:srgbClr val="000000"/>
                </a:solidFill>
              </a:rPr>
              <a:t>翻译</a:t>
            </a:r>
            <a:r>
              <a:rPr lang="en-US" altLang="zh-CN" sz="2400" dirty="0" smtClean="0">
                <a:solidFill>
                  <a:srgbClr val="000000"/>
                </a:solidFill>
              </a:rPr>
              <a:t>:________________________</a:t>
            </a:r>
          </a:p>
          <a:p>
            <a:r>
              <a:rPr lang="en-US" altLang="zh-CN" sz="2400" dirty="0" smtClean="0">
                <a:solidFill>
                  <a:srgbClr val="000000"/>
                </a:solidFill>
              </a:rPr>
              <a:t>3.</a:t>
            </a:r>
            <a:r>
              <a:rPr lang="zh-CN" altLang="en-US" sz="2400" dirty="0" smtClean="0">
                <a:solidFill>
                  <a:srgbClr val="000000"/>
                </a:solidFill>
              </a:rPr>
              <a:t>始可与言</a:t>
            </a:r>
            <a:r>
              <a:rPr lang="en-US" altLang="zh-CN" sz="2400" dirty="0" smtClean="0">
                <a:solidFill>
                  <a:srgbClr val="000000"/>
                </a:solidFill>
              </a:rPr>
              <a:t>《</a:t>
            </a:r>
            <a:r>
              <a:rPr lang="zh-CN" altLang="en-US" sz="2400" dirty="0" smtClean="0">
                <a:solidFill>
                  <a:srgbClr val="000000"/>
                </a:solidFill>
              </a:rPr>
              <a:t>诗</a:t>
            </a:r>
            <a:r>
              <a:rPr lang="en-US" altLang="zh-CN" sz="2400" dirty="0" smtClean="0">
                <a:solidFill>
                  <a:srgbClr val="000000"/>
                </a:solidFill>
              </a:rPr>
              <a:t>》</a:t>
            </a:r>
            <a:r>
              <a:rPr lang="zh-CN" altLang="en-US" sz="2400" dirty="0" smtClean="0">
                <a:solidFill>
                  <a:srgbClr val="000000"/>
                </a:solidFill>
              </a:rPr>
              <a:t>已矣。	</a:t>
            </a:r>
            <a:r>
              <a:rPr lang="en-US" altLang="zh-CN" sz="2400" dirty="0" smtClean="0">
                <a:solidFill>
                  <a:srgbClr val="000000"/>
                </a:solidFill>
              </a:rPr>
              <a:t>(</a:t>
            </a:r>
            <a:r>
              <a:rPr lang="zh-CN" altLang="en-US" sz="2400" dirty="0" smtClean="0">
                <a:solidFill>
                  <a:srgbClr val="000000"/>
                </a:solidFill>
              </a:rPr>
              <a:t>省略句</a:t>
            </a:r>
            <a:r>
              <a:rPr lang="en-US" altLang="zh-CN" sz="2400" dirty="0" smtClean="0">
                <a:solidFill>
                  <a:srgbClr val="000000"/>
                </a:solidFill>
              </a:rPr>
              <a:t>)</a:t>
            </a:r>
          </a:p>
          <a:p>
            <a:r>
              <a:rPr lang="zh-CN" altLang="en-US" sz="2400" dirty="0" smtClean="0">
                <a:solidFill>
                  <a:srgbClr val="000000"/>
                </a:solidFill>
              </a:rPr>
              <a:t>翻译</a:t>
            </a:r>
            <a:r>
              <a:rPr lang="en-US" altLang="zh-CN" sz="2400" dirty="0" smtClean="0">
                <a:solidFill>
                  <a:srgbClr val="000000"/>
                </a:solidFill>
              </a:rPr>
              <a:t>:_______________________</a:t>
            </a:r>
            <a:endParaRPr lang="en-US" altLang="zh-CN" sz="2400" dirty="0" smtClean="0">
              <a:solidFill>
                <a:srgbClr val="000000"/>
              </a:solidFill>
            </a:endParaRPr>
          </a:p>
          <a:p>
            <a:r>
              <a:rPr lang="en-US" altLang="zh-CN" sz="2400" dirty="0" smtClean="0">
                <a:solidFill>
                  <a:srgbClr val="000000"/>
                </a:solidFill>
              </a:rPr>
              <a:t>4.</a:t>
            </a:r>
            <a:r>
              <a:rPr lang="zh-CN" altLang="en-US" sz="2400" dirty="0" smtClean="0">
                <a:solidFill>
                  <a:srgbClr val="000000"/>
                </a:solidFill>
              </a:rPr>
              <a:t>尝独立</a:t>
            </a:r>
            <a:r>
              <a:rPr lang="en-US" altLang="zh-CN" sz="2400" dirty="0" smtClean="0">
                <a:solidFill>
                  <a:srgbClr val="000000"/>
                </a:solidFill>
              </a:rPr>
              <a:t>,</a:t>
            </a:r>
            <a:r>
              <a:rPr lang="zh-CN" altLang="en-US" sz="2400" dirty="0" smtClean="0">
                <a:solidFill>
                  <a:srgbClr val="000000"/>
                </a:solidFill>
              </a:rPr>
              <a:t>鲤趋而过庭。	</a:t>
            </a:r>
            <a:r>
              <a:rPr lang="en-US" altLang="zh-CN" sz="2400" dirty="0" smtClean="0">
                <a:solidFill>
                  <a:srgbClr val="000000"/>
                </a:solidFill>
              </a:rPr>
              <a:t>(</a:t>
            </a:r>
            <a:r>
              <a:rPr lang="zh-CN" altLang="en-US" sz="2400" dirty="0" smtClean="0">
                <a:solidFill>
                  <a:srgbClr val="000000"/>
                </a:solidFill>
              </a:rPr>
              <a:t>省略句</a:t>
            </a:r>
            <a:r>
              <a:rPr lang="en-US" altLang="zh-CN" sz="2400" dirty="0" smtClean="0">
                <a:solidFill>
                  <a:srgbClr val="000000"/>
                </a:solidFill>
              </a:rPr>
              <a:t>)</a:t>
            </a:r>
          </a:p>
          <a:p>
            <a:r>
              <a:rPr lang="zh-CN" altLang="en-US" sz="2400" dirty="0" smtClean="0">
                <a:solidFill>
                  <a:srgbClr val="000000"/>
                </a:solidFill>
              </a:rPr>
              <a:t>翻译</a:t>
            </a:r>
            <a:r>
              <a:rPr lang="en-US" altLang="zh-CN" sz="2400" dirty="0" smtClean="0">
                <a:solidFill>
                  <a:srgbClr val="000000"/>
                </a:solidFill>
              </a:rPr>
              <a:t>:________________________________________</a:t>
            </a:r>
          </a:p>
          <a:p>
            <a:r>
              <a:rPr lang="zh-CN" altLang="en-US" sz="2400" dirty="0" smtClean="0">
                <a:solidFill>
                  <a:srgbClr val="000000"/>
                </a:solidFill>
              </a:rPr>
              <a:t>*</a:t>
            </a:r>
            <a:r>
              <a:rPr lang="en-US" altLang="zh-CN" sz="2400" dirty="0" smtClean="0">
                <a:solidFill>
                  <a:srgbClr val="000000"/>
                </a:solidFill>
              </a:rPr>
              <a:t>5.</a:t>
            </a:r>
            <a:r>
              <a:rPr lang="zh-CN" altLang="en-US" sz="2400" dirty="0" smtClean="0">
                <a:solidFill>
                  <a:srgbClr val="000000"/>
                </a:solidFill>
              </a:rPr>
              <a:t>绘事后素。			</a:t>
            </a:r>
            <a:r>
              <a:rPr lang="en-US" altLang="zh-CN" sz="2400" dirty="0" smtClean="0">
                <a:solidFill>
                  <a:srgbClr val="000000"/>
                </a:solidFill>
              </a:rPr>
              <a:t>(</a:t>
            </a:r>
            <a:r>
              <a:rPr lang="zh-CN" altLang="en-US" sz="2400" dirty="0" smtClean="0">
                <a:solidFill>
                  <a:srgbClr val="000000"/>
                </a:solidFill>
              </a:rPr>
              <a:t>省略句</a:t>
            </a:r>
            <a:r>
              <a:rPr lang="en-US" altLang="zh-CN" sz="2400" dirty="0" smtClean="0">
                <a:solidFill>
                  <a:srgbClr val="000000"/>
                </a:solidFill>
              </a:rPr>
              <a:t>)</a:t>
            </a:r>
          </a:p>
          <a:p>
            <a:r>
              <a:rPr lang="zh-CN" altLang="en-US" sz="2400" dirty="0" smtClean="0">
                <a:solidFill>
                  <a:srgbClr val="000000"/>
                </a:solidFill>
              </a:rPr>
              <a:t>翻译</a:t>
            </a:r>
            <a:r>
              <a:rPr lang="en-US" altLang="zh-CN" sz="2400" dirty="0" smtClean="0">
                <a:solidFill>
                  <a:srgbClr val="000000"/>
                </a:solidFill>
              </a:rPr>
              <a:t>:_______________________</a:t>
            </a:r>
          </a:p>
          <a:p>
            <a:r>
              <a:rPr lang="en-US" altLang="zh-CN" sz="2400" dirty="0" smtClean="0">
                <a:solidFill>
                  <a:srgbClr val="000000"/>
                </a:solidFill>
              </a:rPr>
              <a:t>6.</a:t>
            </a:r>
            <a:r>
              <a:rPr lang="zh-CN" altLang="en-US" sz="2400" dirty="0" smtClean="0">
                <a:solidFill>
                  <a:srgbClr val="000000"/>
                </a:solidFill>
              </a:rPr>
              <a:t>不学</a:t>
            </a:r>
            <a:r>
              <a:rPr lang="en-US" altLang="zh-CN" sz="2400" dirty="0" smtClean="0">
                <a:solidFill>
                  <a:srgbClr val="000000"/>
                </a:solidFill>
              </a:rPr>
              <a:t>《</a:t>
            </a:r>
            <a:r>
              <a:rPr lang="zh-CN" altLang="en-US" sz="2400" dirty="0" smtClean="0">
                <a:solidFill>
                  <a:srgbClr val="000000"/>
                </a:solidFill>
              </a:rPr>
              <a:t>诗</a:t>
            </a:r>
            <a:r>
              <a:rPr lang="en-US" altLang="zh-CN" sz="2400" dirty="0" smtClean="0">
                <a:solidFill>
                  <a:srgbClr val="000000"/>
                </a:solidFill>
              </a:rPr>
              <a:t>》,</a:t>
            </a:r>
            <a:r>
              <a:rPr lang="zh-CN" altLang="en-US" sz="2400" dirty="0" smtClean="0">
                <a:solidFill>
                  <a:srgbClr val="000000"/>
                </a:solidFill>
              </a:rPr>
              <a:t>无以言。	</a:t>
            </a:r>
            <a:r>
              <a:rPr lang="en-US" altLang="zh-CN" sz="2400" dirty="0" smtClean="0">
                <a:solidFill>
                  <a:srgbClr val="000000"/>
                </a:solidFill>
              </a:rPr>
              <a:t>(</a:t>
            </a:r>
            <a:r>
              <a:rPr lang="zh-CN" altLang="en-US" sz="2400" dirty="0" smtClean="0">
                <a:solidFill>
                  <a:srgbClr val="000000"/>
                </a:solidFill>
              </a:rPr>
              <a:t>固定句式</a:t>
            </a:r>
            <a:r>
              <a:rPr lang="en-US" altLang="zh-CN" sz="2400" dirty="0" smtClean="0">
                <a:solidFill>
                  <a:srgbClr val="000000"/>
                </a:solidFill>
              </a:rPr>
              <a:t>)</a:t>
            </a:r>
          </a:p>
          <a:p>
            <a:r>
              <a:rPr lang="zh-CN" altLang="en-US" sz="2400" dirty="0" smtClean="0">
                <a:solidFill>
                  <a:srgbClr val="000000"/>
                </a:solidFill>
              </a:rPr>
              <a:t>翻译</a:t>
            </a:r>
            <a:r>
              <a:rPr lang="en-US" altLang="zh-CN" sz="2400" dirty="0" smtClean="0">
                <a:solidFill>
                  <a:srgbClr val="000000"/>
                </a:solidFill>
              </a:rPr>
              <a:t>:______________________</a:t>
            </a:r>
          </a:p>
          <a:p>
            <a:r>
              <a:rPr lang="en-US" altLang="zh-CN" sz="2400" dirty="0" smtClean="0">
                <a:solidFill>
                  <a:srgbClr val="000000"/>
                </a:solidFill>
              </a:rPr>
              <a:t>7.</a:t>
            </a:r>
            <a:r>
              <a:rPr lang="zh-CN" altLang="en-US" sz="2400" dirty="0" smtClean="0">
                <a:solidFill>
                  <a:srgbClr val="000000"/>
                </a:solidFill>
              </a:rPr>
              <a:t>贫而无谄</a:t>
            </a:r>
            <a:r>
              <a:rPr lang="en-US" altLang="zh-CN" sz="2400" dirty="0" smtClean="0">
                <a:solidFill>
                  <a:srgbClr val="000000"/>
                </a:solidFill>
              </a:rPr>
              <a:t>,</a:t>
            </a:r>
            <a:r>
              <a:rPr lang="zh-CN" altLang="en-US" sz="2400" dirty="0" smtClean="0">
                <a:solidFill>
                  <a:srgbClr val="000000"/>
                </a:solidFill>
              </a:rPr>
              <a:t>富而无骄</a:t>
            </a:r>
            <a:r>
              <a:rPr lang="en-US" altLang="zh-CN" sz="2400" dirty="0" smtClean="0">
                <a:solidFill>
                  <a:srgbClr val="000000"/>
                </a:solidFill>
              </a:rPr>
              <a:t>,</a:t>
            </a:r>
            <a:r>
              <a:rPr lang="zh-CN" altLang="en-US" sz="2400" dirty="0" smtClean="0">
                <a:solidFill>
                  <a:srgbClr val="000000"/>
                </a:solidFill>
              </a:rPr>
              <a:t>何如</a:t>
            </a:r>
            <a:r>
              <a:rPr lang="en-US" altLang="zh-CN" sz="2400" dirty="0" smtClean="0">
                <a:solidFill>
                  <a:srgbClr val="000000"/>
                </a:solidFill>
              </a:rPr>
              <a:t>?	(</a:t>
            </a:r>
            <a:r>
              <a:rPr lang="zh-CN" altLang="en-US" sz="2400" dirty="0" smtClean="0">
                <a:solidFill>
                  <a:srgbClr val="000000"/>
                </a:solidFill>
              </a:rPr>
              <a:t>固定句式</a:t>
            </a:r>
            <a:r>
              <a:rPr lang="en-US" altLang="zh-CN" sz="2400" dirty="0" smtClean="0">
                <a:solidFill>
                  <a:srgbClr val="000000"/>
                </a:solidFill>
              </a:rPr>
              <a:t>)</a:t>
            </a:r>
          </a:p>
          <a:p>
            <a:r>
              <a:rPr lang="zh-CN" altLang="en-US" sz="2400" dirty="0" smtClean="0">
                <a:solidFill>
                  <a:srgbClr val="000000"/>
                </a:solidFill>
              </a:rPr>
              <a:t>翻译</a:t>
            </a:r>
            <a:r>
              <a:rPr lang="en-US" altLang="zh-CN" sz="2400" dirty="0" smtClean="0">
                <a:solidFill>
                  <a:srgbClr val="000000"/>
                </a:solidFill>
              </a:rPr>
              <a:t>:__________________________________</a:t>
            </a:r>
          </a:p>
          <a:p>
            <a:endParaRPr lang="en-US" altLang="zh-CN" sz="2400" dirty="0">
              <a:solidFill>
                <a:srgbClr val="000000"/>
              </a:solidFill>
            </a:endParaRPr>
          </a:p>
        </p:txBody>
      </p:sp>
      <p:sp>
        <p:nvSpPr>
          <p:cNvPr id="1658883" name="Text Box 3"/>
          <p:cNvSpPr txBox="1">
            <a:spLocks noChangeArrowheads="1"/>
          </p:cNvSpPr>
          <p:nvPr/>
        </p:nvSpPr>
        <p:spPr bwMode="auto">
          <a:xfrm>
            <a:off x="1000100" y="785794"/>
            <a:ext cx="3587750" cy="46166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anchor="b" anchorCtr="1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天又说了什么呢</a:t>
            </a:r>
            <a:r>
              <a:rPr lang="en-US" altLang="zh-CN" sz="2400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1658884" name="Text Box 4"/>
          <p:cNvSpPr txBox="1">
            <a:spLocks noChangeArrowheads="1"/>
          </p:cNvSpPr>
          <p:nvPr/>
        </p:nvSpPr>
        <p:spPr bwMode="auto">
          <a:xfrm>
            <a:off x="571472" y="1500174"/>
            <a:ext cx="5378450" cy="46166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anchor="b" anchorCtr="1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大概就是说的这个意思吧</a:t>
            </a:r>
            <a:r>
              <a:rPr lang="en-US" altLang="zh-CN" sz="2400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857224" y="2285992"/>
            <a:ext cx="5468932" cy="46166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wrap="square" anchor="b" anchorCtr="1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从此可以跟</a:t>
            </a:r>
            <a:r>
              <a:rPr lang="en-US" altLang="zh-CN" sz="2400" dirty="0">
                <a:solidFill>
                  <a:srgbClr val="FF0000"/>
                </a:solidFill>
              </a:rPr>
              <a:t>(</a:t>
            </a:r>
            <a:r>
              <a:rPr lang="zh-CN" altLang="en-US" sz="2400" dirty="0">
                <a:solidFill>
                  <a:srgbClr val="FF0000"/>
                </a:solidFill>
              </a:rPr>
              <a:t>你</a:t>
            </a:r>
            <a:r>
              <a:rPr lang="en-US" altLang="zh-CN" sz="2400" dirty="0">
                <a:solidFill>
                  <a:srgbClr val="FF0000"/>
                </a:solidFill>
              </a:rPr>
              <a:t>)</a:t>
            </a:r>
            <a:r>
              <a:rPr lang="zh-CN" altLang="en-US" sz="2400" dirty="0">
                <a:solidFill>
                  <a:srgbClr val="FF0000"/>
                </a:solidFill>
              </a:rPr>
              <a:t>谈论</a:t>
            </a:r>
            <a:r>
              <a:rPr lang="en-US" altLang="zh-CN" sz="2400" dirty="0">
                <a:solidFill>
                  <a:srgbClr val="FF0000"/>
                </a:solidFill>
              </a:rPr>
              <a:t>《</a:t>
            </a:r>
            <a:r>
              <a:rPr lang="zh-CN" altLang="en-US" sz="2400" dirty="0">
                <a:solidFill>
                  <a:srgbClr val="FF0000"/>
                </a:solidFill>
              </a:rPr>
              <a:t>诗</a:t>
            </a:r>
            <a:r>
              <a:rPr lang="en-US" altLang="zh-CN" sz="2400" dirty="0">
                <a:solidFill>
                  <a:srgbClr val="FF0000"/>
                </a:solidFill>
              </a:rPr>
              <a:t>》</a:t>
            </a:r>
            <a:r>
              <a:rPr lang="zh-CN" altLang="en-US" sz="2400" dirty="0">
                <a:solidFill>
                  <a:srgbClr val="FF0000"/>
                </a:solidFill>
              </a:rPr>
              <a:t>了。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20700" y="3000372"/>
            <a:ext cx="8623300" cy="46166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anchor="b" anchorCtr="1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(</a:t>
            </a:r>
            <a:r>
              <a:rPr lang="zh-CN" altLang="en-US" sz="2400" dirty="0">
                <a:solidFill>
                  <a:srgbClr val="FF0000"/>
                </a:solidFill>
              </a:rPr>
              <a:t>他</a:t>
            </a:r>
            <a:r>
              <a:rPr lang="en-US" altLang="zh-CN" sz="2400" dirty="0">
                <a:solidFill>
                  <a:srgbClr val="FF0000"/>
                </a:solidFill>
              </a:rPr>
              <a:t>)</a:t>
            </a:r>
            <a:r>
              <a:rPr lang="zh-CN" altLang="en-US" sz="2400" dirty="0">
                <a:solidFill>
                  <a:srgbClr val="FF0000"/>
                </a:solidFill>
              </a:rPr>
              <a:t>曾独自立在堂上</a:t>
            </a:r>
            <a:r>
              <a:rPr lang="en-US" altLang="zh-CN" sz="2400" dirty="0">
                <a:solidFill>
                  <a:srgbClr val="FF0000"/>
                </a:solidFill>
              </a:rPr>
              <a:t>,</a:t>
            </a:r>
            <a:r>
              <a:rPr lang="zh-CN" altLang="en-US" sz="2400" dirty="0">
                <a:solidFill>
                  <a:srgbClr val="FF0000"/>
                </a:solidFill>
              </a:rPr>
              <a:t>我恭敬地从堂下庭中</a:t>
            </a:r>
            <a:r>
              <a:rPr lang="zh-CN" altLang="en-US" sz="2400" dirty="0" smtClean="0">
                <a:solidFill>
                  <a:srgbClr val="FF0000"/>
                </a:solidFill>
              </a:rPr>
              <a:t>快步</a:t>
            </a:r>
            <a:r>
              <a:rPr lang="zh-CN" altLang="en-US" sz="2400" dirty="0" smtClean="0">
                <a:solidFill>
                  <a:srgbClr val="FF0000"/>
                </a:solidFill>
              </a:rPr>
              <a:t>走过。</a:t>
            </a: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857224" y="3714752"/>
            <a:ext cx="4743450" cy="46166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anchor="b" anchorCtr="1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彩绘的事后</a:t>
            </a:r>
            <a:r>
              <a:rPr lang="en-US" altLang="zh-CN" sz="2400" dirty="0">
                <a:solidFill>
                  <a:srgbClr val="FF0000"/>
                </a:solidFill>
              </a:rPr>
              <a:t>(</a:t>
            </a:r>
            <a:r>
              <a:rPr lang="zh-CN" altLang="en-US" sz="2400" dirty="0">
                <a:solidFill>
                  <a:srgbClr val="FF0000"/>
                </a:solidFill>
              </a:rPr>
              <a:t>于</a:t>
            </a:r>
            <a:r>
              <a:rPr lang="en-US" altLang="zh-CN" sz="2400" dirty="0">
                <a:solidFill>
                  <a:srgbClr val="FF0000"/>
                </a:solidFill>
              </a:rPr>
              <a:t>)</a:t>
            </a:r>
            <a:r>
              <a:rPr lang="zh-CN" altLang="en-US" sz="2400" dirty="0">
                <a:solidFill>
                  <a:srgbClr val="FF0000"/>
                </a:solidFill>
              </a:rPr>
              <a:t>白底子。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42910" y="4500570"/>
            <a:ext cx="4537075" cy="46166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anchor="b" anchorCtr="1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不学</a:t>
            </a:r>
            <a:r>
              <a:rPr lang="en-US" altLang="zh-CN" sz="2400" dirty="0">
                <a:solidFill>
                  <a:srgbClr val="FF0000"/>
                </a:solidFill>
              </a:rPr>
              <a:t>《</a:t>
            </a:r>
            <a:r>
              <a:rPr lang="zh-CN" altLang="en-US" sz="2400" dirty="0">
                <a:solidFill>
                  <a:srgbClr val="FF0000"/>
                </a:solidFill>
              </a:rPr>
              <a:t>诗</a:t>
            </a:r>
            <a:r>
              <a:rPr lang="en-US" altLang="zh-CN" sz="2400" dirty="0">
                <a:solidFill>
                  <a:srgbClr val="FF0000"/>
                </a:solidFill>
              </a:rPr>
              <a:t>》,</a:t>
            </a:r>
            <a:r>
              <a:rPr lang="zh-CN" altLang="en-US" sz="2400" dirty="0">
                <a:solidFill>
                  <a:srgbClr val="FF0000"/>
                </a:solidFill>
              </a:rPr>
              <a:t>无法讲话。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14282" y="5214950"/>
            <a:ext cx="7010400" cy="46166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anchor="b" anchorCtr="1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贫穷却不谄媚</a:t>
            </a:r>
            <a:r>
              <a:rPr lang="en-US" altLang="zh-CN" sz="2400" dirty="0">
                <a:solidFill>
                  <a:srgbClr val="FF0000"/>
                </a:solidFill>
              </a:rPr>
              <a:t>,</a:t>
            </a:r>
            <a:r>
              <a:rPr lang="zh-CN" altLang="en-US" sz="2400" dirty="0">
                <a:solidFill>
                  <a:srgbClr val="FF0000"/>
                </a:solidFill>
              </a:rPr>
              <a:t>富有却不骄横</a:t>
            </a:r>
            <a:r>
              <a:rPr lang="en-US" altLang="zh-CN" sz="2400" dirty="0">
                <a:solidFill>
                  <a:srgbClr val="FF0000"/>
                </a:solidFill>
              </a:rPr>
              <a:t>,</a:t>
            </a:r>
            <a:r>
              <a:rPr lang="zh-CN" altLang="en-US" sz="2400" dirty="0">
                <a:solidFill>
                  <a:srgbClr val="FF0000"/>
                </a:solidFill>
              </a:rPr>
              <a:t>怎么样</a:t>
            </a:r>
            <a:r>
              <a:rPr lang="en-US" altLang="zh-CN" sz="2400" dirty="0">
                <a:solidFill>
                  <a:srgbClr val="FF0000"/>
                </a:solidFill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58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58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883" grpId="0" autoUpdateAnimBg="0"/>
      <p:bldP spid="1658884" grpId="0" autoUpdateAnimBg="0"/>
      <p:bldP spid="5" grpId="0" autoUpdateAnimBg="0"/>
      <p:bldP spid="6" grpId="0" autoUpdateAnimBg="0"/>
      <p:bldP spid="7" grpId="0" autoUpdateAnimBg="0"/>
      <p:bldP spid="8" grpId="0" autoUpdateAnimBg="0"/>
      <p:bldP spid="9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2844" y="642918"/>
            <a:ext cx="8858312" cy="954107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15.39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子曰：“有教无类。”  </a:t>
            </a:r>
            <a:r>
              <a:rPr lang="zh-CN" altLang="en-US" sz="2800" b="1" dirty="0" smtClean="0">
                <a:solidFill>
                  <a:srgbClr val="CC3399"/>
                </a:solidFill>
                <a:latin typeface="楷体_GB2312" pitchFamily="49" charset="-122"/>
                <a:ea typeface="楷体_GB2312" pitchFamily="49" charset="-122"/>
              </a:rPr>
              <a:t>类：种类，类别</a:t>
            </a:r>
            <a:endParaRPr lang="en-US" altLang="zh-CN" sz="2800" b="1" dirty="0" smtClean="0">
              <a:solidFill>
                <a:srgbClr val="CC3399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 smtClean="0">
                <a:solidFill>
                  <a:srgbClr val="CC3399"/>
                </a:solidFill>
                <a:latin typeface="楷体_GB2312" pitchFamily="49" charset="-122"/>
                <a:ea typeface="楷体_GB2312" pitchFamily="49" charset="-122"/>
              </a:rPr>
              <a:t>孔子说：“对任何人都给予教诲，没有种类的区别。”</a:t>
            </a:r>
            <a:endParaRPr lang="en-US" altLang="zh-CN" sz="2800" b="1" dirty="0" smtClean="0">
              <a:solidFill>
                <a:srgbClr val="CC3399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5688" y="1785926"/>
            <a:ext cx="8858312" cy="4865756"/>
          </a:xfrm>
          <a:prstGeom prst="rect">
            <a:avLst/>
          </a:prstGeom>
          <a:ln w="19050"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25000"/>
              </a:lnSpc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孔子之前，“学在官府”，实行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“有教有类”，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即教育仅限于贵族阶层，由贵族垄断。孔子却向这种贵族垄断教育发起挑战，提出了</a:t>
            </a:r>
            <a:r>
              <a:rPr lang="zh-CN" altLang="en-US" sz="2800" b="1" u="sng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“有教无类”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。“有教无类”即“教无类”，亦即主张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人人有受教育权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，不分贵贱、贤愚、贫富、地域，都可以入学。他说：“自行束脩以上，吾未尝无诲焉。”（见</a:t>
            </a: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7.7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）意思是说，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只要是来拜我为师的人，我从来没有不教他的。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这是对“有教无类”最好的注释。开创了平民教育的先河。</a:t>
            </a:r>
            <a:endParaRPr lang="en-US" altLang="zh-CN" sz="2800" b="1" dirty="0" smtClean="0">
              <a:latin typeface="宋体" pitchFamily="2" charset="-122"/>
              <a:ea typeface="宋体" pitchFamily="2" charset="-122"/>
            </a:endParaRPr>
          </a:p>
          <a:p>
            <a:pPr lvl="0">
              <a:lnSpc>
                <a:spcPct val="125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   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（成语：有教无类）</a:t>
            </a:r>
            <a:endParaRPr lang="zh-CN" altLang="en-US" sz="2800" b="1" dirty="0">
              <a:solidFill>
                <a:srgbClr val="0000FF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2844" y="0"/>
            <a:ext cx="5143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二  教育的对象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2844" y="142852"/>
            <a:ext cx="8786874" cy="6555641"/>
          </a:xfrm>
          <a:prstGeom prst="rect">
            <a:avLst/>
          </a:prstGeom>
          <a:ln w="19050">
            <a:solidFill>
              <a:srgbClr val="FF00FF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从孔子学生的实际情况来看，富有如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冉有、端木赐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（子贡），贫穷如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颜渊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，贵族子弟如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孟懿子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南宫敬叔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司马牛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，平民出身如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冉雍（仲弓）、季路（子路）、颛孙师（子张）、卜商（子夏）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，勤奋刻苦的如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颜渊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，懒惰贪睡如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宰予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，都成了孔门的弟子，并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无贵贱亲疏的区别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。</a:t>
            </a:r>
            <a:br>
              <a:rPr lang="zh-CN" altLang="en-US" sz="2800" b="1" dirty="0" smtClean="0">
                <a:latin typeface="宋体" pitchFamily="2" charset="-122"/>
                <a:ea typeface="宋体" pitchFamily="2" charset="-122"/>
              </a:rPr>
            </a:b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    孔子的弟子的出身确实很“杂”。七十二贤人中，属于贵族出身的只有四人，平民子弟居多，甚至连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颜涿聚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这样的“梁父之大盗”（</a:t>
            </a: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吕氏春秋</a:t>
            </a: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尊师</a:t>
            </a: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）也列入其中。所以南郭惠子曾问子贡：“夫子之门，何其杂也？”子贡回答说：“欲来者不拒，欲去者不止。且夫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良医之门多病人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隐括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（用以矫正斜曲的器具）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之侧多枉木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，是以杂也。”孔子就是这样诚诚恳恳教育前来求学的人。</a:t>
            </a:r>
            <a:br>
              <a:rPr lang="zh-CN" altLang="en-US" sz="2800" b="1" dirty="0" smtClean="0">
                <a:latin typeface="宋体" pitchFamily="2" charset="-122"/>
                <a:ea typeface="宋体" pitchFamily="2" charset="-122"/>
              </a:rPr>
            </a:b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　　孔子不愧是中国第一个伟大的教育家！</a:t>
            </a:r>
            <a:endParaRPr lang="zh-CN" altLang="en-US" sz="28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14282" y="714356"/>
            <a:ext cx="8501122" cy="1815882"/>
          </a:xfrm>
          <a:prstGeom prst="rect">
            <a:avLst/>
          </a:prstGeom>
          <a:ln w="19050">
            <a:solidFill>
              <a:srgbClr val="FF00FF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ea typeface="楷体_GB2312" pitchFamily="49" charset="-122"/>
              </a:rPr>
              <a:t>7.25   </a:t>
            </a:r>
            <a:r>
              <a:rPr lang="zh-CN" altLang="en-US" sz="2800" b="1" dirty="0" smtClean="0">
                <a:solidFill>
                  <a:srgbClr val="FF0000"/>
                </a:solidFill>
                <a:ea typeface="楷体_GB2312" pitchFamily="49" charset="-122"/>
              </a:rPr>
              <a:t>子以四教：文，行，忠，信。</a:t>
            </a:r>
            <a:endParaRPr lang="en-US" altLang="zh-CN" sz="2800" b="1" dirty="0" smtClean="0">
              <a:solidFill>
                <a:srgbClr val="FF0000"/>
              </a:solidFill>
              <a:ea typeface="楷体_GB2312" pitchFamily="49" charset="-122"/>
            </a:endParaRPr>
          </a:p>
          <a:p>
            <a:endParaRPr lang="en-US" altLang="zh-CN" sz="2800" b="1" dirty="0" smtClean="0">
              <a:solidFill>
                <a:srgbClr val="0000FF"/>
              </a:solidFill>
              <a:ea typeface="楷体_GB2312" pitchFamily="49" charset="-122"/>
            </a:endParaRPr>
          </a:p>
          <a:p>
            <a:r>
              <a:rPr lang="zh-CN" altLang="en-US" sz="2800" b="1" dirty="0" smtClean="0">
                <a:solidFill>
                  <a:srgbClr val="0000FF"/>
                </a:solidFill>
                <a:ea typeface="楷体_GB2312" pitchFamily="49" charset="-122"/>
              </a:rPr>
              <a:t>孔子用四种内容来教育学生：历史文献，社会实践（德行），待人尽心竭力，办事诚实可信。</a:t>
            </a:r>
            <a:endParaRPr lang="en-US" altLang="zh-CN" sz="2800" b="1" dirty="0" smtClean="0">
              <a:solidFill>
                <a:srgbClr val="0000FF"/>
              </a:solidFill>
              <a:ea typeface="楷体_GB2312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5143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三   教育的内容</a:t>
            </a:r>
            <a:endParaRPr lang="zh-CN" altLang="en-US" sz="3600" b="1" dirty="0"/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214282" y="2786058"/>
            <a:ext cx="821537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</a:rPr>
              <a:t>「注释」</a:t>
            </a:r>
            <a:r>
              <a:rPr lang="zh-CN" altLang="en-US" sz="2800" b="1" dirty="0"/>
              <a:t/>
            </a:r>
            <a:br>
              <a:rPr lang="zh-CN" altLang="en-US" sz="2800" b="1" dirty="0"/>
            </a:br>
            <a:r>
              <a:rPr lang="zh-CN" altLang="en-US" sz="2800" b="1" dirty="0"/>
              <a:t>（</a:t>
            </a:r>
            <a:r>
              <a:rPr lang="en-US" altLang="zh-CN" sz="2800" b="1" dirty="0"/>
              <a:t>1</a:t>
            </a:r>
            <a:r>
              <a:rPr lang="zh-CN" altLang="en-US" sz="2800" b="1" dirty="0"/>
              <a:t>）文：文献、古籍等。</a:t>
            </a:r>
            <a:br>
              <a:rPr lang="zh-CN" altLang="en-US" sz="2800" b="1" dirty="0"/>
            </a:br>
            <a:r>
              <a:rPr lang="zh-CN" altLang="en-US" sz="2800" b="1" dirty="0"/>
              <a:t>（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）行：指德行，也指社会实践方面的内容。</a:t>
            </a:r>
            <a:br>
              <a:rPr lang="zh-CN" altLang="en-US" sz="2800" b="1" dirty="0"/>
            </a:br>
            <a:r>
              <a:rPr lang="zh-CN" altLang="en-US" sz="2800" b="1" dirty="0"/>
              <a:t>（</a:t>
            </a:r>
            <a:r>
              <a:rPr lang="en-US" altLang="zh-CN" sz="2800" b="1" dirty="0"/>
              <a:t>3</a:t>
            </a:r>
            <a:r>
              <a:rPr lang="zh-CN" altLang="en-US" sz="2800" b="1" dirty="0"/>
              <a:t>）忠：尽己之谓忠，对人尽心竭力的意思。</a:t>
            </a:r>
            <a:br>
              <a:rPr lang="zh-CN" altLang="en-US" sz="2800" b="1" dirty="0"/>
            </a:br>
            <a:r>
              <a:rPr lang="zh-CN" altLang="en-US" sz="2800" b="1" dirty="0"/>
              <a:t>（</a:t>
            </a:r>
            <a:r>
              <a:rPr lang="en-US" altLang="zh-CN" sz="2800" b="1" dirty="0"/>
              <a:t>4</a:t>
            </a:r>
            <a:r>
              <a:rPr lang="zh-CN" altLang="en-US" sz="2800" b="1" dirty="0"/>
              <a:t>）信：以实之谓信。诚实的意思</a:t>
            </a:r>
            <a:r>
              <a:rPr lang="zh-CN" altLang="en-US" sz="2800" b="1" dirty="0" smtClean="0"/>
              <a:t>。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14282" y="357167"/>
            <a:ext cx="8786874" cy="6017032"/>
          </a:xfrm>
          <a:prstGeom prst="rect">
            <a:avLst/>
          </a:prstGeom>
          <a:ln w="28575">
            <a:solidFill>
              <a:srgbClr val="FF00FF"/>
            </a:solidFill>
          </a:ln>
        </p:spPr>
        <p:txBody>
          <a:bodyPr wrap="square">
            <a:spAutoFit/>
          </a:bodyPr>
          <a:lstStyle/>
          <a:p>
            <a:pPr latinLnBrk="1">
              <a:lnSpc>
                <a:spcPct val="125000"/>
              </a:lnSpc>
            </a:pP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本章主要讲孔子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教学的内容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。当然，这仅是他教学内容的一部分，并不包括全部内容。</a:t>
            </a:r>
            <a:endParaRPr lang="en-US" altLang="zh-CN" sz="2800" b="1" dirty="0" smtClean="0">
              <a:latin typeface="宋体" pitchFamily="2" charset="-122"/>
              <a:ea typeface="宋体" pitchFamily="2" charset="-122"/>
            </a:endParaRPr>
          </a:p>
          <a:p>
            <a:pPr latinLnBrk="1">
              <a:lnSpc>
                <a:spcPct val="125000"/>
              </a:lnSpc>
            </a:pP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    孔子注重历代古籍、文献资料的学习，但仅有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书本知识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还不够，还要重视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社会实践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活动，所以，从</a:t>
            </a: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论语</a:t>
            </a: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书中，我们可以看到孔子经常带领他的学生周游列国，一方面向各国统治者进行游说，一方面让学生在实践中增长知识和才干。但书本知识和实践活动仍不够，还要养成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忠、信的德行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，即对待别人的忠心和与人交际的信实。概括起来讲，就是</a:t>
            </a:r>
            <a:r>
              <a:rPr lang="zh-CN" altLang="en-US" sz="2800" b="1" u="sng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书本知识，社会实践和道德修养三个方面 ，孔子育人，以道德品行为中心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。这和他的“仁”的核心思想是一致的。</a:t>
            </a:r>
            <a:endParaRPr lang="en-US" altLang="zh-CN" sz="2800" b="1" dirty="0" smtClean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4438</TotalTime>
  <Words>7074</Words>
  <PresentationFormat>全屏显示(4:3)</PresentationFormat>
  <Paragraphs>354</Paragraphs>
  <Slides>55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5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iuyewr</dc:creator>
  <cp:lastModifiedBy>iuyewr</cp:lastModifiedBy>
  <cp:revision>59</cp:revision>
  <dcterms:created xsi:type="dcterms:W3CDTF">2019-11-26T02:01:32Z</dcterms:created>
  <dcterms:modified xsi:type="dcterms:W3CDTF">2020-02-17T07:06:45Z</dcterms:modified>
</cp:coreProperties>
</file>