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52" r:id="rId3"/>
    <p:sldId id="461" r:id="rId5"/>
    <p:sldId id="326" r:id="rId6"/>
    <p:sldId id="515" r:id="rId7"/>
    <p:sldId id="511" r:id="rId8"/>
    <p:sldId id="516" r:id="rId9"/>
    <p:sldId id="514" r:id="rId10"/>
    <p:sldId id="512" r:id="rId11"/>
    <p:sldId id="513" r:id="rId12"/>
    <p:sldId id="517" r:id="rId13"/>
    <p:sldId id="518" r:id="rId14"/>
    <p:sldId id="519" r:id="rId15"/>
    <p:sldId id="520" r:id="rId16"/>
    <p:sldId id="521" r:id="rId17"/>
    <p:sldId id="510" r:id="rId18"/>
    <p:sldId id="462" r:id="rId19"/>
    <p:sldId id="522" r:id="rId20"/>
    <p:sldId id="523" r:id="rId21"/>
    <p:sldId id="453" r:id="rId22"/>
    <p:sldId id="454" r:id="rId23"/>
    <p:sldId id="455" r:id="rId24"/>
    <p:sldId id="456" r:id="rId25"/>
    <p:sldId id="457" r:id="rId26"/>
    <p:sldId id="459" r:id="rId27"/>
    <p:sldId id="460" r:id="rId28"/>
    <p:sldId id="463" r:id="rId29"/>
    <p:sldId id="524" r:id="rId30"/>
    <p:sldId id="525" r:id="rId31"/>
    <p:sldId id="527" r:id="rId32"/>
    <p:sldId id="528" r:id="rId33"/>
    <p:sldId id="529" r:id="rId34"/>
    <p:sldId id="530" r:id="rId35"/>
    <p:sldId id="531" r:id="rId36"/>
    <p:sldId id="497" r:id="rId37"/>
    <p:sldId id="543" r:id="rId38"/>
    <p:sldId id="532" r:id="rId39"/>
    <p:sldId id="533" r:id="rId40"/>
    <p:sldId id="544" r:id="rId41"/>
    <p:sldId id="540" r:id="rId42"/>
    <p:sldId id="541" r:id="rId43"/>
    <p:sldId id="534" r:id="rId44"/>
    <p:sldId id="539" r:id="rId45"/>
    <p:sldId id="535" r:id="rId46"/>
    <p:sldId id="537" r:id="rId47"/>
    <p:sldId id="542" r:id="rId48"/>
    <p:sldId id="538" r:id="rId49"/>
    <p:sldId id="498" r:id="rId50"/>
    <p:sldId id="499" r:id="rId51"/>
    <p:sldId id="500" r:id="rId52"/>
    <p:sldId id="501" r:id="rId53"/>
    <p:sldId id="502" r:id="rId54"/>
    <p:sldId id="503" r:id="rId55"/>
    <p:sldId id="504" r:id="rId56"/>
    <p:sldId id="506" r:id="rId57"/>
    <p:sldId id="505" r:id="rId58"/>
    <p:sldId id="507" r:id="rId59"/>
    <p:sldId id="549" r:id="rId60"/>
    <p:sldId id="548" r:id="rId61"/>
    <p:sldId id="547" r:id="rId62"/>
    <p:sldId id="546" r:id="rId63"/>
    <p:sldId id="545" r:id="rId64"/>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5337" autoAdjust="0"/>
  </p:normalViewPr>
  <p:slideViewPr>
    <p:cSldViewPr snapToGrid="0">
      <p:cViewPr varScale="1">
        <p:scale>
          <a:sx n="71" d="100"/>
          <a:sy n="71" d="100"/>
        </p:scale>
        <p:origin x="66" y="126"/>
      </p:cViewPr>
      <p:guideLst>
        <p:guide orient="horz" pos="2105"/>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gs" Target="tags/tag12.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DA7F0B-CD3D-4E41-9E11-C0EB9BDF03E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07C405-FFCC-4458-9B62-B6DFCA75123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07C405-FFCC-4458-9B62-B6DFCA75123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6880" y="3102428"/>
            <a:ext cx="6821336" cy="653144"/>
          </a:xfrm>
          <a:custGeom>
            <a:avLst/>
            <a:gdLst>
              <a:gd name="connsiteX0" fmla="*/ 0 w 6858000"/>
              <a:gd name="connsiteY0" fmla="*/ 0 h 653144"/>
              <a:gd name="connsiteX1" fmla="*/ 6858000 w 6858000"/>
              <a:gd name="connsiteY1" fmla="*/ 0 h 653144"/>
              <a:gd name="connsiteX2" fmla="*/ 6858000 w 6858000"/>
              <a:gd name="connsiteY2" fmla="*/ 653144 h 653144"/>
              <a:gd name="connsiteX3" fmla="*/ 0 w 6858000"/>
              <a:gd name="connsiteY3" fmla="*/ 653144 h 653144"/>
            </a:gdLst>
            <a:ahLst/>
            <a:cxnLst>
              <a:cxn ang="0">
                <a:pos x="connsiteX0" y="connsiteY0"/>
              </a:cxn>
              <a:cxn ang="0">
                <a:pos x="connsiteX1" y="connsiteY1"/>
              </a:cxn>
              <a:cxn ang="0">
                <a:pos x="connsiteX2" y="connsiteY2"/>
              </a:cxn>
              <a:cxn ang="0">
                <a:pos x="connsiteX3" y="connsiteY3"/>
              </a:cxn>
            </a:cxnLst>
            <a:rect l="l" t="t" r="r" b="b"/>
            <a:pathLst>
              <a:path w="6858000" h="653144">
                <a:moveTo>
                  <a:pt x="0" y="0"/>
                </a:moveTo>
                <a:lnTo>
                  <a:pt x="6858000" y="0"/>
                </a:lnTo>
                <a:lnTo>
                  <a:pt x="6858000" y="653144"/>
                </a:lnTo>
                <a:lnTo>
                  <a:pt x="0" y="653144"/>
                </a:lnTo>
                <a:close/>
              </a:path>
            </a:pathLst>
          </a:custGeom>
        </p:spPr>
        <p:txBody>
          <a:bodyPr wrap="square" anchor="ctr">
            <a:noAutofit/>
          </a:bodyPr>
          <a:lstStyle>
            <a:lvl1pPr algn="ctr">
              <a:defRPr sz="2000"/>
            </a:lvl1p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622800" y="3102428"/>
            <a:ext cx="6821336" cy="653144"/>
          </a:xfrm>
          <a:custGeom>
            <a:avLst/>
            <a:gdLst>
              <a:gd name="connsiteX0" fmla="*/ 0 w 6858000"/>
              <a:gd name="connsiteY0" fmla="*/ 0 h 653144"/>
              <a:gd name="connsiteX1" fmla="*/ 6858000 w 6858000"/>
              <a:gd name="connsiteY1" fmla="*/ 0 h 653144"/>
              <a:gd name="connsiteX2" fmla="*/ 6858000 w 6858000"/>
              <a:gd name="connsiteY2" fmla="*/ 653144 h 653144"/>
              <a:gd name="connsiteX3" fmla="*/ 0 w 6858000"/>
              <a:gd name="connsiteY3" fmla="*/ 653144 h 653144"/>
            </a:gdLst>
            <a:ahLst/>
            <a:cxnLst>
              <a:cxn ang="0">
                <a:pos x="connsiteX0" y="connsiteY0"/>
              </a:cxn>
              <a:cxn ang="0">
                <a:pos x="connsiteX1" y="connsiteY1"/>
              </a:cxn>
              <a:cxn ang="0">
                <a:pos x="connsiteX2" y="connsiteY2"/>
              </a:cxn>
              <a:cxn ang="0">
                <a:pos x="connsiteX3" y="connsiteY3"/>
              </a:cxn>
            </a:cxnLst>
            <a:rect l="l" t="t" r="r" b="b"/>
            <a:pathLst>
              <a:path w="6858000" h="653144">
                <a:moveTo>
                  <a:pt x="0" y="0"/>
                </a:moveTo>
                <a:lnTo>
                  <a:pt x="6858000" y="0"/>
                </a:lnTo>
                <a:lnTo>
                  <a:pt x="6858000" y="653144"/>
                </a:lnTo>
                <a:lnTo>
                  <a:pt x="0" y="653144"/>
                </a:lnTo>
                <a:close/>
              </a:path>
            </a:pathLst>
          </a:custGeom>
        </p:spPr>
        <p:txBody>
          <a:bodyPr wrap="square" anchor="ctr">
            <a:noAutofit/>
          </a:bodyPr>
          <a:lstStyle>
            <a:lvl1pPr algn="ctr">
              <a:defRPr sz="2000"/>
            </a:lvl1p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784400" y="5273040"/>
            <a:ext cx="653143" cy="1584960"/>
          </a:xfrm>
          <a:prstGeom prst="rect">
            <a:avLst/>
          </a:prstGeom>
        </p:spPr>
        <p:txBody>
          <a:bodyPr wrap="square" anchor="ctr">
            <a:noAutofit/>
          </a:bodyPr>
          <a:lstStyle>
            <a:lvl1pPr algn="ctr">
              <a:defRPr sz="2400"/>
            </a:lvl1pPr>
          </a:lstStyle>
          <a:p>
            <a:r>
              <a:rPr lang="zh-CN" altLang="en-US"/>
              <a:t>点击添加图片</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857241" y="4795520"/>
            <a:ext cx="513080" cy="2062480"/>
          </a:xfrm>
          <a:prstGeom prst="rect">
            <a:avLst/>
          </a:prstGeom>
        </p:spPr>
        <p:txBody>
          <a:bodyPr wrap="square" anchor="ctr">
            <a:noAutofit/>
          </a:bodyPr>
          <a:lstStyle>
            <a:lvl1pPr marL="0" indent="0" algn="ctr">
              <a:buNone/>
              <a:defRPr sz="2400"/>
            </a:lvl1pPr>
          </a:lstStyle>
          <a:p>
            <a:r>
              <a:rPr lang="zh-CN" altLang="en-US"/>
              <a:t>点击添加图片</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8316686" y="0"/>
            <a:ext cx="3875314" cy="6887928"/>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5254171" y="1901371"/>
            <a:ext cx="6937829" cy="4956630"/>
          </a:xfrm>
          <a:prstGeom prst="rect">
            <a:avLst/>
          </a:prstGeom>
        </p:spPr>
        <p:txBody>
          <a:bodyPr wrap="square">
            <a:noAutofit/>
          </a:bodyPr>
          <a:lstStyle>
            <a:lvl1pPr>
              <a:defRPr sz="900"/>
            </a:lvl1pPr>
          </a:lstStyle>
          <a:p>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451" y="4963885"/>
            <a:ext cx="5558971" cy="1203235"/>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320801" y="2673753"/>
            <a:ext cx="3438318" cy="2083442"/>
          </a:xfrm>
          <a:prstGeom prst="flowChartTerminator">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自定义版式">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3581400" y="928269"/>
            <a:ext cx="5029200" cy="5016781"/>
          </a:xfrm>
          <a:prstGeom prst="flowChartConnector">
            <a:avLst/>
          </a:prstGeom>
        </p:spPr>
        <p:txBody>
          <a:bodyPr wrap="square" anchor="ctr">
            <a:noAutofit/>
          </a:bodyPr>
          <a:lstStyle>
            <a:lvl1pPr marL="0" indent="0" algn="ctr">
              <a:buNone/>
              <a:defRPr sz="2000"/>
            </a:lvl1pPr>
          </a:lstStyle>
          <a:p>
            <a:r>
              <a:rPr lang="zh-CN" altLang="en-US"/>
              <a:t>点击添加图片</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2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005086" y="2641486"/>
            <a:ext cx="2205942" cy="2200495"/>
          </a:xfrm>
          <a:prstGeom prst="flowChartConnector">
            <a:avLst/>
          </a:prstGeom>
        </p:spPr>
        <p:txBody>
          <a:bodyPr wrap="square" anchor="ctr">
            <a:noAutofit/>
          </a:bodyPr>
          <a:lstStyle>
            <a:lvl1pPr marL="0" indent="0" algn="ctr">
              <a:buNone/>
              <a:defRPr sz="2000"/>
            </a:lvl1pPr>
          </a:lstStyle>
          <a:p>
            <a:r>
              <a:rPr lang="zh-CN" altLang="en-US"/>
              <a:t>点击添加图片</a:t>
            </a:r>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userDrawn="1"/>
        </p:nvGrpSpPr>
        <p:grpSpPr>
          <a:xfrm>
            <a:off x="5877656" y="2539"/>
            <a:ext cx="443134" cy="1484495"/>
            <a:chOff x="5636572" y="0"/>
            <a:chExt cx="1297628" cy="4581758"/>
          </a:xfrm>
        </p:grpSpPr>
        <p:sp>
          <p:nvSpPr>
            <p:cNvPr id="3"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 y="1"/>
            <a:ext cx="12191999" cy="4630056"/>
          </a:xfrm>
          <a:prstGeom prst="rect">
            <a:avLst/>
          </a:prstGeom>
        </p:spPr>
        <p:txBody>
          <a:bodyPr wrap="square">
            <a:noAutofit/>
          </a:bodyPr>
          <a:lstStyle>
            <a:lvl1pPr>
              <a:defRPr sz="900"/>
            </a:lvl1pPr>
          </a:lstStyle>
          <a:p>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3" name="图片占位符 5"/>
          <p:cNvSpPr>
            <a:spLocks noGrp="1"/>
          </p:cNvSpPr>
          <p:nvPr>
            <p:ph type="pic" sz="quarter" idx="12"/>
          </p:nvPr>
        </p:nvSpPr>
        <p:spPr>
          <a:xfrm>
            <a:off x="2650603" y="0"/>
            <a:ext cx="9541397" cy="6857999"/>
          </a:xfrm>
          <a:prstGeom prst="rect">
            <a:avLst/>
          </a:prstGeom>
        </p:spPr>
        <p:txBody>
          <a:bodyPr wrap="square">
            <a:noAutofit/>
          </a:bodyPr>
          <a:lstStyle>
            <a:lvl1pPr>
              <a:defRPr sz="900"/>
            </a:lvl1pPr>
          </a:lstStyle>
          <a:p>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bg>
      <p:bgPr>
        <a:solidFill>
          <a:srgbClr val="3A3838"/>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423043" y="2511705"/>
            <a:ext cx="2299334" cy="1412595"/>
          </a:xfrm>
          <a:prstGeom prst="flowChartTerminator">
            <a:avLst/>
          </a:prstGeom>
        </p:spPr>
        <p:txBody>
          <a:bodyPr wrap="square">
            <a:noAutofit/>
          </a:bodyPr>
          <a:lstStyle>
            <a:lvl1pPr>
              <a:defRPr sz="900"/>
            </a:lvl1pPr>
          </a:lstStyle>
          <a:p>
            <a:endParaRPr lang="zh-CN" altLang="en-US"/>
          </a:p>
        </p:txBody>
      </p:sp>
      <p:sp>
        <p:nvSpPr>
          <p:cNvPr id="5" name="图片占位符 5"/>
          <p:cNvSpPr>
            <a:spLocks noGrp="1"/>
          </p:cNvSpPr>
          <p:nvPr>
            <p:ph type="pic" sz="quarter" idx="13"/>
          </p:nvPr>
        </p:nvSpPr>
        <p:spPr>
          <a:xfrm>
            <a:off x="4953643" y="2511705"/>
            <a:ext cx="2299334" cy="1412595"/>
          </a:xfrm>
          <a:prstGeom prst="flowChartTerminator">
            <a:avLst/>
          </a:prstGeom>
        </p:spPr>
        <p:txBody>
          <a:bodyPr wrap="square">
            <a:noAutofit/>
          </a:bodyPr>
          <a:lstStyle>
            <a:lvl1pPr>
              <a:defRPr sz="900"/>
            </a:lvl1pPr>
          </a:lstStyle>
          <a:p>
            <a:endParaRPr lang="zh-CN" altLang="en-US"/>
          </a:p>
        </p:txBody>
      </p:sp>
      <p:sp>
        <p:nvSpPr>
          <p:cNvPr id="6" name="图片占位符 5"/>
          <p:cNvSpPr>
            <a:spLocks noGrp="1"/>
          </p:cNvSpPr>
          <p:nvPr>
            <p:ph type="pic" sz="quarter" idx="14"/>
          </p:nvPr>
        </p:nvSpPr>
        <p:spPr>
          <a:xfrm>
            <a:off x="8458843" y="2511705"/>
            <a:ext cx="2299334" cy="1412595"/>
          </a:xfrm>
          <a:prstGeom prst="flowChartTerminator">
            <a:avLst/>
          </a:prstGeom>
        </p:spPr>
        <p:txBody>
          <a:bodyPr wrap="square">
            <a:noAutofit/>
          </a:bodyPr>
          <a:lstStyle>
            <a:lvl1pPr>
              <a:defRPr sz="900"/>
            </a:lvl1pPr>
          </a:lstStyle>
          <a:p>
            <a:endParaRPr lang="zh-CN" altLang="en-US"/>
          </a:p>
        </p:txBody>
      </p:sp>
      <p:grpSp>
        <p:nvGrpSpPr>
          <p:cNvPr id="7" name="组合 6"/>
          <p:cNvGrpSpPr/>
          <p:nvPr userDrawn="1"/>
        </p:nvGrpSpPr>
        <p:grpSpPr>
          <a:xfrm>
            <a:off x="5877656" y="2539"/>
            <a:ext cx="443134" cy="1484495"/>
            <a:chOff x="5636572" y="0"/>
            <a:chExt cx="1297628" cy="4581758"/>
          </a:xfrm>
        </p:grpSpPr>
        <p:sp>
          <p:nvSpPr>
            <p:cNvPr id="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859279" y="0"/>
            <a:ext cx="2194561" cy="6857999"/>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330953" y="2384383"/>
            <a:ext cx="1597305" cy="1597306"/>
          </a:xfrm>
          <a:prstGeom prst="flowChartConnector">
            <a:avLst/>
          </a:prstGeom>
          <a:ln w="38100">
            <a:noFill/>
          </a:ln>
        </p:spPr>
        <p:txBody>
          <a:bodyPr wrap="square">
            <a:noAutofit/>
          </a:bodyPr>
          <a:lstStyle>
            <a:lvl1pPr>
              <a:defRPr sz="900"/>
            </a:lvl1pPr>
          </a:lstStyle>
          <a:p>
            <a:endParaRPr lang="zh-CN" altLang="en-US"/>
          </a:p>
        </p:txBody>
      </p:sp>
      <p:sp>
        <p:nvSpPr>
          <p:cNvPr id="5" name="图片占位符 5"/>
          <p:cNvSpPr>
            <a:spLocks noGrp="1"/>
          </p:cNvSpPr>
          <p:nvPr>
            <p:ph type="pic" sz="quarter" idx="13"/>
          </p:nvPr>
        </p:nvSpPr>
        <p:spPr>
          <a:xfrm>
            <a:off x="3465655" y="4352079"/>
            <a:ext cx="1597305" cy="1597306"/>
          </a:xfrm>
          <a:prstGeom prst="flowChartConnector">
            <a:avLst/>
          </a:prstGeom>
          <a:ln w="38100">
            <a:noFill/>
          </a:ln>
        </p:spPr>
        <p:txBody>
          <a:bodyPr wrap="square">
            <a:noAutofit/>
          </a:bodyPr>
          <a:lstStyle>
            <a:lvl1pPr>
              <a:defRPr sz="900"/>
            </a:lvl1pPr>
          </a:lstStyle>
          <a:p>
            <a:endParaRPr lang="zh-CN" altLang="en-US"/>
          </a:p>
        </p:txBody>
      </p:sp>
      <p:sp>
        <p:nvSpPr>
          <p:cNvPr id="6" name="图片占位符 5"/>
          <p:cNvSpPr>
            <a:spLocks noGrp="1"/>
          </p:cNvSpPr>
          <p:nvPr>
            <p:ph type="pic" sz="quarter" idx="14"/>
          </p:nvPr>
        </p:nvSpPr>
        <p:spPr>
          <a:xfrm>
            <a:off x="8387100" y="2384383"/>
            <a:ext cx="1597305" cy="1597306"/>
          </a:xfrm>
          <a:prstGeom prst="flowChartConnector">
            <a:avLst/>
          </a:prstGeom>
          <a:ln w="38100">
            <a:noFill/>
          </a:ln>
        </p:spPr>
        <p:txBody>
          <a:bodyPr wrap="square">
            <a:noAutofit/>
          </a:bodyPr>
          <a:lstStyle>
            <a:lvl1pPr>
              <a:defRPr sz="900"/>
            </a:lvl1pPr>
          </a:lstStyle>
          <a:p>
            <a:endParaRPr lang="zh-CN" altLang="en-US"/>
          </a:p>
        </p:txBody>
      </p:sp>
      <p:grpSp>
        <p:nvGrpSpPr>
          <p:cNvPr id="7" name="组合 6"/>
          <p:cNvGrpSpPr/>
          <p:nvPr userDrawn="1"/>
        </p:nvGrpSpPr>
        <p:grpSpPr>
          <a:xfrm>
            <a:off x="5877656" y="2539"/>
            <a:ext cx="443134" cy="1484495"/>
            <a:chOff x="5636572" y="0"/>
            <a:chExt cx="1297628" cy="4581758"/>
          </a:xfrm>
        </p:grpSpPr>
        <p:sp>
          <p:nvSpPr>
            <p:cNvPr id="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801428" y="2010230"/>
            <a:ext cx="2832101" cy="1739900"/>
          </a:xfrm>
          <a:prstGeom prst="flowChartTerminator">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914400" y="6248400"/>
            <a:ext cx="2540000" cy="45720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a:xfrm>
            <a:off x="4165600" y="6248400"/>
            <a:ext cx="3860800" cy="45720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a:xfrm>
            <a:off x="8737600" y="6248400"/>
            <a:ext cx="2540000" cy="457200"/>
          </a:xfrm>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fld>
            <a:endParaRPr lang="zh-CN" altLang="en-US" strike="noStrike" noProof="1"/>
          </a:p>
        </p:txBody>
      </p:sp>
    </p:spTree>
  </p:cSld>
  <p:clrMapOvr>
    <a:masterClrMapping/>
  </p:clrMapOvr>
  <p:transition>
    <p:cover di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914400" y="6248400"/>
            <a:ext cx="2540000" cy="457200"/>
          </a:xfrm>
        </p:spPr>
        <p:txBody>
          <a:bodyPr/>
          <a:lstStyle/>
          <a:p>
            <a:pPr lvl="0" eaLnBrk="0" hangingPunct="0"/>
            <a:endParaRPr lang="en-US" altLang="zh-CN"/>
          </a:p>
        </p:txBody>
      </p:sp>
      <p:sp>
        <p:nvSpPr>
          <p:cNvPr id="3" name="页脚占位符 2"/>
          <p:cNvSpPr>
            <a:spLocks noGrp="1"/>
          </p:cNvSpPr>
          <p:nvPr>
            <p:ph type="ftr" sz="quarter" idx="11"/>
          </p:nvPr>
        </p:nvSpPr>
        <p:spPr>
          <a:xfrm>
            <a:off x="4165600" y="6248400"/>
            <a:ext cx="3860800" cy="457200"/>
          </a:xfrm>
        </p:spPr>
        <p:txBody>
          <a:bodyPr/>
          <a:lstStyle/>
          <a:p>
            <a:pPr lvl="0" eaLnBrk="0" hangingPunct="0"/>
            <a:endParaRPr lang="en-US" altLang="zh-CN"/>
          </a:p>
        </p:txBody>
      </p:sp>
      <p:sp>
        <p:nvSpPr>
          <p:cNvPr id="4" name="灯片编号占位符 3"/>
          <p:cNvSpPr>
            <a:spLocks noGrp="1"/>
          </p:cNvSpPr>
          <p:nvPr>
            <p:ph type="sldNum" sz="quarter" idx="12"/>
          </p:nvPr>
        </p:nvSpPr>
        <p:spPr>
          <a:xfrm>
            <a:off x="8737600" y="6248400"/>
            <a:ext cx="2540000" cy="457200"/>
          </a:xfrm>
        </p:spPr>
        <p:txBody>
          <a:bodyPr/>
          <a:lstStyle/>
          <a:p>
            <a:pPr lvl="0" eaLnBrk="0" hangingPunct="0"/>
            <a:fld id="{9A0DB2DC-4C9A-4742-B13C-FB6460FD3503}" type="slidenum">
              <a:rPr lang="zh-CN" altLang="en-US"/>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904240" y="3154679"/>
            <a:ext cx="10383520" cy="1071881"/>
          </a:xfrm>
          <a:prstGeom prst="rect">
            <a:avLst/>
          </a:prstGeom>
        </p:spPr>
        <p:txBody>
          <a:bodyPr wrap="square">
            <a:noAutofit/>
          </a:bodyPr>
          <a:lstStyle>
            <a:lvl1pPr>
              <a:defRPr sz="900"/>
            </a:lvl1pPr>
          </a:lstStyle>
          <a:p>
            <a:endParaRPr lang="zh-CN" altLang="en-US"/>
          </a:p>
        </p:txBody>
      </p:sp>
      <p:grpSp>
        <p:nvGrpSpPr>
          <p:cNvPr id="5" name="组合 4"/>
          <p:cNvGrpSpPr/>
          <p:nvPr/>
        </p:nvGrpSpPr>
        <p:grpSpPr>
          <a:xfrm>
            <a:off x="5877656" y="2539"/>
            <a:ext cx="443134" cy="1484495"/>
            <a:chOff x="5636572" y="0"/>
            <a:chExt cx="1297628" cy="4581758"/>
          </a:xfrm>
        </p:grpSpPr>
        <p:sp>
          <p:nvSpPr>
            <p:cNvPr id="7"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0" y="5844058"/>
            <a:ext cx="12192000" cy="417846"/>
          </a:xfrm>
          <a:prstGeom prst="rect">
            <a:avLst/>
          </a:prstGeom>
        </p:spPr>
        <p:txBody>
          <a:bodyPr wrap="square">
            <a:noAutofit/>
          </a:bodyPr>
          <a:lstStyle>
            <a:lvl1pPr>
              <a:defRPr sz="900"/>
            </a:lvl1pPr>
          </a:lstStyle>
          <a:p>
            <a:endParaRPr lang="zh-CN" altLang="en-US"/>
          </a:p>
        </p:txBody>
      </p:sp>
      <p:grpSp>
        <p:nvGrpSpPr>
          <p:cNvPr id="5" name="组合 4"/>
          <p:cNvGrpSpPr/>
          <p:nvPr/>
        </p:nvGrpSpPr>
        <p:grpSpPr>
          <a:xfrm>
            <a:off x="5877656" y="2539"/>
            <a:ext cx="443134" cy="1484495"/>
            <a:chOff x="5636572" y="0"/>
            <a:chExt cx="1297628" cy="4581758"/>
          </a:xfrm>
        </p:grpSpPr>
        <p:sp>
          <p:nvSpPr>
            <p:cNvPr id="7"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5787390" y="2338085"/>
            <a:ext cx="624840" cy="3762875"/>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2494334" y="2120886"/>
            <a:ext cx="548640" cy="2104572"/>
          </a:xfrm>
          <a:prstGeom prst="rect">
            <a:avLst/>
          </a:prstGeom>
        </p:spPr>
        <p:txBody>
          <a:bodyPr wrap="square" anchor="ctr">
            <a:noAutofit/>
          </a:bodyPr>
          <a:lstStyle>
            <a:lvl1pPr algn="ctr">
              <a:defRPr sz="2000"/>
            </a:lvl1pPr>
          </a:lstStyle>
          <a:p>
            <a:endParaRPr lang="zh-CN" altLang="en-US"/>
          </a:p>
        </p:txBody>
      </p:sp>
      <p:sp>
        <p:nvSpPr>
          <p:cNvPr id="5" name="图片占位符 5"/>
          <p:cNvSpPr>
            <a:spLocks noGrp="1"/>
          </p:cNvSpPr>
          <p:nvPr>
            <p:ph type="pic" sz="quarter" idx="11"/>
          </p:nvPr>
        </p:nvSpPr>
        <p:spPr>
          <a:xfrm>
            <a:off x="4439249" y="2120886"/>
            <a:ext cx="548640" cy="2104572"/>
          </a:xfrm>
          <a:prstGeom prst="rect">
            <a:avLst/>
          </a:prstGeom>
        </p:spPr>
        <p:txBody>
          <a:bodyPr wrap="square" anchor="ctr">
            <a:noAutofit/>
          </a:bodyPr>
          <a:lstStyle>
            <a:lvl1pPr marL="0" indent="0" algn="ctr">
              <a:buNone/>
              <a:defRPr lang="zh-CN" altLang="en-US" sz="2000"/>
            </a:lvl1pPr>
          </a:lstStyle>
          <a:p>
            <a:pPr lvl="0"/>
            <a:endParaRPr lang="zh-CN" altLang="en-US"/>
          </a:p>
        </p:txBody>
      </p:sp>
      <p:sp>
        <p:nvSpPr>
          <p:cNvPr id="6" name="图片占位符 5"/>
          <p:cNvSpPr>
            <a:spLocks noGrp="1"/>
          </p:cNvSpPr>
          <p:nvPr>
            <p:ph type="pic" sz="quarter" idx="12"/>
          </p:nvPr>
        </p:nvSpPr>
        <p:spPr>
          <a:xfrm>
            <a:off x="7156728" y="2120886"/>
            <a:ext cx="548640" cy="2104572"/>
          </a:xfrm>
          <a:prstGeom prst="rect">
            <a:avLst/>
          </a:prstGeom>
        </p:spPr>
        <p:txBody>
          <a:bodyPr wrap="square" anchor="ctr">
            <a:noAutofit/>
          </a:bodyPr>
          <a:lstStyle>
            <a:lvl1pPr algn="ctr">
              <a:defRPr sz="2000"/>
            </a:lvl1pPr>
          </a:lstStyle>
          <a:p>
            <a:endParaRPr lang="zh-CN" altLang="en-US"/>
          </a:p>
        </p:txBody>
      </p:sp>
      <p:sp>
        <p:nvSpPr>
          <p:cNvPr id="7" name="图片占位符 5"/>
          <p:cNvSpPr>
            <a:spLocks noGrp="1"/>
          </p:cNvSpPr>
          <p:nvPr>
            <p:ph type="pic" sz="quarter" idx="13"/>
          </p:nvPr>
        </p:nvSpPr>
        <p:spPr>
          <a:xfrm>
            <a:off x="9014557" y="2120886"/>
            <a:ext cx="548640" cy="2104572"/>
          </a:xfrm>
          <a:prstGeom prst="rect">
            <a:avLst/>
          </a:prstGeom>
        </p:spPr>
        <p:txBody>
          <a:bodyPr wrap="square" anchor="ctr">
            <a:noAutofit/>
          </a:bodyPr>
          <a:lstStyle>
            <a:lvl1pPr algn="ctr">
              <a:defRPr sz="2000"/>
            </a:lvl1pPr>
          </a:lstStyle>
          <a:p>
            <a:endParaRPr lang="zh-CN" altLang="en-US"/>
          </a:p>
        </p:txBody>
      </p:sp>
      <p:grpSp>
        <p:nvGrpSpPr>
          <p:cNvPr id="8" name="组合 7"/>
          <p:cNvGrpSpPr/>
          <p:nvPr userDrawn="1"/>
        </p:nvGrpSpPr>
        <p:grpSpPr>
          <a:xfrm>
            <a:off x="5877656" y="2539"/>
            <a:ext cx="443134" cy="1484495"/>
            <a:chOff x="5636572" y="0"/>
            <a:chExt cx="1297628" cy="4581758"/>
          </a:xfrm>
        </p:grpSpPr>
        <p:sp>
          <p:nvSpPr>
            <p:cNvPr id="9"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900" decel="100000" fill="hold"/>
                                        <p:tgtEl>
                                          <p:spTgt spid="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727405" y="0"/>
            <a:ext cx="653143" cy="6858000"/>
          </a:xfrm>
          <a:prstGeom prst="rect">
            <a:avLst/>
          </a:prstGeom>
        </p:spPr>
        <p:txBody>
          <a:bodyPr wrap="square" anchor="ctr">
            <a:noAutofit/>
          </a:bodyPr>
          <a:lstStyle>
            <a:lvl1pPr>
              <a:defRPr lang="zh-CN" altLang="en-US" sz="2400"/>
            </a:lvl1pPr>
          </a:lstStyle>
          <a:p>
            <a:pPr lvl="0"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870785" y="4213186"/>
            <a:ext cx="509763" cy="2644814"/>
          </a:xfrm>
          <a:prstGeom prst="rect">
            <a:avLst/>
          </a:prstGeom>
        </p:spPr>
        <p:txBody>
          <a:bodyPr wrap="square" anchor="ctr">
            <a:noAutofit/>
          </a:bodyPr>
          <a:lstStyle>
            <a:lvl1pPr>
              <a:defRPr lang="zh-CN" altLang="en-US" sz="2400"/>
            </a:lvl1pPr>
          </a:lstStyle>
          <a:p>
            <a:pPr lvl="0"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3467920" y="0"/>
            <a:ext cx="653143" cy="6858000"/>
          </a:xfrm>
          <a:prstGeom prst="rect">
            <a:avLst/>
          </a:prstGeom>
        </p:spPr>
        <p:txBody>
          <a:bodyPr wrap="square" anchor="ctr">
            <a:noAutofit/>
          </a:bodyPr>
          <a:lstStyle>
            <a:lvl1pPr algn="ctr">
              <a:defRPr sz="2400"/>
            </a:lvl1pPr>
          </a:lstStyle>
          <a:p>
            <a:r>
              <a:rPr lang="zh-CN" altLang="en-US"/>
              <a:t>点击添加图片</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image" Target="../media/image1.jpe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NULL" TargetMode="External"/><Relationship Id="rId1" Type="http://schemas.openxmlformats.org/officeDocument/2006/relationships/image" Target="../media/image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audio" Target="../media/audio2.wav"/></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9.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NULL" TargetMode="Externa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NULL" TargetMode="Externa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audio" Target="../media/audio3.wav"/></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2" descr="茶壶"/>
          <p:cNvPicPr preferRelativeResize="0"/>
          <p:nvPr/>
        </p:nvPicPr>
        <p:blipFill>
          <a:blip r:embed="rId1">
            <a:clrChange>
              <a:clrFrom>
                <a:srgbClr val="FFCC66"/>
              </a:clrFrom>
              <a:clrTo>
                <a:srgbClr val="FFCC66">
                  <a:alpha val="0"/>
                </a:srgbClr>
              </a:clrTo>
            </a:clrChange>
          </a:blip>
          <a:stretch>
            <a:fillRect/>
          </a:stretch>
        </p:blipFill>
        <p:spPr>
          <a:xfrm>
            <a:off x="1296035" y="1465580"/>
            <a:ext cx="5499735" cy="3926840"/>
          </a:xfrm>
          <a:prstGeom prst="rect">
            <a:avLst/>
          </a:prstGeom>
          <a:noFill/>
          <a:ln w="9525">
            <a:noFill/>
          </a:ln>
        </p:spPr>
      </p:pic>
      <p:sp>
        <p:nvSpPr>
          <p:cNvPr id="7170" name="Rectangle 2"/>
          <p:cNvSpPr/>
          <p:nvPr/>
        </p:nvSpPr>
        <p:spPr>
          <a:xfrm>
            <a:off x="9311005" y="1277620"/>
            <a:ext cx="1142365" cy="3453765"/>
          </a:xfrm>
          <a:prstGeom prst="rect">
            <a:avLst/>
          </a:prstGeom>
          <a:solidFill>
            <a:srgbClr val="FFFFFF"/>
          </a:solidFill>
          <a:ln w="57150" cap="flat" cmpd="sng">
            <a:solidFill>
              <a:srgbClr val="FF0000"/>
            </a:solidFill>
            <a:prstDash val="solid"/>
            <a:miter/>
            <a:headEnd type="none" w="med" len="med"/>
            <a:tailEnd type="none" w="med" len="med"/>
          </a:ln>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7200" noProof="0" smtClean="0">
                <a:ln>
                  <a:noFill/>
                </a:ln>
                <a:effectLst/>
                <a:uLnTx/>
                <a:uFillTx/>
                <a:latin typeface="华文隶书" panose="02010800040101010101" charset="-122"/>
                <a:ea typeface="华文隶书" panose="02010800040101010101" charset="-122"/>
                <a:cs typeface="华文隶书" panose="02010800040101010101" charset="-122"/>
                <a:sym typeface="+mn-ea"/>
              </a:rPr>
              <a:t>茶 </a:t>
            </a:r>
            <a:endParaRPr lang="zh-CN" altLang="en-US" sz="7200" noProof="0" smtClean="0">
              <a:ln>
                <a:noFill/>
              </a:ln>
              <a:effectLst/>
              <a:uLnTx/>
              <a:uFillTx/>
              <a:latin typeface="华文隶书" panose="02010800040101010101" charset="-122"/>
              <a:ea typeface="华文隶书" panose="02010800040101010101" charset="-122"/>
              <a:cs typeface="华文隶书" panose="02010800040101010101" charset="-122"/>
              <a:sym typeface="+mn-ea"/>
            </a:endParaRPr>
          </a:p>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7200" noProof="0" smtClean="0">
                <a:ln>
                  <a:noFill/>
                </a:ln>
                <a:effectLst/>
                <a:uLnTx/>
                <a:uFillTx/>
                <a:latin typeface="华文隶书" panose="02010800040101010101" charset="-122"/>
                <a:ea typeface="华文隶书" panose="02010800040101010101" charset="-122"/>
                <a:cs typeface="华文隶书" panose="02010800040101010101" charset="-122"/>
                <a:sym typeface="+mn-ea"/>
              </a:rPr>
              <a:t>馆</a:t>
            </a:r>
            <a:endParaRPr lang="zh-CN" altLang="en-US" sz="7200" b="0">
              <a:latin typeface="华文隶书" panose="02010800040101010101" charset="-122"/>
              <a:ea typeface="华文隶书" panose="02010800040101010101" charset="-122"/>
              <a:cs typeface="华文隶书" panose="02010800040101010101" charset="-122"/>
            </a:endParaRPr>
          </a:p>
        </p:txBody>
      </p:sp>
      <p:pic>
        <p:nvPicPr>
          <p:cNvPr id="7173" name="Picture 6" descr="shuxingxhu n"/>
          <p:cNvPicPr preferRelativeResize="0"/>
          <p:nvPr/>
        </p:nvPicPr>
        <p:blipFill>
          <a:blip r:embed="rId2"/>
          <a:stretch>
            <a:fillRect/>
          </a:stretch>
        </p:blipFill>
        <p:spPr>
          <a:xfrm>
            <a:off x="9311640" y="4959350"/>
            <a:ext cx="1142365" cy="1424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2"/>
          <p:cNvSpPr>
            <a:spLocks noGrp="1"/>
          </p:cNvSpPr>
          <p:nvPr>
            <p:ph idx="1"/>
          </p:nvPr>
        </p:nvSpPr>
        <p:spPr>
          <a:xfrm>
            <a:off x="2084388" y="1882775"/>
            <a:ext cx="8021637" cy="4525963"/>
          </a:xfrm>
        </p:spPr>
        <p:txBody>
          <a:bodyPr wrap="square" lIns="91440" tIns="45720" rIns="91440" bIns="45720" anchor="t" anchorCtr="0"/>
          <a:p>
            <a:pPr marL="0" indent="0" eaLnBrk="1" hangingPunct="1">
              <a:buNone/>
            </a:pPr>
            <a:r>
              <a:rPr lang="en-US" altLang="en-US" sz="7200" b="1"/>
              <a:t>将！你完啦！</a:t>
            </a:r>
            <a:endParaRPr lang="en-US" altLang="en-US" sz="7200" b="1"/>
          </a:p>
          <a:p>
            <a:pPr marL="0" indent="0" eaLnBrk="1" hangingPunct="1"/>
            <a:endParaRPr lang="en-US" altLang="en-US" sz="7200" b="1"/>
          </a:p>
          <a:p>
            <a:pPr marL="0" indent="0" algn="ctr" eaLnBrk="1" hangingPunct="1">
              <a:buNone/>
            </a:pPr>
            <a:r>
              <a:rPr lang="en-US" altLang="en-US" sz="3600" b="1"/>
              <a:t>                                           一语双关</a:t>
            </a:r>
            <a:endParaRPr lang="en-US" altLang="en-US" sz="3600" b="1"/>
          </a:p>
        </p:txBody>
      </p:sp>
      <p:pic>
        <p:nvPicPr>
          <p:cNvPr id="18435" name="图片 3" descr="35TBFSBK4($S4J`7RA][TIR"/>
          <p:cNvPicPr>
            <a:picLocks noChangeAspect="1"/>
          </p:cNvPicPr>
          <p:nvPr/>
        </p:nvPicPr>
        <p:blipFill>
          <a:blip r:embed="rId1"/>
          <a:stretch>
            <a:fillRect/>
          </a:stretch>
        </p:blipFill>
        <p:spPr>
          <a:xfrm>
            <a:off x="1762125" y="3422650"/>
            <a:ext cx="5400675" cy="3084513"/>
          </a:xfrm>
          <a:prstGeom prst="rect">
            <a:avLst/>
          </a:prstGeom>
          <a:noFill/>
          <a:ln w="9525">
            <a:noFill/>
          </a:ln>
        </p:spPr>
      </p:pic>
      <p:sp>
        <p:nvSpPr>
          <p:cNvPr id="18436" name="文本框 4"/>
          <p:cNvSpPr/>
          <p:nvPr/>
        </p:nvSpPr>
        <p:spPr>
          <a:xfrm>
            <a:off x="1762125" y="207963"/>
            <a:ext cx="8564563" cy="1383665"/>
          </a:xfrm>
          <a:prstGeom prst="rect">
            <a:avLst/>
          </a:prstGeom>
          <a:solidFill>
            <a:srgbClr val="EAD8C2"/>
          </a:solidFill>
          <a:ln w="9525">
            <a:noFill/>
          </a:ln>
        </p:spPr>
        <p:txBody>
          <a:bodyPr>
            <a:spAutoFit/>
          </a:bodyPr>
          <a:p>
            <a:r>
              <a:rPr lang="zh-CN" altLang="en-US" sz="2800"/>
              <a:t>戏剧里人物的对话的作用：</a:t>
            </a:r>
            <a:endParaRPr lang="zh-CN" altLang="en-US" sz="2800"/>
          </a:p>
          <a:p>
            <a:r>
              <a:rPr lang="zh-CN" altLang="en-US" sz="2800"/>
              <a:t>A．表现人物性格；B．推动故事情节；C．揭示故事主旨；</a:t>
            </a:r>
            <a:r>
              <a:rPr lang="en-US" altLang="zh-CN" sz="2800"/>
              <a:t>D.</a:t>
            </a:r>
            <a:r>
              <a:rPr lang="zh-CN" altLang="en-US" sz="2800"/>
              <a:t>交代有关历史背景、人际关系等等。</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434">
                                            <p:txEl>
                                              <p:charRg st="8" end="56"/>
                                            </p:txEl>
                                          </p:spTgt>
                                        </p:tgtEl>
                                        <p:attrNameLst>
                                          <p:attrName>style.visibility</p:attrName>
                                        </p:attrNameLst>
                                      </p:cBhvr>
                                      <p:to>
                                        <p:strVal val="visible"/>
                                      </p:to>
                                    </p:set>
                                    <p:animEffect transition="in" filter="box(in)">
                                      <p:cBhvr>
                                        <p:cTn id="7" dur="2000" fill="hold"/>
                                        <p:tgtEl>
                                          <p:spTgt spid="18434">
                                            <p:txEl>
                                              <p:charRg st="8" end="56"/>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18434">
                                            <p:txEl>
                                              <p:charRg st="0" end="7"/>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1981200" y="1557338"/>
            <a:ext cx="8229600" cy="1143000"/>
          </a:xfrm>
        </p:spPr>
        <p:txBody>
          <a:bodyPr wrap="square" lIns="91440" tIns="45720" rIns="91440" bIns="45720" anchor="ctr" anchorCtr="0"/>
          <a:p>
            <a:pPr eaLnBrk="1" hangingPunct="1"/>
            <a:r>
              <a:rPr lang="zh-CN" altLang="zh-CN" b="1">
                <a:latin typeface="宋体" panose="02010600030101010101" pitchFamily="2" charset="-122"/>
              </a:rPr>
              <a:t>第一幕结尾是什么？有何作用？</a:t>
            </a:r>
            <a:br>
              <a:rPr lang="zh-CN" altLang="zh-CN"/>
            </a:br>
            <a:endParaRPr lang="zh-CN" altLang="en-US"/>
          </a:p>
        </p:txBody>
      </p:sp>
      <p:sp>
        <p:nvSpPr>
          <p:cNvPr id="19459" name="内容占位符 2"/>
          <p:cNvSpPr>
            <a:spLocks noGrp="1"/>
          </p:cNvSpPr>
          <p:nvPr>
            <p:ph idx="1"/>
          </p:nvPr>
        </p:nvSpPr>
        <p:spPr>
          <a:xfrm>
            <a:off x="1981200" y="2609850"/>
            <a:ext cx="8229600" cy="4525963"/>
          </a:xfrm>
        </p:spPr>
        <p:txBody>
          <a:bodyPr wrap="square" lIns="91440" tIns="45720" rIns="91440" bIns="45720" anchor="t" anchorCtr="0"/>
          <a:p>
            <a:pPr eaLnBrk="1" hangingPunct="1"/>
            <a:r>
              <a:rPr lang="zh-CN" altLang="en-US" sz="3200" b="1">
                <a:latin typeface="楷体" panose="02010609060101010101" charset="-122"/>
                <a:ea typeface="楷体" panose="02010609060101010101" charset="-122"/>
              </a:rPr>
              <a:t>这句话是作者有意加在结尾，和</a:t>
            </a:r>
            <a:r>
              <a:rPr lang="zh-CN" altLang="en-US" sz="3200" b="1">
                <a:solidFill>
                  <a:srgbClr val="0000FF"/>
                </a:solidFill>
                <a:latin typeface="Times New Roman" panose="02020603050405020304" pitchFamily="18" charset="0"/>
              </a:rPr>
              <a:t>“大清国要完”</a:t>
            </a:r>
            <a:r>
              <a:rPr lang="zh-CN" altLang="en-US" sz="3200" b="1">
                <a:latin typeface="楷体" panose="02010609060101010101" charset="-122"/>
                <a:ea typeface="楷体" panose="02010609060101010101" charset="-122"/>
              </a:rPr>
              <a:t>一句遥相呼应，振聋发聩，形成阵阵回音，飘荡在茶馆的上空。此句</a:t>
            </a:r>
            <a:r>
              <a:rPr lang="zh-CN" altLang="en-US" sz="3200" b="1">
                <a:solidFill>
                  <a:srgbClr val="0000FF"/>
                </a:solidFill>
                <a:latin typeface="Times New Roman" panose="02020603050405020304" pitchFamily="18" charset="0"/>
              </a:rPr>
              <a:t>一语双关</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既是指棋局，还象征着腐朽的清王朝即将灭亡，预示着一个时代的终结。</a:t>
            </a:r>
            <a:r>
              <a:rPr lang="zh-CN" altLang="en-US" sz="3200" b="1">
                <a:latin typeface="楷体" panose="02010609060101010101" charset="-122"/>
                <a:ea typeface="楷体" panose="02010609060101010101" charset="-122"/>
              </a:rPr>
              <a:t>达到了老舍“埋葬三个旧时代”的创作目的。</a:t>
            </a:r>
            <a:endParaRPr lang="zh-CN" altLang="en-US" sz="3200"/>
          </a:p>
          <a:p>
            <a:pPr eaLnBrk="1" hangingPunct="1"/>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459">
                                            <p:txEl>
                                              <p:charRg st="0" end="109"/>
                                            </p:txEl>
                                          </p:spTgt>
                                        </p:tgtEl>
                                        <p:attrNameLst>
                                          <p:attrName>style.visibility</p:attrName>
                                        </p:attrNameLst>
                                      </p:cBhvr>
                                      <p:to>
                                        <p:strVal val="visible"/>
                                      </p:to>
                                    </p:set>
                                    <p:animEffect transition="in" filter="box(in)">
                                      <p:cBhvr>
                                        <p:cTn id="7" dur="2000" fill="hold"/>
                                        <p:tgtEl>
                                          <p:spTgt spid="19459">
                                            <p:txEl>
                                              <p:charRg st="0"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049904" y="2376806"/>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四</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3444240" y="2332355"/>
            <a:ext cx="6070600" cy="1445260"/>
          </a:xfrm>
          <a:prstGeom prst="rect">
            <a:avLst/>
          </a:prstGeom>
          <a:noFill/>
        </p:spPr>
        <p:txBody>
          <a:bodyPr wrap="square" rtlCol="0">
            <a:spAutoFit/>
          </a:bodyPr>
          <a:lstStyle/>
          <a:p>
            <a:r>
              <a:rPr lang="zh-CN" altLang="en-US" sz="8800" b="1">
                <a:sym typeface="+mn-ea"/>
              </a:rPr>
              <a:t>剧情概览</a:t>
            </a:r>
            <a:endParaRPr lang="zh-CN" altLang="en-US" sz="88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0" y="920750"/>
            <a:ext cx="12191365" cy="4527550"/>
          </a:xfrm>
          <a:solidFill>
            <a:srgbClr val="EAD8C2"/>
          </a:solidFill>
        </p:spPr>
        <p:txBody>
          <a:bodyPr wrap="square" lIns="91440" tIns="45720" rIns="91440" bIns="45720" anchor="t" anchorCtr="0"/>
          <a:p>
            <a:pPr eaLnBrk="1" hangingPunct="1">
              <a:spcBef>
                <a:spcPct val="50000"/>
              </a:spcBef>
            </a:pPr>
            <a:r>
              <a:rPr lang="zh-CN" altLang="en-US" sz="2800">
                <a:solidFill>
                  <a:srgbClr val="252533"/>
                </a:solidFill>
                <a:latin typeface="宋体" panose="02010600030101010101" pitchFamily="2" charset="-122"/>
                <a:sym typeface="宋体" panose="02010600030101010101" pitchFamily="2" charset="-122"/>
              </a:rPr>
              <a:t>第一幕：时间是１８９８年初秋，正是</a:t>
            </a:r>
            <a:r>
              <a:rPr lang="zh-CN" altLang="en-US" sz="2800">
                <a:solidFill>
                  <a:srgbClr val="FF0000"/>
                </a:solidFill>
                <a:latin typeface="宋体" panose="02010600030101010101" pitchFamily="2" charset="-122"/>
                <a:sym typeface="宋体" panose="02010600030101010101" pitchFamily="2" charset="-122"/>
              </a:rPr>
              <a:t>戊戌变法刚刚失败</a:t>
            </a:r>
            <a:endParaRPr lang="zh-CN" altLang="en-US" sz="2800">
              <a:solidFill>
                <a:srgbClr val="FF0000"/>
              </a:solidFill>
              <a:latin typeface="宋体" panose="02010600030101010101" pitchFamily="2" charset="-122"/>
              <a:sym typeface="宋体" panose="02010600030101010101" pitchFamily="2" charset="-122"/>
            </a:endParaRPr>
          </a:p>
          <a:p>
            <a:pPr eaLnBrk="1" hangingPunct="1">
              <a:spcBef>
                <a:spcPct val="50000"/>
              </a:spcBef>
            </a:pPr>
            <a:r>
              <a:rPr lang="zh-CN" altLang="en-US" sz="2800">
                <a:solidFill>
                  <a:srgbClr val="252533"/>
                </a:solidFill>
                <a:latin typeface="宋体" panose="02010600030101010101" pitchFamily="2" charset="-122"/>
                <a:sym typeface="宋体" panose="02010600030101010101" pitchFamily="2" charset="-122"/>
              </a:rPr>
              <a:t>，谭嗣同被问斩后不久。作者在这一幕里，向我们</a:t>
            </a:r>
            <a:endParaRPr lang="zh-CN" altLang="en-US" sz="2800">
              <a:solidFill>
                <a:srgbClr val="252533"/>
              </a:solidFill>
              <a:latin typeface="宋体" panose="02010600030101010101" pitchFamily="2" charset="-122"/>
              <a:sym typeface="宋体" panose="02010600030101010101" pitchFamily="2" charset="-122"/>
            </a:endParaRPr>
          </a:p>
          <a:p>
            <a:pPr eaLnBrk="1" hangingPunct="1">
              <a:spcBef>
                <a:spcPct val="50000"/>
              </a:spcBef>
            </a:pPr>
            <a:r>
              <a:rPr lang="zh-CN" altLang="en-US" sz="2800">
                <a:solidFill>
                  <a:srgbClr val="FF0000"/>
                </a:solidFill>
                <a:latin typeface="宋体" panose="02010600030101010101" pitchFamily="2" charset="-122"/>
                <a:sym typeface="宋体" panose="02010600030101010101" pitchFamily="2" charset="-122"/>
              </a:rPr>
              <a:t>展示了中国封建社会的末日即将来临</a:t>
            </a:r>
            <a:r>
              <a:rPr lang="zh-CN" altLang="en-US" sz="2800">
                <a:solidFill>
                  <a:srgbClr val="252533"/>
                </a:solidFill>
                <a:latin typeface="宋体" panose="02010600030101010101" pitchFamily="2" charset="-122"/>
                <a:sym typeface="宋体" panose="02010600030101010101" pitchFamily="2" charset="-122"/>
              </a:rPr>
              <a:t>。</a:t>
            </a:r>
            <a:endParaRPr lang="zh-CN" altLang="en-US" sz="2800">
              <a:solidFill>
                <a:srgbClr val="252533"/>
              </a:solidFill>
              <a:latin typeface="宋体" panose="02010600030101010101" pitchFamily="2" charset="-122"/>
            </a:endParaRPr>
          </a:p>
          <a:p>
            <a:pPr eaLnBrk="1" hangingPunct="1">
              <a:spcBef>
                <a:spcPct val="50000"/>
              </a:spcBef>
            </a:pPr>
            <a:r>
              <a:rPr lang="zh-CN" altLang="en-US" sz="2800">
                <a:solidFill>
                  <a:srgbClr val="333300"/>
                </a:solidFill>
                <a:latin typeface="宋体" panose="02010600030101010101" pitchFamily="2" charset="-122"/>
                <a:sym typeface="宋体" panose="02010600030101010101" pitchFamily="2" charset="-122"/>
              </a:rPr>
              <a:t>第二幕：是写民国初年的</a:t>
            </a:r>
            <a:r>
              <a:rPr lang="zh-CN" altLang="en-US" sz="2800">
                <a:solidFill>
                  <a:srgbClr val="FF0000"/>
                </a:solidFill>
                <a:latin typeface="宋体" panose="02010600030101010101" pitchFamily="2" charset="-122"/>
                <a:sym typeface="宋体" panose="02010600030101010101" pitchFamily="2" charset="-122"/>
              </a:rPr>
              <a:t>军阀混战时期</a:t>
            </a:r>
            <a:r>
              <a:rPr lang="zh-CN" altLang="en-US" sz="2800">
                <a:solidFill>
                  <a:srgbClr val="333300"/>
                </a:solidFill>
                <a:latin typeface="宋体" panose="02010600030101010101" pitchFamily="2" charset="-122"/>
                <a:sym typeface="宋体" panose="02010600030101010101" pitchFamily="2" charset="-122"/>
              </a:rPr>
              <a:t>；辛亥革命后。</a:t>
            </a:r>
            <a:endParaRPr lang="zh-CN" altLang="en-US" sz="2800">
              <a:solidFill>
                <a:srgbClr val="333300"/>
              </a:solidFill>
              <a:latin typeface="宋体" panose="02010600030101010101" pitchFamily="2" charset="-122"/>
              <a:sym typeface="宋体" panose="02010600030101010101" pitchFamily="2" charset="-122"/>
            </a:endParaRPr>
          </a:p>
          <a:p>
            <a:pPr eaLnBrk="1" hangingPunct="1">
              <a:spcBef>
                <a:spcPct val="50000"/>
              </a:spcBef>
            </a:pPr>
            <a:r>
              <a:rPr lang="zh-CN" altLang="en-US" sz="2800">
                <a:solidFill>
                  <a:srgbClr val="FF0000"/>
                </a:solidFill>
                <a:latin typeface="宋体" panose="02010600030101010101" pitchFamily="2" charset="-122"/>
                <a:sym typeface="宋体" panose="02010600030101010101" pitchFamily="2" charset="-122"/>
              </a:rPr>
              <a:t>社会依然黑暗</a:t>
            </a:r>
            <a:r>
              <a:rPr lang="zh-CN" altLang="en-US" sz="2800">
                <a:solidFill>
                  <a:srgbClr val="333300"/>
                </a:solidFill>
                <a:latin typeface="宋体" panose="02010600030101010101" pitchFamily="2" charset="-122"/>
                <a:sym typeface="宋体" panose="02010600030101010101" pitchFamily="2" charset="-122"/>
              </a:rPr>
              <a:t>，帝国主义入侵，军阀连年混战，</a:t>
            </a:r>
            <a:endParaRPr lang="zh-CN" altLang="en-US" sz="2800">
              <a:solidFill>
                <a:srgbClr val="333300"/>
              </a:solidFill>
              <a:latin typeface="宋体" panose="02010600030101010101" pitchFamily="2" charset="-122"/>
              <a:sym typeface="宋体" panose="02010600030101010101" pitchFamily="2" charset="-122"/>
            </a:endParaRPr>
          </a:p>
          <a:p>
            <a:pPr eaLnBrk="1" hangingPunct="1">
              <a:spcBef>
                <a:spcPct val="50000"/>
              </a:spcBef>
            </a:pPr>
            <a:r>
              <a:rPr lang="zh-CN" altLang="en-US" sz="2800">
                <a:solidFill>
                  <a:srgbClr val="FF0000"/>
                </a:solidFill>
                <a:latin typeface="宋体" panose="02010600030101010101" pitchFamily="2" charset="-122"/>
                <a:sym typeface="宋体" panose="02010600030101010101" pitchFamily="2" charset="-122"/>
              </a:rPr>
              <a:t>人民陷入了更加痛苦的深渊。</a:t>
            </a:r>
            <a:endParaRPr lang="zh-CN" altLang="en-US" sz="2800">
              <a:solidFill>
                <a:srgbClr val="FF0000"/>
              </a:solidFill>
              <a:latin typeface="宋体" panose="02010600030101010101" pitchFamily="2" charset="-122"/>
            </a:endParaRPr>
          </a:p>
          <a:p>
            <a:pPr eaLnBrk="1" hangingPunct="1"/>
            <a:endParaRPr lang="zh-CN" altLang="en-US" sz="2800">
              <a:solidFill>
                <a:srgbClr val="FF0000"/>
              </a:solidFill>
              <a:latin typeface="宋体" panose="02010600030101010101" pitchFamily="2" charset="-122"/>
            </a:endParaRPr>
          </a:p>
        </p:txBody>
      </p:sp>
      <p:sp>
        <p:nvSpPr>
          <p:cNvPr id="20483" name="文本框 3"/>
          <p:cNvSpPr/>
          <p:nvPr/>
        </p:nvSpPr>
        <p:spPr>
          <a:xfrm>
            <a:off x="-635" y="0"/>
            <a:ext cx="12192635" cy="922020"/>
          </a:xfrm>
          <a:prstGeom prst="rect">
            <a:avLst/>
          </a:prstGeom>
          <a:solidFill>
            <a:srgbClr val="EAD8C2"/>
          </a:solidFill>
          <a:ln w="9525">
            <a:noFill/>
          </a:ln>
        </p:spPr>
        <p:txBody>
          <a:bodyPr wrap="square">
            <a:spAutoFit/>
          </a:bodyPr>
          <a:p>
            <a:r>
              <a:rPr lang="zh-CN" altLang="en-US" sz="5400" b="1"/>
              <a:t>剧情概览：</a:t>
            </a:r>
            <a:r>
              <a:rPr lang="zh-CN" altLang="en-US" sz="2800" b="1"/>
              <a:t>《茶馆》共三幕，各写一个时代</a:t>
            </a:r>
            <a:endParaRPr lang="zh-CN" altLang="en-US" sz="2800" b="1"/>
          </a:p>
        </p:txBody>
      </p:sp>
      <p:pic>
        <p:nvPicPr>
          <p:cNvPr id="20484" name="图片 4"/>
          <p:cNvPicPr>
            <a:picLocks noChangeAspect="1"/>
          </p:cNvPicPr>
          <p:nvPr/>
        </p:nvPicPr>
        <p:blipFill>
          <a:blip r:embed="rId1"/>
          <a:stretch>
            <a:fillRect/>
          </a:stretch>
        </p:blipFill>
        <p:spPr>
          <a:xfrm>
            <a:off x="9307195" y="1042670"/>
            <a:ext cx="2884488" cy="3884613"/>
          </a:xfrm>
          <a:prstGeom prst="rect">
            <a:avLst/>
          </a:prstGeom>
          <a:noFill/>
          <a:ln w="9525">
            <a:noFill/>
          </a:ln>
        </p:spPr>
      </p:pic>
      <p:sp>
        <p:nvSpPr>
          <p:cNvPr id="20485" name="文本框 5"/>
          <p:cNvSpPr/>
          <p:nvPr/>
        </p:nvSpPr>
        <p:spPr>
          <a:xfrm>
            <a:off x="0" y="4751705"/>
            <a:ext cx="12289790" cy="2220595"/>
          </a:xfrm>
          <a:prstGeom prst="rect">
            <a:avLst/>
          </a:prstGeom>
          <a:solidFill>
            <a:srgbClr val="EAD8C2"/>
          </a:solidFill>
          <a:ln w="9525">
            <a:noFill/>
          </a:ln>
        </p:spPr>
        <p:txBody>
          <a:bodyPr wrap="square">
            <a:spAutoFit/>
          </a:bodyPr>
          <a:p>
            <a:pPr marL="342900" indent="-342900">
              <a:spcBef>
                <a:spcPct val="50000"/>
              </a:spcBef>
            </a:pPr>
            <a:r>
              <a:rPr lang="en-US" altLang="en-US" sz="2800">
                <a:solidFill>
                  <a:srgbClr val="333300"/>
                </a:solidFill>
                <a:latin typeface="宋体" panose="02010600030101010101" pitchFamily="2" charset="-122"/>
                <a:sym typeface="宋体" panose="02010600030101010101" pitchFamily="2" charset="-122"/>
              </a:rPr>
              <a:t>第三幕：是写抗日战争胜利后</a:t>
            </a:r>
            <a:r>
              <a:rPr lang="en-US" altLang="en-US" sz="2800">
                <a:solidFill>
                  <a:srgbClr val="FF0000"/>
                </a:solidFill>
                <a:latin typeface="宋体" panose="02010600030101010101" pitchFamily="2" charset="-122"/>
                <a:sym typeface="宋体" panose="02010600030101010101" pitchFamily="2" charset="-122"/>
              </a:rPr>
              <a:t>国民党统治时期</a:t>
            </a:r>
            <a:r>
              <a:rPr lang="en-US" altLang="zh-CN" sz="2800">
                <a:solidFill>
                  <a:srgbClr val="333300"/>
                </a:solidFill>
                <a:latin typeface="宋体" panose="02010600030101010101" pitchFamily="2" charset="-122"/>
                <a:sym typeface="宋体" panose="02010600030101010101" pitchFamily="2" charset="-122"/>
              </a:rPr>
              <a:t>——</a:t>
            </a:r>
            <a:r>
              <a:rPr lang="en-US" altLang="en-US" sz="2800">
                <a:solidFill>
                  <a:srgbClr val="333300"/>
                </a:solidFill>
                <a:latin typeface="宋体" panose="02010600030101010101" pitchFamily="2" charset="-122"/>
                <a:sym typeface="宋体" panose="02010600030101010101" pitchFamily="2" charset="-122"/>
              </a:rPr>
              <a:t>这是一个生与死、新与旧、光明与黑暗交替的时代。美帝国主义与国民党反动派狼狈为奸，</a:t>
            </a:r>
            <a:r>
              <a:rPr lang="en-US" altLang="en-US" sz="2800">
                <a:solidFill>
                  <a:srgbClr val="FF0000"/>
                </a:solidFill>
                <a:latin typeface="宋体" panose="02010600030101010101" pitchFamily="2" charset="-122"/>
                <a:sym typeface="宋体" panose="02010600030101010101" pitchFamily="2" charset="-122"/>
              </a:rPr>
              <a:t>给人民带来更大的灾难</a:t>
            </a:r>
            <a:r>
              <a:rPr lang="en-US" altLang="en-US" sz="2800">
                <a:solidFill>
                  <a:srgbClr val="333300"/>
                </a:solidFill>
                <a:latin typeface="宋体" panose="02010600030101010101" pitchFamily="2" charset="-122"/>
                <a:sym typeface="宋体" panose="02010600030101010101" pitchFamily="2" charset="-122"/>
              </a:rPr>
              <a:t>，幸存的裕泰茶馆，终于在恶势力压迫下倒闭了。</a:t>
            </a:r>
            <a:endParaRPr lang="en-US" altLang="en-US" sz="2800">
              <a:solidFill>
                <a:srgbClr val="333300"/>
              </a:solidFill>
              <a:latin typeface="宋体" panose="02010600030101010101" pitchFamily="2" charset="-122"/>
            </a:endParaRPr>
          </a:p>
          <a:p>
            <a:pPr marL="342900" indent="-342900" algn="just">
              <a:lnSpc>
                <a:spcPct val="110000"/>
              </a:lnSpc>
              <a:spcBef>
                <a:spcPct val="20000"/>
              </a:spcBef>
            </a:pPr>
            <a:endParaRPr lang="en-US" altLang="en-US" sz="2800">
              <a:latin typeface="宋体" panose="02010600030101010101" pitchFamily="2" charset="-122"/>
              <a:sym typeface="宋体" panose="02010600030101010101" pitchFamily="2" charset="-122"/>
            </a:endParaRPr>
          </a:p>
          <a:p>
            <a:pPr marL="342900" indent="-342900"/>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2">
                                            <p:txEl>
                                              <p:charRg st="0" end="65"/>
                                            </p:txEl>
                                          </p:spTgt>
                                        </p:tgtEl>
                                        <p:attrNameLst>
                                          <p:attrName>style.visibility</p:attrName>
                                        </p:attrNameLst>
                                      </p:cBhvr>
                                      <p:to>
                                        <p:strVal val="visible"/>
                                      </p:to>
                                    </p:set>
                                    <p:animEffect transition="in" filter="box(in)">
                                      <p:cBhvr>
                                        <p:cTn id="7" dur="2000" fill="hold"/>
                                        <p:tgtEl>
                                          <p:spTgt spid="20482">
                                            <p:txEl>
                                              <p:charRg st="0"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2">
                                            <p:txEl>
                                              <p:charRg st="1" end="1"/>
                                            </p:txEl>
                                          </p:spTgt>
                                        </p:tgtEl>
                                        <p:attrNameLst>
                                          <p:attrName>style.visibility</p:attrName>
                                        </p:attrNameLst>
                                      </p:cBhvr>
                                      <p:to>
                                        <p:strVal val="visible"/>
                                      </p:to>
                                    </p:set>
                                    <p:animEffect transition="in" filter="box(in)">
                                      <p:cBhvr>
                                        <p:cTn id="12" dur="2000" fill="hold"/>
                                        <p:tgtEl>
                                          <p:spTgt spid="20482">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0482">
                                            <p:txEl>
                                              <p:charRg st="2" end="2"/>
                                            </p:txEl>
                                          </p:spTgt>
                                        </p:tgtEl>
                                        <p:attrNameLst>
                                          <p:attrName>style.visibility</p:attrName>
                                        </p:attrNameLst>
                                      </p:cBhvr>
                                      <p:to>
                                        <p:strVal val="visible"/>
                                      </p:to>
                                    </p:set>
                                    <p:animEffect transition="in" filter="box(in)">
                                      <p:cBhvr>
                                        <p:cTn id="17" dur="2000" fill="hold"/>
                                        <p:tgtEl>
                                          <p:spTgt spid="20482">
                                            <p:txEl>
                                              <p:charRg st="2" end="2"/>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20482">
                                            <p:txEl>
                                              <p:charRg st="65" end="124"/>
                                            </p:txEl>
                                          </p:spTgt>
                                        </p:tgtEl>
                                        <p:attrNameLst>
                                          <p:attrName>style.visibility</p:attrName>
                                        </p:attrNameLst>
                                      </p:cBhvr>
                                      <p:to>
                                        <p:strVal val="visible"/>
                                      </p:to>
                                    </p:set>
                                    <p:animEffect transition="in" filter="box(in)">
                                      <p:cBhvr>
                                        <p:cTn id="20" dur="2000" fill="hold"/>
                                        <p:tgtEl>
                                          <p:spTgt spid="20482">
                                            <p:txEl>
                                              <p:charRg st="65" end="124"/>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20482">
                                            <p:txEl>
                                              <p:charRg st="4" end="4"/>
                                            </p:txEl>
                                          </p:spTgt>
                                        </p:tgtEl>
                                        <p:attrNameLst>
                                          <p:attrName>style.visibility</p:attrName>
                                        </p:attrNameLst>
                                      </p:cBhvr>
                                      <p:to>
                                        <p:strVal val="visible"/>
                                      </p:to>
                                    </p:set>
                                    <p:animEffect transition="in" filter="box(in)">
                                      <p:cBhvr>
                                        <p:cTn id="23" dur="2000" fill="hold"/>
                                        <p:tgtEl>
                                          <p:spTgt spid="20482">
                                            <p:txEl>
                                              <p:charRg st="4" end="4"/>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20482">
                                            <p:txEl>
                                              <p:charRg st="5" end="5"/>
                                            </p:txEl>
                                          </p:spTgt>
                                        </p:tgtEl>
                                        <p:attrNameLst>
                                          <p:attrName>style.visibility</p:attrName>
                                        </p:attrNameLst>
                                      </p:cBhvr>
                                      <p:to>
                                        <p:strVal val="visible"/>
                                      </p:to>
                                    </p:set>
                                    <p:animEffect transition="in" filter="box(in)">
                                      <p:cBhvr>
                                        <p:cTn id="26" dur="2000" fill="hold"/>
                                        <p:tgtEl>
                                          <p:spTgt spid="20482">
                                            <p:txEl>
                                              <p:char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485">
                                            <p:txEl>
                                              <p:charRg st="0" end="9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049904" y="2376806"/>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四</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3444240" y="2332355"/>
            <a:ext cx="6070600" cy="1445260"/>
          </a:xfrm>
          <a:prstGeom prst="rect">
            <a:avLst/>
          </a:prstGeom>
          <a:noFill/>
        </p:spPr>
        <p:txBody>
          <a:bodyPr wrap="square" rtlCol="0">
            <a:spAutoFit/>
          </a:bodyPr>
          <a:lstStyle/>
          <a:p>
            <a:r>
              <a:rPr lang="zh-CN" altLang="en-US" sz="8800">
                <a:latin typeface="Calibri" panose="020F0502020204030204"/>
                <a:ea typeface="Calibri" panose="020F0502020204030204" charset="-122"/>
                <a:sym typeface="+mn-ea"/>
              </a:rPr>
              <a:t>字音字形</a:t>
            </a:r>
            <a:endParaRPr lang="zh-CN" altLang="en-US" sz="88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26"/>
          <p:cNvSpPr txBox="1"/>
          <p:nvPr/>
        </p:nvSpPr>
        <p:spPr>
          <a:xfrm>
            <a:off x="2351088" y="1052513"/>
            <a:ext cx="7632700" cy="3476625"/>
          </a:xfrm>
          <a:prstGeom prst="rect">
            <a:avLst/>
          </a:prstGeom>
          <a:noFill/>
          <a:ln w="9525">
            <a:noFill/>
          </a:ln>
        </p:spPr>
        <p:txBody>
          <a:bodyPr anchor="t">
            <a:spAutoFit/>
          </a:bodyPr>
          <a:lstStyle/>
          <a:p>
            <a:pPr eaLnBrk="0" hangingPunct="0"/>
            <a:r>
              <a:rPr lang="zh-CN" altLang="en-US" sz="4400" b="0">
                <a:latin typeface="Calibri" panose="020F0502020204030204"/>
                <a:ea typeface="Calibri" panose="020F0502020204030204" charset="-122"/>
              </a:rPr>
              <a:t>字音字形：</a:t>
            </a:r>
            <a:endParaRPr lang="zh-CN" altLang="en-US" sz="4400" b="0">
              <a:latin typeface="Calibri" panose="020F0502020204030204"/>
              <a:ea typeface="Calibri" panose="020F0502020204030204" charset="-122"/>
            </a:endParaRPr>
          </a:p>
          <a:p>
            <a:pPr eaLnBrk="0" hangingPunct="0"/>
            <a:r>
              <a:rPr lang="zh-CN" altLang="en-US" sz="4400" b="0">
                <a:solidFill>
                  <a:srgbClr val="CC3300"/>
                </a:solidFill>
                <a:latin typeface="Calibri" panose="020F0502020204030204"/>
                <a:ea typeface="Calibri" panose="020F0502020204030204" charset="-122"/>
              </a:rPr>
              <a:t>蹓蹓 </a:t>
            </a:r>
            <a:r>
              <a:rPr lang="zh-CN" altLang="en-US" sz="4400" b="0">
                <a:latin typeface="Calibri" panose="020F0502020204030204"/>
                <a:ea typeface="Calibri" panose="020F0502020204030204" charset="-122"/>
              </a:rPr>
              <a:t>                         </a:t>
            </a:r>
            <a:r>
              <a:rPr lang="zh-CN" altLang="en-US" sz="4400" b="0">
                <a:solidFill>
                  <a:srgbClr val="C00000"/>
                </a:solidFill>
                <a:latin typeface="Calibri" panose="020F0502020204030204"/>
                <a:ea typeface="Calibri" panose="020F0502020204030204" charset="-122"/>
              </a:rPr>
              <a:t>侦缉</a:t>
            </a:r>
            <a:endParaRPr lang="zh-CN" altLang="en-US" sz="4400" b="0">
              <a:latin typeface="Calibri" panose="020F0502020204030204"/>
              <a:ea typeface="Calibri" panose="020F0502020204030204" charset="-122"/>
            </a:endParaRPr>
          </a:p>
          <a:p>
            <a:pPr eaLnBrk="0" hangingPunct="0"/>
            <a:r>
              <a:rPr lang="zh-CN" altLang="en-US" sz="4400" b="0">
                <a:latin typeface="Calibri" panose="020F0502020204030204"/>
                <a:ea typeface="Calibri" panose="020F0502020204030204" charset="-122"/>
              </a:rPr>
              <a:t>文</a:t>
            </a:r>
            <a:r>
              <a:rPr lang="zh-CN" altLang="en-US" sz="4400" b="0">
                <a:solidFill>
                  <a:srgbClr val="CC3300"/>
                </a:solidFill>
                <a:latin typeface="Calibri" panose="020F0502020204030204"/>
                <a:ea typeface="Calibri" panose="020F0502020204030204" charset="-122"/>
              </a:rPr>
              <a:t>绉绉  </a:t>
            </a:r>
            <a:r>
              <a:rPr lang="zh-CN" altLang="en-US" sz="4400" b="0">
                <a:latin typeface="Calibri" panose="020F0502020204030204"/>
                <a:ea typeface="Calibri" panose="020F0502020204030204" charset="-122"/>
              </a:rPr>
              <a:t>                        </a:t>
            </a:r>
            <a:r>
              <a:rPr lang="zh-CN" altLang="en-US" sz="4400" b="0">
                <a:solidFill>
                  <a:srgbClr val="C00000"/>
                </a:solidFill>
                <a:latin typeface="Calibri" panose="020F0502020204030204"/>
                <a:ea typeface="Calibri" panose="020F0502020204030204" charset="-122"/>
              </a:rPr>
              <a:t>沏</a:t>
            </a:r>
            <a:r>
              <a:rPr lang="zh-CN" altLang="en-US" sz="4400" b="0">
                <a:latin typeface="Calibri" panose="020F0502020204030204"/>
                <a:ea typeface="Calibri" panose="020F0502020204030204" charset="-122"/>
              </a:rPr>
              <a:t>茶</a:t>
            </a:r>
            <a:endParaRPr lang="zh-CN" altLang="en-US" sz="4400" b="0">
              <a:latin typeface="Calibri" panose="020F0502020204030204"/>
              <a:ea typeface="Calibri" panose="020F0502020204030204" charset="-122"/>
            </a:endParaRPr>
          </a:p>
          <a:p>
            <a:pPr eaLnBrk="0" hangingPunct="0"/>
            <a:r>
              <a:rPr lang="zh-CN" altLang="en-US" sz="4400" b="0">
                <a:latin typeface="Calibri" panose="020F0502020204030204"/>
                <a:ea typeface="Calibri" panose="020F0502020204030204" charset="-122"/>
              </a:rPr>
              <a:t>官</a:t>
            </a:r>
            <a:r>
              <a:rPr lang="zh-CN" altLang="en-US" sz="4400" b="0">
                <a:solidFill>
                  <a:srgbClr val="C00000"/>
                </a:solidFill>
                <a:latin typeface="Calibri" panose="020F0502020204030204"/>
                <a:ea typeface="Calibri" panose="020F0502020204030204" charset="-122"/>
              </a:rPr>
              <a:t>饷</a:t>
            </a:r>
            <a:r>
              <a:rPr lang="zh-CN" altLang="en-US" sz="4400" b="0">
                <a:latin typeface="Calibri" panose="020F0502020204030204"/>
                <a:ea typeface="Calibri" panose="020F0502020204030204" charset="-122"/>
              </a:rPr>
              <a:t>                      拉</a:t>
            </a:r>
            <a:r>
              <a:rPr lang="zh-CN" altLang="en-US" sz="4400" b="0">
                <a:solidFill>
                  <a:srgbClr val="C00000"/>
                </a:solidFill>
                <a:latin typeface="Calibri" panose="020F0502020204030204"/>
                <a:ea typeface="Calibri" panose="020F0502020204030204" charset="-122"/>
              </a:rPr>
              <a:t>纤</a:t>
            </a:r>
            <a:r>
              <a:rPr lang="zh-CN" altLang="en-US" sz="4400" b="0">
                <a:latin typeface="Calibri" panose="020F0502020204030204"/>
                <a:ea typeface="Calibri" panose="020F0502020204030204" charset="-122"/>
              </a:rPr>
              <a:t>         </a:t>
            </a:r>
            <a:endParaRPr lang="zh-CN" altLang="en-US" sz="4400" b="0">
              <a:latin typeface="Calibri" panose="020F0502020204030204"/>
              <a:ea typeface="Calibri" panose="020F0502020204030204" charset="-122"/>
            </a:endParaRPr>
          </a:p>
          <a:p>
            <a:pPr eaLnBrk="0" hangingPunct="0"/>
            <a:r>
              <a:rPr lang="zh-CN" altLang="en-US" sz="4400" b="0">
                <a:latin typeface="Calibri" panose="020F0502020204030204"/>
                <a:ea typeface="Calibri" panose="020F0502020204030204" charset="-122"/>
              </a:rPr>
              <a:t>珍</a:t>
            </a:r>
            <a:r>
              <a:rPr lang="zh-CN" altLang="en-US" sz="4400" b="0">
                <a:solidFill>
                  <a:srgbClr val="CC3300"/>
                </a:solidFill>
                <a:latin typeface="Calibri" panose="020F0502020204030204"/>
                <a:ea typeface="Calibri" panose="020F0502020204030204" charset="-122"/>
              </a:rPr>
              <a:t>馐</a:t>
            </a:r>
            <a:r>
              <a:rPr lang="zh-CN" altLang="en-US" sz="4400" b="0" smtClean="0">
                <a:latin typeface="Calibri" panose="020F0502020204030204"/>
                <a:ea typeface="Calibri" panose="020F0502020204030204" charset="-122"/>
              </a:rPr>
              <a:t>美味  </a:t>
            </a:r>
            <a:endParaRPr lang="zh-CN" altLang="en-US" sz="4400" b="0">
              <a:latin typeface="Calibri" panose="020F0502020204030204"/>
              <a:ea typeface="Calibri" panose="020F0502020204030204" charset="-122"/>
            </a:endParaRPr>
          </a:p>
        </p:txBody>
      </p:sp>
      <p:sp>
        <p:nvSpPr>
          <p:cNvPr id="2076" name="Text Box 28"/>
          <p:cNvSpPr txBox="1"/>
          <p:nvPr/>
        </p:nvSpPr>
        <p:spPr>
          <a:xfrm>
            <a:off x="8521700" y="1827213"/>
            <a:ext cx="1172845" cy="521970"/>
          </a:xfrm>
          <a:prstGeom prst="rect">
            <a:avLst/>
          </a:prstGeom>
          <a:noFill/>
          <a:ln w="9525">
            <a:noFill/>
          </a:ln>
        </p:spPr>
        <p:txBody>
          <a:bodyPr wrap="none" anchor="t">
            <a:spAutoFit/>
          </a:bodyPr>
          <a:lstStyle/>
          <a:p>
            <a:pPr eaLnBrk="0" hangingPunct="0"/>
            <a:r>
              <a:rPr lang="en-US" altLang="zh-CN" sz="2800" b="0">
                <a:solidFill>
                  <a:srgbClr val="CC3300"/>
                </a:solidFill>
                <a:latin typeface="Calibri" panose="020F0502020204030204"/>
              </a:rPr>
              <a:t>zhēn jī</a:t>
            </a:r>
            <a:r>
              <a:rPr lang="en-US" altLang="zh-CN" b="0">
                <a:latin typeface="Calibri" panose="020F0502020204030204"/>
              </a:rPr>
              <a:t> </a:t>
            </a:r>
            <a:endParaRPr lang="zh-CN" altLang="en-US" b="0">
              <a:latin typeface="Calibri" panose="020F0502020204030204"/>
              <a:ea typeface="Calibri" panose="020F0502020204030204" charset="-122"/>
            </a:endParaRPr>
          </a:p>
        </p:txBody>
      </p:sp>
      <p:sp>
        <p:nvSpPr>
          <p:cNvPr id="2078" name="Text Box 30"/>
          <p:cNvSpPr txBox="1"/>
          <p:nvPr/>
        </p:nvSpPr>
        <p:spPr>
          <a:xfrm>
            <a:off x="4862513" y="1827213"/>
            <a:ext cx="735330" cy="521970"/>
          </a:xfrm>
          <a:prstGeom prst="rect">
            <a:avLst/>
          </a:prstGeom>
          <a:noFill/>
          <a:ln w="9525">
            <a:noFill/>
          </a:ln>
        </p:spPr>
        <p:txBody>
          <a:bodyPr wrap="none" anchor="t">
            <a:spAutoFit/>
          </a:bodyPr>
          <a:lstStyle/>
          <a:p>
            <a:pPr eaLnBrk="0" hangingPunct="0"/>
            <a:r>
              <a:rPr lang="en-US" altLang="zh-CN" sz="2800" b="0" err="1" smtClean="0">
                <a:solidFill>
                  <a:srgbClr val="CC3300"/>
                </a:solidFill>
                <a:latin typeface="Calibri" panose="020F0502020204030204"/>
              </a:rPr>
              <a:t>liù</a:t>
            </a:r>
            <a:r>
              <a:rPr lang="en-US" altLang="zh-CN" sz="2800" b="0">
                <a:solidFill>
                  <a:srgbClr val="CC3300"/>
                </a:solidFill>
                <a:latin typeface="Arial" panose="020B0604020202020204" pitchFamily="34" charset="0"/>
              </a:rPr>
              <a:t> </a:t>
            </a:r>
            <a:r>
              <a:rPr lang="en-US" altLang="zh-CN" b="0">
                <a:latin typeface="Calibri" panose="020F0502020204030204"/>
              </a:rPr>
              <a:t>  </a:t>
            </a:r>
            <a:endParaRPr lang="zh-CN" altLang="en-US" b="0">
              <a:latin typeface="Calibri" panose="020F0502020204030204"/>
              <a:ea typeface="Calibri" panose="020F0502020204030204" charset="-122"/>
            </a:endParaRPr>
          </a:p>
        </p:txBody>
      </p:sp>
      <p:sp>
        <p:nvSpPr>
          <p:cNvPr id="2079" name="Text Box 31"/>
          <p:cNvSpPr txBox="1"/>
          <p:nvPr/>
        </p:nvSpPr>
        <p:spPr>
          <a:xfrm>
            <a:off x="4603750" y="2532063"/>
            <a:ext cx="964565" cy="521970"/>
          </a:xfrm>
          <a:prstGeom prst="rect">
            <a:avLst/>
          </a:prstGeom>
          <a:noFill/>
          <a:ln w="9525">
            <a:noFill/>
          </a:ln>
        </p:spPr>
        <p:txBody>
          <a:bodyPr wrap="none" anchor="t">
            <a:spAutoFit/>
          </a:bodyPr>
          <a:lstStyle/>
          <a:p>
            <a:pPr eaLnBrk="0" hangingPunct="0"/>
            <a:r>
              <a:rPr lang="en-US" altLang="zh-CN" sz="2800" b="0">
                <a:solidFill>
                  <a:srgbClr val="CC3300"/>
                </a:solidFill>
                <a:latin typeface="Calibri" panose="020F0502020204030204"/>
              </a:rPr>
              <a:t>zhōu </a:t>
            </a:r>
            <a:endParaRPr lang="zh-CN" altLang="en-US" sz="2800" b="0">
              <a:solidFill>
                <a:srgbClr val="CC3300"/>
              </a:solidFill>
              <a:latin typeface="Calibri" panose="020F0502020204030204"/>
              <a:ea typeface="Calibri" panose="020F0502020204030204" charset="-122"/>
            </a:endParaRPr>
          </a:p>
        </p:txBody>
      </p:sp>
      <p:sp>
        <p:nvSpPr>
          <p:cNvPr id="7" name="TextBox 6"/>
          <p:cNvSpPr txBox="1"/>
          <p:nvPr/>
        </p:nvSpPr>
        <p:spPr>
          <a:xfrm>
            <a:off x="9496425" y="2532063"/>
            <a:ext cx="714375" cy="583565"/>
          </a:xfrm>
          <a:prstGeom prst="rect">
            <a:avLst/>
          </a:prstGeom>
          <a:noFill/>
          <a:ln w="9525">
            <a:noFill/>
          </a:ln>
        </p:spPr>
        <p:txBody>
          <a:bodyPr anchor="t">
            <a:spAutoFit/>
          </a:bodyPr>
          <a:lstStyle/>
          <a:p>
            <a:pPr eaLnBrk="0" hangingPunct="0"/>
            <a:r>
              <a:rPr lang="en-US" altLang="zh-CN" sz="3200" b="0">
                <a:solidFill>
                  <a:srgbClr val="FF0000"/>
                </a:solidFill>
                <a:latin typeface="Calibri" panose="020F0502020204030204"/>
              </a:rPr>
              <a:t>qī</a:t>
            </a:r>
            <a:r>
              <a:rPr lang="en-US" altLang="zh-CN" b="0">
                <a:latin typeface="Calibri" panose="020F0502020204030204"/>
              </a:rPr>
              <a:t> </a:t>
            </a:r>
            <a:endParaRPr lang="zh-CN" altLang="en-US" b="0">
              <a:latin typeface="Calibri" panose="020F0502020204030204"/>
              <a:ea typeface="Calibri" panose="020F0502020204030204" charset="-122"/>
            </a:endParaRPr>
          </a:p>
        </p:txBody>
      </p:sp>
      <p:sp>
        <p:nvSpPr>
          <p:cNvPr id="8" name="TextBox 7"/>
          <p:cNvSpPr txBox="1"/>
          <p:nvPr/>
        </p:nvSpPr>
        <p:spPr>
          <a:xfrm>
            <a:off x="4487863" y="3254375"/>
            <a:ext cx="834390" cy="460375"/>
          </a:xfrm>
          <a:prstGeom prst="rect">
            <a:avLst/>
          </a:prstGeom>
          <a:noFill/>
          <a:ln w="9525">
            <a:noFill/>
          </a:ln>
        </p:spPr>
        <p:txBody>
          <a:bodyPr wrap="none" anchor="t">
            <a:spAutoFit/>
          </a:bodyPr>
          <a:lstStyle/>
          <a:p>
            <a:pPr eaLnBrk="0" hangingPunct="0"/>
            <a:r>
              <a:rPr lang="en-US" altLang="zh-CN" sz="2400" b="0">
                <a:solidFill>
                  <a:srgbClr val="FF0000"/>
                </a:solidFill>
                <a:latin typeface="Calibri" panose="020F0502020204030204"/>
              </a:rPr>
              <a:t>xiǎng</a:t>
            </a:r>
            <a:endParaRPr lang="zh-CN" altLang="en-US" sz="2400" b="0">
              <a:solidFill>
                <a:srgbClr val="FF0000"/>
              </a:solidFill>
              <a:latin typeface="Calibri" panose="020F0502020204030204"/>
              <a:ea typeface="Calibri" panose="020F0502020204030204" charset="-122"/>
            </a:endParaRPr>
          </a:p>
        </p:txBody>
      </p:sp>
      <p:sp>
        <p:nvSpPr>
          <p:cNvPr id="9" name="TextBox 8"/>
          <p:cNvSpPr txBox="1"/>
          <p:nvPr/>
        </p:nvSpPr>
        <p:spPr>
          <a:xfrm>
            <a:off x="8701088" y="3255963"/>
            <a:ext cx="770255" cy="460375"/>
          </a:xfrm>
          <a:prstGeom prst="rect">
            <a:avLst/>
          </a:prstGeom>
          <a:noFill/>
          <a:ln w="9525">
            <a:noFill/>
          </a:ln>
        </p:spPr>
        <p:txBody>
          <a:bodyPr wrap="none" anchor="t">
            <a:spAutoFit/>
          </a:bodyPr>
          <a:lstStyle/>
          <a:p>
            <a:pPr eaLnBrk="0" hangingPunct="0"/>
            <a:r>
              <a:rPr lang="en-US" altLang="zh-CN" sz="2400" b="0">
                <a:solidFill>
                  <a:srgbClr val="FF0000"/>
                </a:solidFill>
                <a:latin typeface="Calibri" panose="020F0502020204030204"/>
              </a:rPr>
              <a:t>qiàn</a:t>
            </a:r>
            <a:r>
              <a:rPr lang="en-US" altLang="zh-CN" b="0">
                <a:latin typeface="Calibri" panose="020F0502020204030204"/>
              </a:rPr>
              <a:t> </a:t>
            </a:r>
            <a:endParaRPr lang="zh-CN" altLang="en-US" b="0">
              <a:latin typeface="Calibri" panose="020F0502020204030204"/>
              <a:ea typeface="Calibri" panose="020F0502020204030204" charset="-122"/>
            </a:endParaRPr>
          </a:p>
        </p:txBody>
      </p:sp>
      <p:sp>
        <p:nvSpPr>
          <p:cNvPr id="11" name="TextBox 10"/>
          <p:cNvSpPr txBox="1"/>
          <p:nvPr/>
        </p:nvSpPr>
        <p:spPr>
          <a:xfrm>
            <a:off x="5095868" y="3929066"/>
            <a:ext cx="605790" cy="521970"/>
          </a:xfrm>
          <a:prstGeom prst="rect">
            <a:avLst/>
          </a:prstGeom>
          <a:noFill/>
        </p:spPr>
        <p:txBody>
          <a:bodyPr wrap="none" rtlCol="0">
            <a:spAutoFit/>
          </a:bodyPr>
          <a:lstStyle/>
          <a:p>
            <a:r>
              <a:rPr lang="en-US" altLang="zh-CN" sz="2800" b="0" err="1" smtClean="0">
                <a:solidFill>
                  <a:srgbClr val="CC3300"/>
                </a:solidFill>
                <a:latin typeface="Calibri" panose="020F0502020204030204"/>
              </a:rPr>
              <a:t>xiū</a:t>
            </a:r>
            <a:endParaRPr lang="zh-CN" altLang="en-US" sz="2800" b="0">
              <a:solidFill>
                <a:srgbClr val="CC3300"/>
              </a:solidFill>
              <a:latin typeface="Calibri" panose="020F0502020204030204"/>
            </a:endParaRPr>
          </a:p>
        </p:txBody>
      </p:sp>
    </p:spTree>
  </p:cSld>
  <p:clrMapOvr>
    <a:masterClrMapping/>
  </p:clrMapOvr>
  <p:transition spd="med">
    <p:fade/>
    <p:sndAc>
      <p:stSnd>
        <p:snd r:embed="rId1"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8"/>
                                        </p:tgtEl>
                                        <p:attrNameLst>
                                          <p:attrName>style.visibility</p:attrName>
                                        </p:attrNameLst>
                                      </p:cBhvr>
                                      <p:to>
                                        <p:strVal val="visible"/>
                                      </p:to>
                                    </p:set>
                                    <p:anim calcmode="lin" valueType="num">
                                      <p:cBhvr additive="base">
                                        <p:cTn id="7" dur="500" fill="hold"/>
                                        <p:tgtEl>
                                          <p:spTgt spid="2078"/>
                                        </p:tgtEl>
                                        <p:attrNameLst>
                                          <p:attrName>ppt_x</p:attrName>
                                        </p:attrNameLst>
                                      </p:cBhvr>
                                      <p:tavLst>
                                        <p:tav tm="0">
                                          <p:val>
                                            <p:strVal val="#ppt_x"/>
                                          </p:val>
                                        </p:tav>
                                        <p:tav tm="100000">
                                          <p:val>
                                            <p:strVal val="#ppt_x"/>
                                          </p:val>
                                        </p:tav>
                                      </p:tavLst>
                                    </p:anim>
                                    <p:anim calcmode="lin" valueType="num">
                                      <p:cBhvr additive="base">
                                        <p:cTn id="8" dur="500" fill="hold"/>
                                        <p:tgtEl>
                                          <p:spTgt spid="20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076"/>
                                        </p:tgtEl>
                                        <p:attrNameLst>
                                          <p:attrName>style.visibility</p:attrName>
                                        </p:attrNameLst>
                                      </p:cBhvr>
                                      <p:to>
                                        <p:strVal val="visible"/>
                                      </p:to>
                                    </p:set>
                                    <p:anim calcmode="lin" valueType="num">
                                      <p:cBhvr additive="base">
                                        <p:cTn id="13" dur="500" fill="hold"/>
                                        <p:tgtEl>
                                          <p:spTgt spid="2076"/>
                                        </p:tgtEl>
                                        <p:attrNameLst>
                                          <p:attrName>ppt_x</p:attrName>
                                        </p:attrNameLst>
                                      </p:cBhvr>
                                      <p:tavLst>
                                        <p:tav tm="0">
                                          <p:val>
                                            <p:strVal val="#ppt_x"/>
                                          </p:val>
                                        </p:tav>
                                        <p:tav tm="100000">
                                          <p:val>
                                            <p:strVal val="#ppt_x"/>
                                          </p:val>
                                        </p:tav>
                                      </p:tavLst>
                                    </p:anim>
                                    <p:anim calcmode="lin" valueType="num">
                                      <p:cBhvr additive="base">
                                        <p:cTn id="14" dur="500" fill="hold"/>
                                        <p:tgtEl>
                                          <p:spTgt spid="207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79"/>
                                        </p:tgtEl>
                                        <p:attrNameLst>
                                          <p:attrName>style.visibility</p:attrName>
                                        </p:attrNameLst>
                                      </p:cBhvr>
                                      <p:to>
                                        <p:strVal val="visible"/>
                                      </p:to>
                                    </p:set>
                                    <p:anim calcmode="lin" valueType="num">
                                      <p:cBhvr additive="base">
                                        <p:cTn id="19" dur="500" fill="hold"/>
                                        <p:tgtEl>
                                          <p:spTgt spid="2079"/>
                                        </p:tgtEl>
                                        <p:attrNameLst>
                                          <p:attrName>ppt_x</p:attrName>
                                        </p:attrNameLst>
                                      </p:cBhvr>
                                      <p:tavLst>
                                        <p:tav tm="0">
                                          <p:val>
                                            <p:strVal val="#ppt_x"/>
                                          </p:val>
                                        </p:tav>
                                        <p:tav tm="100000">
                                          <p:val>
                                            <p:strVal val="#ppt_x"/>
                                          </p:val>
                                        </p:tav>
                                      </p:tavLst>
                                    </p:anim>
                                    <p:anim calcmode="lin" valueType="num">
                                      <p:cBhvr additive="base">
                                        <p:cTn id="20" dur="500" fill="hold"/>
                                        <p:tgtEl>
                                          <p:spTgt spid="207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6" grpId="0"/>
      <p:bldP spid="2078" grpId="0"/>
      <p:bldP spid="2079" grpId="0"/>
      <p:bldP spid="7" grpId="0"/>
      <p:bldP spid="8"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780154"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五</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2653665" y="2377440"/>
            <a:ext cx="6509385" cy="922020"/>
          </a:xfrm>
          <a:prstGeom prst="rect">
            <a:avLst/>
          </a:prstGeom>
          <a:noFill/>
        </p:spPr>
        <p:txBody>
          <a:bodyPr wrap="square" rtlCol="0">
            <a:spAutoFit/>
          </a:bodyPr>
          <a:lstStyle/>
          <a:p>
            <a:r>
              <a:rPr lang="zh-CN" altLang="en-US" sz="5400">
                <a:latin typeface="华文隶书" panose="02010800040101010101" charset="-122"/>
                <a:ea typeface="华文隶书" panose="02010800040101010101" charset="-122"/>
              </a:rPr>
              <a:t>人物、剧情梳理</a:t>
            </a:r>
            <a:endParaRPr lang="zh-CN" altLang="en-US" sz="54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a:xfrm>
            <a:off x="1981200" y="305118"/>
            <a:ext cx="8229600" cy="1143000"/>
          </a:xfrm>
        </p:spPr>
        <p:txBody>
          <a:bodyPr wrap="square" lIns="91440" tIns="45720" rIns="91440" bIns="45720" anchor="ctr" anchorCtr="0"/>
          <a:p>
            <a:pPr eaLnBrk="1" hangingPunct="1"/>
            <a:r>
              <a:rPr lang="zh-CN" altLang="en-US" b="1"/>
              <a:t>情节梳理</a:t>
            </a:r>
            <a:endParaRPr lang="zh-CN" altLang="en-US" b="1"/>
          </a:p>
        </p:txBody>
      </p:sp>
      <p:sp>
        <p:nvSpPr>
          <p:cNvPr id="21507" name="内容占位符 2"/>
          <p:cNvSpPr>
            <a:spLocks noGrp="1"/>
          </p:cNvSpPr>
          <p:nvPr>
            <p:ph idx="1"/>
          </p:nvPr>
        </p:nvSpPr>
        <p:spPr>
          <a:xfrm>
            <a:off x="1757680" y="1884680"/>
            <a:ext cx="8229600" cy="4525963"/>
          </a:xfrm>
        </p:spPr>
        <p:txBody>
          <a:bodyPr wrap="square" lIns="91440" tIns="45720" rIns="91440" bIns="45720" anchor="t" anchorCtr="0"/>
          <a:p>
            <a:pPr eaLnBrk="1" hangingPunct="1"/>
            <a:r>
              <a:rPr lang="zh-CN" altLang="zh-CN" sz="3200" b="1">
                <a:latin typeface="宋体" panose="02010600030101010101" pitchFamily="2" charset="-122"/>
                <a:sym typeface="宋体" panose="02010600030101010101" pitchFamily="2" charset="-122"/>
              </a:rPr>
              <a:t>1.《茶馆（节选）》以王利发的茶馆为背景，写了哪些主要事件？</a:t>
            </a:r>
            <a:endParaRPr lang="zh-CN" altLang="zh-CN" sz="3200" b="1">
              <a:latin typeface="宋体" panose="02010600030101010101" pitchFamily="2" charset="-122"/>
              <a:sym typeface="宋体" panose="02010600030101010101" pitchFamily="2" charset="-122"/>
            </a:endParaRPr>
          </a:p>
          <a:p>
            <a:pPr eaLnBrk="1" hangingPunct="1"/>
            <a:r>
              <a:rPr lang="en-US" altLang="zh-CN" sz="3200" b="1">
                <a:latin typeface="宋体" panose="02010600030101010101" pitchFamily="2" charset="-122"/>
                <a:sym typeface="宋体" panose="02010600030101010101" pitchFamily="2" charset="-122"/>
              </a:rPr>
              <a:t>2. </a:t>
            </a:r>
            <a:r>
              <a:rPr lang="zh-CN" altLang="zh-CN" sz="3200" b="1">
                <a:latin typeface="宋体" panose="02010600030101010101" pitchFamily="2" charset="-122"/>
                <a:sym typeface="宋体" panose="02010600030101010101" pitchFamily="2" charset="-122"/>
              </a:rPr>
              <a:t>哪些情节、哪些细节能够看出大清已经走到了穷途末路？</a:t>
            </a:r>
            <a:endParaRPr lang="zh-CN" altLang="zh-CN" sz="3200" b="1">
              <a:latin typeface="宋体" panose="02010600030101010101" pitchFamily="2" charset="-122"/>
              <a:sym typeface="宋体" panose="02010600030101010101" pitchFamily="2" charset="-122"/>
            </a:endParaRPr>
          </a:p>
          <a:p>
            <a:pPr eaLnBrk="1" hangingPunct="1"/>
            <a:r>
              <a:rPr lang="zh-CN" altLang="en-US" sz="3200"/>
              <a:t>1．马五爷施威2．康六卖女3．常四爷骂洋货4．鸽子之争5．秦仲义梦想实业救国6．秦庞交锋7．茶客对话8．常四爷被抓9．庞太监买妻</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xEl>
                                              <p:charRg st="60" end="125"/>
                                            </p:txEl>
                                          </p:spTgt>
                                        </p:tgtEl>
                                        <p:attrNameLst>
                                          <p:attrName>style.visibility</p:attrName>
                                        </p:attrNameLst>
                                      </p:cBhvr>
                                      <p:to>
                                        <p:strVal val="visible"/>
                                      </p:to>
                                    </p:set>
                                    <p:animEffect transition="in" filter="box(in)">
                                      <p:cBhvr>
                                        <p:cTn id="7" dur="2000" fill="hold"/>
                                        <p:tgtEl>
                                          <p:spTgt spid="21507">
                                            <p:txEl>
                                              <p:charRg st="60"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
          <p:cNvSpPr/>
          <p:nvPr/>
        </p:nvSpPr>
        <p:spPr>
          <a:xfrm>
            <a:off x="2079625" y="1347788"/>
            <a:ext cx="2106613"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马五爷施威</a:t>
            </a:r>
            <a:endParaRPr lang="zh-CN" altLang="en-US" sz="2400" b="1">
              <a:solidFill>
                <a:srgbClr val="0000FF"/>
              </a:solidFill>
              <a:latin typeface="Times New Roman" panose="02020603050405020304" pitchFamily="18" charset="0"/>
            </a:endParaRPr>
          </a:p>
        </p:txBody>
      </p:sp>
      <p:sp>
        <p:nvSpPr>
          <p:cNvPr id="22531" name="文本框 2"/>
          <p:cNvSpPr/>
          <p:nvPr/>
        </p:nvSpPr>
        <p:spPr>
          <a:xfrm>
            <a:off x="2089150" y="1785938"/>
            <a:ext cx="142875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康六卖女</a:t>
            </a:r>
            <a:endParaRPr lang="zh-CN" altLang="en-US" sz="2400" b="1">
              <a:solidFill>
                <a:srgbClr val="0000FF"/>
              </a:solidFill>
              <a:latin typeface="Times New Roman" panose="02020603050405020304" pitchFamily="18" charset="0"/>
            </a:endParaRPr>
          </a:p>
        </p:txBody>
      </p:sp>
      <p:sp>
        <p:nvSpPr>
          <p:cNvPr id="22532" name="文本框 3"/>
          <p:cNvSpPr/>
          <p:nvPr/>
        </p:nvSpPr>
        <p:spPr>
          <a:xfrm>
            <a:off x="2074863" y="2222500"/>
            <a:ext cx="248285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常四爷骂洋货</a:t>
            </a:r>
            <a:endParaRPr lang="zh-CN" altLang="en-US" sz="2400" b="1">
              <a:solidFill>
                <a:srgbClr val="0000FF"/>
              </a:solidFill>
              <a:latin typeface="Times New Roman" panose="02020603050405020304" pitchFamily="18" charset="0"/>
            </a:endParaRPr>
          </a:p>
        </p:txBody>
      </p:sp>
      <p:sp>
        <p:nvSpPr>
          <p:cNvPr id="22533" name="文本框 4"/>
          <p:cNvSpPr/>
          <p:nvPr/>
        </p:nvSpPr>
        <p:spPr>
          <a:xfrm>
            <a:off x="2089150" y="2689225"/>
            <a:ext cx="171450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鸽子之争</a:t>
            </a:r>
            <a:endParaRPr lang="zh-CN" altLang="en-US" sz="2400" b="1">
              <a:solidFill>
                <a:srgbClr val="0000FF"/>
              </a:solidFill>
              <a:latin typeface="Times New Roman" panose="02020603050405020304" pitchFamily="18" charset="0"/>
            </a:endParaRPr>
          </a:p>
        </p:txBody>
      </p:sp>
      <p:sp>
        <p:nvSpPr>
          <p:cNvPr id="22534" name="文本框 5"/>
          <p:cNvSpPr/>
          <p:nvPr/>
        </p:nvSpPr>
        <p:spPr>
          <a:xfrm>
            <a:off x="2087563" y="3173413"/>
            <a:ext cx="311150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秦仲义梦想实业救国</a:t>
            </a:r>
            <a:endParaRPr lang="zh-CN" altLang="en-US" sz="2400" b="1">
              <a:solidFill>
                <a:srgbClr val="0000FF"/>
              </a:solidFill>
              <a:latin typeface="Times New Roman" panose="02020603050405020304" pitchFamily="18" charset="0"/>
            </a:endParaRPr>
          </a:p>
        </p:txBody>
      </p:sp>
      <p:sp>
        <p:nvSpPr>
          <p:cNvPr id="22535" name="文本框 6"/>
          <p:cNvSpPr/>
          <p:nvPr/>
        </p:nvSpPr>
        <p:spPr>
          <a:xfrm>
            <a:off x="2092325" y="3695700"/>
            <a:ext cx="200025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秦庞交锋</a:t>
            </a:r>
            <a:endParaRPr lang="zh-CN" altLang="en-US" sz="2400" b="1">
              <a:solidFill>
                <a:srgbClr val="0000FF"/>
              </a:solidFill>
              <a:latin typeface="Times New Roman" panose="02020603050405020304" pitchFamily="18" charset="0"/>
            </a:endParaRPr>
          </a:p>
        </p:txBody>
      </p:sp>
      <p:sp>
        <p:nvSpPr>
          <p:cNvPr id="22536" name="文本框 7"/>
          <p:cNvSpPr/>
          <p:nvPr/>
        </p:nvSpPr>
        <p:spPr>
          <a:xfrm>
            <a:off x="1935163" y="4762500"/>
            <a:ext cx="222885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常四爷被抓</a:t>
            </a:r>
            <a:endParaRPr lang="zh-CN" altLang="en-US" sz="2400" b="1">
              <a:solidFill>
                <a:srgbClr val="0000FF"/>
              </a:solidFill>
              <a:latin typeface="Times New Roman" panose="02020603050405020304" pitchFamily="18" charset="0"/>
            </a:endParaRPr>
          </a:p>
        </p:txBody>
      </p:sp>
      <p:sp>
        <p:nvSpPr>
          <p:cNvPr id="22537" name="文本框 8"/>
          <p:cNvSpPr/>
          <p:nvPr/>
        </p:nvSpPr>
        <p:spPr>
          <a:xfrm>
            <a:off x="1858963" y="5326063"/>
            <a:ext cx="1828800" cy="460375"/>
          </a:xfrm>
          <a:prstGeom prst="rect">
            <a:avLst/>
          </a:prstGeom>
          <a:noFill/>
          <a:ln w="9525">
            <a:noFill/>
          </a:ln>
        </p:spPr>
        <p:txBody>
          <a:bodyPr>
            <a:spAutoFit/>
          </a:bodyPr>
          <a:p>
            <a:pPr>
              <a:spcBef>
                <a:spcPct val="50000"/>
              </a:spcBef>
            </a:pPr>
            <a:r>
              <a:rPr lang="zh-CN" altLang="en-US" sz="2400" b="1">
                <a:solidFill>
                  <a:srgbClr val="0000FF"/>
                </a:solidFill>
                <a:latin typeface="Times New Roman" panose="02020603050405020304" pitchFamily="18" charset="0"/>
              </a:rPr>
              <a:t>庞太监买妻</a:t>
            </a:r>
            <a:endParaRPr lang="zh-CN" altLang="en-US" sz="2400" b="1">
              <a:solidFill>
                <a:srgbClr val="0000FF"/>
              </a:solidFill>
              <a:latin typeface="Times New Roman" panose="02020603050405020304" pitchFamily="18" charset="0"/>
            </a:endParaRPr>
          </a:p>
        </p:txBody>
      </p:sp>
      <p:sp>
        <p:nvSpPr>
          <p:cNvPr id="22538" name="文本框 9"/>
          <p:cNvSpPr/>
          <p:nvPr/>
        </p:nvSpPr>
        <p:spPr>
          <a:xfrm>
            <a:off x="4692650" y="1347788"/>
            <a:ext cx="354965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（帝国主义的势力庞大）</a:t>
            </a:r>
            <a:endParaRPr lang="zh-CN" altLang="en-US" sz="2400" b="1">
              <a:solidFill>
                <a:srgbClr val="CC3300"/>
              </a:solidFill>
              <a:latin typeface="Times New Roman" panose="02020603050405020304" pitchFamily="18" charset="0"/>
            </a:endParaRPr>
          </a:p>
        </p:txBody>
      </p:sp>
      <p:sp>
        <p:nvSpPr>
          <p:cNvPr id="22539" name="文本框 10"/>
          <p:cNvSpPr/>
          <p:nvPr/>
        </p:nvSpPr>
        <p:spPr>
          <a:xfrm>
            <a:off x="4691063" y="1814513"/>
            <a:ext cx="263144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（农村经济凋敝）</a:t>
            </a:r>
            <a:endParaRPr lang="zh-CN" altLang="en-US" sz="2400" b="1">
              <a:solidFill>
                <a:srgbClr val="CC3300"/>
              </a:solidFill>
              <a:latin typeface="Times New Roman" panose="02020603050405020304" pitchFamily="18" charset="0"/>
            </a:endParaRPr>
          </a:p>
        </p:txBody>
      </p:sp>
      <p:sp>
        <p:nvSpPr>
          <p:cNvPr id="22540" name="文本框 11"/>
          <p:cNvSpPr/>
          <p:nvPr/>
        </p:nvSpPr>
        <p:spPr>
          <a:xfrm>
            <a:off x="4813300" y="2263775"/>
            <a:ext cx="4972050" cy="460375"/>
          </a:xfrm>
          <a:prstGeom prst="rect">
            <a:avLst/>
          </a:prstGeom>
          <a:noFill/>
          <a:ln w="9525">
            <a:noFill/>
          </a:ln>
        </p:spPr>
        <p:txBody>
          <a:bodyPr>
            <a:spAutoFit/>
          </a:bodyPr>
          <a:p>
            <a:r>
              <a:rPr lang="zh-CN" altLang="en-US" sz="2400" b="1">
                <a:solidFill>
                  <a:srgbClr val="CC3300"/>
                </a:solidFill>
                <a:latin typeface="Times New Roman" panose="02020603050405020304" pitchFamily="18" charset="0"/>
              </a:rPr>
              <a:t>（帝国主义对中国经济的掠夺）</a:t>
            </a:r>
            <a:endParaRPr lang="zh-CN" altLang="en-US" sz="2400" b="1">
              <a:solidFill>
                <a:srgbClr val="CC3300"/>
              </a:solidFill>
              <a:latin typeface="Times New Roman" panose="02020603050405020304" pitchFamily="18" charset="0"/>
            </a:endParaRPr>
          </a:p>
        </p:txBody>
      </p:sp>
      <p:sp>
        <p:nvSpPr>
          <p:cNvPr id="22541" name="矩形 12"/>
          <p:cNvSpPr/>
          <p:nvPr/>
        </p:nvSpPr>
        <p:spPr>
          <a:xfrm>
            <a:off x="4387850" y="5322888"/>
            <a:ext cx="293751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（封建统治的荒淫）</a:t>
            </a:r>
            <a:endParaRPr lang="zh-CN" altLang="en-US" sz="2400" b="1">
              <a:solidFill>
                <a:srgbClr val="CC3300"/>
              </a:solidFill>
              <a:latin typeface="Times New Roman" panose="02020603050405020304" pitchFamily="18" charset="0"/>
            </a:endParaRPr>
          </a:p>
        </p:txBody>
      </p:sp>
      <p:sp>
        <p:nvSpPr>
          <p:cNvPr id="22542" name="文本框 13"/>
          <p:cNvSpPr/>
          <p:nvPr/>
        </p:nvSpPr>
        <p:spPr>
          <a:xfrm>
            <a:off x="4386263" y="4765675"/>
            <a:ext cx="385572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（高压政策，言论不自由）</a:t>
            </a:r>
            <a:endParaRPr lang="zh-CN" altLang="en-US" sz="2400" b="1">
              <a:solidFill>
                <a:srgbClr val="CC3300"/>
              </a:solidFill>
              <a:latin typeface="Times New Roman" panose="02020603050405020304" pitchFamily="18" charset="0"/>
            </a:endParaRPr>
          </a:p>
        </p:txBody>
      </p:sp>
      <p:sp>
        <p:nvSpPr>
          <p:cNvPr id="22543" name="矩形 14"/>
          <p:cNvSpPr/>
          <p:nvPr/>
        </p:nvSpPr>
        <p:spPr>
          <a:xfrm>
            <a:off x="5635625" y="3198813"/>
            <a:ext cx="385572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（民族资本家兴起又渺茫）</a:t>
            </a:r>
            <a:endParaRPr lang="zh-CN" altLang="en-US" sz="2400" b="1">
              <a:solidFill>
                <a:srgbClr val="CC3300"/>
              </a:solidFill>
              <a:latin typeface="Times New Roman" panose="02020603050405020304" pitchFamily="18" charset="0"/>
            </a:endParaRPr>
          </a:p>
        </p:txBody>
      </p:sp>
      <p:sp>
        <p:nvSpPr>
          <p:cNvPr id="22544" name="矩形 15"/>
          <p:cNvSpPr/>
          <p:nvPr/>
        </p:nvSpPr>
        <p:spPr>
          <a:xfrm>
            <a:off x="4327525" y="3695700"/>
            <a:ext cx="508000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（民族资产阶级与封建王朝的对垒）</a:t>
            </a:r>
            <a:endParaRPr lang="zh-CN" altLang="en-US" sz="2400" b="1">
              <a:solidFill>
                <a:srgbClr val="CC3300"/>
              </a:solidFill>
              <a:latin typeface="Times New Roman" panose="02020603050405020304" pitchFamily="18" charset="0"/>
            </a:endParaRPr>
          </a:p>
        </p:txBody>
      </p:sp>
      <p:sp>
        <p:nvSpPr>
          <p:cNvPr id="22545" name="矩形 16"/>
          <p:cNvSpPr/>
          <p:nvPr/>
        </p:nvSpPr>
        <p:spPr>
          <a:xfrm>
            <a:off x="4691063" y="2736850"/>
            <a:ext cx="354965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（达官贵人精神的空虚）</a:t>
            </a:r>
            <a:endParaRPr lang="zh-CN" altLang="en-US" sz="2400" b="1">
              <a:solidFill>
                <a:srgbClr val="CC3300"/>
              </a:solidFill>
              <a:latin typeface="Times New Roman" panose="02020603050405020304" pitchFamily="18" charset="0"/>
            </a:endParaRPr>
          </a:p>
        </p:txBody>
      </p:sp>
      <p:sp>
        <p:nvSpPr>
          <p:cNvPr id="22546" name="文本框 17"/>
          <p:cNvSpPr/>
          <p:nvPr/>
        </p:nvSpPr>
        <p:spPr>
          <a:xfrm>
            <a:off x="2095500" y="4197350"/>
            <a:ext cx="1407160" cy="460375"/>
          </a:xfrm>
          <a:prstGeom prst="rect">
            <a:avLst/>
          </a:prstGeom>
          <a:noFill/>
          <a:ln w="9525">
            <a:noFill/>
          </a:ln>
        </p:spPr>
        <p:txBody>
          <a:bodyPr wrap="none">
            <a:spAutoFit/>
          </a:bodyPr>
          <a:p>
            <a:r>
              <a:rPr lang="zh-CN" altLang="en-US" sz="2400" b="1">
                <a:solidFill>
                  <a:srgbClr val="0000FF"/>
                </a:solidFill>
                <a:latin typeface="Times New Roman" panose="02020603050405020304" pitchFamily="18" charset="0"/>
              </a:rPr>
              <a:t>茶客对话</a:t>
            </a:r>
            <a:endParaRPr lang="zh-CN" altLang="en-US" sz="2400" b="1">
              <a:solidFill>
                <a:srgbClr val="0000FF"/>
              </a:solidFill>
              <a:latin typeface="Times New Roman" panose="02020603050405020304" pitchFamily="18" charset="0"/>
            </a:endParaRPr>
          </a:p>
        </p:txBody>
      </p:sp>
      <p:sp>
        <p:nvSpPr>
          <p:cNvPr id="22547" name="文本框 18"/>
          <p:cNvSpPr/>
          <p:nvPr/>
        </p:nvSpPr>
        <p:spPr>
          <a:xfrm>
            <a:off x="4333875" y="4189413"/>
            <a:ext cx="4467860" cy="460375"/>
          </a:xfrm>
          <a:prstGeom prst="rect">
            <a:avLst/>
          </a:prstGeom>
          <a:noFill/>
          <a:ln w="9525">
            <a:noFill/>
          </a:ln>
        </p:spPr>
        <p:txBody>
          <a:bodyPr wrap="none">
            <a:spAutoFit/>
          </a:bodyPr>
          <a:p>
            <a:r>
              <a:rPr lang="zh-CN" altLang="en-US" sz="2400" b="1">
                <a:solidFill>
                  <a:srgbClr val="CC3300"/>
                </a:solidFill>
                <a:latin typeface="Times New Roman" panose="02020603050405020304" pitchFamily="18" charset="0"/>
              </a:rPr>
              <a:t>（茶客们冷血懦弱，苟且偷生）</a:t>
            </a:r>
            <a:endParaRPr lang="zh-CN" altLang="en-US" sz="2400" b="1">
              <a:solidFill>
                <a:srgbClr val="CC3300"/>
              </a:solidFill>
              <a:latin typeface="Times New Roman" panose="02020603050405020304" pitchFamily="18" charset="0"/>
            </a:endParaRPr>
          </a:p>
        </p:txBody>
      </p:sp>
      <p:sp>
        <p:nvSpPr>
          <p:cNvPr id="22548" name="右箭头 19"/>
          <p:cNvSpPr/>
          <p:nvPr/>
        </p:nvSpPr>
        <p:spPr>
          <a:xfrm>
            <a:off x="4051300" y="1465263"/>
            <a:ext cx="438150" cy="201612"/>
          </a:xfrm>
          <a:prstGeom prst="rightArrow">
            <a:avLst>
              <a:gd name="adj1" fmla="val 50000"/>
              <a:gd name="adj2" fmla="val 50004"/>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49" name="右箭头 20"/>
          <p:cNvSpPr/>
          <p:nvPr/>
        </p:nvSpPr>
        <p:spPr>
          <a:xfrm>
            <a:off x="4049713" y="1903413"/>
            <a:ext cx="438150" cy="201612"/>
          </a:xfrm>
          <a:prstGeom prst="rightArrow">
            <a:avLst>
              <a:gd name="adj1" fmla="val 50000"/>
              <a:gd name="adj2" fmla="val 50004"/>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0" name="右箭头 21"/>
          <p:cNvSpPr/>
          <p:nvPr/>
        </p:nvSpPr>
        <p:spPr>
          <a:xfrm>
            <a:off x="4318000" y="2341563"/>
            <a:ext cx="438150" cy="201612"/>
          </a:xfrm>
          <a:prstGeom prst="rightArrow">
            <a:avLst>
              <a:gd name="adj1" fmla="val 50000"/>
              <a:gd name="adj2" fmla="val 50004"/>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1" name="右箭头 22"/>
          <p:cNvSpPr/>
          <p:nvPr/>
        </p:nvSpPr>
        <p:spPr>
          <a:xfrm>
            <a:off x="3984625" y="2806700"/>
            <a:ext cx="438150" cy="201613"/>
          </a:xfrm>
          <a:prstGeom prst="rightArrow">
            <a:avLst>
              <a:gd name="adj1" fmla="val 50000"/>
              <a:gd name="adj2" fmla="val 50004"/>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2" name="右箭头 23"/>
          <p:cNvSpPr/>
          <p:nvPr/>
        </p:nvSpPr>
        <p:spPr>
          <a:xfrm>
            <a:off x="5199063" y="3327400"/>
            <a:ext cx="436562" cy="201613"/>
          </a:xfrm>
          <a:prstGeom prst="rightArrow">
            <a:avLst>
              <a:gd name="adj1" fmla="val 50000"/>
              <a:gd name="adj2" fmla="val 50003"/>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3" name="右箭头 24"/>
          <p:cNvSpPr/>
          <p:nvPr/>
        </p:nvSpPr>
        <p:spPr>
          <a:xfrm>
            <a:off x="3725863" y="3813175"/>
            <a:ext cx="438150" cy="201613"/>
          </a:xfrm>
          <a:prstGeom prst="rightArrow">
            <a:avLst>
              <a:gd name="adj1" fmla="val 50000"/>
              <a:gd name="adj2" fmla="val 50004"/>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4" name="右箭头 25"/>
          <p:cNvSpPr/>
          <p:nvPr/>
        </p:nvSpPr>
        <p:spPr>
          <a:xfrm>
            <a:off x="3802063" y="4306888"/>
            <a:ext cx="436562" cy="203200"/>
          </a:xfrm>
          <a:prstGeom prst="rightArrow">
            <a:avLst>
              <a:gd name="adj1" fmla="val 50000"/>
              <a:gd name="adj2" fmla="val 50000"/>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5" name="右箭头 26"/>
          <p:cNvSpPr/>
          <p:nvPr/>
        </p:nvSpPr>
        <p:spPr>
          <a:xfrm>
            <a:off x="3748088" y="5451475"/>
            <a:ext cx="438150" cy="203200"/>
          </a:xfrm>
          <a:prstGeom prst="rightArrow">
            <a:avLst>
              <a:gd name="adj1" fmla="val 50000"/>
              <a:gd name="adj2" fmla="val 50003"/>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6" name="右箭头 27"/>
          <p:cNvSpPr/>
          <p:nvPr/>
        </p:nvSpPr>
        <p:spPr>
          <a:xfrm>
            <a:off x="3802063" y="4848225"/>
            <a:ext cx="436562" cy="201613"/>
          </a:xfrm>
          <a:prstGeom prst="rightArrow">
            <a:avLst>
              <a:gd name="adj1" fmla="val 50000"/>
              <a:gd name="adj2" fmla="val 50003"/>
            </a:avLst>
          </a:prstGeom>
          <a:solidFill>
            <a:schemeClr val="accent1"/>
          </a:solidFill>
          <a:ln w="12700" cap="flat" cmpd="sng">
            <a:solidFill>
              <a:srgbClr val="89A4A7"/>
            </a:solidFill>
            <a:prstDash val="solid"/>
            <a:miter/>
            <a:headEnd type="none" w="med" len="med"/>
            <a:tailEnd type="none" w="med" len="med"/>
          </a:ln>
        </p:spPr>
        <p:txBody>
          <a:bodyPr anchor="ctr" anchorCtr="0"/>
          <a:p>
            <a:pPr algn="ctr"/>
            <a:endParaRPr lang="en-US" altLang="en-US" sz="100">
              <a:solidFill>
                <a:srgbClr val="FFFFFF"/>
              </a:solidFill>
            </a:endParaRPr>
          </a:p>
        </p:txBody>
      </p:sp>
      <p:sp>
        <p:nvSpPr>
          <p:cNvPr id="22557" name="文本框 28"/>
          <p:cNvSpPr/>
          <p:nvPr/>
        </p:nvSpPr>
        <p:spPr>
          <a:xfrm>
            <a:off x="9336405" y="1081088"/>
            <a:ext cx="1290320" cy="5497512"/>
          </a:xfrm>
          <a:prstGeom prst="rect">
            <a:avLst/>
          </a:prstGeom>
          <a:solidFill>
            <a:srgbClr val="EAD8C2"/>
          </a:solidFill>
          <a:ln w="9525">
            <a:noFill/>
          </a:ln>
        </p:spPr>
        <p:txBody>
          <a:bodyPr vert="eaVert">
            <a:spAutoFit/>
          </a:bodyPr>
          <a:p>
            <a:r>
              <a:rPr lang="zh-CN" altLang="en-US" sz="2400" b="1">
                <a:latin typeface="Times New Roman" panose="02020603050405020304" pitchFamily="18" charset="0"/>
                <a:sym typeface="宋体" panose="02010600030101010101" pitchFamily="2" charset="-122"/>
              </a:rPr>
              <a:t>清末整个社会黑暗腐朽，不可救药。作者没有一句写政治，却通过人事展现了那个时代的政治全貌。</a:t>
            </a:r>
            <a:endParaRPr lang="en-US" altLang="zh-CN" sz="2400" b="1">
              <a:latin typeface="Times New Roman" panose="02020603050405020304" pitchFamily="18" charset="0"/>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ppt_x</p:attrName>
                                        </p:attrNameLst>
                                      </p:cBhvr>
                                      <p:tavLst>
                                        <p:tav tm="0">
                                          <p:val>
                                            <p:strVal val="0-#ppt_w/2"/>
                                          </p:val>
                                        </p:tav>
                                        <p:tav tm="100000">
                                          <p:val>
                                            <p:strVal val="#ppt_x"/>
                                          </p:val>
                                        </p:tav>
                                      </p:tavLst>
                                    </p:anim>
                                    <p:anim calcmode="lin" valueType="num">
                                      <p:cBhvr>
                                        <p:cTn id="8"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2538">
                                            <p:txEl>
                                              <p:charRg st="0" end="12"/>
                                            </p:txEl>
                                          </p:spTgt>
                                        </p:tgtEl>
                                        <p:attrNameLst>
                                          <p:attrName>style.visibility</p:attrName>
                                        </p:attrNameLst>
                                      </p:cBhvr>
                                      <p:to>
                                        <p:strVal val="visible"/>
                                      </p:to>
                                    </p:set>
                                    <p:animEffect transition="in" filter="blinds(horizontal)">
                                      <p:cBhvr>
                                        <p:cTn id="13" dur="500" fill="hold"/>
                                        <p:tgtEl>
                                          <p:spTgt spid="22538">
                                            <p:txEl>
                                              <p:charRg st="0" end="1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2531"/>
                                        </p:tgtEl>
                                        <p:attrNameLst>
                                          <p:attrName>style.visibility</p:attrName>
                                        </p:attrNameLst>
                                      </p:cBhvr>
                                      <p:to>
                                        <p:strVal val="visible"/>
                                      </p:to>
                                    </p:set>
                                    <p:anim calcmode="lin" valueType="num">
                                      <p:cBhvr>
                                        <p:cTn id="18" dur="500" fill="hold"/>
                                        <p:tgtEl>
                                          <p:spTgt spid="22531"/>
                                        </p:tgtEl>
                                        <p:attrNameLst>
                                          <p:attrName>ppt_x</p:attrName>
                                        </p:attrNameLst>
                                      </p:cBhvr>
                                      <p:tavLst>
                                        <p:tav tm="0">
                                          <p:val>
                                            <p:strVal val="0-#ppt_w/2"/>
                                          </p:val>
                                        </p:tav>
                                        <p:tav tm="100000">
                                          <p:val>
                                            <p:strVal val="#ppt_x"/>
                                          </p:val>
                                        </p:tav>
                                      </p:tavLst>
                                    </p:anim>
                                    <p:anim calcmode="lin" valueType="num">
                                      <p:cBhvr>
                                        <p:cTn id="19"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2539"/>
                                        </p:tgtEl>
                                        <p:attrNameLst>
                                          <p:attrName>style.visibility</p:attrName>
                                        </p:attrNameLst>
                                      </p:cBhvr>
                                      <p:to>
                                        <p:strVal val="visible"/>
                                      </p:to>
                                    </p:set>
                                    <p:animEffect transition="in" filter="box(in)">
                                      <p:cBhvr>
                                        <p:cTn id="24" dur="500" fill="hold"/>
                                        <p:tgtEl>
                                          <p:spTgt spid="2253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2532"/>
                                        </p:tgtEl>
                                        <p:attrNameLst>
                                          <p:attrName>style.visibility</p:attrName>
                                        </p:attrNameLst>
                                      </p:cBhvr>
                                      <p:to>
                                        <p:strVal val="visible"/>
                                      </p:to>
                                    </p:set>
                                    <p:anim calcmode="lin" valueType="num">
                                      <p:cBhvr>
                                        <p:cTn id="29" dur="500" fill="hold"/>
                                        <p:tgtEl>
                                          <p:spTgt spid="22532"/>
                                        </p:tgtEl>
                                        <p:attrNameLst>
                                          <p:attrName>ppt_x</p:attrName>
                                        </p:attrNameLst>
                                      </p:cBhvr>
                                      <p:tavLst>
                                        <p:tav tm="0">
                                          <p:val>
                                            <p:strVal val="0-#ppt_w/2"/>
                                          </p:val>
                                        </p:tav>
                                        <p:tav tm="100000">
                                          <p:val>
                                            <p:strVal val="#ppt_x"/>
                                          </p:val>
                                        </p:tav>
                                      </p:tavLst>
                                    </p:anim>
                                    <p:anim calcmode="lin" valueType="num">
                                      <p:cBhvr>
                                        <p:cTn id="30"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2540"/>
                                        </p:tgtEl>
                                        <p:attrNameLst>
                                          <p:attrName>style.visibility</p:attrName>
                                        </p:attrNameLst>
                                      </p:cBhvr>
                                      <p:to>
                                        <p:strVal val="visible"/>
                                      </p:to>
                                    </p:set>
                                    <p:animEffect transition="in" filter="box(in)">
                                      <p:cBhvr>
                                        <p:cTn id="35" dur="500" fill="hold"/>
                                        <p:tgtEl>
                                          <p:spTgt spid="2254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2533"/>
                                        </p:tgtEl>
                                        <p:attrNameLst>
                                          <p:attrName>style.visibility</p:attrName>
                                        </p:attrNameLst>
                                      </p:cBhvr>
                                      <p:to>
                                        <p:strVal val="visible"/>
                                      </p:to>
                                    </p:set>
                                    <p:anim calcmode="lin" valueType="num">
                                      <p:cBhvr>
                                        <p:cTn id="40" dur="500" fill="hold"/>
                                        <p:tgtEl>
                                          <p:spTgt spid="22533"/>
                                        </p:tgtEl>
                                        <p:attrNameLst>
                                          <p:attrName>ppt_x</p:attrName>
                                        </p:attrNameLst>
                                      </p:cBhvr>
                                      <p:tavLst>
                                        <p:tav tm="0">
                                          <p:val>
                                            <p:strVal val="0-#ppt_w/2"/>
                                          </p:val>
                                        </p:tav>
                                        <p:tav tm="100000">
                                          <p:val>
                                            <p:strVal val="#ppt_x"/>
                                          </p:val>
                                        </p:tav>
                                      </p:tavLst>
                                    </p:anim>
                                    <p:anim calcmode="lin" valueType="num">
                                      <p:cBhvr>
                                        <p:cTn id="41"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2545"/>
                                        </p:tgtEl>
                                        <p:attrNameLst>
                                          <p:attrName>style.visibility</p:attrName>
                                        </p:attrNameLst>
                                      </p:cBhvr>
                                      <p:to>
                                        <p:strVal val="visible"/>
                                      </p:to>
                                    </p:set>
                                    <p:animEffect transition="in" filter="box(in)">
                                      <p:cBhvr>
                                        <p:cTn id="46" dur="500" fill="hold"/>
                                        <p:tgtEl>
                                          <p:spTgt spid="22545"/>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2534"/>
                                        </p:tgtEl>
                                        <p:attrNameLst>
                                          <p:attrName>style.visibility</p:attrName>
                                        </p:attrNameLst>
                                      </p:cBhvr>
                                      <p:to>
                                        <p:strVal val="visible"/>
                                      </p:to>
                                    </p:set>
                                    <p:anim calcmode="lin" valueType="num">
                                      <p:cBhvr>
                                        <p:cTn id="51" dur="500" fill="hold"/>
                                        <p:tgtEl>
                                          <p:spTgt spid="22534"/>
                                        </p:tgtEl>
                                        <p:attrNameLst>
                                          <p:attrName>ppt_x</p:attrName>
                                        </p:attrNameLst>
                                      </p:cBhvr>
                                      <p:tavLst>
                                        <p:tav tm="0">
                                          <p:val>
                                            <p:strVal val="0-#ppt_w/2"/>
                                          </p:val>
                                        </p:tav>
                                        <p:tav tm="100000">
                                          <p:val>
                                            <p:strVal val="#ppt_x"/>
                                          </p:val>
                                        </p:tav>
                                      </p:tavLst>
                                    </p:anim>
                                    <p:anim calcmode="lin" valueType="num">
                                      <p:cBhvr>
                                        <p:cTn id="52"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22543"/>
                                        </p:tgtEl>
                                        <p:attrNameLst>
                                          <p:attrName>style.visibility</p:attrName>
                                        </p:attrNameLst>
                                      </p:cBhvr>
                                      <p:to>
                                        <p:strVal val="visible"/>
                                      </p:to>
                                    </p:set>
                                    <p:animEffect transition="in" filter="box(in)">
                                      <p:cBhvr>
                                        <p:cTn id="57" dur="500" fill="hold"/>
                                        <p:tgtEl>
                                          <p:spTgt spid="2254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22535"/>
                                        </p:tgtEl>
                                        <p:attrNameLst>
                                          <p:attrName>style.visibility</p:attrName>
                                        </p:attrNameLst>
                                      </p:cBhvr>
                                      <p:to>
                                        <p:strVal val="visible"/>
                                      </p:to>
                                    </p:set>
                                    <p:anim calcmode="lin" valueType="num">
                                      <p:cBhvr>
                                        <p:cTn id="62" dur="500" fill="hold"/>
                                        <p:tgtEl>
                                          <p:spTgt spid="22535"/>
                                        </p:tgtEl>
                                        <p:attrNameLst>
                                          <p:attrName>ppt_x</p:attrName>
                                        </p:attrNameLst>
                                      </p:cBhvr>
                                      <p:tavLst>
                                        <p:tav tm="0">
                                          <p:val>
                                            <p:strVal val="0-#ppt_w/2"/>
                                          </p:val>
                                        </p:tav>
                                        <p:tav tm="100000">
                                          <p:val>
                                            <p:strVal val="#ppt_x"/>
                                          </p:val>
                                        </p:tav>
                                      </p:tavLst>
                                    </p:anim>
                                    <p:anim calcmode="lin" valueType="num">
                                      <p:cBhvr>
                                        <p:cTn id="63"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22544"/>
                                        </p:tgtEl>
                                        <p:attrNameLst>
                                          <p:attrName>style.visibility</p:attrName>
                                        </p:attrNameLst>
                                      </p:cBhvr>
                                      <p:to>
                                        <p:strVal val="visible"/>
                                      </p:to>
                                    </p:set>
                                    <p:animEffect transition="in" filter="box(in)">
                                      <p:cBhvr>
                                        <p:cTn id="68" dur="500" fill="hold"/>
                                        <p:tgtEl>
                                          <p:spTgt spid="22544"/>
                                        </p:tgtEl>
                                      </p:cBhvr>
                                    </p:animEffect>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22546"/>
                                        </p:tgtEl>
                                        <p:attrNameLst>
                                          <p:attrName>style.visibility</p:attrName>
                                        </p:attrNameLst>
                                      </p:cBhvr>
                                      <p:to>
                                        <p:strVal val="visible"/>
                                      </p:to>
                                    </p:set>
                                    <p:animEffect transition="in" filter="box(in)">
                                      <p:cBhvr>
                                        <p:cTn id="73" dur="500" fill="hold"/>
                                        <p:tgtEl>
                                          <p:spTgt spid="22546"/>
                                        </p:tgtEl>
                                      </p:cBhvr>
                                    </p:animEffect>
                                  </p:childTnLst>
                                </p:cTn>
                              </p:par>
                            </p:childTnLst>
                          </p:cTn>
                        </p:par>
                      </p:childTnLst>
                    </p:cTn>
                  </p:par>
                  <p:par>
                    <p:cTn id="74" fill="hold">
                      <p:stCondLst>
                        <p:cond delay="indefinite"/>
                      </p:stCondLst>
                      <p:childTnLst>
                        <p:par>
                          <p:cTn id="75" fill="hold">
                            <p:stCondLst>
                              <p:cond delay="0"/>
                            </p:stCondLst>
                            <p:childTnLst>
                              <p:par>
                                <p:cTn id="76" presetID="4" presetClass="entr" presetSubtype="16" fill="hold" grpId="0" nodeType="clickEffect">
                                  <p:stCondLst>
                                    <p:cond delay="0"/>
                                  </p:stCondLst>
                                  <p:childTnLst>
                                    <p:set>
                                      <p:cBhvr>
                                        <p:cTn id="77" dur="1" fill="hold">
                                          <p:stCondLst>
                                            <p:cond delay="0"/>
                                          </p:stCondLst>
                                        </p:cTn>
                                        <p:tgtEl>
                                          <p:spTgt spid="22547"/>
                                        </p:tgtEl>
                                        <p:attrNameLst>
                                          <p:attrName>style.visibility</p:attrName>
                                        </p:attrNameLst>
                                      </p:cBhvr>
                                      <p:to>
                                        <p:strVal val="visible"/>
                                      </p:to>
                                    </p:set>
                                    <p:animEffect transition="in" filter="box(in)">
                                      <p:cBhvr>
                                        <p:cTn id="78" dur="500" fill="hold"/>
                                        <p:tgtEl>
                                          <p:spTgt spid="22547"/>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22536"/>
                                        </p:tgtEl>
                                        <p:attrNameLst>
                                          <p:attrName>style.visibility</p:attrName>
                                        </p:attrNameLst>
                                      </p:cBhvr>
                                      <p:to>
                                        <p:strVal val="visible"/>
                                      </p:to>
                                    </p:set>
                                    <p:anim calcmode="lin" valueType="num">
                                      <p:cBhvr>
                                        <p:cTn id="83" dur="500" fill="hold"/>
                                        <p:tgtEl>
                                          <p:spTgt spid="22536"/>
                                        </p:tgtEl>
                                        <p:attrNameLst>
                                          <p:attrName>ppt_x</p:attrName>
                                        </p:attrNameLst>
                                      </p:cBhvr>
                                      <p:tavLst>
                                        <p:tav tm="0">
                                          <p:val>
                                            <p:strVal val="0-#ppt_w/2"/>
                                          </p:val>
                                        </p:tav>
                                        <p:tav tm="100000">
                                          <p:val>
                                            <p:strVal val="#ppt_x"/>
                                          </p:val>
                                        </p:tav>
                                      </p:tavLst>
                                    </p:anim>
                                    <p:anim calcmode="lin" valueType="num">
                                      <p:cBhvr>
                                        <p:cTn id="84"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22542"/>
                                        </p:tgtEl>
                                        <p:attrNameLst>
                                          <p:attrName>style.visibility</p:attrName>
                                        </p:attrNameLst>
                                      </p:cBhvr>
                                      <p:to>
                                        <p:strVal val="visible"/>
                                      </p:to>
                                    </p:set>
                                    <p:animEffect transition="in" filter="box(in)">
                                      <p:cBhvr>
                                        <p:cTn id="89" dur="500" fill="hold"/>
                                        <p:tgtEl>
                                          <p:spTgt spid="22542"/>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22537"/>
                                        </p:tgtEl>
                                        <p:attrNameLst>
                                          <p:attrName>style.visibility</p:attrName>
                                        </p:attrNameLst>
                                      </p:cBhvr>
                                      <p:to>
                                        <p:strVal val="visible"/>
                                      </p:to>
                                    </p:set>
                                    <p:anim calcmode="lin" valueType="num">
                                      <p:cBhvr>
                                        <p:cTn id="94" dur="500" fill="hold"/>
                                        <p:tgtEl>
                                          <p:spTgt spid="22537"/>
                                        </p:tgtEl>
                                        <p:attrNameLst>
                                          <p:attrName>ppt_x</p:attrName>
                                        </p:attrNameLst>
                                      </p:cBhvr>
                                      <p:tavLst>
                                        <p:tav tm="0">
                                          <p:val>
                                            <p:strVal val="0-#ppt_w/2"/>
                                          </p:val>
                                        </p:tav>
                                        <p:tav tm="100000">
                                          <p:val>
                                            <p:strVal val="#ppt_x"/>
                                          </p:val>
                                        </p:tav>
                                      </p:tavLst>
                                    </p:anim>
                                    <p:anim calcmode="lin" valueType="num">
                                      <p:cBhvr>
                                        <p:cTn id="95" dur="500" fill="hold"/>
                                        <p:tgtEl>
                                          <p:spTgt spid="22537"/>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 presetClass="entr" presetSubtype="16" fill="hold" grpId="0" nodeType="clickEffect">
                                  <p:stCondLst>
                                    <p:cond delay="0"/>
                                  </p:stCondLst>
                                  <p:childTnLst>
                                    <p:set>
                                      <p:cBhvr>
                                        <p:cTn id="99" dur="1" fill="hold">
                                          <p:stCondLst>
                                            <p:cond delay="0"/>
                                          </p:stCondLst>
                                        </p:cTn>
                                        <p:tgtEl>
                                          <p:spTgt spid="22541"/>
                                        </p:tgtEl>
                                        <p:attrNameLst>
                                          <p:attrName>style.visibility</p:attrName>
                                        </p:attrNameLst>
                                      </p:cBhvr>
                                      <p:to>
                                        <p:strVal val="visible"/>
                                      </p:to>
                                    </p:set>
                                    <p:animEffect transition="in" filter="box(in)">
                                      <p:cBhvr>
                                        <p:cTn id="100" dur="500" fill="hold"/>
                                        <p:tgtEl>
                                          <p:spTgt spid="22541"/>
                                        </p:tgtEl>
                                      </p:cBhvr>
                                    </p:animEffect>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2557"/>
                                        </p:tgtEl>
                                        <p:attrNameLst>
                                          <p:attrName>style.visibility</p:attrName>
                                        </p:attrNameLst>
                                      </p:cBhvr>
                                      <p:to>
                                        <p:strVal val="visible"/>
                                      </p:to>
                                    </p:set>
                                    <p:anim calcmode="lin" valueType="num">
                                      <p:cBhvr>
                                        <p:cTn id="105" dur="500" fill="hold"/>
                                        <p:tgtEl>
                                          <p:spTgt spid="22557"/>
                                        </p:tgtEl>
                                        <p:attrNameLst>
                                          <p:attrName>ppt_x</p:attrName>
                                        </p:attrNameLst>
                                      </p:cBhvr>
                                      <p:tavLst>
                                        <p:tav tm="0">
                                          <p:val>
                                            <p:strVal val="#ppt_x"/>
                                          </p:val>
                                        </p:tav>
                                        <p:tav tm="100000">
                                          <p:val>
                                            <p:strVal val="#ppt_x"/>
                                          </p:val>
                                        </p:tav>
                                      </p:tavLst>
                                    </p:anim>
                                    <p:anim calcmode="lin" valueType="num">
                                      <p:cBhvr>
                                        <p:cTn id="106" dur="500" fill="hold"/>
                                        <p:tgtEl>
                                          <p:spTgt spid="22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6" grpId="0" animBg="1"/>
      <p:bldP spid="22537" grpId="0" animBg="1"/>
      <p:bldP spid="22539" grpId="0" animBg="1"/>
      <p:bldP spid="22540" grpId="0" animBg="1"/>
      <p:bldP spid="22541" grpId="0" animBg="1"/>
      <p:bldP spid="22542" grpId="0" animBg="1"/>
      <p:bldP spid="22543" grpId="0" animBg="1"/>
      <p:bldP spid="22544" grpId="0" animBg="1"/>
      <p:bldP spid="22545" grpId="0" animBg="1"/>
      <p:bldP spid="22546" grpId="0" animBg="1"/>
      <p:bldP spid="22547" grpId="0" animBg="1"/>
      <p:bldP spid="2255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矩形 15"/>
          <p:cNvSpPr/>
          <p:nvPr/>
        </p:nvSpPr>
        <p:spPr>
          <a:xfrm>
            <a:off x="158115" y="216535"/>
            <a:ext cx="1550670" cy="697865"/>
          </a:xfrm>
          <a:prstGeom prst="rect">
            <a:avLst/>
          </a:prstGeom>
          <a:solidFill>
            <a:srgbClr val="E57269"/>
          </a:solidFill>
          <a:ln w="9525">
            <a:noFill/>
          </a:ln>
        </p:spPr>
        <p:txBody>
          <a:bodyPr anchor="ctr"/>
          <a:lstStyle/>
          <a:p>
            <a:pPr algn="ctr"/>
            <a:endParaRPr lang="zh-CN" altLang="zh-CN">
              <a:solidFill>
                <a:srgbClr val="7F7F7F"/>
              </a:solidFill>
              <a:latin typeface="微软雅黑" panose="020B0503020204020204" charset="-122"/>
              <a:ea typeface="微软雅黑" panose="020B0503020204020204" charset="-122"/>
              <a:sym typeface="宋体" panose="02010600030101010101" pitchFamily="2" charset="-122"/>
            </a:endParaRPr>
          </a:p>
        </p:txBody>
      </p:sp>
      <p:sp>
        <p:nvSpPr>
          <p:cNvPr id="2" name="文本框 1"/>
          <p:cNvSpPr txBox="1"/>
          <p:nvPr/>
        </p:nvSpPr>
        <p:spPr>
          <a:xfrm>
            <a:off x="211455" y="273685"/>
            <a:ext cx="1402080" cy="583565"/>
          </a:xfrm>
          <a:prstGeom prst="rect">
            <a:avLst/>
          </a:prstGeom>
          <a:noFill/>
        </p:spPr>
        <p:txBody>
          <a:bodyPr wrap="none" rtlCol="0">
            <a:spAutoFit/>
          </a:bodyPr>
          <a:lstStyle/>
          <a:p>
            <a:r>
              <a:rPr lang="zh-CN" altLang="en-US" sz="3200">
                <a:solidFill>
                  <a:schemeClr val="tx1"/>
                </a:solidFill>
                <a:latin typeface="黑体" panose="02010609060101010101" charset="-122"/>
                <a:ea typeface="黑体" panose="02010609060101010101" charset="-122"/>
              </a:rPr>
              <a:t>第一幕</a:t>
            </a:r>
            <a:endParaRPr lang="zh-CN" altLang="en-US" sz="3200">
              <a:solidFill>
                <a:schemeClr val="tx1"/>
              </a:solidFill>
              <a:latin typeface="黑体" panose="02010609060101010101" charset="-122"/>
              <a:ea typeface="黑体" panose="02010609060101010101" charset="-122"/>
            </a:endParaRPr>
          </a:p>
        </p:txBody>
      </p:sp>
      <p:sp>
        <p:nvSpPr>
          <p:cNvPr id="3" name="文本框 2"/>
          <p:cNvSpPr txBox="1"/>
          <p:nvPr/>
        </p:nvSpPr>
        <p:spPr>
          <a:xfrm>
            <a:off x="158115" y="1188085"/>
            <a:ext cx="11845290" cy="1076325"/>
          </a:xfrm>
          <a:prstGeom prst="rect">
            <a:avLst/>
          </a:prstGeom>
          <a:noFill/>
        </p:spPr>
        <p:txBody>
          <a:bodyPr wrap="square" rtlCol="0" anchor="t">
            <a:spAutoFit/>
          </a:bodyPr>
          <a:lstStyle/>
          <a:p>
            <a:pPr algn="l"/>
            <a:r>
              <a:rPr lang="en-US" altLang="zh-CN" sz="3200" b="1">
                <a:solidFill>
                  <a:srgbClr val="000000"/>
                </a:solidFill>
                <a:latin typeface="黑体" panose="02010609060101010101" charset="-122"/>
                <a:ea typeface="黑体" panose="02010609060101010101" charset="-122"/>
                <a:cs typeface="黑体" panose="02010609060101010101" charset="-122"/>
                <a:sym typeface="+mn-ea"/>
              </a:rPr>
              <a:t>1.</a:t>
            </a:r>
            <a:r>
              <a:rPr lang="zh-CN" altLang="zh-CN" sz="3200" b="1">
                <a:solidFill>
                  <a:srgbClr val="000000"/>
                </a:solidFill>
                <a:latin typeface="黑体" panose="02010609060101010101" charset="-122"/>
                <a:ea typeface="黑体" panose="02010609060101010101" charset="-122"/>
                <a:cs typeface="黑体" panose="02010609060101010101" charset="-122"/>
                <a:sym typeface="+mn-ea"/>
              </a:rPr>
              <a:t>《茶馆》第一幕人物众多</a:t>
            </a:r>
            <a:r>
              <a:rPr lang="en-US" altLang="zh-CN" sz="3200" b="1">
                <a:solidFill>
                  <a:srgbClr val="0000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000000"/>
                </a:solidFill>
                <a:latin typeface="黑体" panose="02010609060101010101" charset="-122"/>
                <a:ea typeface="黑体" panose="02010609060101010101" charset="-122"/>
                <a:cs typeface="黑体" panose="02010609060101010101" charset="-122"/>
                <a:sym typeface="+mn-ea"/>
              </a:rPr>
              <a:t>请按照人物出场顺序依次说出他们的名字，并说出他们的身份职业。</a:t>
            </a:r>
            <a:endParaRPr lang="zh-CN" altLang="en-US" sz="3200" b="1">
              <a:solidFill>
                <a:srgbClr val="000000"/>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11455" y="2872105"/>
            <a:ext cx="11808460" cy="2553335"/>
          </a:xfrm>
          <a:prstGeom prst="rect">
            <a:avLst/>
          </a:prstGeom>
          <a:noFill/>
          <a:ln w="6350">
            <a:solidFill>
              <a:schemeClr val="tx1"/>
            </a:solidFill>
          </a:ln>
        </p:spPr>
        <p:txBody>
          <a:bodyPr wrap="square" rtlCol="0">
            <a:spAutoFit/>
          </a:bodyPr>
          <a:lstStyle/>
          <a:p>
            <a:r>
              <a:rPr lang="zh-CN" altLang="en-US" sz="3200">
                <a:latin typeface="楷体" panose="02010609060101010101" charset="-122"/>
                <a:ea typeface="楷体" panose="02010609060101010101" charset="-122"/>
              </a:rPr>
              <a:t>王利发</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唐铁嘴</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松二爷</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常四爷</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二德子</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马五爷</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刘麻子</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康</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六</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黄胖子</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老</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人</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秦仲义</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乡</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妇</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小</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妞</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庞太监</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宋恩子</a:t>
            </a:r>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吴祥子</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康顺子</a:t>
            </a:r>
            <a:endParaRPr lang="zh-CN" altLang="en-US" sz="32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780154"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一</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1973580" y="2377440"/>
            <a:ext cx="8514715" cy="1445260"/>
          </a:xfrm>
          <a:prstGeom prst="rect">
            <a:avLst/>
          </a:prstGeom>
          <a:noFill/>
        </p:spPr>
        <p:txBody>
          <a:bodyPr wrap="square" rtlCol="0">
            <a:spAutoFit/>
          </a:bodyPr>
          <a:lstStyle/>
          <a:p>
            <a:r>
              <a:rPr lang="zh-CN" altLang="en-US" sz="8800">
                <a:latin typeface="华文隶书" panose="02010800040101010101" charset="-122"/>
                <a:ea typeface="华文隶书" panose="02010800040101010101" charset="-122"/>
              </a:rPr>
              <a:t>作家作品简介</a:t>
            </a:r>
            <a:endParaRPr lang="zh-CN" altLang="en-US" sz="88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矩形 15"/>
          <p:cNvSpPr/>
          <p:nvPr/>
        </p:nvSpPr>
        <p:spPr>
          <a:xfrm>
            <a:off x="158115" y="216535"/>
            <a:ext cx="1550670" cy="697865"/>
          </a:xfrm>
          <a:prstGeom prst="rect">
            <a:avLst/>
          </a:prstGeom>
          <a:solidFill>
            <a:srgbClr val="E57269"/>
          </a:solidFill>
          <a:ln w="9525">
            <a:noFill/>
          </a:ln>
        </p:spPr>
        <p:txBody>
          <a:bodyPr anchor="ctr"/>
          <a:lstStyle/>
          <a:p>
            <a:pPr algn="ctr"/>
            <a:endParaRPr lang="zh-CN" altLang="zh-CN">
              <a:solidFill>
                <a:srgbClr val="7F7F7F"/>
              </a:solidFill>
              <a:latin typeface="微软雅黑" panose="020B0503020204020204" charset="-122"/>
              <a:ea typeface="微软雅黑" panose="020B0503020204020204" charset="-122"/>
              <a:sym typeface="宋体" panose="02010600030101010101" pitchFamily="2" charset="-122"/>
            </a:endParaRPr>
          </a:p>
        </p:txBody>
      </p:sp>
      <p:sp>
        <p:nvSpPr>
          <p:cNvPr id="2" name="文本框 1"/>
          <p:cNvSpPr txBox="1"/>
          <p:nvPr/>
        </p:nvSpPr>
        <p:spPr>
          <a:xfrm>
            <a:off x="211455" y="273685"/>
            <a:ext cx="1402080" cy="583565"/>
          </a:xfrm>
          <a:prstGeom prst="rect">
            <a:avLst/>
          </a:prstGeom>
          <a:noFill/>
        </p:spPr>
        <p:txBody>
          <a:bodyPr wrap="none" rtlCol="0">
            <a:spAutoFit/>
          </a:bodyPr>
          <a:lstStyle/>
          <a:p>
            <a:r>
              <a:rPr lang="zh-CN" altLang="en-US" sz="3200">
                <a:solidFill>
                  <a:schemeClr val="tx1"/>
                </a:solidFill>
                <a:latin typeface="黑体" panose="02010609060101010101" charset="-122"/>
                <a:ea typeface="黑体" panose="02010609060101010101" charset="-122"/>
              </a:rPr>
              <a:t>第一幕</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158115" y="1012190"/>
            <a:ext cx="11808460" cy="5692775"/>
          </a:xfrm>
          <a:prstGeom prst="rect">
            <a:avLst/>
          </a:prstGeom>
          <a:noFill/>
          <a:ln w="6350">
            <a:noFill/>
          </a:ln>
        </p:spPr>
        <p:txBody>
          <a:bodyPr wrap="square" rtlCol="0">
            <a:spAutoFit/>
          </a:bodyPr>
          <a:lstStyle/>
          <a:p>
            <a:r>
              <a:rPr lang="zh-CN" altLang="en-US" sz="2800">
                <a:latin typeface="黑体" panose="02010609060101010101" charset="-122"/>
                <a:ea typeface="黑体" panose="02010609060101010101" charset="-122"/>
                <a:cs typeface="黑体" panose="02010609060101010101" charset="-122"/>
              </a:rPr>
              <a:t>王利发</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二十多岁，茶馆老板。</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唐铁嘴</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三十来岁，</a:t>
            </a:r>
            <a:r>
              <a:rPr lang="en-US" altLang="zh-CN" sz="2800">
                <a:latin typeface="黑体" panose="02010609060101010101" charset="-122"/>
                <a:ea typeface="黑体" panose="02010609060101010101" charset="-122"/>
                <a:cs typeface="黑体" panose="02010609060101010101" charset="-122"/>
              </a:rPr>
              <a:t>相面为生，吸鸦片</a:t>
            </a:r>
            <a:r>
              <a:rPr lang="zh-CN" altLang="en-US" sz="2800">
                <a:latin typeface="黑体" panose="02010609060101010101" charset="-122"/>
                <a:ea typeface="黑体" panose="02010609060101010101" charset="-122"/>
                <a:cs typeface="黑体" panose="02010609060101010101" charset="-122"/>
              </a:rPr>
              <a:t>。</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松二爷、</a:t>
            </a:r>
            <a:r>
              <a:rPr lang="zh-CN" altLang="en-US" sz="2800">
                <a:latin typeface="黑体" panose="02010609060101010101" charset="-122"/>
                <a:ea typeface="黑体" panose="02010609060101010101" charset="-122"/>
                <a:cs typeface="黑体" panose="02010609060101010101" charset="-122"/>
                <a:sym typeface="+mn-ea"/>
              </a:rPr>
              <a:t>常四爷</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三十来岁，旗人。</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二德子</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二十多岁，打手、</a:t>
            </a:r>
            <a:r>
              <a:rPr lang="en-US" altLang="zh-CN" sz="2800">
                <a:latin typeface="黑体" panose="02010609060101010101" charset="-122"/>
                <a:ea typeface="黑体" panose="02010609060101010101" charset="-122"/>
                <a:cs typeface="黑体" panose="02010609060101010101" charset="-122"/>
              </a:rPr>
              <a:t>善扑营当差</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马五爷</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三十多岁，</a:t>
            </a:r>
            <a:r>
              <a:rPr lang="en-US" altLang="zh-CN" sz="2800">
                <a:latin typeface="黑体" panose="02010609060101010101" charset="-122"/>
                <a:ea typeface="黑体" panose="02010609060101010101" charset="-122"/>
                <a:cs typeface="黑体" panose="02010609060101010101" charset="-122"/>
              </a:rPr>
              <a:t>吃洋教的小恶霸</a:t>
            </a:r>
            <a:r>
              <a:rPr lang="zh-CN" altLang="en-US" sz="2800">
                <a:latin typeface="黑体" panose="02010609060101010101" charset="-122"/>
                <a:ea typeface="黑体" panose="02010609060101010101" charset="-122"/>
                <a:cs typeface="黑体" panose="02010609060101010101" charset="-122"/>
              </a:rPr>
              <a:t>。</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刘麻子</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三十来岁，说媒拉纤。</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康</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六</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京郊贫农</a:t>
            </a:r>
            <a:endParaRPr lang="zh-CN" altLang="en-US"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黄胖子</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流氓头子</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老</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人</a:t>
            </a:r>
            <a:r>
              <a:rPr lang="en-US" altLang="zh-CN" sz="2800">
                <a:latin typeface="黑体" panose="02010609060101010101" charset="-122"/>
                <a:ea typeface="黑体" panose="02010609060101010101" charset="-122"/>
                <a:cs typeface="黑体" panose="02010609060101010101" charset="-122"/>
              </a:rPr>
              <a:t>——八十二岁</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无依无靠。</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秦仲义</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二十多岁，茶馆房东，阔少。</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乡妇</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三十多岁，贫农。</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小妞</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十岁，乡妇的女儿。</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庞太监</a:t>
            </a:r>
            <a:r>
              <a:rPr lang="en-US" altLang="zh-CN" sz="2800">
                <a:latin typeface="黑体" panose="02010609060101010101" charset="-122"/>
                <a:ea typeface="黑体" panose="02010609060101010101" charset="-122"/>
                <a:cs typeface="黑体" panose="02010609060101010101" charset="-122"/>
              </a:rPr>
              <a:t>——四十岁</a:t>
            </a:r>
            <a:r>
              <a:rPr lang="zh-CN" altLang="en-US" sz="2800">
                <a:latin typeface="黑体" panose="02010609060101010101" charset="-122"/>
                <a:ea typeface="黑体" panose="02010609060101010101" charset="-122"/>
                <a:cs typeface="黑体" panose="02010609060101010101" charset="-122"/>
              </a:rPr>
              <a:t>，宫里太监总管。</a:t>
            </a:r>
            <a:endParaRPr lang="en-US" altLang="zh-CN"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宋恩子、吴祥子</a:t>
            </a:r>
            <a:r>
              <a:rPr lang="en-US" altLang="zh-CN" sz="2800">
                <a:latin typeface="黑体" panose="02010609060101010101" charset="-122"/>
                <a:ea typeface="黑体" panose="02010609060101010101" charset="-122"/>
                <a:cs typeface="黑体" panose="02010609060101010101" charset="-122"/>
              </a:rPr>
              <a:t>——二十多岁</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老式特务。</a:t>
            </a:r>
            <a:endParaRPr lang="en-US" altLang="zh-CN" sz="280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矩形 15"/>
          <p:cNvSpPr/>
          <p:nvPr/>
        </p:nvSpPr>
        <p:spPr>
          <a:xfrm>
            <a:off x="158115" y="216535"/>
            <a:ext cx="1861820" cy="697865"/>
          </a:xfrm>
          <a:prstGeom prst="rect">
            <a:avLst/>
          </a:prstGeom>
          <a:solidFill>
            <a:srgbClr val="E57269"/>
          </a:solidFill>
          <a:ln w="9525">
            <a:noFill/>
          </a:ln>
        </p:spPr>
        <p:txBody>
          <a:bodyPr anchor="ctr"/>
          <a:lstStyle/>
          <a:p>
            <a:pPr algn="ctr"/>
            <a:endParaRPr lang="zh-CN" altLang="zh-CN">
              <a:solidFill>
                <a:srgbClr val="7F7F7F"/>
              </a:solidFill>
              <a:latin typeface="微软雅黑" panose="020B0503020204020204" charset="-122"/>
              <a:ea typeface="微软雅黑" panose="020B0503020204020204" charset="-122"/>
              <a:sym typeface="宋体" panose="02010600030101010101" pitchFamily="2" charset="-122"/>
            </a:endParaRPr>
          </a:p>
        </p:txBody>
      </p:sp>
      <p:sp>
        <p:nvSpPr>
          <p:cNvPr id="2" name="文本框 1"/>
          <p:cNvSpPr txBox="1"/>
          <p:nvPr/>
        </p:nvSpPr>
        <p:spPr>
          <a:xfrm>
            <a:off x="211455" y="273685"/>
            <a:ext cx="1808480" cy="583565"/>
          </a:xfrm>
          <a:prstGeom prst="rect">
            <a:avLst/>
          </a:prstGeom>
          <a:noFill/>
        </p:spPr>
        <p:txBody>
          <a:bodyPr wrap="none" rtlCol="0">
            <a:spAutoFit/>
          </a:bodyPr>
          <a:lstStyle/>
          <a:p>
            <a:r>
              <a:rPr lang="zh-CN" altLang="en-US" sz="3200">
                <a:solidFill>
                  <a:schemeClr val="tx1"/>
                </a:solidFill>
                <a:latin typeface="黑体" panose="02010609060101010101" charset="-122"/>
                <a:ea typeface="黑体" panose="02010609060101010101" charset="-122"/>
              </a:rPr>
              <a:t>铁杆庄稼</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158115" y="1012190"/>
            <a:ext cx="11808460" cy="3969385"/>
          </a:xfrm>
          <a:prstGeom prst="rect">
            <a:avLst/>
          </a:prstGeom>
          <a:noFill/>
          <a:ln w="6350">
            <a:noFill/>
          </a:ln>
        </p:spPr>
        <p:txBody>
          <a:bodyPr wrap="square" rtlCol="0">
            <a:spAutoFit/>
          </a:bodyPr>
          <a:lstStyle/>
          <a:p>
            <a:r>
              <a:rPr sz="2800">
                <a:latin typeface="黑体" panose="02010609060101010101" charset="-122"/>
                <a:ea typeface="黑体" panose="02010609060101010101" charset="-122"/>
                <a:cs typeface="黑体" panose="02010609060101010101" charset="-122"/>
              </a:rPr>
              <a:t>清代的八旗子弟不得工作，只许当兵、当差。按八旗制度，旗人成丁之后，可以补本旗内的兵丁缺额，旗内的一般兵丁按待遇分为三类：马甲、步甲、养育兵。补上之后即可按月领取饷银和军粮。</a:t>
            </a:r>
            <a:endParaRPr sz="2800">
              <a:latin typeface="黑体" panose="02010609060101010101" charset="-122"/>
              <a:ea typeface="黑体" panose="02010609060101010101" charset="-122"/>
              <a:cs typeface="黑体" panose="02010609060101010101" charset="-122"/>
            </a:endParaRPr>
          </a:p>
          <a:p>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八旗子弟应征入伍成为正式八旗兵后，就可以开始拿粮饷了。由于粮饷是固定发放，不受外部条件影响，而且是终身职业，所以也被称为“铁杆庄稼”，就好比我们今天说的捧上“铁饭碗”。</a:t>
            </a:r>
            <a:endParaRPr sz="2800">
              <a:latin typeface="黑体" panose="02010609060101010101" charset="-122"/>
              <a:ea typeface="黑体" panose="02010609060101010101" charset="-122"/>
              <a:cs typeface="黑体" panose="02010609060101010101" charset="-122"/>
            </a:endParaRPr>
          </a:p>
          <a:p>
            <a:endParaRPr sz="2800">
              <a:latin typeface="黑体" panose="02010609060101010101" charset="-122"/>
              <a:ea typeface="黑体" panose="02010609060101010101" charset="-122"/>
              <a:cs typeface="黑体" panose="02010609060101010101" charset="-122"/>
            </a:endParaRPr>
          </a:p>
          <a:p>
            <a:endParaRPr sz="280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矩形 15"/>
          <p:cNvSpPr/>
          <p:nvPr/>
        </p:nvSpPr>
        <p:spPr>
          <a:xfrm>
            <a:off x="158115" y="216535"/>
            <a:ext cx="3081655" cy="697865"/>
          </a:xfrm>
          <a:prstGeom prst="rect">
            <a:avLst/>
          </a:prstGeom>
          <a:solidFill>
            <a:srgbClr val="E57269"/>
          </a:solidFill>
          <a:ln w="9525">
            <a:noFill/>
          </a:ln>
        </p:spPr>
        <p:txBody>
          <a:bodyPr anchor="ctr"/>
          <a:lstStyle/>
          <a:p>
            <a:pPr algn="ctr"/>
            <a:endParaRPr lang="zh-CN" altLang="zh-CN">
              <a:solidFill>
                <a:srgbClr val="7F7F7F"/>
              </a:solidFill>
              <a:latin typeface="微软雅黑" panose="020B0503020204020204" charset="-122"/>
              <a:ea typeface="微软雅黑" panose="020B0503020204020204" charset="-122"/>
              <a:sym typeface="宋体" panose="02010600030101010101" pitchFamily="2" charset="-122"/>
            </a:endParaRPr>
          </a:p>
        </p:txBody>
      </p:sp>
      <p:sp>
        <p:nvSpPr>
          <p:cNvPr id="2" name="文本框 1"/>
          <p:cNvSpPr txBox="1"/>
          <p:nvPr/>
        </p:nvSpPr>
        <p:spPr>
          <a:xfrm>
            <a:off x="211455" y="273685"/>
            <a:ext cx="3027680" cy="583565"/>
          </a:xfrm>
          <a:prstGeom prst="rect">
            <a:avLst/>
          </a:prstGeom>
          <a:noFill/>
        </p:spPr>
        <p:txBody>
          <a:bodyPr wrap="none" rtlCol="0">
            <a:spAutoFit/>
          </a:bodyPr>
          <a:lstStyle/>
          <a:p>
            <a:r>
              <a:rPr lang="zh-CN" altLang="en-US" sz="3200">
                <a:solidFill>
                  <a:schemeClr val="tx1"/>
                </a:solidFill>
                <a:latin typeface="黑体" panose="02010609060101010101" charset="-122"/>
                <a:ea typeface="黑体" panose="02010609060101010101" charset="-122"/>
              </a:rPr>
              <a:t>铁杆庄稼的收入</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158115" y="1366520"/>
            <a:ext cx="11808460" cy="3538220"/>
          </a:xfrm>
          <a:prstGeom prst="rect">
            <a:avLst/>
          </a:prstGeom>
          <a:noFill/>
          <a:ln w="6350">
            <a:noFill/>
          </a:ln>
        </p:spPr>
        <p:txBody>
          <a:bodyPr wrap="square" rtlCol="0">
            <a:spAutoFit/>
          </a:bodyPr>
          <a:lstStyle/>
          <a:p>
            <a:r>
              <a:rPr sz="2800">
                <a:latin typeface="黑体" panose="02010609060101010101" charset="-122"/>
                <a:ea typeface="黑体" panose="02010609060101010101" charset="-122"/>
                <a:cs typeface="黑体" panose="02010609060101010101" charset="-122"/>
              </a:rPr>
              <a:t>八旗兵的铁杆庄稼分为“坐粮”和“行粮”两部分，“坐粮”就是固定工资，高级兵丁月饷4两银子，饷米46斛；马兵月饷3两银子，饷米46斛；步兵月饷1两5钱，饷米22斛。“行粮”相当于奖金，只有在打仗的时候部队出征才有发放，每人每月2两银子。除了每月领取的粮饷，八旗兵每个季度还可以领取“季米”一次，相当于现在的季度奖金。此外，八旗兵还有一些福利收入。比如皇帝遇上什么大喜事，就会来个“遍赏八旗”，每个兵丁能额外领到一个月的饷银。还有遇上红白喜事，也有银两补贴。</a:t>
            </a:r>
            <a:endParaRPr sz="2800">
              <a:latin typeface="黑体" panose="02010609060101010101" charset="-122"/>
              <a:ea typeface="黑体" panose="02010609060101010101" charset="-122"/>
              <a:cs typeface="黑体" panose="02010609060101010101" charset="-122"/>
            </a:endParaRPr>
          </a:p>
          <a:p>
            <a:endParaRPr sz="280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9235" y="351790"/>
            <a:ext cx="11712575" cy="4399915"/>
          </a:xfrm>
          <a:prstGeom prst="rect">
            <a:avLst/>
          </a:prstGeom>
          <a:noFill/>
        </p:spPr>
        <p:txBody>
          <a:bodyPr wrap="square" rtlCol="0">
            <a:spAutoFit/>
          </a:bodyPr>
          <a:lstStyle/>
          <a:p>
            <a:r>
              <a:rPr lang="zh-CN" altLang="en-US" sz="2800">
                <a:latin typeface="黑体" panose="02010609060101010101" charset="-122"/>
                <a:ea typeface="黑体" panose="02010609060101010101" charset="-122"/>
                <a:cs typeface="黑体" panose="02010609060101010101" charset="-122"/>
              </a:rPr>
              <a:t>清朝前期，由于八旗子弟人数少，基本上都能补上“兵缺”，吃到“铁杆庄稼”。不过到了清朝后期，旗人的人口数量呈爆发式增长，而“兵缺”又固定只有这么多岗位，所以很多人补不上缺，吃不到“铁杆庄稼”，这些人被称为“余丁”。余丁是没有收入的，哪怕是皇帝恩典“遍赏八旗”也没他们的份，所以日子并不好过。</a:t>
            </a:r>
            <a:endParaRPr lang="zh-CN" altLang="en-US" sz="2800">
              <a:latin typeface="黑体" panose="02010609060101010101" charset="-122"/>
              <a:ea typeface="黑体" panose="02010609060101010101" charset="-122"/>
              <a:cs typeface="黑体" panose="02010609060101010101" charset="-122"/>
            </a:endParaRPr>
          </a:p>
          <a:p>
            <a:endParaRPr lang="zh-CN" altLang="en-US" sz="2800">
              <a:latin typeface="黑体" panose="02010609060101010101" charset="-122"/>
              <a:ea typeface="黑体" panose="02010609060101010101" charset="-122"/>
              <a:cs typeface="黑体" panose="02010609060101010101" charset="-122"/>
            </a:endParaRPr>
          </a:p>
          <a:p>
            <a:r>
              <a:rPr lang="zh-CN" altLang="en-US" sz="2800">
                <a:latin typeface="黑体" panose="02010609060101010101" charset="-122"/>
                <a:ea typeface="黑体" panose="02010609060101010101" charset="-122"/>
                <a:cs typeface="黑体" panose="02010609060101010101" charset="-122"/>
              </a:rPr>
              <a:t>晚清的时候，很多没能补上“兵缺”的八旗子弟迫于生计，也开始学做手艺，打工赚钱，各行各业都有了他们的身影。当然也有很多自以为高人一等的八旗子弟不肯纡尊降贵，结果等待他们的就是坐吃山空，在穷困潦倒中郁郁而终。</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7635" y="138430"/>
            <a:ext cx="8350885" cy="583565"/>
          </a:xfrm>
          <a:prstGeom prst="rect">
            <a:avLst/>
          </a:prstGeom>
          <a:noFill/>
        </p:spPr>
        <p:txBody>
          <a:bodyPr wrap="none" rtlCol="0" anchor="t">
            <a:spAutoFit/>
          </a:bodyPr>
          <a:lstStyle/>
          <a:p>
            <a:r>
              <a:rPr lang="en-US" altLang="zh-CN" sz="3200" b="1">
                <a:solidFill>
                  <a:srgbClr val="000000"/>
                </a:solidFill>
                <a:latin typeface="黑体" panose="02010609060101010101" charset="-122"/>
                <a:ea typeface="黑体" panose="02010609060101010101" charset="-122"/>
                <a:cs typeface="宋体" panose="02010600030101010101" pitchFamily="2" charset="-122"/>
                <a:sym typeface="+mn-ea"/>
              </a:rPr>
              <a:t>2.</a:t>
            </a:r>
            <a:r>
              <a:rPr lang="zh-CN" altLang="zh-CN" sz="3200" b="1">
                <a:solidFill>
                  <a:srgbClr val="000000"/>
                </a:solidFill>
                <a:latin typeface="黑体" panose="02010609060101010101" charset="-122"/>
                <a:ea typeface="黑体" panose="02010609060101010101" charset="-122"/>
                <a:cs typeface="宋体" panose="02010600030101010101" pitchFamily="2" charset="-122"/>
                <a:sym typeface="+mn-ea"/>
              </a:rPr>
              <a:t>试按照社会阶层给第一幕出现的人物归类。</a:t>
            </a:r>
            <a:endParaRPr lang="zh-CN" altLang="en-US" sz="3200">
              <a:latin typeface="黑体" panose="02010609060101010101" charset="-122"/>
              <a:ea typeface="黑体" panose="02010609060101010101" charset="-122"/>
            </a:endParaRPr>
          </a:p>
        </p:txBody>
      </p:sp>
      <p:sp>
        <p:nvSpPr>
          <p:cNvPr id="5" name="文本框 4"/>
          <p:cNvSpPr txBox="1"/>
          <p:nvPr/>
        </p:nvSpPr>
        <p:spPr>
          <a:xfrm>
            <a:off x="215265" y="721995"/>
            <a:ext cx="11762740" cy="5996940"/>
          </a:xfrm>
          <a:prstGeom prst="rect">
            <a:avLst/>
          </a:prstGeom>
          <a:noFill/>
          <a:ln w="6350">
            <a:solidFill>
              <a:schemeClr val="tx1"/>
            </a:solidFill>
          </a:ln>
        </p:spPr>
        <p:txBody>
          <a:bodyPr wrap="square" rtlCol="0" anchor="t">
            <a:spAutoFit/>
          </a:bodyPr>
          <a:lstStyle/>
          <a:p>
            <a:pPr>
              <a:lnSpc>
                <a:spcPct val="120000"/>
              </a:lnSpc>
              <a:spcAft>
                <a:spcPct val="0"/>
              </a:spcAft>
              <a:tabLst>
                <a:tab pos="1188085" algn=""/>
                <a:tab pos="2163445" algn="l"/>
                <a:tab pos="3142615" algn="l"/>
                <a:tab pos="4190365" algn="l"/>
              </a:tabLst>
            </a:pPr>
            <a:r>
              <a:rPr lang="zh-CN" altLang="zh-CN" sz="3200">
                <a:solidFill>
                  <a:srgbClr val="C00000"/>
                </a:solidFill>
                <a:latin typeface="楷体" panose="02010609060101010101" charset="-122"/>
                <a:ea typeface="楷体" panose="02010609060101010101" charset="-122"/>
                <a:cs typeface="楷体" panose="02010609060101010101" charset="-122"/>
                <a:sym typeface="+mn-ea"/>
              </a:rPr>
              <a:t>①下层劳动人民</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王利发、李三、康六、老人、乡妇、小妞、康顺子。</a:t>
            </a:r>
            <a:endParaRPr lang="zh-CN" altLang="zh-CN" sz="3200">
              <a:solidFill>
                <a:srgbClr val="C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lang="zh-CN" altLang="zh-CN" sz="3200">
                <a:solidFill>
                  <a:srgbClr val="C00000"/>
                </a:solidFill>
                <a:latin typeface="楷体" panose="02010609060101010101" charset="-122"/>
                <a:ea typeface="楷体" panose="02010609060101010101" charset="-122"/>
                <a:cs typeface="楷体" panose="02010609060101010101" charset="-122"/>
                <a:sym typeface="+mn-ea"/>
              </a:rPr>
              <a:t>②有闲阶级</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松二爷</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常四爷。</a:t>
            </a:r>
            <a:endParaRPr lang="zh-CN" altLang="zh-CN" sz="3200">
              <a:solidFill>
                <a:srgbClr val="0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endParaRPr lang="zh-CN" altLang="zh-CN" sz="3200">
              <a:solidFill>
                <a:srgbClr val="C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
                <a:tab pos="2163445" algn=""/>
                <a:tab pos="3142615" algn=""/>
                <a:tab pos="4190365" algn=""/>
              </a:tabLst>
            </a:pPr>
            <a:r>
              <a:rPr lang="zh-CN" altLang="zh-CN" sz="3200">
                <a:solidFill>
                  <a:srgbClr val="C00000"/>
                </a:solidFill>
                <a:latin typeface="楷体" panose="02010609060101010101" charset="-122"/>
                <a:ea typeface="楷体" panose="02010609060101010101" charset="-122"/>
                <a:cs typeface="楷体" panose="02010609060101010101" charset="-122"/>
                <a:sym typeface="+mn-ea"/>
              </a:rPr>
              <a:t>③民族资本家</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秦仲义。</a:t>
            </a:r>
            <a:endParaRPr lang="zh-CN" altLang="zh-CN" sz="3200">
              <a:solidFill>
                <a:srgbClr val="0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endParaRPr lang="zh-CN" altLang="zh-CN" sz="3200">
              <a:solidFill>
                <a:srgbClr val="C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lang="zh-CN" altLang="zh-CN" sz="3200">
                <a:solidFill>
                  <a:srgbClr val="C00000"/>
                </a:solidFill>
                <a:latin typeface="楷体" panose="02010609060101010101" charset="-122"/>
                <a:ea typeface="楷体" panose="02010609060101010101" charset="-122"/>
                <a:cs typeface="楷体" panose="02010609060101010101" charset="-122"/>
                <a:sym typeface="+mn-ea"/>
              </a:rPr>
              <a:t>④反动统治阶级的走狗或帮凶</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二德子、马五爷、庞太监、宋恩子、吴祥子。</a:t>
            </a:r>
            <a:endParaRPr lang="zh-CN" altLang="zh-CN" sz="3200">
              <a:solidFill>
                <a:srgbClr val="0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endParaRPr lang="zh-CN" altLang="zh-CN" sz="3200">
              <a:solidFill>
                <a:srgbClr val="C00000"/>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lang="zh-CN" altLang="zh-CN" sz="3200">
                <a:solidFill>
                  <a:srgbClr val="C00000"/>
                </a:solidFill>
                <a:latin typeface="楷体" panose="02010609060101010101" charset="-122"/>
                <a:ea typeface="楷体" panose="02010609060101010101" charset="-122"/>
                <a:cs typeface="楷体" panose="02010609060101010101" charset="-122"/>
                <a:sym typeface="+mn-ea"/>
              </a:rPr>
              <a:t>⑤社会渣滓</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r>
              <a:rPr lang="zh-CN" altLang="zh-CN" sz="3200">
                <a:solidFill>
                  <a:srgbClr val="000000"/>
                </a:solidFill>
                <a:latin typeface="楷体" panose="02010609060101010101" charset="-122"/>
                <a:ea typeface="楷体" panose="02010609060101010101" charset="-122"/>
                <a:cs typeface="楷体" panose="02010609060101010101" charset="-122"/>
                <a:sym typeface="+mn-ea"/>
              </a:rPr>
              <a:t>唐铁嘴、刘麻子、黄胖子。</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矩形 15"/>
          <p:cNvSpPr/>
          <p:nvPr/>
        </p:nvSpPr>
        <p:spPr>
          <a:xfrm>
            <a:off x="123825" y="62230"/>
            <a:ext cx="1697990" cy="697865"/>
          </a:xfrm>
          <a:prstGeom prst="rect">
            <a:avLst/>
          </a:prstGeom>
          <a:solidFill>
            <a:srgbClr val="E57269"/>
          </a:solidFill>
          <a:ln w="9525">
            <a:noFill/>
          </a:ln>
        </p:spPr>
        <p:txBody>
          <a:bodyPr anchor="ctr"/>
          <a:lstStyle/>
          <a:p>
            <a:pPr algn="ctr"/>
            <a:endParaRPr lang="zh-CN" altLang="zh-CN">
              <a:solidFill>
                <a:srgbClr val="7F7F7F"/>
              </a:solidFill>
              <a:latin typeface="微软雅黑" panose="020B0503020204020204" charset="-122"/>
              <a:ea typeface="微软雅黑" panose="020B0503020204020204" charset="-122"/>
              <a:sym typeface="宋体" panose="02010600030101010101" pitchFamily="2" charset="-122"/>
            </a:endParaRPr>
          </a:p>
        </p:txBody>
      </p:sp>
      <p:sp>
        <p:nvSpPr>
          <p:cNvPr id="3" name="文本框 2"/>
          <p:cNvSpPr txBox="1"/>
          <p:nvPr/>
        </p:nvSpPr>
        <p:spPr>
          <a:xfrm>
            <a:off x="123825" y="119380"/>
            <a:ext cx="1631950" cy="583565"/>
          </a:xfrm>
          <a:prstGeom prst="rect">
            <a:avLst/>
          </a:prstGeom>
          <a:noFill/>
        </p:spPr>
        <p:txBody>
          <a:bodyPr wrap="square" rtlCol="0">
            <a:spAutoFit/>
          </a:bodyPr>
          <a:lstStyle/>
          <a:p>
            <a:pPr algn="ctr"/>
            <a:r>
              <a:rPr lang="zh-CN" altLang="en-US" sz="3200">
                <a:solidFill>
                  <a:schemeClr val="tx1"/>
                </a:solidFill>
                <a:latin typeface="黑体" panose="02010609060101010101" charset="-122"/>
                <a:ea typeface="黑体" panose="02010609060101010101" charset="-122"/>
              </a:rPr>
              <a:t>第一幕</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123825" y="914400"/>
            <a:ext cx="8555990" cy="583565"/>
          </a:xfrm>
          <a:prstGeom prst="rect">
            <a:avLst/>
          </a:prstGeom>
          <a:noFill/>
        </p:spPr>
        <p:txBody>
          <a:bodyPr wrap="none" rtlCol="0" anchor="t">
            <a:spAutoFit/>
          </a:bodyPr>
          <a:lstStyle/>
          <a:p>
            <a:pPr algn="l"/>
            <a:r>
              <a:rPr lang="en-US" altLang="zh-CN" sz="3200" b="1">
                <a:solidFill>
                  <a:srgbClr val="000000"/>
                </a:solidFill>
                <a:latin typeface="黑体" panose="02010609060101010101" charset="-122"/>
                <a:ea typeface="黑体" panose="02010609060101010101" charset="-122"/>
                <a:cs typeface="宋体" panose="02010600030101010101" pitchFamily="2" charset="-122"/>
                <a:sym typeface="+mn-ea"/>
              </a:rPr>
              <a:t>3.</a:t>
            </a:r>
            <a:r>
              <a:rPr lang="zh-CN" altLang="zh-CN" sz="3200" b="1">
                <a:solidFill>
                  <a:srgbClr val="000000"/>
                </a:solidFill>
                <a:latin typeface="黑体" panose="02010609060101010101" charset="-122"/>
                <a:ea typeface="黑体" panose="02010609060101010101" charset="-122"/>
                <a:cs typeface="宋体" panose="02010600030101010101" pitchFamily="2" charset="-122"/>
                <a:sym typeface="+mn-ea"/>
              </a:rPr>
              <a:t>《茶馆》第一幕里有哪些冲突?请进行列举。</a:t>
            </a:r>
            <a:endParaRPr lang="zh-CN" altLang="zh-CN" sz="3200" b="1">
              <a:solidFill>
                <a:srgbClr val="000000"/>
              </a:solidFill>
              <a:latin typeface="黑体" panose="02010609060101010101" charset="-122"/>
              <a:ea typeface="黑体" panose="02010609060101010101" charset="-122"/>
              <a:cs typeface="宋体" panose="02010600030101010101" pitchFamily="2" charset="-122"/>
              <a:sym typeface="+mn-ea"/>
            </a:endParaRPr>
          </a:p>
        </p:txBody>
      </p:sp>
      <p:sp>
        <p:nvSpPr>
          <p:cNvPr id="5" name="文本框 4"/>
          <p:cNvSpPr txBox="1"/>
          <p:nvPr/>
        </p:nvSpPr>
        <p:spPr>
          <a:xfrm>
            <a:off x="263525" y="1652270"/>
            <a:ext cx="11772265" cy="4742815"/>
          </a:xfrm>
          <a:prstGeom prst="rect">
            <a:avLst/>
          </a:prstGeom>
          <a:noFill/>
          <a:ln w="6350">
            <a:solidFill>
              <a:schemeClr val="tx1"/>
            </a:solidFill>
          </a:ln>
        </p:spPr>
        <p:txBody>
          <a:bodyPr wrap="square" rtlCol="0" anchor="t">
            <a:spAutoFit/>
          </a:bodyPr>
          <a:lstStyle/>
          <a:p>
            <a:pPr>
              <a:lnSpc>
                <a:spcPct val="120000"/>
              </a:lnSpc>
              <a:spcAft>
                <a:spcPct val="0"/>
              </a:spcAft>
              <a:tabLst>
                <a:tab pos="1188085" algn="l"/>
                <a:tab pos="2163445" algn="l"/>
                <a:tab pos="3142615" algn="l"/>
                <a:tab pos="4190365" algn="l"/>
              </a:tabLst>
            </a:pPr>
            <a:r>
              <a:rPr altLang="zh-CN" sz="2800">
                <a:solidFill>
                  <a:schemeClr val="tx1"/>
                </a:solidFill>
                <a:latin typeface="楷体" panose="02010609060101010101" charset="-122"/>
                <a:ea typeface="楷体" panose="02010609060101010101" charset="-122"/>
                <a:cs typeface="楷体" panose="02010609060101010101" charset="-122"/>
                <a:sym typeface="+mn-ea"/>
              </a:rPr>
              <a:t>①</a:t>
            </a:r>
            <a:r>
              <a:rPr altLang="zh-CN" sz="2800">
                <a:solidFill>
                  <a:srgbClr val="C00000"/>
                </a:solidFill>
                <a:latin typeface="楷体" panose="02010609060101010101" charset="-122"/>
                <a:ea typeface="楷体" panose="02010609060101010101" charset="-122"/>
                <a:cs typeface="楷体" panose="02010609060101010101" charset="-122"/>
                <a:sym typeface="+mn-ea"/>
              </a:rPr>
              <a:t>二德子和常四爷</a:t>
            </a:r>
            <a:r>
              <a:rPr lang="zh-CN" sz="2800">
                <a:solidFill>
                  <a:srgbClr val="C00000"/>
                </a:solidFill>
                <a:latin typeface="楷体" panose="02010609060101010101" charset="-122"/>
                <a:ea typeface="楷体" panose="02010609060101010101" charset="-122"/>
                <a:cs typeface="楷体" panose="02010609060101010101" charset="-122"/>
                <a:sym typeface="+mn-ea"/>
              </a:rPr>
              <a:t>之间的冲突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,揭示了戊戌变法失败后帝国主义横行、社会腐败混乱、流氓恶霸仗势欺人的社会环境。</a:t>
            </a:r>
            <a:endParaRPr altLang="zh-CN" sz="2800">
              <a:solidFill>
                <a:schemeClr val="tx1"/>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altLang="zh-CN" sz="2800">
                <a:solidFill>
                  <a:schemeClr val="tx1"/>
                </a:solidFill>
                <a:latin typeface="楷体" panose="02010609060101010101" charset="-122"/>
                <a:ea typeface="楷体" panose="02010609060101010101" charset="-122"/>
                <a:cs typeface="楷体" panose="02010609060101010101" charset="-122"/>
                <a:sym typeface="+mn-ea"/>
              </a:rPr>
              <a:t>②</a:t>
            </a:r>
            <a:r>
              <a:rPr altLang="zh-CN" sz="2800">
                <a:solidFill>
                  <a:srgbClr val="C00000"/>
                </a:solidFill>
                <a:latin typeface="楷体" panose="02010609060101010101" charset="-122"/>
                <a:ea typeface="楷体" panose="02010609060101010101" charset="-122"/>
                <a:cs typeface="楷体" panose="02010609060101010101" charset="-122"/>
                <a:sym typeface="+mn-ea"/>
              </a:rPr>
              <a:t>刘麻子和康六之间的冲突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a:t>
            </a:r>
            <a:r>
              <a:rPr altLang="zh-CN" sz="2800">
                <a:solidFill>
                  <a:srgbClr val="C00000"/>
                </a:solidFill>
                <a:latin typeface="楷体" panose="02010609060101010101" charset="-122"/>
                <a:ea typeface="楷体" panose="02010609060101010101" charset="-122"/>
                <a:cs typeface="楷体" panose="02010609060101010101" charset="-122"/>
                <a:sym typeface="+mn-ea"/>
              </a:rPr>
              <a:t>庞太监和康六、康顺子父女俩的冲突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,揭露了旧社会人吃人的黑暗本质</a:t>
            </a:r>
            <a:r>
              <a:rPr lang="zh-CN" sz="2800">
                <a:solidFill>
                  <a:schemeClr val="tx1"/>
                </a:solidFill>
                <a:latin typeface="楷体" panose="02010609060101010101" charset="-122"/>
                <a:ea typeface="楷体" panose="02010609060101010101" charset="-122"/>
                <a:cs typeface="楷体" panose="02010609060101010101" charset="-122"/>
                <a:sym typeface="+mn-ea"/>
              </a:rPr>
              <a:t>。</a:t>
            </a:r>
            <a:endParaRPr lang="zh-CN" sz="2800">
              <a:solidFill>
                <a:schemeClr val="tx1"/>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altLang="zh-CN" sz="2800">
                <a:latin typeface="楷体" panose="02010609060101010101" charset="-122"/>
                <a:ea typeface="楷体" panose="02010609060101010101" charset="-122"/>
                <a:cs typeface="楷体" panose="02010609060101010101" charset="-122"/>
                <a:sym typeface="+mn-ea"/>
              </a:rPr>
              <a:t>③</a:t>
            </a:r>
            <a:r>
              <a:rPr altLang="zh-CN" sz="2800">
                <a:solidFill>
                  <a:srgbClr val="C00000"/>
                </a:solidFill>
                <a:latin typeface="楷体" panose="02010609060101010101" charset="-122"/>
                <a:ea typeface="楷体" panose="02010609060101010101" charset="-122"/>
                <a:cs typeface="楷体" panose="02010609060101010101" charset="-122"/>
                <a:sym typeface="+mn-ea"/>
              </a:rPr>
              <a:t>秦仲义和王利发之间的冲突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,展现了封建小业主与民族资产阶级的矛盾。</a:t>
            </a:r>
            <a:endParaRPr altLang="zh-CN" sz="2800">
              <a:solidFill>
                <a:schemeClr val="tx1"/>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altLang="zh-CN" sz="2800">
                <a:latin typeface="楷体" panose="02010609060101010101" charset="-122"/>
                <a:ea typeface="楷体" panose="02010609060101010101" charset="-122"/>
                <a:cs typeface="楷体" panose="02010609060101010101" charset="-122"/>
                <a:sym typeface="+mn-ea"/>
              </a:rPr>
              <a:t>④</a:t>
            </a:r>
            <a:r>
              <a:rPr altLang="zh-CN" sz="2800">
                <a:solidFill>
                  <a:srgbClr val="C00000"/>
                </a:solidFill>
                <a:latin typeface="楷体" panose="02010609060101010101" charset="-122"/>
                <a:ea typeface="楷体" panose="02010609060101010101" charset="-122"/>
                <a:cs typeface="楷体" panose="02010609060101010101" charset="-122"/>
                <a:sym typeface="+mn-ea"/>
              </a:rPr>
              <a:t>庞太监和秦仲义的冲突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,表明了民族资产阶级(维新派)和封建势力(守旧派)之间不可调和的矛盾。</a:t>
            </a:r>
            <a:endParaRPr altLang="zh-CN" sz="2800">
              <a:solidFill>
                <a:schemeClr val="tx1"/>
              </a:solidFill>
              <a:latin typeface="楷体" panose="02010609060101010101" charset="-122"/>
              <a:ea typeface="楷体" panose="02010609060101010101" charset="-122"/>
              <a:cs typeface="楷体" panose="02010609060101010101" charset="-122"/>
              <a:sym typeface="+mn-ea"/>
            </a:endParaRPr>
          </a:p>
          <a:p>
            <a:pPr>
              <a:lnSpc>
                <a:spcPct val="120000"/>
              </a:lnSpc>
              <a:spcAft>
                <a:spcPct val="0"/>
              </a:spcAft>
              <a:tabLst>
                <a:tab pos="1188085" algn="l"/>
                <a:tab pos="2163445" algn="l"/>
                <a:tab pos="3142615" algn="l"/>
                <a:tab pos="4190365" algn="l"/>
              </a:tabLst>
            </a:pPr>
            <a:r>
              <a:rPr altLang="zh-CN" sz="2800">
                <a:solidFill>
                  <a:schemeClr val="tx1"/>
                </a:solidFill>
                <a:latin typeface="微软雅黑" panose="020B0503020204020204" charset="-122"/>
                <a:ea typeface="微软雅黑" panose="020B0503020204020204" charset="-122"/>
                <a:cs typeface="楷体" panose="02010609060101010101" charset="-122"/>
                <a:sym typeface="+mn-ea"/>
              </a:rPr>
              <a:t>⑤</a:t>
            </a:r>
            <a:r>
              <a:rPr altLang="zh-CN" sz="2800">
                <a:solidFill>
                  <a:srgbClr val="C00000"/>
                </a:solidFill>
                <a:latin typeface="楷体" panose="02010609060101010101" charset="-122"/>
                <a:ea typeface="楷体" panose="02010609060101010101" charset="-122"/>
                <a:cs typeface="楷体" panose="02010609060101010101" charset="-122"/>
                <a:sym typeface="+mn-ea"/>
              </a:rPr>
              <a:t>特务宋恩子、吴祥子和常四爷的冲突</a:t>
            </a:r>
            <a:r>
              <a:rPr altLang="zh-CN" sz="2800">
                <a:solidFill>
                  <a:schemeClr val="tx1"/>
                </a:solidFill>
                <a:latin typeface="楷体" panose="02010609060101010101" charset="-122"/>
                <a:ea typeface="楷体" panose="02010609060101010101" charset="-122"/>
                <a:cs typeface="楷体" panose="02010609060101010101" charset="-122"/>
                <a:sym typeface="+mn-ea"/>
              </a:rPr>
              <a:t>,预示了用尽压制、暴政手段的清政府在日薄西山之后必将被历史埋葬的命运。</a:t>
            </a:r>
            <a:endParaRPr altLang="zh-CN" sz="2800">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475" y="1274445"/>
            <a:ext cx="11864340" cy="5303520"/>
          </a:xfrm>
          <a:prstGeom prst="rect">
            <a:avLst/>
          </a:prstGeom>
          <a:noFill/>
          <a:ln w="3175">
            <a:solidFill>
              <a:schemeClr val="tx1"/>
            </a:solidFill>
          </a:ln>
        </p:spPr>
        <p:txBody>
          <a:bodyPr wrap="square" rtlCol="0" anchor="t">
            <a:spAutoFit/>
          </a:bodyPr>
          <a:lstStyle/>
          <a:p>
            <a:pPr marL="0" indent="0" algn="just" fontAlgn="auto">
              <a:lnSpc>
                <a:spcPct val="110000"/>
              </a:lnSpc>
              <a:buNone/>
            </a:pPr>
            <a:r>
              <a:rPr lang="zh-CN" altLang="en-US" sz="2800">
                <a:solidFill>
                  <a:schemeClr val="tx1">
                    <a:lumMod val="95000"/>
                    <a:lumOff val="5000"/>
                  </a:schemeClr>
                </a:solidFill>
                <a:latin typeface="Calibri" panose="020F0502020204030204" charset="0"/>
                <a:ea typeface="楷体" panose="02010609060101010101" charset="-122"/>
                <a:cs typeface="楷体" panose="02010609060101010101" charset="-122"/>
                <a:sym typeface="+mn-ea"/>
              </a:rPr>
              <a:t>①</a:t>
            </a:r>
            <a:r>
              <a:rPr lang="zh-CN" altLang="en-US" sz="2800" u="sng">
                <a:solidFill>
                  <a:srgbClr val="C00000"/>
                </a:solidFill>
                <a:latin typeface="Calibri" panose="020F0502020204030204" charset="0"/>
                <a:ea typeface="楷体" panose="02010609060101010101" charset="-122"/>
                <a:cs typeface="楷体" panose="02010609060101010101" charset="-122"/>
                <a:sym typeface="+mn-ea"/>
              </a:rPr>
              <a:t>群像式的人物。</a:t>
            </a:r>
            <a:r>
              <a:rPr lang="zh-CN" altLang="en-US" sz="2800">
                <a:solidFill>
                  <a:srgbClr val="C00000"/>
                </a:solidFill>
                <a:latin typeface="Calibri" panose="020F0502020204030204" charset="0"/>
                <a:ea typeface="楷体" panose="02010609060101010101" charset="-122"/>
                <a:cs typeface="楷体" panose="02010609060101010101" charset="-122"/>
                <a:sym typeface="+mn-ea"/>
              </a:rPr>
              <a:t>人物众多：</a:t>
            </a:r>
            <a:r>
              <a:rPr sz="2800">
                <a:solidFill>
                  <a:schemeClr val="tx1">
                    <a:lumMod val="95000"/>
                    <a:lumOff val="5000"/>
                  </a:schemeClr>
                </a:solidFill>
                <a:ea typeface="楷体" panose="02010609060101010101" charset="-122"/>
                <a:cs typeface="楷体" panose="02010609060101010101" charset="-122"/>
                <a:sym typeface="+mn-ea"/>
              </a:rPr>
              <a:t>《茶馆》第一幕里光是有台词的人物就有22个</a:t>
            </a:r>
            <a:r>
              <a:rPr lang="zh-CN" sz="2800">
                <a:solidFill>
                  <a:schemeClr val="tx1">
                    <a:lumMod val="95000"/>
                    <a:lumOff val="5000"/>
                  </a:schemeClr>
                </a:solidFill>
                <a:ea typeface="楷体" panose="02010609060101010101" charset="-122"/>
                <a:cs typeface="楷体" panose="02010609060101010101" charset="-122"/>
                <a:sym typeface="+mn-ea"/>
              </a:rPr>
              <a:t>；</a:t>
            </a:r>
            <a:r>
              <a:rPr sz="2800">
                <a:solidFill>
                  <a:srgbClr val="C00000"/>
                </a:solidFill>
                <a:ea typeface="楷体" panose="02010609060101010101" charset="-122"/>
                <a:cs typeface="楷体" panose="02010609060101010101" charset="-122"/>
                <a:sym typeface="+mn-ea"/>
              </a:rPr>
              <a:t>人物杂陈</a:t>
            </a:r>
            <a:r>
              <a:rPr lang="zh-CN" sz="2800">
                <a:solidFill>
                  <a:schemeClr val="tx1">
                    <a:lumMod val="95000"/>
                    <a:lumOff val="5000"/>
                  </a:schemeClr>
                </a:solidFill>
                <a:ea typeface="楷体" panose="02010609060101010101" charset="-122"/>
                <a:cs typeface="楷体" panose="02010609060101010101" charset="-122"/>
                <a:sym typeface="+mn-ea"/>
              </a:rPr>
              <a:t>。</a:t>
            </a:r>
            <a:r>
              <a:rPr sz="2800">
                <a:solidFill>
                  <a:schemeClr val="tx1">
                    <a:lumMod val="95000"/>
                    <a:lumOff val="5000"/>
                  </a:schemeClr>
                </a:solidFill>
                <a:ea typeface="楷体" panose="02010609060101010101" charset="-122"/>
                <a:cs typeface="楷体" panose="02010609060101010101" charset="-122"/>
                <a:sym typeface="+mn-ea"/>
              </a:rPr>
              <a:t>在《茶馆》第一幕里,宫廷内的太监总管、吃洋教的小恶霸、卖耳挖勺的老人、卖亲生女儿的穷人……各种社会身份殊异的人物同处一个舞台空间之中。他们合起来,就从整体上呈现出了一幅时代生活的巨幅画图。</a:t>
            </a:r>
            <a:endParaRPr sz="2800">
              <a:solidFill>
                <a:schemeClr val="tx1">
                  <a:lumMod val="95000"/>
                  <a:lumOff val="5000"/>
                </a:schemeClr>
              </a:solidFill>
              <a:ea typeface="楷体" panose="02010609060101010101" charset="-122"/>
              <a:cs typeface="楷体" panose="02010609060101010101" charset="-122"/>
              <a:sym typeface="+mn-ea"/>
            </a:endParaRPr>
          </a:p>
          <a:p>
            <a:pPr marL="0" indent="0" algn="just" fontAlgn="auto">
              <a:lnSpc>
                <a:spcPct val="110000"/>
              </a:lnSpc>
              <a:buNone/>
            </a:pPr>
            <a:r>
              <a:rPr sz="2800">
                <a:solidFill>
                  <a:schemeClr val="tx1">
                    <a:lumMod val="95000"/>
                    <a:lumOff val="5000"/>
                  </a:schemeClr>
                </a:solidFill>
                <a:latin typeface="Calibri" panose="020F0502020204030204" charset="0"/>
                <a:ea typeface="楷体" panose="02010609060101010101" charset="-122"/>
                <a:cs typeface="楷体" panose="02010609060101010101" charset="-122"/>
                <a:sym typeface="Wingdings" panose="05000000000000000000" charset="0"/>
              </a:rPr>
              <a:t></a:t>
            </a:r>
            <a:r>
              <a:rPr sz="2800" u="sng">
                <a:solidFill>
                  <a:srgbClr val="C00000"/>
                </a:solidFill>
                <a:ea typeface="楷体" panose="02010609060101010101" charset="-122"/>
                <a:cs typeface="楷体" panose="02010609060101010101" charset="-122"/>
                <a:sym typeface="+mn-ea"/>
              </a:rPr>
              <a:t>卷轴式的平面结构。</a:t>
            </a:r>
            <a:r>
              <a:rPr lang="zh-CN" sz="2800">
                <a:solidFill>
                  <a:schemeClr val="tx1">
                    <a:lumMod val="95000"/>
                    <a:lumOff val="5000"/>
                  </a:schemeClr>
                </a:solidFill>
                <a:ea typeface="楷体" panose="02010609060101010101" charset="-122"/>
                <a:cs typeface="楷体" panose="02010609060101010101" charset="-122"/>
                <a:sym typeface="+mn-ea"/>
              </a:rPr>
              <a:t>人物的活动都是截取他们在茶馆中的一个横截面，这些</a:t>
            </a:r>
            <a:r>
              <a:rPr sz="2800">
                <a:solidFill>
                  <a:schemeClr val="tx1">
                    <a:lumMod val="95000"/>
                    <a:lumOff val="5000"/>
                  </a:schemeClr>
                </a:solidFill>
                <a:ea typeface="楷体" panose="02010609060101010101" charset="-122"/>
                <a:cs typeface="楷体" panose="02010609060101010101" charset="-122"/>
                <a:sym typeface="+mn-ea"/>
              </a:rPr>
              <a:t>这无数个画面组织起来便构成了一幅卷轴画。“剪影式”地展现了清末社会的众生相</a:t>
            </a:r>
            <a:r>
              <a:rPr lang="zh-CN" sz="2800">
                <a:solidFill>
                  <a:schemeClr val="tx1">
                    <a:lumMod val="95000"/>
                    <a:lumOff val="5000"/>
                  </a:schemeClr>
                </a:solidFill>
                <a:ea typeface="楷体" panose="02010609060101010101" charset="-122"/>
                <a:cs typeface="楷体" panose="02010609060101010101" charset="-122"/>
                <a:sym typeface="+mn-ea"/>
              </a:rPr>
              <a:t>。</a:t>
            </a:r>
            <a:endParaRPr lang="zh-CN" sz="2800">
              <a:solidFill>
                <a:schemeClr val="tx1">
                  <a:lumMod val="95000"/>
                  <a:lumOff val="5000"/>
                </a:schemeClr>
              </a:solidFill>
              <a:ea typeface="楷体" panose="02010609060101010101" charset="-122"/>
              <a:cs typeface="楷体" panose="02010609060101010101" charset="-122"/>
              <a:sym typeface="+mn-ea"/>
            </a:endParaRPr>
          </a:p>
          <a:p>
            <a:pPr marL="0" indent="0" algn="just" fontAlgn="auto">
              <a:lnSpc>
                <a:spcPct val="110000"/>
              </a:lnSpc>
              <a:buNone/>
            </a:pPr>
            <a:r>
              <a:rPr sz="2800">
                <a:solidFill>
                  <a:srgbClr val="C00000"/>
                </a:solidFill>
                <a:ea typeface="楷体" panose="02010609060101010101" charset="-122"/>
                <a:cs typeface="楷体" panose="02010609060101010101" charset="-122"/>
                <a:sym typeface="+mn-ea"/>
              </a:rPr>
              <a:t>④</a:t>
            </a:r>
            <a:r>
              <a:rPr sz="2800" u="sng">
                <a:solidFill>
                  <a:srgbClr val="C00000"/>
                </a:solidFill>
                <a:ea typeface="楷体" panose="02010609060101010101" charset="-122"/>
                <a:cs typeface="楷体" panose="02010609060101010101" charset="-122"/>
                <a:sym typeface="+mn-ea"/>
              </a:rPr>
              <a:t>特殊的戏剧冲突</a:t>
            </a:r>
            <a:r>
              <a:rPr lang="zh-CN" sz="2800">
                <a:solidFill>
                  <a:srgbClr val="C00000"/>
                </a:solidFill>
                <a:ea typeface="楷体" panose="02010609060101010101" charset="-122"/>
                <a:cs typeface="楷体" panose="02010609060101010101" charset="-122"/>
                <a:sym typeface="+mn-ea"/>
              </a:rPr>
              <a:t>。剧中没有尖锐的冲突。</a:t>
            </a:r>
            <a:r>
              <a:rPr lang="zh-CN" sz="2800">
                <a:solidFill>
                  <a:schemeClr val="tx1">
                    <a:lumMod val="95000"/>
                    <a:lumOff val="5000"/>
                  </a:schemeClr>
                </a:solidFill>
                <a:ea typeface="楷体" panose="02010609060101010101" charset="-122"/>
                <a:cs typeface="楷体" panose="02010609060101010101" charset="-122"/>
                <a:sym typeface="+mn-ea"/>
              </a:rPr>
              <a:t>人物</a:t>
            </a:r>
            <a:r>
              <a:rPr sz="2800">
                <a:solidFill>
                  <a:srgbClr val="C00000"/>
                </a:solidFill>
                <a:ea typeface="楷体" panose="02010609060101010101" charset="-122"/>
                <a:cs typeface="楷体" panose="02010609060101010101" charset="-122"/>
                <a:sym typeface="+mn-ea"/>
              </a:rPr>
              <a:t>冲突是散点式的,并不集中在一两个人物身上</a:t>
            </a:r>
            <a:r>
              <a:rPr lang="zh-CN" sz="2800">
                <a:solidFill>
                  <a:schemeClr val="tx1">
                    <a:lumMod val="95000"/>
                    <a:lumOff val="5000"/>
                  </a:schemeClr>
                </a:solidFill>
                <a:ea typeface="楷体" panose="02010609060101010101" charset="-122"/>
                <a:cs typeface="楷体" panose="02010609060101010101" charset="-122"/>
                <a:sym typeface="+mn-ea"/>
              </a:rPr>
              <a:t>。</a:t>
            </a:r>
            <a:r>
              <a:rPr sz="2800">
                <a:solidFill>
                  <a:schemeClr val="tx1">
                    <a:lumMod val="95000"/>
                    <a:lumOff val="5000"/>
                  </a:schemeClr>
                </a:solidFill>
                <a:ea typeface="楷体" panose="02010609060101010101" charset="-122"/>
                <a:cs typeface="楷体" panose="02010609060101010101" charset="-122"/>
                <a:sym typeface="+mn-ea"/>
              </a:rPr>
              <a:t>人物与人物之间每一个小的冲突都暗示了人与时代的冲突。它们连缀在一起,共同构成历史和社会的尖锐矛盾,让观众清晰地看到那个时代的本质</a:t>
            </a:r>
            <a:r>
              <a:rPr lang="zh-CN" sz="2800">
                <a:solidFill>
                  <a:schemeClr val="tx1">
                    <a:lumMod val="95000"/>
                    <a:lumOff val="5000"/>
                  </a:schemeClr>
                </a:solidFill>
                <a:ea typeface="楷体" panose="02010609060101010101" charset="-122"/>
                <a:cs typeface="楷体" panose="02010609060101010101" charset="-122"/>
                <a:sym typeface="+mn-ea"/>
              </a:rPr>
              <a:t>。</a:t>
            </a:r>
            <a:endParaRPr lang="zh-CN" sz="2800">
              <a:solidFill>
                <a:schemeClr val="tx1">
                  <a:lumMod val="95000"/>
                  <a:lumOff val="5000"/>
                </a:schemeClr>
              </a:solidFill>
              <a:ea typeface="楷体" panose="02010609060101010101" charset="-122"/>
              <a:cs typeface="楷体" panose="02010609060101010101" charset="-122"/>
              <a:sym typeface="+mn-ea"/>
            </a:endParaRPr>
          </a:p>
        </p:txBody>
      </p:sp>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154940" y="36830"/>
            <a:ext cx="11789410" cy="1076325"/>
          </a:xfrm>
          <a:prstGeom prst="rect">
            <a:avLst/>
          </a:prstGeom>
          <a:noFill/>
        </p:spPr>
        <p:txBody>
          <a:bodyPr wrap="square" rtlCol="0">
            <a:spAutoFit/>
          </a:bodyPr>
          <a:lstStyle/>
          <a:p>
            <a:r>
              <a:rPr lang="zh-CN" altLang="en-US" sz="3200">
                <a:latin typeface="黑体" panose="02010609060101010101" charset="-122"/>
                <a:ea typeface="黑体" panose="02010609060101010101" charset="-122"/>
                <a:cs typeface="黑体" panose="02010609060101010101" charset="-122"/>
              </a:rPr>
              <a:t>《茶馆》第一幕被曹禺誉为</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古今中外罕见的第一幕</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，结合以上分析，试说说第一幕有哪些罕见之处？</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a:xfrm>
            <a:off x="126365" y="215265"/>
            <a:ext cx="8229600" cy="1143000"/>
          </a:xfrm>
        </p:spPr>
        <p:txBody>
          <a:bodyPr wrap="square" lIns="91440" tIns="45720" rIns="91440" bIns="45720" anchor="ctr" anchorCtr="0"/>
          <a:p>
            <a:pPr eaLnBrk="1" hangingPunct="1"/>
            <a:r>
              <a:rPr lang="zh-CN" altLang="en-US" b="1"/>
              <a:t>重点解读：</a:t>
            </a:r>
            <a:r>
              <a:rPr lang="zh-CN" altLang="en-US" b="1">
                <a:solidFill>
                  <a:srgbClr val="0000FF"/>
                </a:solidFill>
                <a:latin typeface="Times New Roman" panose="02020603050405020304" pitchFamily="18" charset="0"/>
              </a:rPr>
              <a:t>秦庞交锋</a:t>
            </a:r>
            <a:endParaRPr lang="zh-CN" altLang="en-US" b="1"/>
          </a:p>
        </p:txBody>
      </p:sp>
      <p:sp>
        <p:nvSpPr>
          <p:cNvPr id="23555" name="内容占位符 2"/>
          <p:cNvSpPr>
            <a:spLocks noGrp="1"/>
          </p:cNvSpPr>
          <p:nvPr>
            <p:ph idx="1"/>
          </p:nvPr>
        </p:nvSpPr>
        <p:spPr>
          <a:xfrm>
            <a:off x="0" y="1631950"/>
            <a:ext cx="11854180" cy="4527550"/>
          </a:xfrm>
        </p:spPr>
        <p:txBody>
          <a:bodyPr wrap="square" lIns="91440" tIns="45720" rIns="91440" bIns="45720" anchor="t" anchorCtr="0"/>
          <a:p>
            <a:pPr defTabSz="914400" eaLnBrk="1" hangingPunct="1">
              <a:lnSpc>
                <a:spcPct val="120000"/>
              </a:lnSpc>
              <a:tabLst>
                <a:tab pos="1187450" algn="l"/>
                <a:tab pos="2164080" algn="l"/>
                <a:tab pos="3143250" algn="l"/>
                <a:tab pos="4191000" algn="l"/>
              </a:tabLst>
            </a:pPr>
            <a:r>
              <a:rPr lang="zh-CN" altLang="en-US" sz="3600" b="1"/>
              <a:t>潜台词</a:t>
            </a:r>
            <a:r>
              <a:rPr lang="zh-CN" altLang="zh-CN" sz="2800">
                <a:solidFill>
                  <a:srgbClr val="0000FF"/>
                </a:solidFill>
                <a:latin typeface="Times New Roman" panose="02020603050405020304" pitchFamily="18" charset="0"/>
              </a:rPr>
              <a:t>是指隐藏在台词背后的</a:t>
            </a:r>
            <a:r>
              <a:rPr lang="zh-CN" altLang="zh-CN" sz="2800">
                <a:solidFill>
                  <a:srgbClr val="FF0000"/>
                </a:solidFill>
                <a:latin typeface="Times New Roman" panose="02020603050405020304" pitchFamily="18" charset="0"/>
              </a:rPr>
              <a:t>言外之意、弦外之音</a:t>
            </a:r>
            <a:r>
              <a:rPr lang="en-US" altLang="zh-CN" sz="2800">
                <a:solidFill>
                  <a:srgbClr val="0000FF"/>
                </a:solidFill>
                <a:latin typeface="Times New Roman" panose="02020603050405020304" pitchFamily="18" charset="0"/>
              </a:rPr>
              <a:t>,</a:t>
            </a:r>
            <a:r>
              <a:rPr lang="zh-CN" altLang="zh-CN" sz="2800">
                <a:solidFill>
                  <a:srgbClr val="0000FF"/>
                </a:solidFill>
                <a:latin typeface="Times New Roman" panose="02020603050405020304" pitchFamily="18" charset="0"/>
              </a:rPr>
              <a:t>是潜藏在台词背后的</a:t>
            </a:r>
            <a:r>
              <a:rPr lang="zh-CN" altLang="zh-CN" sz="2800">
                <a:solidFill>
                  <a:srgbClr val="FF0000"/>
                </a:solidFill>
                <a:latin typeface="Times New Roman" panose="02020603050405020304" pitchFamily="18" charset="0"/>
              </a:rPr>
              <a:t>人物的思想、愿望和目的</a:t>
            </a:r>
            <a:r>
              <a:rPr lang="en-US" altLang="zh-CN" sz="2800">
                <a:solidFill>
                  <a:srgbClr val="0000FF"/>
                </a:solidFill>
                <a:latin typeface="Times New Roman" panose="02020603050405020304" pitchFamily="18" charset="0"/>
              </a:rPr>
              <a:t>,</a:t>
            </a:r>
            <a:r>
              <a:rPr lang="zh-CN" altLang="zh-CN" sz="2800">
                <a:solidFill>
                  <a:srgbClr val="0000FF"/>
                </a:solidFill>
                <a:latin typeface="Times New Roman" panose="02020603050405020304" pitchFamily="18" charset="0"/>
              </a:rPr>
              <a:t>是台词的真实含义。</a:t>
            </a:r>
            <a:endParaRPr lang="zh-CN" altLang="zh-CN" sz="2800">
              <a:solidFill>
                <a:srgbClr val="0000FF"/>
              </a:solidFill>
              <a:latin typeface="NEU-BZ-S92"/>
              <a:ea typeface="方正书宋_GBK" pitchFamily="65" charset="-122"/>
            </a:endParaRPr>
          </a:p>
          <a:p>
            <a:pPr defTabSz="914400" eaLnBrk="1" hangingPunct="1">
              <a:lnSpc>
                <a:spcPct val="120000"/>
              </a:lnSpc>
              <a:tabLst>
                <a:tab pos="1187450" algn="l"/>
                <a:tab pos="2164080" algn="l"/>
                <a:tab pos="3143250" algn="l"/>
                <a:tab pos="4191000" algn="l"/>
              </a:tabLst>
            </a:pPr>
            <a:r>
              <a:rPr lang="zh-CN" altLang="zh-CN" sz="2800">
                <a:solidFill>
                  <a:srgbClr val="FF0000"/>
                </a:solidFill>
                <a:latin typeface="Times New Roman" panose="02020603050405020304" pitchFamily="18" charset="0"/>
              </a:rPr>
              <a:t>要善于挖掘潜台词</a:t>
            </a:r>
            <a:r>
              <a:rPr lang="en-US" altLang="zh-CN" sz="2800">
                <a:solidFill>
                  <a:srgbClr val="FF0000"/>
                </a:solidFill>
                <a:latin typeface="Times New Roman" panose="02020603050405020304" pitchFamily="18" charset="0"/>
              </a:rPr>
              <a:t>,</a:t>
            </a:r>
            <a:r>
              <a:rPr lang="zh-CN" altLang="zh-CN" sz="2800">
                <a:solidFill>
                  <a:srgbClr val="FF0000"/>
                </a:solidFill>
                <a:latin typeface="Times New Roman" panose="02020603050405020304" pitchFamily="18" charset="0"/>
              </a:rPr>
              <a:t>潜台词挖掘好了</a:t>
            </a:r>
            <a:r>
              <a:rPr lang="en-US" altLang="zh-CN" sz="2800">
                <a:solidFill>
                  <a:srgbClr val="FF0000"/>
                </a:solidFill>
                <a:latin typeface="Times New Roman" panose="02020603050405020304" pitchFamily="18" charset="0"/>
              </a:rPr>
              <a:t>,</a:t>
            </a:r>
            <a:r>
              <a:rPr lang="zh-CN" altLang="zh-CN" sz="2800">
                <a:solidFill>
                  <a:srgbClr val="FF0000"/>
                </a:solidFill>
                <a:latin typeface="Times New Roman" panose="02020603050405020304" pitchFamily="18" charset="0"/>
              </a:rPr>
              <a:t>人物的动作也就出来了。找到了潜台词</a:t>
            </a:r>
            <a:r>
              <a:rPr lang="en-US" altLang="zh-CN" sz="2800">
                <a:solidFill>
                  <a:srgbClr val="FF0000"/>
                </a:solidFill>
                <a:latin typeface="Times New Roman" panose="02020603050405020304" pitchFamily="18" charset="0"/>
              </a:rPr>
              <a:t>,</a:t>
            </a:r>
            <a:r>
              <a:rPr lang="zh-CN" altLang="zh-CN" sz="2800">
                <a:solidFill>
                  <a:srgbClr val="FF0000"/>
                </a:solidFill>
                <a:latin typeface="Times New Roman" panose="02020603050405020304" pitchFamily="18" charset="0"/>
              </a:rPr>
              <a:t>也就找到了人物真正的思想感情</a:t>
            </a:r>
            <a:r>
              <a:rPr lang="en-US" altLang="zh-CN" sz="2800">
                <a:solidFill>
                  <a:srgbClr val="FF0000"/>
                </a:solidFill>
                <a:latin typeface="Times New Roman" panose="02020603050405020304" pitchFamily="18" charset="0"/>
              </a:rPr>
              <a:t>,</a:t>
            </a:r>
            <a:r>
              <a:rPr lang="zh-CN" altLang="zh-CN" sz="2800">
                <a:solidFill>
                  <a:srgbClr val="FF0000"/>
                </a:solidFill>
                <a:latin typeface="Times New Roman" panose="02020603050405020304" pitchFamily="18" charset="0"/>
              </a:rPr>
              <a:t>塑造人物的表情、动作、语言等表达方式也就有了依据。</a:t>
            </a:r>
            <a:endParaRPr lang="zh-CN" altLang="zh-CN" sz="2800">
              <a:solidFill>
                <a:srgbClr val="FF0000"/>
              </a:solidFill>
              <a:latin typeface="NEU-BZ-S92"/>
              <a:ea typeface="方正书宋_GBK" pitchFamily="65" charset="-122"/>
            </a:endParaRPr>
          </a:p>
          <a:p>
            <a:pPr defTabSz="914400" eaLnBrk="1" hangingPunct="1">
              <a:tabLst>
                <a:tab pos="1187450" algn="l"/>
                <a:tab pos="2164080" algn="l"/>
                <a:tab pos="3143250" algn="l"/>
                <a:tab pos="4191000" algn="l"/>
              </a:tabLst>
            </a:pPr>
            <a:endParaRPr lang="zh-CN" altLang="en-US" sz="2800"/>
          </a:p>
        </p:txBody>
      </p:sp>
      <p:sp>
        <p:nvSpPr>
          <p:cNvPr id="6" name="矩形 5"/>
          <p:cNvSpPr/>
          <p:nvPr/>
        </p:nvSpPr>
        <p:spPr>
          <a:xfrm>
            <a:off x="140335" y="4894580"/>
            <a:ext cx="11349990" cy="1076325"/>
          </a:xfrm>
          <a:prstGeom prst="rect">
            <a:avLst/>
          </a:prstGeom>
        </p:spPr>
        <p:txBody>
          <a:bodyPr wrap="square">
            <a:spAutoFit/>
          </a:bodyPr>
          <a:p>
            <a:pPr>
              <a:spcAft>
                <a:spcPts val="1000"/>
              </a:spcAft>
            </a:pPr>
            <a:r>
              <a:rPr lang="zh-CN" altLang="en-US" sz="3200" smtClean="0">
                <a:solidFill>
                  <a:srgbClr val="FFC000"/>
                </a:solidFill>
                <a:ea typeface="隶书" panose="02010509060101010101" pitchFamily="49" charset="-122"/>
              </a:rPr>
              <a:t>课文中有许多意味深长的潜台词，反映了当时的社会环境，请同学们再读课文，找出能够反映社会情况的潜台词</a:t>
            </a:r>
            <a:endParaRPr lang="zh-CN" altLang="en-US" sz="3200">
              <a:solidFill>
                <a:srgbClr val="FFC000"/>
              </a:solidFill>
              <a:ea typeface="隶书" panose="02010509060101010101" pitchFamily="49"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a:xfrm>
            <a:off x="1981200" y="688975"/>
            <a:ext cx="8229600" cy="4525963"/>
          </a:xfrm>
        </p:spPr>
        <p:txBody>
          <a:bodyPr wrap="square" lIns="91440" tIns="45720" rIns="91440" bIns="45720" anchor="t" anchorCtr="0"/>
          <a:p>
            <a:pPr eaLnBrk="1" hangingPunct="1"/>
            <a:endParaRPr lang="zh-CN" altLang="en-US"/>
          </a:p>
        </p:txBody>
      </p:sp>
      <p:pic>
        <p:nvPicPr>
          <p:cNvPr id="24579" name="图片 3" descr="8157B6`3M1J~W2@V33XA([1"/>
          <p:cNvPicPr>
            <a:picLocks noChangeAspect="1"/>
          </p:cNvPicPr>
          <p:nvPr/>
        </p:nvPicPr>
        <p:blipFill>
          <a:blip r:embed="rId1"/>
          <a:stretch>
            <a:fillRect/>
          </a:stretch>
        </p:blipFill>
        <p:spPr>
          <a:xfrm>
            <a:off x="0" y="-635"/>
            <a:ext cx="12192000" cy="7409815"/>
          </a:xfrm>
          <a:prstGeom prst="rect">
            <a:avLst/>
          </a:prstGeom>
          <a:noFill/>
          <a:ln w="9525">
            <a:no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custDataLst>
              <p:tags r:id="rId1"/>
            </p:custDataLst>
          </p:nvPr>
        </p:nvSpPr>
        <p:spPr>
          <a:xfrm>
            <a:off x="1809720" y="1254125"/>
            <a:ext cx="8358246" cy="4013200"/>
          </a:xfrm>
        </p:spPr>
        <p:txBody>
          <a:bodyPr/>
          <a:lstStyle/>
          <a:p>
            <a:pPr algn="l">
              <a:spcBef>
                <a:spcPct val="0"/>
              </a:spcBef>
            </a:pPr>
            <a:r>
              <a:rPr lang="zh-CN" altLang="en-US" sz="4000" spc="150" noProof="1">
                <a:solidFill>
                  <a:srgbClr val="FFC000"/>
                </a:solidFill>
              </a:rPr>
              <a:t>示例</a:t>
            </a:r>
            <a:r>
              <a:rPr lang="zh-CN" altLang="en-US" sz="4000" spc="150" noProof="1" smtClean="0">
                <a:solidFill>
                  <a:srgbClr val="FFC000"/>
                </a:solidFill>
              </a:rPr>
              <a:t>：</a:t>
            </a:r>
            <a:endParaRPr lang="en-US" altLang="zh-CN" sz="4000" spc="150" noProof="1" smtClean="0">
              <a:solidFill>
                <a:srgbClr val="FFC000"/>
              </a:solidFill>
            </a:endParaRPr>
          </a:p>
          <a:p>
            <a:pPr algn="l">
              <a:spcBef>
                <a:spcPct val="0"/>
              </a:spcBef>
            </a:pPr>
            <a:r>
              <a:rPr lang="zh-CN" altLang="en-US" sz="4000" spc="150" noProof="1" smtClean="0">
                <a:solidFill>
                  <a:schemeClr val="tx1"/>
                </a:solidFill>
              </a:rPr>
              <a:t>马五</a:t>
            </a:r>
            <a:r>
              <a:rPr lang="zh-CN" altLang="en-US" sz="4000" spc="150" noProof="1">
                <a:solidFill>
                  <a:schemeClr val="tx1"/>
                </a:solidFill>
              </a:rPr>
              <a:t>爷：</a:t>
            </a:r>
            <a:r>
              <a:rPr lang="en-US" altLang="zh-CN" sz="4000" spc="150" noProof="1">
                <a:solidFill>
                  <a:schemeClr val="tx1"/>
                </a:solidFill>
              </a:rPr>
              <a:t>“</a:t>
            </a:r>
            <a:r>
              <a:rPr lang="zh-CN" altLang="en-US" sz="4000" spc="150" noProof="1">
                <a:solidFill>
                  <a:schemeClr val="tx1"/>
                </a:solidFill>
              </a:rPr>
              <a:t>二德子，你威风啊！</a:t>
            </a:r>
            <a:r>
              <a:rPr lang="en-US" altLang="zh-CN" sz="4000" spc="150" noProof="1">
                <a:solidFill>
                  <a:schemeClr val="tx1"/>
                </a:solidFill>
              </a:rPr>
              <a:t>”</a:t>
            </a:r>
            <a:endParaRPr lang="en-US" altLang="zh-CN" sz="4000" spc="150" noProof="1">
              <a:solidFill>
                <a:schemeClr val="tx1"/>
              </a:solidFill>
            </a:endParaRPr>
          </a:p>
          <a:p>
            <a:pPr>
              <a:spcBef>
                <a:spcPct val="0"/>
              </a:spcBef>
            </a:pPr>
            <a:r>
              <a:rPr lang="zh-CN" altLang="en-US" sz="4000" spc="150" noProof="1">
                <a:solidFill>
                  <a:srgbClr val="92D050"/>
                </a:solidFill>
              </a:rPr>
              <a:t>这句话把马五爷的威势凸显出来，而这威视不过是依仗洋教的庇护，暗示当时帝国主义在中国的威风。</a:t>
            </a:r>
            <a:endParaRPr lang="zh-CN" altLang="en-US" sz="4000" spc="150" noProof="1">
              <a:solidFill>
                <a:srgbClr val="92D050"/>
              </a:solidFill>
            </a:endParaRPr>
          </a:p>
        </p:txBody>
      </p:sp>
      <p:sp>
        <p:nvSpPr>
          <p:cNvPr id="2" name="文本框 1"/>
          <p:cNvSpPr txBox="1">
            <a:spLocks noChangeArrowheads="1"/>
          </p:cNvSpPr>
          <p:nvPr/>
        </p:nvSpPr>
        <p:spPr bwMode="auto">
          <a:xfrm>
            <a:off x="1990725" y="123825"/>
            <a:ext cx="5691188" cy="829945"/>
          </a:xfrm>
          <a:prstGeom prst="rect">
            <a:avLst/>
          </a:prstGeom>
          <a:noFill/>
          <a:ln w="9525">
            <a:noFill/>
            <a:miter lim="800000"/>
          </a:ln>
        </p:spPr>
        <p:txBody>
          <a:bodyPr>
            <a:spAutoFit/>
          </a:bodyPr>
          <a:lstStyle/>
          <a:p>
            <a:r>
              <a:rPr lang="zh-CN" altLang="en-US" sz="4800">
                <a:solidFill>
                  <a:srgbClr val="00B0F0"/>
                </a:solidFill>
                <a:latin typeface="华文行楷" panose="02010800040101010101" pitchFamily="2" charset="-122"/>
                <a:ea typeface="华文行楷" panose="02010800040101010101" pitchFamily="2" charset="-122"/>
              </a:rPr>
              <a:t>品读台词·示例</a:t>
            </a:r>
            <a:endParaRPr lang="zh-CN" altLang="en-US" sz="4800">
              <a:solidFill>
                <a:srgbClr val="00B0F0"/>
              </a:solidFill>
              <a:latin typeface="华文行楷" panose="02010800040101010101" pitchFamily="2" charset="-122"/>
              <a:ea typeface="华文行楷" panose="020108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174" name="Picture 2" descr="茶壶"/>
          <p:cNvPicPr preferRelativeResize="0"/>
          <p:nvPr>
            <p:custDataLst>
              <p:tags r:id="rId1"/>
            </p:custDataLst>
          </p:nvPr>
        </p:nvPicPr>
        <p:blipFill>
          <a:blip r:embed="rId2">
            <a:clrChange>
              <a:clrFrom>
                <a:srgbClr val="FFCC66"/>
              </a:clrFrom>
              <a:clrTo>
                <a:srgbClr val="FFCC66">
                  <a:alpha val="0"/>
                </a:srgbClr>
              </a:clrTo>
            </a:clrChange>
          </a:blip>
          <a:stretch>
            <a:fillRect/>
          </a:stretch>
        </p:blipFill>
        <p:spPr>
          <a:xfrm>
            <a:off x="10647045" y="5489575"/>
            <a:ext cx="1456690" cy="1301750"/>
          </a:xfrm>
          <a:prstGeom prst="rect">
            <a:avLst/>
          </a:prstGeom>
          <a:noFill/>
          <a:ln w="9525">
            <a:noFill/>
          </a:ln>
        </p:spPr>
      </p:pic>
      <p:sp>
        <p:nvSpPr>
          <p:cNvPr id="2" name="文本框 1"/>
          <p:cNvSpPr txBox="1"/>
          <p:nvPr/>
        </p:nvSpPr>
        <p:spPr>
          <a:xfrm>
            <a:off x="134620" y="798195"/>
            <a:ext cx="11922760" cy="5262245"/>
          </a:xfrm>
          <a:prstGeom prst="rect">
            <a:avLst/>
          </a:prstGeom>
          <a:noFill/>
        </p:spPr>
        <p:txBody>
          <a:bodyPr wrap="square" rtlCol="0">
            <a:spAutoFit/>
          </a:bodyPr>
          <a:lstStyle/>
          <a:p>
            <a:r>
              <a:rPr lang="zh-CN" altLang="en-US" sz="2800">
                <a:latin typeface="黑体" panose="02010609060101010101" charset="-122"/>
                <a:ea typeface="黑体" panose="02010609060101010101" charset="-122"/>
              </a:rPr>
              <a:t>老舍（1899年2月3日—1966年8月24日），男，原名舒庆春，字舍予，另有笔名絜青、鸿来、非我等。因为老舍生于立春，父母为他取名“庆春”，大概含有庆贺春来、前景美好之意。上学后，自己更名为舒舍予，含有</a:t>
            </a:r>
            <a:r>
              <a:rPr lang="zh-CN" altLang="en-US" sz="2800" u="sng">
                <a:solidFill>
                  <a:srgbClr val="FF0000"/>
                </a:solidFill>
                <a:latin typeface="黑体" panose="02010609060101010101" charset="-122"/>
                <a:ea typeface="黑体" panose="02010609060101010101" charset="-122"/>
              </a:rPr>
              <a:t>“舍弃自我”</a:t>
            </a:r>
            <a:r>
              <a:rPr lang="zh-CN" altLang="en-US" sz="2800">
                <a:latin typeface="黑体" panose="02010609060101010101" charset="-122"/>
                <a:ea typeface="黑体" panose="02010609060101010101" charset="-122"/>
              </a:rPr>
              <a:t>，亦即</a:t>
            </a:r>
            <a:r>
              <a:rPr lang="zh-CN" altLang="en-US" sz="2800" u="sng">
                <a:solidFill>
                  <a:srgbClr val="FF0000"/>
                </a:solidFill>
                <a:latin typeface="黑体" panose="02010609060101010101" charset="-122"/>
                <a:ea typeface="黑体" panose="02010609060101010101" charset="-122"/>
              </a:rPr>
              <a:t>“忘我”</a:t>
            </a:r>
            <a:r>
              <a:rPr lang="zh-CN" altLang="en-US" sz="2800">
                <a:latin typeface="黑体" panose="02010609060101010101" charset="-122"/>
                <a:ea typeface="黑体" panose="02010609060101010101" charset="-122"/>
              </a:rPr>
              <a:t>的意思。北京满族正红旗人。</a:t>
            </a:r>
            <a:r>
              <a:rPr lang="zh-CN" altLang="en-US" sz="2800" u="sng">
                <a:solidFill>
                  <a:srgbClr val="C00000"/>
                </a:solidFill>
                <a:latin typeface="黑体" panose="02010609060101010101" charset="-122"/>
                <a:ea typeface="黑体" panose="02010609060101010101" charset="-122"/>
              </a:rPr>
              <a:t>中国现代小说家、作家、语言大师、人民艺术家、北京人艺编剧</a:t>
            </a:r>
            <a:r>
              <a:rPr lang="zh-CN" altLang="en-US" sz="2800">
                <a:latin typeface="黑体" panose="02010609060101010101" charset="-122"/>
                <a:ea typeface="黑体" panose="02010609060101010101" charset="-122"/>
              </a:rPr>
              <a:t> ，新中国第一位获得“人民艺术家”称号的作家。代表作有《骆驼祥子》《四世同堂》，剧本《茶馆》《龙须沟》。</a:t>
            </a:r>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r>
              <a:rPr lang="zh-CN" altLang="en-US" sz="2800">
                <a:latin typeface="黑体" panose="02010609060101010101" charset="-122"/>
                <a:ea typeface="黑体" panose="02010609060101010101" charset="-122"/>
              </a:rPr>
              <a:t>1966年8月24日，由于受到文化大革命运动中恶毒的攻击和迫害，老舍被逼无奈之下含冤自沉于北京太平湖。1978年，老舍得到平反，恢复“人民艺术家”的称号。墓碑上刻写着老舍的一句话：“</a:t>
            </a:r>
            <a:r>
              <a:rPr lang="zh-CN" altLang="en-US" sz="2800" u="sng">
                <a:latin typeface="黑体" panose="02010609060101010101" charset="-122"/>
                <a:ea typeface="黑体" panose="02010609060101010101" charset="-122"/>
              </a:rPr>
              <a:t>文艺界尽责的小卒，睡在这里。</a:t>
            </a:r>
            <a:r>
              <a:rPr lang="zh-CN" altLang="en-US" sz="2800">
                <a:latin typeface="黑体" panose="02010609060101010101" charset="-122"/>
                <a:ea typeface="黑体" panose="02010609060101010101" charset="-122"/>
              </a:rPr>
              <a:t>”</a:t>
            </a:r>
            <a:endParaRPr lang="zh-CN" altLang="en-US" sz="2800">
              <a:latin typeface="黑体" panose="02010609060101010101" charset="-122"/>
              <a:ea typeface="黑体" panose="02010609060101010101" charset="-122"/>
            </a:endParaRPr>
          </a:p>
        </p:txBody>
      </p:sp>
      <p:sp>
        <p:nvSpPr>
          <p:cNvPr id="3" name="文本框 2"/>
          <p:cNvSpPr txBox="1"/>
          <p:nvPr/>
        </p:nvSpPr>
        <p:spPr>
          <a:xfrm>
            <a:off x="123825" y="149860"/>
            <a:ext cx="3977640" cy="583565"/>
          </a:xfrm>
          <a:prstGeom prst="rect">
            <a:avLst/>
          </a:prstGeom>
          <a:noFill/>
        </p:spPr>
        <p:txBody>
          <a:bodyPr wrap="square" rtlCol="0">
            <a:spAutoFit/>
          </a:bodyPr>
          <a:lstStyle/>
          <a:p>
            <a:r>
              <a:rPr lang="zh-CN" altLang="zh-CN" sz="3200">
                <a:solidFill>
                  <a:srgbClr val="C00000"/>
                </a:solidFill>
                <a:latin typeface="黑体" panose="02010609060101010101" charset="-122"/>
                <a:ea typeface="黑体" panose="02010609060101010101" charset="-122"/>
              </a:rPr>
              <a:t>【知人论世】</a:t>
            </a:r>
            <a:endParaRPr lang="zh-CN" altLang="zh-CN" sz="3200">
              <a:solidFill>
                <a:srgbClr val="C00000"/>
              </a:solidFill>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custDataLst>
              <p:tags r:id="rId1"/>
            </p:custDataLst>
          </p:nvPr>
        </p:nvSpPr>
        <p:spPr>
          <a:xfrm>
            <a:off x="1765300" y="954088"/>
            <a:ext cx="8131175" cy="4816475"/>
          </a:xfrm>
        </p:spPr>
        <p:txBody>
          <a:bodyPr/>
          <a:lstStyle/>
          <a:p>
            <a:pPr algn="l">
              <a:spcBef>
                <a:spcPct val="0"/>
              </a:spcBef>
            </a:pPr>
            <a:r>
              <a:rPr lang="zh-CN" altLang="en-US" sz="3600" spc="150" noProof="1">
                <a:solidFill>
                  <a:srgbClr val="FFC000"/>
                </a:solidFill>
              </a:rPr>
              <a:t>王利发</a:t>
            </a:r>
            <a:r>
              <a:rPr lang="zh-CN" altLang="en-US" sz="3600" spc="150" noProof="1" smtClean="0"/>
              <a:t>: </a:t>
            </a:r>
            <a:r>
              <a:rPr lang="zh-CN" altLang="en-US" sz="3600" spc="150" noProof="1" smtClean="0">
                <a:solidFill>
                  <a:schemeClr val="tx1"/>
                </a:solidFill>
              </a:rPr>
              <a:t>“坐下!我告诉你，你要是不戒了大烟,就永远交不了好运!这是我的相法，比你的更灵验!”</a:t>
            </a:r>
            <a:endParaRPr lang="zh-CN" altLang="en-US" sz="3600" spc="150" noProof="1">
              <a:solidFill>
                <a:schemeClr val="tx1"/>
              </a:solidFill>
            </a:endParaRPr>
          </a:p>
          <a:p>
            <a:pPr>
              <a:spcBef>
                <a:spcPct val="0"/>
              </a:spcBef>
            </a:pPr>
            <a:endParaRPr lang="en-US" altLang="zh-CN" sz="3600" spc="150" noProof="1" smtClean="0">
              <a:solidFill>
                <a:srgbClr val="92D050"/>
              </a:solidFill>
            </a:endParaRPr>
          </a:p>
          <a:p>
            <a:pPr algn="l">
              <a:spcBef>
                <a:spcPct val="0"/>
              </a:spcBef>
            </a:pPr>
            <a:r>
              <a:rPr lang="en-US" altLang="zh-CN" sz="3600" spc="150" noProof="1">
                <a:solidFill>
                  <a:srgbClr val="92D050"/>
                </a:solidFill>
              </a:rPr>
              <a:t> </a:t>
            </a:r>
            <a:r>
              <a:rPr lang="en-US" altLang="zh-CN" sz="3600" spc="150" noProof="1" smtClean="0">
                <a:solidFill>
                  <a:srgbClr val="92D050"/>
                </a:solidFill>
              </a:rPr>
              <a:t>  </a:t>
            </a:r>
            <a:r>
              <a:rPr lang="zh-CN" altLang="en-US" sz="3600" spc="150" noProof="1" smtClean="0">
                <a:solidFill>
                  <a:srgbClr val="92D050"/>
                </a:solidFill>
              </a:rPr>
              <a:t>侧面</a:t>
            </a:r>
            <a:r>
              <a:rPr lang="zh-CN" altLang="en-US" sz="3600" spc="150" noProof="1">
                <a:solidFill>
                  <a:srgbClr val="92D050"/>
                </a:solidFill>
              </a:rPr>
              <a:t>交代了一个</a:t>
            </a:r>
            <a:r>
              <a:rPr lang="zh-CN" altLang="en-US" sz="3600" spc="150" noProof="1" smtClean="0">
                <a:solidFill>
                  <a:srgbClr val="92D050"/>
                </a:solidFill>
              </a:rPr>
              <a:t>社会现实</a:t>
            </a:r>
            <a:r>
              <a:rPr lang="zh-CN" altLang="en-US" sz="3600" spc="150" noProof="1">
                <a:solidFill>
                  <a:srgbClr val="92D050"/>
                </a:solidFill>
              </a:rPr>
              <a:t>:清朝末年,鸦片战争失败,清政府腐败，大量鸦片流入中国，腐蚀着中国人民的身体和灵魂。</a:t>
            </a:r>
            <a:endParaRPr lang="zh-CN" altLang="en-US" sz="3600" spc="150" noProof="1">
              <a:solidFill>
                <a:srgbClr val="92D050"/>
              </a:solidFill>
            </a:endParaRPr>
          </a:p>
          <a:p>
            <a:pPr>
              <a:spcBef>
                <a:spcPct val="0"/>
              </a:spcBef>
            </a:pPr>
            <a:endParaRPr lang="zh-CN" altLang="en-US" sz="3600" spc="150" noProof="1">
              <a:solidFill>
                <a:srgbClr val="92D050"/>
              </a:solidFill>
            </a:endParaRPr>
          </a:p>
        </p:txBody>
      </p:sp>
      <p:sp>
        <p:nvSpPr>
          <p:cNvPr id="2" name="文本框 1"/>
          <p:cNvSpPr txBox="1">
            <a:spLocks noChangeArrowheads="1"/>
          </p:cNvSpPr>
          <p:nvPr/>
        </p:nvSpPr>
        <p:spPr bwMode="auto">
          <a:xfrm>
            <a:off x="1990725" y="123825"/>
            <a:ext cx="5691188" cy="829945"/>
          </a:xfrm>
          <a:prstGeom prst="rect">
            <a:avLst/>
          </a:prstGeom>
          <a:noFill/>
          <a:ln w="9525">
            <a:noFill/>
            <a:miter lim="800000"/>
          </a:ln>
        </p:spPr>
        <p:txBody>
          <a:bodyPr>
            <a:spAutoFit/>
          </a:bodyPr>
          <a:lstStyle/>
          <a:p>
            <a:r>
              <a:rPr lang="zh-CN" altLang="en-US" sz="4800">
                <a:solidFill>
                  <a:srgbClr val="00B0F0"/>
                </a:solidFill>
                <a:latin typeface="华文行楷" panose="02010800040101010101" pitchFamily="2" charset="-122"/>
                <a:ea typeface="华文行楷" panose="02010800040101010101" pitchFamily="2" charset="-122"/>
              </a:rPr>
              <a:t>品读台词</a:t>
            </a:r>
            <a:endParaRPr lang="zh-CN" altLang="en-US" sz="4800">
              <a:solidFill>
                <a:srgbClr val="00B0F0"/>
              </a:solidFill>
              <a:latin typeface="华文行楷" panose="02010800040101010101" pitchFamily="2" charset="-122"/>
              <a:ea typeface="华文行楷" panose="020108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custDataLst>
              <p:tags r:id="rId1"/>
            </p:custDataLst>
          </p:nvPr>
        </p:nvSpPr>
        <p:spPr>
          <a:xfrm>
            <a:off x="1765300" y="954088"/>
            <a:ext cx="8131175" cy="4816475"/>
          </a:xfrm>
        </p:spPr>
        <p:txBody>
          <a:bodyPr/>
          <a:lstStyle/>
          <a:p>
            <a:pPr algn="l">
              <a:spcBef>
                <a:spcPct val="0"/>
              </a:spcBef>
            </a:pPr>
            <a:r>
              <a:rPr lang="zh-CN" altLang="en-US" sz="3600" spc="150" noProof="1" smtClean="0">
                <a:solidFill>
                  <a:schemeClr val="tx1"/>
                </a:solidFill>
              </a:rPr>
              <a:t>   常</a:t>
            </a:r>
            <a:r>
              <a:rPr lang="zh-CN" altLang="en-US" sz="3600" spc="150" noProof="1">
                <a:solidFill>
                  <a:schemeClr val="tx1"/>
                </a:solidFill>
              </a:rPr>
              <a:t>四爷: </a:t>
            </a:r>
            <a:r>
              <a:rPr lang="zh-CN" altLang="en-US" sz="3600" spc="150" noProof="1" smtClean="0">
                <a:solidFill>
                  <a:schemeClr val="tx1"/>
                </a:solidFill>
              </a:rPr>
              <a:t>“要</a:t>
            </a:r>
            <a:r>
              <a:rPr lang="zh-CN" altLang="en-US" sz="3600" spc="150" noProof="1">
                <a:solidFill>
                  <a:schemeClr val="tx1"/>
                </a:solidFill>
              </a:rPr>
              <a:t>抖威风，跟洋人干去,洋人厉害!英法联军烧了圆明园，尊家吃着官饷，可没见您去冲锋打仗!”</a:t>
            </a:r>
            <a:endParaRPr lang="zh-CN" altLang="en-US" sz="3600" spc="150" noProof="1">
              <a:solidFill>
                <a:schemeClr val="tx1"/>
              </a:solidFill>
            </a:endParaRPr>
          </a:p>
          <a:p>
            <a:pPr>
              <a:spcBef>
                <a:spcPct val="0"/>
              </a:spcBef>
            </a:pPr>
            <a:endParaRPr lang="en-US" altLang="zh-CN" sz="3600" spc="150" noProof="1">
              <a:solidFill>
                <a:srgbClr val="92D050"/>
              </a:solidFill>
            </a:endParaRPr>
          </a:p>
          <a:p>
            <a:pPr>
              <a:spcBef>
                <a:spcPct val="0"/>
              </a:spcBef>
            </a:pPr>
            <a:r>
              <a:rPr lang="zh-CN" altLang="en-US" sz="3600" spc="150" noProof="1" smtClean="0">
                <a:solidFill>
                  <a:srgbClr val="92D050"/>
                </a:solidFill>
              </a:rPr>
              <a:t>常</a:t>
            </a:r>
            <a:r>
              <a:rPr lang="zh-CN" altLang="en-US" sz="3600" spc="150" noProof="1">
                <a:solidFill>
                  <a:srgbClr val="92D050"/>
                </a:solidFill>
              </a:rPr>
              <a:t>四爷言辞犀利地回敬对方，明理讽刺二德子，暗中指责腐败政府，一针见血，咄咄逼人。</a:t>
            </a:r>
            <a:endParaRPr lang="zh-CN" altLang="en-US" sz="3600" spc="150" noProof="1">
              <a:solidFill>
                <a:srgbClr val="92D050"/>
              </a:solidFill>
            </a:endParaRPr>
          </a:p>
        </p:txBody>
      </p:sp>
      <p:sp>
        <p:nvSpPr>
          <p:cNvPr id="2" name="文本框 1"/>
          <p:cNvSpPr txBox="1">
            <a:spLocks noChangeArrowheads="1"/>
          </p:cNvSpPr>
          <p:nvPr/>
        </p:nvSpPr>
        <p:spPr bwMode="auto">
          <a:xfrm>
            <a:off x="1990725" y="123825"/>
            <a:ext cx="5691188" cy="829945"/>
          </a:xfrm>
          <a:prstGeom prst="rect">
            <a:avLst/>
          </a:prstGeom>
          <a:noFill/>
          <a:ln w="9525">
            <a:noFill/>
            <a:miter lim="800000"/>
          </a:ln>
        </p:spPr>
        <p:txBody>
          <a:bodyPr>
            <a:spAutoFit/>
          </a:bodyPr>
          <a:lstStyle/>
          <a:p>
            <a:r>
              <a:rPr lang="zh-CN" altLang="en-US" sz="4800">
                <a:solidFill>
                  <a:srgbClr val="00B0F0"/>
                </a:solidFill>
                <a:latin typeface="华文行楷" panose="02010800040101010101" pitchFamily="2" charset="-122"/>
                <a:ea typeface="华文行楷" panose="02010800040101010101" pitchFamily="2" charset="-122"/>
              </a:rPr>
              <a:t>品读台词</a:t>
            </a:r>
            <a:endParaRPr lang="zh-CN" altLang="en-US" sz="4800">
              <a:solidFill>
                <a:srgbClr val="00B0F0"/>
              </a:solidFill>
              <a:latin typeface="华文行楷" panose="02010800040101010101" pitchFamily="2" charset="-122"/>
              <a:ea typeface="华文行楷" panose="020108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8">
                                            <p:txEl>
                                              <p:pRg st="0" end="0"/>
                                            </p:txEl>
                                          </p:spTgt>
                                        </p:tgtEl>
                                        <p:attrNameLst>
                                          <p:attrName>style.visibility</p:attrName>
                                        </p:attrNameLst>
                                      </p:cBhvr>
                                      <p:to>
                                        <p:strVal val="visible"/>
                                      </p:to>
                                    </p:set>
                                    <p:animEffect transition="in" filter="plus(in)">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500" fill="hold">
                                          <p:stCondLst>
                                            <p:cond delay="0"/>
                                          </p:stCondLst>
                                        </p:cTn>
                                        <p:tgtEl>
                                          <p:spTgt spid="8">
                                            <p:txEl>
                                              <p:pRg st="2" end="2"/>
                                            </p:txEl>
                                          </p:spTgt>
                                        </p:tgtEl>
                                        <p:attrNameLst>
                                          <p:attrName>style.visibility</p:attrName>
                                        </p:attrNameLst>
                                      </p:cBhvr>
                                      <p:to>
                                        <p:strVal val="visible"/>
                                      </p:to>
                                    </p:set>
                                    <p:animEffect transition="in" filter="plus(in)">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1990725" y="123825"/>
            <a:ext cx="5691188" cy="829945"/>
          </a:xfrm>
          <a:prstGeom prst="rect">
            <a:avLst/>
          </a:prstGeom>
          <a:noFill/>
          <a:ln w="9525">
            <a:noFill/>
            <a:miter lim="800000"/>
          </a:ln>
        </p:spPr>
        <p:txBody>
          <a:bodyPr>
            <a:spAutoFit/>
          </a:bodyPr>
          <a:lstStyle/>
          <a:p>
            <a:r>
              <a:rPr lang="zh-CN" altLang="en-US" sz="4800">
                <a:solidFill>
                  <a:srgbClr val="00B0F0"/>
                </a:solidFill>
                <a:latin typeface="华文行楷" panose="02010800040101010101" pitchFamily="2" charset="-122"/>
                <a:ea typeface="华文行楷" panose="02010800040101010101" pitchFamily="2" charset="-122"/>
              </a:rPr>
              <a:t>品读台词</a:t>
            </a:r>
            <a:endParaRPr lang="zh-CN" altLang="en-US" sz="4800">
              <a:solidFill>
                <a:srgbClr val="00B0F0"/>
              </a:solidFill>
              <a:latin typeface="华文行楷" panose="02010800040101010101" pitchFamily="2" charset="-122"/>
              <a:ea typeface="华文行楷" panose="02010800040101010101" pitchFamily="2" charset="-122"/>
            </a:endParaRPr>
          </a:p>
        </p:txBody>
      </p:sp>
      <p:sp>
        <p:nvSpPr>
          <p:cNvPr id="2" name="副标题 1"/>
          <p:cNvSpPr>
            <a:spLocks noGrp="1"/>
          </p:cNvSpPr>
          <p:nvPr>
            <p:ph type="subTitle" idx="1"/>
            <p:custDataLst>
              <p:tags r:id="rId1"/>
            </p:custDataLst>
          </p:nvPr>
        </p:nvSpPr>
        <p:spPr>
          <a:xfrm>
            <a:off x="1695450" y="1114425"/>
            <a:ext cx="8129588" cy="3676650"/>
          </a:xfrm>
        </p:spPr>
        <p:txBody>
          <a:bodyPr/>
          <a:lstStyle/>
          <a:p>
            <a:pPr algn="l">
              <a:spcBef>
                <a:spcPct val="0"/>
              </a:spcBef>
            </a:pPr>
            <a:r>
              <a:rPr lang="zh-CN" altLang="en-US" sz="3600" spc="150" noProof="1">
                <a:solidFill>
                  <a:schemeClr val="tx1"/>
                </a:solidFill>
              </a:rPr>
              <a:t>茶客甲: ”将!你完啦!”</a:t>
            </a:r>
            <a:endParaRPr lang="zh-CN" altLang="en-US" sz="3600" spc="150" noProof="1">
              <a:solidFill>
                <a:schemeClr val="tx1"/>
              </a:solidFill>
            </a:endParaRPr>
          </a:p>
          <a:p>
            <a:pPr>
              <a:spcBef>
                <a:spcPct val="0"/>
              </a:spcBef>
            </a:pPr>
            <a:endParaRPr lang="en-US" altLang="zh-CN" sz="3600" spc="150" noProof="1" smtClean="0">
              <a:solidFill>
                <a:srgbClr val="92D050"/>
              </a:solidFill>
            </a:endParaRPr>
          </a:p>
          <a:p>
            <a:pPr>
              <a:spcBef>
                <a:spcPct val="0"/>
              </a:spcBef>
            </a:pPr>
            <a:r>
              <a:rPr lang="en-US" altLang="zh-CN" sz="3600" spc="150" noProof="1">
                <a:solidFill>
                  <a:srgbClr val="92D050"/>
                </a:solidFill>
              </a:rPr>
              <a:t> </a:t>
            </a:r>
            <a:r>
              <a:rPr lang="en-US" altLang="zh-CN" sz="3600" spc="150" noProof="1" smtClean="0">
                <a:solidFill>
                  <a:srgbClr val="92D050"/>
                </a:solidFill>
              </a:rPr>
              <a:t> </a:t>
            </a:r>
            <a:r>
              <a:rPr lang="zh-CN" altLang="en-US" sz="3600" spc="150" noProof="1" smtClean="0">
                <a:solidFill>
                  <a:srgbClr val="C00000"/>
                </a:solidFill>
              </a:rPr>
              <a:t>这</a:t>
            </a:r>
            <a:r>
              <a:rPr lang="zh-CN" altLang="en-US" sz="3600" spc="150" noProof="1">
                <a:solidFill>
                  <a:srgbClr val="C00000"/>
                </a:solidFill>
              </a:rPr>
              <a:t>是一句典型的一语双关的台词，它既表示一局棋已经下完，也更点明了-个时代的终结:封建社会已经走到尽头。</a:t>
            </a:r>
            <a:endParaRPr lang="zh-CN" altLang="en-US" sz="3600" spc="150" noProof="1">
              <a:solidFill>
                <a:srgbClr val="C00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2">
                                            <p:txEl>
                                              <p:pRg st="0" end="0"/>
                                            </p:txEl>
                                          </p:spTgt>
                                        </p:tgtEl>
                                        <p:attrNameLst>
                                          <p:attrName>style.visibility</p:attrName>
                                        </p:attrNameLst>
                                      </p:cBhvr>
                                      <p:to>
                                        <p:strVal val="visible"/>
                                      </p:to>
                                    </p:set>
                                    <p:animEffect transition="in" filter="diamond(i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500" fill="hold">
                                          <p:stCondLst>
                                            <p:cond delay="0"/>
                                          </p:stCondLst>
                                        </p:cTn>
                                        <p:tgtEl>
                                          <p:spTgt spid="2">
                                            <p:txEl>
                                              <p:pRg st="2" end="2"/>
                                            </p:txEl>
                                          </p:spTgt>
                                        </p:tgtEl>
                                        <p:attrNameLst>
                                          <p:attrName>style.visibility</p:attrName>
                                        </p:attrNameLst>
                                      </p:cBhvr>
                                      <p:to>
                                        <p:strVal val="visible"/>
                                      </p:to>
                                    </p:set>
                                    <p:animEffect transition="in" filter="diamond(i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custDataLst>
              <p:tags r:id="rId1"/>
            </p:custDataLst>
          </p:nvPr>
        </p:nvSpPr>
        <p:spPr>
          <a:xfrm>
            <a:off x="1687512" y="630238"/>
            <a:ext cx="8409015" cy="6013450"/>
          </a:xfrm>
        </p:spPr>
        <p:txBody>
          <a:bodyPr/>
          <a:lstStyle/>
          <a:p>
            <a:pPr>
              <a:spcBef>
                <a:spcPct val="0"/>
              </a:spcBef>
            </a:pPr>
            <a:r>
              <a:rPr lang="zh-CN" altLang="en-US" b="1" spc="150" noProof="1">
                <a:solidFill>
                  <a:schemeClr val="tx1"/>
                </a:solidFill>
              </a:rPr>
              <a:t>康六:“那不是因为乡下种地的都没法子混了吗?-家大小要是一天能吃上一 顿粥，我要还想卖女儿，我就不是人!”</a:t>
            </a:r>
            <a:endParaRPr lang="zh-CN" altLang="en-US" b="1" spc="150" noProof="1">
              <a:solidFill>
                <a:schemeClr val="tx1"/>
              </a:solidFill>
            </a:endParaRPr>
          </a:p>
          <a:p>
            <a:pPr algn="l">
              <a:spcBef>
                <a:spcPct val="0"/>
              </a:spcBef>
            </a:pPr>
            <a:endParaRPr lang="en-US" altLang="zh-CN" b="1" spc="150" noProof="1" smtClean="0">
              <a:solidFill>
                <a:srgbClr val="C00000"/>
              </a:solidFill>
            </a:endParaRPr>
          </a:p>
          <a:p>
            <a:pPr algn="l">
              <a:spcBef>
                <a:spcPct val="0"/>
              </a:spcBef>
            </a:pPr>
            <a:r>
              <a:rPr lang="zh-CN" altLang="en-US" b="1" spc="150" noProof="1" smtClean="0">
                <a:solidFill>
                  <a:srgbClr val="C00000"/>
                </a:solidFill>
              </a:rPr>
              <a:t>一</a:t>
            </a:r>
            <a:r>
              <a:rPr lang="zh-CN" altLang="en-US" b="1" spc="150" noProof="1">
                <a:solidFill>
                  <a:srgbClr val="C00000"/>
                </a:solidFill>
              </a:rPr>
              <a:t>种社会现象:农村破产，民不聊生。农民已经无法生存下去，只能靠卖儿卖女以维持暂时的生计。</a:t>
            </a:r>
            <a:endParaRPr lang="zh-CN" altLang="en-US" b="1" spc="150" noProof="1">
              <a:solidFill>
                <a:srgbClr val="C00000"/>
              </a:solidFill>
            </a:endParaRPr>
          </a:p>
          <a:p>
            <a:pPr algn="l">
              <a:spcBef>
                <a:spcPct val="0"/>
              </a:spcBef>
            </a:pPr>
            <a:endParaRPr lang="en-US" altLang="zh-CN" b="1" spc="150" noProof="1" smtClean="0">
              <a:solidFill>
                <a:srgbClr val="C00000"/>
              </a:solidFill>
            </a:endParaRPr>
          </a:p>
          <a:p>
            <a:pPr algn="l">
              <a:spcBef>
                <a:spcPct val="0"/>
              </a:spcBef>
            </a:pPr>
            <a:r>
              <a:rPr lang="zh-CN" altLang="en-US" b="1" spc="150" noProof="1" smtClean="0">
                <a:solidFill>
                  <a:schemeClr val="tx1"/>
                </a:solidFill>
              </a:rPr>
              <a:t>庞</a:t>
            </a:r>
            <a:r>
              <a:rPr lang="zh-CN" altLang="en-US" b="1" spc="150" noProof="1">
                <a:solidFill>
                  <a:schemeClr val="tx1"/>
                </a:solidFill>
              </a:rPr>
              <a:t>太监: "我要活的,可不要死的!</a:t>
            </a:r>
            <a:r>
              <a:rPr lang="zh-CN" altLang="en-US" b="1" spc="150" noProof="1" smtClean="0">
                <a:solidFill>
                  <a:schemeClr val="tx1"/>
                </a:solidFill>
              </a:rPr>
              <a:t>”</a:t>
            </a:r>
            <a:endParaRPr lang="en-US" altLang="zh-CN" b="1" spc="150" noProof="1" smtClean="0">
              <a:solidFill>
                <a:schemeClr val="tx1"/>
              </a:solidFill>
            </a:endParaRPr>
          </a:p>
          <a:p>
            <a:pPr algn="l">
              <a:spcBef>
                <a:spcPct val="0"/>
              </a:spcBef>
            </a:pPr>
            <a:endParaRPr lang="en-US" altLang="zh-CN" b="1" spc="150" noProof="1">
              <a:solidFill>
                <a:srgbClr val="C00000"/>
              </a:solidFill>
            </a:endParaRPr>
          </a:p>
          <a:p>
            <a:pPr algn="l">
              <a:spcBef>
                <a:spcPct val="0"/>
              </a:spcBef>
            </a:pPr>
            <a:r>
              <a:rPr lang="zh-CN" altLang="en-US" b="1" spc="150" noProof="1" smtClean="0">
                <a:solidFill>
                  <a:srgbClr val="C00000"/>
                </a:solidFill>
              </a:rPr>
              <a:t>庞</a:t>
            </a:r>
            <a:r>
              <a:rPr lang="zh-CN" altLang="en-US" b="1" spc="150" noProof="1">
                <a:solidFill>
                  <a:srgbClr val="C00000"/>
                </a:solidFill>
              </a:rPr>
              <a:t>太监对买来</a:t>
            </a:r>
            <a:r>
              <a:rPr lang="zh-CN" altLang="en-US" b="1" spc="150" noProof="1" smtClean="0">
                <a:solidFill>
                  <a:srgbClr val="C00000"/>
                </a:solidFill>
              </a:rPr>
              <a:t>的“妻子”</a:t>
            </a:r>
            <a:r>
              <a:rPr lang="zh-CN" altLang="en-US" b="1" spc="150" noProof="1">
                <a:solidFill>
                  <a:srgbClr val="C00000"/>
                </a:solidFill>
              </a:rPr>
              <a:t>没有任何同情， 在他心中，这只是一个活的玩物而已。再次写出庞太监荒淫无耻、狠毒奸诈,没有一点点性和</a:t>
            </a:r>
            <a:r>
              <a:rPr lang="zh-CN" altLang="en-US" b="1" spc="150" noProof="1" smtClean="0">
                <a:solidFill>
                  <a:srgbClr val="C00000"/>
                </a:solidFill>
              </a:rPr>
              <a:t>同情心。</a:t>
            </a:r>
            <a:endParaRPr lang="zh-CN" altLang="en-US" b="1" spc="150" noProof="1">
              <a:solidFill>
                <a:srgbClr val="C00000"/>
              </a:solidFill>
            </a:endParaRPr>
          </a:p>
        </p:txBody>
      </p:sp>
      <p:sp>
        <p:nvSpPr>
          <p:cNvPr id="3" name="文本框 2"/>
          <p:cNvSpPr txBox="1">
            <a:spLocks noChangeArrowheads="1"/>
          </p:cNvSpPr>
          <p:nvPr/>
        </p:nvSpPr>
        <p:spPr bwMode="auto">
          <a:xfrm>
            <a:off x="1955800" y="0"/>
            <a:ext cx="5691188" cy="829945"/>
          </a:xfrm>
          <a:prstGeom prst="rect">
            <a:avLst/>
          </a:prstGeom>
          <a:noFill/>
          <a:ln w="9525">
            <a:noFill/>
            <a:miter lim="800000"/>
          </a:ln>
        </p:spPr>
        <p:txBody>
          <a:bodyPr>
            <a:spAutoFit/>
          </a:bodyPr>
          <a:lstStyle/>
          <a:p>
            <a:r>
              <a:rPr lang="zh-CN" altLang="en-US" sz="4800">
                <a:solidFill>
                  <a:srgbClr val="00B0F0"/>
                </a:solidFill>
                <a:latin typeface="华文行楷" panose="02010800040101010101" pitchFamily="2" charset="-122"/>
                <a:ea typeface="华文行楷" panose="02010800040101010101" pitchFamily="2" charset="-122"/>
              </a:rPr>
              <a:t>品读台词</a:t>
            </a:r>
            <a:endParaRPr lang="zh-CN" altLang="en-US" sz="4800">
              <a:solidFill>
                <a:srgbClr val="00B0F0"/>
              </a:solidFill>
              <a:latin typeface="华文行楷" panose="02010800040101010101" pitchFamily="2" charset="-122"/>
              <a:ea typeface="华文行楷" panose="020108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000" fill="hold">
                                          <p:stCondLst>
                                            <p:cond delay="0"/>
                                          </p:stCondLst>
                                        </p:cTn>
                                        <p:tgtEl>
                                          <p:spTgt spid="8">
                                            <p:txEl>
                                              <p:pRg st="0" end="0"/>
                                            </p:txEl>
                                          </p:spTgt>
                                        </p:tgtEl>
                                        <p:attrNameLst>
                                          <p:attrName>style.visibility</p:attrName>
                                        </p:attrNameLst>
                                      </p:cBhvr>
                                      <p:to>
                                        <p:strVal val="visible"/>
                                      </p:to>
                                    </p:set>
                                    <p:animEffect transition="in" filter="blinds(horizontal)">
                                      <p:cBhvr>
                                        <p:cTn id="12" dur="1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000" fill="hold">
                                          <p:stCondLst>
                                            <p:cond delay="0"/>
                                          </p:stCondLst>
                                        </p:cTn>
                                        <p:tgtEl>
                                          <p:spTgt spid="8">
                                            <p:txEl>
                                              <p:pRg st="2" end="2"/>
                                            </p:txEl>
                                          </p:spTgt>
                                        </p:tgtEl>
                                        <p:attrNameLst>
                                          <p:attrName>style.visibility</p:attrName>
                                        </p:attrNameLst>
                                      </p:cBhvr>
                                      <p:to>
                                        <p:strVal val="visible"/>
                                      </p:to>
                                    </p:set>
                                    <p:animEffect transition="in" filter="blinds(horizontal)">
                                      <p:cBhvr>
                                        <p:cTn id="17" dur="10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000" fill="hold">
                                          <p:stCondLst>
                                            <p:cond delay="0"/>
                                          </p:stCondLst>
                                        </p:cTn>
                                        <p:tgtEl>
                                          <p:spTgt spid="8">
                                            <p:txEl>
                                              <p:pRg st="4" end="4"/>
                                            </p:txEl>
                                          </p:spTgt>
                                        </p:tgtEl>
                                        <p:attrNameLst>
                                          <p:attrName>style.visibility</p:attrName>
                                        </p:attrNameLst>
                                      </p:cBhvr>
                                      <p:to>
                                        <p:strVal val="visible"/>
                                      </p:to>
                                    </p:set>
                                    <p:animEffect transition="in" filter="blinds(horizontal)">
                                      <p:cBhvr>
                                        <p:cTn id="22" dur="10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000" fill="hold">
                                          <p:stCondLst>
                                            <p:cond delay="0"/>
                                          </p:stCondLst>
                                        </p:cTn>
                                        <p:tgtEl>
                                          <p:spTgt spid="8">
                                            <p:txEl>
                                              <p:pRg st="6" end="6"/>
                                            </p:txEl>
                                          </p:spTgt>
                                        </p:tgtEl>
                                        <p:attrNameLst>
                                          <p:attrName>style.visibility</p:attrName>
                                        </p:attrNameLst>
                                      </p:cBhvr>
                                      <p:to>
                                        <p:strVal val="visible"/>
                                      </p:to>
                                    </p:set>
                                    <p:animEffect transition="in" filter="blinds(horizontal)">
                                      <p:cBhvr>
                                        <p:cTn id="27" dur="1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780154"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六</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4772660" y="2377440"/>
            <a:ext cx="4390390" cy="706755"/>
          </a:xfrm>
          <a:prstGeom prst="rect">
            <a:avLst/>
          </a:prstGeom>
          <a:noFill/>
        </p:spPr>
        <p:txBody>
          <a:bodyPr wrap="square" rtlCol="0">
            <a:spAutoFit/>
          </a:bodyPr>
          <a:lstStyle/>
          <a:p>
            <a:r>
              <a:rPr lang="zh-CN" altLang="en-US" sz="4000">
                <a:latin typeface="华文隶书" panose="02010800040101010101" charset="-122"/>
                <a:ea typeface="华文隶书" panose="02010800040101010101" charset="-122"/>
              </a:rPr>
              <a:t>人物形象鉴赏</a:t>
            </a:r>
            <a:endParaRPr lang="zh-CN" altLang="en-US" sz="40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9150" y="287019"/>
            <a:ext cx="5466080" cy="583565"/>
          </a:xfrm>
          <a:prstGeom prst="rect">
            <a:avLst/>
          </a:prstGeom>
          <a:noFill/>
        </p:spPr>
        <p:txBody>
          <a:bodyPr wrap="none" rtlCol="0">
            <a:spAutoFit/>
          </a:bodyPr>
          <a:lstStyle/>
          <a:p>
            <a:r>
              <a:rPr lang="zh-CN" altLang="en-US" sz="3200" noProof="1">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cs typeface="+mn-cs"/>
                <a:sym typeface="+mn-ea"/>
              </a:rPr>
              <a:t>秦仲义有什么样的性格特点？</a:t>
            </a:r>
            <a:endParaRPr lang="zh-CN" altLang="en-US" sz="3200" noProof="1">
              <a:ln w="6600">
                <a:solidFill>
                  <a:schemeClr val="accent2"/>
                </a:solidFill>
                <a:prstDash val="solid"/>
              </a:ln>
              <a:solidFill>
                <a:srgbClr val="FFFFFF"/>
              </a:solidFill>
              <a:effectLst>
                <a:outerShdw dist="38100" dir="2700000" algn="tl" rotWithShape="0">
                  <a:schemeClr val="accent2"/>
                </a:outerShdw>
              </a:effectLst>
              <a:sym typeface="+mn-ea"/>
            </a:endParaRPr>
          </a:p>
        </p:txBody>
      </p:sp>
      <p:sp>
        <p:nvSpPr>
          <p:cNvPr id="3" name="文本框 2"/>
          <p:cNvSpPr txBox="1"/>
          <p:nvPr/>
        </p:nvSpPr>
        <p:spPr>
          <a:xfrm>
            <a:off x="91440" y="1072515"/>
            <a:ext cx="12100560" cy="6123940"/>
          </a:xfrm>
          <a:prstGeom prst="rect">
            <a:avLst/>
          </a:prstGeom>
          <a:noFill/>
          <a:ln w="9525">
            <a:noFill/>
          </a:ln>
        </p:spPr>
        <p:txBody>
          <a:bodyPr wrap="square" anchor="t">
            <a:spAutoFit/>
          </a:bodyPr>
          <a:lstStyle/>
          <a:p>
            <a:pPr eaLnBrk="0" hangingPunct="0"/>
            <a:r>
              <a:rPr lang="zh-CN" altLang="en-US" sz="2800" b="0">
                <a:latin typeface="Calibri" panose="020F0502020204030204"/>
                <a:ea typeface="Calibri" panose="020F0502020204030204" charset="-122"/>
              </a:rPr>
              <a:t>秦仲义，穿的很讲究，满面春风，走进来。</a:t>
            </a:r>
            <a:endParaRPr lang="zh-CN" altLang="en-US" sz="2800" b="0">
              <a:latin typeface="Calibri" panose="020F0502020204030204"/>
              <a:ea typeface="Calibri" panose="020F0502020204030204" charset="-122"/>
            </a:endParaRPr>
          </a:p>
          <a:p>
            <a:pPr eaLnBrk="0" hangingPunct="0"/>
            <a:r>
              <a:rPr lang="zh-CN" altLang="en-US" sz="2800" b="0">
                <a:solidFill>
                  <a:srgbClr val="C00000"/>
                </a:solidFill>
                <a:latin typeface="Calibri" panose="020F0502020204030204"/>
                <a:ea typeface="Calibri" panose="020F0502020204030204" charset="-122"/>
              </a:rPr>
              <a:t>家境殷实</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当年你爸爸给我的那点租钱，还不够我喝茶用的呢！</a:t>
            </a:r>
            <a:endParaRPr lang="zh-CN" altLang="en-US" sz="2800" b="0">
              <a:latin typeface="Calibri" panose="020F0502020204030204"/>
              <a:ea typeface="Calibri" panose="020F0502020204030204" charset="-122"/>
            </a:endParaRPr>
          </a:p>
          <a:p>
            <a:pPr eaLnBrk="0" hangingPunct="0"/>
            <a:r>
              <a:rPr lang="zh-CN" altLang="en-US" sz="2800" b="0">
                <a:solidFill>
                  <a:srgbClr val="C00000"/>
                </a:solidFill>
                <a:latin typeface="Calibri" panose="020F0502020204030204"/>
                <a:ea typeface="Calibri" panose="020F0502020204030204" charset="-122"/>
              </a:rPr>
              <a:t>居高临下，自命不凡</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轰出去！</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（老气横秋地）完不完，并不在乎有人给穷人们一碗饭吃没有。</a:t>
            </a:r>
            <a:endParaRPr lang="zh-CN" altLang="en-US" sz="2800" b="0">
              <a:latin typeface="Calibri" panose="020F0502020204030204"/>
              <a:ea typeface="Calibri" panose="020F0502020204030204" charset="-122"/>
            </a:endParaRPr>
          </a:p>
          <a:p>
            <a:pPr eaLnBrk="0" hangingPunct="0"/>
            <a:r>
              <a:rPr lang="zh-CN" altLang="en-US" sz="2800" b="0">
                <a:solidFill>
                  <a:srgbClr val="C00000"/>
                </a:solidFill>
                <a:latin typeface="Calibri" panose="020F0502020204030204"/>
                <a:ea typeface="Calibri" panose="020F0502020204030204" charset="-122"/>
              </a:rPr>
              <a:t>缺乏同情心，对常四爷施舍的事不屑一顾</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把本钱拢在一块儿，开工厂！</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那才救得了穷人，那才能抵制外货，那才能救国！</a:t>
            </a:r>
            <a:endParaRPr lang="zh-CN" altLang="en-US" sz="2800" b="0">
              <a:latin typeface="Calibri" panose="020F0502020204030204"/>
              <a:ea typeface="Calibri" panose="020F0502020204030204" charset="-122"/>
            </a:endParaRPr>
          </a:p>
          <a:p>
            <a:pPr eaLnBrk="0" hangingPunct="0"/>
            <a:r>
              <a:rPr lang="zh-CN" altLang="en-US" sz="2800" b="0">
                <a:solidFill>
                  <a:srgbClr val="C00000"/>
                </a:solidFill>
                <a:latin typeface="Calibri" panose="020F0502020204030204"/>
                <a:ea typeface="Calibri" panose="020F0502020204030204" charset="-122"/>
              </a:rPr>
              <a:t>主张维新，实业救国</a:t>
            </a:r>
            <a:endParaRPr lang="zh-CN" altLang="en-US" sz="2800" b="0">
              <a:latin typeface="Calibri" panose="020F0502020204030204"/>
              <a:ea typeface="Calibri" panose="020F0502020204030204" charset="-122"/>
            </a:endParaRPr>
          </a:p>
          <a:p>
            <a:pPr eaLnBrk="0" hangingPunct="0"/>
            <a:r>
              <a:rPr lang="zh-CN" altLang="en-US" sz="2800" b="0">
                <a:latin typeface="Calibri" panose="020F0502020204030204"/>
                <a:ea typeface="Calibri" panose="020F0502020204030204" charset="-122"/>
              </a:rPr>
              <a:t>与庞太监的交锋</a:t>
            </a:r>
            <a:endParaRPr lang="zh-CN" altLang="en-US" sz="2800" b="0">
              <a:latin typeface="Calibri" panose="020F0502020204030204"/>
              <a:ea typeface="Calibri" panose="020F0502020204030204" charset="-122"/>
            </a:endParaRPr>
          </a:p>
          <a:p>
            <a:pPr eaLnBrk="0" hangingPunct="0"/>
            <a:r>
              <a:rPr lang="zh-CN" altLang="en-US" sz="2800" b="0">
                <a:solidFill>
                  <a:srgbClr val="C00000"/>
                </a:solidFill>
                <a:latin typeface="Calibri" panose="020F0502020204030204"/>
                <a:ea typeface="Calibri" panose="020F0502020204030204" charset="-122"/>
              </a:rPr>
              <a:t>敢与保守势力针锋相对</a:t>
            </a:r>
            <a:endParaRPr lang="zh-CN" altLang="en-US" sz="2800" b="0">
              <a:latin typeface="Calibri" panose="020F0502020204030204"/>
              <a:ea typeface="Calibri" panose="020F0502020204030204" charset="-122"/>
            </a:endParaRPr>
          </a:p>
          <a:p>
            <a:pPr eaLnBrk="0" hangingPunct="0"/>
            <a:endParaRPr lang="zh-CN" altLang="en-US" sz="2800" b="0">
              <a:latin typeface="Calibri" panose="020F0502020204030204"/>
              <a:ea typeface="Calibri" panose="020F0502020204030204" charset="-122"/>
            </a:endParaRPr>
          </a:p>
          <a:p>
            <a:pPr eaLnBrk="0" hangingPunct="0"/>
            <a:endParaRPr lang="zh-CN" altLang="en-US" sz="2800" b="0">
              <a:solidFill>
                <a:srgbClr val="C00000"/>
              </a:solidFill>
              <a:latin typeface="Calibri" panose="020F0502020204030204"/>
              <a:ea typeface="Calibri" panose="020F0502020204030204" charset="-122"/>
            </a:endParaRPr>
          </a:p>
        </p:txBody>
      </p:sp>
      <p:sp>
        <p:nvSpPr>
          <p:cNvPr id="19459" name="文本框 6"/>
          <p:cNvSpPr txBox="1"/>
          <p:nvPr/>
        </p:nvSpPr>
        <p:spPr>
          <a:xfrm>
            <a:off x="7767638" y="5135563"/>
            <a:ext cx="309880" cy="368300"/>
          </a:xfrm>
          <a:prstGeom prst="rect">
            <a:avLst/>
          </a:prstGeom>
          <a:noFill/>
          <a:ln w="9525">
            <a:noFill/>
          </a:ln>
        </p:spPr>
        <p:txBody>
          <a:bodyPr wrap="none" anchor="t">
            <a:spAutoFit/>
          </a:bodyPr>
          <a:lstStyle/>
          <a:p>
            <a:pPr eaLnBrk="0" hangingPunct="0"/>
            <a:endParaRPr lang="zh-CN" altLang="en-US" b="0">
              <a:latin typeface="Calibri" panose="020F0502020204030204"/>
              <a:ea typeface="Calibri" panose="020F0502020204030204" charset="-122"/>
            </a:endParaRPr>
          </a:p>
        </p:txBody>
      </p:sp>
      <p:sp>
        <p:nvSpPr>
          <p:cNvPr id="9" name="椭圆 8"/>
          <p:cNvSpPr/>
          <p:nvPr/>
        </p:nvSpPr>
        <p:spPr>
          <a:xfrm>
            <a:off x="8422958" y="4347528"/>
            <a:ext cx="3311525" cy="1944687"/>
          </a:xfrm>
          <a:prstGeom prst="ellipse">
            <a:avLst/>
          </a:prstGeom>
          <a:solidFill>
            <a:schemeClr val="accent1"/>
          </a:solidFill>
          <a:ln w="9525" cap="flat" cmpd="sng">
            <a:solidFill>
              <a:schemeClr val="tx1"/>
            </a:solidFill>
            <a:prstDash val="solid"/>
            <a:round/>
            <a:headEnd type="none" w="med" len="med"/>
            <a:tailEnd type="none" w="med" len="med"/>
          </a:ln>
        </p:spPr>
        <p:txBody>
          <a:bodyPr wrap="square" lIns="91440" tIns="45720" rIns="91440" bIns="45720" anchor="t"/>
          <a:lstStyle/>
          <a:p>
            <a:pPr defTabSz="914400" eaLnBrk="0" hangingPunct="0"/>
            <a:endParaRPr lang="ru-RU" altLang="en-US" b="0">
              <a:latin typeface="Calibri" panose="020F0502020204030204"/>
            </a:endParaRPr>
          </a:p>
        </p:txBody>
      </p:sp>
      <p:sp>
        <p:nvSpPr>
          <p:cNvPr id="8" name="文本框 7"/>
          <p:cNvSpPr txBox="1"/>
          <p:nvPr/>
        </p:nvSpPr>
        <p:spPr>
          <a:xfrm>
            <a:off x="8622030" y="4999673"/>
            <a:ext cx="2914650" cy="829945"/>
          </a:xfrm>
          <a:prstGeom prst="rect">
            <a:avLst/>
          </a:prstGeom>
          <a:noFill/>
          <a:ln w="9525">
            <a:noFill/>
          </a:ln>
        </p:spPr>
        <p:txBody>
          <a:bodyPr wrap="square" anchor="t">
            <a:spAutoFit/>
          </a:bodyPr>
          <a:lstStyle/>
          <a:p>
            <a:pPr eaLnBrk="0" hangingPunct="0"/>
            <a:r>
              <a:rPr lang="zh-CN" altLang="en-US" sz="2400" b="0">
                <a:solidFill>
                  <a:srgbClr val="C00000"/>
                </a:solidFill>
                <a:latin typeface="Calibri" panose="020F0502020204030204"/>
                <a:ea typeface="Calibri" panose="020F0502020204030204" charset="-122"/>
              </a:rPr>
              <a:t>展示了当时新兴资产阶级张扬的个性</a:t>
            </a:r>
            <a:endParaRPr lang="zh-CN" altLang="en-US" sz="2400" b="0">
              <a:solidFill>
                <a:srgbClr val="C00000"/>
              </a:solidFill>
              <a:latin typeface="Calibri" panose="020F0502020204030204"/>
              <a:ea typeface="Calibri" panose="020F050202020403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xfrm>
            <a:off x="1981200" y="274638"/>
            <a:ext cx="8229600" cy="1143000"/>
          </a:xfrm>
        </p:spPr>
        <p:txBody>
          <a:bodyPr wrap="square" lIns="91440" tIns="45720" rIns="91440" bIns="45720" anchor="ctr" anchorCtr="0"/>
          <a:p>
            <a:pPr eaLnBrk="1" hangingPunct="1"/>
            <a:r>
              <a:rPr lang="zh-CN" altLang="en-US" b="1"/>
              <a:t>人物形象分析</a:t>
            </a:r>
            <a:endParaRPr lang="zh-CN" altLang="en-US" b="1"/>
          </a:p>
        </p:txBody>
      </p:sp>
      <p:sp>
        <p:nvSpPr>
          <p:cNvPr id="26627" name="内容占位符 2"/>
          <p:cNvSpPr>
            <a:spLocks noGrp="1"/>
          </p:cNvSpPr>
          <p:nvPr>
            <p:ph idx="1"/>
          </p:nvPr>
        </p:nvSpPr>
        <p:spPr>
          <a:xfrm>
            <a:off x="1663700" y="1165225"/>
            <a:ext cx="5600700" cy="4527550"/>
          </a:xfrm>
        </p:spPr>
        <p:txBody>
          <a:bodyPr wrap="square" lIns="91440" tIns="45720" rIns="91440" bIns="45720" anchor="t" anchorCtr="0"/>
          <a:p>
            <a:pPr eaLnBrk="1" hangingPunct="1"/>
            <a:r>
              <a:rPr lang="en-US" altLang="zh-CN" sz="3200" b="1">
                <a:solidFill>
                  <a:srgbClr val="FF0000"/>
                </a:solidFill>
                <a:latin typeface="楷体" panose="02010609060101010101" charset="-122"/>
                <a:ea typeface="楷体" panose="02010609060101010101" charset="-122"/>
                <a:sym typeface="宋体" panose="02010600030101010101" pitchFamily="2" charset="-122"/>
              </a:rPr>
              <a:t>秦仲义</a:t>
            </a:r>
            <a:r>
              <a:rPr lang="en-US" altLang="en-US" sz="3200" b="1">
                <a:solidFill>
                  <a:srgbClr val="7030A0"/>
                </a:solidFill>
                <a:latin typeface="楷体" panose="02010609060101010101" charset="-122"/>
                <a:ea typeface="楷体" panose="02010609060101010101" charset="-122"/>
                <a:sym typeface="宋体" panose="02010600030101010101" pitchFamily="2" charset="-122"/>
              </a:rPr>
              <a:t>：</a:t>
            </a:r>
            <a:endParaRPr lang="en-US" altLang="en-US" sz="3200" b="1">
              <a:solidFill>
                <a:srgbClr val="7030A0"/>
              </a:solidFill>
              <a:latin typeface="楷体" panose="02010609060101010101" charset="-122"/>
              <a:ea typeface="楷体" panose="02010609060101010101" charset="-122"/>
              <a:sym typeface="宋体" panose="02010600030101010101" pitchFamily="2" charset="-122"/>
            </a:endParaRPr>
          </a:p>
          <a:p>
            <a:pPr eaLnBrk="1" hangingPunct="1"/>
            <a:r>
              <a:rPr lang="en-US" altLang="en-US" sz="3200" b="1">
                <a:solidFill>
                  <a:srgbClr val="7030A0"/>
                </a:solidFill>
                <a:latin typeface="楷体" panose="02010609060101010101" charset="-122"/>
                <a:ea typeface="楷体" panose="02010609060101010101" charset="-122"/>
                <a:sym typeface="宋体" panose="02010600030101010101" pitchFamily="2" charset="-122"/>
              </a:rPr>
              <a:t>新兴民族资产阶级</a:t>
            </a:r>
            <a:endParaRPr lang="en-US" altLang="en-US" sz="3200" b="1">
              <a:solidFill>
                <a:srgbClr val="7030A0"/>
              </a:solidFill>
              <a:latin typeface="楷体" panose="02010609060101010101" charset="-122"/>
              <a:ea typeface="楷体" panose="02010609060101010101" charset="-122"/>
              <a:sym typeface="宋体" panose="02010600030101010101" pitchFamily="2" charset="-122"/>
            </a:endParaRPr>
          </a:p>
          <a:p>
            <a:pPr eaLnBrk="1" hangingPunct="1">
              <a:buNone/>
            </a:pPr>
            <a:r>
              <a:rPr lang="en-US" altLang="zh-CN" sz="3200" b="1">
                <a:solidFill>
                  <a:srgbClr val="2814EA"/>
                </a:solidFill>
                <a:latin typeface="楷体" panose="02010609060101010101" charset="-122"/>
                <a:ea typeface="楷体" panose="02010609060101010101" charset="-122"/>
                <a:sym typeface="宋体" panose="02010600030101010101" pitchFamily="2" charset="-122"/>
              </a:rPr>
              <a:t>居高临下，自命不凡；</a:t>
            </a:r>
            <a:endParaRPr lang="en-US" altLang="zh-CN" sz="3200" b="1">
              <a:solidFill>
                <a:srgbClr val="2814EA"/>
              </a:solidFill>
              <a:latin typeface="楷体" panose="02010609060101010101" charset="-122"/>
              <a:ea typeface="楷体" panose="02010609060101010101" charset="-122"/>
              <a:sym typeface="宋体" panose="02010600030101010101" pitchFamily="2" charset="-122"/>
            </a:endParaRPr>
          </a:p>
          <a:p>
            <a:pPr eaLnBrk="1" hangingPunct="1">
              <a:buNone/>
            </a:pPr>
            <a:r>
              <a:rPr lang="en-US" altLang="zh-CN" sz="3200" b="1">
                <a:solidFill>
                  <a:srgbClr val="2814EA"/>
                </a:solidFill>
                <a:latin typeface="楷体" panose="02010609060101010101" charset="-122"/>
                <a:ea typeface="楷体" panose="02010609060101010101" charset="-122"/>
                <a:sym typeface="宋体" panose="02010600030101010101" pitchFamily="2" charset="-122"/>
              </a:rPr>
              <a:t>缺乏同情心，敢于反抗；</a:t>
            </a:r>
            <a:endParaRPr lang="en-US" altLang="zh-CN" sz="3200" b="1">
              <a:solidFill>
                <a:srgbClr val="2814EA"/>
              </a:solidFill>
              <a:latin typeface="楷体" panose="02010609060101010101" charset="-122"/>
              <a:ea typeface="楷体" panose="02010609060101010101" charset="-122"/>
              <a:sym typeface="宋体" panose="02010600030101010101" pitchFamily="2" charset="-122"/>
            </a:endParaRPr>
          </a:p>
          <a:p>
            <a:pPr eaLnBrk="1" hangingPunct="1">
              <a:buNone/>
            </a:pPr>
            <a:r>
              <a:rPr lang="en-US" altLang="en-US" sz="3200" b="1">
                <a:solidFill>
                  <a:srgbClr val="283CD6"/>
                </a:solidFill>
                <a:latin typeface="楷体" panose="02010609060101010101" charset="-122"/>
                <a:ea typeface="楷体" panose="02010609060101010101" charset="-122"/>
                <a:sym typeface="宋体" panose="02010600030101010101" pitchFamily="2" charset="-122"/>
              </a:rPr>
              <a:t>胸怀实业救国理想，</a:t>
            </a:r>
            <a:r>
              <a:rPr lang="en-US" altLang="zh-CN" sz="3200" b="1">
                <a:solidFill>
                  <a:srgbClr val="283CD6"/>
                </a:solidFill>
                <a:latin typeface="楷体" panose="02010609060101010101" charset="-122"/>
                <a:ea typeface="楷体" panose="02010609060101010101" charset="-122"/>
                <a:sym typeface="宋体" panose="02010600030101010101" pitchFamily="2" charset="-122"/>
              </a:rPr>
              <a:t>主张维新、实业救国。</a:t>
            </a:r>
            <a:endParaRPr lang="en-US" altLang="zh-CN" sz="3200" b="1">
              <a:solidFill>
                <a:srgbClr val="283CD6"/>
              </a:solidFill>
              <a:latin typeface="楷体" panose="02010609060101010101" charset="-122"/>
              <a:ea typeface="楷体" panose="02010609060101010101" charset="-122"/>
            </a:endParaRPr>
          </a:p>
          <a:p>
            <a:pPr eaLnBrk="1" hangingPunct="1"/>
            <a:endParaRPr lang="en-US" altLang="zh-CN" sz="3200" b="1">
              <a:solidFill>
                <a:srgbClr val="283CD6"/>
              </a:solidFill>
              <a:latin typeface="楷体" panose="02010609060101010101" charset="-122"/>
              <a:ea typeface="楷体" panose="02010609060101010101" charset="-122"/>
            </a:endParaRPr>
          </a:p>
        </p:txBody>
      </p:sp>
      <p:pic>
        <p:nvPicPr>
          <p:cNvPr id="26628" name="图片 3" descr="9B9A[4C@}{C5L_8`370VP1H"/>
          <p:cNvPicPr>
            <a:picLocks noChangeAspect="1"/>
          </p:cNvPicPr>
          <p:nvPr/>
        </p:nvPicPr>
        <p:blipFill>
          <a:blip r:embed="rId1"/>
          <a:stretch>
            <a:fillRect/>
          </a:stretch>
        </p:blipFill>
        <p:spPr>
          <a:xfrm>
            <a:off x="7351713" y="1165225"/>
            <a:ext cx="3257550" cy="5334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27">
                                            <p:txEl>
                                              <p:charRg st="5" end="14"/>
                                            </p:txEl>
                                          </p:spTgt>
                                        </p:tgtEl>
                                        <p:attrNameLst>
                                          <p:attrName>style.visibility</p:attrName>
                                        </p:attrNameLst>
                                      </p:cBhvr>
                                      <p:to>
                                        <p:strVal val="visible"/>
                                      </p:to>
                                    </p:set>
                                    <p:animEffect transition="in" filter="box(in)">
                                      <p:cBhvr>
                                        <p:cTn id="7" dur="2000" fill="hold"/>
                                        <p:tgtEl>
                                          <p:spTgt spid="26627">
                                            <p:txEl>
                                              <p:charRg st="5" end="14"/>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6627">
                                            <p:txEl>
                                              <p:charRg st="14" end="25"/>
                                            </p:txEl>
                                          </p:spTgt>
                                        </p:tgtEl>
                                        <p:attrNameLst>
                                          <p:attrName>style.visibility</p:attrName>
                                        </p:attrNameLst>
                                      </p:cBhvr>
                                      <p:to>
                                        <p:strVal val="visible"/>
                                      </p:to>
                                    </p:set>
                                    <p:animEffect transition="in" filter="box(in)">
                                      <p:cBhvr>
                                        <p:cTn id="10" dur="2000" fill="hold"/>
                                        <p:tgtEl>
                                          <p:spTgt spid="26627">
                                            <p:txEl>
                                              <p:charRg st="14" end="25"/>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6627">
                                            <p:txEl>
                                              <p:charRg st="25" end="37"/>
                                            </p:txEl>
                                          </p:spTgt>
                                        </p:tgtEl>
                                        <p:attrNameLst>
                                          <p:attrName>style.visibility</p:attrName>
                                        </p:attrNameLst>
                                      </p:cBhvr>
                                      <p:to>
                                        <p:strVal val="visible"/>
                                      </p:to>
                                    </p:set>
                                    <p:animEffect transition="in" filter="box(in)">
                                      <p:cBhvr>
                                        <p:cTn id="13" dur="2000" fill="hold"/>
                                        <p:tgtEl>
                                          <p:spTgt spid="26627">
                                            <p:txEl>
                                              <p:charRg st="25" end="37"/>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6627">
                                            <p:txEl>
                                              <p:charRg st="37" end="57"/>
                                            </p:txEl>
                                          </p:spTgt>
                                        </p:tgtEl>
                                        <p:attrNameLst>
                                          <p:attrName>style.visibility</p:attrName>
                                        </p:attrNameLst>
                                      </p:cBhvr>
                                      <p:to>
                                        <p:strVal val="visible"/>
                                      </p:to>
                                    </p:set>
                                    <p:animEffect transition="in" filter="box(in)">
                                      <p:cBhvr>
                                        <p:cTn id="16" dur="2000" fill="hold"/>
                                        <p:tgtEl>
                                          <p:spTgt spid="26627">
                                            <p:txEl>
                                              <p:charRg st="37" end="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2046288" y="2722563"/>
            <a:ext cx="8131175" cy="1143000"/>
          </a:xfrm>
        </p:spPr>
        <p:txBody>
          <a:bodyPr wrap="square" lIns="91440" tIns="45720" rIns="91440" bIns="45720" anchor="ctr" anchorCtr="0"/>
          <a:p>
            <a:pPr algn="l" eaLnBrk="1" hangingPunct="1"/>
            <a:r>
              <a:rPr lang="zh-CN" altLang="zh-CN" b="1"/>
              <a:t>课文中除了秦仲义，王利发、常四爷、松二爷、刘麻子等人的形象也都十分鲜明，</a:t>
            </a:r>
            <a:br>
              <a:rPr lang="zh-CN" altLang="zh-CN" b="1"/>
            </a:br>
            <a:r>
              <a:rPr lang="zh-CN" altLang="zh-CN" b="1">
                <a:solidFill>
                  <a:srgbClr val="FF0000"/>
                </a:solidFill>
              </a:rPr>
              <a:t>选取自己印象深刻的人物</a:t>
            </a:r>
            <a:endParaRPr lang="zh-CN" altLang="en-US" b="1">
              <a:solidFill>
                <a:srgbClr val="FF0000"/>
              </a:solidFill>
            </a:endParaRPr>
          </a:p>
        </p:txBody>
      </p:sp>
      <p:sp>
        <p:nvSpPr>
          <p:cNvPr id="27651" name="标题 1"/>
          <p:cNvSpPr>
            <a:spLocks noGrp="1"/>
          </p:cNvSpPr>
          <p:nvPr/>
        </p:nvSpPr>
        <p:spPr>
          <a:xfrm>
            <a:off x="-317" y="259715"/>
            <a:ext cx="8229600" cy="1143000"/>
          </a:xfrm>
          <a:prstGeom prst="rect">
            <a:avLst/>
          </a:prstGeom>
          <a:noFill/>
          <a:ln w="9525">
            <a:noFill/>
          </a:ln>
        </p:spPr>
        <p:txBody>
          <a:bodyPr anchor="ctr" anchorCtr="0"/>
          <a:p>
            <a:pPr algn="ctr"/>
            <a:r>
              <a:rPr lang="zh-CN" altLang="en-US" sz="4400" b="1"/>
              <a:t>人物形象分析</a:t>
            </a:r>
            <a:endParaRPr lang="zh-CN" altLang="en-US" sz="4400" b="1"/>
          </a:p>
        </p:txBody>
      </p:sp>
      <p:sp>
        <p:nvSpPr>
          <p:cNvPr id="27652" name="矩形 36867"/>
          <p:cNvSpPr/>
          <p:nvPr/>
        </p:nvSpPr>
        <p:spPr>
          <a:xfrm>
            <a:off x="3738563" y="4959350"/>
            <a:ext cx="6138862" cy="1309370"/>
          </a:xfrm>
          <a:prstGeom prst="rect">
            <a:avLst/>
          </a:prstGeom>
          <a:noFill/>
          <a:ln w="9525">
            <a:noFill/>
          </a:ln>
        </p:spPr>
        <p:txBody>
          <a:bodyPr>
            <a:spAutoFit/>
          </a:bodyPr>
          <a:p>
            <a:pPr algn="just">
              <a:lnSpc>
                <a:spcPct val="110000"/>
              </a:lnSpc>
            </a:pPr>
            <a:r>
              <a:rPr lang="zh-CN" altLang="zh-CN" sz="3600" b="1">
                <a:latin typeface="宋体" panose="02010600030101010101" pitchFamily="2" charset="-122"/>
                <a:sym typeface="宋体" panose="02010600030101010101" pitchFamily="2" charset="-122"/>
              </a:rPr>
              <a:t>分析其主要</a:t>
            </a:r>
            <a:r>
              <a:rPr lang="zh-CN" altLang="zh-CN" sz="3600" b="1">
                <a:solidFill>
                  <a:srgbClr val="FF0000"/>
                </a:solidFill>
                <a:latin typeface="宋体" panose="02010600030101010101" pitchFamily="2" charset="-122"/>
                <a:sym typeface="宋体" panose="02010600030101010101" pitchFamily="2" charset="-122"/>
              </a:rPr>
              <a:t>人物形象，概括其特征，并指出其时代意义</a:t>
            </a:r>
            <a:r>
              <a:rPr lang="zh-CN" altLang="zh-CN" sz="3600" b="1">
                <a:latin typeface="宋体" panose="02010600030101010101" pitchFamily="2" charset="-122"/>
                <a:sym typeface="宋体" panose="02010600030101010101" pitchFamily="2" charset="-122"/>
              </a:rPr>
              <a:t>。</a:t>
            </a:r>
            <a:endParaRPr lang="zh-CN" altLang="zh-CN" sz="3600" b="1">
              <a:latin typeface="宋体" panose="0201060003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p:cTn id="7" dur="500" fill="hold"/>
                                        <p:tgtEl>
                                          <p:spTgt spid="27652"/>
                                        </p:tgtEl>
                                        <p:attrNameLst>
                                          <p:attrName>ppt_w</p:attrName>
                                        </p:attrNameLst>
                                      </p:cBhvr>
                                      <p:tavLst>
                                        <p:tav tm="0">
                                          <p:val>
                                            <p:fltVal val="0.000000"/>
                                          </p:val>
                                        </p:tav>
                                        <p:tav tm="100000">
                                          <p:val>
                                            <p:strVal val="#ppt_w"/>
                                          </p:val>
                                        </p:tav>
                                      </p:tavLst>
                                    </p:anim>
                                    <p:anim calcmode="lin" valueType="num">
                                      <p:cBhvr>
                                        <p:cTn id="8" dur="500" fill="hold"/>
                                        <p:tgtEl>
                                          <p:spTgt spid="2765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2"/>
          <p:cNvSpPr/>
          <p:nvPr/>
        </p:nvSpPr>
        <p:spPr>
          <a:xfrm>
            <a:off x="1944688" y="1001713"/>
            <a:ext cx="2011680" cy="645160"/>
          </a:xfrm>
          <a:prstGeom prst="rect">
            <a:avLst/>
          </a:prstGeom>
          <a:noFill/>
          <a:ln w="9525">
            <a:noFill/>
          </a:ln>
        </p:spPr>
        <p:txBody>
          <a:bodyPr wrap="none">
            <a:spAutoFit/>
          </a:bodyPr>
          <a:p>
            <a:r>
              <a:rPr lang="zh-CN" altLang="en-US" sz="3600">
                <a:latin typeface="隶书" panose="02010509060101010101" pitchFamily="49" charset="-122"/>
                <a:ea typeface="隶书" panose="02010509060101010101" pitchFamily="49" charset="-122"/>
              </a:rPr>
              <a:t>形象分析</a:t>
            </a:r>
            <a:endParaRPr lang="zh-CN" altLang="en-US" sz="3600">
              <a:latin typeface="隶书" panose="02010509060101010101" pitchFamily="49" charset="-122"/>
              <a:ea typeface="隶书" panose="02010509060101010101" pitchFamily="49" charset="-122"/>
            </a:endParaRPr>
          </a:p>
        </p:txBody>
      </p:sp>
      <p:sp>
        <p:nvSpPr>
          <p:cNvPr id="30723" name="文本框 31749"/>
          <p:cNvSpPr/>
          <p:nvPr/>
        </p:nvSpPr>
        <p:spPr>
          <a:xfrm>
            <a:off x="3957320" y="294640"/>
            <a:ext cx="8234680" cy="1814830"/>
          </a:xfrm>
          <a:prstGeom prst="rect">
            <a:avLst/>
          </a:prstGeom>
          <a:noFill/>
          <a:ln w="9525">
            <a:noFill/>
          </a:ln>
        </p:spPr>
        <p:txBody>
          <a:bodyPr wrap="square">
            <a:spAutoFit/>
          </a:bodyPr>
          <a:p>
            <a:pPr>
              <a:spcBef>
                <a:spcPct val="50000"/>
              </a:spcBef>
            </a:pPr>
            <a:r>
              <a:rPr lang="zh-CN" altLang="en-US" sz="2800" b="1">
                <a:latin typeface="楷体" panose="02010609060101010101" charset="-122"/>
                <a:ea typeface="楷体" panose="02010609060101010101" charset="-122"/>
                <a:sym typeface="宋体" panose="02010600030101010101" pitchFamily="2" charset="-122"/>
              </a:rPr>
              <a:t>看到刘麻子身上的洋货，他忧虑</a:t>
            </a: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这得往外流多少银子啊！”康六卖女儿，他忧虑“乡下是怎么了？会弄得这么卖儿卖女的！”乡妇卖女儿，他感叹“大清国要完！” </a:t>
            </a:r>
            <a:endParaRPr lang="zh-CN" altLang="en-US" sz="2800" b="1">
              <a:latin typeface="楷体" panose="02010609060101010101" charset="-122"/>
              <a:ea typeface="楷体" panose="02010609060101010101" charset="-122"/>
            </a:endParaRPr>
          </a:p>
        </p:txBody>
      </p:sp>
      <p:sp>
        <p:nvSpPr>
          <p:cNvPr id="30724" name="文本框 4"/>
          <p:cNvSpPr/>
          <p:nvPr/>
        </p:nvSpPr>
        <p:spPr>
          <a:xfrm>
            <a:off x="542290" y="4587875"/>
            <a:ext cx="3597910" cy="977265"/>
          </a:xfrm>
          <a:prstGeom prst="rect">
            <a:avLst/>
          </a:prstGeom>
          <a:noFill/>
          <a:ln w="9525" cap="flat" cmpd="sng">
            <a:solidFill>
              <a:srgbClr val="7030A0"/>
            </a:solidFill>
            <a:prstDash val="solid"/>
            <a:round/>
            <a:headEnd type="none" w="med" len="med"/>
            <a:tailEnd type="none" w="med" len="med"/>
          </a:ln>
        </p:spPr>
        <p:txBody>
          <a:bodyPr wrap="square">
            <a:spAutoFit/>
          </a:bodyPr>
          <a:p>
            <a:pPr algn="ctr">
              <a:lnSpc>
                <a:spcPct val="90000"/>
              </a:lnSpc>
            </a:pPr>
            <a:r>
              <a:rPr lang="zh-CN" altLang="en-US" sz="3200" b="1">
                <a:solidFill>
                  <a:srgbClr val="7030A0"/>
                </a:solidFill>
                <a:latin typeface="楷体" panose="02010609060101010101" charset="-122"/>
                <a:ea typeface="楷体" panose="02010609060101010101" charset="-122"/>
              </a:rPr>
              <a:t>晚清遗老中的</a:t>
            </a:r>
            <a:endParaRPr lang="zh-CN" altLang="en-US" sz="3200" b="1">
              <a:solidFill>
                <a:srgbClr val="7030A0"/>
              </a:solidFill>
              <a:latin typeface="楷体" panose="02010609060101010101" charset="-122"/>
              <a:ea typeface="楷体" panose="02010609060101010101" charset="-122"/>
            </a:endParaRPr>
          </a:p>
          <a:p>
            <a:pPr algn="ctr">
              <a:lnSpc>
                <a:spcPct val="90000"/>
              </a:lnSpc>
            </a:pPr>
            <a:r>
              <a:rPr lang="zh-CN" altLang="en-US" sz="3200" b="1">
                <a:solidFill>
                  <a:srgbClr val="7030A0"/>
                </a:solidFill>
                <a:latin typeface="楷体" panose="02010609060101010101" charset="-122"/>
                <a:ea typeface="楷体" panose="02010609060101010101" charset="-122"/>
              </a:rPr>
              <a:t>正义爱国之士</a:t>
            </a:r>
            <a:endParaRPr lang="zh-CN" altLang="en-US" sz="3200" b="1">
              <a:solidFill>
                <a:srgbClr val="7030A0"/>
              </a:solidFill>
              <a:latin typeface="楷体" panose="02010609060101010101" charset="-122"/>
              <a:ea typeface="楷体" panose="02010609060101010101" charset="-122"/>
            </a:endParaRPr>
          </a:p>
        </p:txBody>
      </p:sp>
      <p:pic>
        <p:nvPicPr>
          <p:cNvPr id="30725" name="图片 101" descr="C:/Users/于海芹/Desktop/file:/C:/Users/Administrator/AppData/Local/Temp/wps/INetCache/a8186cb5a91bb0a969c63c04f346ff18"/>
          <p:cNvPicPr/>
          <p:nvPr/>
        </p:nvPicPr>
        <p:blipFill>
          <a:blip r:embed="rId1" r:link="rId2"/>
          <a:stretch>
            <a:fillRect/>
          </a:stretch>
        </p:blipFill>
        <p:spPr>
          <a:xfrm>
            <a:off x="541655" y="1842135"/>
            <a:ext cx="3600450" cy="2534920"/>
          </a:xfrm>
          <a:prstGeom prst="rect">
            <a:avLst/>
          </a:prstGeom>
          <a:noFill/>
          <a:ln w="9525">
            <a:noFill/>
          </a:ln>
        </p:spPr>
      </p:pic>
      <p:sp>
        <p:nvSpPr>
          <p:cNvPr id="30726" name="文本框 3"/>
          <p:cNvSpPr/>
          <p:nvPr/>
        </p:nvSpPr>
        <p:spPr>
          <a:xfrm>
            <a:off x="4279900" y="1987550"/>
            <a:ext cx="2446655" cy="583565"/>
          </a:xfrm>
          <a:prstGeom prst="rect">
            <a:avLst/>
          </a:prstGeom>
          <a:noFill/>
          <a:ln w="9525">
            <a:noFill/>
          </a:ln>
        </p:spPr>
        <p:txBody>
          <a:bodyPr wrap="square">
            <a:spAutoFit/>
          </a:bodyPr>
          <a:p>
            <a:r>
              <a:rPr lang="zh-CN" altLang="en-US" sz="3200" b="1">
                <a:solidFill>
                  <a:srgbClr val="C00000"/>
                </a:solidFill>
                <a:latin typeface="楷体" panose="02010609060101010101" charset="-122"/>
                <a:ea typeface="楷体" panose="02010609060101010101" charset="-122"/>
                <a:sym typeface="宋体" panose="02010600030101010101" pitchFamily="2" charset="-122"/>
              </a:rPr>
              <a:t>忧国忧民</a:t>
            </a:r>
            <a:endParaRPr lang="zh-CN" altLang="en-US" sz="3200"/>
          </a:p>
        </p:txBody>
      </p:sp>
      <p:sp>
        <p:nvSpPr>
          <p:cNvPr id="30727" name="文本框 5"/>
          <p:cNvSpPr/>
          <p:nvPr/>
        </p:nvSpPr>
        <p:spPr>
          <a:xfrm>
            <a:off x="4216400" y="2571115"/>
            <a:ext cx="7877175" cy="1383665"/>
          </a:xfrm>
          <a:prstGeom prst="rect">
            <a:avLst/>
          </a:prstGeom>
          <a:noFill/>
          <a:ln w="9525">
            <a:noFill/>
          </a:ln>
        </p:spPr>
        <p:txBody>
          <a:bodyPr wrap="square">
            <a:spAutoFit/>
          </a:bodyPr>
          <a:p>
            <a:r>
              <a:rPr lang="zh-CN" altLang="en-US" sz="2800" b="1">
                <a:latin typeface="楷体" panose="02010609060101010101" charset="-122"/>
                <a:ea typeface="楷体" panose="02010609060101010101" charset="-122"/>
                <a:sym typeface="宋体" panose="02010600030101010101" pitchFamily="2" charset="-122"/>
              </a:rPr>
              <a:t>爱国的同时，痛恨洋鬼子和洋人的走狗，“我就不佩服吃洋饭的！”被宋、恩二人抓走时也坦言爱大清国，说</a:t>
            </a: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甭锁，我跑不了！</a:t>
            </a:r>
            <a:r>
              <a:rPr lang="en-US" altLang="zh-CN" sz="2800" b="1">
                <a:latin typeface="楷体" panose="02010609060101010101" charset="-122"/>
                <a:ea typeface="楷体" panose="02010609060101010101" charset="-122"/>
                <a:sym typeface="宋体" panose="02010600030101010101" pitchFamily="2" charset="-122"/>
              </a:rPr>
              <a:t>”</a:t>
            </a:r>
            <a:endParaRPr lang="zh-CN" altLang="en-US" sz="2800"/>
          </a:p>
        </p:txBody>
      </p:sp>
      <p:sp>
        <p:nvSpPr>
          <p:cNvPr id="30728" name="文本框 6"/>
          <p:cNvSpPr/>
          <p:nvPr/>
        </p:nvSpPr>
        <p:spPr>
          <a:xfrm>
            <a:off x="4493260" y="3870960"/>
            <a:ext cx="5735320" cy="583565"/>
          </a:xfrm>
          <a:prstGeom prst="rect">
            <a:avLst/>
          </a:prstGeom>
          <a:noFill/>
          <a:ln w="9525">
            <a:noFill/>
          </a:ln>
        </p:spPr>
        <p:txBody>
          <a:bodyPr wrap="square">
            <a:spAutoFit/>
          </a:bodyPr>
          <a:p>
            <a:r>
              <a:rPr lang="zh-CN" altLang="en-US" sz="3200" b="1">
                <a:solidFill>
                  <a:srgbClr val="C00000"/>
                </a:solidFill>
                <a:latin typeface="楷体" panose="02010609060101010101" charset="-122"/>
                <a:ea typeface="楷体" panose="02010609060101010101" charset="-122"/>
                <a:sym typeface="宋体" panose="02010600030101010101" pitchFamily="2" charset="-122"/>
              </a:rPr>
              <a:t>爱憎分明，敢作敢当</a:t>
            </a:r>
            <a:endParaRPr lang="zh-CN" altLang="en-US" sz="3200"/>
          </a:p>
        </p:txBody>
      </p:sp>
      <p:sp>
        <p:nvSpPr>
          <p:cNvPr id="30729" name="文本框 7"/>
          <p:cNvSpPr/>
          <p:nvPr/>
        </p:nvSpPr>
        <p:spPr>
          <a:xfrm rot="10800000" flipV="1">
            <a:off x="4417695" y="4587875"/>
            <a:ext cx="7773670" cy="1814830"/>
          </a:xfrm>
          <a:prstGeom prst="rect">
            <a:avLst/>
          </a:prstGeom>
          <a:noFill/>
          <a:ln w="9525">
            <a:noFill/>
          </a:ln>
        </p:spPr>
        <p:txBody>
          <a:bodyPr wrap="square">
            <a:spAutoFit/>
          </a:bodyPr>
          <a:p>
            <a:pPr algn="just">
              <a:spcBef>
                <a:spcPct val="50000"/>
              </a:spcBef>
            </a:pPr>
            <a:r>
              <a:rPr lang="zh-CN" altLang="en-US" sz="2800" b="1">
                <a:latin typeface="楷体" panose="02010609060101010101" charset="-122"/>
                <a:ea typeface="楷体" panose="02010609060101010101" charset="-122"/>
                <a:sym typeface="宋体" panose="02010600030101010101" pitchFamily="2" charset="-122"/>
              </a:rPr>
              <a:t>当面训斥二德子，“尊家吃着官饷，可没见您去冲锋打仗！”还斥责伤天害理的纤手刘麻子“您可真有个狠劲儿，给拉拢这路事！”同情受苦受难、啼饥号寒的乡妇小孩，叫了烂肉面给她们吃。</a:t>
            </a:r>
            <a:endParaRPr lang="zh-CN" altLang="en-US" sz="2800"/>
          </a:p>
        </p:txBody>
      </p:sp>
      <p:sp>
        <p:nvSpPr>
          <p:cNvPr id="30730" name="文本框 8"/>
          <p:cNvSpPr/>
          <p:nvPr/>
        </p:nvSpPr>
        <p:spPr>
          <a:xfrm>
            <a:off x="4493260" y="6292850"/>
            <a:ext cx="4037330" cy="583565"/>
          </a:xfrm>
          <a:prstGeom prst="rect">
            <a:avLst/>
          </a:prstGeom>
          <a:noFill/>
          <a:ln w="9525">
            <a:noFill/>
          </a:ln>
        </p:spPr>
        <p:txBody>
          <a:bodyPr wrap="square">
            <a:spAutoFit/>
          </a:bodyPr>
          <a:p>
            <a:r>
              <a:rPr lang="zh-CN" altLang="en-US" sz="3200" b="1">
                <a:solidFill>
                  <a:srgbClr val="C00000"/>
                </a:solidFill>
                <a:latin typeface="楷体" panose="02010609060101010101" charset="-122"/>
                <a:ea typeface="楷体" panose="02010609060101010101" charset="-122"/>
                <a:sym typeface="宋体" panose="02010600030101010101" pitchFamily="2" charset="-122"/>
              </a:rPr>
              <a:t>硬气仗义，有正义感</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fill="hold"/>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25"/>
                                        </p:tgtEl>
                                        <p:attrNameLst>
                                          <p:attrName>style.visibility</p:attrName>
                                        </p:attrNameLst>
                                      </p:cBhvr>
                                      <p:to>
                                        <p:strVal val="visible"/>
                                      </p:to>
                                    </p:set>
                                    <p:anim calcmode="lin" valueType="num">
                                      <p:cBhvr>
                                        <p:cTn id="12" dur="500" fill="hold"/>
                                        <p:tgtEl>
                                          <p:spTgt spid="30725"/>
                                        </p:tgtEl>
                                        <p:attrNameLst>
                                          <p:attrName>ppt_x</p:attrName>
                                        </p:attrNameLst>
                                      </p:cBhvr>
                                      <p:tavLst>
                                        <p:tav tm="0">
                                          <p:val>
                                            <p:strVal val="#ppt_x"/>
                                          </p:val>
                                        </p:tav>
                                        <p:tav tm="100000">
                                          <p:val>
                                            <p:strVal val="#ppt_x"/>
                                          </p:val>
                                        </p:tav>
                                      </p:tavLst>
                                    </p:anim>
                                    <p:anim calcmode="lin" valueType="num">
                                      <p:cBhvr>
                                        <p:cTn id="13"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3"/>
                                        </p:tgtEl>
                                        <p:attrNameLst>
                                          <p:attrName>style.visibility</p:attrName>
                                        </p:attrNameLst>
                                      </p:cBhvr>
                                      <p:to>
                                        <p:strVal val="visible"/>
                                      </p:to>
                                    </p:set>
                                    <p:anim calcmode="lin" valueType="num">
                                      <p:cBhvr>
                                        <p:cTn id="18" dur="500" fill="hold"/>
                                        <p:tgtEl>
                                          <p:spTgt spid="30723"/>
                                        </p:tgtEl>
                                        <p:attrNameLst>
                                          <p:attrName>ppt_x</p:attrName>
                                        </p:attrNameLst>
                                      </p:cBhvr>
                                      <p:tavLst>
                                        <p:tav tm="0">
                                          <p:val>
                                            <p:strVal val="#ppt_x"/>
                                          </p:val>
                                        </p:tav>
                                        <p:tav tm="100000">
                                          <p:val>
                                            <p:strVal val="#ppt_x"/>
                                          </p:val>
                                        </p:tav>
                                      </p:tavLst>
                                    </p:anim>
                                    <p:anim calcmode="lin" valueType="num">
                                      <p:cBhvr>
                                        <p:cTn id="19"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30726"/>
                                        </p:tgtEl>
                                        <p:attrNameLst>
                                          <p:attrName>style.visibility</p:attrName>
                                        </p:attrNameLst>
                                      </p:cBhvr>
                                      <p:to>
                                        <p:strVal val="visible"/>
                                      </p:to>
                                    </p:set>
                                    <p:animEffect transition="in" filter="strips(downLeft)">
                                      <p:cBhvr>
                                        <p:cTn id="24" dur="500" fill="hold"/>
                                        <p:tgtEl>
                                          <p:spTgt spid="3072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p:cTn id="29" dur="500" fill="hold"/>
                                        <p:tgtEl>
                                          <p:spTgt spid="30727"/>
                                        </p:tgtEl>
                                        <p:attrNameLst>
                                          <p:attrName>ppt_x</p:attrName>
                                        </p:attrNameLst>
                                      </p:cBhvr>
                                      <p:tavLst>
                                        <p:tav tm="0">
                                          <p:val>
                                            <p:strVal val="#ppt_x"/>
                                          </p:val>
                                        </p:tav>
                                        <p:tav tm="100000">
                                          <p:val>
                                            <p:strVal val="#ppt_x"/>
                                          </p:val>
                                        </p:tav>
                                      </p:tavLst>
                                    </p:anim>
                                    <p:anim calcmode="lin" valueType="num">
                                      <p:cBhvr>
                                        <p:cTn id="30"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0728"/>
                                        </p:tgtEl>
                                        <p:attrNameLst>
                                          <p:attrName>style.visibility</p:attrName>
                                        </p:attrNameLst>
                                      </p:cBhvr>
                                      <p:to>
                                        <p:strVal val="visible"/>
                                      </p:to>
                                    </p:set>
                                    <p:animEffect transition="in" filter="strips(downLeft)">
                                      <p:cBhvr>
                                        <p:cTn id="35" dur="500" fill="hold"/>
                                        <p:tgtEl>
                                          <p:spTgt spid="3072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0729"/>
                                        </p:tgtEl>
                                        <p:attrNameLst>
                                          <p:attrName>style.visibility</p:attrName>
                                        </p:attrNameLst>
                                      </p:cBhvr>
                                      <p:to>
                                        <p:strVal val="visible"/>
                                      </p:to>
                                    </p:set>
                                    <p:anim calcmode="lin" valueType="num">
                                      <p:cBhvr>
                                        <p:cTn id="40" dur="500" fill="hold"/>
                                        <p:tgtEl>
                                          <p:spTgt spid="30729"/>
                                        </p:tgtEl>
                                        <p:attrNameLst>
                                          <p:attrName>ppt_x</p:attrName>
                                        </p:attrNameLst>
                                      </p:cBhvr>
                                      <p:tavLst>
                                        <p:tav tm="0">
                                          <p:val>
                                            <p:strVal val="#ppt_x"/>
                                          </p:val>
                                        </p:tav>
                                        <p:tav tm="100000">
                                          <p:val>
                                            <p:strVal val="#ppt_x"/>
                                          </p:val>
                                        </p:tav>
                                      </p:tavLst>
                                    </p:anim>
                                    <p:anim calcmode="lin" valueType="num">
                                      <p:cBhvr>
                                        <p:cTn id="41"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30730"/>
                                        </p:tgtEl>
                                        <p:attrNameLst>
                                          <p:attrName>style.visibility</p:attrName>
                                        </p:attrNameLst>
                                      </p:cBhvr>
                                      <p:to>
                                        <p:strVal val="visible"/>
                                      </p:to>
                                    </p:set>
                                    <p:animEffect transition="in" filter="strips(downLeft)">
                                      <p:cBhvr>
                                        <p:cTn id="46" dur="500" fill="hold"/>
                                        <p:tgtEl>
                                          <p:spTgt spid="30730"/>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30724"/>
                                        </p:tgtEl>
                                        <p:attrNameLst>
                                          <p:attrName>style.visibility</p:attrName>
                                        </p:attrNameLst>
                                      </p:cBhvr>
                                      <p:to>
                                        <p:strVal val="visible"/>
                                      </p:to>
                                    </p:set>
                                    <p:animEffect transition="in" filter="diamond(in)">
                                      <p:cBhvr>
                                        <p:cTn id="51" dur="2000" fill="hold"/>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4" grpId="0" bldLvl="0" animBg="1"/>
      <p:bldP spid="30726" grpId="0" animBg="1"/>
      <p:bldP spid="30727" grpId="0" animBg="1"/>
      <p:bldP spid="30728" grpId="0" animBg="1"/>
      <p:bldP spid="30729" grpId="0" animBg="1"/>
      <p:bldP spid="3073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 name="Text Box 3"/>
          <p:cNvSpPr/>
          <p:nvPr/>
        </p:nvSpPr>
        <p:spPr>
          <a:xfrm>
            <a:off x="635" y="914400"/>
            <a:ext cx="12191365" cy="3556000"/>
          </a:xfrm>
          <a:prstGeom prst="rect">
            <a:avLst/>
          </a:prstGeom>
          <a:noFill/>
          <a:ln w="9525">
            <a:noFill/>
          </a:ln>
        </p:spPr>
        <p:txBody>
          <a:bodyPr anchor="t"/>
          <a:lstStyle/>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要抖威风，跟洋人干去，洋人厉害！英法联军烧了圆明园，尊家吃着官饷，可没见您去冲锋打仗！</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solidFill>
                  <a:srgbClr val="C00000"/>
                </a:solidFill>
                <a:latin typeface="Times New Roman" panose="02020603050405020304" pitchFamily="18" charset="0"/>
                <a:ea typeface="幼圆" panose="02010509060101010101" pitchFamily="49" charset="-122"/>
              </a:rPr>
              <a:t>不满于腐败的清政府，痛恨帝国主义</a:t>
            </a:r>
            <a:r>
              <a:rPr lang="zh-CN" altLang="en-US" sz="2800" b="0">
                <a:latin typeface="Times New Roman" panose="02020603050405020304" pitchFamily="18" charset="0"/>
                <a:ea typeface="幼圆" panose="02010509060101010101" pitchFamily="49" charset="-122"/>
              </a:rPr>
              <a:t>   </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唉！连鼻烟也得从外洋来！这得往外流多少银子啊！</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我老觉乎着咱们的大缎子，川绸，更体面！</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二爷，我看哪，大清国要完！</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solidFill>
                  <a:srgbClr val="C00000"/>
                </a:solidFill>
                <a:latin typeface="Times New Roman" panose="02020603050405020304" pitchFamily="18" charset="0"/>
                <a:ea typeface="幼圆" panose="02010509060101010101" pitchFamily="49" charset="-122"/>
              </a:rPr>
              <a:t>热爱国家，为国家前途忧虑</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刘爷，您可真有个狠儿，给拉拢这路事！</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latin typeface="Times New Roman" panose="02020603050405020304" pitchFamily="18" charset="0"/>
                <a:ea typeface="幼圆" panose="02010509060101010101" pitchFamily="49" charset="-122"/>
              </a:rPr>
              <a:t>李三，要两个烂肉面，带她们到门外吃去！</a:t>
            </a:r>
            <a:endParaRPr lang="zh-CN" altLang="en-US" sz="2800" b="0">
              <a:latin typeface="Times New Roman" panose="02020603050405020304" pitchFamily="18" charset="0"/>
              <a:ea typeface="幼圆" panose="02010509060101010101" pitchFamily="49" charset="-122"/>
            </a:endParaRPr>
          </a:p>
          <a:p>
            <a:pPr algn="just" eaLnBrk="0" hangingPunct="0">
              <a:spcBef>
                <a:spcPct val="50000"/>
              </a:spcBef>
              <a:buSzTx/>
            </a:pPr>
            <a:r>
              <a:rPr lang="zh-CN" altLang="en-US" sz="2800" b="0">
                <a:solidFill>
                  <a:srgbClr val="C00000"/>
                </a:solidFill>
                <a:latin typeface="Times New Roman" panose="02020603050405020304" pitchFamily="18" charset="0"/>
                <a:ea typeface="幼圆" panose="02010509060101010101" pitchFamily="49" charset="-122"/>
              </a:rPr>
              <a:t>有同情心，乐于助人</a:t>
            </a:r>
            <a:endParaRPr lang="zh-CN" altLang="en-US" sz="2800" b="0">
              <a:solidFill>
                <a:srgbClr val="C00000"/>
              </a:solidFill>
              <a:latin typeface="Times New Roman" panose="02020603050405020304" pitchFamily="18" charset="0"/>
              <a:ea typeface="幼圆" panose="02010509060101010101" pitchFamily="49" charset="-122"/>
            </a:endParaRPr>
          </a:p>
        </p:txBody>
      </p:sp>
      <p:sp>
        <p:nvSpPr>
          <p:cNvPr id="2142" name="Oval 5"/>
          <p:cNvSpPr/>
          <p:nvPr/>
        </p:nvSpPr>
        <p:spPr>
          <a:xfrm>
            <a:off x="6532563" y="3604578"/>
            <a:ext cx="4718050" cy="2132012"/>
          </a:xfrm>
          <a:prstGeom prst="ellipse">
            <a:avLst/>
          </a:prstGeom>
          <a:solidFill>
            <a:srgbClr val="00CC99"/>
          </a:solidFill>
          <a:ln w="9525" cap="flat" cmpd="sng">
            <a:solidFill>
              <a:srgbClr val="000000"/>
            </a:solidFill>
            <a:prstDash val="solid"/>
            <a:round/>
            <a:headEnd type="none" w="med" len="med"/>
            <a:tailEnd type="none" w="med" len="med"/>
          </a:ln>
        </p:spPr>
        <p:txBody>
          <a:bodyPr wrap="none" anchor="ctr"/>
          <a:lstStyle/>
          <a:p>
            <a:pPr algn="ctr" eaLnBrk="0" hangingPunct="0">
              <a:spcBef>
                <a:spcPct val="50000"/>
              </a:spcBef>
              <a:buSzTx/>
            </a:pPr>
            <a:r>
              <a:rPr lang="zh-CN" altLang="en-US" sz="2400" b="0">
                <a:solidFill>
                  <a:srgbClr val="FF0000"/>
                </a:solidFill>
                <a:latin typeface="Times New Roman" panose="02020603050405020304" pitchFamily="18" charset="0"/>
                <a:ea typeface="宋体" panose="02010600030101010101" pitchFamily="2" charset="-122"/>
              </a:rPr>
              <a:t>正直善良  有强烈的爱国意识</a:t>
            </a:r>
            <a:endParaRPr lang="zh-CN" altLang="en-US" sz="2400" b="0">
              <a:solidFill>
                <a:srgbClr val="FF0000"/>
              </a:solidFill>
              <a:latin typeface="Times New Roman" panose="02020603050405020304" pitchFamily="18" charset="0"/>
              <a:ea typeface="宋体" panose="02010600030101010101" pitchFamily="2" charset="-122"/>
            </a:endParaRPr>
          </a:p>
          <a:p>
            <a:pPr algn="ctr" eaLnBrk="0" hangingPunct="0">
              <a:spcBef>
                <a:spcPct val="50000"/>
              </a:spcBef>
              <a:buSzTx/>
            </a:pPr>
            <a:r>
              <a:rPr lang="zh-CN" altLang="en-US" sz="2400" b="0">
                <a:solidFill>
                  <a:srgbClr val="FF0000"/>
                </a:solidFill>
                <a:latin typeface="Times New Roman" panose="02020603050405020304" pitchFamily="18" charset="0"/>
                <a:ea typeface="宋体" panose="02010600030101010101" pitchFamily="2" charset="-122"/>
              </a:rPr>
              <a:t>敢作敢为     富于正义感   有同情心</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635" y="0"/>
            <a:ext cx="8722995" cy="1076325"/>
          </a:xfrm>
          <a:prstGeom prst="rect">
            <a:avLst/>
          </a:prstGeom>
          <a:noFill/>
        </p:spPr>
        <p:txBody>
          <a:bodyPr wrap="square" rtlCol="0">
            <a:spAutoFit/>
          </a:bodyPr>
          <a:lstStyle/>
          <a:p>
            <a:r>
              <a:rPr lang="zh-CN" altLang="en-US" sz="3200" noProof="1">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cs typeface="+mn-cs"/>
              </a:rPr>
              <a:t>常四爷有什么样的性格特点？请从文中找出能体现其性格特点的语言。</a:t>
            </a:r>
            <a:endParaRPr lang="zh-CN" altLang="en-US" sz="3200" noProof="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140">
                                            <p:txEl>
                                              <p:pRg st="1" end="1"/>
                                            </p:txEl>
                                          </p:spTgt>
                                        </p:tgtEl>
                                        <p:attrNameLst>
                                          <p:attrName>style.visibility</p:attrName>
                                        </p:attrNameLst>
                                      </p:cBhvr>
                                      <p:to>
                                        <p:strVal val="visible"/>
                                      </p:to>
                                    </p:set>
                                    <p:anim calcmode="lin" valueType="num">
                                      <p:cBhvr additive="base">
                                        <p:cTn id="11" dur="500" fill="hold"/>
                                        <p:tgtEl>
                                          <p:spTgt spid="214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4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4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4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40">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40">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40">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4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4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049904" y="2376806"/>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二</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3444240" y="2332355"/>
            <a:ext cx="7592060" cy="1445260"/>
          </a:xfrm>
          <a:prstGeom prst="rect">
            <a:avLst/>
          </a:prstGeom>
          <a:noFill/>
        </p:spPr>
        <p:txBody>
          <a:bodyPr wrap="square" rtlCol="0">
            <a:spAutoFit/>
          </a:bodyPr>
          <a:lstStyle/>
          <a:p>
            <a:r>
              <a:rPr lang="zh-CN" altLang="en-US" sz="8800">
                <a:sym typeface="+mn-ea"/>
              </a:rPr>
              <a:t>背景链接</a:t>
            </a:r>
            <a:endParaRPr lang="zh-CN" altLang="en-US" sz="88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1" name="Text Box 4"/>
          <p:cNvSpPr>
            <a:spLocks noChangeArrowheads="1"/>
          </p:cNvSpPr>
          <p:nvPr/>
        </p:nvSpPr>
        <p:spPr bwMode="auto">
          <a:xfrm>
            <a:off x="476885" y="1871980"/>
            <a:ext cx="11423650" cy="3681095"/>
          </a:xfrm>
          <a:prstGeom prst="rect">
            <a:avLst/>
          </a:prstGeom>
          <a:noFill/>
          <a:ln w="9525" algn="ctr">
            <a:noFill/>
            <a:miter lim="800000"/>
          </a:ln>
          <a:effectLst/>
        </p:spPr>
        <p:txBody>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0" lang="zh-CN" altLang="en-US" sz="2400" b="0"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幼圆" panose="02010509060101010101" pitchFamily="49" charset="-122"/>
                <a:cs typeface="+mn-cs"/>
              </a:rPr>
              <a:t>        </a:t>
            </a:r>
            <a:r>
              <a:rPr kumimoji="0" lang="zh-CN" altLang="en-US" sz="3200" b="1" i="0" u="none" strike="noStrike" kern="1200" cap="none" spc="0" normalizeH="0" baseline="0" noProof="0" smtClean="0">
                <a:ln>
                  <a:noFill/>
                </a:ln>
                <a:solidFill>
                  <a:schemeClr val="tx1"/>
                </a:solidFill>
                <a:effectLst/>
                <a:uLnTx/>
                <a:uFillTx/>
                <a:latin typeface="Times New Roman" panose="02020603050405020304" pitchFamily="18" charset="0"/>
                <a:ea typeface="幼圆" panose="02010509060101010101" pitchFamily="49" charset="-122"/>
                <a:cs typeface="+mn-cs"/>
              </a:rPr>
              <a:t>旗人，满清时吃皇粮。他不满于富户人家为一只鸽子而械斗，</a:t>
            </a:r>
            <a:r>
              <a:rPr kumimoji="0" lang="zh-CN" altLang="en-US" sz="3200" b="1" i="0" u="none" strike="noStrike" kern="1200" cap="none" spc="0" normalizeH="0" baseline="0" noProof="0" smtClean="0">
                <a:ln>
                  <a:noFill/>
                </a:ln>
                <a:solidFill>
                  <a:srgbClr val="C00000"/>
                </a:solidFill>
                <a:effectLst/>
                <a:uLnTx/>
                <a:uFillTx/>
                <a:latin typeface="Times New Roman" panose="02020603050405020304" pitchFamily="18" charset="0"/>
                <a:ea typeface="幼圆" panose="02010509060101010101" pitchFamily="49" charset="-122"/>
                <a:cs typeface="+mn-cs"/>
              </a:rPr>
              <a:t>痛心于洋货倾销、国家的银子外流，对清朝的腐败和命运深表担忧。</a:t>
            </a:r>
            <a:r>
              <a:rPr kumimoji="0" lang="zh-CN" altLang="en-US" sz="3200" b="1" i="0" u="none" strike="noStrike" kern="1200" cap="none" spc="0" normalizeH="0" baseline="0" noProof="0" smtClean="0">
                <a:ln>
                  <a:noFill/>
                </a:ln>
                <a:solidFill>
                  <a:schemeClr val="tx1"/>
                </a:solidFill>
                <a:effectLst/>
                <a:uLnTx/>
                <a:uFillTx/>
                <a:latin typeface="Times New Roman" panose="02020603050405020304" pitchFamily="18" charset="0"/>
                <a:ea typeface="幼圆" panose="02010509060101010101" pitchFamily="49" charset="-122"/>
                <a:cs typeface="+mn-cs"/>
              </a:rPr>
              <a:t>从茶馆里两起乡民卖女的悲剧中，他预感到“大清国要完”，因而招来横祸被捕入狱。</a:t>
            </a:r>
            <a:r>
              <a:rPr kumimoji="0" lang="zh-CN" altLang="en-US" sz="3200" b="1" i="0" u="none" strike="noStrike" kern="1200" cap="none" spc="0" normalizeH="0" baseline="0" noProof="0" smtClean="0">
                <a:ln>
                  <a:noFill/>
                </a:ln>
                <a:solidFill>
                  <a:srgbClr val="C00000"/>
                </a:solidFill>
                <a:effectLst/>
                <a:uLnTx/>
                <a:uFillTx/>
                <a:latin typeface="Times New Roman" panose="02020603050405020304" pitchFamily="18" charset="0"/>
                <a:ea typeface="幼圆" panose="02010509060101010101" pitchFamily="49" charset="-122"/>
                <a:cs typeface="+mn-cs"/>
              </a:rPr>
              <a:t>他性格刚强而富于同情心</a:t>
            </a:r>
            <a:r>
              <a:rPr kumimoji="0" lang="zh-CN" altLang="en-US" sz="3200" b="1" i="0" u="none" strike="noStrike" kern="1200" cap="none" spc="0" normalizeH="0" baseline="0" noProof="0" smtClean="0">
                <a:ln>
                  <a:noFill/>
                </a:ln>
                <a:solidFill>
                  <a:schemeClr val="tx1"/>
                </a:solidFill>
                <a:effectLst/>
                <a:uLnTx/>
                <a:uFillTx/>
                <a:latin typeface="Times New Roman" panose="02020603050405020304" pitchFamily="18" charset="0"/>
                <a:ea typeface="幼圆" panose="02010509060101010101" pitchFamily="49" charset="-122"/>
                <a:cs typeface="+mn-cs"/>
              </a:rPr>
              <a:t>，当二德子向他逞凶时，他言辞锋利地回敬对方，明里讥讽二德子，暗中指责政府。他看不惯刘麻子所做的卖人交易，施舍给卖女儿的村妇两碗面。后来成为一个自食其力的劳动者，但最终变得穷困潦倒，</a:t>
            </a:r>
            <a:r>
              <a:rPr kumimoji="0" lang="zh-CN" altLang="en-US" sz="3200" b="1" i="0" u="none" strike="noStrike" kern="1200" cap="none" spc="0" normalizeH="0" baseline="0" noProof="0" smtClean="0">
                <a:ln>
                  <a:noFill/>
                </a:ln>
                <a:solidFill>
                  <a:srgbClr val="C00000"/>
                </a:solidFill>
                <a:effectLst/>
                <a:uLnTx/>
                <a:uFillTx/>
                <a:latin typeface="Times New Roman" panose="02020603050405020304" pitchFamily="18" charset="0"/>
                <a:ea typeface="幼圆" panose="02010509060101010101" pitchFamily="49" charset="-122"/>
                <a:cs typeface="+mn-cs"/>
              </a:rPr>
              <a:t>这是一个正直的中国人的悲剧。</a:t>
            </a:r>
            <a:endParaRPr kumimoji="0" lang="zh-CN" altLang="en-US" sz="3200" b="1" i="0" u="none" strike="noStrike" kern="1200" cap="none" spc="0" normalizeH="0" baseline="0" noProof="0" smtClean="0">
              <a:ln>
                <a:noFill/>
              </a:ln>
              <a:solidFill>
                <a:srgbClr val="C00000"/>
              </a:solidFill>
              <a:effectLst/>
              <a:uLnTx/>
              <a:uFillTx/>
              <a:latin typeface="Times New Roman" panose="02020603050405020304" pitchFamily="18" charset="0"/>
              <a:ea typeface="幼圆" panose="02010509060101010101" pitchFamily="49" charset="-122"/>
              <a:cs typeface="+mn-cs"/>
            </a:endParaRPr>
          </a:p>
        </p:txBody>
      </p:sp>
      <p:sp>
        <p:nvSpPr>
          <p:cNvPr id="3" name="矩形 2"/>
          <p:cNvSpPr/>
          <p:nvPr/>
        </p:nvSpPr>
        <p:spPr>
          <a:xfrm>
            <a:off x="1996440" y="343535"/>
            <a:ext cx="4297680" cy="922020"/>
          </a:xfrm>
          <a:prstGeom prst="rect">
            <a:avLst/>
          </a:prstGeom>
          <a:noFill/>
          <a:ln>
            <a:noFill/>
          </a:ln>
        </p:spPr>
        <p:txBody>
          <a:bodyPr wrap="none" rtlCol="0" anchor="t">
            <a:spAutoFit/>
          </a:bodyPr>
          <a:lstStyle/>
          <a:p>
            <a:pPr algn="ctr" fontAlgn="base"/>
            <a:r>
              <a:rPr lang="zh-CN" altLang="en-US" sz="5400" strike="noStrike" noProof="1">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cs typeface="+mn-cs"/>
              </a:rPr>
              <a:t>人物：常四爷</a:t>
            </a:r>
            <a:endParaRPr lang="zh-CN" altLang="en-US" sz="5400" strike="noStrike" noProof="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41"/>
                                        </p:tgtEl>
                                        <p:attrNameLst>
                                          <p:attrName>style.visibility</p:attrName>
                                        </p:attrNameLst>
                                      </p:cBhvr>
                                      <p:to>
                                        <p:strVal val="visible"/>
                                      </p:to>
                                    </p:set>
                                    <p:anim calcmode="lin" valueType="num">
                                      <p:cBhvr>
                                        <p:cTn id="7" dur="500" fill="hold"/>
                                        <p:tgtEl>
                                          <p:spTgt spid="2141"/>
                                        </p:tgtEl>
                                        <p:attrNameLst>
                                          <p:attrName>ppt_w</p:attrName>
                                        </p:attrNameLst>
                                      </p:cBhvr>
                                      <p:tavLst>
                                        <p:tav tm="0">
                                          <p:val>
                                            <p:fltVal val="0"/>
                                          </p:val>
                                        </p:tav>
                                        <p:tav tm="100000">
                                          <p:val>
                                            <p:strVal val="#ppt_w"/>
                                          </p:val>
                                        </p:tav>
                                      </p:tavLst>
                                    </p:anim>
                                    <p:anim calcmode="lin" valueType="num">
                                      <p:cBhvr>
                                        <p:cTn id="8" dur="500" fill="hold"/>
                                        <p:tgtEl>
                                          <p:spTgt spid="21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1"/>
          <p:cNvSpPr/>
          <p:nvPr/>
        </p:nvSpPr>
        <p:spPr>
          <a:xfrm>
            <a:off x="3965575" y="3884930"/>
            <a:ext cx="8022590" cy="1814830"/>
          </a:xfrm>
          <a:prstGeom prst="rect">
            <a:avLst/>
          </a:prstGeom>
          <a:noFill/>
          <a:ln w="9525">
            <a:noFill/>
          </a:ln>
        </p:spPr>
        <p:txBody>
          <a:bodyPr wrap="square">
            <a:spAutoFit/>
          </a:bodyPr>
          <a:p>
            <a:pPr marL="457200" indent="-457200">
              <a:spcBef>
                <a:spcPct val="50000"/>
              </a:spcBef>
            </a:pP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继承了父亲的处世哲学，多说好话，多请安，讨人人的喜欢。</a:t>
            </a: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我知道您多么照应我，心疼我，决不会叫我挑着大茶壶，到街上卖热茶去！</a:t>
            </a:r>
            <a:r>
              <a:rPr lang="en-US" altLang="zh-CN" sz="2800" b="1">
                <a:latin typeface="楷体" panose="02010609060101010101" charset="-122"/>
                <a:ea typeface="楷体" panose="02010609060101010101" charset="-122"/>
                <a:sym typeface="宋体" panose="02010600030101010101" pitchFamily="2" charset="-122"/>
              </a:rPr>
              <a:t>”</a:t>
            </a:r>
            <a:endParaRPr lang="zh-CN" altLang="en-US" sz="2800"/>
          </a:p>
        </p:txBody>
      </p:sp>
      <p:sp>
        <p:nvSpPr>
          <p:cNvPr id="28675" name="文本框 2"/>
          <p:cNvSpPr/>
          <p:nvPr/>
        </p:nvSpPr>
        <p:spPr>
          <a:xfrm>
            <a:off x="3965575" y="2522855"/>
            <a:ext cx="8226425" cy="521970"/>
          </a:xfrm>
          <a:prstGeom prst="rect">
            <a:avLst/>
          </a:prstGeom>
          <a:noFill/>
          <a:ln w="9525">
            <a:noFill/>
          </a:ln>
        </p:spPr>
        <p:txBody>
          <a:bodyPr wrap="square">
            <a:spAutoFit/>
          </a:bodyPr>
          <a:p>
            <a:pPr marL="457200" indent="-457200">
              <a:spcBef>
                <a:spcPct val="50000"/>
              </a:spcBef>
            </a:pP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那么多的买卖，您的小手指头都比我的腰还粗。</a:t>
            </a:r>
            <a:r>
              <a:rPr lang="en-US" altLang="zh-CN" sz="2800" b="1">
                <a:latin typeface="楷体" panose="02010609060101010101" charset="-122"/>
                <a:ea typeface="楷体" panose="02010609060101010101" charset="-122"/>
                <a:sym typeface="宋体" panose="02010600030101010101" pitchFamily="2" charset="-122"/>
              </a:rPr>
              <a:t>”</a:t>
            </a:r>
            <a:endParaRPr lang="zh-CN" altLang="en-US" sz="2800"/>
          </a:p>
        </p:txBody>
      </p:sp>
      <p:sp>
        <p:nvSpPr>
          <p:cNvPr id="28676" name="文本框 3"/>
          <p:cNvSpPr/>
          <p:nvPr/>
        </p:nvSpPr>
        <p:spPr>
          <a:xfrm>
            <a:off x="4361180" y="1085850"/>
            <a:ext cx="7113270" cy="953135"/>
          </a:xfrm>
          <a:prstGeom prst="rect">
            <a:avLst/>
          </a:prstGeom>
          <a:noFill/>
          <a:ln w="9525">
            <a:noFill/>
          </a:ln>
        </p:spPr>
        <p:txBody>
          <a:bodyPr wrap="square">
            <a:spAutoFit/>
          </a:bodyPr>
          <a:p>
            <a:pPr marL="457200" indent="-457200">
              <a:spcBef>
                <a:spcPct val="50000"/>
              </a:spcBef>
            </a:pPr>
            <a:r>
              <a:rPr lang="zh-CN" altLang="en-US" sz="2800" b="1">
                <a:latin typeface="楷体" panose="02010609060101010101" charset="-122"/>
                <a:ea typeface="楷体" panose="02010609060101010101" charset="-122"/>
                <a:sym typeface="宋体" panose="02010600030101010101" pitchFamily="2" charset="-122"/>
              </a:rPr>
              <a:t>在动荡年代经营茶馆，后来也曾试图改良以顺应时代，善于经营。</a:t>
            </a:r>
            <a:endParaRPr lang="zh-CN" altLang="en-US" sz="2800" b="1">
              <a:solidFill>
                <a:srgbClr val="C00000"/>
              </a:solidFill>
              <a:latin typeface="楷体" panose="02010609060101010101" charset="-122"/>
              <a:ea typeface="楷体" panose="02010609060101010101" charset="-122"/>
              <a:sym typeface="宋体" panose="02010600030101010101" pitchFamily="2" charset="-122"/>
            </a:endParaRPr>
          </a:p>
        </p:txBody>
      </p:sp>
      <p:sp>
        <p:nvSpPr>
          <p:cNvPr id="28677" name="文本框 4"/>
          <p:cNvSpPr/>
          <p:nvPr/>
        </p:nvSpPr>
        <p:spPr>
          <a:xfrm>
            <a:off x="1644650" y="1001713"/>
            <a:ext cx="2011680" cy="645160"/>
          </a:xfrm>
          <a:prstGeom prst="rect">
            <a:avLst/>
          </a:prstGeom>
          <a:noFill/>
          <a:ln w="9525">
            <a:noFill/>
          </a:ln>
        </p:spPr>
        <p:txBody>
          <a:bodyPr wrap="none">
            <a:spAutoFit/>
          </a:bodyPr>
          <a:p>
            <a:r>
              <a:rPr lang="zh-CN" altLang="en-US" sz="3600">
                <a:latin typeface="隶书" panose="02010509060101010101" pitchFamily="49" charset="-122"/>
                <a:ea typeface="隶书" panose="02010509060101010101" pitchFamily="49" charset="-122"/>
              </a:rPr>
              <a:t>形象分析</a:t>
            </a:r>
            <a:endParaRPr lang="zh-CN" altLang="en-US" sz="3600">
              <a:latin typeface="隶书" panose="02010509060101010101" pitchFamily="49" charset="-122"/>
              <a:ea typeface="隶书" panose="02010509060101010101" pitchFamily="49" charset="-122"/>
            </a:endParaRPr>
          </a:p>
        </p:txBody>
      </p:sp>
      <p:sp>
        <p:nvSpPr>
          <p:cNvPr id="28678" name="文本框 12"/>
          <p:cNvSpPr/>
          <p:nvPr/>
        </p:nvSpPr>
        <p:spPr>
          <a:xfrm>
            <a:off x="4465955" y="2075815"/>
            <a:ext cx="4435475" cy="583565"/>
          </a:xfrm>
          <a:prstGeom prst="rect">
            <a:avLst/>
          </a:prstGeom>
          <a:noFill/>
          <a:ln w="9525">
            <a:noFill/>
          </a:ln>
        </p:spPr>
        <p:txBody>
          <a:bodyPr wrap="square">
            <a:spAutoFit/>
          </a:bodyPr>
          <a:p>
            <a:pPr marL="457200" indent="-457200">
              <a:spcBef>
                <a:spcPct val="50000"/>
              </a:spcBef>
            </a:pPr>
            <a:r>
              <a:rPr lang="zh-CN" altLang="en-US" sz="3200" b="1">
                <a:solidFill>
                  <a:srgbClr val="C00000"/>
                </a:solidFill>
                <a:latin typeface="楷体" panose="02010609060101010101" charset="-122"/>
                <a:ea typeface="楷体" panose="02010609060101010101" charset="-122"/>
                <a:sym typeface="宋体" panose="02010600030101010101" pitchFamily="2" charset="-122"/>
              </a:rPr>
              <a:t>精明干练</a:t>
            </a:r>
            <a:endParaRPr lang="zh-CN" altLang="en-US" sz="3200"/>
          </a:p>
        </p:txBody>
      </p:sp>
      <p:sp>
        <p:nvSpPr>
          <p:cNvPr id="28679" name="文本框 13"/>
          <p:cNvSpPr/>
          <p:nvPr/>
        </p:nvSpPr>
        <p:spPr>
          <a:xfrm>
            <a:off x="4361180" y="3227705"/>
            <a:ext cx="4439920" cy="583565"/>
          </a:xfrm>
          <a:prstGeom prst="rect">
            <a:avLst/>
          </a:prstGeom>
          <a:noFill/>
          <a:ln w="9525">
            <a:noFill/>
          </a:ln>
        </p:spPr>
        <p:txBody>
          <a:bodyPr wrap="square">
            <a:spAutoFit/>
          </a:bodyPr>
          <a:p>
            <a:pPr marL="457200" indent="-457200">
              <a:spcBef>
                <a:spcPct val="50000"/>
              </a:spcBef>
            </a:pPr>
            <a:r>
              <a:rPr lang="zh-CN" altLang="en-US" sz="3200" b="1">
                <a:solidFill>
                  <a:srgbClr val="CC3300"/>
                </a:solidFill>
                <a:latin typeface="楷体" panose="02010609060101010101" charset="-122"/>
                <a:ea typeface="楷体" panose="02010609060101010101" charset="-122"/>
                <a:sym typeface="宋体" panose="02010600030101010101" pitchFamily="2" charset="-122"/>
              </a:rPr>
              <a:t>善于应酬</a:t>
            </a:r>
            <a:endParaRPr lang="zh-CN" altLang="en-US" sz="3200"/>
          </a:p>
        </p:txBody>
      </p:sp>
      <p:sp>
        <p:nvSpPr>
          <p:cNvPr id="28680" name="文本框 14"/>
          <p:cNvSpPr/>
          <p:nvPr/>
        </p:nvSpPr>
        <p:spPr>
          <a:xfrm>
            <a:off x="4465003" y="5807393"/>
            <a:ext cx="3260725" cy="583565"/>
          </a:xfrm>
          <a:prstGeom prst="rect">
            <a:avLst/>
          </a:prstGeom>
          <a:noFill/>
          <a:ln w="9525">
            <a:noFill/>
          </a:ln>
        </p:spPr>
        <p:txBody>
          <a:bodyPr>
            <a:spAutoFit/>
          </a:bodyPr>
          <a:p>
            <a:pPr marL="457200" indent="-457200">
              <a:spcBef>
                <a:spcPct val="50000"/>
              </a:spcBef>
            </a:pPr>
            <a:r>
              <a:rPr lang="zh-CN" altLang="en-US" sz="3200" b="1">
                <a:solidFill>
                  <a:srgbClr val="CC3300"/>
                </a:solidFill>
                <a:latin typeface="楷体" panose="02010609060101010101" charset="-122"/>
                <a:ea typeface="楷体" panose="02010609060101010101" charset="-122"/>
                <a:sym typeface="宋体" panose="02010600030101010101" pitchFamily="2" charset="-122"/>
              </a:rPr>
              <a:t>圆滑机灵</a:t>
            </a:r>
            <a:endParaRPr lang="zh-CN" altLang="en-US" sz="3200"/>
          </a:p>
        </p:txBody>
      </p:sp>
      <p:sp>
        <p:nvSpPr>
          <p:cNvPr id="28681" name="文本框 31749"/>
          <p:cNvSpPr/>
          <p:nvPr/>
        </p:nvSpPr>
        <p:spPr>
          <a:xfrm>
            <a:off x="1825625" y="101600"/>
            <a:ext cx="9937750" cy="1630045"/>
          </a:xfrm>
          <a:prstGeom prst="rect">
            <a:avLst/>
          </a:prstGeom>
          <a:noFill/>
          <a:ln w="9525">
            <a:noFill/>
          </a:ln>
        </p:spPr>
        <p:txBody>
          <a:bodyPr wrap="square">
            <a:spAutoFit/>
          </a:bodyPr>
          <a:p>
            <a:pPr marL="457200" indent="-457200">
              <a:spcBef>
                <a:spcPct val="50000"/>
              </a:spcBef>
            </a:pPr>
            <a:r>
              <a:rPr lang="en-US" altLang="zh-CN" sz="2700" b="1">
                <a:latin typeface="楷体_GB2312" pitchFamily="49" charset="-122"/>
                <a:ea typeface="楷体_GB2312" pitchFamily="49" charset="-122"/>
              </a:rPr>
              <a:t>  </a:t>
            </a:r>
            <a:r>
              <a:rPr lang="zh-CN" altLang="en-US" sz="4000" b="1">
                <a:latin typeface="楷体_GB2312" pitchFamily="49" charset="-122"/>
                <a:ea typeface="楷体_GB2312" pitchFamily="49" charset="-122"/>
              </a:rPr>
              <a:t>王利发</a:t>
            </a:r>
            <a:r>
              <a:rPr lang="en-US" altLang="zh-CN" sz="4000" b="1">
                <a:latin typeface="楷体_GB2312" pitchFamily="49" charset="-122"/>
                <a:ea typeface="楷体_GB2312" pitchFamily="49" charset="-122"/>
              </a:rPr>
              <a:t>——</a:t>
            </a:r>
            <a:r>
              <a:rPr lang="zh-CN" altLang="en-US" sz="4000" b="1">
                <a:latin typeface="楷体_GB2312" pitchFamily="49" charset="-122"/>
                <a:ea typeface="楷体_GB2312" pitchFamily="49" charset="-122"/>
              </a:rPr>
              <a:t>裕泰茶馆的掌柜（线索人物）</a:t>
            </a:r>
            <a:endParaRPr lang="zh-CN" altLang="en-US" sz="4000" b="1">
              <a:latin typeface="楷体_GB2312" pitchFamily="49" charset="-122"/>
              <a:ea typeface="楷体_GB2312" pitchFamily="49" charset="-122"/>
            </a:endParaRPr>
          </a:p>
          <a:p>
            <a:pPr marL="457200" indent="-457200">
              <a:spcBef>
                <a:spcPct val="50000"/>
              </a:spcBef>
            </a:pPr>
            <a:endParaRPr lang="zh-CN" altLang="en-US" sz="4000" b="1">
              <a:latin typeface="楷体" panose="02010609060101010101" charset="-122"/>
              <a:ea typeface="楷体" panose="02010609060101010101" charset="-122"/>
              <a:sym typeface="宋体" panose="02010600030101010101" pitchFamily="2" charset="-122"/>
            </a:endParaRPr>
          </a:p>
        </p:txBody>
      </p:sp>
      <p:pic>
        <p:nvPicPr>
          <p:cNvPr id="28682" name="图片 5" descr="2}8CLPDFQO2D0YB{0_{GF%G"/>
          <p:cNvPicPr>
            <a:picLocks noChangeAspect="1"/>
          </p:cNvPicPr>
          <p:nvPr/>
        </p:nvPicPr>
        <p:blipFill>
          <a:blip r:embed="rId1"/>
          <a:stretch>
            <a:fillRect/>
          </a:stretch>
        </p:blipFill>
        <p:spPr>
          <a:xfrm>
            <a:off x="1860550" y="2074863"/>
            <a:ext cx="2193925" cy="26971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strips(downLeft)">
                                      <p:cBhvr>
                                        <p:cTn id="7" dur="500" fill="hold"/>
                                        <p:tgtEl>
                                          <p:spTgt spid="2867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 calcmode="lin" valueType="num">
                                      <p:cBhvr>
                                        <p:cTn id="12" dur="500" fill="hold"/>
                                        <p:tgtEl>
                                          <p:spTgt spid="28676"/>
                                        </p:tgtEl>
                                        <p:attrNameLst>
                                          <p:attrName>ppt_x</p:attrName>
                                        </p:attrNameLst>
                                      </p:cBhvr>
                                      <p:tavLst>
                                        <p:tav tm="0">
                                          <p:val>
                                            <p:strVal val="#ppt_x"/>
                                          </p:val>
                                        </p:tav>
                                        <p:tav tm="100000">
                                          <p:val>
                                            <p:strVal val="#ppt_x"/>
                                          </p:val>
                                        </p:tav>
                                      </p:tavLst>
                                    </p:anim>
                                    <p:anim calcmode="lin" valueType="num">
                                      <p:cBhvr>
                                        <p:cTn id="13"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8678"/>
                                        </p:tgtEl>
                                        <p:attrNameLst>
                                          <p:attrName>style.visibility</p:attrName>
                                        </p:attrNameLst>
                                      </p:cBhvr>
                                      <p:to>
                                        <p:strVal val="visible"/>
                                      </p:to>
                                    </p:set>
                                    <p:animEffect transition="in" filter="strips(downLeft)">
                                      <p:cBhvr>
                                        <p:cTn id="18" dur="500" fill="hold"/>
                                        <p:tgtEl>
                                          <p:spTgt spid="2867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8675"/>
                                        </p:tgtEl>
                                        <p:attrNameLst>
                                          <p:attrName>style.visibility</p:attrName>
                                        </p:attrNameLst>
                                      </p:cBhvr>
                                      <p:to>
                                        <p:strVal val="visible"/>
                                      </p:to>
                                    </p:set>
                                    <p:anim calcmode="lin" valueType="num">
                                      <p:cBhvr>
                                        <p:cTn id="23" dur="500" fill="hold"/>
                                        <p:tgtEl>
                                          <p:spTgt spid="28675"/>
                                        </p:tgtEl>
                                        <p:attrNameLst>
                                          <p:attrName>ppt_x</p:attrName>
                                        </p:attrNameLst>
                                      </p:cBhvr>
                                      <p:tavLst>
                                        <p:tav tm="0">
                                          <p:val>
                                            <p:strVal val="#ppt_x"/>
                                          </p:val>
                                        </p:tav>
                                        <p:tav tm="100000">
                                          <p:val>
                                            <p:strVal val="#ppt_x"/>
                                          </p:val>
                                        </p:tav>
                                      </p:tavLst>
                                    </p:anim>
                                    <p:anim calcmode="lin" valueType="num">
                                      <p:cBhvr>
                                        <p:cTn id="24"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28679"/>
                                        </p:tgtEl>
                                        <p:attrNameLst>
                                          <p:attrName>style.visibility</p:attrName>
                                        </p:attrNameLst>
                                      </p:cBhvr>
                                      <p:to>
                                        <p:strVal val="visible"/>
                                      </p:to>
                                    </p:set>
                                    <p:animEffect transition="in" filter="strips(downLeft)">
                                      <p:cBhvr>
                                        <p:cTn id="29" dur="500" fill="hold"/>
                                        <p:tgtEl>
                                          <p:spTgt spid="28679"/>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8674"/>
                                        </p:tgtEl>
                                        <p:attrNameLst>
                                          <p:attrName>style.visibility</p:attrName>
                                        </p:attrNameLst>
                                      </p:cBhvr>
                                      <p:to>
                                        <p:strVal val="visible"/>
                                      </p:to>
                                    </p:set>
                                    <p:anim calcmode="lin" valueType="num">
                                      <p:cBhvr>
                                        <p:cTn id="34" dur="500" fill="hold"/>
                                        <p:tgtEl>
                                          <p:spTgt spid="28674"/>
                                        </p:tgtEl>
                                        <p:attrNameLst>
                                          <p:attrName>ppt_x</p:attrName>
                                        </p:attrNameLst>
                                      </p:cBhvr>
                                      <p:tavLst>
                                        <p:tav tm="0">
                                          <p:val>
                                            <p:strVal val="#ppt_x"/>
                                          </p:val>
                                        </p:tav>
                                        <p:tav tm="100000">
                                          <p:val>
                                            <p:strVal val="#ppt_x"/>
                                          </p:val>
                                        </p:tav>
                                      </p:tavLst>
                                    </p:anim>
                                    <p:anim calcmode="lin" valueType="num">
                                      <p:cBhvr>
                                        <p:cTn id="35"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28680"/>
                                        </p:tgtEl>
                                        <p:attrNameLst>
                                          <p:attrName>style.visibility</p:attrName>
                                        </p:attrNameLst>
                                      </p:cBhvr>
                                      <p:to>
                                        <p:strVal val="visible"/>
                                      </p:to>
                                    </p:set>
                                    <p:animEffect transition="in" filter="strips(downLeft)">
                                      <p:cBhvr>
                                        <p:cTn id="40" dur="500" fill="hold"/>
                                        <p:tgtEl>
                                          <p:spTgt spid="2868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6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nimBg="1"/>
      <p:bldP spid="28676" grpId="0" animBg="1"/>
      <p:bldP spid="28677" grpId="0" animBg="1"/>
      <p:bldP spid="28678" grpId="0" animBg="1"/>
      <p:bldP spid="28679" grpId="0" animBg="1"/>
      <p:bldP spid="28680" grpId="0" animBg="1"/>
      <p:bldP spid="2868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茶壶"/>
          <p:cNvPicPr preferRelativeResize="0"/>
          <p:nvPr/>
        </p:nvPicPr>
        <p:blipFill>
          <a:blip r:embed="rId1">
            <a:clrChange>
              <a:clrFrom>
                <a:srgbClr val="FFCC66"/>
              </a:clrFrom>
              <a:clrTo>
                <a:srgbClr val="FFCC66">
                  <a:alpha val="0"/>
                </a:srgbClr>
              </a:clrTo>
            </a:clrChange>
          </a:blip>
          <a:stretch>
            <a:fillRect/>
          </a:stretch>
        </p:blipFill>
        <p:spPr>
          <a:xfrm>
            <a:off x="9191625" y="0"/>
            <a:ext cx="1476375" cy="836613"/>
          </a:xfrm>
          <a:prstGeom prst="rect">
            <a:avLst/>
          </a:prstGeom>
          <a:noFill/>
          <a:ln w="9525">
            <a:noFill/>
          </a:ln>
        </p:spPr>
      </p:pic>
      <p:pic>
        <p:nvPicPr>
          <p:cNvPr id="15363" name="Picture 3" descr="梁冠华饰王利发"/>
          <p:cNvPicPr preferRelativeResize="0"/>
          <p:nvPr/>
        </p:nvPicPr>
        <p:blipFill>
          <a:blip r:embed="rId2"/>
          <a:stretch>
            <a:fillRect/>
          </a:stretch>
        </p:blipFill>
        <p:spPr>
          <a:xfrm>
            <a:off x="1524000" y="0"/>
            <a:ext cx="1619250" cy="2057400"/>
          </a:xfrm>
          <a:prstGeom prst="rect">
            <a:avLst/>
          </a:prstGeom>
          <a:noFill/>
          <a:ln w="9525">
            <a:noFill/>
          </a:ln>
        </p:spPr>
      </p:pic>
      <p:sp>
        <p:nvSpPr>
          <p:cNvPr id="15364" name="Text Box 4"/>
          <p:cNvSpPr/>
          <p:nvPr/>
        </p:nvSpPr>
        <p:spPr>
          <a:xfrm>
            <a:off x="3063875" y="0"/>
            <a:ext cx="6553200" cy="5008563"/>
          </a:xfrm>
          <a:prstGeom prst="rect">
            <a:avLst/>
          </a:prstGeom>
          <a:noFill/>
          <a:ln w="9525">
            <a:noFill/>
          </a:ln>
        </p:spPr>
        <p:txBody>
          <a:bodyPr anchor="t"/>
          <a:lstStyle/>
          <a:p>
            <a:pPr marL="457200" indent="-457200" eaLnBrk="0" hangingPunct="0">
              <a:spcBef>
                <a:spcPct val="50000"/>
              </a:spcBef>
              <a:buSzTx/>
            </a:pPr>
            <a:r>
              <a:rPr lang="zh-CN" altLang="en-US" sz="2800" b="0">
                <a:latin typeface="楷体_GB2312" pitchFamily="49" charset="-122"/>
                <a:ea typeface="楷体_GB2312" pitchFamily="49" charset="-122"/>
              </a:rPr>
              <a:t>  裕泰茶馆的掌柜</a:t>
            </a:r>
            <a:endParaRPr lang="zh-CN" altLang="en-US" sz="2800" b="0">
              <a:latin typeface="楷体_GB2312" pitchFamily="49" charset="-122"/>
              <a:ea typeface="楷体_GB2312" pitchFamily="49" charset="-122"/>
            </a:endParaRPr>
          </a:p>
          <a:p>
            <a:pPr marL="457200" indent="-457200" eaLnBrk="0" hangingPunct="0">
              <a:spcBef>
                <a:spcPct val="50000"/>
              </a:spcBef>
              <a:buSzTx/>
            </a:pPr>
            <a:r>
              <a:rPr lang="en-US" altLang="zh-CN" sz="2800" b="0">
                <a:latin typeface="楷体_GB2312" pitchFamily="49" charset="-122"/>
                <a:ea typeface="楷体_GB2312" pitchFamily="49" charset="-122"/>
              </a:rPr>
              <a:t>1.</a:t>
            </a:r>
            <a:r>
              <a:rPr lang="zh-CN" altLang="en-US" sz="2800" b="0">
                <a:latin typeface="楷体_GB2312" pitchFamily="49" charset="-122"/>
                <a:ea typeface="楷体_GB2312" pitchFamily="49" charset="-122"/>
              </a:rPr>
              <a:t>继承了父亲的处世哲学：</a:t>
            </a:r>
            <a:endParaRPr lang="zh-CN" altLang="en-US" sz="2800" b="0">
              <a:latin typeface="楷体_GB2312" pitchFamily="49" charset="-122"/>
              <a:ea typeface="楷体_GB2312" pitchFamily="49" charset="-122"/>
            </a:endParaRPr>
          </a:p>
          <a:p>
            <a:pPr marL="457200" indent="-457200" eaLnBrk="0" hangingPunct="0">
              <a:spcBef>
                <a:spcPct val="50000"/>
              </a:spcBef>
              <a:buSzTx/>
            </a:pPr>
            <a:r>
              <a:rPr lang="en-US" altLang="zh-CN" sz="2800" b="0">
                <a:latin typeface="楷体_GB2312" pitchFamily="49" charset="-122"/>
                <a:ea typeface="楷体_GB2312" pitchFamily="49" charset="-122"/>
              </a:rPr>
              <a:t>2.</a:t>
            </a:r>
            <a:r>
              <a:rPr lang="zh-CN" altLang="en-US" sz="2800" b="0">
                <a:latin typeface="楷体_GB2312" pitchFamily="49" charset="-122"/>
                <a:ea typeface="楷体_GB2312" pitchFamily="49" charset="-122"/>
              </a:rPr>
              <a:t>分别分析对不同人采取的不同态度，并从文中找出依据。</a:t>
            </a:r>
            <a:endParaRPr lang="zh-CN" altLang="en-US" sz="2800" b="0">
              <a:latin typeface="楷体_GB2312" pitchFamily="49" charset="-122"/>
              <a:ea typeface="楷体_GB2312" pitchFamily="49" charset="-122"/>
            </a:endParaRPr>
          </a:p>
          <a:p>
            <a:pPr marL="457200" indent="-457200" eaLnBrk="0" hangingPunct="0">
              <a:spcBef>
                <a:spcPct val="50000"/>
              </a:spcBef>
              <a:buSzTx/>
            </a:pPr>
            <a:r>
              <a:rPr lang="zh-CN" altLang="en-US" sz="2800" b="0">
                <a:latin typeface="楷体_GB2312" pitchFamily="49" charset="-122"/>
                <a:ea typeface="楷体_GB2312" pitchFamily="49" charset="-122"/>
              </a:rPr>
              <a:t>对秦仲义        </a:t>
            </a:r>
            <a:endParaRPr lang="zh-CN" altLang="en-US" sz="2800" b="0">
              <a:latin typeface="楷体_GB2312" pitchFamily="49" charset="-122"/>
              <a:ea typeface="楷体_GB2312" pitchFamily="49" charset="-122"/>
            </a:endParaRPr>
          </a:p>
          <a:p>
            <a:pPr marL="457200" indent="-457200" eaLnBrk="0" hangingPunct="0">
              <a:spcBef>
                <a:spcPct val="50000"/>
              </a:spcBef>
              <a:buSzTx/>
            </a:pPr>
            <a:r>
              <a:rPr lang="zh-CN" altLang="en-US" sz="2800" b="0">
                <a:latin typeface="楷体_GB2312" pitchFamily="49" charset="-122"/>
                <a:ea typeface="楷体_GB2312" pitchFamily="49" charset="-122"/>
              </a:rPr>
              <a:t>  对乡妇</a:t>
            </a:r>
            <a:endParaRPr lang="en-US" altLang="zh-CN" sz="2800" b="0">
              <a:latin typeface="楷体_GB2312" pitchFamily="49" charset="-122"/>
              <a:ea typeface="楷体_GB2312" pitchFamily="49" charset="-122"/>
            </a:endParaRPr>
          </a:p>
          <a:p>
            <a:pPr marL="457200" indent="-457200" eaLnBrk="0" hangingPunct="0">
              <a:spcBef>
                <a:spcPct val="50000"/>
              </a:spcBef>
              <a:buSzTx/>
            </a:pPr>
            <a:r>
              <a:rPr lang="zh-CN" altLang="en-US" sz="2800" b="0">
                <a:latin typeface="楷体_GB2312" pitchFamily="49" charset="-122"/>
                <a:ea typeface="楷体_GB2312" pitchFamily="49" charset="-122"/>
              </a:rPr>
              <a:t>对唐铁嘴</a:t>
            </a:r>
            <a:endParaRPr lang="zh-CN" altLang="en-US" sz="2800" b="0">
              <a:latin typeface="楷体_GB2312" pitchFamily="49" charset="-122"/>
              <a:ea typeface="楷体_GB2312" pitchFamily="49" charset="-122"/>
            </a:endParaRPr>
          </a:p>
          <a:p>
            <a:pPr marL="457200" indent="-457200" eaLnBrk="0" hangingPunct="0">
              <a:spcBef>
                <a:spcPct val="50000"/>
              </a:spcBef>
              <a:buSzTx/>
            </a:pPr>
            <a:r>
              <a:rPr lang="zh-CN" altLang="en-US" sz="2800" b="0">
                <a:latin typeface="楷体_GB2312" pitchFamily="49" charset="-122"/>
                <a:ea typeface="楷体_GB2312" pitchFamily="49" charset="-122"/>
              </a:rPr>
              <a:t>      </a:t>
            </a:r>
            <a:endParaRPr lang="zh-CN" altLang="en-US" sz="2800" b="0">
              <a:latin typeface="楷体_GB2312" pitchFamily="49" charset="-122"/>
              <a:ea typeface="楷体_GB2312" pitchFamily="49" charset="-122"/>
            </a:endParaRPr>
          </a:p>
        </p:txBody>
      </p:sp>
      <p:sp>
        <p:nvSpPr>
          <p:cNvPr id="15365" name="Rectangle 5"/>
          <p:cNvSpPr/>
          <p:nvPr/>
        </p:nvSpPr>
        <p:spPr>
          <a:xfrm>
            <a:off x="1524000" y="2207895"/>
            <a:ext cx="2339975" cy="579438"/>
          </a:xfrm>
          <a:prstGeom prst="rect">
            <a:avLst/>
          </a:prstGeom>
          <a:noFill/>
          <a:ln w="9525">
            <a:noFill/>
          </a:ln>
        </p:spPr>
        <p:txBody>
          <a:bodyPr anchor="t"/>
          <a:lstStyle/>
          <a:p>
            <a:pPr eaLnBrk="0" hangingPunct="0">
              <a:buSzTx/>
            </a:pPr>
            <a:r>
              <a:rPr lang="zh-CN" altLang="en-US" sz="3200" b="0">
                <a:latin typeface="Times New Roman" panose="02020603050405020304" pitchFamily="18" charset="0"/>
                <a:ea typeface="华文行楷" panose="02010800040101010101" pitchFamily="2" charset="-122"/>
              </a:rPr>
              <a:t>王利发</a:t>
            </a:r>
            <a:endParaRPr lang="zh-CN" altLang="en-US" sz="3200" b="0">
              <a:latin typeface="Times New Roman" panose="02020603050405020304" pitchFamily="18" charset="0"/>
              <a:ea typeface="华文行楷" panose="02010800040101010101" pitchFamily="2" charset="-122"/>
            </a:endParaRPr>
          </a:p>
        </p:txBody>
      </p:sp>
      <p:sp>
        <p:nvSpPr>
          <p:cNvPr id="2133" name="Text Box 6"/>
          <p:cNvSpPr/>
          <p:nvPr/>
        </p:nvSpPr>
        <p:spPr>
          <a:xfrm>
            <a:off x="5741353" y="2207578"/>
            <a:ext cx="4140200" cy="2443162"/>
          </a:xfrm>
          <a:prstGeom prst="rect">
            <a:avLst/>
          </a:prstGeom>
          <a:noFill/>
          <a:ln w="9525">
            <a:noFill/>
          </a:ln>
        </p:spPr>
        <p:txBody>
          <a:bodyPr anchor="t"/>
          <a:lstStyle/>
          <a:p>
            <a:pPr eaLnBrk="0" hangingPunct="0">
              <a:spcBef>
                <a:spcPct val="50000"/>
              </a:spcBef>
              <a:buSzTx/>
            </a:pPr>
            <a:r>
              <a:rPr lang="zh-CN" altLang="en-US" sz="2800" b="0">
                <a:solidFill>
                  <a:srgbClr val="FF0000"/>
                </a:solidFill>
                <a:latin typeface="Times New Roman" panose="02020603050405020304" pitchFamily="18" charset="0"/>
                <a:ea typeface="楷体_GB2312" pitchFamily="49" charset="-122"/>
                <a:sym typeface="+mn-ea"/>
              </a:rPr>
              <a:t>圆滑讨好</a:t>
            </a:r>
            <a:endParaRPr lang="zh-CN" altLang="en-US" sz="2800" b="0">
              <a:solidFill>
                <a:srgbClr val="FF0000"/>
              </a:solidFill>
              <a:latin typeface="Times New Roman" panose="02020603050405020304" pitchFamily="18" charset="0"/>
              <a:ea typeface="楷体_GB2312" pitchFamily="49" charset="-122"/>
            </a:endParaRPr>
          </a:p>
          <a:p>
            <a:pPr eaLnBrk="0" hangingPunct="0">
              <a:spcBef>
                <a:spcPct val="50000"/>
              </a:spcBef>
              <a:buSzTx/>
            </a:pPr>
            <a:r>
              <a:rPr lang="zh-CN" altLang="en-US" sz="2800" b="0">
                <a:solidFill>
                  <a:srgbClr val="FF0000"/>
                </a:solidFill>
                <a:latin typeface="Times New Roman" panose="02020603050405020304" pitchFamily="18" charset="0"/>
                <a:ea typeface="楷体_GB2312" pitchFamily="49" charset="-122"/>
              </a:rPr>
              <a:t>强硬、少怜悯</a:t>
            </a:r>
            <a:endParaRPr lang="zh-CN" altLang="en-US" sz="2800" b="0">
              <a:solidFill>
                <a:srgbClr val="FF0000"/>
              </a:solidFill>
              <a:latin typeface="Times New Roman" panose="02020603050405020304" pitchFamily="18" charset="0"/>
              <a:ea typeface="楷体_GB2312" pitchFamily="49" charset="-122"/>
            </a:endParaRPr>
          </a:p>
          <a:p>
            <a:pPr eaLnBrk="0" hangingPunct="0">
              <a:spcBef>
                <a:spcPct val="50000"/>
              </a:spcBef>
              <a:buSzTx/>
            </a:pPr>
            <a:r>
              <a:rPr lang="zh-CN" altLang="en-US" sz="2800" b="0">
                <a:solidFill>
                  <a:srgbClr val="FF0000"/>
                </a:solidFill>
                <a:latin typeface="Times New Roman" panose="02020603050405020304" pitchFamily="18" charset="0"/>
                <a:ea typeface="楷体_GB2312" pitchFamily="49" charset="-122"/>
              </a:rPr>
              <a:t>厌恶、仍笑脸相迎</a:t>
            </a:r>
            <a:endParaRPr lang="zh-CN" altLang="en-US" sz="2800" b="0">
              <a:solidFill>
                <a:srgbClr val="FF0000"/>
              </a:solidFill>
              <a:latin typeface="Times New Roman" panose="02020603050405020304" pitchFamily="18" charset="0"/>
              <a:ea typeface="楷体_GB2312" pitchFamily="49" charset="-122"/>
            </a:endParaRPr>
          </a:p>
        </p:txBody>
      </p:sp>
      <p:sp>
        <p:nvSpPr>
          <p:cNvPr id="2134" name="Rectangle 7"/>
          <p:cNvSpPr/>
          <p:nvPr/>
        </p:nvSpPr>
        <p:spPr>
          <a:xfrm>
            <a:off x="4295775" y="5105400"/>
            <a:ext cx="6372225" cy="1373188"/>
          </a:xfrm>
          <a:prstGeom prst="rect">
            <a:avLst/>
          </a:prstGeom>
          <a:noFill/>
          <a:ln w="9525">
            <a:noFill/>
          </a:ln>
        </p:spPr>
        <p:txBody>
          <a:bodyPr anchor="t"/>
          <a:lstStyle/>
          <a:p>
            <a:pPr eaLnBrk="0" hangingPunct="0">
              <a:buSzTx/>
            </a:pPr>
            <a:r>
              <a:rPr lang="zh-CN" altLang="en-US" sz="2800" b="0">
                <a:latin typeface="楷体_GB2312" pitchFamily="49" charset="-122"/>
                <a:ea typeface="楷体_GB2312" pitchFamily="49" charset="-122"/>
              </a:rPr>
              <a:t>精于处世的小商人，最终没能逃脱破产的命运。</a:t>
            </a:r>
            <a:r>
              <a:rPr lang="zh-CN" altLang="en-US" sz="2800" b="0">
                <a:solidFill>
                  <a:srgbClr val="FF0000"/>
                </a:solidFill>
                <a:latin typeface="楷体_GB2312" pitchFamily="49" charset="-122"/>
                <a:ea typeface="楷体_GB2312" pitchFamily="49" charset="-122"/>
              </a:rPr>
              <a:t>其悲剧，是</a:t>
            </a:r>
            <a:r>
              <a:rPr lang="zh-CN" altLang="en-US" sz="2800" b="0">
                <a:solidFill>
                  <a:srgbClr val="FF0000"/>
                </a:solidFill>
                <a:latin typeface="Times New Roman" panose="02020603050405020304" pitchFamily="18" charset="0"/>
                <a:ea typeface="楷体_GB2312" pitchFamily="49" charset="-122"/>
              </a:rPr>
              <a:t>旧中国广大市民生活命运的真实写照。</a:t>
            </a:r>
            <a:endParaRPr lang="zh-CN" altLang="en-US" sz="2800" b="0">
              <a:solidFill>
                <a:srgbClr val="FF0000"/>
              </a:solidFill>
              <a:latin typeface="Times New Roman" panose="02020603050405020304" pitchFamily="18" charset="0"/>
              <a:ea typeface="楷体_GB2312" pitchFamily="49" charset="-122"/>
            </a:endParaRPr>
          </a:p>
        </p:txBody>
      </p:sp>
      <p:sp>
        <p:nvSpPr>
          <p:cNvPr id="2135" name="Oval 8"/>
          <p:cNvSpPr/>
          <p:nvPr/>
        </p:nvSpPr>
        <p:spPr>
          <a:xfrm>
            <a:off x="1524000" y="4437063"/>
            <a:ext cx="2700338" cy="2420937"/>
          </a:xfrm>
          <a:prstGeom prst="ellipse">
            <a:avLst/>
          </a:prstGeom>
          <a:solidFill>
            <a:srgbClr val="99CCFF"/>
          </a:solidFill>
          <a:ln w="9525" cap="flat" cmpd="sng">
            <a:solidFill>
              <a:srgbClr val="000000"/>
            </a:solidFill>
            <a:prstDash val="solid"/>
            <a:round/>
            <a:headEnd type="none" w="med" len="med"/>
            <a:tailEnd type="none" w="med" len="med"/>
          </a:ln>
        </p:spPr>
        <p:txBody>
          <a:bodyPr wrap="none" anchor="ctr"/>
          <a:lstStyle/>
          <a:p>
            <a:pPr eaLnBrk="0" hangingPunct="0">
              <a:buSzTx/>
            </a:pPr>
            <a:r>
              <a:rPr lang="zh-CN" altLang="en-US" sz="3600" b="0">
                <a:solidFill>
                  <a:srgbClr val="CC3300"/>
                </a:solidFill>
                <a:latin typeface="Times New Roman" panose="02020603050405020304" pitchFamily="18" charset="0"/>
                <a:ea typeface="华文行楷" panose="02010800040101010101" pitchFamily="2" charset="-122"/>
              </a:rPr>
              <a:t>   圆滑</a:t>
            </a:r>
            <a:endParaRPr lang="zh-CN" altLang="en-US" sz="3600" b="0">
              <a:solidFill>
                <a:srgbClr val="CC3300"/>
              </a:solidFill>
              <a:latin typeface="Times New Roman" panose="02020603050405020304" pitchFamily="18" charset="0"/>
              <a:ea typeface="华文行楷" panose="02010800040101010101" pitchFamily="2" charset="-122"/>
            </a:endParaRPr>
          </a:p>
          <a:p>
            <a:pPr eaLnBrk="0" hangingPunct="0">
              <a:buSzTx/>
            </a:pPr>
            <a:r>
              <a:rPr lang="zh-CN" altLang="en-US" sz="3600" b="0">
                <a:solidFill>
                  <a:srgbClr val="CC3300"/>
                </a:solidFill>
                <a:latin typeface="Times New Roman" panose="02020603050405020304" pitchFamily="18" charset="0"/>
                <a:ea typeface="华文行楷" panose="02010800040101010101" pitchFamily="2" charset="-122"/>
              </a:rPr>
              <a:t>善于应酬</a:t>
            </a:r>
            <a:endParaRPr lang="zh-CN" altLang="en-US" sz="3600" b="0">
              <a:solidFill>
                <a:srgbClr val="CC3300"/>
              </a:solidFill>
              <a:latin typeface="Times New Roman" panose="02020603050405020304" pitchFamily="18" charset="0"/>
              <a:ea typeface="华文行楷" panose="02010800040101010101" pitchFamily="2" charset="-122"/>
            </a:endParaRPr>
          </a:p>
          <a:p>
            <a:pPr eaLnBrk="0" hangingPunct="0">
              <a:buSzTx/>
            </a:pPr>
            <a:r>
              <a:rPr lang="zh-CN" altLang="en-US" sz="3600" b="0">
                <a:solidFill>
                  <a:srgbClr val="CC3300"/>
                </a:solidFill>
                <a:latin typeface="Times New Roman" panose="02020603050405020304" pitchFamily="18" charset="0"/>
                <a:ea typeface="华文行楷" panose="02010800040101010101" pitchFamily="2" charset="-122"/>
              </a:rPr>
              <a:t>精明干练</a:t>
            </a:r>
            <a:endParaRPr lang="zh-CN" altLang="en-US" sz="3600" b="0">
              <a:solidFill>
                <a:srgbClr val="CC3300"/>
              </a:solidFill>
              <a:latin typeface="Times New Roman" panose="02020603050405020304" pitchFamily="18" charset="0"/>
              <a:ea typeface="华文行楷" panose="02010800040101010101" pitchFamily="2" charset="-122"/>
            </a:endParaRPr>
          </a:p>
          <a:p>
            <a:pPr eaLnBrk="0" hangingPunct="0">
              <a:buSzTx/>
            </a:pPr>
            <a:r>
              <a:rPr lang="zh-CN" altLang="en-US" sz="3600" b="0">
                <a:solidFill>
                  <a:srgbClr val="CC3300"/>
                </a:solidFill>
                <a:latin typeface="Times New Roman" panose="02020603050405020304" pitchFamily="18" charset="0"/>
                <a:ea typeface="华文行楷" panose="02010800040101010101" pitchFamily="2" charset="-122"/>
              </a:rPr>
              <a:t>胆小自私</a:t>
            </a:r>
            <a:endParaRPr lang="zh-CN" altLang="en-US" sz="3600" b="0">
              <a:solidFill>
                <a:srgbClr val="CC3300"/>
              </a:solidFill>
              <a:latin typeface="Times New Roman" panose="02020603050405020304" pitchFamily="18" charset="0"/>
              <a:ea typeface="华文行楷" panose="02010800040101010101" pitchFamily="2" charset="-122"/>
            </a:endParaRPr>
          </a:p>
        </p:txBody>
      </p:sp>
      <p:sp>
        <p:nvSpPr>
          <p:cNvPr id="2136" name="Text Box 9"/>
          <p:cNvSpPr/>
          <p:nvPr/>
        </p:nvSpPr>
        <p:spPr>
          <a:xfrm>
            <a:off x="7283450" y="606743"/>
            <a:ext cx="3384550" cy="1066800"/>
          </a:xfrm>
          <a:prstGeom prst="rect">
            <a:avLst/>
          </a:prstGeom>
          <a:noFill/>
          <a:ln w="9525">
            <a:noFill/>
          </a:ln>
        </p:spPr>
        <p:txBody>
          <a:bodyPr anchor="t"/>
          <a:lstStyle/>
          <a:p>
            <a:pPr eaLnBrk="0" hangingPunct="0">
              <a:spcBef>
                <a:spcPct val="50000"/>
              </a:spcBef>
              <a:buSzTx/>
            </a:pPr>
            <a:r>
              <a:rPr lang="zh-CN" altLang="en-US" sz="2800" b="0">
                <a:solidFill>
                  <a:srgbClr val="FF0000"/>
                </a:solidFill>
                <a:latin typeface="楷体_GB2312" pitchFamily="49" charset="-122"/>
                <a:ea typeface="楷体_GB2312" pitchFamily="49" charset="-122"/>
              </a:rPr>
              <a:t>多说好话</a:t>
            </a:r>
            <a:r>
              <a:rPr lang="en-US" altLang="zh-CN" sz="2800" b="0">
                <a:solidFill>
                  <a:srgbClr val="FF0000"/>
                </a:solidFill>
                <a:latin typeface="楷体_GB2312" pitchFamily="49" charset="-122"/>
                <a:ea typeface="楷体_GB2312" pitchFamily="49" charset="-122"/>
              </a:rPr>
              <a:t>,</a:t>
            </a:r>
            <a:r>
              <a:rPr lang="zh-CN" altLang="en-US" sz="2800" b="0">
                <a:solidFill>
                  <a:srgbClr val="FF0000"/>
                </a:solidFill>
                <a:latin typeface="楷体_GB2312" pitchFamily="49" charset="-122"/>
                <a:ea typeface="楷体_GB2312" pitchFamily="49" charset="-122"/>
              </a:rPr>
              <a:t>多请安。</a:t>
            </a:r>
            <a:endParaRPr lang="zh-CN" altLang="en-US" sz="2800" b="0">
              <a:solidFill>
                <a:srgbClr val="FF0000"/>
              </a:solidFill>
              <a:latin typeface="楷体_GB2312" pitchFamily="49" charset="-122"/>
              <a:ea typeface="楷体_GB2312" pitchFamily="49" charset="-122"/>
            </a:endParaRPr>
          </a:p>
          <a:p>
            <a:pPr eaLnBrk="0" hangingPunct="0">
              <a:spcBef>
                <a:spcPct val="50000"/>
              </a:spcBef>
              <a:buSzTx/>
            </a:pPr>
            <a:endParaRPr lang="zh-CN" altLang="en-US" sz="2400" b="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136"/>
                                        </p:tgtEl>
                                        <p:attrNameLst>
                                          <p:attrName>style.visibility</p:attrName>
                                        </p:attrNameLst>
                                      </p:cBhvr>
                                      <p:to>
                                        <p:strVal val="visible"/>
                                      </p:to>
                                    </p:set>
                                    <p:anim from="(-#ppt_w/2)" to="(#ppt_x)" calcmode="lin" valueType="num">
                                      <p:cBhvr>
                                        <p:cTn id="7" dur="600" fill="hold">
                                          <p:stCondLst>
                                            <p:cond delay="0"/>
                                          </p:stCondLst>
                                        </p:cTn>
                                        <p:tgtEl>
                                          <p:spTgt spid="2136"/>
                                        </p:tgtEl>
                                        <p:attrNameLst>
                                          <p:attrName>ppt_x</p:attrName>
                                        </p:attrNameLst>
                                      </p:cBhvr>
                                    </p:anim>
                                    <p:anim from="0" to="-1.0" calcmode="lin" valueType="num">
                                      <p:cBhvr>
                                        <p:cTn id="8" dur="200" decel="50000" autoRev="1" fill="hold">
                                          <p:stCondLst>
                                            <p:cond delay="600"/>
                                          </p:stCondLst>
                                        </p:cTn>
                                        <p:tgtEl>
                                          <p:spTgt spid="2136"/>
                                        </p:tgtEl>
                                        <p:attrNameLst>
                                          <p:attrName>xshear</p:attrName>
                                        </p:attrNameLst>
                                      </p:cBhvr>
                                    </p:anim>
                                    <p:animScale>
                                      <p:cBhvr>
                                        <p:cTn id="9" dur="200" decel="100000" autoRev="1" fill="hold">
                                          <p:stCondLst>
                                            <p:cond delay="600"/>
                                          </p:stCondLst>
                                        </p:cTn>
                                        <p:tgtEl>
                                          <p:spTgt spid="2136"/>
                                        </p:tgtEl>
                                      </p:cBhvr>
                                      <p:from x="100000" y="100000"/>
                                      <p:to x="80000" y="100000"/>
                                    </p:animScale>
                                    <p:anim by="(#ppt_h/3+#ppt_w*0.1)" calcmode="lin" valueType="num">
                                      <p:cBhvr additive="sum">
                                        <p:cTn id="10" dur="200" decel="100000" autoRev="1" fill="hold">
                                          <p:stCondLst>
                                            <p:cond delay="600"/>
                                          </p:stCondLst>
                                        </p:cTn>
                                        <p:tgtEl>
                                          <p:spTgt spid="213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133"/>
                                        </p:tgtEl>
                                        <p:attrNameLst>
                                          <p:attrName>style.visibility</p:attrName>
                                        </p:attrNameLst>
                                      </p:cBhvr>
                                      <p:to>
                                        <p:strVal val="visible"/>
                                      </p:to>
                                    </p:set>
                                    <p:animEffect transition="in" filter="blinds(horizontal)">
                                      <p:cBhvr>
                                        <p:cTn id="15" dur="500"/>
                                        <p:tgtEl>
                                          <p:spTgt spid="213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additive="base">
                                        <p:cTn id="19" dur="1" fill="hold">
                                          <p:stCondLst>
                                            <p:cond delay="0"/>
                                          </p:stCondLst>
                                        </p:cTn>
                                        <p:tgtEl>
                                          <p:spTgt spid="2135">
                                            <p:bg/>
                                          </p:spTgt>
                                        </p:tgtEl>
                                        <p:attrNameLst>
                                          <p:attrName>style.visibility</p:attrName>
                                        </p:attrNameLst>
                                      </p:cBhvr>
                                      <p:to>
                                        <p:strVal val="visible"/>
                                      </p:to>
                                    </p:set>
                                    <p:animEffect transition="in" filter="circle(in)">
                                      <p:cBhvr additive="base">
                                        <p:cTn id="20" dur="2000" fill="hold"/>
                                        <p:tgtEl>
                                          <p:spTgt spid="2135">
                                            <p:bg/>
                                          </p:spTgt>
                                        </p:tgtEl>
                                      </p:cBhvr>
                                    </p:animEffect>
                                  </p:childTnLst>
                                </p:cTn>
                              </p:par>
                              <p:par>
                                <p:cTn id="21" presetID="6" presetClass="entr" presetSubtype="16" fill="hold" grpId="0" nodeType="withEffect">
                                  <p:stCondLst>
                                    <p:cond delay="0"/>
                                  </p:stCondLst>
                                  <p:childTnLst>
                                    <p:set>
                                      <p:cBhvr additive="base">
                                        <p:cTn id="22" dur="1" fill="hold">
                                          <p:stCondLst>
                                            <p:cond delay="0"/>
                                          </p:stCondLst>
                                        </p:cTn>
                                        <p:tgtEl>
                                          <p:spTgt spid="2135">
                                            <p:txEl>
                                              <p:pRg st="0" end="0"/>
                                            </p:txEl>
                                          </p:spTgt>
                                        </p:tgtEl>
                                        <p:attrNameLst>
                                          <p:attrName>style.visibility</p:attrName>
                                        </p:attrNameLst>
                                      </p:cBhvr>
                                      <p:to>
                                        <p:strVal val="visible"/>
                                      </p:to>
                                    </p:set>
                                    <p:animEffect transition="in" filter="circle(in)">
                                      <p:cBhvr additive="base">
                                        <p:cTn id="23" dur="2000" fill="hold"/>
                                        <p:tgtEl>
                                          <p:spTgt spid="2135">
                                            <p:txEl>
                                              <p:pRg st="0" end="0"/>
                                            </p:txEl>
                                          </p:spTgt>
                                        </p:tgtEl>
                                      </p:cBhvr>
                                    </p:animEffect>
                                  </p:childTnLst>
                                </p:cTn>
                              </p:par>
                              <p:par>
                                <p:cTn id="24" presetID="6" presetClass="entr" presetSubtype="16" fill="hold" grpId="0" nodeType="withEffect">
                                  <p:stCondLst>
                                    <p:cond delay="0"/>
                                  </p:stCondLst>
                                  <p:childTnLst>
                                    <p:set>
                                      <p:cBhvr additive="base">
                                        <p:cTn id="25" dur="1" fill="hold">
                                          <p:stCondLst>
                                            <p:cond delay="0"/>
                                          </p:stCondLst>
                                        </p:cTn>
                                        <p:tgtEl>
                                          <p:spTgt spid="2135">
                                            <p:txEl>
                                              <p:pRg st="1" end="1"/>
                                            </p:txEl>
                                          </p:spTgt>
                                        </p:tgtEl>
                                        <p:attrNameLst>
                                          <p:attrName>style.visibility</p:attrName>
                                        </p:attrNameLst>
                                      </p:cBhvr>
                                      <p:to>
                                        <p:strVal val="visible"/>
                                      </p:to>
                                    </p:set>
                                    <p:animEffect transition="in" filter="circle(in)">
                                      <p:cBhvr additive="base">
                                        <p:cTn id="26" dur="2000" fill="hold"/>
                                        <p:tgtEl>
                                          <p:spTgt spid="2135">
                                            <p:txEl>
                                              <p:pRg st="1" end="1"/>
                                            </p:txEl>
                                          </p:spTgt>
                                        </p:tgtEl>
                                      </p:cBhvr>
                                    </p:animEffect>
                                  </p:childTnLst>
                                </p:cTn>
                              </p:par>
                              <p:par>
                                <p:cTn id="27" presetID="6" presetClass="entr" presetSubtype="16" fill="hold" grpId="0" nodeType="withEffect">
                                  <p:stCondLst>
                                    <p:cond delay="0"/>
                                  </p:stCondLst>
                                  <p:childTnLst>
                                    <p:set>
                                      <p:cBhvr additive="base">
                                        <p:cTn id="28" dur="1" fill="hold">
                                          <p:stCondLst>
                                            <p:cond delay="0"/>
                                          </p:stCondLst>
                                        </p:cTn>
                                        <p:tgtEl>
                                          <p:spTgt spid="2135">
                                            <p:txEl>
                                              <p:pRg st="2" end="2"/>
                                            </p:txEl>
                                          </p:spTgt>
                                        </p:tgtEl>
                                        <p:attrNameLst>
                                          <p:attrName>style.visibility</p:attrName>
                                        </p:attrNameLst>
                                      </p:cBhvr>
                                      <p:to>
                                        <p:strVal val="visible"/>
                                      </p:to>
                                    </p:set>
                                    <p:animEffect transition="in" filter="circle(in)">
                                      <p:cBhvr additive="base">
                                        <p:cTn id="29" dur="2000" fill="hold"/>
                                        <p:tgtEl>
                                          <p:spTgt spid="2135">
                                            <p:txEl>
                                              <p:pRg st="2" end="2"/>
                                            </p:txEl>
                                          </p:spTgt>
                                        </p:tgtEl>
                                      </p:cBhvr>
                                    </p:animEffect>
                                  </p:childTnLst>
                                </p:cTn>
                              </p:par>
                              <p:par>
                                <p:cTn id="30" presetID="6" presetClass="entr" presetSubtype="16" fill="hold" grpId="0" nodeType="withEffect">
                                  <p:stCondLst>
                                    <p:cond delay="0"/>
                                  </p:stCondLst>
                                  <p:childTnLst>
                                    <p:set>
                                      <p:cBhvr additive="base">
                                        <p:cTn id="31" dur="1" fill="hold">
                                          <p:stCondLst>
                                            <p:cond delay="0"/>
                                          </p:stCondLst>
                                        </p:cTn>
                                        <p:tgtEl>
                                          <p:spTgt spid="2135">
                                            <p:txEl>
                                              <p:pRg st="3" end="3"/>
                                            </p:txEl>
                                          </p:spTgt>
                                        </p:tgtEl>
                                        <p:attrNameLst>
                                          <p:attrName>style.visibility</p:attrName>
                                        </p:attrNameLst>
                                      </p:cBhvr>
                                      <p:to>
                                        <p:strVal val="visible"/>
                                      </p:to>
                                    </p:set>
                                    <p:animEffect transition="in" filter="circle(in)">
                                      <p:cBhvr additive="base">
                                        <p:cTn id="32" dur="2000" fill="hold"/>
                                        <p:tgtEl>
                                          <p:spTgt spid="213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additive="base">
                                        <p:cTn id="36" dur="1" fill="hold">
                                          <p:stCondLst>
                                            <p:cond delay="0"/>
                                          </p:stCondLst>
                                        </p:cTn>
                                        <p:tgtEl>
                                          <p:spTgt spid="2134">
                                            <p:txEl>
                                              <p:pRg st="0" end="0"/>
                                            </p:txEl>
                                          </p:spTgt>
                                        </p:tgtEl>
                                        <p:attrNameLst>
                                          <p:attrName>style.visibility</p:attrName>
                                        </p:attrNameLst>
                                      </p:cBhvr>
                                      <p:to>
                                        <p:strVal val="visible"/>
                                      </p:to>
                                    </p:set>
                                    <p:animEffect transition="in" filter="diamond(in)">
                                      <p:cBhvr additive="base">
                                        <p:cTn id="37" dur="2000" fill="hold"/>
                                        <p:tgtEl>
                                          <p:spTgt spid="21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3" grpId="0"/>
      <p:bldP spid="2135" grpId="0" animBg="1" uiExpand="1" build="allAtOnce"/>
      <p:bldP spid="213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2"/>
          <p:cNvSpPr/>
          <p:nvPr/>
        </p:nvSpPr>
        <p:spPr>
          <a:xfrm>
            <a:off x="1944688" y="1001713"/>
            <a:ext cx="2011680" cy="645160"/>
          </a:xfrm>
          <a:prstGeom prst="rect">
            <a:avLst/>
          </a:prstGeom>
          <a:noFill/>
          <a:ln w="9525">
            <a:noFill/>
          </a:ln>
        </p:spPr>
        <p:txBody>
          <a:bodyPr wrap="none">
            <a:spAutoFit/>
          </a:bodyPr>
          <a:p>
            <a:r>
              <a:rPr lang="zh-CN" altLang="en-US" sz="3600">
                <a:latin typeface="隶书" panose="02010509060101010101" pitchFamily="49" charset="-122"/>
                <a:ea typeface="隶书" panose="02010509060101010101" pitchFamily="49" charset="-122"/>
              </a:rPr>
              <a:t>形象分析</a:t>
            </a:r>
            <a:endParaRPr lang="zh-CN" altLang="en-US" sz="3600">
              <a:latin typeface="隶书" panose="02010509060101010101" pitchFamily="49" charset="-122"/>
              <a:ea typeface="隶书" panose="02010509060101010101" pitchFamily="49" charset="-122"/>
            </a:endParaRPr>
          </a:p>
        </p:txBody>
      </p:sp>
      <p:sp>
        <p:nvSpPr>
          <p:cNvPr id="29699" name="文本框 31749"/>
          <p:cNvSpPr/>
          <p:nvPr/>
        </p:nvSpPr>
        <p:spPr>
          <a:xfrm>
            <a:off x="3825875" y="1348105"/>
            <a:ext cx="8230870" cy="1814830"/>
          </a:xfrm>
          <a:prstGeom prst="rect">
            <a:avLst/>
          </a:prstGeom>
          <a:noFill/>
          <a:ln w="9525">
            <a:noFill/>
          </a:ln>
        </p:spPr>
        <p:txBody>
          <a:bodyPr wrap="square">
            <a:spAutoFit/>
          </a:bodyPr>
          <a:p>
            <a:pPr marL="457200" indent="-457200">
              <a:spcBef>
                <a:spcPct val="50000"/>
              </a:spcBef>
            </a:pPr>
            <a:r>
              <a:rPr lang="en-US" altLang="zh-CN" sz="2100" b="1">
                <a:latin typeface="楷体_GB2312" pitchFamily="49" charset="-122"/>
                <a:ea typeface="楷体_GB2312" pitchFamily="49" charset="-122"/>
              </a:rPr>
              <a:t> </a:t>
            </a:r>
            <a:r>
              <a:rPr lang="zh-CN" altLang="en-US" sz="2800" b="1">
                <a:latin typeface="楷体" panose="02010609060101010101" charset="-122"/>
                <a:ea typeface="楷体" panose="02010609060101010101" charset="-122"/>
              </a:rPr>
              <a:t>茶馆的规矩“莫谈国事”表明他想避开政治，维持生计自保为上。常四爷赏乡妇母女面吃，他说“我告诉您，这路事儿太多了，太多了！谁也管不了！”反映出他自私自利的一面。</a:t>
            </a:r>
            <a:endParaRPr lang="zh-CN" altLang="en-US" sz="2800" b="1">
              <a:latin typeface="楷体" panose="02010609060101010101" charset="-122"/>
              <a:ea typeface="楷体" panose="02010609060101010101" charset="-122"/>
            </a:endParaRPr>
          </a:p>
        </p:txBody>
      </p:sp>
      <p:sp>
        <p:nvSpPr>
          <p:cNvPr id="29700" name="文本框 3"/>
          <p:cNvSpPr/>
          <p:nvPr/>
        </p:nvSpPr>
        <p:spPr>
          <a:xfrm>
            <a:off x="1141095" y="5041900"/>
            <a:ext cx="2918460" cy="478155"/>
          </a:xfrm>
          <a:prstGeom prst="rect">
            <a:avLst/>
          </a:prstGeom>
          <a:noFill/>
          <a:ln w="9525" cap="flat" cmpd="sng">
            <a:solidFill>
              <a:srgbClr val="7030A0"/>
            </a:solidFill>
            <a:prstDash val="solid"/>
            <a:round/>
            <a:headEnd type="none" w="med" len="med"/>
            <a:tailEnd type="none" w="med" len="med"/>
          </a:ln>
        </p:spPr>
        <p:txBody>
          <a:bodyPr wrap="square">
            <a:spAutoFit/>
          </a:bodyPr>
          <a:p>
            <a:pPr algn="ctr">
              <a:lnSpc>
                <a:spcPct val="90000"/>
              </a:lnSpc>
            </a:pPr>
            <a:r>
              <a:rPr lang="zh-CN" altLang="en-US" sz="2800" b="1">
                <a:solidFill>
                  <a:srgbClr val="7030A0"/>
                </a:solidFill>
                <a:latin typeface="楷体" panose="02010609060101010101" charset="-122"/>
                <a:ea typeface="楷体" panose="02010609060101010101" charset="-122"/>
              </a:rPr>
              <a:t>乱世底层小业主</a:t>
            </a:r>
            <a:endParaRPr lang="zh-CN" altLang="en-US" sz="2800" b="1">
              <a:solidFill>
                <a:srgbClr val="7030A0"/>
              </a:solidFill>
              <a:latin typeface="楷体" panose="02010609060101010101" charset="-122"/>
              <a:ea typeface="楷体" panose="02010609060101010101" charset="-122"/>
            </a:endParaRPr>
          </a:p>
        </p:txBody>
      </p:sp>
      <p:sp>
        <p:nvSpPr>
          <p:cNvPr id="29701" name="文本框 4"/>
          <p:cNvSpPr/>
          <p:nvPr/>
        </p:nvSpPr>
        <p:spPr>
          <a:xfrm>
            <a:off x="4030663" y="4183063"/>
            <a:ext cx="6078537" cy="953135"/>
          </a:xfrm>
          <a:prstGeom prst="rect">
            <a:avLst/>
          </a:prstGeom>
          <a:noFill/>
          <a:ln w="9525">
            <a:noFill/>
          </a:ln>
        </p:spPr>
        <p:txBody>
          <a:bodyPr>
            <a:spAutoFit/>
          </a:bodyPr>
          <a:p>
            <a:pPr marL="457200" indent="-457200">
              <a:spcBef>
                <a:spcPct val="50000"/>
              </a:spcBef>
            </a:pPr>
            <a:r>
              <a:rPr lang="zh-CN" altLang="en-US" sz="2800" b="1">
                <a:latin typeface="楷体" panose="02010609060101010101" charset="-122"/>
                <a:ea typeface="楷体" panose="02010609060101010101" charset="-122"/>
                <a:sym typeface="宋体" panose="02010600030101010101" pitchFamily="2" charset="-122"/>
              </a:rPr>
              <a:t>对唐铁嘴“我送给你一碗茶喝，你就甭卖那套生意口啦！”</a:t>
            </a:r>
            <a:endParaRPr lang="zh-CN" altLang="en-US" sz="2800"/>
          </a:p>
        </p:txBody>
      </p:sp>
      <p:sp>
        <p:nvSpPr>
          <p:cNvPr id="29702" name="文本框 5"/>
          <p:cNvSpPr/>
          <p:nvPr/>
        </p:nvSpPr>
        <p:spPr>
          <a:xfrm>
            <a:off x="4268788" y="3390900"/>
            <a:ext cx="2566987" cy="583565"/>
          </a:xfrm>
          <a:prstGeom prst="rect">
            <a:avLst/>
          </a:prstGeom>
          <a:noFill/>
          <a:ln w="9525">
            <a:noFill/>
          </a:ln>
        </p:spPr>
        <p:txBody>
          <a:bodyPr>
            <a:spAutoFit/>
          </a:bodyPr>
          <a:p>
            <a:pPr marL="457200" indent="-457200">
              <a:spcBef>
                <a:spcPct val="50000"/>
              </a:spcBef>
            </a:pPr>
            <a:r>
              <a:rPr lang="zh-CN" altLang="en-US" sz="3200" b="1">
                <a:solidFill>
                  <a:srgbClr val="CC3300"/>
                </a:solidFill>
                <a:latin typeface="楷体" panose="02010609060101010101" charset="-122"/>
                <a:ea typeface="楷体" panose="02010609060101010101" charset="-122"/>
                <a:sym typeface="宋体" panose="02010600030101010101" pitchFamily="2" charset="-122"/>
              </a:rPr>
              <a:t>胆小自私</a:t>
            </a:r>
            <a:endParaRPr lang="zh-CN" altLang="en-US" sz="3200"/>
          </a:p>
        </p:txBody>
      </p:sp>
      <p:sp>
        <p:nvSpPr>
          <p:cNvPr id="29703" name="文本框 6"/>
          <p:cNvSpPr/>
          <p:nvPr/>
        </p:nvSpPr>
        <p:spPr>
          <a:xfrm>
            <a:off x="4240213" y="5218113"/>
            <a:ext cx="2005012" cy="583565"/>
          </a:xfrm>
          <a:prstGeom prst="rect">
            <a:avLst/>
          </a:prstGeom>
          <a:noFill/>
          <a:ln w="9525">
            <a:noFill/>
          </a:ln>
        </p:spPr>
        <p:txBody>
          <a:bodyPr>
            <a:spAutoFit/>
          </a:bodyPr>
          <a:p>
            <a:pPr marL="457200" indent="-457200">
              <a:spcBef>
                <a:spcPct val="50000"/>
              </a:spcBef>
            </a:pPr>
            <a:r>
              <a:rPr lang="zh-CN" altLang="en-US" sz="3200" b="1">
                <a:solidFill>
                  <a:srgbClr val="C00000"/>
                </a:solidFill>
                <a:latin typeface="楷体" panose="02010609060101010101" charset="-122"/>
                <a:ea typeface="楷体" panose="02010609060101010101" charset="-122"/>
                <a:sym typeface="宋体" panose="02010600030101010101" pitchFamily="2" charset="-122"/>
              </a:rPr>
              <a:t>偶有善意</a:t>
            </a:r>
            <a:endParaRPr lang="zh-CN" altLang="en-US" sz="3200"/>
          </a:p>
        </p:txBody>
      </p:sp>
      <p:pic>
        <p:nvPicPr>
          <p:cNvPr id="29704" name="图片 100" descr="C:/Users/于海芹/Desktop/file:/C:/Users/Administrator/AppData/Local/Temp/wps/INetCache/321e80a78f2ae6db6dd6f986f35c6be3"/>
          <p:cNvPicPr/>
          <p:nvPr/>
        </p:nvPicPr>
        <p:blipFill>
          <a:blip r:embed="rId1" r:link="rId2"/>
          <a:stretch>
            <a:fillRect/>
          </a:stretch>
        </p:blipFill>
        <p:spPr>
          <a:xfrm>
            <a:off x="1712913" y="1952625"/>
            <a:ext cx="1990725" cy="26495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ox(in)">
                                      <p:cBhvr>
                                        <p:cTn id="7" dur="2000" fill="hold"/>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29702"/>
                                        </p:tgtEl>
                                        <p:attrNameLst>
                                          <p:attrName>style.visibility</p:attrName>
                                        </p:attrNameLst>
                                      </p:cBhvr>
                                      <p:to>
                                        <p:strVal val="visible"/>
                                      </p:to>
                                    </p:set>
                                    <p:animEffect transition="in" filter="strips(downLeft)">
                                      <p:cBhvr>
                                        <p:cTn id="16" dur="500" fill="hold"/>
                                        <p:tgtEl>
                                          <p:spTgt spid="2970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9701"/>
                                        </p:tgtEl>
                                        <p:attrNameLst>
                                          <p:attrName>style.visibility</p:attrName>
                                        </p:attrNameLst>
                                      </p:cBhvr>
                                      <p:to>
                                        <p:strVal val="visible"/>
                                      </p:to>
                                    </p:set>
                                    <p:anim calcmode="lin" valueType="num">
                                      <p:cBhvr>
                                        <p:cTn id="21" dur="500" fill="hold"/>
                                        <p:tgtEl>
                                          <p:spTgt spid="29701"/>
                                        </p:tgtEl>
                                        <p:attrNameLst>
                                          <p:attrName>ppt_x</p:attrName>
                                        </p:attrNameLst>
                                      </p:cBhvr>
                                      <p:tavLst>
                                        <p:tav tm="0">
                                          <p:val>
                                            <p:strVal val="#ppt_x"/>
                                          </p:val>
                                        </p:tav>
                                        <p:tav tm="100000">
                                          <p:val>
                                            <p:strVal val="#ppt_x"/>
                                          </p:val>
                                        </p:tav>
                                      </p:tavLst>
                                    </p:anim>
                                    <p:anim calcmode="lin" valueType="num">
                                      <p:cBhvr>
                                        <p:cTn id="22"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29703"/>
                                        </p:tgtEl>
                                        <p:attrNameLst>
                                          <p:attrName>style.visibility</p:attrName>
                                        </p:attrNameLst>
                                      </p:cBhvr>
                                      <p:to>
                                        <p:strVal val="visible"/>
                                      </p:to>
                                    </p:set>
                                    <p:animEffect transition="in" filter="strips(downLeft)">
                                      <p:cBhvr>
                                        <p:cTn id="27" dur="500" fill="hold"/>
                                        <p:tgtEl>
                                          <p:spTgt spid="29703"/>
                                        </p:tgtEl>
                                      </p:cBhvr>
                                    </p:animEffect>
                                  </p:childTnLst>
                                </p:cTn>
                              </p:par>
                            </p:childTnLst>
                          </p:cTn>
                        </p:par>
                      </p:childTnLst>
                    </p:cTn>
                  </p:par>
                  <p:par>
                    <p:cTn id="28" fill="hold">
                      <p:stCondLst>
                        <p:cond delay="indefinite"/>
                      </p:stCondLst>
                      <p:childTnLst>
                        <p:par>
                          <p:cTn id="29" fill="hold">
                            <p:stCondLst>
                              <p:cond delay="0"/>
                            </p:stCondLst>
                            <p:childTnLst>
                              <p:par>
                                <p:cTn id="30" presetID="11" presetClass="entr" presetSubtype="0" fill="hold" grpId="0" nodeType="clickEffect">
                                  <p:stCondLst>
                                    <p:cond delay="0"/>
                                  </p:stCondLst>
                                  <p:childTnLst>
                                    <p:set>
                                      <p:cBhvr>
                                        <p:cTn id="31" dur="1000"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nimBg="1"/>
      <p:bldP spid="29700" grpId="0" bldLvl="0" animBg="1"/>
      <p:bldP spid="29701" grpId="0" animBg="1"/>
      <p:bldP spid="29702" grpId="0" animBg="1"/>
      <p:bldP spid="2970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2"/>
          <p:cNvSpPr/>
          <p:nvPr/>
        </p:nvSpPr>
        <p:spPr>
          <a:xfrm>
            <a:off x="1944688" y="1001713"/>
            <a:ext cx="2011680" cy="645160"/>
          </a:xfrm>
          <a:prstGeom prst="rect">
            <a:avLst/>
          </a:prstGeom>
          <a:noFill/>
          <a:ln w="9525">
            <a:noFill/>
          </a:ln>
        </p:spPr>
        <p:txBody>
          <a:bodyPr wrap="none">
            <a:spAutoFit/>
          </a:bodyPr>
          <a:p>
            <a:r>
              <a:rPr lang="zh-CN" altLang="en-US" sz="3600">
                <a:latin typeface="隶书" panose="02010509060101010101" pitchFamily="49" charset="-122"/>
                <a:ea typeface="隶书" panose="02010509060101010101" pitchFamily="49" charset="-122"/>
              </a:rPr>
              <a:t>形象分析</a:t>
            </a:r>
            <a:endParaRPr lang="zh-CN" altLang="en-US" sz="3600">
              <a:latin typeface="隶书" panose="02010509060101010101" pitchFamily="49" charset="-122"/>
              <a:ea typeface="隶书" panose="02010509060101010101" pitchFamily="49" charset="-122"/>
            </a:endParaRPr>
          </a:p>
        </p:txBody>
      </p:sp>
      <p:sp>
        <p:nvSpPr>
          <p:cNvPr id="31747" name="文本框 31749"/>
          <p:cNvSpPr/>
          <p:nvPr/>
        </p:nvSpPr>
        <p:spPr>
          <a:xfrm>
            <a:off x="4103053" y="390208"/>
            <a:ext cx="6434137" cy="1814830"/>
          </a:xfrm>
          <a:prstGeom prst="rect">
            <a:avLst/>
          </a:prstGeom>
          <a:noFill/>
          <a:ln w="9525">
            <a:noFill/>
          </a:ln>
        </p:spPr>
        <p:txBody>
          <a:bodyPr>
            <a:spAutoFit/>
          </a:bodyPr>
          <a:p>
            <a:pPr marL="457200" indent="-457200">
              <a:spcBef>
                <a:spcPct val="50000"/>
              </a:spcBef>
            </a:pPr>
            <a:r>
              <a:rPr lang="en-US" altLang="zh-CN" sz="2400" b="1">
                <a:latin typeface="楷体_GB2312" pitchFamily="49" charset="-122"/>
                <a:ea typeface="楷体_GB2312" pitchFamily="49" charset="-122"/>
              </a:rPr>
              <a:t> </a:t>
            </a:r>
            <a:r>
              <a:rPr lang="en-US" altLang="zh-CN" sz="2800" b="1">
                <a:latin typeface="楷体_GB2312" pitchFamily="49" charset="-122"/>
                <a:ea typeface="楷体_GB2312" pitchFamily="49" charset="-122"/>
              </a:rPr>
              <a:t> </a:t>
            </a:r>
            <a:r>
              <a:rPr lang="zh-CN" altLang="en-US" sz="2800" b="1">
                <a:latin typeface="楷体" panose="02010609060101010101" charset="-122"/>
                <a:ea typeface="楷体" panose="02010609060101010101" charset="-122"/>
                <a:sym typeface="宋体" panose="02010600030101010101" pitchFamily="2" charset="-122"/>
              </a:rPr>
              <a:t>爱鸟、爱表，悠哉度日。</a:t>
            </a:r>
            <a:r>
              <a:rPr lang="zh-CN" altLang="en-US" sz="2800" b="1">
                <a:solidFill>
                  <a:srgbClr val="333300"/>
                </a:solidFill>
                <a:latin typeface="楷体" panose="02010609060101010101" charset="-122"/>
                <a:ea typeface="楷体" panose="02010609060101010101" charset="-122"/>
                <a:sym typeface="宋体" panose="02010600030101010101" pitchFamily="2" charset="-122"/>
              </a:rPr>
              <a:t>清朝灭亡前，他游手好闲，整日喝茶玩鸟。清亡后，“铁杆庄稼”没有了，但他仍然留恋过去的生活，不愿自食其力。</a:t>
            </a:r>
            <a:endParaRPr lang="zh-CN" altLang="en-US" sz="2800" b="1">
              <a:latin typeface="楷体" panose="02010609060101010101" charset="-122"/>
              <a:ea typeface="楷体" panose="02010609060101010101" charset="-122"/>
            </a:endParaRPr>
          </a:p>
        </p:txBody>
      </p:sp>
      <p:sp>
        <p:nvSpPr>
          <p:cNvPr id="31748" name="文本框 3"/>
          <p:cNvSpPr/>
          <p:nvPr/>
        </p:nvSpPr>
        <p:spPr>
          <a:xfrm>
            <a:off x="419735" y="4443730"/>
            <a:ext cx="3345815" cy="1252855"/>
          </a:xfrm>
          <a:prstGeom prst="rect">
            <a:avLst/>
          </a:prstGeom>
          <a:noFill/>
          <a:ln w="9525" cap="flat" cmpd="sng">
            <a:solidFill>
              <a:srgbClr val="7030A0"/>
            </a:solidFill>
            <a:prstDash val="solid"/>
            <a:round/>
            <a:headEnd type="none" w="med" len="med"/>
            <a:tailEnd type="none" w="med" len="med"/>
          </a:ln>
        </p:spPr>
        <p:txBody>
          <a:bodyPr wrap="square">
            <a:spAutoFit/>
          </a:bodyPr>
          <a:p>
            <a:pPr algn="ctr">
              <a:lnSpc>
                <a:spcPct val="90000"/>
              </a:lnSpc>
            </a:pPr>
            <a:r>
              <a:rPr lang="zh-CN" altLang="en-US" sz="2800">
                <a:latin typeface="华文新魏" panose="02010800040101010101" pitchFamily="2" charset="-122"/>
                <a:ea typeface="华文新魏" panose="02010800040101010101" pitchFamily="2" charset="-122"/>
                <a:sym typeface="+mn-ea"/>
              </a:rPr>
              <a:t> </a:t>
            </a:r>
            <a:r>
              <a:rPr lang="zh-CN" altLang="en-US" sz="2800">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sym typeface="+mn-ea"/>
              </a:rPr>
              <a:t>松二爷</a:t>
            </a:r>
            <a:r>
              <a:rPr lang="zh-CN" altLang="en-US" sz="2800" b="1">
                <a:solidFill>
                  <a:srgbClr val="7030A0"/>
                </a:solidFill>
                <a:latin typeface="楷体" panose="02010609060101010101" charset="-122"/>
                <a:ea typeface="楷体" panose="02010609060101010101" charset="-122"/>
              </a:rPr>
              <a:t>缺乏谋生能力、无力适应新时代</a:t>
            </a:r>
            <a:r>
              <a:rPr lang="zh-CN" altLang="en-US" sz="2800" b="1">
                <a:solidFill>
                  <a:srgbClr val="7030A0"/>
                </a:solidFill>
                <a:latin typeface="楷体" panose="02010609060101010101" charset="-122"/>
                <a:ea typeface="楷体" panose="02010609060101010101" charset="-122"/>
                <a:sym typeface="宋体" panose="02010600030101010101" pitchFamily="2" charset="-122"/>
              </a:rPr>
              <a:t>的晚清遗老</a:t>
            </a:r>
            <a:endParaRPr lang="zh-CN" altLang="en-US" sz="2800" b="1">
              <a:solidFill>
                <a:srgbClr val="7030A0"/>
              </a:solidFill>
              <a:latin typeface="楷体" panose="02010609060101010101" charset="-122"/>
              <a:ea typeface="楷体" panose="02010609060101010101" charset="-122"/>
              <a:sym typeface="宋体" panose="02010600030101010101" pitchFamily="2" charset="-122"/>
            </a:endParaRPr>
          </a:p>
        </p:txBody>
      </p:sp>
      <p:pic>
        <p:nvPicPr>
          <p:cNvPr id="31749" name="图片 99" descr="C:/Users/于海芹/Desktop/file:/C:/Users/Administrator/AppData/Local/Temp/wps/INetCache/997768ad3ce99ab239c028706b345c75"/>
          <p:cNvPicPr/>
          <p:nvPr/>
        </p:nvPicPr>
        <p:blipFill>
          <a:blip r:embed="rId1" r:link="rId2"/>
          <a:stretch>
            <a:fillRect/>
          </a:stretch>
        </p:blipFill>
        <p:spPr>
          <a:xfrm>
            <a:off x="489585" y="1958975"/>
            <a:ext cx="3275965" cy="2313305"/>
          </a:xfrm>
          <a:prstGeom prst="rect">
            <a:avLst/>
          </a:prstGeom>
          <a:noFill/>
          <a:ln w="9525">
            <a:noFill/>
          </a:ln>
        </p:spPr>
      </p:pic>
      <p:sp>
        <p:nvSpPr>
          <p:cNvPr id="31750" name="文本框 4"/>
          <p:cNvSpPr/>
          <p:nvPr/>
        </p:nvSpPr>
        <p:spPr>
          <a:xfrm>
            <a:off x="4623435" y="2286000"/>
            <a:ext cx="2748915" cy="583565"/>
          </a:xfrm>
          <a:prstGeom prst="rect">
            <a:avLst/>
          </a:prstGeom>
          <a:noFill/>
          <a:ln w="9525">
            <a:noFill/>
          </a:ln>
        </p:spPr>
        <p:txBody>
          <a:bodyPr wrap="square">
            <a:spAutoFit/>
          </a:bodyPr>
          <a:p>
            <a:r>
              <a:rPr lang="zh-CN" altLang="en-US" sz="3200" b="1">
                <a:solidFill>
                  <a:srgbClr val="CC3300"/>
                </a:solidFill>
                <a:latin typeface="楷体" panose="02010609060101010101" charset="-122"/>
                <a:ea typeface="楷体" panose="02010609060101010101" charset="-122"/>
                <a:sym typeface="宋体" panose="02010600030101010101" pitchFamily="2" charset="-122"/>
              </a:rPr>
              <a:t>懒散无能</a:t>
            </a:r>
            <a:endParaRPr lang="zh-CN" altLang="en-US" sz="3200" b="1">
              <a:solidFill>
                <a:srgbClr val="CC3300"/>
              </a:solidFill>
              <a:latin typeface="楷体" panose="02010609060101010101" charset="-122"/>
              <a:ea typeface="楷体" panose="02010609060101010101" charset="-122"/>
              <a:sym typeface="宋体" panose="02010600030101010101" pitchFamily="2" charset="-122"/>
            </a:endParaRPr>
          </a:p>
        </p:txBody>
      </p:sp>
      <p:sp>
        <p:nvSpPr>
          <p:cNvPr id="31751" name="文本框 5"/>
          <p:cNvSpPr/>
          <p:nvPr/>
        </p:nvSpPr>
        <p:spPr>
          <a:xfrm>
            <a:off x="4399280" y="3164840"/>
            <a:ext cx="7701915" cy="2245360"/>
          </a:xfrm>
          <a:prstGeom prst="rect">
            <a:avLst/>
          </a:prstGeom>
          <a:noFill/>
          <a:ln w="9525">
            <a:noFill/>
          </a:ln>
        </p:spPr>
        <p:txBody>
          <a:bodyPr wrap="square">
            <a:spAutoFit/>
          </a:bodyPr>
          <a:p>
            <a:r>
              <a:rPr lang="zh-CN" altLang="en-US" sz="2800" b="1">
                <a:solidFill>
                  <a:srgbClr val="333300"/>
                </a:solidFill>
                <a:latin typeface="楷体" panose="02010609060101010101" charset="-122"/>
                <a:ea typeface="楷体" panose="02010609060101010101" charset="-122"/>
                <a:sym typeface="宋体" panose="02010600030101010101" pitchFamily="2" charset="-122"/>
              </a:rPr>
              <a:t>前面有试着调节常四爷与二德子的争执，结尾也有替常四爷解围，但最终也承认了</a:t>
            </a:r>
            <a:r>
              <a:rPr lang="en-US" altLang="zh-CN" sz="2800" b="1">
                <a:solidFill>
                  <a:srgbClr val="333300"/>
                </a:solidFill>
                <a:latin typeface="楷体" panose="02010609060101010101" charset="-122"/>
                <a:ea typeface="楷体" panose="02010609060101010101" charset="-122"/>
                <a:sym typeface="宋体" panose="02010600030101010101" pitchFamily="2" charset="-122"/>
              </a:rPr>
              <a:t>“</a:t>
            </a:r>
            <a:r>
              <a:rPr lang="zh-CN" altLang="en-US" sz="2800" b="1">
                <a:solidFill>
                  <a:srgbClr val="333300"/>
                </a:solidFill>
                <a:latin typeface="楷体" panose="02010609060101010101" charset="-122"/>
                <a:ea typeface="楷体" panose="02010609060101010101" charset="-122"/>
                <a:sym typeface="宋体" panose="02010600030101010101" pitchFamily="2" charset="-122"/>
              </a:rPr>
              <a:t>我听见了，他是说</a:t>
            </a:r>
            <a:r>
              <a:rPr lang="en-US" altLang="zh-CN" sz="2800" b="1">
                <a:solidFill>
                  <a:srgbClr val="333300"/>
                </a:solidFill>
                <a:latin typeface="楷体" panose="02010609060101010101" charset="-122"/>
                <a:ea typeface="楷体" panose="02010609060101010101" charset="-122"/>
                <a:sym typeface="宋体" panose="02010600030101010101" pitchFamily="2" charset="-122"/>
              </a:rPr>
              <a:t>……”</a:t>
            </a:r>
            <a:r>
              <a:rPr lang="zh-CN" altLang="en-US" sz="2800" b="1">
                <a:solidFill>
                  <a:srgbClr val="333300"/>
                </a:solidFill>
                <a:latin typeface="楷体" panose="02010609060101010101" charset="-122"/>
                <a:ea typeface="楷体" panose="02010609060101010101" charset="-122"/>
                <a:sym typeface="宋体" panose="02010600030101010101" pitchFamily="2" charset="-122"/>
              </a:rPr>
              <a:t>。从全剧来看，他将全部精神寄托在鸟儿身上，宁愿自己挨饿，也不让鸟儿饿着，一提到鸟就有了精神，最后终于饿死。</a:t>
            </a:r>
            <a:endParaRPr lang="zh-CN" altLang="en-US" sz="2800"/>
          </a:p>
        </p:txBody>
      </p:sp>
      <p:sp>
        <p:nvSpPr>
          <p:cNvPr id="31752" name="文本框 6"/>
          <p:cNvSpPr/>
          <p:nvPr/>
        </p:nvSpPr>
        <p:spPr>
          <a:xfrm>
            <a:off x="4399280" y="5705475"/>
            <a:ext cx="4553585" cy="583565"/>
          </a:xfrm>
          <a:prstGeom prst="rect">
            <a:avLst/>
          </a:prstGeom>
          <a:noFill/>
          <a:ln w="9525">
            <a:noFill/>
          </a:ln>
        </p:spPr>
        <p:txBody>
          <a:bodyPr wrap="square">
            <a:spAutoFit/>
          </a:bodyPr>
          <a:p>
            <a:r>
              <a:rPr lang="zh-CN" altLang="en-US" sz="3200" b="1">
                <a:solidFill>
                  <a:srgbClr val="CC3300"/>
                </a:solidFill>
                <a:latin typeface="楷体" panose="02010609060101010101" charset="-122"/>
                <a:ea typeface="楷体" panose="02010609060101010101" charset="-122"/>
                <a:sym typeface="宋体" panose="02010600030101010101" pitchFamily="2" charset="-122"/>
              </a:rPr>
              <a:t>善良却胆小怯懦</a:t>
            </a:r>
            <a:endParaRPr lang="zh-CN" altLang="en-US" sz="3200" b="1">
              <a:solidFill>
                <a:srgbClr val="CC33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trips(downLeft)">
                                      <p:cBhvr>
                                        <p:cTn id="7" dur="500" fill="hold"/>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49"/>
                                        </p:tgtEl>
                                        <p:attrNameLst>
                                          <p:attrName>style.visibility</p:attrName>
                                        </p:attrNameLst>
                                      </p:cBhvr>
                                      <p:to>
                                        <p:strVal val="visible"/>
                                      </p:to>
                                    </p:set>
                                    <p:animEffect transition="in" filter="diamond(in)">
                                      <p:cBhvr>
                                        <p:cTn id="12" dur="2000" fill="hold"/>
                                        <p:tgtEl>
                                          <p:spTgt spid="3174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1747"/>
                                        </p:tgtEl>
                                        <p:attrNameLst>
                                          <p:attrName>style.visibility</p:attrName>
                                        </p:attrNameLst>
                                      </p:cBhvr>
                                      <p:to>
                                        <p:strVal val="visible"/>
                                      </p:to>
                                    </p:set>
                                    <p:anim calcmode="lin" valueType="num">
                                      <p:cBhvr>
                                        <p:cTn id="17" dur="500" fill="hold"/>
                                        <p:tgtEl>
                                          <p:spTgt spid="31747"/>
                                        </p:tgtEl>
                                        <p:attrNameLst>
                                          <p:attrName>ppt_x</p:attrName>
                                        </p:attrNameLst>
                                      </p:cBhvr>
                                      <p:tavLst>
                                        <p:tav tm="0">
                                          <p:val>
                                            <p:strVal val="#ppt_x"/>
                                          </p:val>
                                        </p:tav>
                                        <p:tav tm="100000">
                                          <p:val>
                                            <p:strVal val="#ppt_x"/>
                                          </p:val>
                                        </p:tav>
                                      </p:tavLst>
                                    </p:anim>
                                    <p:anim calcmode="lin" valueType="num">
                                      <p:cBhvr>
                                        <p:cTn id="1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1750"/>
                                        </p:tgtEl>
                                        <p:attrNameLst>
                                          <p:attrName>style.visibility</p:attrName>
                                        </p:attrNameLst>
                                      </p:cBhvr>
                                      <p:to>
                                        <p:strVal val="visible"/>
                                      </p:to>
                                    </p:set>
                                    <p:animEffect transition="in" filter="diamond(in)">
                                      <p:cBhvr>
                                        <p:cTn id="23" dur="2000" fill="hold"/>
                                        <p:tgtEl>
                                          <p:spTgt spid="3175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1751"/>
                                        </p:tgtEl>
                                        <p:attrNameLst>
                                          <p:attrName>style.visibility</p:attrName>
                                        </p:attrNameLst>
                                      </p:cBhvr>
                                      <p:to>
                                        <p:strVal val="visible"/>
                                      </p:to>
                                    </p:set>
                                    <p:anim calcmode="lin" valueType="num">
                                      <p:cBhvr>
                                        <p:cTn id="28" dur="500" fill="hold"/>
                                        <p:tgtEl>
                                          <p:spTgt spid="31751"/>
                                        </p:tgtEl>
                                        <p:attrNameLst>
                                          <p:attrName>ppt_x</p:attrName>
                                        </p:attrNameLst>
                                      </p:cBhvr>
                                      <p:tavLst>
                                        <p:tav tm="0">
                                          <p:val>
                                            <p:strVal val="#ppt_x"/>
                                          </p:val>
                                        </p:tav>
                                        <p:tav tm="100000">
                                          <p:val>
                                            <p:strVal val="#ppt_x"/>
                                          </p:val>
                                        </p:tav>
                                      </p:tavLst>
                                    </p:anim>
                                    <p:anim calcmode="lin" valueType="num">
                                      <p:cBhvr>
                                        <p:cTn id="29"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31752"/>
                                        </p:tgtEl>
                                        <p:attrNameLst>
                                          <p:attrName>style.visibility</p:attrName>
                                        </p:attrNameLst>
                                      </p:cBhvr>
                                      <p:to>
                                        <p:strVal val="visible"/>
                                      </p:to>
                                    </p:set>
                                    <p:animEffect transition="in" filter="diamond(in)">
                                      <p:cBhvr>
                                        <p:cTn id="34" dur="2000" fill="hold"/>
                                        <p:tgtEl>
                                          <p:spTgt spid="3175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1748"/>
                                        </p:tgtEl>
                                        <p:attrNameLst>
                                          <p:attrName>style.visibility</p:attrName>
                                        </p:attrNameLst>
                                      </p:cBhvr>
                                      <p:to>
                                        <p:strVal val="visible"/>
                                      </p:to>
                                    </p:set>
                                    <p:animEffect transition="in" filter="barn(inVertical)">
                                      <p:cBhvr>
                                        <p:cTn id="39" dur="500" fill="hold"/>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p:bldP spid="31748" grpId="0" bldLvl="0" animBg="1"/>
      <p:bldP spid="31750" grpId="0" animBg="1"/>
      <p:bldP spid="31751" grpId="0" animBg="1"/>
      <p:bldP spid="3175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p:nvPr/>
        </p:nvSpPr>
        <p:spPr>
          <a:xfrm>
            <a:off x="2008821" y="123190"/>
            <a:ext cx="7620000" cy="701675"/>
          </a:xfrm>
          <a:prstGeom prst="rect">
            <a:avLst/>
          </a:prstGeom>
          <a:noFill/>
          <a:ln w="9525">
            <a:noFill/>
          </a:ln>
        </p:spPr>
        <p:txBody>
          <a:bodyPr/>
          <a:lstStyle/>
          <a:p>
            <a:pPr fontAlgn="base">
              <a:spcBef>
                <a:spcPct val="50000"/>
              </a:spcBef>
            </a:pPr>
            <a:r>
              <a:rPr lang="zh-CN" altLang="en-US" sz="4000" b="0" strike="noStrike" noProof="1">
                <a:latin typeface="华文新魏" panose="02010800040101010101" pitchFamily="2" charset="-122"/>
                <a:ea typeface="华文新魏" panose="02010800040101010101" pitchFamily="2" charset="-122"/>
                <a:cs typeface="+mn-cs"/>
              </a:rPr>
              <a:t> </a:t>
            </a:r>
            <a:r>
              <a:rPr lang="zh-CN" altLang="en-US" sz="4000" strike="noStrike" noProof="1">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cs typeface="+mn-cs"/>
              </a:rPr>
              <a:t>松二爷</a:t>
            </a:r>
            <a:r>
              <a:rPr lang="zh-CN" altLang="en-US" sz="4000" strike="noStrike" noProof="1">
                <a:ln w="6600">
                  <a:solidFill>
                    <a:schemeClr val="accent2"/>
                  </a:solidFill>
                  <a:prstDash val="solid"/>
                </a:ln>
                <a:solidFill>
                  <a:srgbClr val="FFFFFF"/>
                </a:solidFill>
                <a:effectLst>
                  <a:outerShdw dist="38100" dir="2700000" algn="tl" rotWithShape="0">
                    <a:schemeClr val="accent2"/>
                  </a:outerShdw>
                </a:effectLst>
                <a:latin typeface="Calibri" panose="020F0502020204030204"/>
                <a:ea typeface="Calibri" panose="020F0502020204030204" charset="-122"/>
                <a:cs typeface="+mn-cs"/>
                <a:sym typeface="+mn-ea"/>
              </a:rPr>
              <a:t>有什么样的性格特点？</a:t>
            </a:r>
            <a:endParaRPr lang="zh-CN" altLang="en-US" sz="4000" strike="noStrike" noProof="1">
              <a:solidFill>
                <a:srgbClr val="CC3300"/>
              </a:solidFill>
              <a:latin typeface="华文新魏" panose="02010800040101010101" pitchFamily="2" charset="-122"/>
              <a:ea typeface="华文新魏" panose="02010800040101010101" pitchFamily="2" charset="-122"/>
            </a:endParaRPr>
          </a:p>
        </p:txBody>
      </p:sp>
      <p:sp>
        <p:nvSpPr>
          <p:cNvPr id="2146" name="Oval 4"/>
          <p:cNvSpPr/>
          <p:nvPr/>
        </p:nvSpPr>
        <p:spPr>
          <a:xfrm>
            <a:off x="2408238" y="3059113"/>
            <a:ext cx="2881312" cy="1584325"/>
          </a:xfrm>
          <a:prstGeom prst="ellipse">
            <a:avLst/>
          </a:prstGeom>
          <a:solidFill>
            <a:srgbClr val="CCECFF"/>
          </a:solidFill>
          <a:ln w="9525" cap="flat" cmpd="sng">
            <a:solidFill>
              <a:srgbClr val="000000"/>
            </a:solidFill>
            <a:prstDash val="solid"/>
            <a:round/>
            <a:headEnd type="none" w="med" len="med"/>
            <a:tailEnd type="none" w="med" len="med"/>
          </a:ln>
        </p:spPr>
        <p:txBody>
          <a:bodyPr wrap="none" anchor="ctr"/>
          <a:lstStyle/>
          <a:p>
            <a:pPr algn="ctr" eaLnBrk="0" hangingPunct="0">
              <a:buSzTx/>
            </a:pPr>
            <a:r>
              <a:rPr lang="zh-CN" altLang="en-US" sz="3200" b="0">
                <a:solidFill>
                  <a:srgbClr val="3333CC"/>
                </a:solidFill>
                <a:latin typeface="Times New Roman" panose="02020603050405020304" pitchFamily="18" charset="0"/>
                <a:ea typeface="楷体_GB2312" pitchFamily="49" charset="-122"/>
              </a:rPr>
              <a:t>心眼好</a:t>
            </a:r>
            <a:endParaRPr lang="zh-CN" altLang="en-US" sz="3200" b="0">
              <a:solidFill>
                <a:srgbClr val="3333CC"/>
              </a:solidFill>
              <a:latin typeface="Times New Roman" panose="02020603050405020304" pitchFamily="18" charset="0"/>
              <a:ea typeface="楷体_GB2312" pitchFamily="49" charset="-122"/>
            </a:endParaRPr>
          </a:p>
          <a:p>
            <a:pPr algn="ctr" eaLnBrk="0" hangingPunct="0">
              <a:buSzTx/>
            </a:pPr>
            <a:r>
              <a:rPr lang="zh-CN" altLang="en-US" sz="3200" b="0">
                <a:solidFill>
                  <a:srgbClr val="3333CC"/>
                </a:solidFill>
                <a:latin typeface="Times New Roman" panose="02020603050405020304" pitchFamily="18" charset="0"/>
                <a:ea typeface="楷体_GB2312" pitchFamily="49" charset="-122"/>
              </a:rPr>
              <a:t>胆小怕事</a:t>
            </a:r>
            <a:endParaRPr lang="zh-CN" altLang="en-US" sz="3200" b="0">
              <a:solidFill>
                <a:srgbClr val="3333CC"/>
              </a:solidFill>
              <a:latin typeface="Times New Roman" panose="02020603050405020304" pitchFamily="18" charset="0"/>
              <a:ea typeface="楷体_GB2312" pitchFamily="49" charset="-122"/>
            </a:endParaRPr>
          </a:p>
          <a:p>
            <a:pPr algn="ctr" eaLnBrk="0" hangingPunct="0">
              <a:buSzTx/>
            </a:pPr>
            <a:r>
              <a:rPr lang="zh-CN" altLang="en-US" sz="3200" b="0">
                <a:solidFill>
                  <a:srgbClr val="3333CC"/>
                </a:solidFill>
                <a:latin typeface="Times New Roman" panose="02020603050405020304" pitchFamily="18" charset="0"/>
                <a:ea typeface="楷体_GB2312" pitchFamily="49" charset="-122"/>
              </a:rPr>
              <a:t>懒散无能</a:t>
            </a:r>
            <a:endParaRPr lang="zh-CN" altLang="en-US" sz="3200" b="0">
              <a:solidFill>
                <a:srgbClr val="3333CC"/>
              </a:solidFill>
              <a:latin typeface="Times New Roman" panose="02020603050405020304" pitchFamily="18" charset="0"/>
              <a:ea typeface="楷体_GB2312" pitchFamily="49" charset="-122"/>
            </a:endParaRPr>
          </a:p>
        </p:txBody>
      </p:sp>
      <p:sp>
        <p:nvSpPr>
          <p:cNvPr id="2147" name="AutoShape 5"/>
          <p:cNvSpPr/>
          <p:nvPr/>
        </p:nvSpPr>
        <p:spPr>
          <a:xfrm>
            <a:off x="6983413" y="2579688"/>
            <a:ext cx="2952750" cy="1728787"/>
          </a:xfrm>
          <a:prstGeom prst="wedgeRoundRectCallout">
            <a:avLst>
              <a:gd name="adj1" fmla="val -105162"/>
              <a:gd name="adj2" fmla="val -6014"/>
              <a:gd name="adj3" fmla="val 16667"/>
            </a:avLst>
          </a:prstGeom>
          <a:solidFill>
            <a:srgbClr val="CCECFF"/>
          </a:solidFill>
          <a:ln w="9525" cap="flat" cmpd="sng">
            <a:solidFill>
              <a:srgbClr val="000000"/>
            </a:solidFill>
            <a:prstDash val="solid"/>
            <a:miter/>
            <a:headEnd type="none" w="med" len="med"/>
            <a:tailEnd type="none" w="med" len="med"/>
          </a:ln>
        </p:spPr>
        <p:txBody>
          <a:bodyPr wrap="none" anchor="ctr"/>
          <a:lstStyle/>
          <a:p>
            <a:pPr algn="ctr" eaLnBrk="0" hangingPunct="0">
              <a:buSzTx/>
            </a:pPr>
            <a:r>
              <a:rPr lang="zh-CN" altLang="en-US" sz="2400" b="0">
                <a:solidFill>
                  <a:srgbClr val="3333CC"/>
                </a:solidFill>
                <a:latin typeface="Times New Roman" panose="02020603050405020304" pitchFamily="18" charset="0"/>
                <a:ea typeface="宋体" panose="02010600030101010101" pitchFamily="2" charset="-122"/>
              </a:rPr>
              <a:t>没有谋生能力的旗人</a:t>
            </a:r>
            <a:endParaRPr lang="zh-CN" altLang="en-US" sz="2400" b="0">
              <a:solidFill>
                <a:srgbClr val="3333CC"/>
              </a:solidFill>
              <a:latin typeface="Times New Roman" panose="02020603050405020304" pitchFamily="18" charset="0"/>
              <a:ea typeface="宋体" panose="02010600030101010101" pitchFamily="2" charset="-122"/>
            </a:endParaRPr>
          </a:p>
          <a:p>
            <a:pPr algn="ctr" eaLnBrk="0" hangingPunct="0">
              <a:buSzTx/>
            </a:pPr>
            <a:r>
              <a:rPr lang="zh-CN" altLang="en-US" sz="2400" b="0">
                <a:solidFill>
                  <a:srgbClr val="3333CC"/>
                </a:solidFill>
                <a:latin typeface="Times New Roman" panose="02020603050405020304" pitchFamily="18" charset="0"/>
                <a:ea typeface="宋体" panose="02010600030101010101" pitchFamily="2" charset="-122"/>
              </a:rPr>
              <a:t>的典型，反映了中国</a:t>
            </a:r>
            <a:endParaRPr lang="zh-CN" altLang="en-US" sz="2400" b="0">
              <a:solidFill>
                <a:srgbClr val="3333CC"/>
              </a:solidFill>
              <a:latin typeface="Times New Roman" panose="02020603050405020304" pitchFamily="18" charset="0"/>
              <a:ea typeface="宋体" panose="02010600030101010101" pitchFamily="2" charset="-122"/>
            </a:endParaRPr>
          </a:p>
          <a:p>
            <a:pPr algn="ctr" eaLnBrk="0" hangingPunct="0">
              <a:buSzTx/>
            </a:pPr>
            <a:r>
              <a:rPr lang="zh-CN" altLang="en-US" sz="2400" b="0">
                <a:solidFill>
                  <a:srgbClr val="3333CC"/>
                </a:solidFill>
                <a:latin typeface="Times New Roman" panose="02020603050405020304" pitchFamily="18" charset="0"/>
                <a:ea typeface="宋体" panose="02010600030101010101" pitchFamily="2" charset="-122"/>
              </a:rPr>
              <a:t>封建社会的腐朽</a:t>
            </a:r>
            <a:r>
              <a:rPr lang="zh-CN" altLang="en-US" sz="2400" b="0">
                <a:solidFill>
                  <a:schemeClr val="accent2"/>
                </a:solidFill>
                <a:latin typeface="Times New Roman" panose="02020603050405020304" pitchFamily="18" charset="0"/>
                <a:ea typeface="宋体" panose="02010600030101010101" pitchFamily="2" charset="-122"/>
              </a:rPr>
              <a:t>。</a:t>
            </a:r>
            <a:endParaRPr lang="zh-CN" altLang="en-US" sz="2400" b="0">
              <a:solidFill>
                <a:schemeClr val="accent2"/>
              </a:solidFill>
              <a:latin typeface="Times New Roman" panose="02020603050405020304" pitchFamily="18" charset="0"/>
              <a:ea typeface="宋体" panose="02010600030101010101" pitchFamily="2" charset="-122"/>
            </a:endParaRPr>
          </a:p>
        </p:txBody>
      </p:sp>
      <p:sp>
        <p:nvSpPr>
          <p:cNvPr id="2148" name="Rectangle 6"/>
          <p:cNvSpPr/>
          <p:nvPr/>
        </p:nvSpPr>
        <p:spPr>
          <a:xfrm>
            <a:off x="2251075" y="4645025"/>
            <a:ext cx="8101013" cy="1917700"/>
          </a:xfrm>
          <a:prstGeom prst="rect">
            <a:avLst/>
          </a:prstGeom>
          <a:noFill/>
          <a:ln w="9525">
            <a:noFill/>
          </a:ln>
        </p:spPr>
        <p:txBody>
          <a:bodyPr anchor="t"/>
          <a:lstStyle/>
          <a:p>
            <a:pPr eaLnBrk="0" hangingPunct="0">
              <a:spcBef>
                <a:spcPct val="50000"/>
              </a:spcBef>
              <a:buSzTx/>
            </a:pPr>
            <a:r>
              <a:rPr lang="zh-CN" altLang="en-US" sz="2400" b="0">
                <a:latin typeface="Times New Roman" panose="02020603050405020304" pitchFamily="18" charset="0"/>
                <a:ea typeface="宋体" panose="02010600030101010101" pitchFamily="2" charset="-122"/>
              </a:rPr>
              <a:t>松二爷也是个旗人，心眼好，但胆小怕事，懒散而无能。清朝灭亡前，他游手好闲，整日喝茶玩鸟。清亡后，</a:t>
            </a:r>
            <a:r>
              <a:rPr lang="zh-CN" altLang="en-US" sz="2400" b="0">
                <a:latin typeface="Arial" panose="020B0604020202020204" pitchFamily="34" charset="0"/>
                <a:ea typeface="宋体" panose="02010600030101010101" pitchFamily="2" charset="-122"/>
              </a:rPr>
              <a:t>“</a:t>
            </a:r>
            <a:r>
              <a:rPr lang="zh-CN" altLang="en-US" sz="2400" b="0">
                <a:latin typeface="Times New Roman" panose="02020603050405020304" pitchFamily="18" charset="0"/>
                <a:ea typeface="宋体" panose="02010600030101010101" pitchFamily="2" charset="-122"/>
              </a:rPr>
              <a:t>铁杆庄稼</a:t>
            </a:r>
            <a:r>
              <a:rPr lang="zh-CN" altLang="en-US" sz="2400" b="0">
                <a:latin typeface="Arial" panose="020B0604020202020204" pitchFamily="34" charset="0"/>
                <a:ea typeface="宋体" panose="02010600030101010101" pitchFamily="2" charset="-122"/>
              </a:rPr>
              <a:t>”</a:t>
            </a:r>
            <a:r>
              <a:rPr lang="zh-CN" altLang="en-US" sz="2400" b="0">
                <a:latin typeface="Times New Roman" panose="02020603050405020304" pitchFamily="18" charset="0"/>
                <a:ea typeface="宋体" panose="02010600030101010101" pitchFamily="2" charset="-122"/>
              </a:rPr>
              <a:t>没有了，但他仍然留恋过去的生活，不愿自食其力。他宁愿自己挨饿，也不让鸟儿饿着，一提到鸟就有了精神，最后终于饿死。</a:t>
            </a:r>
            <a:endParaRPr lang="zh-CN" altLang="en-US" sz="2400" b="0">
              <a:latin typeface="Times New Roman" panose="02020603050405020304" pitchFamily="18" charset="0"/>
              <a:ea typeface="宋体" panose="02010600030101010101" pitchFamily="2" charset="-122"/>
            </a:endParaRPr>
          </a:p>
        </p:txBody>
      </p:sp>
      <p:sp>
        <p:nvSpPr>
          <p:cNvPr id="2" name="文本框 1"/>
          <p:cNvSpPr txBox="1"/>
          <p:nvPr/>
        </p:nvSpPr>
        <p:spPr>
          <a:xfrm>
            <a:off x="2343150" y="920750"/>
            <a:ext cx="4069080" cy="368300"/>
          </a:xfrm>
          <a:prstGeom prst="rect">
            <a:avLst/>
          </a:prstGeom>
          <a:noFill/>
          <a:ln w="9525">
            <a:noFill/>
          </a:ln>
        </p:spPr>
        <p:txBody>
          <a:bodyPr wrap="none" anchor="t">
            <a:spAutoFit/>
          </a:bodyPr>
          <a:lstStyle/>
          <a:p>
            <a:pPr eaLnBrk="0" hangingPunct="0"/>
            <a:r>
              <a:rPr lang="zh-CN" altLang="en-US" b="0">
                <a:latin typeface="Calibri" panose="020F0502020204030204"/>
                <a:ea typeface="Calibri" panose="020F0502020204030204" charset="-122"/>
              </a:rPr>
              <a:t>来，坐下喝一碗，我们也都是外场人。</a:t>
            </a:r>
            <a:endParaRPr lang="zh-CN" altLang="en-US" b="0">
              <a:latin typeface="Calibri" panose="020F0502020204030204"/>
              <a:ea typeface="Calibri" panose="020F0502020204030204" charset="-122"/>
            </a:endParaRPr>
          </a:p>
        </p:txBody>
      </p:sp>
      <p:sp>
        <p:nvSpPr>
          <p:cNvPr id="3" name="文本框 2"/>
          <p:cNvSpPr txBox="1"/>
          <p:nvPr/>
        </p:nvSpPr>
        <p:spPr>
          <a:xfrm>
            <a:off x="2408238" y="1289050"/>
            <a:ext cx="2240280" cy="368300"/>
          </a:xfrm>
          <a:prstGeom prst="rect">
            <a:avLst/>
          </a:prstGeom>
          <a:noFill/>
          <a:ln w="9525">
            <a:noFill/>
          </a:ln>
        </p:spPr>
        <p:txBody>
          <a:bodyPr wrap="none" anchor="t">
            <a:spAutoFit/>
          </a:bodyPr>
          <a:lstStyle/>
          <a:p>
            <a:pPr eaLnBrk="0" hangingPunct="0"/>
            <a:r>
              <a:rPr lang="zh-CN" altLang="en-US" b="0">
                <a:solidFill>
                  <a:srgbClr val="C00000"/>
                </a:solidFill>
                <a:latin typeface="Calibri" panose="020F0502020204030204"/>
                <a:ea typeface="Calibri" panose="020F0502020204030204" charset="-122"/>
              </a:rPr>
              <a:t>心眼好，和事佬形象</a:t>
            </a:r>
            <a:endParaRPr lang="zh-CN" altLang="en-US" b="0">
              <a:solidFill>
                <a:srgbClr val="C00000"/>
              </a:solidFill>
              <a:latin typeface="Calibri" panose="020F0502020204030204"/>
              <a:ea typeface="Calibri" panose="020F0502020204030204" charset="-122"/>
            </a:endParaRPr>
          </a:p>
        </p:txBody>
      </p:sp>
      <p:sp>
        <p:nvSpPr>
          <p:cNvPr id="4" name="文本框 3"/>
          <p:cNvSpPr txBox="1"/>
          <p:nvPr/>
        </p:nvSpPr>
        <p:spPr>
          <a:xfrm>
            <a:off x="2343150" y="1657350"/>
            <a:ext cx="7040880" cy="922020"/>
          </a:xfrm>
          <a:prstGeom prst="rect">
            <a:avLst/>
          </a:prstGeom>
          <a:noFill/>
          <a:ln w="9525">
            <a:noFill/>
          </a:ln>
        </p:spPr>
        <p:txBody>
          <a:bodyPr wrap="none" anchor="t">
            <a:spAutoFit/>
          </a:bodyPr>
          <a:lstStyle/>
          <a:p>
            <a:pPr eaLnBrk="0" hangingPunct="0"/>
            <a:r>
              <a:rPr lang="zh-CN" altLang="en-US" b="0">
                <a:latin typeface="Calibri" panose="020F0502020204030204"/>
                <a:ea typeface="Calibri" panose="020F0502020204030204" charset="-122"/>
              </a:rPr>
              <a:t>哥们儿，我们天天在这儿喝茶，王掌柜知道，我们都是地道老好人！</a:t>
            </a:r>
            <a:endParaRPr lang="zh-CN" altLang="en-US" b="0">
              <a:latin typeface="Calibri" panose="020F0502020204030204"/>
              <a:ea typeface="Calibri" panose="020F0502020204030204" charset="-122"/>
            </a:endParaRPr>
          </a:p>
          <a:p>
            <a:pPr eaLnBrk="0" hangingPunct="0"/>
            <a:r>
              <a:rPr lang="zh-CN" altLang="en-US" b="0">
                <a:latin typeface="Calibri" panose="020F0502020204030204"/>
                <a:ea typeface="Calibri" panose="020F0502020204030204" charset="-122"/>
              </a:rPr>
              <a:t>我，我听见了，他是说</a:t>
            </a:r>
            <a:r>
              <a:rPr lang="en-US" altLang="zh-CN" b="0">
                <a:latin typeface="Calibri" panose="020F0502020204030204"/>
              </a:rPr>
              <a:t>······</a:t>
            </a:r>
            <a:endParaRPr lang="en-US" altLang="zh-CN" b="0">
              <a:latin typeface="Calibri" panose="020F0502020204030204"/>
            </a:endParaRPr>
          </a:p>
          <a:p>
            <a:pPr eaLnBrk="0" hangingPunct="0"/>
            <a:r>
              <a:rPr lang="zh-CN" altLang="en-US" b="0">
                <a:latin typeface="Calibri" panose="020F0502020204030204"/>
                <a:ea typeface="宋体" panose="02010600030101010101" pitchFamily="2" charset="-122"/>
              </a:rPr>
              <a:t>黄爷，帮帮忙，给美言两句！</a:t>
            </a:r>
            <a:endParaRPr lang="zh-CN" altLang="en-US" b="0">
              <a:latin typeface="Calibri" panose="020F0502020204030204"/>
              <a:ea typeface="宋体" panose="02010600030101010101" pitchFamily="2" charset="-122"/>
            </a:endParaRPr>
          </a:p>
        </p:txBody>
      </p:sp>
      <p:sp>
        <p:nvSpPr>
          <p:cNvPr id="5" name="文本框 4"/>
          <p:cNvSpPr txBox="1"/>
          <p:nvPr/>
        </p:nvSpPr>
        <p:spPr>
          <a:xfrm>
            <a:off x="2343150" y="2579688"/>
            <a:ext cx="4943475" cy="368300"/>
          </a:xfrm>
          <a:prstGeom prst="rect">
            <a:avLst/>
          </a:prstGeom>
          <a:noFill/>
          <a:ln w="9525">
            <a:noFill/>
          </a:ln>
        </p:spPr>
        <p:txBody>
          <a:bodyPr wrap="square" anchor="t">
            <a:spAutoFit/>
          </a:bodyPr>
          <a:lstStyle/>
          <a:p>
            <a:pPr eaLnBrk="0" hangingPunct="0"/>
            <a:r>
              <a:rPr lang="zh-CN" altLang="en-US" b="0">
                <a:solidFill>
                  <a:srgbClr val="C00000"/>
                </a:solidFill>
                <a:latin typeface="Calibri" panose="020F0502020204030204"/>
                <a:ea typeface="Calibri" panose="020F0502020204030204" charset="-122"/>
              </a:rPr>
              <a:t>胆小怕事，懦弱无能，不敢为朋友出头</a:t>
            </a:r>
            <a:endParaRPr lang="zh-CN" altLang="en-US" b="0">
              <a:solidFill>
                <a:srgbClr val="C00000"/>
              </a:solidFill>
              <a:latin typeface="Calibri" panose="020F0502020204030204"/>
              <a:ea typeface="Calibri" panose="020F0502020204030204" charset="-122"/>
            </a:endParaRPr>
          </a:p>
        </p:txBody>
      </p:sp>
    </p:spTree>
  </p:cSld>
  <p:clrMapOvr>
    <a:masterClrMapping/>
  </p:clrMapOvr>
  <p:transition>
    <p:blinds dir="vert"/>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additive="base">
                                        <p:cTn id="22" dur="1" fill="hold">
                                          <p:stCondLst>
                                            <p:cond delay="0"/>
                                          </p:stCondLst>
                                        </p:cTn>
                                        <p:tgtEl>
                                          <p:spTgt spid="2146"/>
                                        </p:tgtEl>
                                        <p:attrNameLst>
                                          <p:attrName>style.visibility</p:attrName>
                                        </p:attrNameLst>
                                      </p:cBhvr>
                                      <p:to>
                                        <p:strVal val="visible"/>
                                      </p:to>
                                    </p:set>
                                    <p:anim calcmode="lin" valueType="num">
                                      <p:cBhvr additive="base">
                                        <p:cTn id="23" dur="500" fill="hold"/>
                                        <p:tgtEl>
                                          <p:spTgt spid="2146"/>
                                        </p:tgtEl>
                                        <p:attrNameLst>
                                          <p:attrName>ppt_x</p:attrName>
                                        </p:attrNameLst>
                                      </p:cBhvr>
                                      <p:tavLst>
                                        <p:tav tm="0">
                                          <p:val>
                                            <p:strVal val="#ppt_x"/>
                                          </p:val>
                                        </p:tav>
                                        <p:tav tm="100000">
                                          <p:val>
                                            <p:strVal val="#ppt_x"/>
                                          </p:val>
                                        </p:tav>
                                      </p:tavLst>
                                    </p:anim>
                                    <p:anim calcmode="lin" valueType="num">
                                      <p:cBhvr additive="base">
                                        <p:cTn id="24" dur="500" fill="hold"/>
                                        <p:tgtEl>
                                          <p:spTgt spid="214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additive="base">
                                        <p:cTn id="28" dur="1" fill="hold">
                                          <p:stCondLst>
                                            <p:cond delay="0"/>
                                          </p:stCondLst>
                                        </p:cTn>
                                        <p:tgtEl>
                                          <p:spTgt spid="2147"/>
                                        </p:tgtEl>
                                        <p:attrNameLst>
                                          <p:attrName>style.visibility</p:attrName>
                                        </p:attrNameLst>
                                      </p:cBhvr>
                                      <p:to>
                                        <p:strVal val="visible"/>
                                      </p:to>
                                    </p:set>
                                    <p:anim calcmode="lin" valueType="num">
                                      <p:cBhvr additive="base">
                                        <p:cTn id="29" dur="500" fill="hold"/>
                                        <p:tgtEl>
                                          <p:spTgt spid="2147"/>
                                        </p:tgtEl>
                                        <p:attrNameLst>
                                          <p:attrName>ppt_x</p:attrName>
                                        </p:attrNameLst>
                                      </p:cBhvr>
                                      <p:tavLst>
                                        <p:tav tm="0">
                                          <p:val>
                                            <p:strVal val="#ppt_x"/>
                                          </p:val>
                                        </p:tav>
                                        <p:tav tm="100000">
                                          <p:val>
                                            <p:strVal val="#ppt_x"/>
                                          </p:val>
                                        </p:tav>
                                      </p:tavLst>
                                    </p:anim>
                                    <p:anim calcmode="lin" valueType="num">
                                      <p:cBhvr additive="base">
                                        <p:cTn id="30" dur="500" fill="hold"/>
                                        <p:tgtEl>
                                          <p:spTgt spid="214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additive="base">
                                        <p:cTn id="34" dur="1" fill="hold">
                                          <p:stCondLst>
                                            <p:cond delay="0"/>
                                          </p:stCondLst>
                                        </p:cTn>
                                        <p:tgtEl>
                                          <p:spTgt spid="2148"/>
                                        </p:tgtEl>
                                        <p:attrNameLst>
                                          <p:attrName>style.visibility</p:attrName>
                                        </p:attrNameLst>
                                      </p:cBhvr>
                                      <p:to>
                                        <p:strVal val="visible"/>
                                      </p:to>
                                    </p:set>
                                    <p:animEffect transition="in" filter="circle(in)">
                                      <p:cBhvr additive="base">
                                        <p:cTn id="35" dur="2000"/>
                                        <p:tgtEl>
                                          <p:spTgt spid="2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6" grpId="0" bldLvl="0" animBg="1"/>
      <p:bldP spid="2147" grpId="0" bldLvl="0" animBg="1"/>
      <p:bldP spid="2148" grpId="0"/>
      <p:bldP spid="2" grpId="0"/>
      <p:bldP spid="3" grpId="0"/>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2"/>
          <p:cNvSpPr/>
          <p:nvPr/>
        </p:nvSpPr>
        <p:spPr>
          <a:xfrm>
            <a:off x="2190750" y="311150"/>
            <a:ext cx="2011680" cy="645160"/>
          </a:xfrm>
          <a:prstGeom prst="rect">
            <a:avLst/>
          </a:prstGeom>
          <a:noFill/>
          <a:ln w="9525">
            <a:noFill/>
          </a:ln>
        </p:spPr>
        <p:txBody>
          <a:bodyPr wrap="none">
            <a:spAutoFit/>
          </a:bodyPr>
          <a:p>
            <a:r>
              <a:rPr lang="zh-CN" altLang="en-US" sz="3600">
                <a:latin typeface="隶书" panose="02010509060101010101" pitchFamily="49" charset="-122"/>
                <a:ea typeface="隶书" panose="02010509060101010101" pitchFamily="49" charset="-122"/>
              </a:rPr>
              <a:t>形象分析</a:t>
            </a:r>
            <a:endParaRPr lang="zh-CN" altLang="en-US" sz="3600">
              <a:latin typeface="隶书" panose="02010509060101010101" pitchFamily="49" charset="-122"/>
              <a:ea typeface="隶书" panose="02010509060101010101" pitchFamily="49" charset="-122"/>
            </a:endParaRPr>
          </a:p>
        </p:txBody>
      </p:sp>
      <p:sp>
        <p:nvSpPr>
          <p:cNvPr id="32771" name="文本框 31749"/>
          <p:cNvSpPr/>
          <p:nvPr/>
        </p:nvSpPr>
        <p:spPr>
          <a:xfrm>
            <a:off x="1836738" y="3702050"/>
            <a:ext cx="8518525" cy="2891790"/>
          </a:xfrm>
          <a:prstGeom prst="rect">
            <a:avLst/>
          </a:prstGeom>
          <a:noFill/>
          <a:ln w="9525">
            <a:noFill/>
          </a:ln>
        </p:spPr>
        <p:txBody>
          <a:bodyPr>
            <a:spAutoFit/>
          </a:bodyPr>
          <a:p>
            <a:pPr marL="457200" indent="-457200">
              <a:spcBef>
                <a:spcPct val="50000"/>
              </a:spcBef>
            </a:pPr>
            <a:r>
              <a:rPr lang="zh-CN" altLang="en-US" sz="2800" b="1">
                <a:latin typeface="楷体" panose="02010609060101010101" charset="-122"/>
                <a:ea typeface="楷体" panose="02010609060101010101" charset="-122"/>
              </a:rPr>
              <a:t>唐铁嘴</a:t>
            </a:r>
            <a:r>
              <a:rPr lang="en-US" altLang="zh-CN" sz="2800" b="1">
                <a:latin typeface="楷体" panose="02010609060101010101" charset="-122"/>
                <a:ea typeface="楷体" panose="02010609060101010101" charset="-122"/>
              </a:rPr>
              <a:t>——</a:t>
            </a:r>
            <a:r>
              <a:rPr lang="zh-CN" altLang="en-US" sz="2800" b="1">
                <a:solidFill>
                  <a:srgbClr val="333300"/>
                </a:solidFill>
                <a:latin typeface="楷体" panose="02010609060101010101" charset="-122"/>
                <a:ea typeface="楷体" panose="02010609060101010101" charset="-122"/>
                <a:sym typeface="宋体" panose="02010600030101010101" pitchFamily="2" charset="-122"/>
              </a:rPr>
              <a:t>麻农相士，算命骗人混吃混喝</a:t>
            </a:r>
            <a:endParaRPr lang="zh-CN" altLang="en-US" sz="2800" b="1">
              <a:solidFill>
                <a:srgbClr val="333300"/>
              </a:solidFill>
              <a:latin typeface="楷体" panose="02010609060101010101" charset="-122"/>
              <a:ea typeface="楷体" panose="02010609060101010101" charset="-122"/>
              <a:sym typeface="宋体" panose="02010600030101010101" pitchFamily="2" charset="-122"/>
            </a:endParaRPr>
          </a:p>
          <a:p>
            <a:pPr marL="457200" indent="-457200">
              <a:spcBef>
                <a:spcPct val="50000"/>
              </a:spcBef>
            </a:pPr>
            <a:r>
              <a:rPr lang="zh-CN" altLang="en-US" sz="2800" b="1">
                <a:latin typeface="楷体" panose="02010609060101010101" charset="-122"/>
                <a:ea typeface="楷体" panose="02010609060101010101" charset="-122"/>
                <a:sym typeface="宋体" panose="02010600030101010101" pitchFamily="2" charset="-122"/>
              </a:rPr>
              <a:t>刘麻子</a:t>
            </a: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solidFill>
                  <a:srgbClr val="333300"/>
                </a:solidFill>
                <a:latin typeface="楷体" panose="02010609060101010101" charset="-122"/>
                <a:ea typeface="楷体" panose="02010609060101010101" charset="-122"/>
                <a:sym typeface="宋体" panose="02010600030101010101" pitchFamily="2" charset="-122"/>
              </a:rPr>
              <a:t>说媒拉纤、拐卖人口赚昧心钱</a:t>
            </a:r>
            <a:endParaRPr lang="en-US" altLang="zh-CN" sz="2800" b="1">
              <a:latin typeface="楷体" panose="02010609060101010101" charset="-122"/>
              <a:ea typeface="楷体" panose="02010609060101010101" charset="-122"/>
            </a:endParaRPr>
          </a:p>
          <a:p>
            <a:pPr marL="457200" indent="-457200">
              <a:spcBef>
                <a:spcPct val="50000"/>
              </a:spcBef>
            </a:pPr>
            <a:r>
              <a:rPr lang="zh-CN" altLang="en-US" sz="2800" b="1">
                <a:latin typeface="楷体" panose="02010609060101010101" charset="-122"/>
                <a:ea typeface="楷体" panose="02010609060101010101" charset="-122"/>
                <a:sym typeface="宋体" panose="02010600030101010101" pitchFamily="2" charset="-122"/>
              </a:rPr>
              <a:t>宋恩子、吴祥子</a:t>
            </a:r>
            <a:r>
              <a:rPr lang="en-US" altLang="zh-CN" sz="2800" b="1">
                <a:latin typeface="楷体" panose="02010609060101010101" charset="-122"/>
                <a:ea typeface="楷体" panose="02010609060101010101" charset="-122"/>
                <a:sym typeface="宋体" panose="02010600030101010101" pitchFamily="2" charset="-122"/>
              </a:rPr>
              <a:t>——</a:t>
            </a:r>
            <a:r>
              <a:rPr lang="zh-CN" altLang="en-US" sz="2800" b="1">
                <a:latin typeface="楷体" panose="02010609060101010101" charset="-122"/>
                <a:ea typeface="楷体" panose="02010609060101010101" charset="-122"/>
                <a:sym typeface="宋体" panose="02010600030101010101" pitchFamily="2" charset="-122"/>
              </a:rPr>
              <a:t>封建势力的走狗，</a:t>
            </a:r>
            <a:r>
              <a:rPr lang="zh-CN" altLang="zh-CN" sz="2800" b="1">
                <a:solidFill>
                  <a:srgbClr val="333300"/>
                </a:solidFill>
                <a:latin typeface="楷体" panose="02010609060101010101" charset="-122"/>
                <a:ea typeface="楷体" panose="02010609060101010101" charset="-122"/>
                <a:sym typeface="宋体" panose="02010600030101010101" pitchFamily="2" charset="-122"/>
              </a:rPr>
              <a:t>顺风倒的奸邪小人，钻营偷生</a:t>
            </a:r>
            <a:endParaRPr lang="zh-CN" altLang="en-US" sz="2800" b="1">
              <a:solidFill>
                <a:srgbClr val="0000FF"/>
              </a:solidFill>
              <a:latin typeface="楷体" panose="02010609060101010101" charset="-122"/>
              <a:ea typeface="楷体" panose="02010609060101010101" charset="-122"/>
            </a:endParaRPr>
          </a:p>
          <a:p>
            <a:pPr marL="457200" indent="-457200">
              <a:spcBef>
                <a:spcPct val="50000"/>
              </a:spcBef>
            </a:pPr>
            <a:endParaRPr lang="zh-CN" altLang="zh-CN" sz="2800" b="1">
              <a:latin typeface="楷体" panose="02010609060101010101" charset="-122"/>
              <a:ea typeface="楷体" panose="02010609060101010101" charset="-122"/>
            </a:endParaRPr>
          </a:p>
        </p:txBody>
      </p:sp>
      <p:sp>
        <p:nvSpPr>
          <p:cNvPr id="32772" name="文本框 3"/>
          <p:cNvSpPr/>
          <p:nvPr/>
        </p:nvSpPr>
        <p:spPr>
          <a:xfrm>
            <a:off x="1837055" y="6048375"/>
            <a:ext cx="10205720" cy="534035"/>
          </a:xfrm>
          <a:prstGeom prst="rect">
            <a:avLst/>
          </a:prstGeom>
          <a:noFill/>
          <a:ln w="9525" cap="flat" cmpd="sng">
            <a:solidFill>
              <a:srgbClr val="7030A0"/>
            </a:solidFill>
            <a:prstDash val="solid"/>
            <a:round/>
            <a:headEnd type="none" w="med" len="med"/>
            <a:tailEnd type="none" w="med" len="med"/>
          </a:ln>
        </p:spPr>
        <p:txBody>
          <a:bodyPr wrap="square">
            <a:spAutoFit/>
          </a:bodyPr>
          <a:p>
            <a:pPr algn="ctr">
              <a:lnSpc>
                <a:spcPct val="90000"/>
              </a:lnSpc>
            </a:pPr>
            <a:r>
              <a:rPr lang="zh-CN" altLang="en-US" sz="3200" b="1">
                <a:solidFill>
                  <a:srgbClr val="7030A0"/>
                </a:solidFill>
                <a:latin typeface="楷体" panose="02010609060101010101" charset="-122"/>
                <a:ea typeface="楷体" panose="02010609060101010101" charset="-122"/>
              </a:rPr>
              <a:t>一群社会底层的地痞无赖，反映出社会的畸形与病态</a:t>
            </a:r>
            <a:endParaRPr lang="zh-CN" altLang="en-US" sz="3200" b="1">
              <a:solidFill>
                <a:srgbClr val="7030A0"/>
              </a:solidFill>
              <a:latin typeface="楷体" panose="02010609060101010101" charset="-122"/>
              <a:ea typeface="楷体" panose="02010609060101010101" charset="-122"/>
              <a:sym typeface="宋体" panose="02010600030101010101" pitchFamily="2" charset="-122"/>
            </a:endParaRPr>
          </a:p>
        </p:txBody>
      </p:sp>
      <p:pic>
        <p:nvPicPr>
          <p:cNvPr id="32773" name="Picture 4" descr="3959唐铁嘴"/>
          <p:cNvPicPr>
            <a:picLocks noChangeAspect="1"/>
          </p:cNvPicPr>
          <p:nvPr/>
        </p:nvPicPr>
        <p:blipFill>
          <a:blip r:embed="rId1"/>
          <a:stretch>
            <a:fillRect/>
          </a:stretch>
        </p:blipFill>
        <p:spPr>
          <a:xfrm>
            <a:off x="1938338" y="1770063"/>
            <a:ext cx="2514600" cy="1714500"/>
          </a:xfrm>
          <a:prstGeom prst="rect">
            <a:avLst/>
          </a:prstGeom>
          <a:noFill/>
          <a:ln w="9525">
            <a:noFill/>
          </a:ln>
        </p:spPr>
      </p:pic>
      <p:pic>
        <p:nvPicPr>
          <p:cNvPr id="32774" name="图片 4" descr="QQ截图20210517153328"/>
          <p:cNvPicPr>
            <a:picLocks noChangeAspect="1"/>
          </p:cNvPicPr>
          <p:nvPr/>
        </p:nvPicPr>
        <p:blipFill>
          <a:blip r:embed="rId2"/>
          <a:stretch>
            <a:fillRect/>
          </a:stretch>
        </p:blipFill>
        <p:spPr>
          <a:xfrm>
            <a:off x="7694613" y="1770063"/>
            <a:ext cx="2349500" cy="1763712"/>
          </a:xfrm>
          <a:prstGeom prst="rect">
            <a:avLst/>
          </a:prstGeom>
          <a:noFill/>
          <a:ln w="9525">
            <a:noFill/>
          </a:ln>
        </p:spPr>
      </p:pic>
      <p:pic>
        <p:nvPicPr>
          <p:cNvPr id="32775" name="图片 6" descr="QQ截图20210517153342"/>
          <p:cNvPicPr>
            <a:picLocks noChangeAspect="1"/>
          </p:cNvPicPr>
          <p:nvPr/>
        </p:nvPicPr>
        <p:blipFill>
          <a:blip r:embed="rId3"/>
          <a:stretch>
            <a:fillRect/>
          </a:stretch>
        </p:blipFill>
        <p:spPr>
          <a:xfrm>
            <a:off x="4860925" y="1754188"/>
            <a:ext cx="2357438" cy="17938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ppt_x</p:attrName>
                                        </p:attrNameLst>
                                      </p:cBhvr>
                                      <p:tavLst>
                                        <p:tav tm="0">
                                          <p:val>
                                            <p:strVal val="#ppt_x"/>
                                          </p:val>
                                        </p:tav>
                                        <p:tav tm="100000">
                                          <p:val>
                                            <p:strVal val="#ppt_x"/>
                                          </p:val>
                                        </p:tav>
                                      </p:tavLst>
                                    </p:anim>
                                    <p:anim calcmode="lin" valueType="num">
                                      <p:cBhvr>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3"/>
                                        </p:tgtEl>
                                        <p:attrNameLst>
                                          <p:attrName>style.visibility</p:attrName>
                                        </p:attrNameLst>
                                      </p:cBhvr>
                                      <p:to>
                                        <p:strVal val="visible"/>
                                      </p:to>
                                    </p:set>
                                    <p:anim calcmode="lin" valueType="num">
                                      <p:cBhvr>
                                        <p:cTn id="13" dur="500" fill="hold"/>
                                        <p:tgtEl>
                                          <p:spTgt spid="32773"/>
                                        </p:tgtEl>
                                        <p:attrNameLst>
                                          <p:attrName>ppt_x</p:attrName>
                                        </p:attrNameLst>
                                      </p:cBhvr>
                                      <p:tavLst>
                                        <p:tav tm="0">
                                          <p:val>
                                            <p:strVal val="#ppt_x"/>
                                          </p:val>
                                        </p:tav>
                                        <p:tav tm="100000">
                                          <p:val>
                                            <p:strVal val="#ppt_x"/>
                                          </p:val>
                                        </p:tav>
                                      </p:tavLst>
                                    </p:anim>
                                    <p:anim calcmode="lin" valueType="num">
                                      <p:cBhvr>
                                        <p:cTn id="14"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5"/>
                                        </p:tgtEl>
                                        <p:attrNameLst>
                                          <p:attrName>style.visibility</p:attrName>
                                        </p:attrNameLst>
                                      </p:cBhvr>
                                      <p:to>
                                        <p:strVal val="visible"/>
                                      </p:to>
                                    </p:set>
                                    <p:anim calcmode="lin" valueType="num">
                                      <p:cBhvr>
                                        <p:cTn id="19" dur="500" fill="hold"/>
                                        <p:tgtEl>
                                          <p:spTgt spid="32775"/>
                                        </p:tgtEl>
                                        <p:attrNameLst>
                                          <p:attrName>ppt_x</p:attrName>
                                        </p:attrNameLst>
                                      </p:cBhvr>
                                      <p:tavLst>
                                        <p:tav tm="0">
                                          <p:val>
                                            <p:strVal val="#ppt_x"/>
                                          </p:val>
                                        </p:tav>
                                        <p:tav tm="100000">
                                          <p:val>
                                            <p:strVal val="#ppt_x"/>
                                          </p:val>
                                        </p:tav>
                                      </p:tavLst>
                                    </p:anim>
                                    <p:anim calcmode="lin" valueType="num">
                                      <p:cBhvr>
                                        <p:cTn id="20"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74"/>
                                        </p:tgtEl>
                                        <p:attrNameLst>
                                          <p:attrName>style.visibility</p:attrName>
                                        </p:attrNameLst>
                                      </p:cBhvr>
                                      <p:to>
                                        <p:strVal val="visible"/>
                                      </p:to>
                                    </p:set>
                                    <p:anim calcmode="lin" valueType="num">
                                      <p:cBhvr>
                                        <p:cTn id="25" dur="500" fill="hold"/>
                                        <p:tgtEl>
                                          <p:spTgt spid="32774"/>
                                        </p:tgtEl>
                                        <p:attrNameLst>
                                          <p:attrName>ppt_x</p:attrName>
                                        </p:attrNameLst>
                                      </p:cBhvr>
                                      <p:tavLst>
                                        <p:tav tm="0">
                                          <p:val>
                                            <p:strVal val="#ppt_x"/>
                                          </p:val>
                                        </p:tav>
                                        <p:tav tm="100000">
                                          <p:val>
                                            <p:strVal val="#ppt_x"/>
                                          </p:val>
                                        </p:tav>
                                      </p:tavLst>
                                    </p:anim>
                                    <p:anim calcmode="lin" valueType="num">
                                      <p:cBhvr>
                                        <p:cTn id="26"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2771"/>
                                        </p:tgtEl>
                                        <p:attrNameLst>
                                          <p:attrName>style.visibility</p:attrName>
                                        </p:attrNameLst>
                                      </p:cBhvr>
                                      <p:to>
                                        <p:strVal val="visible"/>
                                      </p:to>
                                    </p:set>
                                    <p:animEffect transition="in" filter="box(in)">
                                      <p:cBhvr>
                                        <p:cTn id="31" dur="2000" fill="hold"/>
                                        <p:tgtEl>
                                          <p:spTgt spid="3277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2772"/>
                                        </p:tgtEl>
                                        <p:attrNameLst>
                                          <p:attrName>style.visibility</p:attrName>
                                        </p:attrNameLst>
                                      </p:cBhvr>
                                      <p:to>
                                        <p:strVal val="visible"/>
                                      </p:to>
                                    </p:set>
                                    <p:anim calcmode="lin" valueType="num">
                                      <p:cBhvr>
                                        <p:cTn id="36" dur="500" fill="hold"/>
                                        <p:tgtEl>
                                          <p:spTgt spid="32772"/>
                                        </p:tgtEl>
                                        <p:attrNameLst>
                                          <p:attrName>ppt_x</p:attrName>
                                        </p:attrNameLst>
                                      </p:cBhvr>
                                      <p:tavLst>
                                        <p:tav tm="0">
                                          <p:val>
                                            <p:strVal val="#ppt_x"/>
                                          </p:val>
                                        </p:tav>
                                        <p:tav tm="100000">
                                          <p:val>
                                            <p:strVal val="#ppt_x"/>
                                          </p:val>
                                        </p:tav>
                                      </p:tavLst>
                                    </p:anim>
                                    <p:anim calcmode="lin" valueType="num">
                                      <p:cBhvr>
                                        <p:cTn id="37"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154940" y="36830"/>
            <a:ext cx="11789410" cy="583565"/>
          </a:xfrm>
          <a:prstGeom prst="rect">
            <a:avLst/>
          </a:prstGeom>
          <a:noFill/>
        </p:spPr>
        <p:txBody>
          <a:bodyPr wrap="square" rtlCol="0">
            <a:spAutoFit/>
          </a:bodyPr>
          <a:lstStyle/>
          <a:p>
            <a:r>
              <a:rPr lang="zh-CN" sz="3200">
                <a:latin typeface="黑体" panose="02010609060101010101" charset="-122"/>
                <a:ea typeface="黑体" panose="02010609060101010101" charset="-122"/>
                <a:cs typeface="黑体" panose="02010609060101010101" charset="-122"/>
              </a:rPr>
              <a:t>请根据剧中人物台词及舞台说明，概括剧中主要人物的形象。</a:t>
            </a:r>
            <a:endParaRPr lang="zh-CN" sz="3200">
              <a:latin typeface="黑体" panose="02010609060101010101" charset="-122"/>
              <a:ea typeface="黑体" panose="02010609060101010101" charset="-122"/>
              <a:cs typeface="黑体" panose="02010609060101010101" charset="-122"/>
            </a:endParaRPr>
          </a:p>
        </p:txBody>
      </p:sp>
      <p:graphicFrame>
        <p:nvGraphicFramePr>
          <p:cNvPr id="2" name="表格 1"/>
          <p:cNvGraphicFramePr>
            <a:graphicFrameLocks noGrp="1"/>
          </p:cNvGraphicFramePr>
          <p:nvPr/>
        </p:nvGraphicFramePr>
        <p:xfrm>
          <a:off x="154305" y="848360"/>
          <a:ext cx="11861165" cy="5194300"/>
        </p:xfrm>
        <a:graphic>
          <a:graphicData uri="http://schemas.openxmlformats.org/drawingml/2006/table">
            <a:tbl>
              <a:tblPr firstRow="1" bandRow="1">
                <a:tableStyleId>{5C22544A-7EE6-4342-B048-85BDC9FD1C3A}</a:tableStyleId>
              </a:tblPr>
              <a:tblGrid>
                <a:gridCol w="1790700"/>
                <a:gridCol w="10070465"/>
              </a:tblGrid>
              <a:tr h="518160">
                <a:tc>
                  <a:txBody>
                    <a:bodyPr wrap="square"/>
                    <a:lstStyle/>
                    <a:p>
                      <a:pPr algn="ctr">
                        <a:buNone/>
                      </a:pPr>
                      <a:r>
                        <a:rPr lang="zh-CN" altLang="en-US" sz="2800">
                          <a:solidFill>
                            <a:srgbClr val="C00000"/>
                          </a:solidFill>
                          <a:latin typeface="黑体" panose="02010609060101010101" charset="-122"/>
                          <a:ea typeface="黑体" panose="02010609060101010101" charset="-122"/>
                        </a:rPr>
                        <a:t>人物</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lgn="ctr">
                        <a:buNone/>
                      </a:pPr>
                      <a:r>
                        <a:rPr lang="zh-CN" altLang="en-US" sz="2800">
                          <a:solidFill>
                            <a:srgbClr val="C00000"/>
                          </a:solidFill>
                          <a:latin typeface="黑体" panose="02010609060101010101" charset="-122"/>
                          <a:ea typeface="黑体" panose="02010609060101010101" charset="-122"/>
                        </a:rPr>
                        <a:t>人物形象</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678180">
                <a:tc>
                  <a:txBody>
                    <a:bodyPr wrap="square"/>
                    <a:lstStyle/>
                    <a:p>
                      <a:pPr algn="ctr">
                        <a:buNone/>
                      </a:pPr>
                      <a:r>
                        <a:rPr lang="zh-CN" altLang="en-US" sz="2800" b="1">
                          <a:latin typeface="黑体" panose="02010609060101010101" charset="-122"/>
                          <a:ea typeface="黑体" panose="02010609060101010101" charset="-122"/>
                        </a:rPr>
                        <a:t>王利发</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常四爷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松二爷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r h="800100">
                <a:tc>
                  <a:txBody>
                    <a:bodyPr wrap="square"/>
                    <a:lstStyle/>
                    <a:p>
                      <a:pPr algn="ctr">
                        <a:buNone/>
                      </a:pPr>
                      <a:r>
                        <a:rPr lang="zh-CN" altLang="en-US" sz="2800" b="1">
                          <a:latin typeface="黑体" panose="02010609060101010101" charset="-122"/>
                          <a:ea typeface="黑体" panose="02010609060101010101" charset="-122"/>
                        </a:rPr>
                        <a:t>刘麻子</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唐铁嘴</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秦仲义</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endParaRPr lang="zh-CN" altLang="en-US"/>
                    </a:p>
                  </a:txBody>
                  <a:tcPr vert="horz">
                    <a:solidFill>
                      <a:schemeClr val="accent2">
                        <a:lumMod val="40000"/>
                        <a:lumOff val="60000"/>
                        <a:alpha val="65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154940" y="36830"/>
            <a:ext cx="11789410" cy="583565"/>
          </a:xfrm>
          <a:prstGeom prst="rect">
            <a:avLst/>
          </a:prstGeom>
          <a:noFill/>
        </p:spPr>
        <p:txBody>
          <a:bodyPr wrap="square" rtlCol="0">
            <a:spAutoFit/>
          </a:bodyPr>
          <a:lstStyle/>
          <a:p>
            <a:r>
              <a:rPr lang="zh-CN" sz="3200">
                <a:latin typeface="黑体" panose="02010609060101010101" charset="-122"/>
                <a:ea typeface="黑体" panose="02010609060101010101" charset="-122"/>
                <a:cs typeface="黑体" panose="02010609060101010101" charset="-122"/>
              </a:rPr>
              <a:t>请根据剧中人物台词及舞台说明，概括剧中主要人物的形象。</a:t>
            </a:r>
            <a:endParaRPr lang="zh-CN" sz="3200">
              <a:latin typeface="黑体" panose="02010609060101010101" charset="-122"/>
              <a:ea typeface="黑体" panose="02010609060101010101" charset="-122"/>
              <a:cs typeface="黑体" panose="02010609060101010101" charset="-122"/>
            </a:endParaRPr>
          </a:p>
        </p:txBody>
      </p:sp>
      <p:graphicFrame>
        <p:nvGraphicFramePr>
          <p:cNvPr id="2" name="表格 1"/>
          <p:cNvGraphicFramePr>
            <a:graphicFrameLocks noGrp="1"/>
          </p:cNvGraphicFramePr>
          <p:nvPr/>
        </p:nvGraphicFramePr>
        <p:xfrm>
          <a:off x="154305" y="848360"/>
          <a:ext cx="11861165" cy="5194300"/>
        </p:xfrm>
        <a:graphic>
          <a:graphicData uri="http://schemas.openxmlformats.org/drawingml/2006/table">
            <a:tbl>
              <a:tblPr firstRow="1" bandRow="1">
                <a:tableStyleId>{5C22544A-7EE6-4342-B048-85BDC9FD1C3A}</a:tableStyleId>
              </a:tblPr>
              <a:tblGrid>
                <a:gridCol w="1790700"/>
                <a:gridCol w="10070465"/>
              </a:tblGrid>
              <a:tr h="518160">
                <a:tc>
                  <a:txBody>
                    <a:bodyPr wrap="square"/>
                    <a:lstStyle/>
                    <a:p>
                      <a:pPr algn="ctr">
                        <a:buNone/>
                      </a:pPr>
                      <a:r>
                        <a:rPr lang="zh-CN" altLang="en-US" sz="2800">
                          <a:solidFill>
                            <a:srgbClr val="C00000"/>
                          </a:solidFill>
                          <a:latin typeface="黑体" panose="02010609060101010101" charset="-122"/>
                          <a:ea typeface="黑体" panose="02010609060101010101" charset="-122"/>
                        </a:rPr>
                        <a:t>人物</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lgn="ctr">
                        <a:buNone/>
                      </a:pPr>
                      <a:r>
                        <a:rPr lang="zh-CN" altLang="en-US" sz="2800">
                          <a:solidFill>
                            <a:srgbClr val="C00000"/>
                          </a:solidFill>
                          <a:latin typeface="黑体" panose="02010609060101010101" charset="-122"/>
                          <a:ea typeface="黑体" panose="02010609060101010101" charset="-122"/>
                        </a:rPr>
                        <a:t>人物形象</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678180">
                <a:tc>
                  <a:txBody>
                    <a:bodyPr wrap="square"/>
                    <a:lstStyle/>
                    <a:p>
                      <a:pPr algn="ctr">
                        <a:buNone/>
                      </a:pPr>
                      <a:r>
                        <a:rPr lang="zh-CN" altLang="en-US" sz="2800" b="1">
                          <a:latin typeface="黑体" panose="02010609060101010101" charset="-122"/>
                          <a:ea typeface="黑体" panose="02010609060101010101" charset="-122"/>
                        </a:rPr>
                        <a:t>王利发</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圆滑世故、</a:t>
                      </a:r>
                      <a:r>
                        <a:rPr lang="zh-CN" altLang="en-US" sz="2800">
                          <a:latin typeface="黑体" panose="02010609060101010101" charset="-122"/>
                          <a:ea typeface="黑体" panose="02010609060101010101" charset="-122"/>
                          <a:sym typeface="+mn-ea"/>
                        </a:rPr>
                        <a:t>精明干练、</a:t>
                      </a:r>
                      <a:r>
                        <a:rPr lang="zh-CN" altLang="en-US" sz="2800">
                          <a:latin typeface="黑体" panose="02010609060101010101" charset="-122"/>
                          <a:ea typeface="黑体" panose="02010609060101010101" charset="-122"/>
                        </a:rPr>
                        <a:t>谨小慎微、胆小自私、不乏善良。</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常四爷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正直善良、</a:t>
                      </a:r>
                      <a:r>
                        <a:rPr lang="zh-CN" altLang="en-US" sz="2800">
                          <a:latin typeface="黑体" panose="02010609060101010101" charset="-122"/>
                          <a:ea typeface="黑体" panose="02010609060101010101" charset="-122"/>
                          <a:sym typeface="+mn-ea"/>
                        </a:rPr>
                        <a:t>敢作敢为、富于正义感同情心、</a:t>
                      </a:r>
                      <a:r>
                        <a:rPr lang="zh-CN" altLang="en-US" sz="2800">
                          <a:latin typeface="黑体" panose="02010609060101010101" charset="-122"/>
                          <a:ea typeface="黑体" panose="02010609060101010101" charset="-122"/>
                        </a:rPr>
                        <a:t>有强烈的爱国意识     </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松二爷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心眼好，胆小怕事，懒散而无能。</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800100">
                <a:tc>
                  <a:txBody>
                    <a:bodyPr wrap="square"/>
                    <a:lstStyle/>
                    <a:p>
                      <a:pPr algn="ctr">
                        <a:buNone/>
                      </a:pPr>
                      <a:r>
                        <a:rPr lang="zh-CN" altLang="en-US" sz="2800" b="1">
                          <a:latin typeface="黑体" panose="02010609060101010101" charset="-122"/>
                          <a:ea typeface="黑体" panose="02010609060101010101" charset="-122"/>
                        </a:rPr>
                        <a:t>刘麻子</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奸诈狠毒</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唐铁嘴</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厚颜无耻</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秦仲义</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家道殷实、自命不凡、缺乏同情心、主张维新</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154940" y="36830"/>
            <a:ext cx="11789410" cy="583565"/>
          </a:xfrm>
          <a:prstGeom prst="rect">
            <a:avLst/>
          </a:prstGeom>
          <a:noFill/>
        </p:spPr>
        <p:txBody>
          <a:bodyPr wrap="square" rtlCol="0">
            <a:spAutoFit/>
          </a:bodyPr>
          <a:lstStyle/>
          <a:p>
            <a:r>
              <a:rPr lang="zh-CN" sz="3200">
                <a:latin typeface="黑体" panose="02010609060101010101" charset="-122"/>
                <a:ea typeface="黑体" panose="02010609060101010101" charset="-122"/>
                <a:cs typeface="黑体" panose="02010609060101010101" charset="-122"/>
              </a:rPr>
              <a:t>请根据剧中人物台词及舞台说明，概括剧中主要人物的形象。</a:t>
            </a:r>
            <a:endParaRPr lang="zh-CN" sz="3200">
              <a:latin typeface="黑体" panose="02010609060101010101" charset="-122"/>
              <a:ea typeface="黑体" panose="02010609060101010101" charset="-122"/>
              <a:cs typeface="黑体" panose="02010609060101010101" charset="-122"/>
            </a:endParaRPr>
          </a:p>
        </p:txBody>
      </p:sp>
      <p:graphicFrame>
        <p:nvGraphicFramePr>
          <p:cNvPr id="2" name="表格 1"/>
          <p:cNvGraphicFramePr>
            <a:graphicFrameLocks noGrp="1"/>
          </p:cNvGraphicFramePr>
          <p:nvPr/>
        </p:nvGraphicFramePr>
        <p:xfrm>
          <a:off x="154305" y="848360"/>
          <a:ext cx="11861165" cy="5194300"/>
        </p:xfrm>
        <a:graphic>
          <a:graphicData uri="http://schemas.openxmlformats.org/drawingml/2006/table">
            <a:tbl>
              <a:tblPr firstRow="1" bandRow="1">
                <a:tableStyleId>{5C22544A-7EE6-4342-B048-85BDC9FD1C3A}</a:tableStyleId>
              </a:tblPr>
              <a:tblGrid>
                <a:gridCol w="1790700"/>
                <a:gridCol w="10070465"/>
              </a:tblGrid>
              <a:tr h="518160">
                <a:tc>
                  <a:txBody>
                    <a:bodyPr wrap="square"/>
                    <a:lstStyle/>
                    <a:p>
                      <a:pPr algn="ctr">
                        <a:buNone/>
                      </a:pPr>
                      <a:r>
                        <a:rPr lang="zh-CN" altLang="en-US" sz="2800">
                          <a:solidFill>
                            <a:srgbClr val="C00000"/>
                          </a:solidFill>
                          <a:latin typeface="黑体" panose="02010609060101010101" charset="-122"/>
                          <a:ea typeface="黑体" panose="02010609060101010101" charset="-122"/>
                        </a:rPr>
                        <a:t>人物</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lgn="ctr">
                        <a:buNone/>
                      </a:pPr>
                      <a:r>
                        <a:rPr lang="zh-CN" altLang="en-US" sz="2800">
                          <a:solidFill>
                            <a:srgbClr val="C00000"/>
                          </a:solidFill>
                          <a:latin typeface="黑体" panose="02010609060101010101" charset="-122"/>
                          <a:ea typeface="黑体" panose="02010609060101010101" charset="-122"/>
                        </a:rPr>
                        <a:t>人物象征意义</a:t>
                      </a:r>
                      <a:endParaRPr lang="zh-CN" altLang="en-US" sz="2800">
                        <a:solidFill>
                          <a:srgbClr val="C00000"/>
                        </a:solidFill>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678180">
                <a:tc>
                  <a:txBody>
                    <a:bodyPr wrap="square"/>
                    <a:lstStyle/>
                    <a:p>
                      <a:pPr algn="ctr">
                        <a:buNone/>
                      </a:pPr>
                      <a:r>
                        <a:rPr lang="zh-CN" altLang="en-US" sz="2800" b="1">
                          <a:latin typeface="黑体" panose="02010609060101010101" charset="-122"/>
                          <a:ea typeface="黑体" panose="02010609060101010101" charset="-122"/>
                        </a:rPr>
                        <a:t>王利发</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旧中国广大市民生活命运的真实写照。</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常四爷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反映出当时社会的黑暗程度和人民的反抗情绪。    </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松二爷</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没有谋生能力的旗人的典型，反映了中国封建社会的腐朽。</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800100">
                <a:tc>
                  <a:txBody>
                    <a:bodyPr wrap="square"/>
                    <a:lstStyle/>
                    <a:p>
                      <a:pPr algn="ctr">
                        <a:buNone/>
                      </a:pPr>
                      <a:r>
                        <a:rPr lang="zh-CN" altLang="en-US" sz="2800" b="1">
                          <a:latin typeface="黑体" panose="02010609060101010101" charset="-122"/>
                          <a:ea typeface="黑体" panose="02010609060101010101" charset="-122"/>
                        </a:rPr>
                        <a:t>刘麻子</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病态社会的畸形儿，反映了当时社会的病态和畸形。</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唐铁嘴</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病态社会的畸形儿，反映了当时社会的病态和畸形。</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r h="799465">
                <a:tc>
                  <a:txBody>
                    <a:bodyPr wrap="square"/>
                    <a:lstStyle/>
                    <a:p>
                      <a:pPr algn="ctr">
                        <a:buNone/>
                      </a:pPr>
                      <a:r>
                        <a:rPr lang="zh-CN" altLang="en-US" sz="2800" b="1">
                          <a:latin typeface="黑体" panose="02010609060101010101" charset="-122"/>
                          <a:ea typeface="黑体" panose="02010609060101010101" charset="-122"/>
                        </a:rPr>
                        <a:t>秦仲义</a:t>
                      </a:r>
                      <a:endParaRPr lang="zh-CN" altLang="en-US" sz="2800" b="1">
                        <a:latin typeface="黑体" panose="02010609060101010101" charset="-122"/>
                        <a:ea typeface="黑体" panose="02010609060101010101" charset="-122"/>
                      </a:endParaRPr>
                    </a:p>
                  </a:txBody>
                  <a:tcPr vert="horz">
                    <a:solidFill>
                      <a:schemeClr val="accent2">
                        <a:lumMod val="40000"/>
                        <a:lumOff val="60000"/>
                        <a:alpha val="65000"/>
                      </a:schemeClr>
                    </a:solidFill>
                  </a:tcPr>
                </a:tc>
                <a:tc>
                  <a:txBody>
                    <a:bodyPr wrap="square"/>
                    <a:lstStyle/>
                    <a:p>
                      <a:pPr>
                        <a:buNone/>
                      </a:pPr>
                      <a:r>
                        <a:rPr lang="zh-CN" altLang="en-US" sz="2800">
                          <a:latin typeface="黑体" panose="02010609060101010101" charset="-122"/>
                          <a:ea typeface="黑体" panose="02010609060101010101" charset="-122"/>
                        </a:rPr>
                        <a:t>展示了当时新兴资产阶级张扬的个性。</a:t>
                      </a:r>
                      <a:endParaRPr lang="zh-CN" altLang="en-US" sz="2800">
                        <a:latin typeface="黑体" panose="02010609060101010101" charset="-122"/>
                        <a:ea typeface="黑体" panose="02010609060101010101" charset="-122"/>
                      </a:endParaRPr>
                    </a:p>
                  </a:txBody>
                  <a:tcPr vert="horz">
                    <a:solidFill>
                      <a:schemeClr val="accent2">
                        <a:lumMod val="40000"/>
                        <a:lumOff val="60000"/>
                        <a:alpha val="65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793875" y="115888"/>
            <a:ext cx="8229600" cy="1143000"/>
          </a:xfrm>
        </p:spPr>
        <p:txBody>
          <a:bodyPr wrap="square" lIns="91440" tIns="45720" rIns="91440" bIns="45720" anchor="ctr" anchorCtr="0"/>
          <a:p>
            <a:pPr eaLnBrk="1" hangingPunct="1"/>
            <a:r>
              <a:rPr lang="zh-CN" altLang="en-US"/>
              <a:t>背景链接</a:t>
            </a:r>
            <a:endParaRPr lang="zh-CN" altLang="en-US"/>
          </a:p>
        </p:txBody>
      </p:sp>
      <p:sp>
        <p:nvSpPr>
          <p:cNvPr id="15363" name="内容占位符 2"/>
          <p:cNvSpPr>
            <a:spLocks noGrp="1"/>
          </p:cNvSpPr>
          <p:nvPr>
            <p:ph idx="1"/>
          </p:nvPr>
        </p:nvSpPr>
        <p:spPr>
          <a:xfrm>
            <a:off x="1619250" y="1258888"/>
            <a:ext cx="8953500" cy="4525962"/>
          </a:xfrm>
        </p:spPr>
        <p:txBody>
          <a:bodyPr wrap="square" lIns="91440" tIns="45720" rIns="91440" bIns="45720" anchor="t" anchorCtr="0"/>
          <a:p>
            <a:pPr eaLnBrk="1" hangingPunct="1"/>
            <a:r>
              <a:rPr lang="zh-CN" altLang="en-US"/>
              <a:t>茶馆是三教九流会面之处，可以容纳各色人物。</a:t>
            </a:r>
            <a:r>
              <a:rPr lang="zh-CN" altLang="en-US">
                <a:solidFill>
                  <a:srgbClr val="FF0000"/>
                </a:solidFill>
              </a:rPr>
              <a:t>一个大茶馆就是一个小社会</a:t>
            </a:r>
            <a:r>
              <a:rPr lang="zh-CN" altLang="en-US"/>
              <a:t>。这出戏虽只有三幕，可是写了50来年的变迁。在这些变迁里，没法子躲开政治问题。可是，我不熟悉政治舞台上的高官大人，没法子正面描写他们的促进与促退。我也不十分懂政治。我只认识一些小人物，这些人物是经常下茶馆的。那么，我要是把他们集合到一个茶馆里，</a:t>
            </a:r>
            <a:r>
              <a:rPr lang="zh-CN" altLang="en-US">
                <a:solidFill>
                  <a:srgbClr val="FF0000"/>
                </a:solidFill>
              </a:rPr>
              <a:t>用他们生活上的变迁反映社会的变迁</a:t>
            </a:r>
            <a:r>
              <a:rPr lang="zh-CN" altLang="en-US"/>
              <a:t>，不就侧面地透露出一些政治消息么?这样，我就决定了去写《茶馆》。</a:t>
            </a:r>
            <a:endParaRPr lang="zh-CN" altLang="en-US"/>
          </a:p>
          <a:p>
            <a:pPr eaLnBrk="1" hangingPunct="1"/>
            <a:r>
              <a:rPr lang="en-US" altLang="zh-CN"/>
              <a:t>                                                      ——</a:t>
            </a:r>
            <a:r>
              <a:rPr lang="zh-CN" altLang="en-US"/>
              <a:t>老舍</a:t>
            </a:r>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183515" y="220980"/>
            <a:ext cx="4390390" cy="645160"/>
          </a:xfrm>
          <a:prstGeom prst="rect">
            <a:avLst/>
          </a:prstGeom>
          <a:noFill/>
        </p:spPr>
        <p:txBody>
          <a:bodyPr wrap="square" rtlCol="0">
            <a:spAutoFit/>
          </a:bodyPr>
          <a:lstStyle/>
          <a:p>
            <a:r>
              <a:rPr lang="zh-CN" altLang="en-US" sz="3600">
                <a:latin typeface="黑体" panose="02010609060101010101" charset="-122"/>
                <a:ea typeface="黑体" panose="02010609060101010101" charset="-122"/>
              </a:rPr>
              <a:t>小茶馆大社会</a:t>
            </a:r>
            <a:endParaRPr lang="zh-CN" altLang="en-US" sz="3600">
              <a:latin typeface="黑体" panose="02010609060101010101" charset="-122"/>
              <a:ea typeface="黑体" panose="02010609060101010101" charset="-122"/>
            </a:endParaRPr>
          </a:p>
        </p:txBody>
      </p:sp>
      <p:sp>
        <p:nvSpPr>
          <p:cNvPr id="3" name="文本框 2"/>
          <p:cNvSpPr txBox="1"/>
          <p:nvPr/>
        </p:nvSpPr>
        <p:spPr>
          <a:xfrm>
            <a:off x="183515" y="1998345"/>
            <a:ext cx="11846560" cy="2306955"/>
          </a:xfrm>
          <a:prstGeom prst="rect">
            <a:avLst/>
          </a:prstGeom>
          <a:noFill/>
          <a:ln w="6350">
            <a:solidFill>
              <a:srgbClr val="FFC000"/>
            </a:solidFill>
          </a:ln>
        </p:spPr>
        <p:txBody>
          <a:bodyPr wrap="square" rtlCol="0">
            <a:spAutoFit/>
          </a:bodyPr>
          <a:lstStyle/>
          <a:p>
            <a:r>
              <a:rPr lang="zh-CN" altLang="en-US" sz="3600">
                <a:latin typeface="黑体" panose="02010609060101010101" charset="-122"/>
                <a:ea typeface="黑体" panose="02010609060101010101" charset="-122"/>
                <a:cs typeface="黑体" panose="02010609060101010101" charset="-122"/>
              </a:rPr>
              <a:t>借由这些人物，展现了清末社会的众生相，深刻地反映了帝国主义的渗透、侵略和封建统治的荒淫、腐败所造成的农民破产，市民贫困和社会黑暗，表明了中国封建社会的末日即将来临。</a:t>
            </a:r>
            <a:endParaRPr lang="zh-CN" altLang="en-US" sz="36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780154"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四</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4772660" y="2377440"/>
            <a:ext cx="4390390" cy="706755"/>
          </a:xfrm>
          <a:prstGeom prst="rect">
            <a:avLst/>
          </a:prstGeom>
          <a:noFill/>
        </p:spPr>
        <p:txBody>
          <a:bodyPr wrap="square" rtlCol="0">
            <a:spAutoFit/>
          </a:bodyPr>
          <a:lstStyle/>
          <a:p>
            <a:r>
              <a:rPr lang="zh-CN" altLang="en-US" sz="4000">
                <a:latin typeface="华文隶书" panose="02010800040101010101" charset="-122"/>
                <a:ea typeface="华文隶书" panose="02010800040101010101" charset="-122"/>
              </a:rPr>
              <a:t>语言鉴赏</a:t>
            </a:r>
            <a:endParaRPr lang="zh-CN" altLang="en-US" sz="40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201295" y="341630"/>
            <a:ext cx="11789410" cy="3538220"/>
          </a:xfrm>
          <a:prstGeom prst="rect">
            <a:avLst/>
          </a:prstGeom>
          <a:noFill/>
        </p:spPr>
        <p:txBody>
          <a:bodyPr wrap="square" rtlCol="0">
            <a:spAutoFit/>
          </a:bodyPr>
          <a:lstStyle/>
          <a:p>
            <a:r>
              <a:rPr lang="zh-CN" sz="3200">
                <a:latin typeface="黑体" panose="02010609060101010101" charset="-122"/>
                <a:ea typeface="黑体" panose="02010609060101010101" charset="-122"/>
                <a:cs typeface="黑体" panose="02010609060101010101" charset="-122"/>
              </a:rPr>
              <a:t>老舍被誉为语言大师，剧中哪些台词让你印象深刻？</a:t>
            </a:r>
            <a:endParaRPr lang="zh-CN" sz="3200">
              <a:latin typeface="黑体" panose="02010609060101010101" charset="-122"/>
              <a:ea typeface="黑体" panose="02010609060101010101" charset="-122"/>
              <a:cs typeface="黑体" panose="02010609060101010101" charset="-122"/>
            </a:endParaRPr>
          </a:p>
          <a:p>
            <a:endParaRPr lang="zh-CN" sz="3200">
              <a:latin typeface="黑体" panose="02010609060101010101" charset="-122"/>
              <a:ea typeface="黑体" panose="02010609060101010101" charset="-122"/>
              <a:cs typeface="黑体" panose="02010609060101010101" charset="-122"/>
            </a:endParaRPr>
          </a:p>
          <a:p>
            <a:r>
              <a:rPr lang="zh-CN" sz="3200">
                <a:latin typeface="黑体" panose="02010609060101010101" charset="-122"/>
                <a:ea typeface="黑体" panose="02010609060101010101" charset="-122"/>
                <a:cs typeface="黑体" panose="02010609060101010101" charset="-122"/>
              </a:rPr>
              <a:t>哪些台词达到</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开口响</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（三言两语，甚至是只言片语就得勾勒出一个活灵活现、个性鲜明的人物来）的效果？</a:t>
            </a:r>
            <a:endParaRPr lang="zh-CN" altLang="en-US" sz="3200">
              <a:latin typeface="黑体" panose="02010609060101010101" charset="-122"/>
              <a:ea typeface="黑体" panose="02010609060101010101" charset="-122"/>
              <a:cs typeface="黑体" panose="02010609060101010101" charset="-122"/>
            </a:endParaRPr>
          </a:p>
          <a:p>
            <a:endParaRPr lang="zh-CN" altLang="en-US" sz="3200">
              <a:latin typeface="黑体" panose="02010609060101010101" charset="-122"/>
              <a:ea typeface="黑体" panose="02010609060101010101" charset="-122"/>
              <a:cs typeface="黑体" panose="02010609060101010101" charset="-122"/>
            </a:endParaRPr>
          </a:p>
          <a:p>
            <a:r>
              <a:rPr lang="zh-CN" altLang="en-US" sz="3200">
                <a:latin typeface="黑体" panose="02010609060101010101" charset="-122"/>
                <a:ea typeface="黑体" panose="02010609060101010101" charset="-122"/>
                <a:cs typeface="黑体" panose="02010609060101010101" charset="-122"/>
              </a:rPr>
              <a:t>哪些台词体现了老舍先生“想得深而说得俏”的特点，即台词之外总有意境深远的潜台词，含而不露，引而不发？</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780154"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五</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4772660" y="2377440"/>
            <a:ext cx="4390390" cy="706755"/>
          </a:xfrm>
          <a:prstGeom prst="rect">
            <a:avLst/>
          </a:prstGeom>
          <a:noFill/>
        </p:spPr>
        <p:txBody>
          <a:bodyPr wrap="square" rtlCol="0">
            <a:spAutoFit/>
          </a:bodyPr>
          <a:lstStyle/>
          <a:p>
            <a:r>
              <a:rPr lang="zh-CN" altLang="en-US" sz="4000">
                <a:latin typeface="华文隶书" panose="02010800040101010101" charset="-122"/>
                <a:ea typeface="华文隶书" panose="02010800040101010101" charset="-122"/>
              </a:rPr>
              <a:t>文化传承</a:t>
            </a:r>
            <a:endParaRPr lang="zh-CN" altLang="en-US" sz="40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201295" y="341630"/>
            <a:ext cx="11789410" cy="4523105"/>
          </a:xfrm>
          <a:prstGeom prst="rect">
            <a:avLst/>
          </a:prstGeom>
          <a:noFill/>
        </p:spPr>
        <p:txBody>
          <a:bodyPr wrap="square" rtlCol="0">
            <a:spAutoFit/>
          </a:bodyPr>
          <a:lstStyle/>
          <a:p>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小茶馆大社会</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a:t>
            </a:r>
            <a:r>
              <a:rPr lang="zh-CN" sz="3200">
                <a:latin typeface="黑体" panose="02010609060101010101" charset="-122"/>
                <a:ea typeface="黑体" panose="02010609060101010101" charset="-122"/>
                <a:cs typeface="黑体" panose="02010609060101010101" charset="-122"/>
              </a:rPr>
              <a:t>“以小见大”是《茶馆》一个突出的表现手法，，三幕剧反映了中国社会五十年沧桑变迁：它讲述了清廷的没落、军阀混战、帝国主义的侵略、农村的破产和凋敝、人民的苦难、统治者的野蛮和腐朽；展示了善良的受凌辱，正义的遭践踏，美好的被毁灭，不屈者在寻出路</a:t>
            </a:r>
            <a:r>
              <a:rPr lang="en-US" altLang="zh-CN" sz="3200">
                <a:latin typeface="黑体" panose="02010609060101010101" charset="-122"/>
                <a:ea typeface="黑体" panose="02010609060101010101" charset="-122"/>
                <a:cs typeface="黑体" panose="02010609060101010101" charset="-122"/>
              </a:rPr>
              <a:t>……</a:t>
            </a:r>
            <a:endParaRPr lang="en-US" altLang="zh-CN" sz="3200">
              <a:latin typeface="黑体" panose="02010609060101010101" charset="-122"/>
              <a:ea typeface="黑体" panose="02010609060101010101" charset="-122"/>
              <a:cs typeface="黑体" panose="02010609060101010101" charset="-122"/>
            </a:endParaRPr>
          </a:p>
          <a:p>
            <a:endParaRPr lang="en-US" altLang="zh-CN" sz="3200">
              <a:latin typeface="黑体" panose="02010609060101010101" charset="-122"/>
              <a:ea typeface="黑体" panose="02010609060101010101" charset="-122"/>
              <a:cs typeface="黑体" panose="02010609060101010101" charset="-122"/>
            </a:endParaRPr>
          </a:p>
          <a:p>
            <a:r>
              <a:rPr lang="zh-CN" altLang="en-US" sz="3200">
                <a:latin typeface="黑体" panose="02010609060101010101" charset="-122"/>
                <a:ea typeface="黑体" panose="02010609060101010101" charset="-122"/>
                <a:cs typeface="黑体" panose="02010609060101010101" charset="-122"/>
              </a:rPr>
              <a:t>同时</a:t>
            </a:r>
            <a:r>
              <a:rPr lang="en-US" altLang="zh-CN" sz="3200">
                <a:latin typeface="黑体" panose="02010609060101010101" charset="-122"/>
                <a:ea typeface="黑体" panose="02010609060101010101" charset="-122"/>
                <a:cs typeface="黑体" panose="02010609060101010101" charset="-122"/>
              </a:rPr>
              <a:t>《茶馆》里的人物和故事，</a:t>
            </a:r>
            <a:r>
              <a:rPr lang="zh-CN" altLang="zh-CN" sz="3200">
                <a:latin typeface="黑体" panose="02010609060101010101" charset="-122"/>
                <a:ea typeface="黑体" panose="02010609060101010101" charset="-122"/>
                <a:cs typeface="黑体" panose="02010609060101010101" charset="-122"/>
              </a:rPr>
              <a:t>一如既往蕴含着作者的文化学，体现了作者</a:t>
            </a:r>
            <a:r>
              <a:rPr lang="en-US" altLang="zh-CN" sz="3200">
                <a:solidFill>
                  <a:srgbClr val="C00000"/>
                </a:solidFill>
                <a:latin typeface="黑体" panose="02010609060101010101" charset="-122"/>
                <a:ea typeface="黑体" panose="02010609060101010101" charset="-122"/>
                <a:cs typeface="黑体" panose="02010609060101010101" charset="-122"/>
              </a:rPr>
              <a:t>文化审视和文化批判</a:t>
            </a:r>
            <a:r>
              <a:rPr lang="zh-CN" altLang="en-US" sz="3200">
                <a:latin typeface="黑体" panose="02010609060101010101" charset="-122"/>
                <a:ea typeface="黑体" panose="02010609060101010101" charset="-122"/>
                <a:cs typeface="黑体" panose="02010609060101010101" charset="-122"/>
              </a:rPr>
              <a:t>，透过《茶馆》你体悟到作者的哪些文化思考？</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201295" y="341630"/>
            <a:ext cx="11789410" cy="4523105"/>
          </a:xfrm>
          <a:prstGeom prst="rect">
            <a:avLst/>
          </a:prstGeom>
          <a:noFill/>
        </p:spPr>
        <p:txBody>
          <a:bodyPr wrap="square" rtlCol="0">
            <a:spAutoFit/>
          </a:bodyPr>
          <a:lstStyle/>
          <a:p>
            <a:r>
              <a:rPr sz="3200">
                <a:latin typeface="黑体" panose="02010609060101010101" charset="-122"/>
                <a:ea typeface="黑体" panose="02010609060101010101" charset="-122"/>
                <a:cs typeface="黑体" panose="02010609060101010101" charset="-122"/>
              </a:rPr>
              <a:t>王利发一生卑微懦弱的生活状态和生存理想，既有传统处世哲学的深刻影响，又有传统文化与现实社会冲撞的深刻矛盾。王利发作为一个安分守己的底层市民的代表，他的走投无路，既是腐朽黑暗的世道使然，也是那种</a:t>
            </a:r>
            <a:r>
              <a:rPr sz="3200">
                <a:solidFill>
                  <a:srgbClr val="C00000"/>
                </a:solidFill>
                <a:latin typeface="黑体" panose="02010609060101010101" charset="-122"/>
                <a:ea typeface="黑体" panose="02010609060101010101" charset="-122"/>
                <a:cs typeface="黑体" panose="02010609060101010101" charset="-122"/>
              </a:rPr>
              <a:t>逆来顺受的奴性文化使然</a:t>
            </a:r>
            <a:r>
              <a:rPr sz="3200">
                <a:latin typeface="黑体" panose="02010609060101010101" charset="-122"/>
                <a:ea typeface="黑体" panose="02010609060101010101" charset="-122"/>
                <a:cs typeface="黑体" panose="02010609060101010101" charset="-122"/>
              </a:rPr>
              <a:t>。</a:t>
            </a:r>
            <a:endParaRPr sz="3200">
              <a:latin typeface="黑体" panose="02010609060101010101" charset="-122"/>
              <a:ea typeface="黑体" panose="02010609060101010101" charset="-122"/>
              <a:cs typeface="黑体" panose="02010609060101010101" charset="-122"/>
            </a:endParaRPr>
          </a:p>
          <a:p>
            <a:endParaRPr sz="3200">
              <a:latin typeface="黑体" panose="02010609060101010101" charset="-122"/>
              <a:ea typeface="黑体" panose="02010609060101010101" charset="-122"/>
              <a:cs typeface="黑体" panose="02010609060101010101" charset="-122"/>
            </a:endParaRPr>
          </a:p>
          <a:p>
            <a:r>
              <a:rPr sz="3200">
                <a:latin typeface="黑体" panose="02010609060101010101" charset="-122"/>
                <a:ea typeface="黑体" panose="02010609060101010101" charset="-122"/>
                <a:cs typeface="黑体" panose="02010609060101010101" charset="-122"/>
              </a:rPr>
              <a:t>秦二爷在“谭翤同问斩”、戊戌变法失败的时候，敢于同庞太监叫板对阵，并不是简单的“胆大玩命”而是一个文化的侧影，他与庞太监“斗嘴皮”的底气，来自于他的实业和实力，这就是</a:t>
            </a:r>
            <a:r>
              <a:rPr sz="3200">
                <a:solidFill>
                  <a:srgbClr val="C00000"/>
                </a:solidFill>
                <a:latin typeface="黑体" panose="02010609060101010101" charset="-122"/>
                <a:ea typeface="黑体" panose="02010609060101010101" charset="-122"/>
                <a:cs typeface="黑体" panose="02010609060101010101" charset="-122"/>
              </a:rPr>
              <a:t>近代民族发展和民族文化进步的些许自觉与自信</a:t>
            </a:r>
            <a:r>
              <a:rPr sz="3200">
                <a:latin typeface="黑体" panose="02010609060101010101" charset="-122"/>
                <a:ea typeface="黑体" panose="02010609060101010101" charset="-122"/>
                <a:cs typeface="黑体" panose="02010609060101010101" charset="-122"/>
              </a:rPr>
              <a:t>。</a:t>
            </a:r>
            <a:endParaRPr sz="32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81610"/>
            <a:ext cx="8253730" cy="583565"/>
          </a:xfrm>
          <a:prstGeom prst="rect">
            <a:avLst/>
          </a:prstGeom>
          <a:noFill/>
        </p:spPr>
        <p:txBody>
          <a:bodyPr wrap="square" rtlCol="0" anchor="t">
            <a:spAutoFit/>
          </a:bodyPr>
          <a:lstStyle/>
          <a:p>
            <a:pPr algn="l"/>
            <a:endParaRPr lang="zh-CN" altLang="en-US" sz="3200"/>
          </a:p>
        </p:txBody>
      </p:sp>
      <p:sp>
        <p:nvSpPr>
          <p:cNvPr id="5" name="文本框 4"/>
          <p:cNvSpPr txBox="1"/>
          <p:nvPr/>
        </p:nvSpPr>
        <p:spPr>
          <a:xfrm>
            <a:off x="201295" y="181610"/>
            <a:ext cx="11789410" cy="6554470"/>
          </a:xfrm>
          <a:prstGeom prst="rect">
            <a:avLst/>
          </a:prstGeom>
          <a:noFill/>
        </p:spPr>
        <p:txBody>
          <a:bodyPr wrap="square" rtlCol="0">
            <a:spAutoFit/>
          </a:bodyPr>
          <a:lstStyle/>
          <a:p>
            <a:r>
              <a:rPr sz="2800">
                <a:latin typeface="黑体" panose="02010609060101010101" charset="-122"/>
                <a:ea typeface="黑体" panose="02010609060101010101" charset="-122"/>
                <a:cs typeface="黑体" panose="02010609060101010101" charset="-122"/>
              </a:rPr>
              <a:t>松二爷和常四爷，分别是老舍批评和维护的对象。</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松二爷穷困潦倒，却死要面子。</a:t>
            </a:r>
            <a:r>
              <a:rPr sz="2800">
                <a:latin typeface="黑体" panose="02010609060101010101" charset="-122"/>
                <a:ea typeface="黑体" panose="02010609060101010101" charset="-122"/>
                <a:cs typeface="黑体" panose="02010609060101010101" charset="-122"/>
                <a:sym typeface="+mn-ea"/>
              </a:rPr>
              <a:t>他会因为一块小表“体面”可能会教人另眼相待而“爱不释手”“我饿着也不能叫鸟饿着”便是这位没落的满族人的哲学。</a:t>
            </a:r>
            <a:r>
              <a:rPr sz="2800">
                <a:solidFill>
                  <a:schemeClr val="tx1"/>
                </a:solidFill>
                <a:latin typeface="黑体" panose="02010609060101010101" charset="-122"/>
                <a:ea typeface="黑体" panose="02010609060101010101" charset="-122"/>
                <a:cs typeface="黑体" panose="02010609060101010101" charset="-122"/>
                <a:sym typeface="+mn-ea"/>
              </a:rPr>
              <a:t>他整天逗着鸟儿，并不代表他生活质量很高。</a:t>
            </a:r>
            <a:r>
              <a:rPr sz="2800">
                <a:solidFill>
                  <a:srgbClr val="C00000"/>
                </a:solidFill>
                <a:latin typeface="黑体" panose="02010609060101010101" charset="-122"/>
                <a:ea typeface="黑体" panose="02010609060101010101" charset="-122"/>
                <a:cs typeface="黑体" panose="02010609060101010101" charset="-122"/>
                <a:sym typeface="+mn-ea"/>
              </a:rPr>
              <a:t>他们只是对现实迷茫得无所寄托，无所追求。他们那一类人对人生失去了信心，面对一切冲击和外来的凌辱，他们总以笑脸相迎，满族就在这些人的堕落中走向衰落。</a:t>
            </a:r>
            <a:endParaRPr sz="2800">
              <a:solidFill>
                <a:srgbClr val="C00000"/>
              </a:solidFill>
              <a:latin typeface="黑体" panose="02010609060101010101" charset="-122"/>
              <a:ea typeface="黑体" panose="02010609060101010101" charset="-122"/>
              <a:cs typeface="黑体" panose="02010609060101010101" charset="-122"/>
            </a:endParaRPr>
          </a:p>
          <a:p>
            <a:r>
              <a:rPr sz="2800">
                <a:solidFill>
                  <a:srgbClr val="C00000"/>
                </a:solidFill>
                <a:latin typeface="黑体" panose="02010609060101010101" charset="-122"/>
                <a:ea typeface="黑体" panose="02010609060101010101" charset="-122"/>
                <a:cs typeface="黑体" panose="02010609060101010101" charset="-122"/>
              </a:rPr>
              <a:t>松二爷身上体现的是三百年来积下的历史文化旧习和心理症结，使一般的旗人既忘了自谴，也忘了自励。他们创造了一种独具特色的生活方式：有钱的真讲究，没钱的穷讲究。</a:t>
            </a:r>
            <a:endParaRPr sz="2800">
              <a:latin typeface="黑体" panose="02010609060101010101" charset="-122"/>
              <a:ea typeface="黑体" panose="02010609060101010101" charset="-122"/>
              <a:cs typeface="黑体" panose="02010609060101010101" charset="-122"/>
            </a:endParaRPr>
          </a:p>
          <a:p>
            <a:r>
              <a:rPr sz="2800">
                <a:latin typeface="黑体" panose="02010609060101010101" charset="-122"/>
                <a:ea typeface="黑体" panose="02010609060101010101" charset="-122"/>
                <a:cs typeface="黑体" panose="02010609060101010101" charset="-122"/>
              </a:rPr>
              <a:t>常四爷</a:t>
            </a:r>
            <a:r>
              <a:rPr lang="zh-CN" sz="2800">
                <a:latin typeface="黑体" panose="02010609060101010101" charset="-122"/>
                <a:ea typeface="黑体" panose="02010609060101010101" charset="-122"/>
                <a:cs typeface="黑体" panose="02010609060101010101" charset="-122"/>
              </a:rPr>
              <a:t>也</a:t>
            </a:r>
            <a:r>
              <a:rPr sz="2800">
                <a:latin typeface="黑体" panose="02010609060101010101" charset="-122"/>
                <a:ea typeface="黑体" panose="02010609060101010101" charset="-122"/>
                <a:cs typeface="黑体" panose="02010609060101010101" charset="-122"/>
                <a:sym typeface="+mn-ea"/>
              </a:rPr>
              <a:t>是享有“铁杆庄稼”特权的“旗人”，</a:t>
            </a:r>
            <a:r>
              <a:rPr lang="zh-CN" sz="2800">
                <a:latin typeface="黑体" panose="02010609060101010101" charset="-122"/>
                <a:ea typeface="黑体" panose="02010609060101010101" charset="-122"/>
                <a:cs typeface="黑体" panose="02010609060101010101" charset="-122"/>
                <a:sym typeface="+mn-ea"/>
              </a:rPr>
              <a:t>然而与松二爷截然不同，</a:t>
            </a:r>
            <a:r>
              <a:rPr sz="2800">
                <a:latin typeface="黑体" panose="02010609060101010101" charset="-122"/>
                <a:ea typeface="黑体" panose="02010609060101010101" charset="-122"/>
                <a:cs typeface="黑体" panose="02010609060101010101" charset="-122"/>
                <a:sym typeface="+mn-ea"/>
              </a:rPr>
              <a:t>他对腐败的清王朝不满，对洋人更加痛恨</a:t>
            </a:r>
            <a:r>
              <a:rPr lang="zh-CN" sz="2800">
                <a:latin typeface="黑体" panose="02010609060101010101" charset="-122"/>
                <a:ea typeface="黑体" panose="02010609060101010101" charset="-122"/>
                <a:cs typeface="黑体" panose="02010609060101010101" charset="-122"/>
                <a:sym typeface="+mn-ea"/>
              </a:rPr>
              <a:t>，他</a:t>
            </a:r>
            <a:r>
              <a:rPr sz="2800">
                <a:latin typeface="黑体" panose="02010609060101010101" charset="-122"/>
                <a:ea typeface="黑体" panose="02010609060101010101" charset="-122"/>
                <a:cs typeface="黑体" panose="02010609060101010101" charset="-122"/>
                <a:sym typeface="+mn-ea"/>
              </a:rPr>
              <a:t>悲愤地喊出：“我看哪，大清国要完”</a:t>
            </a:r>
            <a:r>
              <a:rPr lang="zh-CN" sz="2800">
                <a:latin typeface="黑体" panose="02010609060101010101" charset="-122"/>
                <a:ea typeface="黑体" panose="02010609060101010101" charset="-122"/>
                <a:cs typeface="黑体" panose="02010609060101010101" charset="-122"/>
                <a:sym typeface="+mn-ea"/>
              </a:rPr>
              <a:t>。</a:t>
            </a:r>
            <a:r>
              <a:rPr sz="2800">
                <a:latin typeface="黑体" panose="02010609060101010101" charset="-122"/>
                <a:ea typeface="黑体" panose="02010609060101010101" charset="-122"/>
                <a:cs typeface="黑体" panose="02010609060101010101" charset="-122"/>
                <a:sym typeface="+mn-ea"/>
              </a:rPr>
              <a:t>他一生秉承着满族人的血统——耿直忠厚，倔强不屈服的脾气。</a:t>
            </a:r>
            <a:r>
              <a:rPr sz="2800">
                <a:solidFill>
                  <a:srgbClr val="C00000"/>
                </a:solidFill>
                <a:latin typeface="黑体" panose="02010609060101010101" charset="-122"/>
                <a:ea typeface="黑体" panose="02010609060101010101" charset="-122"/>
                <a:cs typeface="黑体" panose="02010609060101010101" charset="-122"/>
              </a:rPr>
              <a:t>老舍对常四爷这个满族没落旗人的塑造和精神的探索，是其满族情结的第一次正面释放。</a:t>
            </a:r>
            <a:r>
              <a:rPr sz="2800">
                <a:latin typeface="黑体" panose="02010609060101010101" charset="-122"/>
                <a:ea typeface="黑体" panose="02010609060101010101" charset="-122"/>
                <a:cs typeface="黑体" panose="02010609060101010101" charset="-122"/>
              </a:rPr>
              <a:t>常四爷，是《茶馆》中满族人民的希望，也是中华民族的希望。</a:t>
            </a:r>
            <a:endParaRPr sz="2800">
              <a:latin typeface="黑体" panose="02010609060101010101" charset="-122"/>
              <a:ea typeface="黑体" panose="02010609060101010101" charset="-122"/>
              <a:cs typeface="黑体" panose="02010609060101010101" charset="-122"/>
            </a:endParaRPr>
          </a:p>
        </p:txBody>
      </p:sp>
      <p:pic>
        <p:nvPicPr>
          <p:cNvPr id="6" name="New picture"/>
          <p:cNvPicPr/>
          <p:nvPr/>
        </p:nvPicPr>
        <p:blipFill>
          <a:blip r:embed="rId1"/>
          <a:stretch>
            <a:fillRect/>
          </a:stretch>
        </p:blipFill>
        <p:spPr>
          <a:xfrm>
            <a:off x="11531600" y="10985500"/>
            <a:ext cx="304800" cy="2286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xfrm>
            <a:off x="1827213" y="-42862"/>
            <a:ext cx="8229600" cy="1143000"/>
          </a:xfrm>
        </p:spPr>
        <p:txBody>
          <a:bodyPr wrap="square" lIns="91440" tIns="45720" rIns="91440" bIns="45720" anchor="ctr" anchorCtr="0"/>
          <a:p>
            <a:pPr eaLnBrk="1" hangingPunct="1"/>
            <a:r>
              <a:rPr lang="zh-CN" altLang="en-US" b="1"/>
              <a:t>四、主题探究</a:t>
            </a:r>
            <a:endParaRPr lang="zh-CN" altLang="en-US" b="1"/>
          </a:p>
        </p:txBody>
      </p:sp>
      <p:sp>
        <p:nvSpPr>
          <p:cNvPr id="33795" name="内容占位符 2"/>
          <p:cNvSpPr>
            <a:spLocks noGrp="1"/>
          </p:cNvSpPr>
          <p:nvPr>
            <p:ph idx="1"/>
          </p:nvPr>
        </p:nvSpPr>
        <p:spPr>
          <a:xfrm>
            <a:off x="762318" y="1383348"/>
            <a:ext cx="8231187" cy="4525962"/>
          </a:xfrm>
        </p:spPr>
        <p:txBody>
          <a:bodyPr wrap="square" lIns="91440" tIns="45720" rIns="91440" bIns="45720" anchor="t" anchorCtr="0"/>
          <a:p>
            <a:pPr eaLnBrk="1" hangingPunct="1"/>
            <a:r>
              <a:rPr lang="zh-CN" altLang="en-US"/>
              <a:t>第一幕描写清朝末年戊戌政变失败后的时代，在表面看似生意兴隆的裕泰茶馆里，却笼罩着一种</a:t>
            </a:r>
            <a:r>
              <a:rPr lang="zh-CN" altLang="en-US">
                <a:solidFill>
                  <a:srgbClr val="FF0000"/>
                </a:solidFill>
              </a:rPr>
              <a:t>凄惨、冷酷</a:t>
            </a:r>
            <a:r>
              <a:rPr lang="zh-CN" altLang="en-US"/>
              <a:t>的气氛。</a:t>
            </a:r>
            <a:r>
              <a:rPr lang="zh-CN" altLang="en-US" sz="2400"/>
              <a:t>破产农民康六被迫将十五岁的女儿卖给宫里的太监庞总管;正直、爱国的常四爷因为说了一句"大清国要完"被抓进监狱;一心想办实业的维新资本家秦仲义和卫道的顽固派庞太监唇枪舌剑。</a:t>
            </a:r>
            <a:endParaRPr lang="zh-CN" altLang="en-US" sz="2400"/>
          </a:p>
          <a:p>
            <a:pPr eaLnBrk="1" hangingPunct="1"/>
            <a:r>
              <a:rPr lang="zh-CN" altLang="en-US" sz="3600" b="1"/>
              <a:t>暗示了</a:t>
            </a:r>
            <a:r>
              <a:rPr lang="zh-CN" altLang="en-US">
                <a:solidFill>
                  <a:srgbClr val="FF0000"/>
                </a:solidFill>
              </a:rPr>
              <a:t>帝国主义</a:t>
            </a:r>
            <a:r>
              <a:rPr lang="zh-CN" altLang="en-US"/>
              <a:t>侵略势力的扩大，</a:t>
            </a:r>
            <a:r>
              <a:rPr lang="zh-CN" altLang="en-US">
                <a:solidFill>
                  <a:srgbClr val="FF0000"/>
                </a:solidFill>
              </a:rPr>
              <a:t>宫廷生活</a:t>
            </a:r>
            <a:r>
              <a:rPr lang="zh-CN" altLang="en-US"/>
              <a:t>的腐败与荒淫，</a:t>
            </a:r>
            <a:r>
              <a:rPr lang="zh-CN" altLang="en-US">
                <a:solidFill>
                  <a:srgbClr val="FF0000"/>
                </a:solidFill>
              </a:rPr>
              <a:t>流氓地痞</a:t>
            </a:r>
            <a:r>
              <a:rPr lang="zh-CN" altLang="en-US"/>
              <a:t>横行霸道，</a:t>
            </a:r>
            <a:r>
              <a:rPr lang="zh-CN" altLang="en-US">
                <a:solidFill>
                  <a:srgbClr val="FF0000"/>
                </a:solidFill>
              </a:rPr>
              <a:t>农民生活</a:t>
            </a:r>
            <a:r>
              <a:rPr lang="zh-CN" altLang="en-US"/>
              <a:t>痛苦不堪，</a:t>
            </a:r>
            <a:r>
              <a:rPr lang="zh-CN" altLang="en-US">
                <a:solidFill>
                  <a:srgbClr val="FF0000"/>
                </a:solidFill>
              </a:rPr>
              <a:t>正直的爱国者</a:t>
            </a:r>
            <a:r>
              <a:rPr lang="zh-CN" altLang="en-US"/>
              <a:t>惨遭镇压等。</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795">
                                            <p:txEl>
                                              <p:charRg st="136" end="193"/>
                                            </p:txEl>
                                          </p:spTgt>
                                        </p:tgtEl>
                                        <p:attrNameLst>
                                          <p:attrName>style.visibility</p:attrName>
                                        </p:attrNameLst>
                                      </p:cBhvr>
                                      <p:to>
                                        <p:strVal val="visible"/>
                                      </p:to>
                                    </p:set>
                                    <p:animEffect transition="in" filter="box(in)">
                                      <p:cBhvr>
                                        <p:cTn id="7" dur="2000" fill="hold"/>
                                        <p:tgtEl>
                                          <p:spTgt spid="33795">
                                            <p:txEl>
                                              <p:charRg st="136" end="1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2"/>
          <p:cNvSpPr>
            <a:spLocks noGrp="1"/>
          </p:cNvSpPr>
          <p:nvPr>
            <p:ph idx="1"/>
          </p:nvPr>
        </p:nvSpPr>
        <p:spPr>
          <a:xfrm>
            <a:off x="-635" y="1260475"/>
            <a:ext cx="12192635" cy="6380480"/>
          </a:xfrm>
          <a:solidFill>
            <a:srgbClr val="EAD8C2"/>
          </a:solidFill>
        </p:spPr>
        <p:txBody>
          <a:bodyPr wrap="square" lIns="91440" tIns="45720" rIns="91440" bIns="45720" anchor="t" anchorCtr="0"/>
          <a:p>
            <a:pPr eaLnBrk="1" hangingPunct="1"/>
            <a:r>
              <a:rPr lang="zh-CN" altLang="en-US" b="1"/>
              <a:t>现代文学家曹禺:</a:t>
            </a:r>
            <a:r>
              <a:rPr lang="zh-CN" altLang="en-US"/>
              <a:t>《茶馆》是中国</a:t>
            </a:r>
            <a:r>
              <a:rPr lang="zh-CN" altLang="en-US">
                <a:solidFill>
                  <a:srgbClr val="FF0000"/>
                </a:solidFill>
              </a:rPr>
              <a:t>话剧史上的瑰宝</a:t>
            </a:r>
            <a:r>
              <a:rPr lang="zh-CN" altLang="en-US"/>
              <a:t>;第一幕是</a:t>
            </a:r>
            <a:r>
              <a:rPr lang="zh-CN" altLang="en-US">
                <a:solidFill>
                  <a:srgbClr val="FF0000"/>
                </a:solidFill>
              </a:rPr>
              <a:t>古今中外剧作中罕见的第一幕</a:t>
            </a:r>
            <a:r>
              <a:rPr lang="zh-CN" altLang="en-US"/>
              <a:t>。</a:t>
            </a:r>
            <a:endParaRPr lang="zh-CN" altLang="en-US" b="1"/>
          </a:p>
          <a:p>
            <a:pPr eaLnBrk="1" hangingPunct="1"/>
            <a:r>
              <a:rPr lang="zh-CN" altLang="en-US" b="1"/>
              <a:t>现代作家王蒙:</a:t>
            </a:r>
            <a:r>
              <a:rPr lang="zh-CN" altLang="en-US"/>
              <a:t>我认为《茶馆》是1949年新中国成立以后最好的作品。作品的特点就是不煽情，</a:t>
            </a:r>
            <a:r>
              <a:rPr lang="zh-CN" altLang="en-US">
                <a:solidFill>
                  <a:srgbClr val="FF0000"/>
                </a:solidFill>
              </a:rPr>
              <a:t>语言平实、口语化</a:t>
            </a:r>
            <a:r>
              <a:rPr lang="zh-CN" altLang="en-US"/>
              <a:t>，却最能表达</a:t>
            </a:r>
            <a:r>
              <a:rPr lang="zh-CN" altLang="en-US">
                <a:solidFill>
                  <a:srgbClr val="FF0000"/>
                </a:solidFill>
              </a:rPr>
              <a:t>深刻</a:t>
            </a:r>
            <a:r>
              <a:rPr lang="zh-CN" altLang="en-US"/>
              <a:t>的感情，能让人落泪。</a:t>
            </a:r>
            <a:endParaRPr lang="zh-CN" altLang="en-US"/>
          </a:p>
          <a:p>
            <a:pPr eaLnBrk="1" hangingPunct="1"/>
            <a:r>
              <a:rPr lang="zh-CN" altLang="en-US" b="1"/>
              <a:t>现代剧作家陈白尘:</a:t>
            </a:r>
            <a:r>
              <a:rPr lang="zh-CN" altLang="en-US"/>
              <a:t>全剧的文字并不多，就写了五十年，七十多个人物，</a:t>
            </a:r>
            <a:r>
              <a:rPr lang="zh-CN" altLang="en-US">
                <a:solidFill>
                  <a:srgbClr val="FF0000"/>
                </a:solidFill>
              </a:rPr>
              <a:t>精练</a:t>
            </a:r>
            <a:r>
              <a:rPr lang="zh-CN" altLang="en-US"/>
              <a:t>的程度惊人。</a:t>
            </a:r>
            <a:endParaRPr lang="zh-CN" altLang="en-US"/>
          </a:p>
          <a:p>
            <a:pPr eaLnBrk="1" hangingPunct="1"/>
            <a:r>
              <a:rPr lang="zh-CN" altLang="en-US" b="1"/>
              <a:t>现代戏剧理论家张庚:</a:t>
            </a:r>
            <a:r>
              <a:rPr lang="zh-CN" altLang="en-US"/>
              <a:t>《茶馆》是一个有浪漫主义色彩的伟大的</a:t>
            </a:r>
            <a:r>
              <a:rPr lang="zh-CN" altLang="en-US">
                <a:solidFill>
                  <a:srgbClr val="FF0000"/>
                </a:solidFill>
              </a:rPr>
              <a:t>现实主义</a:t>
            </a:r>
            <a:r>
              <a:rPr lang="zh-CN" altLang="en-US"/>
              <a:t>作品。</a:t>
            </a:r>
            <a:endParaRPr lang="zh-CN" altLang="en-US"/>
          </a:p>
        </p:txBody>
      </p:sp>
      <p:sp>
        <p:nvSpPr>
          <p:cNvPr id="36867" name="矩形 3"/>
          <p:cNvSpPr/>
          <p:nvPr/>
        </p:nvSpPr>
        <p:spPr>
          <a:xfrm>
            <a:off x="1316990" y="0"/>
            <a:ext cx="2019300" cy="1198880"/>
          </a:xfrm>
          <a:prstGeom prst="rect">
            <a:avLst/>
          </a:prstGeom>
          <a:noFill/>
          <a:ln w="9525">
            <a:noFill/>
          </a:ln>
        </p:spPr>
        <p:txBody>
          <a:bodyPr wrap="none">
            <a:spAutoFit/>
          </a:bodyPr>
          <a:p>
            <a:pPr algn="ctr"/>
            <a:r>
              <a:rPr lang="en-US" altLang="en-US" sz="7200" b="1">
                <a:effectLst>
                  <a:outerShdw blurRad="38100" dist="38100" dir="2700000">
                    <a:srgbClr val="FFFFFF"/>
                  </a:outerShdw>
                </a:effectLst>
              </a:rPr>
              <a:t>评价</a:t>
            </a:r>
            <a:endParaRPr lang="en-US" altLang="en-US" sz="7200" b="1">
              <a:effectLst>
                <a:outerShdw blurRad="38100" dist="38100" dir="2700000">
                  <a:srgbClr val="FFFFFF"/>
                </a:outerShdw>
              </a:effectLst>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xfrm>
            <a:off x="1981200" y="274638"/>
            <a:ext cx="8229600" cy="1143000"/>
          </a:xfrm>
        </p:spPr>
        <p:txBody>
          <a:bodyPr wrap="square" lIns="91440" tIns="45720" rIns="91440" bIns="45720" anchor="ctr" anchorCtr="0"/>
          <a:p>
            <a:pPr eaLnBrk="1" hangingPunct="1"/>
            <a:r>
              <a:rPr lang="zh-CN" altLang="en-US" b="1"/>
              <a:t>五、艺术特色</a:t>
            </a:r>
            <a:endParaRPr lang="zh-CN" altLang="en-US" b="1"/>
          </a:p>
        </p:txBody>
      </p:sp>
      <p:sp>
        <p:nvSpPr>
          <p:cNvPr id="37891" name="内容占位符 2"/>
          <p:cNvSpPr>
            <a:spLocks noGrp="1"/>
          </p:cNvSpPr>
          <p:nvPr>
            <p:ph idx="1"/>
          </p:nvPr>
        </p:nvSpPr>
        <p:spPr>
          <a:xfrm>
            <a:off x="0" y="1417955"/>
            <a:ext cx="12272645" cy="5403850"/>
          </a:xfrm>
          <a:solidFill>
            <a:srgbClr val="EAD8C2"/>
          </a:solidFill>
        </p:spPr>
        <p:txBody>
          <a:bodyPr wrap="square" lIns="91440" tIns="45720" rIns="91440" bIns="45720" anchor="t" anchorCtr="0"/>
          <a:p>
            <a:pPr eaLnBrk="1" hangingPunct="1"/>
            <a:r>
              <a:rPr lang="en-US" altLang="zh-CN"/>
              <a:t>1</a:t>
            </a:r>
            <a:r>
              <a:rPr lang="zh-CN" altLang="en-US"/>
              <a:t>、</a:t>
            </a:r>
            <a:r>
              <a:rPr lang="zh-CN" altLang="en-US">
                <a:solidFill>
                  <a:srgbClr val="FF0000"/>
                </a:solidFill>
              </a:rPr>
              <a:t>形散而神不散的结构</a:t>
            </a:r>
            <a:endParaRPr lang="zh-CN" altLang="en-US">
              <a:solidFill>
                <a:srgbClr val="FF0000"/>
              </a:solidFill>
            </a:endParaRPr>
          </a:p>
          <a:p>
            <a:pPr eaLnBrk="1" hangingPunct="1"/>
            <a:r>
              <a:rPr lang="zh-CN" altLang="en-US"/>
              <a:t>《茶馆》的谋篇布局独具匠心。全剧没有贯穿到底的矛盾斗争，是一出以人物带故事的话剧。</a:t>
            </a:r>
            <a:endParaRPr lang="zh-CN" altLang="en-US"/>
          </a:p>
          <a:p>
            <a:pPr eaLnBrk="1" hangingPunct="1"/>
            <a:r>
              <a:rPr lang="en-US" altLang="zh-CN"/>
              <a:t>2</a:t>
            </a:r>
            <a:r>
              <a:rPr lang="zh-CN" altLang="en-US"/>
              <a:t>、</a:t>
            </a:r>
            <a:r>
              <a:rPr lang="zh-CN" altLang="en-US">
                <a:solidFill>
                  <a:srgbClr val="FF0000"/>
                </a:solidFill>
              </a:rPr>
              <a:t>浮雕式人像展览</a:t>
            </a:r>
            <a:endParaRPr lang="zh-CN" altLang="en-US">
              <a:solidFill>
                <a:srgbClr val="FF0000"/>
              </a:solidFill>
            </a:endParaRPr>
          </a:p>
          <a:p>
            <a:pPr eaLnBrk="1" hangingPunct="1"/>
            <a:r>
              <a:rPr lang="zh-CN" altLang="en-US"/>
              <a:t>作者老舍塑造人物形象有其独特的方式。着重刻画时代的、阶级的、职业的和气质的特点以及地方色彩，作出各种社会典型的艺术概括，通过浮雕般栩栩如生的人物造型，反映出不同的社会面貌。</a:t>
            </a:r>
            <a:endParaRPr lang="zh-CN" altLang="en-US"/>
          </a:p>
          <a:p>
            <a:pPr eaLnBrk="1" hangingPunct="1"/>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charRg st="0" end="1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1">
                                            <p:txEl>
                                              <p:charRg st="12" end="5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891">
                                            <p:txEl>
                                              <p:charRg st="54" end="6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891">
                                            <p:txEl>
                                              <p:charRg st="64" end="15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3110" y="-42545"/>
            <a:ext cx="582295" cy="5457190"/>
          </a:xfrm>
          <a:prstGeom prst="rect">
            <a:avLst/>
          </a:prstGeom>
          <a:ln w="12700">
            <a:miter lim="400000"/>
          </a:ln>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a:solidFill>
                  <a:schemeClr val="bg1">
                    <a:lumMod val="95000"/>
                  </a:schemeClr>
                </a:solidFill>
                <a:latin typeface="方正清刻本悦宋简体" panose="02000000000000000000" pitchFamily="2" charset="-122"/>
                <a:ea typeface="方正清刻本悦宋简体" panose="02000000000000000000" pitchFamily="2" charset="-122"/>
              </a:rPr>
              <a:t>目录</a:t>
            </a:r>
            <a:endParaRPr sz="320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3049904" y="2376806"/>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3" name="椭圆 32"/>
          <p:cNvSpPr/>
          <p:nvPr/>
        </p:nvSpPr>
        <p:spPr>
          <a:xfrm>
            <a:off x="365760" y="1467485"/>
            <a:ext cx="916305" cy="737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华文隶书" panose="02010800040101010101" charset="-122"/>
                <a:ea typeface="华文隶书" panose="02010800040101010101" charset="-122"/>
              </a:rPr>
              <a:t>三</a:t>
            </a:r>
            <a:endParaRPr lang="zh-CN" altLang="en-US" sz="4000" b="1">
              <a:latin typeface="华文隶书" panose="02010800040101010101" charset="-122"/>
              <a:ea typeface="华文隶书" panose="02010800040101010101" charset="-122"/>
            </a:endParaRPr>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5"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方正清刻本悦宋简体" panose="02000000000000000000" pitchFamily="2" charset="-122"/>
            </a:endParaRPr>
          </a:p>
        </p:txBody>
      </p:sp>
      <p:sp>
        <p:nvSpPr>
          <p:cNvPr id="2" name="文本框 1"/>
          <p:cNvSpPr txBox="1"/>
          <p:nvPr/>
        </p:nvSpPr>
        <p:spPr>
          <a:xfrm>
            <a:off x="3444240" y="2332355"/>
            <a:ext cx="6070600" cy="1445260"/>
          </a:xfrm>
          <a:prstGeom prst="rect">
            <a:avLst/>
          </a:prstGeom>
          <a:noFill/>
        </p:spPr>
        <p:txBody>
          <a:bodyPr wrap="square" rtlCol="0">
            <a:spAutoFit/>
          </a:bodyPr>
          <a:lstStyle/>
          <a:p>
            <a:r>
              <a:rPr lang="zh-CN" altLang="en-US" sz="8800" b="1">
                <a:sym typeface="+mn-ea"/>
              </a:rPr>
              <a:t>文体常识</a:t>
            </a:r>
            <a:endParaRPr lang="zh-CN" altLang="en-US" sz="88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a:xfrm>
            <a:off x="0" y="60325"/>
            <a:ext cx="12191365" cy="6435725"/>
          </a:xfrm>
          <a:solidFill>
            <a:srgbClr val="EAD8C2"/>
          </a:solidFill>
        </p:spPr>
        <p:txBody>
          <a:bodyPr wrap="square" lIns="91440" tIns="45720" rIns="91440" bIns="45720" anchor="t" anchorCtr="0"/>
          <a:p>
            <a:pPr eaLnBrk="1" hangingPunct="1"/>
            <a:r>
              <a:rPr lang="en-US" altLang="zh-CN" sz="2800"/>
              <a:t>3</a:t>
            </a:r>
            <a:r>
              <a:rPr lang="zh-CN" altLang="en-US" sz="2800"/>
              <a:t>、</a:t>
            </a:r>
            <a:r>
              <a:rPr lang="zh-CN" altLang="en-US" sz="2800">
                <a:solidFill>
                  <a:srgbClr val="FF0000"/>
                </a:solidFill>
              </a:rPr>
              <a:t>独特的喜剧样式</a:t>
            </a:r>
            <a:endParaRPr lang="zh-CN" altLang="en-US" sz="2800">
              <a:solidFill>
                <a:srgbClr val="FF0000"/>
              </a:solidFill>
            </a:endParaRPr>
          </a:p>
          <a:p>
            <a:pPr eaLnBrk="1" hangingPunct="1"/>
            <a:r>
              <a:rPr lang="zh-CN" altLang="en-US" sz="2800"/>
              <a:t>《茶馆》中有不少悲剧性的场面，但是全剧的基调却是喜剧的，而且即使是悲惨的情节和细节也往往以幽默的笔法表现出来。如庞太监、马五爷及沈处长，但从处理这些人物的漫画式、剪影式的手法来看，他们也还是作为小人物来描写的。</a:t>
            </a:r>
            <a:endParaRPr lang="zh-CN" altLang="en-US" sz="2800"/>
          </a:p>
          <a:p>
            <a:pPr eaLnBrk="1" hangingPunct="1"/>
            <a:r>
              <a:rPr lang="en-US" altLang="zh-CN" sz="2800"/>
              <a:t>4</a:t>
            </a:r>
            <a:r>
              <a:rPr lang="zh-CN" altLang="en-US" sz="2800"/>
              <a:t>、</a:t>
            </a:r>
            <a:r>
              <a:rPr lang="zh-CN" altLang="en-US" sz="2800">
                <a:solidFill>
                  <a:srgbClr val="FF0000"/>
                </a:solidFill>
              </a:rPr>
              <a:t>诱人的语言魅力</a:t>
            </a:r>
            <a:endParaRPr lang="zh-CN" altLang="en-US" sz="2800">
              <a:solidFill>
                <a:srgbClr val="FF0000"/>
              </a:solidFill>
            </a:endParaRPr>
          </a:p>
          <a:p>
            <a:pPr eaLnBrk="1" hangingPunct="1"/>
            <a:r>
              <a:rPr lang="zh-CN" altLang="en-US" sz="2800"/>
              <a:t>《茶馆》的语言特色最主要的就是</a:t>
            </a:r>
            <a:r>
              <a:rPr lang="zh-CN" altLang="en-US" sz="2800">
                <a:solidFill>
                  <a:srgbClr val="FF0000"/>
                </a:solidFill>
              </a:rPr>
              <a:t>真实、形象，京味儿十足</a:t>
            </a:r>
            <a:r>
              <a:rPr lang="zh-CN" altLang="en-US" sz="2800"/>
              <a:t>。</a:t>
            </a:r>
            <a:endParaRPr lang="zh-CN" altLang="en-US" sz="2800"/>
          </a:p>
          <a:p>
            <a:pPr eaLnBrk="1" hangingPunct="1"/>
            <a:r>
              <a:rPr lang="en-US" altLang="zh-CN" sz="2800"/>
              <a:t>5</a:t>
            </a:r>
            <a:r>
              <a:rPr lang="zh-CN" altLang="en-US" sz="2800"/>
              <a:t>、</a:t>
            </a:r>
            <a:r>
              <a:rPr lang="zh-CN" altLang="en-US" sz="2800">
                <a:solidFill>
                  <a:srgbClr val="FF0000"/>
                </a:solidFill>
              </a:rPr>
              <a:t>侧面透露的手法</a:t>
            </a:r>
            <a:endParaRPr lang="zh-CN" altLang="en-US" sz="2800">
              <a:solidFill>
                <a:srgbClr val="FF0000"/>
              </a:solidFill>
            </a:endParaRPr>
          </a:p>
          <a:p>
            <a:pPr eaLnBrk="1" hangingPunct="1"/>
            <a:r>
              <a:rPr lang="zh-CN" altLang="en-US" sz="2800"/>
              <a:t>作者通过纵、横两个侧面来反映广阔的社会生活。横的侧面:作者选取了裕泰茶馆这个象征被摧残得衰败不堪的旧中国为观察窗口，通过对出入茶馆的各种人物的描写，来反映时代变迁。纵的侧面:通过贯穿全剧的人物生活变迁，来反映社会演变。</a:t>
            </a:r>
            <a:endParaRPr lang="zh-CN" altLang="en-US"/>
          </a:p>
          <a:p>
            <a:pPr eaLnBrk="1" hangingPunct="1"/>
            <a:endParaRPr lang="zh-CN" altLang="en-US"/>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a:xfrm>
            <a:off x="2463800" y="425450"/>
            <a:ext cx="8229600" cy="4525963"/>
          </a:xfrm>
        </p:spPr>
        <p:txBody>
          <a:bodyPr wrap="square" lIns="91440" tIns="45720" rIns="91440" bIns="45720" anchor="t" anchorCtr="0"/>
          <a:p>
            <a:pPr eaLnBrk="1" hangingPunct="1"/>
            <a:r>
              <a:rPr lang="zh-CN" altLang="en-US"/>
              <a:t>茶馆是三教九流会面之处，</a:t>
            </a:r>
            <a:endParaRPr lang="zh-CN" altLang="en-US"/>
          </a:p>
          <a:p>
            <a:pPr eaLnBrk="1" hangingPunct="1"/>
            <a:r>
              <a:rPr lang="zh-CN" altLang="en-US"/>
              <a:t>可以多容纳各色人物。</a:t>
            </a:r>
            <a:endParaRPr lang="zh-CN" altLang="en-US"/>
          </a:p>
          <a:p>
            <a:pPr eaLnBrk="1" hangingPunct="1"/>
            <a:endParaRPr lang="zh-CN" altLang="en-US"/>
          </a:p>
          <a:p>
            <a:pPr eaLnBrk="1" hangingPunct="1"/>
            <a:r>
              <a:rPr lang="zh-CN" altLang="en-US" sz="6000"/>
              <a:t>一个大茶馆</a:t>
            </a:r>
            <a:endParaRPr lang="zh-CN" altLang="en-US" sz="6000"/>
          </a:p>
          <a:p>
            <a:pPr eaLnBrk="1" hangingPunct="1"/>
            <a:r>
              <a:rPr lang="zh-CN" altLang="en-US" sz="6000"/>
              <a:t>就是</a:t>
            </a:r>
            <a:endParaRPr lang="zh-CN" altLang="en-US" sz="6000"/>
          </a:p>
          <a:p>
            <a:pPr eaLnBrk="1" hangingPunct="1"/>
            <a:r>
              <a:rPr lang="zh-CN" altLang="en-US" sz="6000"/>
              <a:t>一个小社会。</a:t>
            </a:r>
            <a:endParaRPr lang="zh-CN" altLang="en-US" sz="6000"/>
          </a:p>
        </p:txBody>
      </p:sp>
      <p:pic>
        <p:nvPicPr>
          <p:cNvPr id="39939" name="Picture 3" descr="茶馆8"/>
          <p:cNvPicPr>
            <a:picLocks noChangeAspect="1"/>
          </p:cNvPicPr>
          <p:nvPr/>
        </p:nvPicPr>
        <p:blipFill>
          <a:blip r:embed="rId1"/>
          <a:stretch>
            <a:fillRect/>
          </a:stretch>
        </p:blipFill>
        <p:spPr>
          <a:xfrm>
            <a:off x="7092950" y="1631950"/>
            <a:ext cx="3381375" cy="3841750"/>
          </a:xfrm>
          <a:prstGeom prst="rect">
            <a:avLst/>
          </a:prstGeom>
          <a:noFill/>
          <a:ln w="9525">
            <a:noFill/>
          </a:ln>
        </p:spPr>
      </p:pic>
      <p:pic>
        <p:nvPicPr>
          <p:cNvPr id="39940" name="New picture"/>
          <p:cNvPicPr>
            <a:picLocks noChangeAspect="1"/>
          </p:cNvPicPr>
          <p:nvPr/>
        </p:nvPicPr>
        <p:blipFill>
          <a:blip r:embed="rId2"/>
          <a:stretch>
            <a:fillRect/>
          </a:stretch>
        </p:blipFill>
        <p:spPr>
          <a:xfrm>
            <a:off x="11722100" y="10820400"/>
            <a:ext cx="355600" cy="266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8">
                                            <p:txEl>
                                              <p:charRg st="25" end="3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938">
                                            <p:txEl>
                                              <p:charRg st="31" end="3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938">
                                            <p:txEl>
                                              <p:charRg st="34" end="4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4"/>
          <p:cNvSpPr>
            <a:spLocks noGrp="1"/>
          </p:cNvSpPr>
          <p:nvPr>
            <p:ph type="title"/>
          </p:nvPr>
        </p:nvSpPr>
        <p:spPr>
          <a:xfrm>
            <a:off x="1774825" y="0"/>
            <a:ext cx="7772400" cy="1143000"/>
          </a:xfrm>
        </p:spPr>
        <p:txBody>
          <a:bodyPr wrap="square" lIns="91440" tIns="45720" rIns="91440" bIns="45720" anchor="ctr"/>
          <a:lstStyle/>
          <a:p>
            <a:r>
              <a:rPr lang="zh-CN" altLang="en-US" b="1">
                <a:solidFill>
                  <a:srgbClr val="CC3300"/>
                </a:solidFill>
              </a:rPr>
              <a:t>戏剧的相关知识</a:t>
            </a:r>
            <a:endParaRPr lang="zh-CN" altLang="en-US" b="1">
              <a:solidFill>
                <a:srgbClr val="CC3300"/>
              </a:solidFill>
            </a:endParaRPr>
          </a:p>
        </p:txBody>
      </p:sp>
      <p:sp>
        <p:nvSpPr>
          <p:cNvPr id="8194" name="Rectangle 5"/>
          <p:cNvSpPr>
            <a:spLocks noGrp="1"/>
          </p:cNvSpPr>
          <p:nvPr>
            <p:ph sz="half" idx="1"/>
          </p:nvPr>
        </p:nvSpPr>
        <p:spPr>
          <a:xfrm>
            <a:off x="258445" y="1401445"/>
            <a:ext cx="4679950" cy="4599940"/>
          </a:xfrm>
        </p:spPr>
        <p:txBody>
          <a:bodyPr wrap="square" lIns="91440" tIns="45720" rIns="91440" bIns="45720" anchor="t"/>
          <a:lstStyle/>
          <a:p>
            <a:pPr>
              <a:lnSpc>
                <a:spcPct val="80000"/>
              </a:lnSpc>
              <a:buClrTx/>
              <a:buSzTx/>
              <a:buFontTx/>
            </a:pPr>
            <a:r>
              <a:rPr lang="zh-CN" altLang="en-US" sz="3600">
                <a:solidFill>
                  <a:srgbClr val="CC3300"/>
                </a:solidFill>
                <a:latin typeface="Times New Roman" panose="02020603050405020304" pitchFamily="18" charset="0"/>
                <a:ea typeface="宋体" panose="02010600030101010101" pitchFamily="2" charset="-122"/>
              </a:rPr>
              <a:t>戏剧</a:t>
            </a:r>
            <a:r>
              <a:rPr lang="zh-CN" altLang="en-US" sz="2400">
                <a:latin typeface="Times New Roman" panose="02020603050405020304" pitchFamily="18" charset="0"/>
                <a:ea typeface="宋体" panose="02010600030101010101" pitchFamily="2" charset="-122"/>
              </a:rPr>
              <a:t>：</a:t>
            </a:r>
            <a:r>
              <a:rPr lang="zh-CN" altLang="en-US">
                <a:latin typeface="Times New Roman" panose="02020603050405020304" pitchFamily="18" charset="0"/>
                <a:ea typeface="宋体" panose="02010600030101010101" pitchFamily="2" charset="-122"/>
              </a:rPr>
              <a:t>是一种综合的舞台艺术，它借助文学、表演、绘画、雕塑、音乐、美术、舞蹈等艺术手段塑造舞台艺术形象，揭示社会矛盾，反映现实生活。戏剧文学，即剧本，是舞台演出的基础，是戏剧的主要组成部分，直接决定着戏剧的思想性和艺术性。</a:t>
            </a:r>
            <a:endParaRPr lang="zh-CN" altLang="en-US">
              <a:latin typeface="Times New Roman" panose="02020603050405020304" pitchFamily="18" charset="0"/>
              <a:ea typeface="宋体" panose="02010600030101010101" pitchFamily="2" charset="-122"/>
            </a:endParaRPr>
          </a:p>
          <a:p>
            <a:pPr>
              <a:lnSpc>
                <a:spcPct val="80000"/>
              </a:lnSpc>
              <a:buClrTx/>
              <a:buSzTx/>
              <a:buFontTx/>
            </a:pPr>
            <a:endParaRPr lang="zh-CN" altLang="en-US">
              <a:latin typeface="Times New Roman" panose="02020603050405020304" pitchFamily="18" charset="0"/>
              <a:ea typeface="宋体" panose="02010600030101010101" pitchFamily="2" charset="-122"/>
            </a:endParaRPr>
          </a:p>
        </p:txBody>
      </p:sp>
      <p:sp>
        <p:nvSpPr>
          <p:cNvPr id="8195" name="Rectangle 6"/>
          <p:cNvSpPr>
            <a:spLocks noGrp="1"/>
          </p:cNvSpPr>
          <p:nvPr>
            <p:ph sz="half" idx="2"/>
          </p:nvPr>
        </p:nvSpPr>
        <p:spPr>
          <a:xfrm>
            <a:off x="5048885" y="878840"/>
            <a:ext cx="6858635" cy="5863590"/>
          </a:xfrm>
        </p:spPr>
        <p:txBody>
          <a:bodyPr wrap="square" lIns="91440" tIns="45720" rIns="91440" bIns="45720" anchor="t"/>
          <a:lstStyle/>
          <a:p>
            <a:pPr>
              <a:lnSpc>
                <a:spcPct val="80000"/>
              </a:lnSpc>
              <a:buClrTx/>
              <a:buSzTx/>
              <a:buFontTx/>
            </a:pPr>
            <a:r>
              <a:rPr lang="zh-CN" altLang="en-US" sz="3200">
                <a:solidFill>
                  <a:srgbClr val="CC3300"/>
                </a:solidFill>
                <a:latin typeface="Times New Roman" panose="02020603050405020304" pitchFamily="18" charset="0"/>
                <a:ea typeface="宋体" panose="02010600030101010101" pitchFamily="2" charset="-122"/>
              </a:rPr>
              <a:t>剧本</a:t>
            </a:r>
            <a:r>
              <a:rPr lang="zh-CN" altLang="en-US">
                <a:latin typeface="Times New Roman" panose="02020603050405020304" pitchFamily="18" charset="0"/>
                <a:ea typeface="宋体" panose="02010600030101010101" pitchFamily="2" charset="-122"/>
              </a:rPr>
              <a:t>通常包括两个部分：一是</a:t>
            </a:r>
            <a:r>
              <a:rPr lang="zh-CN" altLang="en-US" sz="3200">
                <a:solidFill>
                  <a:srgbClr val="CC3300"/>
                </a:solidFill>
                <a:latin typeface="Times New Roman" panose="02020603050405020304" pitchFamily="18" charset="0"/>
                <a:ea typeface="宋体" panose="02010600030101010101" pitchFamily="2" charset="-122"/>
              </a:rPr>
              <a:t>舞台说明</a:t>
            </a:r>
            <a:r>
              <a:rPr lang="zh-CN" altLang="en-US">
                <a:latin typeface="Times New Roman" panose="02020603050405020304" pitchFamily="18" charset="0"/>
                <a:ea typeface="宋体" panose="02010600030101010101" pitchFamily="2" charset="-122"/>
              </a:rPr>
              <a:t>（又叫</a:t>
            </a:r>
            <a:r>
              <a:rPr lang="zh-CN" altLang="en-US">
                <a:solidFill>
                  <a:srgbClr val="CC3300"/>
                </a:solidFill>
                <a:latin typeface="Times New Roman" panose="02020603050405020304" pitchFamily="18" charset="0"/>
                <a:ea typeface="宋体" panose="02010600030101010101" pitchFamily="2" charset="-122"/>
              </a:rPr>
              <a:t>舞台提示</a:t>
            </a:r>
            <a:r>
              <a:rPr lang="zh-CN" altLang="en-US">
                <a:latin typeface="Times New Roman" panose="02020603050405020304" pitchFamily="18" charset="0"/>
                <a:ea typeface="宋体" panose="02010600030101010101" pitchFamily="2" charset="-122"/>
              </a:rPr>
              <a:t>），是剧本语言不可缺少的一部分，是剧本里的一些说明性文字。内容包括剧中人物表，剧情发生的时间、地点、服装、道具、布景以及人物的表情、动作、上下场等。这部分内容一般出现在每一幕（场）的开端、结尾和对话中间，一般用括号（方招号或圆括号）括起来。二是</a:t>
            </a:r>
            <a:r>
              <a:rPr lang="zh-CN" altLang="en-US" sz="3200">
                <a:solidFill>
                  <a:srgbClr val="CC3300"/>
                </a:solidFill>
                <a:latin typeface="Times New Roman" panose="02020603050405020304" pitchFamily="18" charset="0"/>
                <a:ea typeface="宋体" panose="02010600030101010101" pitchFamily="2" charset="-122"/>
              </a:rPr>
              <a:t>人物自身的台词</a:t>
            </a:r>
            <a:r>
              <a:rPr lang="zh-CN" altLang="en-US">
                <a:latin typeface="Times New Roman" panose="02020603050405020304" pitchFamily="18" charset="0"/>
                <a:ea typeface="宋体" panose="02010600030101010101" pitchFamily="2" charset="-122"/>
              </a:rPr>
              <a:t>，包括对话（对唱）、独白（独唱）、旁白（旁唱）等。独白是剧中人物独自抒发个人情感和愿望时说的话；旁白是剧中某个角色背着台上其他剧中人从旁侧对观众说的话。</a:t>
            </a:r>
            <a:endParaRPr lang="zh-CN" altLang="en-US">
              <a:latin typeface="Times New Roman" panose="02020603050405020304" pitchFamily="18" charset="0"/>
              <a:ea typeface="宋体" panose="02010600030101010101" pitchFamily="2" charset="-122"/>
            </a:endParaRPr>
          </a:p>
          <a:p>
            <a:pPr>
              <a:lnSpc>
                <a:spcPct val="80000"/>
              </a:lnSpc>
              <a:buClrTx/>
              <a:buSzTx/>
              <a:buFontTx/>
            </a:pPr>
            <a:r>
              <a:rPr lang="zh-CN" altLang="en-US" sz="3200">
                <a:solidFill>
                  <a:srgbClr val="CC3300"/>
                </a:solidFill>
                <a:latin typeface="Times New Roman" panose="02020603050405020304" pitchFamily="18" charset="0"/>
                <a:ea typeface="宋体" panose="02010600030101010101" pitchFamily="2" charset="-122"/>
              </a:rPr>
              <a:t>戏剧的要素：包括舞台说明、戏剧冲突、人物台词等。</a:t>
            </a:r>
            <a:endParaRPr lang="zh-CN" altLang="en-US" sz="3200">
              <a:solidFill>
                <a:srgbClr val="CC3300"/>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981200" y="-65087"/>
            <a:ext cx="8229600" cy="1143000"/>
          </a:xfrm>
        </p:spPr>
        <p:txBody>
          <a:bodyPr wrap="square" lIns="91440" tIns="45720" rIns="91440" bIns="45720" anchor="ctr" anchorCtr="0"/>
          <a:p>
            <a:pPr eaLnBrk="1" hangingPunct="1"/>
            <a:endParaRPr lang="zh-CN" altLang="en-US" sz="5400" b="1"/>
          </a:p>
        </p:txBody>
      </p:sp>
      <p:sp>
        <p:nvSpPr>
          <p:cNvPr id="16387" name="内容占位符 2"/>
          <p:cNvSpPr>
            <a:spLocks noGrp="1"/>
          </p:cNvSpPr>
          <p:nvPr>
            <p:ph idx="1"/>
          </p:nvPr>
        </p:nvSpPr>
        <p:spPr>
          <a:xfrm>
            <a:off x="1289685" y="1556385"/>
            <a:ext cx="8788400" cy="4525963"/>
          </a:xfrm>
        </p:spPr>
        <p:txBody>
          <a:bodyPr wrap="square" lIns="91440" tIns="45720" rIns="91440" bIns="45720" anchor="t" anchorCtr="0"/>
          <a:p>
            <a:pPr eaLnBrk="1" hangingPunct="1"/>
            <a:r>
              <a:rPr lang="zh-CN" altLang="en-US" sz="5400" b="1"/>
              <a:t>话剧</a:t>
            </a:r>
            <a:r>
              <a:rPr lang="zh-CN" altLang="en-US"/>
              <a:t>指以</a:t>
            </a:r>
            <a:r>
              <a:rPr lang="zh-CN" altLang="en-US">
                <a:solidFill>
                  <a:srgbClr val="FF0000"/>
                </a:solidFill>
              </a:rPr>
              <a:t>对白</a:t>
            </a:r>
            <a:r>
              <a:rPr lang="zh-CN" altLang="en-US"/>
              <a:t>和</a:t>
            </a:r>
            <a:r>
              <a:rPr lang="zh-CN" altLang="en-US">
                <a:solidFill>
                  <a:srgbClr val="FF0000"/>
                </a:solidFill>
              </a:rPr>
              <a:t>动作</a:t>
            </a:r>
            <a:r>
              <a:rPr lang="zh-CN" altLang="en-US"/>
              <a:t>为主要表现手段的戏剧。最早出现在辛亥革命前夕，当时称作"新剧"或"文明戏"。新剧于辛亥革命后逐渐衰落。"五四"运动以后，欧洲戏剧传入中国，中国现代话剧兴起，当时称"爱美剧"和"白话剧"。它</a:t>
            </a:r>
            <a:r>
              <a:rPr lang="zh-CN" altLang="en-US">
                <a:solidFill>
                  <a:srgbClr val="FF0000"/>
                </a:solidFill>
              </a:rPr>
              <a:t>通过人物性格反映社会生活。</a:t>
            </a:r>
            <a:r>
              <a:rPr lang="zh-CN" altLang="en-US"/>
              <a:t>话剧中的对话是</a:t>
            </a:r>
            <a:r>
              <a:rPr lang="zh-CN" altLang="en-US">
                <a:solidFill>
                  <a:srgbClr val="FF0000"/>
                </a:solidFill>
              </a:rPr>
              <a:t>经过提炼加工的口语，必须具有个性化，自然，精炼，生动，优美，富有表现力，通俗易懂，能为群众所接受</a:t>
            </a:r>
            <a:r>
              <a:rPr lang="zh-CN" altLang="en-US"/>
              <a:t>。郭沫若的《屈原》、老舍的《茶馆》，曹禺的《雷雨》，苏叔阳的《丹心谱》等，都是我国著名的话剧。</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a:xfrm>
            <a:off x="723265" y="203518"/>
            <a:ext cx="8229600" cy="1143000"/>
          </a:xfrm>
        </p:spPr>
        <p:txBody>
          <a:bodyPr wrap="square" lIns="91440" tIns="45720" rIns="91440" bIns="45720" anchor="ctr" anchorCtr="0"/>
          <a:p>
            <a:pPr eaLnBrk="1" hangingPunct="1"/>
            <a:r>
              <a:rPr lang="zh-CN" altLang="en-US" b="1"/>
              <a:t>话剧的基本特点</a:t>
            </a:r>
            <a:br>
              <a:rPr lang="zh-CN" altLang="en-US" b="1"/>
            </a:br>
            <a:endParaRPr lang="zh-CN" altLang="en-US" b="1"/>
          </a:p>
        </p:txBody>
      </p:sp>
      <p:sp>
        <p:nvSpPr>
          <p:cNvPr id="17411" name="内容占位符 2"/>
          <p:cNvSpPr>
            <a:spLocks noGrp="1"/>
          </p:cNvSpPr>
          <p:nvPr>
            <p:ph idx="1"/>
          </p:nvPr>
        </p:nvSpPr>
        <p:spPr>
          <a:xfrm>
            <a:off x="1007110" y="1488758"/>
            <a:ext cx="8229600" cy="4525962"/>
          </a:xfrm>
        </p:spPr>
        <p:txBody>
          <a:bodyPr wrap="square" lIns="91440" tIns="45720" rIns="91440" bIns="45720" anchor="t" anchorCtr="0"/>
          <a:p>
            <a:pPr eaLnBrk="1" hangingPunct="1"/>
            <a:r>
              <a:rPr lang="en-US" altLang="zh-CN"/>
              <a:t>1</a:t>
            </a:r>
            <a:r>
              <a:rPr lang="zh-CN" altLang="en-US"/>
              <a:t>、舞台性</a:t>
            </a:r>
            <a:endParaRPr lang="zh-CN" altLang="en-US"/>
          </a:p>
          <a:p>
            <a:pPr eaLnBrk="1" hangingPunct="1"/>
            <a:r>
              <a:rPr lang="en-US" altLang="zh-CN"/>
              <a:t>2</a:t>
            </a:r>
            <a:r>
              <a:rPr lang="zh-CN" altLang="en-US"/>
              <a:t>、直观性</a:t>
            </a:r>
            <a:endParaRPr lang="zh-CN" altLang="en-US"/>
          </a:p>
          <a:p>
            <a:pPr eaLnBrk="1" hangingPunct="1"/>
            <a:r>
              <a:rPr lang="en-US" altLang="zh-CN"/>
              <a:t>3</a:t>
            </a:r>
            <a:r>
              <a:rPr lang="zh-CN" altLang="en-US"/>
              <a:t>、综合性</a:t>
            </a:r>
            <a:endParaRPr lang="zh-CN" altLang="en-US"/>
          </a:p>
          <a:p>
            <a:pPr eaLnBrk="1" hangingPunct="1"/>
            <a:r>
              <a:rPr lang="en-US" altLang="zh-CN"/>
              <a:t>4</a:t>
            </a:r>
            <a:r>
              <a:rPr lang="zh-CN" altLang="en-US"/>
              <a:t>、对话性</a:t>
            </a:r>
            <a:endParaRPr lang="zh-CN" altLang="en-US"/>
          </a:p>
          <a:p>
            <a:pPr eaLnBrk="1" hangingPunct="1"/>
            <a:r>
              <a:rPr lang="zh-CN" altLang="en-US"/>
              <a:t>话剧区别于其他剧种的特点是</a:t>
            </a:r>
            <a:r>
              <a:rPr lang="zh-CN" altLang="en-US">
                <a:solidFill>
                  <a:srgbClr val="FF0000"/>
                </a:solidFill>
              </a:rPr>
              <a:t>通过大量的舞台对话展现剧情、塑造人物和表达主题的</a:t>
            </a:r>
            <a:r>
              <a:rPr lang="zh-CN" altLang="en-US"/>
              <a:t>。其中有人物独白，有观众对话，在特定的时间、空间内完成戏剧内容。</a:t>
            </a:r>
            <a:endParaRPr lang="zh-CN" altLang="en-US"/>
          </a:p>
        </p:txBody>
      </p:sp>
      <p:sp>
        <p:nvSpPr>
          <p:cNvPr id="17412" name="矩形 3"/>
          <p:cNvSpPr/>
          <p:nvPr/>
        </p:nvSpPr>
        <p:spPr>
          <a:xfrm>
            <a:off x="4727734" y="1417638"/>
            <a:ext cx="3855720" cy="1198880"/>
          </a:xfrm>
          <a:prstGeom prst="rect">
            <a:avLst/>
          </a:prstGeom>
          <a:noFill/>
          <a:ln w="9525">
            <a:noFill/>
          </a:ln>
        </p:spPr>
        <p:txBody>
          <a:bodyPr wrap="none">
            <a:spAutoFit/>
          </a:bodyPr>
          <a:p>
            <a:pPr algn="ctr"/>
            <a:r>
              <a:rPr lang="en-US" altLang="en-US" sz="7200" b="1">
                <a:effectLst>
                  <a:outerShdw blurRad="38100" dist="38100" dir="2700000">
                    <a:srgbClr val="FFFFFF"/>
                  </a:outerShdw>
                </a:effectLst>
              </a:rPr>
              <a:t>京味儿！</a:t>
            </a:r>
            <a:endParaRPr lang="en-US" altLang="en-US" sz="7200" b="1">
              <a:effectLst>
                <a:outerShdw blurRad="38100" dist="38100" dir="2700000">
                  <a:srgbClr val="FFFFFF"/>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amond(in)">
                                      <p:cBhvr>
                                        <p:cTn id="7" dur="2000" fill="hold"/>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Lst>
  </p:timing>
</p:sld>
</file>

<file path=ppt/tags/tag1.xml><?xml version="1.0" encoding="utf-8"?>
<p:tagLst xmlns:p="http://schemas.openxmlformats.org/presentationml/2006/main">
  <p:tag name="KSO_WM_UNIT_PLACING_PICTURE_USER_VIEWPORT" val="{&quot;height&quot;:6184,&quot;width&quot;:8661}"/>
</p:tagLst>
</file>

<file path=ppt/tags/tag10.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b*1"/>
  <p:tag name="KSO_WM_UNIT_INDEX" val="1"/>
  <p:tag name="KSO_WM_UNIT_ISCONTENTSTITLE" val="0"/>
  <p:tag name="KSO_WM_UNIT_LAYERLEVEL" val="1"/>
  <p:tag name="KSO_WM_UNIT_NOCLEAR" val="0"/>
  <p:tag name="KSO_WM_UNIT_PRESET_TEXT" val="单击此处添加副标题"/>
  <p:tag name="KSO_WM_UNIT_TYPE" val="b"/>
  <p:tag name="KSO_WM_UNIT_VALUE" val="16"/>
</p:tagLst>
</file>

<file path=ppt/tags/tag11.xml><?xml version="1.0" encoding="utf-8"?>
<p:tagLst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12.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b*1"/>
  <p:tag name="KSO_WM_UNIT_INDEX" val="1"/>
  <p:tag name="KSO_WM_UNIT_ISCONTENTSTITLE" val="0"/>
  <p:tag name="KSO_WM_UNIT_LAYERLEVEL" val="1"/>
  <p:tag name="KSO_WM_UNIT_NOCLEAR" val="0"/>
  <p:tag name="KSO_WM_UNIT_PRESET_TEXT" val="单击此处添加副标题"/>
  <p:tag name="KSO_WM_UNIT_TYPE" val="b"/>
  <p:tag name="KSO_WM_UNIT_VALUE" val="16"/>
</p:tagLst>
</file>

<file path=ppt/tags/tag3.xml><?xml version="1.0" encoding="utf-8"?>
<p:tagLst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4.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b*1"/>
  <p:tag name="KSO_WM_UNIT_INDEX" val="1"/>
  <p:tag name="KSO_WM_UNIT_ISCONTENTSTITLE" val="0"/>
  <p:tag name="KSO_WM_UNIT_LAYERLEVEL" val="1"/>
  <p:tag name="KSO_WM_UNIT_NOCLEAR" val="0"/>
  <p:tag name="KSO_WM_UNIT_PRESET_TEXT" val="单击此处添加副标题"/>
  <p:tag name="KSO_WM_UNIT_TYPE" val="b"/>
  <p:tag name="KSO_WM_UNIT_VALUE" val="16"/>
</p:tagLst>
</file>

<file path=ppt/tags/tag5.xml><?xml version="1.0" encoding="utf-8"?>
<p:tagLst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6.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b*1"/>
  <p:tag name="KSO_WM_UNIT_INDEX" val="1"/>
  <p:tag name="KSO_WM_UNIT_ISCONTENTSTITLE" val="0"/>
  <p:tag name="KSO_WM_UNIT_LAYERLEVEL" val="1"/>
  <p:tag name="KSO_WM_UNIT_NOCLEAR" val="0"/>
  <p:tag name="KSO_WM_UNIT_PRESET_TEXT" val="单击此处添加副标题"/>
  <p:tag name="KSO_WM_UNIT_TYPE" val="b"/>
  <p:tag name="KSO_WM_UNIT_VALUE" val="16"/>
</p:tagLst>
</file>

<file path=ppt/tags/tag7.xml><?xml version="1.0" encoding="utf-8"?>
<p:tagLst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8.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b*1"/>
  <p:tag name="KSO_WM_UNIT_INDEX" val="1"/>
  <p:tag name="KSO_WM_UNIT_ISCONTENTSTITLE" val="0"/>
  <p:tag name="KSO_WM_UNIT_LAYERLEVEL" val="1"/>
  <p:tag name="KSO_WM_UNIT_NOCLEAR" val="0"/>
  <p:tag name="KSO_WM_UNIT_PRESET_TEXT" val="单击此处添加副标题"/>
  <p:tag name="KSO_WM_UNIT_TYPE" val="b"/>
  <p:tag name="KSO_WM_UNIT_VALUE" val="16"/>
</p:tagLst>
</file>

<file path=ppt/tags/tag9.xml><?xml version="1.0" encoding="utf-8"?>
<p:tagLst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4472C4"/>
      </a:accent1>
      <a:accent2>
        <a:srgbClr val="84664E"/>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华文细黑"/>
        <a:ea typeface="方正字迹-曾正国楷体"/>
        <a:cs typeface="Arial"/>
      </a:majorFont>
      <a:minorFont>
        <a:latin typeface="华文细黑"/>
        <a:ea typeface="方正宋刻本秀楷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44546A"/>
    </a:dk2>
    <a:lt2>
      <a:srgbClr val="E7E6E6"/>
    </a:lt2>
    <a:accent1>
      <a:srgbClr val="4472C4"/>
    </a:accent1>
    <a:accent2>
      <a:srgbClr val="84664E"/>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9068</Words>
  <Application>WPS 演示</Application>
  <PresentationFormat/>
  <Paragraphs>595</Paragraphs>
  <Slides>61</Slides>
  <Notes>20</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61</vt:i4>
      </vt:variant>
    </vt:vector>
  </HeadingPairs>
  <TitlesOfParts>
    <vt:vector size="90" baseType="lpstr">
      <vt:lpstr>Arial</vt:lpstr>
      <vt:lpstr>宋体</vt:lpstr>
      <vt:lpstr>Wingdings</vt:lpstr>
      <vt:lpstr>华文隶书</vt:lpstr>
      <vt:lpstr>鯨海酔侯</vt:lpstr>
      <vt:lpstr>Segoe Print</vt:lpstr>
      <vt:lpstr>方正清刻本悦宋简体</vt:lpstr>
      <vt:lpstr>黑体</vt:lpstr>
      <vt:lpstr>微软雅黑</vt:lpstr>
      <vt:lpstr>楷体</vt:lpstr>
      <vt:lpstr>Arial Unicode MS</vt:lpstr>
      <vt:lpstr>等线</vt:lpstr>
      <vt:lpstr>Calibri</vt:lpstr>
      <vt:lpstr>Wingdings</vt:lpstr>
      <vt:lpstr>华文细黑</vt:lpstr>
      <vt:lpstr>方正宋刻本秀楷简体</vt:lpstr>
      <vt:lpstr>Times New Roman</vt:lpstr>
      <vt:lpstr>方正字迹-曾正国楷体</vt:lpstr>
      <vt:lpstr>Calibri</vt:lpstr>
      <vt:lpstr>Calibri</vt:lpstr>
      <vt:lpstr>NEU-BZ-S92</vt:lpstr>
      <vt:lpstr>方正书宋_GBK</vt:lpstr>
      <vt:lpstr>隶书</vt:lpstr>
      <vt:lpstr>华文行楷</vt:lpstr>
      <vt:lpstr>楷体_GB2312</vt:lpstr>
      <vt:lpstr>新宋体</vt:lpstr>
      <vt:lpstr>幼圆</vt:lpstr>
      <vt:lpstr>华文新魏</vt:lpstr>
      <vt:lpstr>Office 主题​​</vt:lpstr>
      <vt:lpstr>PowerPoint 演示文稿</vt:lpstr>
      <vt:lpstr>PowerPoint 演示文稿</vt:lpstr>
      <vt:lpstr>PowerPoint 演示文稿</vt:lpstr>
      <vt:lpstr>PowerPoint 演示文稿</vt:lpstr>
      <vt:lpstr>背景链接</vt:lpstr>
      <vt:lpstr>PowerPoint 演示文稿</vt:lpstr>
      <vt:lpstr>戏剧的相关知识</vt:lpstr>
      <vt:lpstr>文体常识</vt:lpstr>
      <vt:lpstr>话剧的基本特点 </vt:lpstr>
      <vt:lpstr>PowerPoint 演示文稿</vt:lpstr>
      <vt:lpstr>第一幕结尾是什么？有何作用？ </vt:lpstr>
      <vt:lpstr>PowerPoint 演示文稿</vt:lpstr>
      <vt:lpstr>PowerPoint 演示文稿</vt:lpstr>
      <vt:lpstr>PowerPoint 演示文稿</vt:lpstr>
      <vt:lpstr>PowerPoint 演示文稿</vt:lpstr>
      <vt:lpstr>PowerPoint 演示文稿</vt:lpstr>
      <vt:lpstr>一、情节梳理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二、重点解读：秦庞交锋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三、人物形象分析</vt:lpstr>
      <vt:lpstr>课文中除了秦仲义，王利发、常四爷、松二爷、刘麻子等人的形象也都十分鲜明， 选取自己印象深刻的人物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四、主题探究</vt:lpstr>
      <vt:lpstr>PowerPoint 演示文稿</vt:lpstr>
      <vt:lpstr>五、艺术特色</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3</cp:revision>
  <cp:lastPrinted>2021-06-18T11:22:00Z</cp:lastPrinted>
  <dcterms:created xsi:type="dcterms:W3CDTF">2021-06-18T11:22:00Z</dcterms:created>
  <dcterms:modified xsi:type="dcterms:W3CDTF">2022-01-04T12:53:19Z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912A20F35B8E4A27B7ED61AC1E6EC2BE</vt:lpwstr>
  </property>
  <property fmtid="{D5CDD505-2E9C-101B-9397-08002B2CF9AE}" pid="7" name="KSOProductBuildVer">
    <vt:lpwstr>2052-11.1.0.11045</vt:lpwstr>
  </property>
</Properties>
</file>