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335" r:id="rId22"/>
    <p:sldId id="336"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37" r:id="rId46"/>
    <p:sldId id="338" r:id="rId47"/>
    <p:sldId id="339"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40" r:id="rId64"/>
    <p:sldId id="341" r:id="rId65"/>
    <p:sldId id="342"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43" r:id="rId85"/>
    <p:sldId id="344" r:id="rId86"/>
    <p:sldId id="345" r:id="rId87"/>
  </p:sldIdLst>
  <p:sldSz cx="120253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4660"/>
  </p:normalViewPr>
  <p:slideViewPr>
    <p:cSldViewPr>
      <p:cViewPr varScale="1">
        <p:scale>
          <a:sx n="83" d="100"/>
          <a:sy n="83" d="100"/>
        </p:scale>
        <p:origin x="-696" y="-58"/>
      </p:cViewPr>
      <p:guideLst>
        <p:guide orient="horz" pos="2160"/>
        <p:guide pos="3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1266" y="274638"/>
            <a:ext cx="1082278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600201"/>
            <a:ext cx="1082278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2020/5/16</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Lc0771_com-064.jp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 y="0"/>
            <a:ext cx="12025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1116111" y="1484784"/>
            <a:ext cx="9577065" cy="19389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6000" b="1" dirty="0" smtClean="0">
                <a:solidFill>
                  <a:srgbClr val="0000FF"/>
                </a:solidFill>
                <a:latin typeface="楷体" pitchFamily="49" charset="-122"/>
                <a:ea typeface="楷体" pitchFamily="49" charset="-122"/>
              </a:rPr>
              <a:t>  高考</a:t>
            </a:r>
            <a:r>
              <a:rPr lang="zh-CN" altLang="en-US" sz="6000" b="1" dirty="0">
                <a:solidFill>
                  <a:srgbClr val="0000FF"/>
                </a:solidFill>
                <a:latin typeface="楷体" pitchFamily="49" charset="-122"/>
                <a:ea typeface="楷体" pitchFamily="49" charset="-122"/>
              </a:rPr>
              <a:t>作文与疫情有</a:t>
            </a:r>
            <a:r>
              <a:rPr lang="zh-CN" altLang="en-US" sz="6000" b="1" dirty="0" smtClean="0">
                <a:solidFill>
                  <a:srgbClr val="0000FF"/>
                </a:solidFill>
                <a:latin typeface="楷体" pitchFamily="49" charset="-122"/>
                <a:ea typeface="楷体" pitchFamily="49" charset="-122"/>
              </a:rPr>
              <a:t>联系</a:t>
            </a:r>
            <a:endParaRPr lang="en-US" altLang="zh-CN" sz="60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6000" b="1" dirty="0">
                <a:solidFill>
                  <a:srgbClr val="0000FF"/>
                </a:solidFill>
                <a:latin typeface="楷体" pitchFamily="49" charset="-122"/>
                <a:ea typeface="楷体" pitchFamily="49" charset="-122"/>
              </a:rPr>
              <a:t> </a:t>
            </a:r>
            <a:r>
              <a:rPr lang="en-US" altLang="zh-CN" sz="6000" b="1" dirty="0" smtClean="0">
                <a:solidFill>
                  <a:srgbClr val="0000FF"/>
                </a:solidFill>
                <a:latin typeface="楷体" pitchFamily="49" charset="-122"/>
                <a:ea typeface="楷体" pitchFamily="49" charset="-122"/>
              </a:rPr>
              <a:t>     </a:t>
            </a:r>
            <a:r>
              <a:rPr lang="zh-CN" altLang="en-US" sz="6000" b="1" dirty="0" smtClean="0">
                <a:solidFill>
                  <a:srgbClr val="0000FF"/>
                </a:solidFill>
                <a:latin typeface="楷体" pitchFamily="49" charset="-122"/>
                <a:ea typeface="楷体" pitchFamily="49" charset="-122"/>
              </a:rPr>
              <a:t>的</a:t>
            </a:r>
            <a:r>
              <a:rPr lang="zh-CN" altLang="en-US" sz="6000" b="1" dirty="0">
                <a:solidFill>
                  <a:srgbClr val="0000FF"/>
                </a:solidFill>
                <a:latin typeface="楷体" pitchFamily="49" charset="-122"/>
                <a:ea typeface="楷体" pitchFamily="49" charset="-122"/>
              </a:rPr>
              <a:t>关键字备考</a:t>
            </a:r>
            <a:endParaRPr lang="zh-CN" altLang="en-US" sz="60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1653559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2109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r>
              <a:rPr lang="zh-CN" altLang="zh-CN" sz="2800" b="1" dirty="0">
                <a:solidFill>
                  <a:srgbClr val="0000FF"/>
                </a:solidFill>
                <a:latin typeface="楷体" pitchFamily="49" charset="-122"/>
                <a:ea typeface="楷体" pitchFamily="49" charset="-122"/>
              </a:rPr>
              <a:t>④“全国最美医生”雍元书：年逾古稀的雍元书，从上世纪</a:t>
            </a:r>
            <a:r>
              <a:rPr lang="en-US" altLang="zh-CN" sz="2800" b="1" dirty="0">
                <a:solidFill>
                  <a:srgbClr val="0000FF"/>
                </a:solidFill>
                <a:latin typeface="楷体" pitchFamily="49" charset="-122"/>
                <a:ea typeface="楷体" pitchFamily="49" charset="-122"/>
              </a:rPr>
              <a:t>70</a:t>
            </a:r>
            <a:r>
              <a:rPr lang="zh-CN" altLang="zh-CN" sz="2800" b="1" dirty="0">
                <a:solidFill>
                  <a:srgbClr val="0000FF"/>
                </a:solidFill>
                <a:latin typeface="楷体" pitchFamily="49" charset="-122"/>
                <a:ea typeface="楷体" pitchFamily="49" charset="-122"/>
              </a:rPr>
              <a:t>年代开始，便把全部精力投入到自己的乡村医生事业中，</a:t>
            </a:r>
            <a:r>
              <a:rPr lang="en-US" altLang="zh-CN" sz="2800" b="1" dirty="0">
                <a:solidFill>
                  <a:srgbClr val="0000FF"/>
                </a:solidFill>
                <a:latin typeface="楷体" pitchFamily="49" charset="-122"/>
                <a:ea typeface="楷体" pitchFamily="49" charset="-122"/>
              </a:rPr>
              <a:t>50</a:t>
            </a:r>
            <a:r>
              <a:rPr lang="zh-CN" altLang="zh-CN" sz="2800" b="1" dirty="0">
                <a:solidFill>
                  <a:srgbClr val="0000FF"/>
                </a:solidFill>
                <a:latin typeface="楷体" pitchFamily="49" charset="-122"/>
                <a:ea typeface="楷体" pitchFamily="49" charset="-122"/>
              </a:rPr>
              <a:t>多年来，他凭借医术和医德赢得了老百姓的认可和信赖，用实际行动书写着无悔的人生。在这举国上下众志成城，万众一心，全力阻击疫情的关键时期，雍元书毅然背上药箱，为村民上门出诊看病。经过寒冬、晒过暖阳，离开这家，赶往那家，雍元书匆忙的身影，走遍了湄江湖村。在雍元书看来，救死扶伤、医者仁心，是每一个医生都应该做的，在新型冠状病毒感染的肺炎疫情不断蔓延和肆虐时，</a:t>
            </a:r>
            <a:r>
              <a:rPr lang="en-US" altLang="zh-CN" sz="2800" b="1" dirty="0">
                <a:solidFill>
                  <a:srgbClr val="0000FF"/>
                </a:solidFill>
                <a:latin typeface="楷体" pitchFamily="49" charset="-122"/>
                <a:ea typeface="楷体" pitchFamily="49" charset="-122"/>
              </a:rPr>
              <a:t>72</a:t>
            </a:r>
            <a:r>
              <a:rPr lang="zh-CN" altLang="zh-CN" sz="2800" b="1" dirty="0">
                <a:solidFill>
                  <a:srgbClr val="0000FF"/>
                </a:solidFill>
                <a:latin typeface="楷体" pitchFamily="49" charset="-122"/>
                <a:ea typeface="楷体" pitchFamily="49" charset="-122"/>
              </a:rPr>
              <a:t>岁的他也没有停歇，风里雨里，始终行走在“疫情防控一线”的出诊路上。</a:t>
            </a:r>
          </a:p>
          <a:p>
            <a:r>
              <a:rPr lang="zh-CN" altLang="zh-CN" sz="2800" b="1" dirty="0">
                <a:solidFill>
                  <a:srgbClr val="0000FF"/>
                </a:solidFill>
                <a:latin typeface="楷体" pitchFamily="49" charset="-122"/>
                <a:ea typeface="楷体" pitchFamily="49" charset="-122"/>
              </a:rPr>
              <a:t>⑤南昌大学第一附属医院呼吸与危重症医学科副主任许飞。</a:t>
            </a:r>
            <a:r>
              <a:rPr lang="en-US" altLang="zh-CN" sz="2800" b="1" dirty="0">
                <a:solidFill>
                  <a:srgbClr val="0000FF"/>
                </a:solidFill>
                <a:latin typeface="楷体" pitchFamily="49" charset="-122"/>
                <a:ea typeface="楷体" pitchFamily="49" charset="-122"/>
              </a:rPr>
              <a:t>17</a:t>
            </a:r>
            <a:r>
              <a:rPr lang="zh-CN" altLang="zh-CN" sz="2800" b="1" dirty="0">
                <a:solidFill>
                  <a:srgbClr val="0000FF"/>
                </a:solidFill>
                <a:latin typeface="楷体" pitchFamily="49" charset="-122"/>
                <a:ea typeface="楷体" pitchFamily="49" charset="-122"/>
              </a:rPr>
              <a:t>年前，当时在北京协和医院攻读博士的他向老师主动请缨，参与一线救治，获得“北京协和医院抗击非典先进个人”。这一次，自江西确诊首例新冠肺炎病例以来，他作为首批救治团队负责人进驻隔离病房，在抗击疫情前线奋战。</a:t>
            </a:r>
          </a:p>
        </p:txBody>
      </p:sp>
    </p:spTree>
    <p:extLst>
      <p:ext uri="{BB962C8B-B14F-4D97-AF65-F5344CB8AC3E}">
        <p14:creationId xmlns:p14="http://schemas.microsoft.com/office/powerpoint/2010/main" val="3012295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14267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smtClean="0">
                <a:solidFill>
                  <a:srgbClr val="0000FF"/>
                </a:solidFill>
                <a:latin typeface="楷体" pitchFamily="49" charset="-122"/>
                <a:ea typeface="楷体" pitchFamily="49" charset="-122"/>
              </a:rPr>
              <a:t>范文</a:t>
            </a:r>
            <a:r>
              <a:rPr lang="zh-CN" altLang="en-US"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a:p>
            <a:pPr>
              <a:buNone/>
            </a:pPr>
            <a:r>
              <a:rPr lang="en-US" altLang="zh-CN" sz="2800" b="1" dirty="0">
                <a:solidFill>
                  <a:srgbClr val="0000FF"/>
                </a:solidFill>
                <a:latin typeface="楷体" pitchFamily="49" charset="-122"/>
                <a:ea typeface="楷体" pitchFamily="49" charset="-122"/>
              </a:rPr>
              <a:t>01</a:t>
            </a:r>
            <a:r>
              <a:rPr lang="zh-CN" altLang="zh-CN" sz="2800" b="1" dirty="0">
                <a:solidFill>
                  <a:srgbClr val="0000FF"/>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读书可治</a:t>
            </a:r>
            <a:r>
              <a:rPr lang="zh-CN" altLang="zh-CN" sz="2800" b="1" dirty="0">
                <a:solidFill>
                  <a:srgbClr val="FF0000"/>
                </a:solidFill>
                <a:latin typeface="楷体" pitchFamily="49" charset="-122"/>
                <a:ea typeface="楷体" pitchFamily="49" charset="-122"/>
              </a:rPr>
              <a:t>“愚病”</a:t>
            </a:r>
            <a:endParaRPr lang="zh-CN" altLang="zh-CN" sz="2800" b="1" dirty="0">
              <a:solidFill>
                <a:srgbClr val="FF0000"/>
              </a:solidFill>
              <a:latin typeface="楷体" pitchFamily="49" charset="-122"/>
              <a:ea typeface="楷体" pitchFamily="49" charset="-122"/>
            </a:endParaRP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我国西汉</a:t>
            </a:r>
            <a:r>
              <a:rPr lang="zh-CN" altLang="zh-CN" sz="2800" b="1" dirty="0">
                <a:solidFill>
                  <a:srgbClr val="0000FF"/>
                </a:solidFill>
                <a:latin typeface="楷体" pitchFamily="49" charset="-122"/>
                <a:ea typeface="楷体" pitchFamily="49" charset="-122"/>
              </a:rPr>
              <a:t>时期经学家刘向有句名言：书犹药也，善读之可以医愚。他认为读书能够治疗人身上的种种“愚病”。英国文艺复兴时期哲学家培根也认为，精神上的各种缺陷，都可以通过求知来改善——正如身体上的缺陷，可以通过适当的运动来改善一样。自古未有完人，尤其现在生活节奏快、压力大，人们身上或多或少都感染了一些“病症”：迷茫、浮躁、懒惰、固执等等。在我看来，读书恰恰是一剂对症良方。</a:t>
            </a:r>
            <a:r>
              <a:rPr lang="zh-CN" altLang="zh-CN" sz="2800" b="1" dirty="0">
                <a:solidFill>
                  <a:srgbClr val="FF0000"/>
                </a:solidFill>
                <a:latin typeface="楷体" pitchFamily="49" charset="-122"/>
                <a:ea typeface="楷体" pitchFamily="49" charset="-122"/>
              </a:rPr>
              <a:t>（紧扣关键词，提出中心论点</a:t>
            </a:r>
            <a:r>
              <a:rPr lang="zh-CN"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　　</a:t>
            </a:r>
          </a:p>
        </p:txBody>
      </p:sp>
    </p:spTree>
    <p:extLst>
      <p:ext uri="{BB962C8B-B14F-4D97-AF65-F5344CB8AC3E}">
        <p14:creationId xmlns:p14="http://schemas.microsoft.com/office/powerpoint/2010/main" val="29541458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0"/>
            <a:ext cx="11722787" cy="758977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读书</a:t>
            </a:r>
            <a:r>
              <a:rPr lang="zh-CN" altLang="zh-CN" sz="2800" b="1" dirty="0">
                <a:solidFill>
                  <a:srgbClr val="FF0000"/>
                </a:solidFill>
                <a:latin typeface="楷体" pitchFamily="49" charset="-122"/>
                <a:ea typeface="楷体" pitchFamily="49" charset="-122"/>
              </a:rPr>
              <a:t>可治迷茫。（分论点①）</a:t>
            </a:r>
            <a:r>
              <a:rPr lang="zh-CN" altLang="zh-CN" sz="2800" b="1" dirty="0">
                <a:solidFill>
                  <a:srgbClr val="0000FF"/>
                </a:solidFill>
                <a:latin typeface="楷体" pitchFamily="49" charset="-122"/>
                <a:ea typeface="楷体" pitchFamily="49" charset="-122"/>
              </a:rPr>
              <a:t>迷茫就是找不到方向，特别是年轻的时候，经验阅历少，选择诱惑多，难免产生迷惘和彷徨。曾经有一位青年读者写信向杨绛先生讨教，表达了自己对人生的迷茫，杨绛先生回信道，“你的问题主要在于读书不多而想得太多”。这真是一句简单而精辟的概括。如何在纷繁复杂中保持灵台清明，不至于方寸大乱？不畏浮云遮望眼，只缘身在最高层。阅读能帮人明黑白、辨是非，透过现象发现本质，待认知达到一定高度，自然能拨云见日、披沙拣金。前人书中的经验，对我们走好人生之路颇有启迪。经验每多一分，迷茫便减一分。</a:t>
            </a:r>
          </a:p>
          <a:p>
            <a:pPr>
              <a:buNone/>
            </a:pPr>
            <a:r>
              <a:rPr lang="zh-CN" altLang="zh-CN" sz="2800" b="1" dirty="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读书可治浮躁。（分论点②）</a:t>
            </a:r>
            <a:r>
              <a:rPr lang="zh-CN" altLang="zh-CN" sz="2800" b="1" dirty="0">
                <a:solidFill>
                  <a:srgbClr val="0000FF"/>
                </a:solidFill>
                <a:latin typeface="楷体" pitchFamily="49" charset="-122"/>
                <a:ea typeface="楷体" pitchFamily="49" charset="-122"/>
              </a:rPr>
              <a:t>浮躁就是静不下心，沉不住气。譬如，好些人都有手机依赖症，明明有工作要做，却隔一会儿就刷刷微博、看看朋友圈，不知不觉一天就过去了。没办法沉下心来专注于一件事，这就是浮躁。读书首先要静下心来，不然就读不下去，而且随着书页的翻动，它又能够培养专注力。阅读短期内无法带来功利的效果，看似一件无用之事，但只要发自内心，坚持不懈，久久为功，作用必能慢慢体现。我发现周围凡是那些爱读书、读书多的朋友，大都具备沉静和专注的能力，很少浮躁之气，也不会急功近利。</a:t>
            </a:r>
          </a:p>
          <a:p>
            <a:r>
              <a:rPr lang="zh-CN" altLang="zh-CN" sz="2800" b="1" dirty="0">
                <a:solidFill>
                  <a:srgbClr val="0000FF"/>
                </a:solidFill>
                <a:latin typeface="楷体" pitchFamily="49" charset="-122"/>
                <a:ea typeface="楷体" pitchFamily="49" charset="-122"/>
              </a:rPr>
              <a:t>　　</a:t>
            </a:r>
          </a:p>
        </p:txBody>
      </p:sp>
    </p:spTree>
    <p:extLst>
      <p:ext uri="{BB962C8B-B14F-4D97-AF65-F5344CB8AC3E}">
        <p14:creationId xmlns:p14="http://schemas.microsoft.com/office/powerpoint/2010/main" val="1910284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读书</a:t>
            </a:r>
            <a:r>
              <a:rPr lang="zh-CN" altLang="zh-CN" sz="2800" b="1" dirty="0">
                <a:solidFill>
                  <a:srgbClr val="FF0000"/>
                </a:solidFill>
                <a:latin typeface="楷体" pitchFamily="49" charset="-122"/>
                <a:ea typeface="楷体" pitchFamily="49" charset="-122"/>
              </a:rPr>
              <a:t>可治懒惰。</a:t>
            </a:r>
            <a:r>
              <a:rPr lang="zh-CN" altLang="zh-CN" sz="2800" b="1" dirty="0">
                <a:solidFill>
                  <a:srgbClr val="0000FF"/>
                </a:solidFill>
                <a:latin typeface="楷体" pitchFamily="49" charset="-122"/>
                <a:ea typeface="楷体" pitchFamily="49" charset="-122"/>
              </a:rPr>
              <a:t>（分论点③）当下懒病之盛行，甚至催生了“懒癌”这样的流行词。懒的一个表现是拖延，起床要磨蹭半天、工作等到最后期限。凡事都“明日复明日”，再大的雄心壮志和宏伟计划也被拖延消磨殆尽。还有一种懒表现为取巧，比如很多人把浏览代替阅读，看看网页、手机就以为学到知识了，看似孜孜以求，实则是在偷读书的懒。所谓良药苦口，持续深入的阅读也是需要下一番苦功的。想想那些囊萤映雪、凿壁偷光的求知者，看看那些日程表密密麻麻的“学霸”，他们身上看不到丝毫懈怠和散漫，而是充满自律自强、奋发向上的朝气</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　</a:t>
            </a:r>
          </a:p>
        </p:txBody>
      </p:sp>
    </p:spTree>
    <p:extLst>
      <p:ext uri="{BB962C8B-B14F-4D97-AF65-F5344CB8AC3E}">
        <p14:creationId xmlns:p14="http://schemas.microsoft.com/office/powerpoint/2010/main" val="22974762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78004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读书</a:t>
            </a:r>
            <a:r>
              <a:rPr lang="zh-CN" altLang="zh-CN" sz="2800" b="1" dirty="0">
                <a:solidFill>
                  <a:srgbClr val="FF0000"/>
                </a:solidFill>
                <a:latin typeface="楷体" pitchFamily="49" charset="-122"/>
                <a:ea typeface="楷体" pitchFamily="49" charset="-122"/>
              </a:rPr>
              <a:t>可治固执。</a:t>
            </a:r>
            <a:r>
              <a:rPr lang="zh-CN" altLang="zh-CN" sz="2800" b="1" dirty="0">
                <a:solidFill>
                  <a:srgbClr val="0000FF"/>
                </a:solidFill>
                <a:latin typeface="楷体" pitchFamily="49" charset="-122"/>
                <a:ea typeface="楷体" pitchFamily="49" charset="-122"/>
              </a:rPr>
              <a:t>（分论点④）固执即过分地相信并坚持己见，鲜少有人能真正做到“勿固、勿我”，倒是争得面红耳赤的场景比较常见。固执更大的危害是以“我见”代替“众见”，把自己的价值观和想法强加于人。固执的根源还是见识不够，越浅薄的人越固执，井底之蛙总认为天空就是那么一小块圆形。孔子登东山而小鲁，登泰山而小天下，见识和阅历越是增多，心胸反而越是豁达。阅历只能随着时间积累，见识却可以通过读书增长。书籍是了解大千世界的一扇门，能够走过这扇门的人，自然知天地之广大、一己之渺小，愈发懂得谦冲自牧，固执和自以为是也就越来越少。</a:t>
            </a:r>
          </a:p>
          <a:p>
            <a:pPr>
              <a:buNone/>
            </a:pPr>
            <a:r>
              <a:rPr lang="zh-CN" altLang="zh-CN" sz="2800" b="1" dirty="0">
                <a:solidFill>
                  <a:srgbClr val="0000FF"/>
                </a:solidFill>
                <a:latin typeface="楷体" pitchFamily="49" charset="-122"/>
                <a:ea typeface="楷体" pitchFamily="49" charset="-122"/>
              </a:rPr>
              <a:t>　拿起书本吧，无论是大家经典还是怡情小品，无论是经管法还是文史哲，都可一读。手不释卷地去体会那种“坐对韦编灯动壁，高歌夜半雪压庐”的读书之乐，种种“愚病”自然也就不药而愈。</a:t>
            </a:r>
            <a:r>
              <a:rPr lang="zh-CN" altLang="zh-CN" sz="2800" b="1" dirty="0">
                <a:solidFill>
                  <a:srgbClr val="FF0000"/>
                </a:solidFill>
                <a:latin typeface="楷体" pitchFamily="49" charset="-122"/>
                <a:ea typeface="楷体" pitchFamily="49" charset="-122"/>
              </a:rPr>
              <a:t>（点题，“不药而愈”字呼应关键词。）</a:t>
            </a:r>
          </a:p>
        </p:txBody>
      </p:sp>
    </p:spTree>
    <p:extLst>
      <p:ext uri="{BB962C8B-B14F-4D97-AF65-F5344CB8AC3E}">
        <p14:creationId xmlns:p14="http://schemas.microsoft.com/office/powerpoint/2010/main" val="24384313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【点评】</a:t>
            </a:r>
            <a:r>
              <a:rPr lang="zh-CN" altLang="zh-CN" sz="2800" b="1" dirty="0">
                <a:solidFill>
                  <a:srgbClr val="FF0000"/>
                </a:solidFill>
                <a:latin typeface="楷体" pitchFamily="49" charset="-122"/>
                <a:ea typeface="楷体" pitchFamily="49" charset="-122"/>
              </a:rPr>
              <a:t>作者以材料中“读书可以医愚”为立足点，在论述时，作者首先界定了“蠢”字所包涵的内容——迷茫、浮藻、懒惰、固执。确定了关键概念的范围以后，以横向结构展开论述，深入阐述读书可以解决这四种病症的作用。在行文过程中，作者善于采用多种方法进行论述，刘向、培根的名言为中心论点提供了有力的理论支撑，杨绛、孔子的事例则富有典型性，能很好地支撑所在段落的分论点，同时，作者善于选用现实生活的现象进行剖析，使得说理既贴近实际，有富有普遍性，也使得文章更有深度。不过，在高中生日常写作中，分论点写三段即可。</a:t>
            </a:r>
          </a:p>
        </p:txBody>
      </p:sp>
    </p:spTree>
    <p:extLst>
      <p:ext uri="{BB962C8B-B14F-4D97-AF65-F5344CB8AC3E}">
        <p14:creationId xmlns:p14="http://schemas.microsoft.com/office/powerpoint/2010/main" val="19826336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02</a:t>
            </a:r>
            <a:r>
              <a:rPr lang="zh-CN" altLang="zh-CN" sz="2800" b="1" dirty="0">
                <a:solidFill>
                  <a:srgbClr val="0000FF"/>
                </a:solidFill>
                <a:latin typeface="楷体" pitchFamily="49" charset="-122"/>
                <a:ea typeface="楷体" pitchFamily="49" charset="-122"/>
              </a:rPr>
              <a:t>、向奋战在一线的医务人员致敬</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大</a:t>
            </a:r>
            <a:r>
              <a:rPr lang="zh-CN" altLang="zh-CN" sz="2800" b="1" dirty="0">
                <a:solidFill>
                  <a:srgbClr val="0000FF"/>
                </a:solidFill>
                <a:latin typeface="楷体" pitchFamily="49" charset="-122"/>
                <a:ea typeface="楷体" pitchFamily="49" charset="-122"/>
              </a:rPr>
              <a:t>医精诚，大爱无垠。面对突如其来的新冠肺炎疫情，全国广大医务工作者不忘初心、牢记使命，响应党的号召，义无反顾冲上疫情防控第一线，同时间赛跑，与病魔较量，顽强拼搏、日夜奋战，展现了对党、对人民高度负责的精神面貌。我们应向奋战在疫情防控第一线的医务人员致以最崇高的敬意！</a:t>
            </a:r>
            <a:r>
              <a:rPr lang="zh-CN" altLang="zh-CN" sz="2800" b="1" dirty="0">
                <a:solidFill>
                  <a:srgbClr val="FF0000"/>
                </a:solidFill>
                <a:latin typeface="楷体" pitchFamily="49" charset="-122"/>
                <a:ea typeface="楷体" pitchFamily="49" charset="-122"/>
              </a:rPr>
              <a:t>（提出中心论点）</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疫情</a:t>
            </a:r>
            <a:r>
              <a:rPr lang="zh-CN" altLang="zh-CN" sz="2800" b="1" dirty="0">
                <a:solidFill>
                  <a:srgbClr val="0000FF"/>
                </a:solidFill>
                <a:latin typeface="楷体" pitchFamily="49" charset="-122"/>
                <a:ea typeface="楷体" pitchFamily="49" charset="-122"/>
              </a:rPr>
              <a:t>防控是一场保卫人民群众生命安全和身体健康的严峻斗争，广大医务工作者就是火线上的中流砥柱。习近平总书记高度赞扬奋战在一线的医务工作者医者仁心的崇高精神，充分肯定他们付出的巨大努力、作出的重大贡献，鼓舞和激励着广大医务人员坚守一线，英勇奋战，全力以赴救治患者。</a:t>
            </a:r>
            <a:r>
              <a:rPr lang="zh-CN" altLang="zh-CN" sz="2800" b="1" dirty="0">
                <a:solidFill>
                  <a:srgbClr val="FF0000"/>
                </a:solidFill>
                <a:latin typeface="楷体" pitchFamily="49" charset="-122"/>
                <a:ea typeface="楷体" pitchFamily="49" charset="-122"/>
              </a:rPr>
              <a:t>（介绍背景，从整体上概括交代“致敬”的缘由。）</a:t>
            </a:r>
          </a:p>
        </p:txBody>
      </p:sp>
    </p:spTree>
    <p:extLst>
      <p:ext uri="{BB962C8B-B14F-4D97-AF65-F5344CB8AC3E}">
        <p14:creationId xmlns:p14="http://schemas.microsoft.com/office/powerpoint/2010/main" val="4659621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疫情</a:t>
            </a:r>
            <a:r>
              <a:rPr lang="zh-CN" altLang="zh-CN" sz="2800" b="1" dirty="0">
                <a:solidFill>
                  <a:srgbClr val="0000FF"/>
                </a:solidFill>
                <a:latin typeface="楷体" pitchFamily="49" charset="-122"/>
                <a:ea typeface="楷体" pitchFamily="49" charset="-122"/>
              </a:rPr>
              <a:t>就是命令，白衣就是战袍，医生护士就是战士。面对病毒肆虐的疫情，广大医务工作者响应党中央号召，发扬越是艰险越向前的大无畏精神，闻令而动、不怕牺牲，冲锋陷阵、连续奋战。全国各地</a:t>
            </a:r>
            <a:r>
              <a:rPr lang="en-US" altLang="zh-CN" sz="2800" b="1" dirty="0">
                <a:solidFill>
                  <a:srgbClr val="0000FF"/>
                </a:solidFill>
                <a:latin typeface="楷体" pitchFamily="49" charset="-122"/>
                <a:ea typeface="楷体" pitchFamily="49" charset="-122"/>
              </a:rPr>
              <a:t>200</a:t>
            </a:r>
            <a:r>
              <a:rPr lang="zh-CN" altLang="zh-CN" sz="2800" b="1" dirty="0">
                <a:solidFill>
                  <a:srgbClr val="0000FF"/>
                </a:solidFill>
                <a:latin typeface="楷体" pitchFamily="49" charset="-122"/>
                <a:ea typeface="楷体" pitchFamily="49" charset="-122"/>
              </a:rPr>
              <a:t>多支医疗队、</a:t>
            </a:r>
            <a:r>
              <a:rPr lang="en-US" altLang="zh-CN" sz="2800" b="1" dirty="0">
                <a:solidFill>
                  <a:srgbClr val="0000FF"/>
                </a:solidFill>
                <a:latin typeface="楷体" pitchFamily="49" charset="-122"/>
                <a:ea typeface="楷体" pitchFamily="49" charset="-122"/>
              </a:rPr>
              <a:t>25000</a:t>
            </a:r>
            <a:r>
              <a:rPr lang="zh-CN" altLang="zh-CN" sz="2800" b="1" dirty="0">
                <a:solidFill>
                  <a:srgbClr val="0000FF"/>
                </a:solidFill>
                <a:latin typeface="楷体" pitchFamily="49" charset="-122"/>
                <a:ea typeface="楷体" pitchFamily="49" charset="-122"/>
              </a:rPr>
              <a:t>多名医护人员驰援湖北，</a:t>
            </a:r>
            <a:r>
              <a:rPr lang="en-US" altLang="zh-CN" sz="2800" b="1" dirty="0">
                <a:solidFill>
                  <a:srgbClr val="0000FF"/>
                </a:solidFill>
                <a:latin typeface="楷体" pitchFamily="49" charset="-122"/>
                <a:ea typeface="楷体" pitchFamily="49" charset="-122"/>
              </a:rPr>
              <a:t>1400</a:t>
            </a:r>
            <a:r>
              <a:rPr lang="zh-CN" altLang="zh-CN" sz="2800" b="1" dirty="0">
                <a:solidFill>
                  <a:srgbClr val="0000FF"/>
                </a:solidFill>
                <a:latin typeface="楷体" pitchFamily="49" charset="-122"/>
                <a:ea typeface="楷体" pitchFamily="49" charset="-122"/>
              </a:rPr>
              <a:t>名军队医护人员奋战武汉火神山医院。有的医务人员不幸被病毒感染，有的甚至献出了生命。从医院救治一线到科研攻关前沿，从完善诊疗方案、精心救治患者，到治愈率不断提高、病亡率持续下降，各地不断传来患者治愈出院的好消息。在这场没有硝烟的战斗中，广大医务人员特别能吃苦、特别能战斗，为打赢疫情防控阻击战筑起了生命防线、提供了专业支撑。当前，疫情形势出现积极变化，防控工作取得积极成效，广大医务人员功莫大焉！我们向医务人员致敬，致敬他们对党、对人民高度负责的崇高精神，致敬他们始终把人民生命安全和身体健康放在首位的坚定信念。</a:t>
            </a:r>
          </a:p>
        </p:txBody>
      </p:sp>
    </p:spTree>
    <p:extLst>
      <p:ext uri="{BB962C8B-B14F-4D97-AF65-F5344CB8AC3E}">
        <p14:creationId xmlns:p14="http://schemas.microsoft.com/office/powerpoint/2010/main" val="17451036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疾风知劲草</a:t>
            </a:r>
            <a:r>
              <a:rPr lang="zh-CN" altLang="zh-CN" sz="2800" b="1" dirty="0">
                <a:solidFill>
                  <a:srgbClr val="0000FF"/>
                </a:solidFill>
                <a:latin typeface="楷体" pitchFamily="49" charset="-122"/>
                <a:ea typeface="楷体" pitchFamily="49" charset="-122"/>
              </a:rPr>
              <a:t>，烈火炼真金。挺在一线的白衣天使们，展现了顽强的意志品质，张扬着强大的精神力量，给病患和家属带来希望，给亿万人民带来感动。</a:t>
            </a:r>
            <a:r>
              <a:rPr lang="en-US" altLang="zh-CN" sz="2800" b="1" dirty="0">
                <a:solidFill>
                  <a:srgbClr val="0000FF"/>
                </a:solidFill>
                <a:latin typeface="楷体" pitchFamily="49" charset="-122"/>
                <a:ea typeface="楷体" pitchFamily="49" charset="-122"/>
              </a:rPr>
              <a:t>84</a:t>
            </a:r>
            <a:r>
              <a:rPr lang="zh-CN" altLang="zh-CN" sz="2800" b="1" dirty="0">
                <a:solidFill>
                  <a:srgbClr val="0000FF"/>
                </a:solidFill>
                <a:latin typeface="楷体" pitchFamily="49" charset="-122"/>
                <a:ea typeface="楷体" pitchFamily="49" charset="-122"/>
              </a:rPr>
              <a:t>岁高龄的中国工程院院士钟南山不辞辛劳、不惧风险，第一时间奔赴武汉；南方医科大学南方医院医疗队主动请战，誓言“若有战，召必回，战必胜”；人民子弟兵精锐出战，发出“请全国人民放心”的铿锵承诺；武汉金银潭医院党委副书记、院长张定宇，身患渐冻症仍战斗在最前沿；武汉江夏区金口卫生院范湖分院“</a:t>
            </a:r>
            <a:r>
              <a:rPr lang="en-US" altLang="zh-CN" sz="2800" b="1" dirty="0">
                <a:solidFill>
                  <a:srgbClr val="0000FF"/>
                </a:solidFill>
                <a:latin typeface="楷体" pitchFamily="49" charset="-122"/>
                <a:ea typeface="楷体" pitchFamily="49" charset="-122"/>
              </a:rPr>
              <a:t>95</a:t>
            </a:r>
            <a:r>
              <a:rPr lang="zh-CN" altLang="zh-CN" sz="2800" b="1" dirty="0">
                <a:solidFill>
                  <a:srgbClr val="0000FF"/>
                </a:solidFill>
                <a:latin typeface="楷体" pitchFamily="49" charset="-122"/>
                <a:ea typeface="楷体" pitchFamily="49" charset="-122"/>
              </a:rPr>
              <a:t>后”女医生甘如意，骑车</a:t>
            </a:r>
            <a:r>
              <a:rPr lang="en-US" altLang="zh-CN" sz="2800" b="1" dirty="0">
                <a:solidFill>
                  <a:srgbClr val="0000FF"/>
                </a:solidFill>
                <a:latin typeface="楷体" pitchFamily="49" charset="-122"/>
                <a:ea typeface="楷体" pitchFamily="49" charset="-122"/>
              </a:rPr>
              <a:t>4</a:t>
            </a:r>
            <a:r>
              <a:rPr lang="zh-CN" altLang="zh-CN" sz="2800" b="1" dirty="0">
                <a:solidFill>
                  <a:srgbClr val="0000FF"/>
                </a:solidFill>
                <a:latin typeface="楷体" pitchFamily="49" charset="-122"/>
                <a:ea typeface="楷体" pitchFamily="49" charset="-122"/>
              </a:rPr>
              <a:t>天</a:t>
            </a:r>
            <a:r>
              <a:rPr lang="en-US" altLang="zh-CN" sz="2800" b="1" dirty="0">
                <a:solidFill>
                  <a:srgbClr val="0000FF"/>
                </a:solidFill>
                <a:latin typeface="楷体" pitchFamily="49" charset="-122"/>
                <a:ea typeface="楷体" pitchFamily="49" charset="-122"/>
              </a:rPr>
              <a:t>3</a:t>
            </a:r>
            <a:r>
              <a:rPr lang="zh-CN" altLang="zh-CN" sz="2800" b="1" dirty="0">
                <a:solidFill>
                  <a:srgbClr val="0000FF"/>
                </a:solidFill>
                <a:latin typeface="楷体" pitchFamily="49" charset="-122"/>
                <a:ea typeface="楷体" pitchFamily="49" charset="-122"/>
              </a:rPr>
              <a:t>夜赶回战“疫”一线……广大医务人员知重负重、勇毅前行，夜以继日、勇斗病魔，是新时代最可爱的人。我们向医务人员致敬，致敬他们“敬佑生命、救死扶伤、甘于奉献、大爱无疆”的职业精神，致敬他们“临危不惧、义无反顾、勇往直前、舍己救人”的责任担当。</a:t>
            </a:r>
            <a:r>
              <a:rPr lang="zh-CN" altLang="zh-CN" sz="2800" b="1" dirty="0">
                <a:solidFill>
                  <a:srgbClr val="FF0000"/>
                </a:solidFill>
                <a:latin typeface="楷体" pitchFamily="49" charset="-122"/>
                <a:ea typeface="楷体" pitchFamily="49" charset="-122"/>
              </a:rPr>
              <a:t>（阐述“致敬”的具体缘由）</a:t>
            </a:r>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2109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最好</a:t>
            </a:r>
            <a:r>
              <a:rPr lang="zh-CN" altLang="zh-CN" sz="2800" b="1" dirty="0">
                <a:solidFill>
                  <a:srgbClr val="0000FF"/>
                </a:solidFill>
                <a:latin typeface="楷体" pitchFamily="49" charset="-122"/>
                <a:ea typeface="楷体" pitchFamily="49" charset="-122"/>
              </a:rPr>
              <a:t>的致敬是关心关爱医务人员的实际行动。广大医务人员连续奋战，非常辛苦，各级党委和政府要采取务实、贴心的举措，帮助他们解决实际困难和问题，免除后顾之忧。把生活保障做到位，改善工作和休息条件，合理安排医务人员轮休，落实有关待遇，提供良好后勤服务。把安全保障做到位，医疗防护物资优先满足一线医护人员和救治病人需要，加大对暴力伤医违法行为打击力度。把人文关怀做到位，加强心理危机干预和心理疏导，保护好医务人员身心健康。全社会都要关心爱护医务人员，医务人员在一线战斗，我们要与他们站在一起、想在一起，成为他们最坚强的后盾。</a:t>
            </a:r>
            <a:r>
              <a:rPr lang="zh-CN" altLang="zh-CN" sz="2800" b="1" dirty="0">
                <a:solidFill>
                  <a:srgbClr val="FF0000"/>
                </a:solidFill>
                <a:latin typeface="楷体" pitchFamily="49" charset="-122"/>
                <a:ea typeface="楷体" pitchFamily="49" charset="-122"/>
              </a:rPr>
              <a:t>（从“怎么做”的角度，对“最好的致敬”展开论述，使“致敬”由认知转向“行动”，丰富了“致敬”的内涵）</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现在</a:t>
            </a:r>
            <a:r>
              <a:rPr lang="zh-CN" altLang="zh-CN" sz="2800" b="1" dirty="0">
                <a:solidFill>
                  <a:srgbClr val="0000FF"/>
                </a:solidFill>
                <a:latin typeface="楷体" pitchFamily="49" charset="-122"/>
                <a:ea typeface="楷体" pitchFamily="49" charset="-122"/>
              </a:rPr>
              <a:t>，疫情防控到了最吃劲的关键阶段，正处于胶着对垒状态。有党中央坚强领导，有全国上下齐心协力，有亿万人民同舟共济，有广大医务人员全力以赴，我们一定能夺取这场疫情防控人民战争、总体战、阻击战的全面胜利！</a:t>
            </a:r>
            <a:r>
              <a:rPr lang="zh-CN" altLang="zh-CN" sz="2800" b="1" dirty="0">
                <a:solidFill>
                  <a:srgbClr val="FF0000"/>
                </a:solidFill>
                <a:latin typeface="楷体" pitchFamily="49" charset="-122"/>
                <a:ea typeface="楷体" pitchFamily="49" charset="-122"/>
              </a:rPr>
              <a:t>（结尾提出号召，升华主题。）</a:t>
            </a:r>
          </a:p>
        </p:txBody>
      </p:sp>
    </p:spTree>
    <p:extLst>
      <p:ext uri="{BB962C8B-B14F-4D97-AF65-F5344CB8AC3E}">
        <p14:creationId xmlns:p14="http://schemas.microsoft.com/office/powerpoint/2010/main" val="40920768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335476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itchFamily="49" charset="-122"/>
                <a:ea typeface="楷体" pitchFamily="49" charset="-122"/>
              </a:rPr>
              <a:t>阅读下面的材料，按要求完成作文</a:t>
            </a:r>
          </a:p>
          <a:p>
            <a:pPr>
              <a:buNone/>
            </a:pPr>
            <a:r>
              <a:rPr lang="en-US" altLang="zh-CN" sz="2800" b="1" dirty="0" smtClean="0">
                <a:solidFill>
                  <a:srgbClr val="0000FF"/>
                </a:solidFill>
                <a:latin typeface="楷体" pitchFamily="49" charset="-122"/>
                <a:ea typeface="楷体" pitchFamily="49" charset="-122"/>
              </a:rPr>
              <a:t>     2020</a:t>
            </a:r>
            <a:r>
              <a:rPr lang="zh-CN" altLang="zh-CN" sz="2800" b="1" dirty="0">
                <a:solidFill>
                  <a:srgbClr val="0000FF"/>
                </a:solidFill>
                <a:latin typeface="楷体" pitchFamily="49" charset="-122"/>
                <a:ea typeface="楷体" pitchFamily="49" charset="-122"/>
              </a:rPr>
              <a:t>年伊始，一场突如其来的疫情</a:t>
            </a:r>
            <a:r>
              <a:rPr lang="zh-CN" altLang="zh-CN" sz="2800" b="1" dirty="0" smtClean="0">
                <a:solidFill>
                  <a:srgbClr val="0000FF"/>
                </a:solidFill>
                <a:latin typeface="楷体" pitchFamily="49" charset="-122"/>
                <a:ea typeface="楷体" pitchFamily="49" charset="-122"/>
              </a:rPr>
              <a:t>让“医”</a:t>
            </a:r>
            <a:r>
              <a:rPr lang="zh-CN" altLang="zh-CN" sz="2800" b="1" dirty="0">
                <a:solidFill>
                  <a:srgbClr val="0000FF"/>
                </a:solidFill>
                <a:latin typeface="楷体" pitchFamily="49" charset="-122"/>
                <a:ea typeface="楷体" pitchFamily="49" charset="-122"/>
              </a:rPr>
              <a:t>字成为高频热词，疾病缠身，需要医治，读书可以医愚，笃行可以医懒</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一个简单的“医”字，有深藏的苦痛与追逐，有美好的希望和期许，更有坚定的责任与担当，有无限的感激和敬意</a:t>
            </a:r>
            <a:r>
              <a:rPr lang="en-US" altLang="zh-CN" sz="2800" b="1" dirty="0">
                <a:solidFill>
                  <a:srgbClr val="0000FF"/>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对于“医”字</a:t>
            </a:r>
            <a:r>
              <a:rPr lang="zh-CN" altLang="zh-CN" sz="2800" b="1" dirty="0">
                <a:solidFill>
                  <a:srgbClr val="0000FF"/>
                </a:solidFill>
                <a:latin typeface="楷体" pitchFamily="49" charset="-122"/>
                <a:ea typeface="楷体" pitchFamily="49" charset="-122"/>
              </a:rPr>
              <a:t>，你又有怎样的思考与感悟，请结合材料，写一篇不少于</a:t>
            </a:r>
            <a:r>
              <a:rPr lang="en-US" altLang="zh-CN" sz="2800" b="1" dirty="0">
                <a:solidFill>
                  <a:srgbClr val="0000FF"/>
                </a:solidFill>
                <a:latin typeface="楷体" pitchFamily="49" charset="-122"/>
                <a:ea typeface="楷体" pitchFamily="49" charset="-122"/>
              </a:rPr>
              <a:t>800</a:t>
            </a:r>
            <a:r>
              <a:rPr lang="zh-CN" altLang="zh-CN" sz="2800" b="1" dirty="0">
                <a:solidFill>
                  <a:srgbClr val="0000FF"/>
                </a:solidFill>
                <a:latin typeface="楷体" pitchFamily="49" charset="-122"/>
                <a:ea typeface="楷体" pitchFamily="49" charset="-122"/>
              </a:rPr>
              <a:t>字的作文。</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要求</a:t>
            </a:r>
            <a:r>
              <a:rPr lang="zh-CN" altLang="zh-CN" sz="2800" b="1" dirty="0">
                <a:solidFill>
                  <a:srgbClr val="0000FF"/>
                </a:solidFill>
                <a:latin typeface="楷体" pitchFamily="49" charset="-122"/>
                <a:ea typeface="楷体" pitchFamily="49" charset="-122"/>
              </a:rPr>
              <a:t>：标题自拟，文体不限，不得抄袭与套作。</a:t>
            </a: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43533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【点评】</a:t>
            </a:r>
            <a:r>
              <a:rPr lang="zh-CN" altLang="zh-CN" sz="2800" b="1" dirty="0">
                <a:solidFill>
                  <a:srgbClr val="FF0000"/>
                </a:solidFill>
                <a:latin typeface="楷体" pitchFamily="49" charset="-122"/>
                <a:ea typeface="楷体" pitchFamily="49" charset="-122"/>
              </a:rPr>
              <a:t>作者以材料中“有无限的敬意和感激”为立足点，结合新冠肺炎疫情抗战的具体社会现实，表达了对“医护人员”这一职业群体的敬意和感谢。文章采用“层进式”的议论文结构，开篇提出中心论点“致敬”，再用“总——分”的形式，分三段，从两个具体的维度，就“为什么向医护人员致敬”展开论述，通过来自一线的精准数据和具体的医护人员事迹，采用排比的手法，使得论述具有强烈的说服力和感染。</a:t>
            </a:r>
          </a:p>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第</a:t>
            </a:r>
            <a:r>
              <a:rPr lang="zh-CN" altLang="zh-CN" sz="2800" b="1" dirty="0">
                <a:solidFill>
                  <a:srgbClr val="FF0000"/>
                </a:solidFill>
                <a:latin typeface="楷体" pitchFamily="49" charset="-122"/>
                <a:ea typeface="楷体" pitchFamily="49" charset="-122"/>
              </a:rPr>
              <a:t>⑤自然段，则就“怎样向医护人员致敬”展开论述，提过多角度、多方面的措施，使“致敬”在行动上能够落到实处，既丰富了文章的内容，也挖掘了“致敬”的深度，知行合一，让致敬更加真诚而具体。</a:t>
            </a:r>
          </a:p>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结尾</a:t>
            </a:r>
            <a:r>
              <a:rPr lang="zh-CN" altLang="zh-CN" sz="2800" b="1" dirty="0">
                <a:solidFill>
                  <a:srgbClr val="FF0000"/>
                </a:solidFill>
                <a:latin typeface="楷体" pitchFamily="49" charset="-122"/>
                <a:ea typeface="楷体" pitchFamily="49" charset="-122"/>
              </a:rPr>
              <a:t>则从“医护人员”说开去，提出全国人民团结起来去争取胜利，自然地对前文论述进行升华，也充满了希望和力量。</a:t>
            </a:r>
          </a:p>
        </p:txBody>
      </p:sp>
    </p:spTree>
    <p:extLst>
      <p:ext uri="{BB962C8B-B14F-4D97-AF65-F5344CB8AC3E}">
        <p14:creationId xmlns:p14="http://schemas.microsoft.com/office/powerpoint/2010/main" val="7516897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病文</a:t>
            </a:r>
            <a:r>
              <a:rPr lang="zh-CN" altLang="en-US" sz="2800" b="1" dirty="0">
                <a:solidFill>
                  <a:srgbClr val="FF0000"/>
                </a:solidFill>
                <a:latin typeface="楷体" pitchFamily="49" charset="-122"/>
                <a:ea typeface="楷体" pitchFamily="49" charset="-122"/>
              </a:rPr>
              <a:t>修改</a:t>
            </a:r>
            <a:r>
              <a:rPr lang="zh-CN" altLang="en-US" sz="2800" b="1" dirty="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医病，更要医</a:t>
            </a:r>
            <a:r>
              <a:rPr lang="zh-CN" altLang="en-US" sz="2800" b="1" dirty="0" smtClean="0">
                <a:solidFill>
                  <a:srgbClr val="0000FF"/>
                </a:solidFill>
                <a:latin typeface="楷体" pitchFamily="49" charset="-122"/>
                <a:ea typeface="楷体" pitchFamily="49" charset="-122"/>
              </a:rPr>
              <a:t>心</a:t>
            </a:r>
            <a:r>
              <a:rPr lang="en-US" altLang="zh-CN" sz="2800" b="1" dirty="0" smtClean="0">
                <a:solidFill>
                  <a:srgbClr val="FF0000"/>
                </a:solidFill>
                <a:latin typeface="楷体" pitchFamily="49" charset="-122"/>
                <a:ea typeface="楷体" pitchFamily="49" charset="-122"/>
              </a:rPr>
              <a:t>【623</a:t>
            </a:r>
            <a:r>
              <a:rPr lang="zh-CN" altLang="en-US" sz="2800" b="1" dirty="0" smtClean="0">
                <a:solidFill>
                  <a:srgbClr val="FF0000"/>
                </a:solidFill>
                <a:latin typeface="楷体" pitchFamily="49" charset="-122"/>
                <a:ea typeface="楷体" pitchFamily="49" charset="-122"/>
              </a:rPr>
              <a:t>个字</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比</a:t>
            </a:r>
            <a:r>
              <a:rPr lang="zh-CN" altLang="en-US" sz="2800" b="1" dirty="0">
                <a:solidFill>
                  <a:srgbClr val="0000FF"/>
                </a:solidFill>
                <a:latin typeface="楷体" pitchFamily="49" charset="-122"/>
                <a:ea typeface="楷体" pitchFamily="49" charset="-122"/>
              </a:rPr>
              <a:t>强健的体魄更重要的，是顽强的精神。心中有顽强的精神，才能挺起脊梁，昂首做人，心中有顽强的精神，才能勇于面对困难</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走向成功</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与标题的关系要阐明</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中国最黑暗的年代，是这种顽强不屈的精神让中国走了出来</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顽强不屈的</a:t>
            </a:r>
            <a:r>
              <a:rPr lang="zh-CN" altLang="en-US" sz="2800" b="1" dirty="0" smtClean="0">
                <a:solidFill>
                  <a:srgbClr val="FF0000"/>
                </a:solidFill>
                <a:latin typeface="楷体" pitchFamily="49" charset="-122"/>
                <a:ea typeface="楷体" pitchFamily="49" charset="-122"/>
              </a:rPr>
              <a:t>精神支撑旧中国的民众走出漫漫长夜</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鲁迅</a:t>
            </a:r>
            <a:r>
              <a:rPr lang="zh-CN" altLang="en-US" sz="2800" b="1" dirty="0">
                <a:solidFill>
                  <a:srgbClr val="0000FF"/>
                </a:solidFill>
                <a:latin typeface="楷体" pitchFamily="49" charset="-122"/>
                <a:ea typeface="楷体" pitchFamily="49" charset="-122"/>
              </a:rPr>
              <a:t>弃医从文，正是因为看到了国人精神上的孱弱比肉体上的疾病更加严重。他以笔为剑，以犀利的文章讽刺社会的黑暗，唤醒中国人心中的反抗精神。他的文章，就像一剂猛药，医治国人心中的软弱</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效果或结果</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从文人到英雄的过渡</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从</a:t>
            </a:r>
            <a:r>
              <a:rPr lang="zh-CN" altLang="en-US" sz="2800" b="1" dirty="0">
                <a:solidFill>
                  <a:srgbClr val="0000FF"/>
                </a:solidFill>
                <a:latin typeface="楷体" pitchFamily="49" charset="-122"/>
                <a:ea typeface="楷体" pitchFamily="49" charset="-122"/>
              </a:rPr>
              <a:t>古至今，我们称赞的英雄也都是有骨气的，他们流芳百世正是因为有着顽强不屈的精神，而不是因为强健的体魄</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岳飞</a:t>
            </a:r>
            <a:r>
              <a:rPr lang="zh-CN" altLang="en-US" sz="2800" b="1" dirty="0">
                <a:solidFill>
                  <a:srgbClr val="0000FF"/>
                </a:solidFill>
                <a:latin typeface="楷体" pitchFamily="49" charset="-122"/>
                <a:ea typeface="楷体" pitchFamily="49" charset="-122"/>
              </a:rPr>
              <a:t>是南宋最杰出的将领，在当时满朝遍野的投降声中，是他站了出来，挺起脊梁，率军对抗金朝的侵略军，保留了中华民族不屈的气节</a:t>
            </a:r>
            <a:r>
              <a:rPr lang="zh-CN" altLang="en-US" sz="2800" b="1" dirty="0" smtClean="0">
                <a:solidFill>
                  <a:srgbClr val="0000FF"/>
                </a:solidFill>
                <a:latin typeface="楷体" pitchFamily="49" charset="-122"/>
                <a:ea typeface="楷体" pitchFamily="49" charset="-122"/>
              </a:rPr>
              <a:t>。   </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与标题的关系是什么，如何体现“医”</a:t>
            </a:r>
            <a:r>
              <a:rPr lang="en-US" altLang="zh-CN" sz="2800" b="1" dirty="0" smtClean="0">
                <a:solidFill>
                  <a:srgbClr val="FF0000"/>
                </a:solidFill>
                <a:latin typeface="楷体" pitchFamily="49" charset="-122"/>
                <a:ea typeface="楷体" pitchFamily="49" charset="-122"/>
              </a:rPr>
              <a:t>】  </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4836368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2800" b="1" dirty="0">
                <a:solidFill>
                  <a:srgbClr val="0000FF"/>
                </a:solidFill>
                <a:latin typeface="楷体" pitchFamily="49" charset="-122"/>
                <a:ea typeface="楷体" pitchFamily="49" charset="-122"/>
              </a:rPr>
              <a:t>即使在现代，顽强的精神也是不可或缺的品质</a:t>
            </a:r>
            <a:r>
              <a:rPr lang="zh-CN" altLang="en-US"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已经转换到顽强的精神</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乔</a:t>
            </a:r>
            <a:r>
              <a:rPr lang="zh-CN" altLang="en-US" sz="2800" b="1" dirty="0">
                <a:solidFill>
                  <a:srgbClr val="0000FF"/>
                </a:solidFill>
                <a:latin typeface="楷体" pitchFamily="49" charset="-122"/>
                <a:ea typeface="楷体" pitchFamily="49" charset="-122"/>
              </a:rPr>
              <a:t>布斯被认为是计算机业界与娱乐业界的标志性人物，他在一生中几经沉浮。他最初只能在简陋的车库中研发自己的电脑，成立苹果公司后还曾被驱逐出董事会。经历这么多困难，但他没有放弃，他以顽强的精神一次次度过难关，带领苹果走向巅峰。他以顽强的精神，一次次医治苹果病重的身躯</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医</a:t>
            </a:r>
            <a:r>
              <a:rPr lang="zh-CN" altLang="en-US" sz="2800" b="1" dirty="0" smtClean="0">
                <a:solidFill>
                  <a:srgbClr val="FF0000"/>
                </a:solidFill>
                <a:latin typeface="楷体" pitchFamily="49" charset="-122"/>
                <a:ea typeface="楷体" pitchFamily="49" charset="-122"/>
              </a:rPr>
              <a:t>心如何体现，‘更’字如何突出</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无论</a:t>
            </a:r>
            <a:r>
              <a:rPr lang="zh-CN" altLang="en-US" sz="2800" b="1" dirty="0">
                <a:solidFill>
                  <a:srgbClr val="0000FF"/>
                </a:solidFill>
                <a:latin typeface="楷体" pitchFamily="49" charset="-122"/>
                <a:ea typeface="楷体" pitchFamily="49" charset="-122"/>
              </a:rPr>
              <a:t>在怎样的时代，顽强的精神都是成功的必要条件。只有有了顽强的精神，在面对困难时我们才不会退缩，面对挫折才不会气馁。只有有了顽强的精神，我们才能保持积极的心态，走向成功</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‘医’的功能未表现</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作为</a:t>
            </a:r>
            <a:r>
              <a:rPr lang="zh-CN" altLang="en-US" sz="2800" b="1" dirty="0">
                <a:solidFill>
                  <a:srgbClr val="0000FF"/>
                </a:solidFill>
                <a:latin typeface="楷体" pitchFamily="49" charset="-122"/>
                <a:ea typeface="楷体" pitchFamily="49" charset="-122"/>
              </a:rPr>
              <a:t>青年，我们应该有强健的体魄，更要有顽强的精神。我们要用百折不挠的意志面对生活中的困难，用顽强的精神迎接生活中的挑战。治好身体上的疾病，更要看重心中顽强的精神，才能走向成功</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用什么</a:t>
            </a:r>
            <a:r>
              <a:rPr lang="zh-CN" altLang="en-US" sz="2800" b="1" dirty="0">
                <a:solidFill>
                  <a:srgbClr val="FF0000"/>
                </a:solidFill>
                <a:latin typeface="楷体" pitchFamily="49" charset="-122"/>
                <a:ea typeface="楷体" pitchFamily="49" charset="-122"/>
              </a:rPr>
              <a:t>医心</a:t>
            </a:r>
            <a:r>
              <a:rPr lang="en-US" altLang="zh-CN"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8994593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专题 </a:t>
            </a:r>
            <a:r>
              <a:rPr lang="en-US" altLang="zh-CN" sz="2800" b="1" dirty="0">
                <a:solidFill>
                  <a:srgbClr val="0000FF"/>
                </a:solidFill>
                <a:latin typeface="楷体" pitchFamily="49" charset="-122"/>
                <a:ea typeface="楷体" pitchFamily="49" charset="-122"/>
              </a:rPr>
              <a:t>2</a:t>
            </a:r>
            <a:r>
              <a:rPr lang="en-US" altLang="zh-CN" sz="2800" b="1" dirty="0" smtClean="0">
                <a:solidFill>
                  <a:srgbClr val="0000FF"/>
                </a:solidFill>
                <a:latin typeface="楷体" pitchFamily="49" charset="-122"/>
                <a:ea typeface="楷体" pitchFamily="49" charset="-122"/>
              </a:rPr>
              <a:t>    2020  </a:t>
            </a:r>
            <a:r>
              <a:rPr lang="zh-CN" altLang="en-US" sz="2800" b="1" dirty="0">
                <a:solidFill>
                  <a:srgbClr val="0000FF"/>
                </a:solidFill>
                <a:latin typeface="楷体" pitchFamily="49" charset="-122"/>
                <a:ea typeface="楷体" pitchFamily="49" charset="-122"/>
              </a:rPr>
              <a:t>高考作文关键字预测 </a:t>
            </a: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封”</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 作文模拟题</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瑜伽</a:t>
            </a:r>
            <a:r>
              <a:rPr lang="zh-CN" altLang="en-US" sz="2800" b="1" dirty="0">
                <a:solidFill>
                  <a:srgbClr val="0000FF"/>
                </a:solidFill>
                <a:latin typeface="楷体" pitchFamily="49" charset="-122"/>
                <a:ea typeface="楷体" pitchFamily="49" charset="-122"/>
              </a:rPr>
              <a:t>中有“冥想”的修行，通过封闭自己头脑中繁杂的欲念，达到心灵觉知和超脱的境界</a:t>
            </a:r>
            <a:r>
              <a:rPr lang="zh-CN" altLang="en-US" sz="2800" b="1" dirty="0" smtClean="0">
                <a:solidFill>
                  <a:srgbClr val="0000FF"/>
                </a:solidFill>
                <a:latin typeface="楷体" pitchFamily="49" charset="-122"/>
                <a:ea typeface="楷体" pitchFamily="49" charset="-122"/>
              </a:rPr>
              <a:t>；清</a:t>
            </a:r>
            <a:r>
              <a:rPr lang="zh-CN" altLang="en-US" sz="2800" b="1" dirty="0">
                <a:solidFill>
                  <a:srgbClr val="0000FF"/>
                </a:solidFill>
                <a:latin typeface="楷体" pitchFamily="49" charset="-122"/>
                <a:ea typeface="楷体" pitchFamily="49" charset="-122"/>
              </a:rPr>
              <a:t>王朝统治者内部奉行的“闭关锁国”政策，导致近代中国的百年屈辱；新中国成立后不久</a:t>
            </a:r>
            <a:r>
              <a:rPr lang="zh-CN" altLang="en-US" sz="2800" b="1" dirty="0" smtClean="0">
                <a:solidFill>
                  <a:srgbClr val="0000FF"/>
                </a:solidFill>
                <a:latin typeface="楷体" pitchFamily="49" charset="-122"/>
                <a:ea typeface="楷体" pitchFamily="49" charset="-122"/>
              </a:rPr>
              <a:t>，外部</a:t>
            </a:r>
            <a:r>
              <a:rPr lang="zh-CN" altLang="en-US" sz="2800" b="1" dirty="0">
                <a:solidFill>
                  <a:srgbClr val="0000FF"/>
                </a:solidFill>
                <a:latin typeface="楷体" pitchFamily="49" charset="-122"/>
                <a:ea typeface="楷体" pitchFamily="49" charset="-122"/>
              </a:rPr>
              <a:t>敌对势力的政治和经济封锁，让世界见证了中国人民自力更生的决心和智慧；今年年初</a:t>
            </a:r>
            <a:r>
              <a:rPr lang="zh-CN" altLang="en-US" sz="2800" b="1" dirty="0" smtClean="0">
                <a:solidFill>
                  <a:srgbClr val="0000FF"/>
                </a:solidFill>
                <a:latin typeface="楷体" pitchFamily="49" charset="-122"/>
                <a:ea typeface="楷体" pitchFamily="49" charset="-122"/>
              </a:rPr>
              <a:t>，新</a:t>
            </a:r>
            <a:r>
              <a:rPr lang="zh-CN" altLang="en-US" sz="2800" b="1" dirty="0">
                <a:solidFill>
                  <a:srgbClr val="0000FF"/>
                </a:solidFill>
                <a:latin typeface="楷体" pitchFamily="49" charset="-122"/>
                <a:ea typeface="楷体" pitchFamily="49" charset="-122"/>
              </a:rPr>
              <a:t>冠疫情爆发后，“武汉封城”这一史无前例的决策，更让国人和世界看到武汉的奉献与</a:t>
            </a:r>
            <a:r>
              <a:rPr lang="zh-CN" altLang="en-US" sz="2800" b="1" dirty="0" smtClean="0">
                <a:solidFill>
                  <a:srgbClr val="0000FF"/>
                </a:solidFill>
                <a:latin typeface="楷体" pitchFamily="49" charset="-122"/>
                <a:ea typeface="楷体" pitchFamily="49" charset="-122"/>
              </a:rPr>
              <a:t>担当</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纵观历史和人生，简单的一个“封”字，却有着丰富的内涵。</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一</a:t>
            </a:r>
            <a:r>
              <a:rPr lang="zh-CN" altLang="en-US" sz="2800" b="1" dirty="0">
                <a:solidFill>
                  <a:srgbClr val="0000FF"/>
                </a:solidFill>
                <a:latin typeface="楷体" pitchFamily="49" charset="-122"/>
                <a:ea typeface="楷体" pitchFamily="49" charset="-122"/>
              </a:rPr>
              <a:t>个简单的</a:t>
            </a:r>
            <a:r>
              <a:rPr lang="zh-CN" altLang="en-US" sz="2800" b="1" dirty="0">
                <a:solidFill>
                  <a:srgbClr val="FF0000"/>
                </a:solidFill>
                <a:latin typeface="楷体" pitchFamily="49" charset="-122"/>
                <a:ea typeface="楷体" pitchFamily="49" charset="-122"/>
              </a:rPr>
              <a:t>“封”字，让你想到了什么</a:t>
            </a:r>
            <a:r>
              <a:rPr lang="zh-CN" altLang="en-US" sz="2800" b="1" dirty="0">
                <a:solidFill>
                  <a:srgbClr val="0000FF"/>
                </a:solidFill>
                <a:latin typeface="楷体" pitchFamily="49" charset="-122"/>
                <a:ea typeface="楷体" pitchFamily="49" charset="-122"/>
              </a:rPr>
              <a:t>？请结合材料，谈一谈你的思考和感悟。</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要求：标题自拟，文体不限，不少于 </a:t>
            </a:r>
            <a:r>
              <a:rPr lang="en-US" altLang="zh-CN" sz="2800" b="1" dirty="0">
                <a:solidFill>
                  <a:srgbClr val="0000FF"/>
                </a:solidFill>
                <a:latin typeface="楷体" pitchFamily="49" charset="-122"/>
                <a:ea typeface="楷体" pitchFamily="49" charset="-122"/>
              </a:rPr>
              <a:t>800 </a:t>
            </a:r>
            <a:r>
              <a:rPr lang="zh-CN" altLang="en-US" sz="2800" b="1" dirty="0">
                <a:solidFill>
                  <a:srgbClr val="0000FF"/>
                </a:solidFill>
                <a:latin typeface="楷体" pitchFamily="49" charset="-122"/>
                <a:ea typeface="楷体" pitchFamily="49" charset="-122"/>
              </a:rPr>
              <a:t>字。</a:t>
            </a:r>
          </a:p>
        </p:txBody>
      </p:sp>
    </p:spTree>
    <p:extLst>
      <p:ext uri="{BB962C8B-B14F-4D97-AF65-F5344CB8AC3E}">
        <p14:creationId xmlns:p14="http://schemas.microsoft.com/office/powerpoint/2010/main" val="36205673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 作文解析</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新</a:t>
            </a:r>
            <a:r>
              <a:rPr lang="zh-CN" altLang="en-US" sz="2800" b="1" dirty="0">
                <a:solidFill>
                  <a:srgbClr val="0000FF"/>
                </a:solidFill>
                <a:latin typeface="楷体" pitchFamily="49" charset="-122"/>
                <a:ea typeface="楷体" pitchFamily="49" charset="-122"/>
              </a:rPr>
              <a:t>冠疫情爆发以后，作为疫情首发地的武汉，因为极其便利发达的水陆交通和全国重要</a:t>
            </a:r>
            <a:r>
              <a:rPr lang="zh-CN" altLang="en-US" sz="2800" b="1" dirty="0" smtClean="0">
                <a:solidFill>
                  <a:srgbClr val="0000FF"/>
                </a:solidFill>
                <a:latin typeface="楷体" pitchFamily="49" charset="-122"/>
                <a:ea typeface="楷体" pitchFamily="49" charset="-122"/>
              </a:rPr>
              <a:t>交通</a:t>
            </a:r>
            <a:r>
              <a:rPr lang="zh-CN" altLang="en-US" sz="2800" b="1" dirty="0">
                <a:solidFill>
                  <a:srgbClr val="0000FF"/>
                </a:solidFill>
                <a:latin typeface="楷体" pitchFamily="49" charset="-122"/>
                <a:ea typeface="楷体" pitchFamily="49" charset="-122"/>
              </a:rPr>
              <a:t>枢纽这一地位，成为疫情防控的“硬骨头”。在严峻的疫情形势下，</a:t>
            </a:r>
            <a:r>
              <a:rPr lang="en-US" altLang="zh-CN" sz="2800" b="1" dirty="0">
                <a:solidFill>
                  <a:srgbClr val="0000FF"/>
                </a:solidFill>
                <a:latin typeface="楷体" pitchFamily="49" charset="-122"/>
                <a:ea typeface="楷体" pitchFamily="49" charset="-122"/>
              </a:rPr>
              <a:t>2020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23 </a:t>
            </a:r>
            <a:r>
              <a:rPr lang="zh-CN" altLang="en-US" sz="2800" b="1" dirty="0">
                <a:solidFill>
                  <a:srgbClr val="0000FF"/>
                </a:solidFill>
                <a:latin typeface="楷体" pitchFamily="49" charset="-122"/>
                <a:ea typeface="楷体" pitchFamily="49" charset="-122"/>
              </a:rPr>
              <a:t>日，</a:t>
            </a:r>
            <a:r>
              <a:rPr lang="zh-CN" altLang="en-US" sz="2800" b="1" dirty="0" smtClean="0">
                <a:solidFill>
                  <a:srgbClr val="0000FF"/>
                </a:solidFill>
                <a:latin typeface="楷体" pitchFamily="49" charset="-122"/>
                <a:ea typeface="楷体" pitchFamily="49" charset="-122"/>
              </a:rPr>
              <a:t>中央</a:t>
            </a:r>
            <a:r>
              <a:rPr lang="zh-CN" altLang="en-US" sz="2800" b="1" dirty="0">
                <a:solidFill>
                  <a:srgbClr val="0000FF"/>
                </a:solidFill>
                <a:latin typeface="楷体" pitchFamily="49" charset="-122"/>
                <a:ea typeface="楷体" pitchFamily="49" charset="-122"/>
              </a:rPr>
              <a:t>和地方做出了“武汉封城”的决定： 全市城市公交、地铁、轮渡、长途客运暂停运营；</a:t>
            </a:r>
            <a:r>
              <a:rPr lang="zh-CN" altLang="en-US" sz="2800" b="1" dirty="0" smtClean="0">
                <a:solidFill>
                  <a:srgbClr val="0000FF"/>
                </a:solidFill>
                <a:latin typeface="楷体" pitchFamily="49" charset="-122"/>
                <a:ea typeface="楷体" pitchFamily="49" charset="-122"/>
              </a:rPr>
              <a:t>机场</a:t>
            </a:r>
            <a:r>
              <a:rPr lang="zh-CN" altLang="en-US" sz="2800" b="1" dirty="0">
                <a:solidFill>
                  <a:srgbClr val="0000FF"/>
                </a:solidFill>
                <a:latin typeface="楷体" pitchFamily="49" charset="-122"/>
                <a:ea typeface="楷体" pitchFamily="49" charset="-122"/>
              </a:rPr>
              <a:t>、火车站离汉通道暂时关闭，坚决防止疫情向其他地区扩散。这是新中国历史上头一遭，</a:t>
            </a:r>
            <a:r>
              <a:rPr lang="zh-CN" altLang="en-US" sz="2800" b="1" dirty="0" smtClean="0">
                <a:solidFill>
                  <a:srgbClr val="0000FF"/>
                </a:solidFill>
                <a:latin typeface="楷体" pitchFamily="49" charset="-122"/>
                <a:ea typeface="楷体" pitchFamily="49" charset="-122"/>
              </a:rPr>
              <a:t>也是</a:t>
            </a:r>
            <a:r>
              <a:rPr lang="zh-CN" altLang="en-US" sz="2800" b="1" dirty="0">
                <a:solidFill>
                  <a:srgbClr val="0000FF"/>
                </a:solidFill>
                <a:latin typeface="楷体" pitchFamily="49" charset="-122"/>
                <a:ea typeface="楷体" pitchFamily="49" charset="-122"/>
              </a:rPr>
              <a:t>人类历史上，第一次对一个千万级别大城市采取最严厉的防疫。这一充满了牺牲精神的</a:t>
            </a:r>
            <a:r>
              <a:rPr lang="zh-CN" altLang="en-US" sz="2800" b="1" dirty="0" smtClean="0">
                <a:solidFill>
                  <a:srgbClr val="0000FF"/>
                </a:solidFill>
                <a:latin typeface="楷体" pitchFamily="49" charset="-122"/>
                <a:ea typeface="楷体" pitchFamily="49" charset="-122"/>
              </a:rPr>
              <a:t>艰难决定</a:t>
            </a:r>
            <a:r>
              <a:rPr lang="zh-CN" altLang="en-US" sz="2800" b="1" dirty="0">
                <a:solidFill>
                  <a:srgbClr val="0000FF"/>
                </a:solidFill>
                <a:latin typeface="楷体" pitchFamily="49" charset="-122"/>
                <a:ea typeface="楷体" pitchFamily="49" charset="-122"/>
              </a:rPr>
              <a:t>，对湖北乃至整个中国疫情的控制发挥了巨大的作用，也让全国人民感受到了“众志成城</a:t>
            </a:r>
            <a:r>
              <a:rPr lang="zh-CN" altLang="en-US" sz="2800" b="1" dirty="0" smtClean="0">
                <a:solidFill>
                  <a:srgbClr val="0000FF"/>
                </a:solidFill>
                <a:latin typeface="楷体" pitchFamily="49" charset="-122"/>
                <a:ea typeface="楷体" pitchFamily="49" charset="-122"/>
              </a:rPr>
              <a:t>、共</a:t>
            </a:r>
            <a:r>
              <a:rPr lang="zh-CN" altLang="en-US" sz="2800" b="1" dirty="0">
                <a:solidFill>
                  <a:srgbClr val="0000FF"/>
                </a:solidFill>
                <a:latin typeface="楷体" pitchFamily="49" charset="-122"/>
                <a:ea typeface="楷体" pitchFamily="49" charset="-122"/>
              </a:rPr>
              <a:t>克时艰”的巨大勇气与担当。</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“武汉封城”</a:t>
            </a:r>
            <a:r>
              <a:rPr lang="zh-CN" altLang="en-US" sz="2800" b="1" dirty="0">
                <a:solidFill>
                  <a:srgbClr val="0000FF"/>
                </a:solidFill>
                <a:latin typeface="楷体" pitchFamily="49" charset="-122"/>
                <a:ea typeface="楷体" pitchFamily="49" charset="-122"/>
              </a:rPr>
              <a:t>疫情防控过程中最具震撼力的事件，也是这道作文题的出题背景。材料紧</a:t>
            </a:r>
            <a:r>
              <a:rPr lang="zh-CN" altLang="en-US" sz="2800" b="1" dirty="0" smtClean="0">
                <a:solidFill>
                  <a:srgbClr val="0000FF"/>
                </a:solidFill>
                <a:latin typeface="楷体" pitchFamily="49" charset="-122"/>
                <a:ea typeface="楷体" pitchFamily="49" charset="-122"/>
              </a:rPr>
              <a:t>扣事件</a:t>
            </a:r>
            <a:r>
              <a:rPr lang="zh-CN" altLang="en-US" sz="2800" b="1" dirty="0">
                <a:solidFill>
                  <a:srgbClr val="0000FF"/>
                </a:solidFill>
                <a:latin typeface="楷体" pitchFamily="49" charset="-122"/>
                <a:ea typeface="楷体" pitchFamily="49" charset="-122"/>
              </a:rPr>
              <a:t>中的“封”字出题，同时又通过横向和纵向联系，从历史、现实、个人、国家、社会、</a:t>
            </a:r>
            <a:r>
              <a:rPr lang="zh-CN" altLang="en-US" sz="2800" b="1" dirty="0" smtClean="0">
                <a:solidFill>
                  <a:srgbClr val="0000FF"/>
                </a:solidFill>
                <a:latin typeface="楷体" pitchFamily="49" charset="-122"/>
                <a:ea typeface="楷体" pitchFamily="49" charset="-122"/>
              </a:rPr>
              <a:t>人生</a:t>
            </a:r>
            <a:r>
              <a:rPr lang="zh-CN" altLang="en-US" sz="2800" b="1" dirty="0">
                <a:solidFill>
                  <a:srgbClr val="0000FF"/>
                </a:solidFill>
                <a:latin typeface="楷体" pitchFamily="49" charset="-122"/>
                <a:ea typeface="楷体" pitchFamily="49" charset="-122"/>
              </a:rPr>
              <a:t>等多个维度对“封”字出现的典型场景进行展示，旨在引导学生对“封”字作出有哲思、有</a:t>
            </a:r>
          </a:p>
          <a:p>
            <a:pPr eaLnBrk="1" hangingPunct="1">
              <a:spcBef>
                <a:spcPct val="0"/>
              </a:spcBef>
              <a:buFontTx/>
              <a:buNone/>
            </a:pPr>
            <a:r>
              <a:rPr lang="zh-CN" altLang="en-US" sz="2800" b="1" dirty="0">
                <a:solidFill>
                  <a:srgbClr val="0000FF"/>
                </a:solidFill>
                <a:latin typeface="楷体" pitchFamily="49" charset="-122"/>
                <a:ea typeface="楷体" pitchFamily="49" charset="-122"/>
              </a:rPr>
              <a:t>深度的表达</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材料</a:t>
            </a:r>
            <a:r>
              <a:rPr lang="zh-CN" altLang="en-US" sz="2800" b="1" dirty="0">
                <a:solidFill>
                  <a:srgbClr val="0000FF"/>
                </a:solidFill>
                <a:latin typeface="楷体" pitchFamily="49" charset="-122"/>
                <a:ea typeface="楷体" pitchFamily="49" charset="-122"/>
              </a:rPr>
              <a:t>中由“封”字展开的四个场景，既能关联个人的成长、也能展示历史的兴衰和社会</a:t>
            </a:r>
            <a:r>
              <a:rPr lang="zh-CN" altLang="en-US" sz="2800" b="1" dirty="0" smtClean="0">
                <a:solidFill>
                  <a:srgbClr val="0000FF"/>
                </a:solidFill>
                <a:latin typeface="楷体" pitchFamily="49" charset="-122"/>
                <a:ea typeface="楷体" pitchFamily="49" charset="-122"/>
              </a:rPr>
              <a:t>的变迁</a:t>
            </a:r>
            <a:r>
              <a:rPr lang="zh-CN" altLang="en-US" sz="2800" b="1" dirty="0">
                <a:solidFill>
                  <a:srgbClr val="0000FF"/>
                </a:solidFill>
                <a:latin typeface="楷体" pitchFamily="49" charset="-122"/>
                <a:ea typeface="楷体" pitchFamily="49" charset="-122"/>
              </a:rPr>
              <a:t>，更关注了社会生活的热门事件，同时，材料中选定的场景，也对“封”字作出了辩证</a:t>
            </a:r>
            <a:r>
              <a:rPr lang="zh-CN" altLang="en-US" sz="2800" b="1" dirty="0" smtClean="0">
                <a:solidFill>
                  <a:srgbClr val="0000FF"/>
                </a:solidFill>
                <a:latin typeface="楷体" pitchFamily="49" charset="-122"/>
                <a:ea typeface="楷体" pitchFamily="49" charset="-122"/>
              </a:rPr>
              <a:t>的展示</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既有可能导致退步与消亡，也能带来进步与成长。因此，在具体写作时可以有多重的</a:t>
            </a:r>
          </a:p>
          <a:p>
            <a:pPr eaLnBrk="1" hangingPunct="1">
              <a:spcBef>
                <a:spcPct val="0"/>
              </a:spcBef>
              <a:buFontTx/>
              <a:buNone/>
            </a:pPr>
            <a:r>
              <a:rPr lang="zh-CN" altLang="en-US" sz="2800" b="1" dirty="0">
                <a:solidFill>
                  <a:srgbClr val="0000FF"/>
                </a:solidFill>
                <a:latin typeface="楷体" pitchFamily="49" charset="-122"/>
                <a:ea typeface="楷体" pitchFamily="49" charset="-122"/>
              </a:rPr>
              <a:t>思考与发挥，但是在审题立意时要注意阅读材料，确定材料划定的写作范畴。</a:t>
            </a:r>
          </a:p>
          <a:p>
            <a:pPr eaLnBrk="1" hangingPunct="1">
              <a:spcBef>
                <a:spcPct val="0"/>
              </a:spcBef>
              <a:buFontTx/>
              <a:buNone/>
            </a:pPr>
            <a:r>
              <a:rPr lang="zh-CN" altLang="en-US" sz="2800" b="1" dirty="0">
                <a:solidFill>
                  <a:srgbClr val="0000FF"/>
                </a:solidFill>
                <a:latin typeface="楷体" pitchFamily="49" charset="-122"/>
                <a:ea typeface="楷体" pitchFamily="49" charset="-122"/>
              </a:rPr>
              <a:t>根据材料的相关文字，对“封”字的思考和感悟可以有以下几个角度：</a:t>
            </a:r>
          </a:p>
        </p:txBody>
      </p:sp>
    </p:spTree>
    <p:extLst>
      <p:ext uri="{BB962C8B-B14F-4D97-AF65-F5344CB8AC3E}">
        <p14:creationId xmlns:p14="http://schemas.microsoft.com/office/powerpoint/2010/main" val="23916103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、对“封”字的正面认知</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①材料中“冥想”修行的事例向我们展示了“封”字的第一重正面效应</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通过封闭</a:t>
            </a:r>
            <a:r>
              <a:rPr lang="zh-CN" altLang="en-US" sz="2800" b="1" dirty="0" smtClean="0">
                <a:solidFill>
                  <a:srgbClr val="0000FF"/>
                </a:solidFill>
                <a:latin typeface="楷体" pitchFamily="49" charset="-122"/>
                <a:ea typeface="楷体" pitchFamily="49" charset="-122"/>
              </a:rPr>
              <a:t>一部分</a:t>
            </a:r>
            <a:r>
              <a:rPr lang="zh-CN" altLang="en-US" sz="2800" b="1" dirty="0">
                <a:solidFill>
                  <a:srgbClr val="0000FF"/>
                </a:solidFill>
                <a:latin typeface="楷体" pitchFamily="49" charset="-122"/>
                <a:ea typeface="楷体" pitchFamily="49" charset="-122"/>
              </a:rPr>
              <a:t>感觉，而加强另一部分感觉，从而实现更高层次的成长。我们可以对这部分内容深入挖掘</a:t>
            </a:r>
            <a:r>
              <a:rPr lang="zh-CN" altLang="en-US" sz="2800" b="1" dirty="0" smtClean="0">
                <a:solidFill>
                  <a:srgbClr val="0000FF"/>
                </a:solidFill>
                <a:latin typeface="楷体" pitchFamily="49" charset="-122"/>
                <a:ea typeface="楷体" pitchFamily="49" charset="-122"/>
              </a:rPr>
              <a:t>，由</a:t>
            </a:r>
            <a:r>
              <a:rPr lang="zh-CN" altLang="en-US" sz="2800" b="1" dirty="0">
                <a:solidFill>
                  <a:srgbClr val="0000FF"/>
                </a:solidFill>
                <a:latin typeface="楷体" pitchFamily="49" charset="-122"/>
                <a:ea typeface="楷体" pitchFamily="49" charset="-122"/>
              </a:rPr>
              <a:t>“瑜伽修行”及“人生成长”，就可以发现，人生有时候需要“封闭”或者“封存”一些</a:t>
            </a:r>
            <a:r>
              <a:rPr lang="zh-CN" altLang="en-US" sz="2800" b="1" dirty="0" smtClean="0">
                <a:solidFill>
                  <a:srgbClr val="0000FF"/>
                </a:solidFill>
                <a:latin typeface="楷体" pitchFamily="49" charset="-122"/>
                <a:ea typeface="楷体" pitchFamily="49" charset="-122"/>
              </a:rPr>
              <a:t>东西</a:t>
            </a:r>
            <a:r>
              <a:rPr lang="zh-CN" altLang="en-US" sz="2800" b="1" dirty="0">
                <a:solidFill>
                  <a:srgbClr val="0000FF"/>
                </a:solidFill>
                <a:latin typeface="楷体" pitchFamily="49" charset="-122"/>
                <a:ea typeface="楷体" pitchFamily="49" charset="-122"/>
              </a:rPr>
              <a:t>，才能收获更好的人生，如“封闭物欲，重获宁静”“封存过去，走向美好未来”</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②材料中“新中国成立后不久，外部敌对势力的政治和经济封锁，让世界见证了</a:t>
            </a:r>
            <a:r>
              <a:rPr lang="zh-CN" altLang="en-US" sz="2800" b="1" dirty="0" smtClean="0">
                <a:solidFill>
                  <a:srgbClr val="0000FF"/>
                </a:solidFill>
                <a:latin typeface="楷体" pitchFamily="49" charset="-122"/>
                <a:ea typeface="楷体" pitchFamily="49" charset="-122"/>
              </a:rPr>
              <a:t>中国人民自力更生</a:t>
            </a:r>
            <a:r>
              <a:rPr lang="zh-CN" altLang="en-US" sz="2800" b="1" dirty="0">
                <a:solidFill>
                  <a:srgbClr val="0000FF"/>
                </a:solidFill>
                <a:latin typeface="楷体" pitchFamily="49" charset="-122"/>
                <a:ea typeface="楷体" pitchFamily="49" charset="-122"/>
              </a:rPr>
              <a:t>的决心和智慧”这部分内容，向我们展示了“封”字的第二重正面效应</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被动的</a:t>
            </a:r>
            <a:r>
              <a:rPr lang="zh-CN" altLang="en-US" sz="2800" b="1" dirty="0" smtClean="0">
                <a:solidFill>
                  <a:srgbClr val="0000FF"/>
                </a:solidFill>
                <a:latin typeface="楷体" pitchFamily="49" charset="-122"/>
                <a:ea typeface="楷体" pitchFamily="49" charset="-122"/>
              </a:rPr>
              <a:t>封闭</a:t>
            </a:r>
            <a:r>
              <a:rPr lang="zh-CN" altLang="en-US" sz="2800" b="1" dirty="0">
                <a:solidFill>
                  <a:srgbClr val="0000FF"/>
                </a:solidFill>
                <a:latin typeface="楷体" pitchFamily="49" charset="-122"/>
                <a:ea typeface="楷体" pitchFamily="49" charset="-122"/>
              </a:rPr>
              <a:t>环境有时候是一种来自外部的压力，这种压力可能是个人、团体、乃至于国家民族成长和</a:t>
            </a:r>
            <a:r>
              <a:rPr lang="zh-CN" altLang="en-US" sz="2800" b="1" dirty="0" smtClean="0">
                <a:solidFill>
                  <a:srgbClr val="0000FF"/>
                </a:solidFill>
                <a:latin typeface="楷体" pitchFamily="49" charset="-122"/>
                <a:ea typeface="楷体" pitchFamily="49" charset="-122"/>
              </a:rPr>
              <a:t>突破</a:t>
            </a:r>
            <a:r>
              <a:rPr lang="zh-CN" altLang="en-US" sz="2800" b="1" dirty="0">
                <a:solidFill>
                  <a:srgbClr val="0000FF"/>
                </a:solidFill>
                <a:latin typeface="楷体" pitchFamily="49" charset="-122"/>
                <a:ea typeface="楷体" pitchFamily="49" charset="-122"/>
              </a:rPr>
              <a:t>的动力。从这个材料，我们就可以从“在封闭中厚积薄发”“打破封闭，化茧成蝶”等</a:t>
            </a:r>
            <a:r>
              <a:rPr lang="zh-CN" altLang="en-US" sz="2800" b="1" dirty="0" smtClean="0">
                <a:solidFill>
                  <a:srgbClr val="0000FF"/>
                </a:solidFill>
                <a:latin typeface="楷体" pitchFamily="49" charset="-122"/>
                <a:ea typeface="楷体" pitchFamily="49" charset="-122"/>
              </a:rPr>
              <a:t>角度展开论述</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③材料中“武汉封城”的内容，则向我们展示了“封”字的第三重正面效应，无</a:t>
            </a:r>
            <a:r>
              <a:rPr lang="zh-CN" altLang="en-US" sz="2800" b="1" dirty="0" smtClean="0">
                <a:solidFill>
                  <a:srgbClr val="0000FF"/>
                </a:solidFill>
                <a:latin typeface="楷体" pitchFamily="49" charset="-122"/>
                <a:ea typeface="楷体" pitchFamily="49" charset="-122"/>
              </a:rPr>
              <a:t>史无前例的</a:t>
            </a:r>
            <a:r>
              <a:rPr lang="zh-CN" altLang="en-US" sz="2800" b="1" dirty="0">
                <a:solidFill>
                  <a:srgbClr val="0000FF"/>
                </a:solidFill>
                <a:latin typeface="楷体" pitchFamily="49" charset="-122"/>
                <a:ea typeface="楷体" pitchFamily="49" charset="-122"/>
              </a:rPr>
              <a:t>“武汉封城”，向我们展示了一种牺牲与担当的决心与精神，因此在写作时，也可以就</a:t>
            </a:r>
            <a:r>
              <a:rPr lang="zh-CN" altLang="en-US" sz="2800" b="1" dirty="0" smtClean="0">
                <a:solidFill>
                  <a:srgbClr val="0000FF"/>
                </a:solidFill>
                <a:latin typeface="楷体" pitchFamily="49" charset="-122"/>
                <a:ea typeface="楷体" pitchFamily="49" charset="-122"/>
              </a:rPr>
              <a:t>“武汉封城”</a:t>
            </a:r>
            <a:r>
              <a:rPr lang="zh-CN" altLang="en-US" sz="2800" b="1" dirty="0">
                <a:solidFill>
                  <a:srgbClr val="0000FF"/>
                </a:solidFill>
                <a:latin typeface="楷体" pitchFamily="49" charset="-122"/>
                <a:ea typeface="楷体" pitchFamily="49" charset="-122"/>
              </a:rPr>
              <a:t>这一具体事件展开论述，紧扣“封”字，谈论“封城抗疫”的作用与意义</a:t>
            </a:r>
            <a:r>
              <a:rPr lang="zh-CN" altLang="en-US" sz="2800" b="1" dirty="0" smtClean="0">
                <a:solidFill>
                  <a:srgbClr val="0000FF"/>
                </a:solidFill>
                <a:latin typeface="楷体" pitchFamily="49" charset="-122"/>
                <a:ea typeface="楷体" pitchFamily="49" charset="-122"/>
              </a:rPr>
              <a:t>。④</a:t>
            </a:r>
            <a:r>
              <a:rPr lang="zh-CN" altLang="en-US" sz="2800" b="1" dirty="0">
                <a:solidFill>
                  <a:srgbClr val="0000FF"/>
                </a:solidFill>
                <a:latin typeface="楷体" pitchFamily="49" charset="-122"/>
                <a:ea typeface="楷体" pitchFamily="49" charset="-122"/>
              </a:rPr>
              <a:t>最后，还可以综合以上几个角度进行综合立意，用纵向结构的议论形式，对“封”字</a:t>
            </a:r>
            <a:r>
              <a:rPr lang="zh-CN" altLang="en-US" sz="2800" b="1" dirty="0" smtClean="0">
                <a:solidFill>
                  <a:srgbClr val="0000FF"/>
                </a:solidFill>
                <a:latin typeface="楷体" pitchFamily="49" charset="-122"/>
                <a:ea typeface="楷体" pitchFamily="49" charset="-122"/>
              </a:rPr>
              <a:t>的正面</a:t>
            </a:r>
            <a:r>
              <a:rPr lang="zh-CN" altLang="en-US" sz="2800" b="1" dirty="0">
                <a:solidFill>
                  <a:srgbClr val="0000FF"/>
                </a:solidFill>
                <a:latin typeface="楷体" pitchFamily="49" charset="-122"/>
                <a:ea typeface="楷体" pitchFamily="49" charset="-122"/>
              </a:rPr>
              <a:t>效应进行多角度的阐述。</a:t>
            </a: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2" y="476672"/>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 对“封”字的负面认知</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材料</a:t>
            </a:r>
            <a:r>
              <a:rPr lang="zh-CN" altLang="en-US" sz="2800" b="1" dirty="0">
                <a:solidFill>
                  <a:srgbClr val="0000FF"/>
                </a:solidFill>
                <a:latin typeface="楷体" pitchFamily="49" charset="-122"/>
                <a:ea typeface="楷体" pitchFamily="49" charset="-122"/>
              </a:rPr>
              <a:t>中“清王朝统治者内部奉行的‘闭关锁国’政策，导致近代中国的百年屈辱”的事例</a:t>
            </a:r>
            <a:r>
              <a:rPr lang="zh-CN" altLang="en-US" sz="2800" b="1" dirty="0" smtClean="0">
                <a:solidFill>
                  <a:srgbClr val="0000FF"/>
                </a:solidFill>
                <a:latin typeface="楷体" pitchFamily="49" charset="-122"/>
                <a:ea typeface="楷体" pitchFamily="49" charset="-122"/>
              </a:rPr>
              <a:t>，向</a:t>
            </a:r>
            <a:r>
              <a:rPr lang="zh-CN" altLang="en-US" sz="2800" b="1" dirty="0">
                <a:solidFill>
                  <a:srgbClr val="0000FF"/>
                </a:solidFill>
                <a:latin typeface="楷体" pitchFamily="49" charset="-122"/>
                <a:ea typeface="楷体" pitchFamily="49" charset="-122"/>
              </a:rPr>
              <a:t>我们展示了“封”字的负面内涵</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自我封闭导致国家消亡。材料中说的是清王朝，作文</a:t>
            </a:r>
            <a:r>
              <a:rPr lang="zh-CN" altLang="en-US" sz="2800" b="1" dirty="0" smtClean="0">
                <a:solidFill>
                  <a:srgbClr val="0000FF"/>
                </a:solidFill>
                <a:latin typeface="楷体" pitchFamily="49" charset="-122"/>
                <a:ea typeface="楷体" pitchFamily="49" charset="-122"/>
              </a:rPr>
              <a:t>立意</a:t>
            </a:r>
            <a:r>
              <a:rPr lang="zh-CN" altLang="en-US" sz="2800" b="1" dirty="0">
                <a:solidFill>
                  <a:srgbClr val="0000FF"/>
                </a:solidFill>
                <a:latin typeface="楷体" pitchFamily="49" charset="-122"/>
                <a:ea typeface="楷体" pitchFamily="49" charset="-122"/>
              </a:rPr>
              <a:t>时，则可以联系人生和社会进行深入的思考与剖析。既可以正向立意，谈“封闭导致失败”，</a:t>
            </a:r>
          </a:p>
          <a:p>
            <a:pPr eaLnBrk="1" hangingPunct="1">
              <a:spcBef>
                <a:spcPct val="0"/>
              </a:spcBef>
              <a:buFontTx/>
              <a:buNone/>
            </a:pPr>
            <a:r>
              <a:rPr lang="zh-CN" altLang="en-US" sz="2800" b="1" dirty="0">
                <a:solidFill>
                  <a:srgbClr val="0000FF"/>
                </a:solidFill>
                <a:latin typeface="楷体" pitchFamily="49" charset="-122"/>
                <a:ea typeface="楷体" pitchFamily="49" charset="-122"/>
              </a:rPr>
              <a:t>也可以反向立意，谈“打破封闭，走向成功”。</a:t>
            </a:r>
          </a:p>
          <a:p>
            <a:pPr eaLnBrk="1" hangingPunct="1">
              <a:spcBef>
                <a:spcPct val="0"/>
              </a:spcBef>
              <a:buFontTx/>
              <a:buNone/>
            </a:pP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 对“封”字进行辩证分析</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任何</a:t>
            </a:r>
            <a:r>
              <a:rPr lang="zh-CN" altLang="en-US" sz="2800" b="1" dirty="0">
                <a:solidFill>
                  <a:srgbClr val="0000FF"/>
                </a:solidFill>
                <a:latin typeface="楷体" pitchFamily="49" charset="-122"/>
                <a:ea typeface="楷体" pitchFamily="49" charset="-122"/>
              </a:rPr>
              <a:t>事物都有两面性，因此在论述时，我们还可以采取辩证分析的方法，结合对“封”</a:t>
            </a:r>
            <a:r>
              <a:rPr lang="zh-CN" altLang="en-US" sz="2800" b="1" dirty="0" smtClean="0">
                <a:solidFill>
                  <a:srgbClr val="0000FF"/>
                </a:solidFill>
                <a:latin typeface="楷体" pitchFamily="49" charset="-122"/>
                <a:ea typeface="楷体" pitchFamily="49" charset="-122"/>
              </a:rPr>
              <a:t>字的</a:t>
            </a:r>
            <a:r>
              <a:rPr lang="zh-CN" altLang="en-US" sz="2800" b="1" dirty="0">
                <a:solidFill>
                  <a:srgbClr val="0000FF"/>
                </a:solidFill>
                <a:latin typeface="楷体" pitchFamily="49" charset="-122"/>
                <a:ea typeface="楷体" pitchFamily="49" charset="-122"/>
              </a:rPr>
              <a:t>正面认知和负面认知，进行综合立意</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既要考到封闭的好处，也要适度适时开放，及时</a:t>
            </a:r>
            <a:r>
              <a:rPr lang="zh-CN" altLang="en-US" sz="2800" b="1" dirty="0" smtClean="0">
                <a:solidFill>
                  <a:srgbClr val="0000FF"/>
                </a:solidFill>
                <a:latin typeface="楷体" pitchFamily="49" charset="-122"/>
                <a:ea typeface="楷体" pitchFamily="49" charset="-122"/>
              </a:rPr>
              <a:t>解封</a:t>
            </a:r>
            <a:r>
              <a:rPr lang="zh-CN" altLang="en-US" sz="2800" b="1" dirty="0">
                <a:solidFill>
                  <a:srgbClr val="0000FF"/>
                </a:solidFill>
                <a:latin typeface="楷体" pitchFamily="49" charset="-122"/>
                <a:ea typeface="楷体" pitchFamily="49" charset="-122"/>
              </a:rPr>
              <a:t>；既要看到封闭的坏处，在开放时也要注意方式方法。</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需要</a:t>
            </a:r>
            <a:r>
              <a:rPr lang="zh-CN" altLang="en-US" sz="2800" b="1" dirty="0">
                <a:solidFill>
                  <a:srgbClr val="0000FF"/>
                </a:solidFill>
                <a:latin typeface="楷体" pitchFamily="49" charset="-122"/>
                <a:ea typeface="楷体" pitchFamily="49" charset="-122"/>
              </a:rPr>
              <a:t>注意的是，在进行辩证分析时，正面和负面展开论述时，“封”字的意思在两种</a:t>
            </a:r>
            <a:r>
              <a:rPr lang="zh-CN" altLang="en-US" sz="2800" b="1" dirty="0" smtClean="0">
                <a:solidFill>
                  <a:srgbClr val="0000FF"/>
                </a:solidFill>
                <a:latin typeface="楷体" pitchFamily="49" charset="-122"/>
                <a:ea typeface="楷体" pitchFamily="49" charset="-122"/>
              </a:rPr>
              <a:t>语境中</a:t>
            </a:r>
            <a:r>
              <a:rPr lang="zh-CN" altLang="en-US" sz="2800" b="1" dirty="0">
                <a:solidFill>
                  <a:srgbClr val="0000FF"/>
                </a:solidFill>
                <a:latin typeface="楷体" pitchFamily="49" charset="-122"/>
                <a:ea typeface="楷体" pitchFamily="49" charset="-122"/>
              </a:rPr>
              <a:t>必须是相同的，否则就无法对应。</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260648"/>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 素材积累</a:t>
            </a:r>
          </a:p>
          <a:p>
            <a:pPr eaLnBrk="1" hangingPunct="1">
              <a:spcBef>
                <a:spcPct val="0"/>
              </a:spcBef>
              <a:buFontTx/>
              <a:buNone/>
            </a:pP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、名言警句</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封闭</a:t>
            </a:r>
            <a:r>
              <a:rPr lang="zh-CN" altLang="en-US" sz="2800" b="1" dirty="0">
                <a:solidFill>
                  <a:srgbClr val="0000FF"/>
                </a:solidFill>
                <a:latin typeface="楷体" pitchFamily="49" charset="-122"/>
                <a:ea typeface="楷体" pitchFamily="49" charset="-122"/>
              </a:rPr>
              <a:t>的空间只会四处碰壁，开放的道路才会越走越宽。</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习近平</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历史</a:t>
            </a:r>
            <a:r>
              <a:rPr lang="zh-CN" altLang="en-US" sz="2800" b="1" dirty="0">
                <a:solidFill>
                  <a:srgbClr val="0000FF"/>
                </a:solidFill>
                <a:latin typeface="楷体" pitchFamily="49" charset="-122"/>
                <a:ea typeface="楷体" pitchFamily="49" charset="-122"/>
              </a:rPr>
              <a:t>已经证明只有坚持开放合作，才能获得更多发展机遇，更大发展空间。自我封闭只</a:t>
            </a:r>
            <a:r>
              <a:rPr lang="zh-CN" altLang="en-US" sz="2800" b="1" dirty="0" smtClean="0">
                <a:solidFill>
                  <a:srgbClr val="0000FF"/>
                </a:solidFill>
                <a:latin typeface="楷体" pitchFamily="49" charset="-122"/>
                <a:ea typeface="楷体" pitchFamily="49" charset="-122"/>
              </a:rPr>
              <a:t>会失去</a:t>
            </a:r>
            <a:r>
              <a:rPr lang="zh-CN" altLang="en-US" sz="2800" b="1" dirty="0">
                <a:solidFill>
                  <a:srgbClr val="0000FF"/>
                </a:solidFill>
                <a:latin typeface="楷体" pitchFamily="49" charset="-122"/>
                <a:ea typeface="楷体" pitchFamily="49" charset="-122"/>
              </a:rPr>
              <a:t>世界，最终也会失去自己。</a:t>
            </a:r>
          </a:p>
          <a:p>
            <a:pPr eaLnBrk="1" hangingPunct="1">
              <a:spcBef>
                <a:spcPct val="0"/>
              </a:spcBef>
              <a:buFontTx/>
              <a:buNone/>
            </a:pPr>
            <a:r>
              <a:rPr lang="en-US" altLang="zh-CN" sz="2800" b="1" dirty="0">
                <a:solidFill>
                  <a:srgbClr val="0000FF"/>
                </a:solidFill>
                <a:latin typeface="楷体" pitchFamily="49" charset="-122"/>
                <a:ea typeface="楷体" pitchFamily="49" charset="-122"/>
              </a:rPr>
              <a:t>3</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习近平</a:t>
            </a:r>
          </a:p>
          <a:p>
            <a:pPr eaLnBrk="1" hangingPunct="1">
              <a:spcBef>
                <a:spcPct val="0"/>
              </a:spcBef>
              <a:buFontTx/>
              <a:buNone/>
            </a:pPr>
            <a:r>
              <a:rPr lang="zh-CN" altLang="en-US" sz="2800" b="1" dirty="0">
                <a:solidFill>
                  <a:srgbClr val="0000FF"/>
                </a:solidFill>
                <a:latin typeface="楷体" pitchFamily="49" charset="-122"/>
                <a:ea typeface="楷体" pitchFamily="49" charset="-122"/>
              </a:rPr>
              <a:t>师夷长技以制夷。</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魏源</a:t>
            </a:r>
          </a:p>
          <a:p>
            <a:pPr eaLnBrk="1" hangingPunct="1">
              <a:spcBef>
                <a:spcPct val="0"/>
              </a:spcBef>
              <a:buFontTx/>
              <a:buNone/>
            </a:pPr>
            <a:r>
              <a:rPr lang="zh-CN" altLang="en-US" sz="2800" b="1" dirty="0">
                <a:solidFill>
                  <a:srgbClr val="0000FF"/>
                </a:solidFill>
                <a:latin typeface="楷体" pitchFamily="49" charset="-122"/>
                <a:ea typeface="楷体" pitchFamily="49" charset="-122"/>
              </a:rPr>
              <a:t>非淡漠无以明志，非宁静无以致远。</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诸葛亮</a:t>
            </a:r>
          </a:p>
          <a:p>
            <a:pPr eaLnBrk="1" hangingPunct="1">
              <a:spcBef>
                <a:spcPct val="0"/>
              </a:spcBef>
              <a:buFontTx/>
              <a:buNone/>
            </a:pPr>
            <a:r>
              <a:rPr lang="zh-CN" altLang="en-US" sz="2800" b="1" dirty="0">
                <a:solidFill>
                  <a:srgbClr val="0000FF"/>
                </a:solidFill>
                <a:latin typeface="楷体" pitchFamily="49" charset="-122"/>
                <a:ea typeface="楷体" pitchFamily="49" charset="-122"/>
              </a:rPr>
              <a:t>菩提本无树，明镜亦非台，本来无一物，何处惹尘埃。</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六祖慧</a:t>
            </a:r>
            <a:r>
              <a:rPr lang="zh-CN" altLang="en-US" sz="2800" b="1" dirty="0" smtClean="0">
                <a:solidFill>
                  <a:srgbClr val="0000FF"/>
                </a:solidFill>
                <a:latin typeface="楷体" pitchFamily="49" charset="-122"/>
                <a:ea typeface="楷体" pitchFamily="49" charset="-122"/>
              </a:rPr>
              <a:t>能</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22885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二）作文解析</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作为</a:t>
            </a:r>
            <a:r>
              <a:rPr lang="en-US" altLang="zh-CN" sz="2800" b="1" dirty="0">
                <a:solidFill>
                  <a:srgbClr val="0000FF"/>
                </a:solidFill>
                <a:latin typeface="楷体" pitchFamily="49" charset="-122"/>
                <a:ea typeface="楷体" pitchFamily="49" charset="-122"/>
              </a:rPr>
              <a:t>2020</a:t>
            </a:r>
            <a:r>
              <a:rPr lang="zh-CN" altLang="zh-CN" sz="2800" b="1" dirty="0">
                <a:solidFill>
                  <a:srgbClr val="0000FF"/>
                </a:solidFill>
                <a:latin typeface="楷体" pitchFamily="49" charset="-122"/>
                <a:ea typeface="楷体" pitchFamily="49" charset="-122"/>
              </a:rPr>
              <a:t>年影响力最大的事件，与疫情相关的内容是今年做题和积累的重头戏。这道作文题，材料也脱胎于疫情，又在疫情的基础上进行</a:t>
            </a:r>
            <a:r>
              <a:rPr lang="zh-CN" altLang="zh-CN" sz="2800" b="1" dirty="0" smtClean="0">
                <a:solidFill>
                  <a:srgbClr val="0000FF"/>
                </a:solidFill>
                <a:latin typeface="楷体" pitchFamily="49" charset="-122"/>
                <a:ea typeface="楷体" pitchFamily="49" charset="-122"/>
              </a:rPr>
              <a:t>了</a:t>
            </a: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拓展</a:t>
            </a:r>
            <a:r>
              <a:rPr lang="zh-CN" altLang="zh-CN" sz="2800" b="1" dirty="0">
                <a:solidFill>
                  <a:srgbClr val="0000FF"/>
                </a:solidFill>
                <a:latin typeface="楷体" pitchFamily="49" charset="-122"/>
                <a:ea typeface="楷体" pitchFamily="49" charset="-122"/>
              </a:rPr>
              <a:t>和深化。</a:t>
            </a:r>
          </a:p>
          <a:p>
            <a:pPr>
              <a:buNone/>
            </a:pPr>
            <a:r>
              <a:rPr lang="en-US" altLang="zh-CN" sz="2800" b="1" dirty="0" smtClean="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材料</a:t>
            </a:r>
            <a:r>
              <a:rPr lang="zh-CN" altLang="zh-CN" sz="2800" b="1" dirty="0">
                <a:solidFill>
                  <a:srgbClr val="0000FF"/>
                </a:solidFill>
                <a:latin typeface="楷体" pitchFamily="49" charset="-122"/>
                <a:ea typeface="楷体" pitchFamily="49" charset="-122"/>
              </a:rPr>
              <a:t>提到“对于“医”字，你又有怎样的思考与感悟”，作为写作的关键词，“医”字可以有多重的发挥，但是在发散思维时要注意阅读材料，确定材料划定的写作范畴。</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根据</a:t>
            </a:r>
            <a:r>
              <a:rPr lang="zh-CN" altLang="zh-CN" sz="2800" b="1" dirty="0">
                <a:solidFill>
                  <a:srgbClr val="0000FF"/>
                </a:solidFill>
                <a:latin typeface="楷体" pitchFamily="49" charset="-122"/>
                <a:ea typeface="楷体" pitchFamily="49" charset="-122"/>
              </a:rPr>
              <a:t>材料的相关文字，对“医”字的思考和感悟可以有四个审题的维度：</a:t>
            </a: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安禅未必需山水，灭却心头火自凉。</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杜荀鹤</a:t>
            </a:r>
          </a:p>
          <a:p>
            <a:pPr eaLnBrk="1" hangingPunct="1">
              <a:spcBef>
                <a:spcPct val="0"/>
              </a:spcBef>
              <a:buFontTx/>
              <a:buNone/>
            </a:pPr>
            <a:r>
              <a:rPr lang="zh-CN" altLang="en-US" sz="2800" b="1" dirty="0">
                <a:solidFill>
                  <a:srgbClr val="0000FF"/>
                </a:solidFill>
                <a:latin typeface="楷体" pitchFamily="49" charset="-122"/>
                <a:ea typeface="楷体" pitchFamily="49" charset="-122"/>
              </a:rPr>
              <a:t>问渠那得清如许，为有源头活水来。</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朱熹</a:t>
            </a:r>
          </a:p>
          <a:p>
            <a:pPr eaLnBrk="1" hangingPunct="1">
              <a:spcBef>
                <a:spcPct val="0"/>
              </a:spcBef>
              <a:buFontTx/>
              <a:buNone/>
            </a:pPr>
            <a:r>
              <a:rPr lang="zh-CN" altLang="en-US" sz="2800" b="1" dirty="0">
                <a:solidFill>
                  <a:srgbClr val="0000FF"/>
                </a:solidFill>
                <a:latin typeface="楷体" pitchFamily="49" charset="-122"/>
                <a:ea typeface="楷体" pitchFamily="49" charset="-122"/>
              </a:rPr>
              <a:t>趁着青春，去围墙的外面看看，你要相信，固步自封的人，舒适区会越来越小，终有一天</a:t>
            </a:r>
            <a:r>
              <a:rPr lang="zh-CN" altLang="en-US" sz="2800" b="1" dirty="0" smtClean="0">
                <a:solidFill>
                  <a:srgbClr val="0000FF"/>
                </a:solidFill>
                <a:latin typeface="楷体" pitchFamily="49" charset="-122"/>
                <a:ea typeface="楷体" pitchFamily="49" charset="-122"/>
              </a:rPr>
              <a:t>，会</a:t>
            </a:r>
            <a:r>
              <a:rPr lang="zh-CN" altLang="en-US" sz="2800" b="1" dirty="0">
                <a:solidFill>
                  <a:srgbClr val="0000FF"/>
                </a:solidFill>
                <a:latin typeface="楷体" pitchFamily="49" charset="-122"/>
                <a:ea typeface="楷体" pitchFamily="49" charset="-122"/>
              </a:rPr>
              <a:t>发现世界早无安脚之处。</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壹心理公众号</a:t>
            </a:r>
          </a:p>
          <a:p>
            <a:pPr eaLnBrk="1" hangingPunct="1">
              <a:spcBef>
                <a:spcPct val="0"/>
              </a:spcBef>
              <a:buFontTx/>
              <a:buNone/>
            </a:pPr>
            <a:r>
              <a:rPr lang="zh-CN" altLang="en-US" sz="2800" b="1" dirty="0">
                <a:solidFill>
                  <a:srgbClr val="0000FF"/>
                </a:solidFill>
                <a:latin typeface="楷体" pitchFamily="49" charset="-122"/>
                <a:ea typeface="楷体" pitchFamily="49" charset="-122"/>
              </a:rPr>
              <a:t>（封城）是非常艰难的决定。它的突然在于这个疫情来得太突然</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在这个时候只有果断的关门，关掉城门，让有可能感染的这些人封闭在这个圈里</a:t>
            </a:r>
            <a:r>
              <a:rPr lang="zh-CN" altLang="en-US" sz="2800" b="1" dirty="0" smtClean="0">
                <a:solidFill>
                  <a:srgbClr val="0000FF"/>
                </a:solidFill>
                <a:latin typeface="楷体" pitchFamily="49" charset="-122"/>
                <a:ea typeface="楷体" pitchFamily="49" charset="-122"/>
              </a:rPr>
              <a:t>，不要</a:t>
            </a:r>
            <a:r>
              <a:rPr lang="zh-CN" altLang="en-US" sz="2800" b="1" dirty="0">
                <a:solidFill>
                  <a:srgbClr val="0000FF"/>
                </a:solidFill>
                <a:latin typeface="楷体" pitchFamily="49" charset="-122"/>
                <a:ea typeface="楷体" pitchFamily="49" charset="-122"/>
              </a:rPr>
              <a:t>再出去传染别人。封闭在这个圈里居在自己的家里，在这个城里我也不能传染别人，</a:t>
            </a:r>
            <a:r>
              <a:rPr lang="zh-CN" altLang="en-US" sz="2800" b="1" dirty="0" smtClean="0">
                <a:solidFill>
                  <a:srgbClr val="0000FF"/>
                </a:solidFill>
                <a:latin typeface="楷体" pitchFamily="49" charset="-122"/>
                <a:ea typeface="楷体" pitchFamily="49" charset="-122"/>
              </a:rPr>
              <a:t>所以这</a:t>
            </a:r>
            <a:r>
              <a:rPr lang="zh-CN" altLang="en-US" sz="2800" b="1" dirty="0">
                <a:solidFill>
                  <a:srgbClr val="0000FF"/>
                </a:solidFill>
                <a:latin typeface="楷体" pitchFamily="49" charset="-122"/>
                <a:ea typeface="楷体" pitchFamily="49" charset="-122"/>
              </a:rPr>
              <a:t>就是封城的作用。</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我觉得武汉人非常棒，武汉人识大局，封闭一座城为全国人民的健康和全国人民的生命</a:t>
            </a:r>
            <a:r>
              <a:rPr lang="zh-CN" altLang="en-US" sz="2800" b="1" dirty="0" smtClean="0">
                <a:solidFill>
                  <a:srgbClr val="0000FF"/>
                </a:solidFill>
                <a:latin typeface="楷体" pitchFamily="49" charset="-122"/>
                <a:ea typeface="楷体" pitchFamily="49" charset="-122"/>
              </a:rPr>
              <a:t>安全</a:t>
            </a:r>
            <a:r>
              <a:rPr lang="zh-CN" altLang="en-US" sz="2800" b="1" dirty="0">
                <a:solidFill>
                  <a:srgbClr val="0000FF"/>
                </a:solidFill>
                <a:latin typeface="楷体" pitchFamily="49" charset="-122"/>
                <a:ea typeface="楷体" pitchFamily="49" charset="-122"/>
              </a:rPr>
              <a:t>奉献，这是一种大爱、大义、大气。</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武汉市长</a:t>
            </a:r>
            <a:r>
              <a:rPr lang="zh-CN" altLang="en-US" sz="2800" b="1" dirty="0" smtClean="0">
                <a:solidFill>
                  <a:srgbClr val="0000FF"/>
                </a:solidFill>
                <a:latin typeface="楷体" pitchFamily="49" charset="-122"/>
                <a:ea typeface="楷体" pitchFamily="49" charset="-122"/>
              </a:rPr>
              <a:t>周先旺</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、事实论据</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①“胡服骑射”：赵武灵王是战国时赵国的一位奋发有为的国君，他为了抵御北方胡人</a:t>
            </a:r>
            <a:r>
              <a:rPr lang="zh-CN" altLang="en-US" sz="2800" b="1" dirty="0" smtClean="0">
                <a:solidFill>
                  <a:srgbClr val="0000FF"/>
                </a:solidFill>
                <a:latin typeface="楷体" pitchFamily="49" charset="-122"/>
                <a:ea typeface="楷体" pitchFamily="49" charset="-122"/>
              </a:rPr>
              <a:t>的侵略</a:t>
            </a:r>
            <a:r>
              <a:rPr lang="zh-CN" altLang="en-US" sz="2800" b="1" dirty="0">
                <a:solidFill>
                  <a:srgbClr val="0000FF"/>
                </a:solidFill>
                <a:latin typeface="楷体" pitchFamily="49" charset="-122"/>
                <a:ea typeface="楷体" pitchFamily="49" charset="-122"/>
              </a:rPr>
              <a:t>，实行了“胡服骑射”的军事改革。改革的中心内容是穿胡人的服装，学习胡人骑马</a:t>
            </a:r>
            <a:r>
              <a:rPr lang="zh-CN" altLang="en-US" sz="2800" b="1" dirty="0" smtClean="0">
                <a:solidFill>
                  <a:srgbClr val="0000FF"/>
                </a:solidFill>
                <a:latin typeface="楷体" pitchFamily="49" charset="-122"/>
                <a:ea typeface="楷体" pitchFamily="49" charset="-122"/>
              </a:rPr>
              <a:t>射箭的</a:t>
            </a:r>
            <a:r>
              <a:rPr lang="zh-CN" altLang="en-US" sz="2800" b="1" dirty="0">
                <a:solidFill>
                  <a:srgbClr val="0000FF"/>
                </a:solidFill>
                <a:latin typeface="楷体" pitchFamily="49" charset="-122"/>
                <a:ea typeface="楷体" pitchFamily="49" charset="-122"/>
              </a:rPr>
              <a:t>作战方法。其服上褶下絝，有貂、蝉为饰的武冠，金钩为饰的具带，足上穿靴，便是骑射。</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为此</a:t>
            </a:r>
            <a:r>
              <a:rPr lang="zh-CN" altLang="en-US" sz="2800" b="1" dirty="0">
                <a:solidFill>
                  <a:srgbClr val="0000FF"/>
                </a:solidFill>
                <a:latin typeface="楷体" pitchFamily="49" charset="-122"/>
                <a:ea typeface="楷体" pitchFamily="49" charset="-122"/>
              </a:rPr>
              <a:t>，他力排众议，带头穿胡服，习骑马，练射箭，亲自训练士兵，使赵国军事力量日益强大</a:t>
            </a:r>
            <a:r>
              <a:rPr lang="zh-CN" altLang="en-US" sz="2800" b="1" dirty="0" smtClean="0">
                <a:solidFill>
                  <a:srgbClr val="0000FF"/>
                </a:solidFill>
                <a:latin typeface="楷体" pitchFamily="49" charset="-122"/>
                <a:ea typeface="楷体" pitchFamily="49" charset="-122"/>
              </a:rPr>
              <a:t>，而</a:t>
            </a:r>
            <a:r>
              <a:rPr lang="zh-CN" altLang="en-US" sz="2800" b="1" dirty="0">
                <a:solidFill>
                  <a:srgbClr val="0000FF"/>
                </a:solidFill>
                <a:latin typeface="楷体" pitchFamily="49" charset="-122"/>
                <a:ea typeface="楷体" pitchFamily="49" charset="-122"/>
              </a:rPr>
              <a:t>能西退胡人，北灭中山国，成为“战国七雄”之一。</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②深藏功与名，淡泊见初心的张富清老将军：“和牺牲的战友相比，我有什么资格张扬呢”</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这</a:t>
            </a:r>
            <a:r>
              <a:rPr lang="zh-CN" altLang="en-US" sz="2800" b="1" dirty="0">
                <a:solidFill>
                  <a:srgbClr val="0000FF"/>
                </a:solidFill>
                <a:latin typeface="楷体" pitchFamily="49" charset="-122"/>
                <a:ea typeface="楷体" pitchFamily="49" charset="-122"/>
              </a:rPr>
              <a:t>是张富清时常挂在嘴边的一句话。在解放战争的枪林弹雨中，张富清九死一生，先后荣立一等功三次、二等功一次，被西北野战军记“特等功”，两次获得“战斗英雄”荣誉称号。在和平年代，张富清却把功名看得很淡，他“封存”了所有战功记忆，把军功章压进箱底，不讲条</a:t>
            </a:r>
          </a:p>
          <a:p>
            <a:pPr eaLnBrk="1" hangingPunct="1">
              <a:spcBef>
                <a:spcPct val="0"/>
              </a:spcBef>
              <a:buFontTx/>
              <a:buNone/>
            </a:pPr>
            <a:r>
              <a:rPr lang="zh-CN" altLang="en-US" sz="2800" b="1" dirty="0">
                <a:solidFill>
                  <a:srgbClr val="0000FF"/>
                </a:solidFill>
                <a:latin typeface="楷体" pitchFamily="49" charset="-122"/>
                <a:ea typeface="楷体" pitchFamily="49" charset="-122"/>
              </a:rPr>
              <a:t>件、不计得失。“哪里最困难，我就去哪里”，张富清是这样说的，更是这样做的。离家</a:t>
            </a:r>
            <a:r>
              <a:rPr lang="zh-CN" altLang="en-US" sz="2800" b="1" dirty="0" smtClean="0">
                <a:solidFill>
                  <a:srgbClr val="0000FF"/>
                </a:solidFill>
                <a:latin typeface="楷体" pitchFamily="49" charset="-122"/>
                <a:ea typeface="楷体" pitchFamily="49" charset="-122"/>
              </a:rPr>
              <a:t>征战</a:t>
            </a:r>
            <a:r>
              <a:rPr lang="en-US" altLang="zh-CN" sz="2800" b="1" dirty="0" smtClean="0">
                <a:solidFill>
                  <a:srgbClr val="0000FF"/>
                </a:solidFill>
                <a:latin typeface="楷体" pitchFamily="49" charset="-122"/>
                <a:ea typeface="楷体" pitchFamily="49" charset="-122"/>
              </a:rPr>
              <a:t>7 </a:t>
            </a:r>
            <a:r>
              <a:rPr lang="zh-CN" altLang="en-US" sz="2800" b="1" dirty="0">
                <a:solidFill>
                  <a:srgbClr val="0000FF"/>
                </a:solidFill>
                <a:latin typeface="楷体" pitchFamily="49" charset="-122"/>
                <a:ea typeface="楷体" pitchFamily="49" charset="-122"/>
              </a:rPr>
              <a:t>年有余，本可以选择回原籍工作，当听到“恩施地区最艰苦，最缺乏人去建设”时，他</a:t>
            </a:r>
            <a:r>
              <a:rPr lang="zh-CN" altLang="en-US" sz="2800" b="1" dirty="0" smtClean="0">
                <a:solidFill>
                  <a:srgbClr val="0000FF"/>
                </a:solidFill>
                <a:latin typeface="楷体" pitchFamily="49" charset="-122"/>
                <a:ea typeface="楷体" pitchFamily="49" charset="-122"/>
              </a:rPr>
              <a:t>义无反顾</a:t>
            </a:r>
            <a:r>
              <a:rPr lang="zh-CN" altLang="en-US" sz="2800" b="1" dirty="0">
                <a:solidFill>
                  <a:srgbClr val="0000FF"/>
                </a:solidFill>
                <a:latin typeface="楷体" pitchFamily="49" charset="-122"/>
                <a:ea typeface="楷体" pitchFamily="49" charset="-122"/>
              </a:rPr>
              <a:t>地来到来凤，怀揣归零心态，整装待发，以一名突击队员的自觉迎难而上，带领群众肩挑</a:t>
            </a:r>
          </a:p>
          <a:p>
            <a:pPr eaLnBrk="1" hangingPunct="1">
              <a:spcBef>
                <a:spcPct val="0"/>
              </a:spcBef>
              <a:buFontTx/>
              <a:buNone/>
            </a:pPr>
            <a:r>
              <a:rPr lang="zh-CN" altLang="en-US" sz="2800" b="1" dirty="0">
                <a:solidFill>
                  <a:srgbClr val="0000FF"/>
                </a:solidFill>
                <a:latin typeface="楷体" pitchFamily="49" charset="-122"/>
                <a:ea typeface="楷体" pitchFamily="49" charset="-122"/>
              </a:rPr>
              <a:t>背扛、开山修路，全心全意谋发展，夙兴夜寐办实事。</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③达摩面壁：相传达摩在嵩山西麓五乳峰的中峰上部、离绝顶不远的一孔天然石洞中</a:t>
            </a:r>
            <a:r>
              <a:rPr lang="zh-CN" altLang="en-US" sz="2800" b="1" dirty="0" smtClean="0">
                <a:solidFill>
                  <a:srgbClr val="0000FF"/>
                </a:solidFill>
                <a:latin typeface="楷体" pitchFamily="49" charset="-122"/>
                <a:ea typeface="楷体" pitchFamily="49" charset="-122"/>
              </a:rPr>
              <a:t>面壁九年</a:t>
            </a:r>
            <a:r>
              <a:rPr lang="zh-CN" altLang="en-US" sz="2800" b="1" dirty="0">
                <a:solidFill>
                  <a:srgbClr val="0000FF"/>
                </a:solidFill>
                <a:latin typeface="楷体" pitchFamily="49" charset="-122"/>
                <a:ea typeface="楷体" pitchFamily="49" charset="-122"/>
              </a:rPr>
              <a:t>。他就在这个石洞里，面对石壁，端端正正的坐在那里，两腿曲盘，两手作弥陀印，</a:t>
            </a:r>
            <a:r>
              <a:rPr lang="zh-CN" altLang="en-US" sz="2800" b="1" dirty="0" smtClean="0">
                <a:solidFill>
                  <a:srgbClr val="0000FF"/>
                </a:solidFill>
                <a:latin typeface="楷体" pitchFamily="49" charset="-122"/>
                <a:ea typeface="楷体" pitchFamily="49" charset="-122"/>
              </a:rPr>
              <a:t>双目下</a:t>
            </a:r>
            <a:r>
              <a:rPr lang="zh-CN" altLang="en-US" sz="2800" b="1" dirty="0">
                <a:solidFill>
                  <a:srgbClr val="0000FF"/>
                </a:solidFill>
                <a:latin typeface="楷体" pitchFamily="49" charset="-122"/>
                <a:ea typeface="楷体" pitchFamily="49" charset="-122"/>
              </a:rPr>
              <a:t>视，五心朝天入定。开定后，他就站起身来，作一些径行活动，锻炼一下身体，待倦怠</a:t>
            </a:r>
            <a:r>
              <a:rPr lang="zh-CN" altLang="en-US" sz="2800" b="1" dirty="0" smtClean="0">
                <a:solidFill>
                  <a:srgbClr val="0000FF"/>
                </a:solidFill>
                <a:latin typeface="楷体" pitchFamily="49" charset="-122"/>
                <a:ea typeface="楷体" pitchFamily="49" charset="-122"/>
              </a:rPr>
              <a:t>恢复后</a:t>
            </a:r>
            <a:r>
              <a:rPr lang="zh-CN" altLang="en-US" sz="2800" b="1" dirty="0">
                <a:solidFill>
                  <a:srgbClr val="0000FF"/>
                </a:solidFill>
                <a:latin typeface="楷体" pitchFamily="49" charset="-122"/>
                <a:ea typeface="楷体" pitchFamily="49" charset="-122"/>
              </a:rPr>
              <a:t>，又是坐禅入定。就这样进行了长达九年的修性坐禅，最终明心见性，功德圆满</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④柯达公司的倒闭：柯达曾是世界上最大的影像产品公司，古有全球 </a:t>
            </a:r>
            <a:r>
              <a:rPr lang="en-US" altLang="zh-CN" sz="2800" b="1" dirty="0">
                <a:solidFill>
                  <a:srgbClr val="0000FF"/>
                </a:solidFill>
                <a:latin typeface="楷体" pitchFamily="49" charset="-122"/>
                <a:ea typeface="楷体" pitchFamily="49" charset="-122"/>
              </a:rPr>
              <a:t>23 </a:t>
            </a:r>
            <a:r>
              <a:rPr lang="zh-CN" altLang="en-US" sz="2800" b="1" dirty="0">
                <a:solidFill>
                  <a:srgbClr val="0000FF"/>
                </a:solidFill>
                <a:latin typeface="楷体" pitchFamily="49" charset="-122"/>
                <a:ea typeface="楷体" pitchFamily="49" charset="-122"/>
              </a:rPr>
              <a:t>的胶卷市场，</a:t>
            </a:r>
            <a:r>
              <a:rPr lang="zh-CN" altLang="en-US" sz="2800" b="1" dirty="0" smtClean="0">
                <a:solidFill>
                  <a:srgbClr val="0000FF"/>
                </a:solidFill>
                <a:latin typeface="楷体" pitchFamily="49" charset="-122"/>
                <a:ea typeface="楷体" pitchFamily="49" charset="-122"/>
              </a:rPr>
              <a:t>拥有</a:t>
            </a:r>
            <a:r>
              <a:rPr lang="zh-CN" altLang="en-US" sz="2800" b="1" dirty="0">
                <a:solidFill>
                  <a:srgbClr val="0000FF"/>
                </a:solidFill>
                <a:latin typeface="楷体" pitchFamily="49" charset="-122"/>
                <a:ea typeface="楷体" pitchFamily="49" charset="-122"/>
              </a:rPr>
              <a:t>万多项专利技术，世界上第一台数码相机是柯达在 </a:t>
            </a:r>
            <a:r>
              <a:rPr lang="en-US" altLang="zh-CN" sz="2800" b="1" dirty="0">
                <a:solidFill>
                  <a:srgbClr val="0000FF"/>
                </a:solidFill>
                <a:latin typeface="楷体" pitchFamily="49" charset="-122"/>
                <a:ea typeface="楷体" pitchFamily="49" charset="-122"/>
              </a:rPr>
              <a:t>1975 </a:t>
            </a:r>
            <a:r>
              <a:rPr lang="zh-CN" altLang="en-US" sz="2800" b="1" dirty="0">
                <a:solidFill>
                  <a:srgbClr val="0000FF"/>
                </a:solidFill>
                <a:latin typeface="楷体" pitchFamily="49" charset="-122"/>
                <a:ea typeface="楷体" pitchFamily="49" charset="-122"/>
              </a:rPr>
              <a:t>年发明的，然而，柯达却是寄</a:t>
            </a:r>
            <a:r>
              <a:rPr lang="zh-CN" altLang="en-US" sz="2800" b="1" dirty="0" smtClean="0">
                <a:solidFill>
                  <a:srgbClr val="0000FF"/>
                </a:solidFill>
                <a:latin typeface="楷体" pitchFamily="49" charset="-122"/>
                <a:ea typeface="楷体" pitchFamily="49" charset="-122"/>
              </a:rPr>
              <a:t>希望于</a:t>
            </a:r>
            <a:r>
              <a:rPr lang="zh-CN" altLang="en-US" sz="2800" b="1" dirty="0">
                <a:solidFill>
                  <a:srgbClr val="0000FF"/>
                </a:solidFill>
                <a:latin typeface="楷体" pitchFamily="49" charset="-122"/>
                <a:ea typeface="楷体" pitchFamily="49" charset="-122"/>
              </a:rPr>
              <a:t>专利保护，以保护现有产品，但是，些企业却在借鉴柯达专利的同时，巧妙的避开了专利保</a:t>
            </a:r>
          </a:p>
          <a:p>
            <a:pPr eaLnBrk="1" hangingPunct="1">
              <a:spcBef>
                <a:spcPct val="0"/>
              </a:spcBef>
              <a:buFontTx/>
              <a:buNone/>
            </a:pPr>
            <a:r>
              <a:rPr lang="zh-CN" altLang="en-US" sz="2800" b="1" dirty="0">
                <a:solidFill>
                  <a:srgbClr val="0000FF"/>
                </a:solidFill>
                <a:latin typeface="楷体" pitchFamily="49" charset="-122"/>
                <a:ea typeface="楷体" pitchFamily="49" charset="-122"/>
              </a:rPr>
              <a:t>护的障碍，开发了更廉价的数码产品，柯达一心一意在专利保护上花尽心思外，大量的技术</a:t>
            </a:r>
            <a:r>
              <a:rPr lang="zh-CN" altLang="en-US" sz="2800" b="1" dirty="0" smtClean="0">
                <a:solidFill>
                  <a:srgbClr val="0000FF"/>
                </a:solidFill>
                <a:latin typeface="楷体" pitchFamily="49" charset="-122"/>
                <a:ea typeface="楷体" pitchFamily="49" charset="-122"/>
              </a:rPr>
              <a:t>扑面</a:t>
            </a:r>
            <a:r>
              <a:rPr lang="zh-CN" altLang="en-US" sz="2800" b="1" dirty="0">
                <a:solidFill>
                  <a:srgbClr val="0000FF"/>
                </a:solidFill>
                <a:latin typeface="楷体" pitchFamily="49" charset="-122"/>
                <a:ea typeface="楷体" pitchFamily="49" charset="-122"/>
              </a:rPr>
              <a:t>而来，当意识到问题的严重性时，为时已晚，在 </a:t>
            </a:r>
            <a:r>
              <a:rPr lang="en-US" altLang="zh-CN" sz="2800" b="1" dirty="0">
                <a:solidFill>
                  <a:srgbClr val="0000FF"/>
                </a:solidFill>
                <a:latin typeface="楷体" pitchFamily="49" charset="-122"/>
                <a:ea typeface="楷体" pitchFamily="49" charset="-122"/>
              </a:rPr>
              <a:t>2012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月申请破产保护，不愿意放弃</a:t>
            </a:r>
            <a:r>
              <a:rPr lang="zh-CN" altLang="en-US" sz="2800" b="1" dirty="0" smtClean="0">
                <a:solidFill>
                  <a:srgbClr val="0000FF"/>
                </a:solidFill>
                <a:latin typeface="楷体" pitchFamily="49" charset="-122"/>
                <a:ea typeface="楷体" pitchFamily="49" charset="-122"/>
              </a:rPr>
              <a:t>既有</a:t>
            </a:r>
            <a:r>
              <a:rPr lang="zh-CN" altLang="en-US" sz="2800" b="1" dirty="0">
                <a:solidFill>
                  <a:srgbClr val="0000FF"/>
                </a:solidFill>
                <a:latin typeface="楷体" pitchFamily="49" charset="-122"/>
                <a:ea typeface="楷体" pitchFamily="49" charset="-122"/>
              </a:rPr>
              <a:t>市场，想用专利保护来阻挡新技术，终究被数码技术的洪流颠覆。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⑤自闭症：又称孤独症。症患儿没有独立交往的能力，不会根据环境要求改变自己的</a:t>
            </a:r>
            <a:r>
              <a:rPr lang="zh-CN" altLang="en-US" sz="2800" b="1" dirty="0" smtClean="0">
                <a:solidFill>
                  <a:srgbClr val="0000FF"/>
                </a:solidFill>
                <a:latin typeface="楷体" pitchFamily="49" charset="-122"/>
                <a:ea typeface="楷体" pitchFamily="49" charset="-122"/>
              </a:rPr>
              <a:t>行为方式</a:t>
            </a:r>
            <a:r>
              <a:rPr lang="zh-CN" altLang="en-US" sz="2800" b="1" dirty="0">
                <a:solidFill>
                  <a:srgbClr val="0000FF"/>
                </a:solidFill>
                <a:latin typeface="楷体" pitchFamily="49" charset="-122"/>
                <a:ea typeface="楷体" pitchFamily="49" charset="-122"/>
              </a:rPr>
              <a:t>来适应环境，这种障碍随着年龄增大显得更为突出。伴有严重智力低下者，无任何言语</a:t>
            </a:r>
            <a:r>
              <a:rPr lang="zh-CN" altLang="en-US" sz="2800" b="1" dirty="0" smtClean="0">
                <a:solidFill>
                  <a:srgbClr val="0000FF"/>
                </a:solidFill>
                <a:latin typeface="楷体" pitchFamily="49" charset="-122"/>
                <a:ea typeface="楷体" pitchFamily="49" charset="-122"/>
              </a:rPr>
              <a:t>功能</a:t>
            </a:r>
            <a:r>
              <a:rPr lang="zh-CN" altLang="en-US" sz="2800" b="1" dirty="0">
                <a:solidFill>
                  <a:srgbClr val="0000FF"/>
                </a:solidFill>
                <a:latin typeface="楷体" pitchFamily="49" charset="-122"/>
                <a:ea typeface="楷体" pitchFamily="49" charset="-122"/>
              </a:rPr>
              <a:t>、无法克制和难以治疗的尖叫、自伤等行为持续存在，直接威胁着生存</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⑥犯罪少年“前科”封存：在贵州“瓮安事件”中，直接参与打砸抢烧、依法需要处理</a:t>
            </a:r>
            <a:r>
              <a:rPr lang="zh-CN" altLang="en-US" sz="2800" b="1" dirty="0" smtClean="0">
                <a:solidFill>
                  <a:srgbClr val="0000FF"/>
                </a:solidFill>
                <a:latin typeface="楷体" pitchFamily="49" charset="-122"/>
                <a:ea typeface="楷体" pitchFamily="49" charset="-122"/>
              </a:rPr>
              <a:t>的</a:t>
            </a:r>
            <a:r>
              <a:rPr lang="en-US" altLang="zh-CN" sz="2800" b="1" dirty="0" smtClean="0">
                <a:solidFill>
                  <a:srgbClr val="0000FF"/>
                </a:solidFill>
                <a:latin typeface="楷体" pitchFamily="49" charset="-122"/>
                <a:ea typeface="楷体" pitchFamily="49" charset="-122"/>
              </a:rPr>
              <a:t>104 </a:t>
            </a:r>
            <a:r>
              <a:rPr lang="zh-CN" altLang="en-US" sz="2800" b="1" dirty="0">
                <a:solidFill>
                  <a:srgbClr val="0000FF"/>
                </a:solidFill>
                <a:latin typeface="楷体" pitchFamily="49" charset="-122"/>
                <a:ea typeface="楷体" pitchFamily="49" charset="-122"/>
              </a:rPr>
              <a:t>名未成年人，有符合条件的 </a:t>
            </a:r>
            <a:r>
              <a:rPr lang="en-US" altLang="zh-CN" sz="2800" b="1" dirty="0">
                <a:solidFill>
                  <a:srgbClr val="0000FF"/>
                </a:solidFill>
                <a:latin typeface="楷体" pitchFamily="49" charset="-122"/>
                <a:ea typeface="楷体" pitchFamily="49" charset="-122"/>
              </a:rPr>
              <a:t>94 </a:t>
            </a:r>
            <a:r>
              <a:rPr lang="zh-CN" altLang="en-US" sz="2800" b="1" dirty="0">
                <a:solidFill>
                  <a:srgbClr val="0000FF"/>
                </a:solidFill>
                <a:latin typeface="楷体" pitchFamily="49" charset="-122"/>
                <a:ea typeface="楷体" pitchFamily="49" charset="-122"/>
              </a:rPr>
              <a:t>名未成年人的犯罪记录被封存，使他们得以“无痕迹”</a:t>
            </a:r>
            <a:r>
              <a:rPr lang="zh-CN" altLang="en-US" sz="2800" b="1" dirty="0" smtClean="0">
                <a:solidFill>
                  <a:srgbClr val="0000FF"/>
                </a:solidFill>
                <a:latin typeface="楷体" pitchFamily="49" charset="-122"/>
                <a:ea typeface="楷体" pitchFamily="49" charset="-122"/>
              </a:rPr>
              <a:t>地顺利</a:t>
            </a:r>
            <a:r>
              <a:rPr lang="zh-CN" altLang="en-US" sz="2800" b="1" dirty="0">
                <a:solidFill>
                  <a:srgbClr val="0000FF"/>
                </a:solidFill>
                <a:latin typeface="楷体" pitchFamily="49" charset="-122"/>
                <a:ea typeface="楷体" pitchFamily="49" charset="-122"/>
              </a:rPr>
              <a:t>回归社会，其中考上大中专院校的就有 </a:t>
            </a:r>
            <a:r>
              <a:rPr lang="en-US" altLang="zh-CN" sz="2800" b="1" dirty="0">
                <a:solidFill>
                  <a:srgbClr val="0000FF"/>
                </a:solidFill>
                <a:latin typeface="楷体" pitchFamily="49" charset="-122"/>
                <a:ea typeface="楷体" pitchFamily="49" charset="-122"/>
              </a:rPr>
              <a:t>43 </a:t>
            </a:r>
            <a:r>
              <a:rPr lang="zh-CN" altLang="en-US" sz="2800" b="1" dirty="0">
                <a:solidFill>
                  <a:srgbClr val="0000FF"/>
                </a:solidFill>
                <a:latin typeface="楷体" pitchFamily="49" charset="-122"/>
                <a:ea typeface="楷体" pitchFamily="49" charset="-122"/>
              </a:rPr>
              <a:t>人，达到了政治效果、社会效果、法律效果</a:t>
            </a:r>
            <a:r>
              <a:rPr lang="zh-CN" altLang="en-US" sz="2800" b="1" dirty="0" smtClean="0">
                <a:solidFill>
                  <a:srgbClr val="0000FF"/>
                </a:solidFill>
                <a:latin typeface="楷体" pitchFamily="49" charset="-122"/>
                <a:ea typeface="楷体" pitchFamily="49" charset="-122"/>
              </a:rPr>
              <a:t>的统一</a:t>
            </a:r>
            <a:r>
              <a:rPr lang="zh-CN" altLang="en-US" sz="2800" b="1" dirty="0">
                <a:solidFill>
                  <a:srgbClr val="0000FF"/>
                </a:solidFill>
                <a:latin typeface="楷体" pitchFamily="49" charset="-122"/>
                <a:ea typeface="楷体" pitchFamily="49" charset="-122"/>
              </a:rPr>
              <a:t>。</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9645"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（四） 范文指导</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开放</a:t>
            </a:r>
            <a:r>
              <a:rPr lang="zh-CN" altLang="en-US" sz="2800" b="1" dirty="0">
                <a:solidFill>
                  <a:srgbClr val="0000FF"/>
                </a:solidFill>
                <a:latin typeface="楷体" pitchFamily="49" charset="-122"/>
                <a:ea typeface="楷体" pitchFamily="49" charset="-122"/>
              </a:rPr>
              <a:t>时代，也请打开心灵</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人</a:t>
            </a:r>
            <a:r>
              <a:rPr lang="zh-CN" altLang="en-US" sz="2800" b="1" dirty="0">
                <a:solidFill>
                  <a:srgbClr val="0000FF"/>
                </a:solidFill>
                <a:latin typeface="楷体" pitchFamily="49" charset="-122"/>
                <a:ea typeface="楷体" pitchFamily="49" charset="-122"/>
              </a:rPr>
              <a:t>不可能在自我封闭中走向成熟，更难以在精神的孤立中寻求幸福。 </a:t>
            </a:r>
            <a:r>
              <a:rPr lang="zh-CN" altLang="en-US" sz="2800" b="1" dirty="0">
                <a:solidFill>
                  <a:srgbClr val="FF0000"/>
                </a:solidFill>
                <a:latin typeface="楷体" pitchFamily="49" charset="-122"/>
                <a:ea typeface="楷体" pitchFamily="49" charset="-122"/>
              </a:rPr>
              <a:t>（紧扣关键词，</a:t>
            </a:r>
            <a:r>
              <a:rPr lang="zh-CN" altLang="en-US" sz="2800" b="1" dirty="0" smtClean="0">
                <a:solidFill>
                  <a:srgbClr val="FF0000"/>
                </a:solidFill>
                <a:latin typeface="楷体" pitchFamily="49" charset="-122"/>
                <a:ea typeface="楷体" pitchFamily="49" charset="-122"/>
              </a:rPr>
              <a:t>提出</a:t>
            </a:r>
            <a:r>
              <a:rPr lang="zh-CN" altLang="en-US" sz="2800" b="1" dirty="0">
                <a:solidFill>
                  <a:srgbClr val="FF0000"/>
                </a:solidFill>
                <a:latin typeface="楷体" pitchFamily="49" charset="-122"/>
                <a:ea typeface="楷体" pitchFamily="49" charset="-122"/>
              </a:rPr>
              <a:t>中心论点</a:t>
            </a:r>
            <a:r>
              <a:rPr lang="zh-CN" altLang="en-US" sz="2800" b="1" dirty="0" smtClean="0">
                <a:solidFill>
                  <a:srgbClr val="FF0000"/>
                </a:solidFill>
                <a:latin typeface="楷体" pitchFamily="49" charset="-122"/>
                <a:ea typeface="楷体" pitchFamily="49" charset="-122"/>
              </a:rPr>
              <a:t>）</a:t>
            </a:r>
            <a:endParaRPr lang="en-US" altLang="zh-CN" sz="2800" b="1" dirty="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土耳其</a:t>
            </a:r>
            <a:r>
              <a:rPr lang="zh-CN" altLang="en-US" sz="2800" b="1" dirty="0">
                <a:solidFill>
                  <a:srgbClr val="0000FF"/>
                </a:solidFill>
                <a:latin typeface="楷体" pitchFamily="49" charset="-122"/>
                <a:ea typeface="楷体" pitchFamily="49" charset="-122"/>
              </a:rPr>
              <a:t>海岸叙利亚小难民偷渡遇险，照片很快传遍社交网络，令不同肤色的人为之哀伤</a:t>
            </a:r>
            <a:r>
              <a:rPr lang="zh-CN" altLang="en-US" sz="2800" b="1" dirty="0" smtClean="0">
                <a:solidFill>
                  <a:srgbClr val="0000FF"/>
                </a:solidFill>
                <a:latin typeface="楷体" pitchFamily="49" charset="-122"/>
                <a:ea typeface="楷体" pitchFamily="49" charset="-122"/>
              </a:rPr>
              <a:t>；电影</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碟中谍 </a:t>
            </a:r>
            <a:r>
              <a:rPr lang="en-US" altLang="zh-CN" sz="2800" b="1" dirty="0">
                <a:solidFill>
                  <a:srgbClr val="0000FF"/>
                </a:solidFill>
                <a:latin typeface="楷体" pitchFamily="49" charset="-122"/>
                <a:ea typeface="楷体" pitchFamily="49" charset="-122"/>
              </a:rPr>
              <a:t>5》</a:t>
            </a:r>
            <a:r>
              <a:rPr lang="zh-CN" altLang="en-US" sz="2800" b="1" dirty="0">
                <a:solidFill>
                  <a:srgbClr val="0000FF"/>
                </a:solidFill>
                <a:latin typeface="楷体" pitchFamily="49" charset="-122"/>
                <a:ea typeface="楷体" pitchFamily="49" charset="-122"/>
              </a:rPr>
              <a:t>寰球热映，语言和文化的差异，并不影响影迷争论女主角戏份是否盖过阿</a:t>
            </a:r>
            <a:r>
              <a:rPr lang="zh-CN" altLang="en-US" sz="2800" b="1" dirty="0" smtClean="0">
                <a:solidFill>
                  <a:srgbClr val="0000FF"/>
                </a:solidFill>
                <a:latin typeface="楷体" pitchFamily="49" charset="-122"/>
                <a:ea typeface="楷体" pitchFamily="49" charset="-122"/>
              </a:rPr>
              <a:t>汤哥</a:t>
            </a:r>
            <a:r>
              <a:rPr lang="zh-CN" altLang="en-US" sz="2800" b="1" dirty="0">
                <a:solidFill>
                  <a:srgbClr val="0000FF"/>
                </a:solidFill>
                <a:latin typeface="楷体" pitchFamily="49" charset="-122"/>
                <a:ea typeface="楷体" pitchFamily="49" charset="-122"/>
              </a:rPr>
              <a:t>；下班后来一次说走就走的旅行，从北京搭乘最近一班飞机去伦敦喂鸽子，也并非难以</a:t>
            </a:r>
            <a:r>
              <a:rPr lang="zh-CN" altLang="en-US" sz="2800" b="1" dirty="0" smtClean="0">
                <a:solidFill>
                  <a:srgbClr val="0000FF"/>
                </a:solidFill>
                <a:latin typeface="楷体" pitchFamily="49" charset="-122"/>
                <a:ea typeface="楷体" pitchFamily="49" charset="-122"/>
              </a:rPr>
              <a:t>想象</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当历史的车轮行进到今天，我们已经置身于一个互联互通的开放世界，一个愈加开放</a:t>
            </a:r>
            <a:r>
              <a:rPr lang="zh-CN" altLang="en-US" sz="2800" b="1" dirty="0" smtClean="0">
                <a:solidFill>
                  <a:srgbClr val="0000FF"/>
                </a:solidFill>
                <a:latin typeface="楷体" pitchFamily="49" charset="-122"/>
                <a:ea typeface="楷体" pitchFamily="49" charset="-122"/>
              </a:rPr>
              <a:t>包容</a:t>
            </a:r>
            <a:r>
              <a:rPr lang="zh-CN" altLang="en-US" sz="2800" b="1" dirty="0">
                <a:solidFill>
                  <a:srgbClr val="0000FF"/>
                </a:solidFill>
                <a:latin typeface="楷体" pitchFamily="49" charset="-122"/>
                <a:ea typeface="楷体" pitchFamily="49" charset="-122"/>
              </a:rPr>
              <a:t>的当代社会。</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然而</a:t>
            </a:r>
            <a:r>
              <a:rPr lang="zh-CN" altLang="en-US" sz="2800" b="1" dirty="0">
                <a:solidFill>
                  <a:srgbClr val="0000FF"/>
                </a:solidFill>
                <a:latin typeface="楷体" pitchFamily="49" charset="-122"/>
                <a:ea typeface="楷体" pitchFamily="49" charset="-122"/>
              </a:rPr>
              <a:t>，尽管人与人之间沟通交流越来越便利，无所不能的互联网更是将全人类紧密联系</a:t>
            </a:r>
            <a:r>
              <a:rPr lang="zh-CN" altLang="en-US" sz="2800" b="1" dirty="0" smtClean="0">
                <a:solidFill>
                  <a:srgbClr val="0000FF"/>
                </a:solidFill>
                <a:latin typeface="楷体" pitchFamily="49" charset="-122"/>
                <a:ea typeface="楷体" pitchFamily="49" charset="-122"/>
              </a:rPr>
              <a:t>在一起</a:t>
            </a:r>
            <a:r>
              <a:rPr lang="zh-CN" altLang="en-US" sz="2800" b="1" dirty="0">
                <a:solidFill>
                  <a:srgbClr val="0000FF"/>
                </a:solidFill>
                <a:latin typeface="楷体" pitchFamily="49" charset="-122"/>
                <a:ea typeface="楷体" pitchFamily="49" charset="-122"/>
              </a:rPr>
              <a:t>，不少人却在这样一个开放的时代环境中选择“逆行”。</a:t>
            </a:r>
            <a:r>
              <a:rPr lang="zh-CN" altLang="en-US" sz="2800" b="1" dirty="0">
                <a:solidFill>
                  <a:srgbClr val="FF0000"/>
                </a:solidFill>
                <a:latin typeface="楷体" pitchFamily="49" charset="-122"/>
                <a:ea typeface="楷体" pitchFamily="49" charset="-122"/>
              </a:rPr>
              <a:t>（过渡段，从“世界开放”</a:t>
            </a:r>
            <a:r>
              <a:rPr lang="zh-CN" altLang="en-US" sz="2800" b="1" dirty="0" smtClean="0">
                <a:solidFill>
                  <a:srgbClr val="FF0000"/>
                </a:solidFill>
                <a:latin typeface="楷体" pitchFamily="49" charset="-122"/>
                <a:ea typeface="楷体" pitchFamily="49" charset="-122"/>
              </a:rPr>
              <a:t>转向“心灵封闭”）</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心灵真是孤单得可怕的一件东西啊”，泰戈尔曾如此感慨。一项由天津社会科学院社会学所与相关机构联合进行的调查显示，内心的秘密不愿意告诉任何人的受访初中生高达</a:t>
            </a:r>
            <a:r>
              <a:rPr lang="en-US" altLang="zh-CN" sz="2800" b="1" dirty="0">
                <a:solidFill>
                  <a:srgbClr val="0000FF"/>
                </a:solidFill>
                <a:latin typeface="楷体" pitchFamily="49" charset="-122"/>
                <a:ea typeface="楷体" pitchFamily="49" charset="-122"/>
              </a:rPr>
              <a:t>21.3%</a:t>
            </a:r>
            <a:r>
              <a:rPr lang="zh-CN" altLang="en-US" sz="2800" b="1" dirty="0" smtClean="0">
                <a:solidFill>
                  <a:srgbClr val="0000FF"/>
                </a:solidFill>
                <a:latin typeface="楷体" pitchFamily="49" charset="-122"/>
                <a:ea typeface="楷体" pitchFamily="49" charset="-122"/>
              </a:rPr>
              <a:t>；而</a:t>
            </a:r>
            <a:r>
              <a:rPr lang="zh-CN" altLang="en-US" sz="2800" b="1" dirty="0">
                <a:solidFill>
                  <a:srgbClr val="0000FF"/>
                </a:solidFill>
                <a:latin typeface="楷体" pitchFamily="49" charset="-122"/>
                <a:ea typeface="楷体" pitchFamily="49" charset="-122"/>
              </a:rPr>
              <a:t>德国技术人员医疗保险公司发布的</a:t>
            </a:r>
            <a:r>
              <a:rPr lang="en-US" altLang="zh-CN" sz="2800" b="1" dirty="0">
                <a:solidFill>
                  <a:srgbClr val="0000FF"/>
                </a:solidFill>
                <a:latin typeface="楷体" pitchFamily="49" charset="-122"/>
                <a:ea typeface="楷体" pitchFamily="49" charset="-122"/>
              </a:rPr>
              <a:t>《2015 </a:t>
            </a:r>
            <a:r>
              <a:rPr lang="zh-CN" altLang="en-US" sz="2800" b="1" dirty="0">
                <a:solidFill>
                  <a:srgbClr val="0000FF"/>
                </a:solidFill>
                <a:latin typeface="楷体" pitchFamily="49" charset="-122"/>
                <a:ea typeface="楷体" pitchFamily="49" charset="-122"/>
              </a:rPr>
              <a:t>健康报告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则称，逾两成德国大学生存在心理问</a:t>
            </a:r>
          </a:p>
          <a:p>
            <a:pPr eaLnBrk="1" hangingPunct="1">
              <a:spcBef>
                <a:spcPct val="0"/>
              </a:spcBef>
              <a:buFontTx/>
              <a:buNone/>
            </a:pPr>
            <a:r>
              <a:rPr lang="zh-CN" altLang="en-US" sz="2800" b="1" dirty="0">
                <a:solidFill>
                  <a:srgbClr val="0000FF"/>
                </a:solidFill>
                <a:latin typeface="楷体" pitchFamily="49" charset="-122"/>
                <a:ea typeface="楷体" pitchFamily="49" charset="-122"/>
              </a:rPr>
              <a:t>题，所患心理疾病主要为抑郁症、适应性障碍、焦虑症等。种种社会调查显示，置身日渐</a:t>
            </a:r>
            <a:r>
              <a:rPr lang="zh-CN" altLang="en-US" sz="2800" b="1" dirty="0" smtClean="0">
                <a:solidFill>
                  <a:srgbClr val="0000FF"/>
                </a:solidFill>
                <a:latin typeface="楷体" pitchFamily="49" charset="-122"/>
                <a:ea typeface="楷体" pitchFamily="49" charset="-122"/>
              </a:rPr>
              <a:t>开放的</a:t>
            </a:r>
            <a:r>
              <a:rPr lang="zh-CN" altLang="en-US" sz="2800" b="1" dirty="0">
                <a:solidFill>
                  <a:srgbClr val="0000FF"/>
                </a:solidFill>
                <a:latin typeface="楷体" pitchFamily="49" charset="-122"/>
                <a:ea typeface="楷体" pitchFamily="49" charset="-122"/>
              </a:rPr>
              <a:t>世界，一部分人特别是年轻人却将内心闭锁起来，甚至罹患心理疾病。</a:t>
            </a:r>
            <a:r>
              <a:rPr lang="zh-CN" altLang="en-US" sz="2800" b="1" dirty="0">
                <a:solidFill>
                  <a:srgbClr val="FF0000"/>
                </a:solidFill>
                <a:latin typeface="楷体" pitchFamily="49" charset="-122"/>
                <a:ea typeface="楷体" pitchFamily="49" charset="-122"/>
              </a:rPr>
              <a:t>（概述</a:t>
            </a:r>
            <a:r>
              <a:rPr lang="zh-CN" altLang="en-US" sz="2800" b="1" dirty="0" smtClean="0">
                <a:solidFill>
                  <a:srgbClr val="FF0000"/>
                </a:solidFill>
                <a:latin typeface="楷体" pitchFamily="49" charset="-122"/>
                <a:ea typeface="楷体" pitchFamily="49" charset="-122"/>
              </a:rPr>
              <a:t>“心灵封闭”的</a:t>
            </a:r>
            <a:r>
              <a:rPr lang="zh-CN" altLang="en-US" sz="2800" b="1" dirty="0">
                <a:solidFill>
                  <a:srgbClr val="FF0000"/>
                </a:solidFill>
                <a:latin typeface="楷体" pitchFamily="49" charset="-122"/>
                <a:ea typeface="楷体" pitchFamily="49" charset="-122"/>
              </a:rPr>
              <a:t>普遍性）</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迎</a:t>
            </a:r>
            <a:r>
              <a:rPr lang="zh-CN" altLang="en-US" sz="2800" b="1" dirty="0">
                <a:solidFill>
                  <a:srgbClr val="0000FF"/>
                </a:solidFill>
                <a:latin typeface="楷体" pitchFamily="49" charset="-122"/>
                <a:ea typeface="楷体" pitchFamily="49" charset="-122"/>
              </a:rPr>
              <a:t>着明亮的光，却变得盲目、麻木，这不能不说是“我们时代的神经症人格”。</a:t>
            </a:r>
            <a:r>
              <a:rPr lang="zh-CN" altLang="en-US" sz="2800" b="1" dirty="0" smtClean="0">
                <a:solidFill>
                  <a:srgbClr val="0000FF"/>
                </a:solidFill>
                <a:latin typeface="楷体" pitchFamily="49" charset="-122"/>
                <a:ea typeface="楷体" pitchFamily="49" charset="-122"/>
              </a:rPr>
              <a:t>各式各样的</a:t>
            </a:r>
            <a:r>
              <a:rPr lang="zh-CN" altLang="en-US" sz="2800" b="1" dirty="0">
                <a:solidFill>
                  <a:srgbClr val="0000FF"/>
                </a:solidFill>
                <a:latin typeface="楷体" pitchFamily="49" charset="-122"/>
                <a:ea typeface="楷体" pitchFamily="49" charset="-122"/>
              </a:rPr>
              <a:t>“恐”，也被列入个体生活的“敏感瓷”。他们宁愿忍受一个人吃火锅的孤独，也不愿</a:t>
            </a:r>
            <a:r>
              <a:rPr lang="zh-CN" altLang="en-US" sz="2800" b="1" dirty="0" smtClean="0">
                <a:solidFill>
                  <a:srgbClr val="0000FF"/>
                </a:solidFill>
                <a:latin typeface="楷体" pitchFamily="49" charset="-122"/>
                <a:ea typeface="楷体" pitchFamily="49" charset="-122"/>
              </a:rPr>
              <a:t>主动给</a:t>
            </a:r>
            <a:r>
              <a:rPr lang="zh-CN" altLang="en-US" sz="2800" b="1" dirty="0">
                <a:solidFill>
                  <a:srgbClr val="0000FF"/>
                </a:solidFill>
                <a:latin typeface="楷体" pitchFamily="49" charset="-122"/>
                <a:ea typeface="楷体" pitchFamily="49" charset="-122"/>
              </a:rPr>
              <a:t>朋友打一个电话；宁愿盯着手机屏幕用微信你来我往，也不愿开诚布公地面对面谈一次。从</a:t>
            </a:r>
          </a:p>
          <a:p>
            <a:pPr eaLnBrk="1" hangingPunct="1">
              <a:spcBef>
                <a:spcPct val="0"/>
              </a:spcBef>
              <a:buFontTx/>
              <a:buNone/>
            </a:pPr>
            <a:r>
              <a:rPr lang="zh-CN" altLang="en-US" sz="2800" b="1" dirty="0">
                <a:solidFill>
                  <a:srgbClr val="0000FF"/>
                </a:solidFill>
                <a:latin typeface="楷体" pitchFamily="49" charset="-122"/>
                <a:ea typeface="楷体" pitchFamily="49" charset="-122"/>
              </a:rPr>
              <a:t>躲避问题到躲避他人，越来越多的心灵，变成现实世界的“独行者”。</a:t>
            </a:r>
            <a:r>
              <a:rPr lang="zh-CN" altLang="en-US" sz="2800" b="1" dirty="0">
                <a:solidFill>
                  <a:srgbClr val="FF0000"/>
                </a:solidFill>
                <a:latin typeface="楷体" pitchFamily="49" charset="-122"/>
                <a:ea typeface="楷体" pitchFamily="49" charset="-122"/>
              </a:rPr>
              <a:t>（“心灵封闭”表现</a:t>
            </a:r>
            <a:r>
              <a:rPr lang="zh-CN" altLang="en-US" sz="2800" b="1" dirty="0" smtClean="0">
                <a:solidFill>
                  <a:srgbClr val="FF0000"/>
                </a:solidFill>
                <a:latin typeface="楷体" pitchFamily="49" charset="-122"/>
                <a:ea typeface="楷体" pitchFamily="49" charset="-122"/>
              </a:rPr>
              <a:t>及其</a:t>
            </a:r>
            <a:r>
              <a:rPr lang="zh-CN" altLang="en-US" sz="2800" b="1" dirty="0">
                <a:solidFill>
                  <a:srgbClr val="FF0000"/>
                </a:solidFill>
                <a:latin typeface="楷体" pitchFamily="49" charset="-122"/>
                <a:ea typeface="楷体" pitchFamily="49" charset="-122"/>
              </a:rPr>
              <a:t>危害一</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内心</a:t>
            </a:r>
            <a:r>
              <a:rPr lang="zh-CN" altLang="en-US" sz="2800" b="1" dirty="0">
                <a:solidFill>
                  <a:srgbClr val="0000FF"/>
                </a:solidFill>
                <a:latin typeface="楷体" pitchFamily="49" charset="-122"/>
                <a:ea typeface="楷体" pitchFamily="49" charset="-122"/>
              </a:rPr>
              <a:t>戏异常丰富，行动力却不断退化，也是许多人不得不面对的病症。当生活的维度</a:t>
            </a:r>
            <a:r>
              <a:rPr lang="zh-CN" altLang="en-US" sz="2800" b="1" dirty="0" smtClean="0">
                <a:solidFill>
                  <a:srgbClr val="0000FF"/>
                </a:solidFill>
                <a:latin typeface="楷体" pitchFamily="49" charset="-122"/>
                <a:ea typeface="楷体" pitchFamily="49" charset="-122"/>
              </a:rPr>
              <a:t>更加立体</a:t>
            </a:r>
            <a:r>
              <a:rPr lang="zh-CN" altLang="en-US" sz="2800" b="1" dirty="0">
                <a:solidFill>
                  <a:srgbClr val="0000FF"/>
                </a:solidFill>
                <a:latin typeface="楷体" pitchFamily="49" charset="-122"/>
                <a:ea typeface="楷体" pitchFamily="49" charset="-122"/>
              </a:rPr>
              <a:t>多彩，个人的处境也相对复杂起来，如果内心敏感，便容易感到不安、遭受困扰，于是</a:t>
            </a:r>
            <a:r>
              <a:rPr lang="zh-CN" altLang="en-US" sz="2800" b="1" dirty="0" smtClean="0">
                <a:solidFill>
                  <a:srgbClr val="0000FF"/>
                </a:solidFill>
                <a:latin typeface="楷体" pitchFamily="49" charset="-122"/>
                <a:ea typeface="楷体" pitchFamily="49" charset="-122"/>
              </a:rPr>
              <a:t>动辄</a:t>
            </a:r>
            <a:r>
              <a:rPr lang="zh-CN" altLang="en-US" sz="2800" b="1" dirty="0">
                <a:solidFill>
                  <a:srgbClr val="0000FF"/>
                </a:solidFill>
                <a:latin typeface="楷体" pitchFamily="49" charset="-122"/>
                <a:ea typeface="楷体" pitchFamily="49" charset="-122"/>
              </a:rPr>
              <a:t>便请他人求解自己的“心理阴影面积”。比如，一些青年精力充沛，心里却惧怕触碰现实</a:t>
            </a:r>
            <a:r>
              <a:rPr lang="zh-CN" altLang="en-US" sz="2800" b="1" dirty="0" smtClean="0">
                <a:solidFill>
                  <a:srgbClr val="0000FF"/>
                </a:solidFill>
                <a:latin typeface="楷体" pitchFamily="49" charset="-122"/>
                <a:ea typeface="楷体" pitchFamily="49" charset="-122"/>
              </a:rPr>
              <a:t>世界</a:t>
            </a:r>
            <a:r>
              <a:rPr lang="zh-CN" altLang="en-US" sz="2800" b="1" dirty="0">
                <a:solidFill>
                  <a:srgbClr val="0000FF"/>
                </a:solidFill>
                <a:latin typeface="楷体" pitchFamily="49" charset="-122"/>
                <a:ea typeface="楷体" pitchFamily="49" charset="-122"/>
              </a:rPr>
              <a:t>，结果让青春沾染暮气。有的人则干脆蜕变成“草食男”，凡事畏葸不前、瞻前怕后，在</a:t>
            </a:r>
            <a:r>
              <a:rPr lang="zh-CN" altLang="en-US" sz="2800" b="1" dirty="0" smtClean="0">
                <a:solidFill>
                  <a:srgbClr val="0000FF"/>
                </a:solidFill>
                <a:latin typeface="楷体" pitchFamily="49" charset="-122"/>
                <a:ea typeface="楷体" pitchFamily="49" charset="-122"/>
              </a:rPr>
              <a:t>“宅”与</a:t>
            </a:r>
            <a:r>
              <a:rPr lang="zh-CN" altLang="en-US" sz="2800" b="1" dirty="0">
                <a:solidFill>
                  <a:srgbClr val="0000FF"/>
                </a:solidFill>
                <a:latin typeface="楷体" pitchFamily="49" charset="-122"/>
                <a:ea typeface="楷体" pitchFamily="49" charset="-122"/>
              </a:rPr>
              <a:t>“孤”的道路上越走越远。</a:t>
            </a:r>
            <a:r>
              <a:rPr lang="zh-CN" altLang="en-US" sz="2800" b="1" dirty="0">
                <a:solidFill>
                  <a:srgbClr val="FF0000"/>
                </a:solidFill>
                <a:latin typeface="楷体" pitchFamily="49" charset="-122"/>
                <a:ea typeface="楷体" pitchFamily="49" charset="-122"/>
              </a:rPr>
              <a:t>（“心灵封闭”表现及其危害二）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人的本质不是单个人所固有的抽象物，在其现实性上，它是一切社会关系的总和”。</a:t>
            </a:r>
            <a:r>
              <a:rPr lang="zh-CN" altLang="en-US" sz="2800" b="1" dirty="0" smtClean="0">
                <a:solidFill>
                  <a:srgbClr val="0000FF"/>
                </a:solidFill>
                <a:latin typeface="楷体" pitchFamily="49" charset="-122"/>
                <a:ea typeface="楷体" pitchFamily="49" charset="-122"/>
              </a:rPr>
              <a:t>开放</a:t>
            </a:r>
            <a:r>
              <a:rPr lang="zh-CN" altLang="en-US" sz="2800" b="1" dirty="0">
                <a:solidFill>
                  <a:srgbClr val="0000FF"/>
                </a:solidFill>
                <a:latin typeface="楷体" pitchFamily="49" charset="-122"/>
                <a:ea typeface="楷体" pitchFamily="49" charset="-122"/>
              </a:rPr>
              <a:t>时代，没有人应该受困于精神的孤岛；现代社会，更呼唤心与心的联结。实际上，一个</a:t>
            </a:r>
            <a:r>
              <a:rPr lang="zh-CN" altLang="en-US" sz="2800" b="1" dirty="0" smtClean="0">
                <a:solidFill>
                  <a:srgbClr val="0000FF"/>
                </a:solidFill>
                <a:latin typeface="楷体" pitchFamily="49" charset="-122"/>
                <a:ea typeface="楷体" pitchFamily="49" charset="-122"/>
              </a:rPr>
              <a:t>缺乏与</a:t>
            </a:r>
            <a:r>
              <a:rPr lang="zh-CN" altLang="en-US" sz="2800" b="1" dirty="0">
                <a:solidFill>
                  <a:srgbClr val="0000FF"/>
                </a:solidFill>
                <a:latin typeface="楷体" pitchFamily="49" charset="-122"/>
                <a:ea typeface="楷体" pitchFamily="49" charset="-122"/>
              </a:rPr>
              <a:t>外界进行有效信息交换的人，一个无法维系良好人际互动的人，是不可能建立起可靠的</a:t>
            </a:r>
            <a:r>
              <a:rPr lang="zh-CN" altLang="en-US" sz="2800" b="1" dirty="0" smtClean="0">
                <a:solidFill>
                  <a:srgbClr val="0000FF"/>
                </a:solidFill>
                <a:latin typeface="楷体" pitchFamily="49" charset="-122"/>
                <a:ea typeface="楷体" pitchFamily="49" charset="-122"/>
              </a:rPr>
              <a:t>安全感</a:t>
            </a:r>
            <a:r>
              <a:rPr lang="zh-CN" altLang="en-US" sz="2800" b="1" dirty="0">
                <a:solidFill>
                  <a:srgbClr val="0000FF"/>
                </a:solidFill>
                <a:latin typeface="楷体" pitchFamily="49" charset="-122"/>
                <a:ea typeface="楷体" pitchFamily="49" charset="-122"/>
              </a:rPr>
              <a:t>。那种排斥外界的某种惯性，固然能够营造出某种稳定感，但这种感觉如此不真实，更</a:t>
            </a:r>
            <a:r>
              <a:rPr lang="zh-CN" altLang="en-US" sz="2800" b="1" dirty="0" smtClean="0">
                <a:solidFill>
                  <a:srgbClr val="0000FF"/>
                </a:solidFill>
                <a:latin typeface="楷体" pitchFamily="49" charset="-122"/>
                <a:ea typeface="楷体" pitchFamily="49" charset="-122"/>
              </a:rPr>
              <a:t>不可能</a:t>
            </a:r>
            <a:r>
              <a:rPr lang="zh-CN" altLang="en-US" sz="2800" b="1" dirty="0">
                <a:solidFill>
                  <a:srgbClr val="0000FF"/>
                </a:solidFill>
                <a:latin typeface="楷体" pitchFamily="49" charset="-122"/>
                <a:ea typeface="楷体" pitchFamily="49" charset="-122"/>
              </a:rPr>
              <a:t>成为心灵的解药。</a:t>
            </a:r>
            <a:r>
              <a:rPr lang="zh-CN" altLang="en-US" sz="2800" b="1" dirty="0">
                <a:solidFill>
                  <a:srgbClr val="FF0000"/>
                </a:solidFill>
                <a:latin typeface="楷体" pitchFamily="49" charset="-122"/>
                <a:ea typeface="楷体" pitchFamily="49" charset="-122"/>
              </a:rPr>
              <a:t>（总结“心灵封闭”的坏处</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09373" y="980728"/>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今天</a:t>
            </a:r>
            <a:r>
              <a:rPr lang="zh-CN" altLang="en-US" sz="2800" b="1" dirty="0">
                <a:solidFill>
                  <a:srgbClr val="0000FF"/>
                </a:solidFill>
                <a:latin typeface="楷体" pitchFamily="49" charset="-122"/>
                <a:ea typeface="楷体" pitchFamily="49" charset="-122"/>
              </a:rPr>
              <a:t>，占有资讯、结交新识、发起活动，不是困难的事情。然而，敞开心扉，却需要</a:t>
            </a:r>
            <a:r>
              <a:rPr lang="zh-CN" altLang="en-US" sz="2800" b="1" dirty="0" smtClean="0">
                <a:solidFill>
                  <a:srgbClr val="0000FF"/>
                </a:solidFill>
                <a:latin typeface="楷体" pitchFamily="49" charset="-122"/>
                <a:ea typeface="楷体" pitchFamily="49" charset="-122"/>
              </a:rPr>
              <a:t>主动的</a:t>
            </a:r>
            <a:r>
              <a:rPr lang="zh-CN" altLang="en-US" sz="2800" b="1" dirty="0">
                <a:solidFill>
                  <a:srgbClr val="0000FF"/>
                </a:solidFill>
                <a:latin typeface="楷体" pitchFamily="49" charset="-122"/>
                <a:ea typeface="楷体" pitchFamily="49" charset="-122"/>
              </a:rPr>
              <a:t>意识与勇气。愿我们每个人都能鼓起勇气，敢于从封闭中迈步，在与世界的交流中，领略</a:t>
            </a:r>
            <a:r>
              <a:rPr lang="zh-CN" altLang="en-US" sz="2800" b="1" dirty="0" smtClean="0">
                <a:solidFill>
                  <a:srgbClr val="0000FF"/>
                </a:solidFill>
                <a:latin typeface="楷体" pitchFamily="49" charset="-122"/>
                <a:ea typeface="楷体" pitchFamily="49" charset="-122"/>
              </a:rPr>
              <a:t>人生</a:t>
            </a:r>
            <a:r>
              <a:rPr lang="zh-CN" altLang="en-US" sz="2800" b="1" dirty="0">
                <a:solidFill>
                  <a:srgbClr val="0000FF"/>
                </a:solidFill>
                <a:latin typeface="楷体" pitchFamily="49" charset="-122"/>
                <a:ea typeface="楷体" pitchFamily="49" charset="-122"/>
              </a:rPr>
              <a:t>更美好的风景。</a:t>
            </a:r>
            <a:r>
              <a:rPr lang="zh-CN" altLang="en-US" sz="2800" b="1" dirty="0">
                <a:solidFill>
                  <a:srgbClr val="FF0000"/>
                </a:solidFill>
                <a:latin typeface="楷体" pitchFamily="49" charset="-122"/>
                <a:ea typeface="楷体" pitchFamily="49" charset="-122"/>
              </a:rPr>
              <a:t>（结尾提出打破心灵封闭，寻找人生幸福，呼应开头，并提出呼吁号召，深</a:t>
            </a:r>
          </a:p>
          <a:p>
            <a:pPr eaLnBrk="1" hangingPunct="1">
              <a:spcBef>
                <a:spcPct val="0"/>
              </a:spcBef>
              <a:buFontTx/>
              <a:buNone/>
            </a:pPr>
            <a:r>
              <a:rPr lang="zh-CN" altLang="en-US" sz="2800" b="1" dirty="0">
                <a:solidFill>
                  <a:srgbClr val="FF0000"/>
                </a:solidFill>
                <a:latin typeface="楷体" pitchFamily="49" charset="-122"/>
                <a:ea typeface="楷体" pitchFamily="49" charset="-122"/>
              </a:rPr>
              <a:t>化主题。）</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72149" y="116632"/>
            <a:ext cx="11358699" cy="6555641"/>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FF0000"/>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点评</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作者审题时抓住“封闭”的负面效应，以“打开心灵”为中心论点立意。运用</a:t>
            </a:r>
            <a:r>
              <a:rPr lang="zh-CN" altLang="en-US" sz="2800" b="1" dirty="0" smtClean="0">
                <a:solidFill>
                  <a:srgbClr val="FF0000"/>
                </a:solidFill>
                <a:latin typeface="楷体" pitchFamily="49" charset="-122"/>
                <a:ea typeface="楷体" pitchFamily="49" charset="-122"/>
              </a:rPr>
              <a:t>层进</a:t>
            </a:r>
            <a:r>
              <a:rPr lang="zh-CN" altLang="en-US" sz="2800" b="1" dirty="0">
                <a:solidFill>
                  <a:srgbClr val="FF0000"/>
                </a:solidFill>
                <a:latin typeface="楷体" pitchFamily="49" charset="-122"/>
                <a:ea typeface="楷体" pitchFamily="49" charset="-122"/>
              </a:rPr>
              <a:t>式的议论文结构，深入论述了这一这一论点。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开篇紧扣关键字“封”提出中心论点</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人不可能在自我封闭中走向成熟，更难以在</a:t>
            </a:r>
            <a:r>
              <a:rPr lang="zh-CN" altLang="en-US" sz="2800" b="1" dirty="0" smtClean="0">
                <a:solidFill>
                  <a:srgbClr val="FF0000"/>
                </a:solidFill>
                <a:latin typeface="楷体" pitchFamily="49" charset="-122"/>
                <a:ea typeface="楷体" pitchFamily="49" charset="-122"/>
              </a:rPr>
              <a:t>精神</a:t>
            </a:r>
            <a:r>
              <a:rPr lang="zh-CN" altLang="en-US" sz="2800" b="1" dirty="0">
                <a:solidFill>
                  <a:srgbClr val="FF0000"/>
                </a:solidFill>
                <a:latin typeface="楷体" pitchFamily="49" charset="-122"/>
                <a:ea typeface="楷体" pitchFamily="49" charset="-122"/>
              </a:rPr>
              <a:t>的孤立中寻求幸福”，简洁有力地为下文的议论点明方向。第二段列举种种事实说明当代</a:t>
            </a:r>
            <a:r>
              <a:rPr lang="zh-CN" altLang="en-US" sz="2800" b="1" dirty="0" smtClean="0">
                <a:solidFill>
                  <a:srgbClr val="FF0000"/>
                </a:solidFill>
                <a:latin typeface="楷体" pitchFamily="49" charset="-122"/>
                <a:ea typeface="楷体" pitchFamily="49" charset="-122"/>
              </a:rPr>
              <a:t>世界</a:t>
            </a:r>
            <a:r>
              <a:rPr lang="zh-CN" altLang="en-US" sz="2800" b="1" dirty="0">
                <a:solidFill>
                  <a:srgbClr val="FF0000"/>
                </a:solidFill>
                <a:latin typeface="楷体" pitchFamily="49" charset="-122"/>
                <a:ea typeface="楷体" pitchFamily="49" charset="-122"/>
              </a:rPr>
              <a:t>的开放特征，从反面引出“人的封闭”这一话题，在对比中显示出自我封闭的荒谬。作为</a:t>
            </a:r>
            <a:r>
              <a:rPr lang="zh-CN" altLang="en-US" sz="2800" b="1" dirty="0" smtClean="0">
                <a:solidFill>
                  <a:srgbClr val="FF0000"/>
                </a:solidFill>
                <a:latin typeface="楷体" pitchFamily="49" charset="-122"/>
                <a:ea typeface="楷体" pitchFamily="49" charset="-122"/>
              </a:rPr>
              <a:t>过渡</a:t>
            </a:r>
            <a:r>
              <a:rPr lang="zh-CN" altLang="en-US" sz="2800" b="1" dirty="0">
                <a:solidFill>
                  <a:srgbClr val="FF0000"/>
                </a:solidFill>
                <a:latin typeface="楷体" pitchFamily="49" charset="-122"/>
                <a:ea typeface="楷体" pitchFamily="49" charset="-122"/>
              </a:rPr>
              <a:t>段的第三段自成一段，有助于增强吸引读者的注意力，增强文章的说理气势，这一技巧，</a:t>
            </a:r>
            <a:r>
              <a:rPr lang="zh-CN" altLang="en-US" sz="2800" b="1" dirty="0" smtClean="0">
                <a:solidFill>
                  <a:srgbClr val="FF0000"/>
                </a:solidFill>
                <a:latin typeface="楷体" pitchFamily="49" charset="-122"/>
                <a:ea typeface="楷体" pitchFamily="49" charset="-122"/>
              </a:rPr>
              <a:t>是在</a:t>
            </a:r>
            <a:r>
              <a:rPr lang="zh-CN" altLang="en-US" sz="2800" b="1" dirty="0">
                <a:solidFill>
                  <a:srgbClr val="FF0000"/>
                </a:solidFill>
                <a:latin typeface="楷体" pitchFamily="49" charset="-122"/>
                <a:ea typeface="楷体" pitchFamily="49" charset="-122"/>
              </a:rPr>
              <a:t>具体写作中可以借鉴的。</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四、五、六、七</a:t>
            </a:r>
            <a:r>
              <a:rPr lang="zh-CN" altLang="en-US" sz="2800" b="1" dirty="0">
                <a:solidFill>
                  <a:srgbClr val="FF0000"/>
                </a:solidFill>
                <a:latin typeface="楷体" pitchFamily="49" charset="-122"/>
                <a:ea typeface="楷体" pitchFamily="49" charset="-122"/>
              </a:rPr>
              <a:t>四段则采用“总</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分</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总”的结构形式，论述“心灵封闭”在年轻</a:t>
            </a:r>
            <a:r>
              <a:rPr lang="zh-CN" altLang="en-US" sz="2800" b="1" dirty="0" smtClean="0">
                <a:solidFill>
                  <a:srgbClr val="FF0000"/>
                </a:solidFill>
                <a:latin typeface="楷体" pitchFamily="49" charset="-122"/>
                <a:ea typeface="楷体" pitchFamily="49" charset="-122"/>
              </a:rPr>
              <a:t>群体</a:t>
            </a:r>
            <a:r>
              <a:rPr lang="zh-CN" altLang="en-US" sz="2800" b="1" dirty="0">
                <a:solidFill>
                  <a:srgbClr val="FF0000"/>
                </a:solidFill>
                <a:latin typeface="楷体" pitchFamily="49" charset="-122"/>
                <a:ea typeface="楷体" pitchFamily="49" charset="-122"/>
              </a:rPr>
              <a:t>中的普遍存在和危害，第四段列举中外的调查数据使得说理真实可信，而五六两段则从</a:t>
            </a:r>
            <a:r>
              <a:rPr lang="zh-CN" altLang="en-US" sz="2800" b="1" dirty="0" smtClean="0">
                <a:solidFill>
                  <a:srgbClr val="FF0000"/>
                </a:solidFill>
                <a:latin typeface="楷体" pitchFamily="49" charset="-122"/>
                <a:ea typeface="楷体" pitchFamily="49" charset="-122"/>
              </a:rPr>
              <a:t>“思”与</a:t>
            </a:r>
            <a:r>
              <a:rPr lang="zh-CN" altLang="en-US" sz="2800" b="1" dirty="0">
                <a:solidFill>
                  <a:srgbClr val="FF0000"/>
                </a:solidFill>
                <a:latin typeface="楷体" pitchFamily="49" charset="-122"/>
                <a:ea typeface="楷体" pitchFamily="49" charset="-122"/>
              </a:rPr>
              <a:t>“行”两个不同的层面，论述“独行者”和“草食男”两种封闭的典型，与现实社会与人生</a:t>
            </a:r>
          </a:p>
          <a:p>
            <a:pPr eaLnBrk="1" hangingPunct="1">
              <a:spcBef>
                <a:spcPct val="0"/>
              </a:spcBef>
              <a:buFontTx/>
              <a:buNone/>
            </a:pPr>
            <a:r>
              <a:rPr lang="zh-CN" altLang="en-US" sz="2800" b="1" dirty="0">
                <a:solidFill>
                  <a:srgbClr val="FF0000"/>
                </a:solidFill>
                <a:latin typeface="楷体" pitchFamily="49" charset="-122"/>
                <a:ea typeface="楷体" pitchFamily="49" charset="-122"/>
              </a:rPr>
              <a:t>结合紧密，又使说理充实深刻</a:t>
            </a:r>
            <a:r>
              <a:rPr lang="zh-CN" altLang="en-US" sz="2800" b="1" dirty="0" smtClean="0">
                <a:solidFill>
                  <a:srgbClr val="FF0000"/>
                </a:solidFill>
                <a:latin typeface="楷体" pitchFamily="49" charset="-122"/>
                <a:ea typeface="楷体" pitchFamily="49" charset="-122"/>
              </a:rPr>
              <a:t>。结尾</a:t>
            </a:r>
            <a:r>
              <a:rPr lang="zh-CN" altLang="en-US" sz="2800" b="1" dirty="0">
                <a:solidFill>
                  <a:srgbClr val="FF0000"/>
                </a:solidFill>
                <a:latin typeface="楷体" pitchFamily="49" charset="-122"/>
                <a:ea typeface="楷体" pitchFamily="49" charset="-122"/>
              </a:rPr>
              <a:t>则在前文的基础上，强调要打开封闭心灵，走向开放与交流，在呼吁与号召中</a:t>
            </a:r>
            <a:r>
              <a:rPr lang="zh-CN" altLang="en-US" sz="2800" b="1" dirty="0" smtClean="0">
                <a:solidFill>
                  <a:srgbClr val="FF0000"/>
                </a:solidFill>
                <a:latin typeface="楷体" pitchFamily="49" charset="-122"/>
                <a:ea typeface="楷体" pitchFamily="49" charset="-122"/>
              </a:rPr>
              <a:t>不但扣住</a:t>
            </a:r>
            <a:r>
              <a:rPr lang="zh-CN" altLang="en-US" sz="2800" b="1" dirty="0">
                <a:solidFill>
                  <a:srgbClr val="FF0000"/>
                </a:solidFill>
                <a:latin typeface="楷体" pitchFamily="49" charset="-122"/>
                <a:ea typeface="楷体" pitchFamily="49" charset="-122"/>
              </a:rPr>
              <a:t>了材料关键词，也起到了深化主题的作用。</a:t>
            </a: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38328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①</a:t>
            </a:r>
            <a:r>
              <a:rPr lang="zh-CN" altLang="zh-CN" sz="2800" b="1" dirty="0">
                <a:solidFill>
                  <a:srgbClr val="FF0000"/>
                </a:solidFill>
                <a:latin typeface="楷体" pitchFamily="49" charset="-122"/>
                <a:ea typeface="楷体" pitchFamily="49" charset="-122"/>
              </a:rPr>
              <a:t>取“医”字第一重——治病救人</a:t>
            </a:r>
            <a:r>
              <a:rPr lang="zh-CN" altLang="zh-CN" sz="2800" b="1" dirty="0">
                <a:solidFill>
                  <a:srgbClr val="0000FF"/>
                </a:solidFill>
                <a:latin typeface="楷体" pitchFamily="49" charset="-122"/>
                <a:ea typeface="楷体" pitchFamily="49" charset="-122"/>
              </a:rPr>
              <a:t>，这是最简单的一个维度，取“疾病缠身，需要医治”的内容，结合材料中对于“医”字内涵的解读，可以结合疫情和其它生活实际，写对于赞美医务人员，对良医的期盼。以这个角度进行立意写作时，要注意文体规范和思想深度。不要流于表面，或者成为同质事例的堆砌。</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参考</a:t>
            </a:r>
            <a:r>
              <a:rPr lang="zh-CN" altLang="zh-CN" sz="2800" b="1" dirty="0">
                <a:solidFill>
                  <a:srgbClr val="0000FF"/>
                </a:solidFill>
                <a:latin typeface="楷体" pitchFamily="49" charset="-122"/>
                <a:ea typeface="楷体" pitchFamily="49" charset="-122"/>
              </a:rPr>
              <a:t>立意：向守护生命的医师致敬；</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医者仁心，感谢有你</a:t>
            </a:r>
            <a:endParaRPr lang="zh-CN" altLang="zh-CN" sz="2800" b="1" dirty="0">
              <a:solidFill>
                <a:srgbClr val="0000FF"/>
              </a:solidFill>
              <a:latin typeface="楷体" pitchFamily="49" charset="-122"/>
              <a:ea typeface="楷体" pitchFamily="49" charset="-122"/>
            </a:endParaRPr>
          </a:p>
          <a:p>
            <a:pPr>
              <a:buNone/>
            </a:pP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②</a:t>
            </a:r>
            <a:r>
              <a:rPr lang="zh-CN" altLang="zh-CN" sz="2800" b="1" dirty="0">
                <a:solidFill>
                  <a:srgbClr val="FF0000"/>
                </a:solidFill>
                <a:latin typeface="楷体" pitchFamily="49" charset="-122"/>
                <a:ea typeface="楷体" pitchFamily="49" charset="-122"/>
              </a:rPr>
              <a:t>取“医”字第二重——励志纠偏，</a:t>
            </a:r>
            <a:r>
              <a:rPr lang="zh-CN" altLang="zh-CN" sz="2800" b="1" dirty="0">
                <a:solidFill>
                  <a:srgbClr val="0000FF"/>
                </a:solidFill>
                <a:latin typeface="楷体" pitchFamily="49" charset="-122"/>
                <a:ea typeface="楷体" pitchFamily="49" charset="-122"/>
              </a:rPr>
              <a:t>取“笃行可以医懒”的内容，结合材料中对于“医”字内涵的解读，发散思考会发现，在日常生活中，无论是个人还是群体，往往会存在一些行为上的偏差，如拖延、盲目、暴力、粗俗等，就需要我们采取行动，解决这些行为上的偏差，而解决的方法或者过程，就是这一个维度上所论述的“医治”。写作时，既要注意神帝挖掘，也要注意点题，防止在创作过程中脱离关键词，写成另外的话题。</a:t>
            </a: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病</a:t>
            </a:r>
            <a:r>
              <a:rPr lang="zh-CN" altLang="en-US" sz="2800" b="1" dirty="0">
                <a:solidFill>
                  <a:srgbClr val="FF0000"/>
                </a:solidFill>
                <a:latin typeface="楷体" pitchFamily="49" charset="-122"/>
                <a:ea typeface="楷体" pitchFamily="49" charset="-122"/>
              </a:rPr>
              <a:t>文剖析</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打破</a:t>
            </a:r>
            <a:r>
              <a:rPr lang="zh-CN" altLang="en-US" sz="2800" b="1" dirty="0">
                <a:solidFill>
                  <a:srgbClr val="0000FF"/>
                </a:solidFill>
                <a:latin typeface="楷体" pitchFamily="49" charset="-122"/>
                <a:ea typeface="楷体" pitchFamily="49" charset="-122"/>
              </a:rPr>
              <a:t>封闭才能满足文化</a:t>
            </a:r>
            <a:r>
              <a:rPr lang="zh-CN" altLang="en-US" sz="2800" b="1" dirty="0" smtClean="0">
                <a:solidFill>
                  <a:srgbClr val="0000FF"/>
                </a:solidFill>
                <a:latin typeface="楷体" pitchFamily="49" charset="-122"/>
                <a:ea typeface="楷体" pitchFamily="49" charset="-122"/>
              </a:rPr>
              <a:t>需求随着</a:t>
            </a:r>
            <a:r>
              <a:rPr lang="zh-CN" altLang="en-US" sz="2800" b="1" dirty="0">
                <a:solidFill>
                  <a:srgbClr val="0000FF"/>
                </a:solidFill>
                <a:latin typeface="楷体" pitchFamily="49" charset="-122"/>
                <a:ea typeface="楷体" pitchFamily="49" charset="-122"/>
              </a:rPr>
              <a:t>经济快速发展，人民群众文化需求“井喷”式增长。许多地方的宣传文化部门感到</a:t>
            </a:r>
            <a:r>
              <a:rPr lang="zh-CN" altLang="en-US" sz="2800" b="1" dirty="0" smtClean="0">
                <a:solidFill>
                  <a:srgbClr val="0000FF"/>
                </a:solidFill>
                <a:latin typeface="楷体" pitchFamily="49" charset="-122"/>
                <a:ea typeface="楷体" pitchFamily="49" charset="-122"/>
              </a:rPr>
              <a:t>压力</a:t>
            </a:r>
            <a:r>
              <a:rPr lang="zh-CN" altLang="en-US" sz="2800" b="1" dirty="0">
                <a:solidFill>
                  <a:srgbClr val="0000FF"/>
                </a:solidFill>
                <a:latin typeface="楷体" pitchFamily="49" charset="-122"/>
                <a:ea typeface="楷体" pitchFamily="49" charset="-122"/>
              </a:rPr>
              <a:t>巨大，往往把无能为力的根源归结在投入不足、增量欠缺上。</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毋庸讳言</a:t>
            </a:r>
            <a:r>
              <a:rPr lang="zh-CN" altLang="en-US" sz="2800" b="1" dirty="0">
                <a:solidFill>
                  <a:srgbClr val="0000FF"/>
                </a:solidFill>
                <a:latin typeface="楷体" pitchFamily="49" charset="-122"/>
                <a:ea typeface="楷体" pitchFamily="49" charset="-122"/>
              </a:rPr>
              <a:t>，长期以来的文化服务体系建设上欠账，无疑是文化服务滞后于社会需求的</a:t>
            </a:r>
            <a:r>
              <a:rPr lang="zh-CN" altLang="en-US" sz="2800" b="1" dirty="0" smtClean="0">
                <a:solidFill>
                  <a:srgbClr val="0000FF"/>
                </a:solidFill>
                <a:latin typeface="楷体" pitchFamily="49" charset="-122"/>
                <a:ea typeface="楷体" pitchFamily="49" charset="-122"/>
              </a:rPr>
              <a:t>重要原因</a:t>
            </a:r>
            <a:r>
              <a:rPr lang="zh-CN" altLang="en-US" sz="2800" b="1" dirty="0">
                <a:solidFill>
                  <a:srgbClr val="0000FF"/>
                </a:solidFill>
                <a:latin typeface="楷体" pitchFamily="49" charset="-122"/>
                <a:ea typeface="楷体" pitchFamily="49" charset="-122"/>
              </a:rPr>
              <a:t>。但是，也应该承认，文化服务存量的低效和负效，同样甚至是更大的症结所在。</a:t>
            </a:r>
            <a:r>
              <a:rPr lang="zh-CN" altLang="en-US" sz="2800" b="1" dirty="0" smtClean="0">
                <a:solidFill>
                  <a:srgbClr val="0000FF"/>
                </a:solidFill>
                <a:latin typeface="楷体" pitchFamily="49" charset="-122"/>
                <a:ea typeface="楷体" pitchFamily="49" charset="-122"/>
              </a:rPr>
              <a:t>改革开放</a:t>
            </a:r>
            <a:r>
              <a:rPr lang="zh-CN" altLang="en-US" sz="2800" b="1" dirty="0">
                <a:solidFill>
                  <a:srgbClr val="0000FF"/>
                </a:solidFill>
                <a:latin typeface="楷体" pitchFamily="49" charset="-122"/>
                <a:ea typeface="楷体" pitchFamily="49" charset="-122"/>
              </a:rPr>
              <a:t>以来，各级政府虽然在文化服务体系建设上投入逐年增长，但事业政府包办和资源条块</a:t>
            </a:r>
            <a:r>
              <a:rPr lang="zh-CN" altLang="en-US" sz="2800" b="1" dirty="0" smtClean="0">
                <a:solidFill>
                  <a:srgbClr val="0000FF"/>
                </a:solidFill>
                <a:latin typeface="楷体" pitchFamily="49" charset="-122"/>
                <a:ea typeface="楷体" pitchFamily="49" charset="-122"/>
              </a:rPr>
              <a:t>分割的</a:t>
            </a:r>
            <a:r>
              <a:rPr lang="zh-CN" altLang="en-US" sz="2800" b="1" dirty="0">
                <a:solidFill>
                  <a:srgbClr val="0000FF"/>
                </a:solidFill>
                <a:latin typeface="楷体" pitchFamily="49" charset="-122"/>
                <a:ea typeface="楷体" pitchFamily="49" charset="-122"/>
              </a:rPr>
              <a:t>封闭状态，已经成为满足群众文化需求的一大障碍。</a:t>
            </a:r>
            <a:r>
              <a:rPr lang="zh-CN" altLang="en-US" sz="2800" b="1" dirty="0">
                <a:solidFill>
                  <a:srgbClr val="FF0000"/>
                </a:solidFill>
                <a:latin typeface="楷体" pitchFamily="49" charset="-122"/>
                <a:ea typeface="楷体" pitchFamily="49" charset="-122"/>
              </a:rPr>
              <a:t>（树立反面观点，并进行批驳。）</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马鞍山</a:t>
            </a:r>
            <a:r>
              <a:rPr lang="zh-CN" altLang="en-US" sz="2800" b="1" dirty="0">
                <a:solidFill>
                  <a:srgbClr val="0000FF"/>
                </a:solidFill>
                <a:latin typeface="楷体" pitchFamily="49" charset="-122"/>
                <a:ea typeface="楷体" pitchFamily="49" charset="-122"/>
              </a:rPr>
              <a:t>市是中部第一个全国文明城市。它并不具备“无止境”投入的财力，也不具备</a:t>
            </a:r>
            <a:r>
              <a:rPr lang="zh-CN" altLang="en-US" sz="2800" b="1" dirty="0" smtClean="0">
                <a:solidFill>
                  <a:srgbClr val="0000FF"/>
                </a:solidFill>
                <a:latin typeface="楷体" pitchFamily="49" charset="-122"/>
                <a:ea typeface="楷体" pitchFamily="49" charset="-122"/>
              </a:rPr>
              <a:t>无法复制</a:t>
            </a:r>
            <a:r>
              <a:rPr lang="zh-CN" altLang="en-US" sz="2800" b="1" dirty="0">
                <a:solidFill>
                  <a:srgbClr val="0000FF"/>
                </a:solidFill>
                <a:latin typeface="楷体" pitchFamily="49" charset="-122"/>
                <a:ea typeface="楷体" pitchFamily="49" charset="-122"/>
              </a:rPr>
              <a:t>的文化资源，而是在保持适度质量的同时，通过“跨区域”“跨系统”“跨所有制”</a:t>
            </a:r>
            <a:r>
              <a:rPr lang="zh-CN" altLang="en-US" sz="2800" b="1" dirty="0" smtClean="0">
                <a:solidFill>
                  <a:srgbClr val="0000FF"/>
                </a:solidFill>
                <a:latin typeface="楷体" pitchFamily="49" charset="-122"/>
                <a:ea typeface="楷体" pitchFamily="49" charset="-122"/>
              </a:rPr>
              <a:t>配置文化</a:t>
            </a:r>
            <a:r>
              <a:rPr lang="zh-CN" altLang="en-US" sz="2800" b="1" dirty="0">
                <a:solidFill>
                  <a:srgbClr val="0000FF"/>
                </a:solidFill>
                <a:latin typeface="楷体" pitchFamily="49" charset="-122"/>
                <a:ea typeface="楷体" pitchFamily="49" charset="-122"/>
              </a:rPr>
              <a:t>资源，让市民得以“饱餐”文化精品。马鞍山的成功，其实就是一句话：打破封闭才能满</a:t>
            </a:r>
          </a:p>
          <a:p>
            <a:pPr eaLnBrk="1" hangingPunct="1">
              <a:spcBef>
                <a:spcPct val="0"/>
              </a:spcBef>
              <a:buFontTx/>
              <a:buNone/>
            </a:pPr>
            <a:r>
              <a:rPr lang="zh-CN" altLang="en-US" sz="2800" b="1" dirty="0">
                <a:solidFill>
                  <a:srgbClr val="0000FF"/>
                </a:solidFill>
                <a:latin typeface="楷体" pitchFamily="49" charset="-122"/>
                <a:ea typeface="楷体" pitchFamily="49" charset="-122"/>
              </a:rPr>
              <a:t>足文化需求！</a:t>
            </a:r>
            <a:r>
              <a:rPr lang="zh-CN" altLang="en-US" sz="2800" b="1" dirty="0">
                <a:solidFill>
                  <a:srgbClr val="FF0000"/>
                </a:solidFill>
                <a:latin typeface="楷体" pitchFamily="49" charset="-122"/>
                <a:ea typeface="楷体" pitchFamily="49" charset="-122"/>
              </a:rPr>
              <a:t>（提出中心论点</a:t>
            </a:r>
            <a:r>
              <a:rPr lang="zh-CN" altLang="en-US" sz="2800" b="1" dirty="0" smtClean="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打破</a:t>
            </a:r>
            <a:r>
              <a:rPr lang="zh-CN" altLang="en-US" sz="2800" b="1" dirty="0">
                <a:solidFill>
                  <a:srgbClr val="0000FF"/>
                </a:solidFill>
                <a:latin typeface="楷体" pitchFamily="49" charset="-122"/>
                <a:ea typeface="楷体" pitchFamily="49" charset="-122"/>
              </a:rPr>
              <a:t>封闭，必须具有开放的视野。我们对上项目、做产业，早已具备开放的思维与行动</a:t>
            </a:r>
            <a:r>
              <a:rPr lang="zh-CN" altLang="en-US" sz="2800" b="1" dirty="0" smtClean="0">
                <a:solidFill>
                  <a:srgbClr val="0000FF"/>
                </a:solidFill>
                <a:latin typeface="楷体" pitchFamily="49" charset="-122"/>
                <a:ea typeface="楷体" pitchFamily="49" charset="-122"/>
              </a:rPr>
              <a:t>。但</a:t>
            </a:r>
            <a:r>
              <a:rPr lang="zh-CN" altLang="en-US" sz="2800" b="1" dirty="0">
                <a:solidFill>
                  <a:srgbClr val="0000FF"/>
                </a:solidFill>
                <a:latin typeface="楷体" pitchFamily="49" charset="-122"/>
                <a:ea typeface="楷体" pitchFamily="49" charset="-122"/>
              </a:rPr>
              <a:t>在发展文化事业时，仍然把目光盯在自己的“一亩三分地”。其实，正如经济发展要</a:t>
            </a:r>
            <a:r>
              <a:rPr lang="zh-CN" altLang="en-US" sz="2800" b="1" dirty="0" smtClean="0">
                <a:solidFill>
                  <a:srgbClr val="0000FF"/>
                </a:solidFill>
                <a:latin typeface="楷体" pitchFamily="49" charset="-122"/>
                <a:ea typeface="楷体" pitchFamily="49" charset="-122"/>
              </a:rPr>
              <a:t>优势互补</a:t>
            </a:r>
            <a:r>
              <a:rPr lang="zh-CN" altLang="en-US" sz="2800" b="1" dirty="0">
                <a:solidFill>
                  <a:srgbClr val="0000FF"/>
                </a:solidFill>
                <a:latin typeface="楷体" pitchFamily="49" charset="-122"/>
                <a:ea typeface="楷体" pitchFamily="49" charset="-122"/>
              </a:rPr>
              <a:t>一样，文化事业也必须互通有无。文化事业建设上的“拿来主义”和只求所用、不求所有所</a:t>
            </a:r>
          </a:p>
          <a:p>
            <a:pPr eaLnBrk="1" hangingPunct="1">
              <a:spcBef>
                <a:spcPct val="0"/>
              </a:spcBef>
              <a:buFontTx/>
              <a:buNone/>
            </a:pPr>
            <a:r>
              <a:rPr lang="zh-CN" altLang="en-US" sz="2800" b="1" dirty="0">
                <a:solidFill>
                  <a:srgbClr val="0000FF"/>
                </a:solidFill>
                <a:latin typeface="楷体" pitchFamily="49" charset="-122"/>
                <a:ea typeface="楷体" pitchFamily="49" charset="-122"/>
              </a:rPr>
              <a:t>在的境界，尤为重要和必须</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打破</a:t>
            </a:r>
            <a:r>
              <a:rPr lang="zh-CN" altLang="en-US" sz="2800" b="1" dirty="0">
                <a:solidFill>
                  <a:srgbClr val="0000FF"/>
                </a:solidFill>
                <a:latin typeface="楷体" pitchFamily="49" charset="-122"/>
                <a:ea typeface="楷体" pitchFamily="49" charset="-122"/>
              </a:rPr>
              <a:t>封闭，必须要走出利益的“围城”。长期计划经济遗留的条块意识、区划意识，</a:t>
            </a:r>
            <a:r>
              <a:rPr lang="zh-CN" altLang="en-US" sz="2800" b="1" dirty="0" smtClean="0">
                <a:solidFill>
                  <a:srgbClr val="0000FF"/>
                </a:solidFill>
                <a:latin typeface="楷体" pitchFamily="49" charset="-122"/>
                <a:ea typeface="楷体" pitchFamily="49" charset="-122"/>
              </a:rPr>
              <a:t>人为的</a:t>
            </a:r>
            <a:r>
              <a:rPr lang="zh-CN" altLang="en-US" sz="2800" b="1" dirty="0">
                <a:solidFill>
                  <a:srgbClr val="0000FF"/>
                </a:solidFill>
                <a:latin typeface="楷体" pitchFamily="49" charset="-122"/>
                <a:ea typeface="楷体" pitchFamily="49" charset="-122"/>
              </a:rPr>
              <a:t>把公共资源打上了地区或团体的烙印。为努力满足人民群众日益增长地文化需求，我们</a:t>
            </a:r>
            <a:r>
              <a:rPr lang="zh-CN" altLang="en-US" sz="2800" b="1" dirty="0" smtClean="0">
                <a:solidFill>
                  <a:srgbClr val="0000FF"/>
                </a:solidFill>
                <a:latin typeface="楷体" pitchFamily="49" charset="-122"/>
                <a:ea typeface="楷体" pitchFamily="49" charset="-122"/>
              </a:rPr>
              <a:t>必须用</a:t>
            </a:r>
            <a:r>
              <a:rPr lang="zh-CN" altLang="en-US" sz="2800" b="1" dirty="0">
                <a:solidFill>
                  <a:srgbClr val="0000FF"/>
                </a:solidFill>
                <a:latin typeface="楷体" pitchFamily="49" charset="-122"/>
                <a:ea typeface="楷体" pitchFamily="49" charset="-122"/>
              </a:rPr>
              <a:t>行政加市场的手段，打破这种敝帚自珍的既得利益。要以“文化惠民”为根本出发点，整合</a:t>
            </a:r>
          </a:p>
          <a:p>
            <a:pPr eaLnBrk="1" hangingPunct="1">
              <a:spcBef>
                <a:spcPct val="0"/>
              </a:spcBef>
              <a:buFontTx/>
              <a:buNone/>
            </a:pPr>
            <a:r>
              <a:rPr lang="zh-CN" altLang="en-US" sz="2800" b="1" dirty="0">
                <a:solidFill>
                  <a:srgbClr val="0000FF"/>
                </a:solidFill>
                <a:latin typeface="楷体" pitchFamily="49" charset="-122"/>
                <a:ea typeface="楷体" pitchFamily="49" charset="-122"/>
              </a:rPr>
              <a:t>资源，统筹运用，服务于市民的文化生活和文化消费。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打破</a:t>
            </a:r>
            <a:r>
              <a:rPr lang="zh-CN" altLang="en-US" sz="2800" b="1" dirty="0">
                <a:solidFill>
                  <a:srgbClr val="0000FF"/>
                </a:solidFill>
                <a:latin typeface="楷体" pitchFamily="49" charset="-122"/>
                <a:ea typeface="楷体" pitchFamily="49" charset="-122"/>
              </a:rPr>
              <a:t>封闭，必须运用深化改革的办法。要充分遵循文化事业和文化工作的基本规律，</a:t>
            </a:r>
            <a:r>
              <a:rPr lang="zh-CN" altLang="en-US" sz="2800" b="1" dirty="0" smtClean="0">
                <a:solidFill>
                  <a:srgbClr val="0000FF"/>
                </a:solidFill>
                <a:latin typeface="楷体" pitchFamily="49" charset="-122"/>
                <a:ea typeface="楷体" pitchFamily="49" charset="-122"/>
              </a:rPr>
              <a:t>既要做到</a:t>
            </a:r>
            <a:r>
              <a:rPr lang="zh-CN" altLang="en-US" sz="2800" b="1" dirty="0">
                <a:solidFill>
                  <a:srgbClr val="0000FF"/>
                </a:solidFill>
                <a:latin typeface="楷体" pitchFamily="49" charset="-122"/>
                <a:ea typeface="楷体" pitchFamily="49" charset="-122"/>
              </a:rPr>
              <a:t>实施改革“拿得起”，又要做到顺畅运行“放得下”，一切以事业发展、群众满意为标准</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032" y="1628800"/>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我国公共文化服务体系基本建成，基本公共服务均等化总体实现”，是党的十八大</a:t>
            </a:r>
            <a:r>
              <a:rPr lang="zh-CN" altLang="en-US" sz="2800" b="1" dirty="0" smtClean="0">
                <a:solidFill>
                  <a:srgbClr val="0000FF"/>
                </a:solidFill>
                <a:latin typeface="楷体" pitchFamily="49" charset="-122"/>
                <a:ea typeface="楷体" pitchFamily="49" charset="-122"/>
              </a:rPr>
              <a:t>报告提出</a:t>
            </a:r>
            <a:r>
              <a:rPr lang="zh-CN" altLang="en-US" sz="2800" b="1" dirty="0">
                <a:solidFill>
                  <a:srgbClr val="0000FF"/>
                </a:solidFill>
                <a:latin typeface="楷体" pitchFamily="49" charset="-122"/>
                <a:ea typeface="楷体" pitchFamily="49" charset="-122"/>
              </a:rPr>
              <a:t>的文化事业发展目标。为实现这个目标，既要抓好增量加大投入，也要打破事业政府</a:t>
            </a:r>
            <a:r>
              <a:rPr lang="zh-CN" altLang="en-US" sz="2800" b="1" dirty="0" smtClean="0">
                <a:solidFill>
                  <a:srgbClr val="0000FF"/>
                </a:solidFill>
                <a:latin typeface="楷体" pitchFamily="49" charset="-122"/>
                <a:ea typeface="楷体" pitchFamily="49" charset="-122"/>
              </a:rPr>
              <a:t>包办和</a:t>
            </a:r>
            <a:r>
              <a:rPr lang="zh-CN" altLang="en-US" sz="2800" b="1" dirty="0">
                <a:solidFill>
                  <a:srgbClr val="0000FF"/>
                </a:solidFill>
                <a:latin typeface="楷体" pitchFamily="49" charset="-122"/>
                <a:ea typeface="楷体" pitchFamily="49" charset="-122"/>
              </a:rPr>
              <a:t>资源条块分割的封闭状态，充分发挥其服务群众的效益。这一点，地处中部的马鞍山的成功，</a:t>
            </a:r>
          </a:p>
          <a:p>
            <a:pPr eaLnBrk="1" hangingPunct="1">
              <a:spcBef>
                <a:spcPct val="0"/>
              </a:spcBef>
              <a:buFontTx/>
              <a:buNone/>
            </a:pPr>
            <a:r>
              <a:rPr lang="zh-CN" altLang="en-US" sz="2800" b="1" dirty="0">
                <a:solidFill>
                  <a:srgbClr val="0000FF"/>
                </a:solidFill>
                <a:latin typeface="楷体" pitchFamily="49" charset="-122"/>
                <a:ea typeface="楷体" pitchFamily="49" charset="-122"/>
              </a:rPr>
              <a:t>为我国其它地区的发展，带去了积极的借鉴意义。</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836712"/>
            <a:ext cx="11358699"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点评</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FF0000"/>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这</a:t>
            </a:r>
            <a:r>
              <a:rPr lang="zh-CN" altLang="en-US" sz="2800" b="1" dirty="0">
                <a:solidFill>
                  <a:srgbClr val="FF0000"/>
                </a:solidFill>
                <a:latin typeface="楷体" pitchFamily="49" charset="-122"/>
                <a:ea typeface="楷体" pitchFamily="49" charset="-122"/>
              </a:rPr>
              <a:t>是一篇地方政论时评，其写作内容与高中课堂作文创作有所区别，也存在</a:t>
            </a:r>
            <a:r>
              <a:rPr lang="zh-CN" altLang="en-US" sz="2800" b="1" dirty="0" smtClean="0">
                <a:solidFill>
                  <a:srgbClr val="FF0000"/>
                </a:solidFill>
                <a:latin typeface="楷体" pitchFamily="49" charset="-122"/>
                <a:ea typeface="楷体" pitchFamily="49" charset="-122"/>
              </a:rPr>
              <a:t>不少不足</a:t>
            </a:r>
            <a:r>
              <a:rPr lang="zh-CN" altLang="en-US" sz="2800" b="1" dirty="0">
                <a:solidFill>
                  <a:srgbClr val="FF0000"/>
                </a:solidFill>
                <a:latin typeface="楷体" pitchFamily="49" charset="-122"/>
                <a:ea typeface="楷体" pitchFamily="49" charset="-122"/>
              </a:rPr>
              <a:t>之处。对其进行剖析，有助于提升我们加深对于议论文写作的认识。</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这</a:t>
            </a:r>
            <a:r>
              <a:rPr lang="zh-CN" altLang="en-US" sz="2800" b="1" dirty="0">
                <a:solidFill>
                  <a:srgbClr val="FF0000"/>
                </a:solidFill>
                <a:latin typeface="楷体" pitchFamily="49" charset="-122"/>
                <a:ea typeface="楷体" pitchFamily="49" charset="-122"/>
              </a:rPr>
              <a:t>篇文章最大的优点是结构完整，这一点值得我们学习。开头采用“驳论式”的方法，</a:t>
            </a:r>
            <a:r>
              <a:rPr lang="zh-CN" altLang="en-US" sz="2800" b="1" dirty="0" smtClean="0">
                <a:solidFill>
                  <a:srgbClr val="FF0000"/>
                </a:solidFill>
                <a:latin typeface="楷体" pitchFamily="49" charset="-122"/>
                <a:ea typeface="楷体" pitchFamily="49" charset="-122"/>
              </a:rPr>
              <a:t>先树立</a:t>
            </a:r>
            <a:r>
              <a:rPr lang="zh-CN" altLang="en-US" sz="2800" b="1" dirty="0">
                <a:solidFill>
                  <a:srgbClr val="FF0000"/>
                </a:solidFill>
                <a:latin typeface="楷体" pitchFamily="49" charset="-122"/>
                <a:ea typeface="楷体" pitchFamily="49" charset="-122"/>
              </a:rPr>
              <a:t>一个错误观点的“靶子”进行批驳，然后在此基础上，提出自己的中心论点。这种开头</a:t>
            </a:r>
            <a:r>
              <a:rPr lang="zh-CN" altLang="en-US" sz="2800" b="1" dirty="0" smtClean="0">
                <a:solidFill>
                  <a:srgbClr val="FF0000"/>
                </a:solidFill>
                <a:latin typeface="楷体" pitchFamily="49" charset="-122"/>
                <a:ea typeface="楷体" pitchFamily="49" charset="-122"/>
              </a:rPr>
              <a:t>方式</a:t>
            </a:r>
            <a:r>
              <a:rPr lang="zh-CN" altLang="en-US" sz="2800" b="1" dirty="0">
                <a:solidFill>
                  <a:srgbClr val="FF0000"/>
                </a:solidFill>
                <a:latin typeface="楷体" pitchFamily="49" charset="-122"/>
                <a:ea typeface="楷体" pitchFamily="49" charset="-122"/>
              </a:rPr>
              <a:t>颇有力度，如果能在作文中巧妙运用，能为文章增色不少。但需要注意的事，树立</a:t>
            </a:r>
            <a:r>
              <a:rPr lang="zh-CN" altLang="en-US" sz="2800" b="1" dirty="0" smtClean="0">
                <a:solidFill>
                  <a:srgbClr val="FF0000"/>
                </a:solidFill>
                <a:latin typeface="楷体" pitchFamily="49" charset="-122"/>
                <a:ea typeface="楷体" pitchFamily="49" charset="-122"/>
              </a:rPr>
              <a:t>“靶子”的</a:t>
            </a:r>
            <a:r>
              <a:rPr lang="zh-CN" altLang="en-US" sz="2800" b="1" dirty="0">
                <a:solidFill>
                  <a:srgbClr val="FF0000"/>
                </a:solidFill>
                <a:latin typeface="楷体" pitchFamily="49" charset="-122"/>
                <a:ea typeface="楷体" pitchFamily="49" charset="-122"/>
              </a:rPr>
              <a:t>文字不能过于烦冗，否则就会产生开头过长的问题，造成“头重脚轻”的创作困境。从这</a:t>
            </a:r>
            <a:r>
              <a:rPr lang="zh-CN" altLang="en-US" sz="2800" b="1" dirty="0" smtClean="0">
                <a:solidFill>
                  <a:srgbClr val="FF0000"/>
                </a:solidFill>
                <a:latin typeface="楷体" pitchFamily="49" charset="-122"/>
                <a:ea typeface="楷体" pitchFamily="49" charset="-122"/>
              </a:rPr>
              <a:t>一角度</a:t>
            </a:r>
            <a:r>
              <a:rPr lang="zh-CN" altLang="en-US" sz="2800" b="1" dirty="0">
                <a:solidFill>
                  <a:srgbClr val="FF0000"/>
                </a:solidFill>
                <a:latin typeface="楷体" pitchFamily="49" charset="-122"/>
                <a:ea typeface="楷体" pitchFamily="49" charset="-122"/>
              </a:rPr>
              <a:t>来讲，这篇文章的开头还需要更加精简</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024" y="692696"/>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后</a:t>
            </a:r>
            <a:r>
              <a:rPr lang="zh-CN" altLang="en-US" sz="2800" b="1" dirty="0">
                <a:solidFill>
                  <a:srgbClr val="0000FF"/>
                </a:solidFill>
                <a:latin typeface="楷体" pitchFamily="49" charset="-122"/>
                <a:ea typeface="楷体" pitchFamily="49" charset="-122"/>
              </a:rPr>
              <a:t>三段采用并列式的结构，从视野、思想和方法三个角度进行论述，但“开放视野”与“走出立意围城”两个角度，都是站在“思”的角度，而且因为论述不够细致深入，两段中还存在交叉的部分，这在并列式议论中是需要避免的问题之一。在并列式结构议论文中，要求分论点既不能重合也不能交叉。三个段落都是采用道路论证的议论方法，缺乏必要的事实论据，所以显得空洞干瘪。好的议论文，一定是道理和事实的有机结合，两者相得益彰，使得文章既</a:t>
            </a:r>
            <a:r>
              <a:rPr lang="zh-CN" altLang="en-US" sz="2800" b="1" dirty="0" smtClean="0">
                <a:solidFill>
                  <a:srgbClr val="0000FF"/>
                </a:solidFill>
                <a:latin typeface="楷体" pitchFamily="49" charset="-122"/>
                <a:ea typeface="楷体" pitchFamily="49" charset="-122"/>
              </a:rPr>
              <a:t>透彻深刻</a:t>
            </a:r>
            <a:r>
              <a:rPr lang="zh-CN" altLang="en-US" sz="2800" b="1" dirty="0">
                <a:solidFill>
                  <a:srgbClr val="0000FF"/>
                </a:solidFill>
                <a:latin typeface="楷体" pitchFamily="49" charset="-122"/>
                <a:ea typeface="楷体" pitchFamily="49" charset="-122"/>
              </a:rPr>
              <a:t>又丰富饱满。如果只执其一端，很容易陷入创作的误区。</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最后</a:t>
            </a:r>
            <a:r>
              <a:rPr lang="zh-CN" altLang="en-US" sz="2800" b="1" dirty="0">
                <a:solidFill>
                  <a:srgbClr val="0000FF"/>
                </a:solidFill>
                <a:latin typeface="楷体" pitchFamily="49" charset="-122"/>
                <a:ea typeface="楷体" pitchFamily="49" charset="-122"/>
              </a:rPr>
              <a:t>，文章结尾太过冗长，使得文章的整体比例极不合理。</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7325"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2800" b="1" dirty="0">
                <a:solidFill>
                  <a:srgbClr val="FF0000"/>
                </a:solidFill>
                <a:latin typeface="楷体" pitchFamily="49" charset="-122"/>
                <a:ea typeface="楷体" pitchFamily="49" charset="-122"/>
              </a:rPr>
              <a:t>病</a:t>
            </a:r>
            <a:r>
              <a:rPr lang="zh-CN" altLang="en-US" sz="2800" b="1" dirty="0" smtClean="0">
                <a:solidFill>
                  <a:srgbClr val="FF0000"/>
                </a:solidFill>
                <a:latin typeface="楷体" pitchFamily="49" charset="-122"/>
                <a:ea typeface="楷体" pitchFamily="49" charset="-122"/>
              </a:rPr>
              <a:t>文修改</a:t>
            </a:r>
            <a:r>
              <a:rPr lang="zh-CN" altLang="en-US"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封闭</a:t>
            </a:r>
            <a:r>
              <a:rPr lang="zh-CN" altLang="en-US" sz="2800" b="1" dirty="0">
                <a:solidFill>
                  <a:srgbClr val="0000FF"/>
                </a:solidFill>
                <a:latin typeface="楷体" pitchFamily="49" charset="-122"/>
                <a:ea typeface="楷体" pitchFamily="49" charset="-122"/>
              </a:rPr>
              <a:t>做成事，开放得</a:t>
            </a:r>
            <a:r>
              <a:rPr lang="zh-CN" altLang="en-US" sz="2800" b="1" dirty="0" smtClean="0">
                <a:solidFill>
                  <a:srgbClr val="0000FF"/>
                </a:solidFill>
                <a:latin typeface="楷体" pitchFamily="49" charset="-122"/>
                <a:ea typeface="楷体" pitchFamily="49" charset="-122"/>
              </a:rPr>
              <a:t>大局</a:t>
            </a:r>
            <a:r>
              <a:rPr lang="en-US" altLang="zh-CN" sz="2800" b="1" dirty="0" smtClean="0">
                <a:solidFill>
                  <a:srgbClr val="FF0000"/>
                </a:solidFill>
                <a:latin typeface="楷体" pitchFamily="49" charset="-122"/>
                <a:ea typeface="楷体" pitchFamily="49" charset="-122"/>
              </a:rPr>
              <a:t>【679</a:t>
            </a:r>
            <a:r>
              <a:rPr lang="zh-CN" altLang="en-US" sz="2800" b="1" dirty="0" smtClean="0">
                <a:solidFill>
                  <a:srgbClr val="FF0000"/>
                </a:solidFill>
                <a:latin typeface="楷体" pitchFamily="49" charset="-122"/>
                <a:ea typeface="楷体" pitchFamily="49" charset="-122"/>
              </a:rPr>
              <a:t>字</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有时</a:t>
            </a:r>
            <a:r>
              <a:rPr lang="zh-CN" altLang="en-US" sz="2800" b="1" dirty="0">
                <a:solidFill>
                  <a:srgbClr val="0000FF"/>
                </a:solidFill>
                <a:latin typeface="楷体" pitchFamily="49" charset="-122"/>
                <a:ea typeface="楷体" pitchFamily="49" charset="-122"/>
              </a:rPr>
              <a:t>我们要</a:t>
            </a:r>
            <a:r>
              <a:rPr lang="zh-CN" altLang="en-US" sz="2800" b="1" dirty="0">
                <a:solidFill>
                  <a:srgbClr val="FF0000"/>
                </a:solidFill>
                <a:latin typeface="楷体" pitchFamily="49" charset="-122"/>
                <a:ea typeface="楷体" pitchFamily="49" charset="-122"/>
              </a:rPr>
              <a:t>封闭</a:t>
            </a:r>
            <a:r>
              <a:rPr lang="zh-CN" altLang="en-US" sz="2800" b="1" dirty="0">
                <a:solidFill>
                  <a:srgbClr val="0000FF"/>
                </a:solidFill>
                <a:latin typeface="楷体" pitchFamily="49" charset="-122"/>
                <a:ea typeface="楷体" pitchFamily="49" charset="-122"/>
              </a:rPr>
              <a:t>自己头脑中繁杂的欲念，专心解决眼前的问题，有时我们则需要打破</a:t>
            </a:r>
            <a:r>
              <a:rPr lang="zh-CN" altLang="en-US" sz="2800" b="1" dirty="0">
                <a:solidFill>
                  <a:srgbClr val="FF0000"/>
                </a:solidFill>
                <a:latin typeface="楷体" pitchFamily="49" charset="-122"/>
                <a:ea typeface="楷体" pitchFamily="49" charset="-122"/>
              </a:rPr>
              <a:t>封闭</a:t>
            </a:r>
            <a:r>
              <a:rPr lang="zh-CN" altLang="en-US" sz="2800" b="1" dirty="0">
                <a:solidFill>
                  <a:srgbClr val="0000FF"/>
                </a:solidFill>
                <a:latin typeface="楷体" pitchFamily="49" charset="-122"/>
                <a:ea typeface="楷体" pitchFamily="49" charset="-122"/>
              </a:rPr>
              <a:t>，广开言路，才能把握大局</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学习时，我们应该</a:t>
            </a:r>
            <a:r>
              <a:rPr lang="zh-CN" altLang="en-US" sz="2800" b="1" dirty="0">
                <a:solidFill>
                  <a:srgbClr val="FF0000"/>
                </a:solidFill>
                <a:latin typeface="楷体" pitchFamily="49" charset="-122"/>
                <a:ea typeface="楷体" pitchFamily="49" charset="-122"/>
              </a:rPr>
              <a:t>封闭</a:t>
            </a:r>
            <a:r>
              <a:rPr lang="zh-CN" altLang="en-US" sz="2800" b="1" dirty="0">
                <a:solidFill>
                  <a:srgbClr val="0000FF"/>
                </a:solidFill>
                <a:latin typeface="楷体" pitchFamily="49" charset="-122"/>
                <a:ea typeface="楷体" pitchFamily="49" charset="-122"/>
              </a:rPr>
              <a:t>自己，不被外物所干扰。</a:t>
            </a:r>
            <a:r>
              <a:rPr lang="zh-CN" altLang="en-US" sz="2800" b="1" dirty="0">
                <a:solidFill>
                  <a:srgbClr val="FF0000"/>
                </a:solidFill>
                <a:latin typeface="楷体" pitchFamily="49" charset="-122"/>
                <a:ea typeface="楷体" pitchFamily="49" charset="-122"/>
              </a:rPr>
              <a:t>“两耳不闻窗外事，一心只读圣贤书”</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从现象，做法说到效果</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角度</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为了</a:t>
            </a:r>
            <a:r>
              <a:rPr lang="zh-CN" altLang="en-US" sz="2800" b="1" dirty="0">
                <a:solidFill>
                  <a:srgbClr val="0000FF"/>
                </a:solidFill>
                <a:latin typeface="楷体" pitchFamily="49" charset="-122"/>
                <a:ea typeface="楷体" pitchFamily="49" charset="-122"/>
              </a:rPr>
              <a:t>不让贪好名利的好友干扰到自己的学习，管宁毅然与好友割席绝交。正是因为他封闭了自己的杂念，才能不受外界环境的干扰，不被世俗名利扰乱内心，才能忍受贫苦的环境，坚持读书，最终有所建树</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应分析</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今天</a:t>
            </a:r>
            <a:r>
              <a:rPr lang="zh-CN" altLang="en-US" sz="2800" b="1" dirty="0">
                <a:solidFill>
                  <a:srgbClr val="0000FF"/>
                </a:solidFill>
                <a:latin typeface="楷体" pitchFamily="49" charset="-122"/>
                <a:ea typeface="楷体" pitchFamily="49" charset="-122"/>
              </a:rPr>
              <a:t>我们也应该做到封闭杂念，认真做事。有时我们学习时，总会忍不住看两眼手机，浪费时间。我们应该尝试封闭自己的杂念，将手机放到远离自己的地方，提高学习效率。如果说封闭杂念就像是埋头赶路，那么打破封闭就是抬头认路。只有选对了方向，走过的路才有意义</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应分析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 </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8562095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缺少过渡</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正是</a:t>
            </a:r>
            <a:r>
              <a:rPr lang="zh-CN" altLang="en-US" sz="2800" b="1" dirty="0">
                <a:solidFill>
                  <a:srgbClr val="0000FF"/>
                </a:solidFill>
                <a:latin typeface="楷体" pitchFamily="49" charset="-122"/>
                <a:ea typeface="楷体" pitchFamily="49" charset="-122"/>
              </a:rPr>
              <a:t>因为闭关锁国，清政府才没能看清飞速变换的世界格局，沉浸在强盛的天朝的美梦之中，与世界脱轨，最终被枪炮轰开了国门</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FF0000"/>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与上一段的联系是什么</a:t>
            </a:r>
            <a:r>
              <a:rPr lang="en-US" altLang="zh-CN" sz="2800" b="1" dirty="0" smtClean="0">
                <a:solidFill>
                  <a:srgbClr val="FF0000"/>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改革开放</a:t>
            </a:r>
            <a:r>
              <a:rPr lang="zh-CN" altLang="en-US" sz="2800" b="1" dirty="0">
                <a:solidFill>
                  <a:srgbClr val="0000FF"/>
                </a:solidFill>
                <a:latin typeface="楷体" pitchFamily="49" charset="-122"/>
                <a:ea typeface="楷体" pitchFamily="49" charset="-122"/>
              </a:rPr>
              <a:t>是新中国成立后的一次重要转折点，正是因为当时的领导人把握住了世界的局势，将中国的发展与世界结合起来，顺应时代潮流，才让中国富强起来</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对于</a:t>
            </a:r>
            <a:r>
              <a:rPr lang="zh-CN" altLang="en-US" sz="2800" b="1" dirty="0">
                <a:solidFill>
                  <a:srgbClr val="0000FF"/>
                </a:solidFill>
                <a:latin typeface="楷体" pitchFamily="49" charset="-122"/>
                <a:ea typeface="楷体" pitchFamily="49" charset="-122"/>
              </a:rPr>
              <a:t>国家需要打破封闭，对于企业也是如此。诺基亚公司满足于当时自己在市场中取得的成就，拒绝与安卓合作。诺基亚不再想着该如何研发出更符合大众的产品，一味沉浸在已有的成功之中，渐渐固步自封，最终走向失败</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 </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074882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05273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苹果</a:t>
            </a:r>
            <a:r>
              <a:rPr lang="zh-CN" altLang="en-US" sz="2800" b="1" dirty="0">
                <a:solidFill>
                  <a:srgbClr val="0000FF"/>
                </a:solidFill>
                <a:latin typeface="楷体" pitchFamily="49" charset="-122"/>
                <a:ea typeface="楷体" pitchFamily="49" charset="-122"/>
              </a:rPr>
              <a:t>公司却是紧紧跟着时代潮流，在科研方面投入大量资源，让他们的产品越来越先进。最终成为了电子产品行业的领头羊作为新时代的青年，</a:t>
            </a:r>
            <a:r>
              <a:rPr lang="zh-CN" altLang="en-US" sz="2800" b="1" dirty="0">
                <a:solidFill>
                  <a:srgbClr val="FF0000"/>
                </a:solidFill>
                <a:latin typeface="楷体" pitchFamily="49" charset="-122"/>
                <a:ea typeface="楷体" pitchFamily="49" charset="-122"/>
              </a:rPr>
              <a:t>我们应该辩证的看待封闭</a:t>
            </a:r>
            <a:r>
              <a:rPr lang="zh-CN" altLang="en-US" sz="2800" b="1" dirty="0">
                <a:solidFill>
                  <a:srgbClr val="0000FF"/>
                </a:solidFill>
                <a:latin typeface="楷体" pitchFamily="49" charset="-122"/>
                <a:ea typeface="楷体" pitchFamily="49" charset="-122"/>
              </a:rPr>
              <a:t>。我们既能封闭自己的杂念专心做事，又能打破封闭，抬眼看世界。能选对要走的路，能不受外界干扰的走到头，这样，我们才能走向成功。</a:t>
            </a:r>
          </a:p>
        </p:txBody>
      </p:sp>
    </p:spTree>
    <p:extLst>
      <p:ext uri="{BB962C8B-B14F-4D97-AF65-F5344CB8AC3E}">
        <p14:creationId xmlns:p14="http://schemas.microsoft.com/office/powerpoint/2010/main" val="21642564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16632"/>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专题 </a:t>
            </a:r>
            <a:r>
              <a:rPr lang="en-US" altLang="zh-CN" sz="2800" b="1" dirty="0" smtClean="0">
                <a:solidFill>
                  <a:srgbClr val="0000FF"/>
                </a:solidFill>
                <a:latin typeface="楷体" pitchFamily="49" charset="-122"/>
                <a:ea typeface="楷体" pitchFamily="49" charset="-122"/>
              </a:rPr>
              <a:t>3 </a:t>
            </a:r>
            <a:r>
              <a:rPr lang="en-US" altLang="zh-CN" sz="2800" b="1" dirty="0">
                <a:solidFill>
                  <a:srgbClr val="0000FF"/>
                </a:solidFill>
                <a:latin typeface="楷体" pitchFamily="49" charset="-122"/>
                <a:ea typeface="楷体" pitchFamily="49" charset="-122"/>
              </a:rPr>
              <a:t>2020  </a:t>
            </a:r>
            <a:r>
              <a:rPr lang="zh-CN" altLang="en-US" sz="2800" b="1" dirty="0">
                <a:solidFill>
                  <a:srgbClr val="0000FF"/>
                </a:solidFill>
                <a:latin typeface="楷体" pitchFamily="49" charset="-122"/>
                <a:ea typeface="楷体" pitchFamily="49" charset="-122"/>
              </a:rPr>
              <a:t>高考作文关键字预测 </a:t>
            </a: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逆行”</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（一）作文模拟题</a:t>
            </a:r>
          </a:p>
          <a:p>
            <a:pPr eaLnBrk="1" hangingPunct="1">
              <a:spcBef>
                <a:spcPct val="0"/>
              </a:spcBef>
              <a:buFontTx/>
              <a:buNone/>
            </a:pPr>
            <a:r>
              <a:rPr lang="zh-CN" altLang="en-US" sz="2800" b="1" dirty="0">
                <a:solidFill>
                  <a:srgbClr val="0000FF"/>
                </a:solidFill>
                <a:latin typeface="楷体" pitchFamily="49" charset="-122"/>
                <a:ea typeface="楷体" pitchFamily="49" charset="-122"/>
              </a:rPr>
              <a:t>阅读下面的文字，按要求作文（</a:t>
            </a:r>
            <a:r>
              <a:rPr lang="en-US" altLang="zh-CN" sz="2800" b="1" dirty="0">
                <a:solidFill>
                  <a:srgbClr val="0000FF"/>
                </a:solidFill>
                <a:latin typeface="楷体" pitchFamily="49" charset="-122"/>
                <a:ea typeface="楷体" pitchFamily="49" charset="-122"/>
              </a:rPr>
              <a:t>60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FF0000"/>
                </a:solidFill>
                <a:latin typeface="楷体" pitchFamily="49" charset="-122"/>
                <a:ea typeface="楷体" pitchFamily="49" charset="-122"/>
              </a:rPr>
              <a:t>材料一：</a:t>
            </a:r>
            <a:r>
              <a:rPr lang="zh-CN" altLang="en-US" sz="2800" b="1" dirty="0">
                <a:solidFill>
                  <a:srgbClr val="0000FF"/>
                </a:solidFill>
                <a:latin typeface="楷体" pitchFamily="49" charset="-122"/>
                <a:ea typeface="楷体" pitchFamily="49" charset="-122"/>
              </a:rPr>
              <a:t>驾驶机动车在单行道或高速公路逆行，按规定予以罚款或扣分的处罚，最高可</a:t>
            </a:r>
            <a:r>
              <a:rPr lang="zh-CN" altLang="en-US" sz="2800" b="1" dirty="0" smtClean="0">
                <a:solidFill>
                  <a:srgbClr val="0000FF"/>
                </a:solidFill>
                <a:latin typeface="楷体" pitchFamily="49" charset="-122"/>
                <a:ea typeface="楷体" pitchFamily="49" charset="-122"/>
              </a:rPr>
              <a:t>扣</a:t>
            </a:r>
            <a:r>
              <a:rPr lang="en-US" altLang="zh-CN" sz="2800" b="1" dirty="0" smtClean="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道路交通安全法</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新交规教师证扣分细则</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FF0000"/>
                </a:solidFill>
                <a:latin typeface="楷体" pitchFamily="49" charset="-122"/>
                <a:ea typeface="楷体" pitchFamily="49" charset="-122"/>
              </a:rPr>
              <a:t>材料二：</a:t>
            </a:r>
            <a:r>
              <a:rPr lang="zh-CN" altLang="en-US" sz="2800" b="1" dirty="0">
                <a:solidFill>
                  <a:srgbClr val="0000FF"/>
                </a:solidFill>
                <a:latin typeface="楷体" pitchFamily="49" charset="-122"/>
                <a:ea typeface="楷体" pitchFamily="49" charset="-122"/>
              </a:rPr>
              <a:t>当鱼逆流而上时，水流速度相对较快，可使鳃丝之间的间隙增大，更好地吸收</a:t>
            </a:r>
            <a:r>
              <a:rPr lang="zh-CN" altLang="en-US" sz="2800" b="1" dirty="0" smtClean="0">
                <a:solidFill>
                  <a:srgbClr val="0000FF"/>
                </a:solidFill>
                <a:latin typeface="楷体" pitchFamily="49" charset="-122"/>
                <a:ea typeface="楷体" pitchFamily="49" charset="-122"/>
              </a:rPr>
              <a:t>氧气</a:t>
            </a:r>
            <a:r>
              <a:rPr lang="zh-CN" altLang="en-US" sz="2800" b="1" dirty="0">
                <a:solidFill>
                  <a:srgbClr val="0000FF"/>
                </a:solidFill>
                <a:latin typeface="楷体" pitchFamily="49" charset="-122"/>
                <a:ea typeface="楷体" pitchFamily="49" charset="-122"/>
              </a:rPr>
              <a:t>。再加上水流速度快，也能及时补充鱼对氧气的需求，所以鱼喜欢逆流而上。</a:t>
            </a:r>
          </a:p>
          <a:p>
            <a:pPr eaLnBrk="1" hangingPunct="1">
              <a:spcBef>
                <a:spcPct val="0"/>
              </a:spcBef>
              <a:buFontTx/>
              <a:buNone/>
            </a:pPr>
            <a:r>
              <a:rPr lang="zh-CN" altLang="en-US" sz="2800" b="1" dirty="0">
                <a:solidFill>
                  <a:srgbClr val="FF0000"/>
                </a:solidFill>
                <a:latin typeface="楷体" pitchFamily="49" charset="-122"/>
                <a:ea typeface="楷体" pitchFamily="49" charset="-122"/>
              </a:rPr>
              <a:t>材料三</a:t>
            </a:r>
            <a:r>
              <a:rPr lang="zh-CN" altLang="en-US" sz="2800" b="1" dirty="0">
                <a:solidFill>
                  <a:srgbClr val="0000FF"/>
                </a:solidFill>
                <a:latin typeface="楷体" pitchFamily="49" charset="-122"/>
                <a:ea typeface="楷体" pitchFamily="49" charset="-122"/>
              </a:rPr>
              <a:t>：雪落中国静无声，我看见大地上留下逆行者方方正正的勋章。</a:t>
            </a:r>
          </a:p>
          <a:p>
            <a:pPr eaLnBrk="1" hangingPunct="1">
              <a:spcBef>
                <a:spcPct val="0"/>
              </a:spcBef>
              <a:buFontTx/>
              <a:buNone/>
            </a:pPr>
            <a:r>
              <a:rPr lang="zh-CN" altLang="en-US" sz="2800" b="1" dirty="0">
                <a:solidFill>
                  <a:srgbClr val="FF0000"/>
                </a:solidFill>
                <a:latin typeface="楷体" pitchFamily="49" charset="-122"/>
                <a:ea typeface="楷体" pitchFamily="49" charset="-122"/>
              </a:rPr>
              <a:t>材料四：</a:t>
            </a:r>
            <a:r>
              <a:rPr lang="zh-CN" altLang="en-US" sz="2800" b="1" dirty="0">
                <a:solidFill>
                  <a:srgbClr val="0000FF"/>
                </a:solidFill>
                <a:latin typeface="楷体" pitchFamily="49" charset="-122"/>
                <a:ea typeface="楷体" pitchFamily="49" charset="-122"/>
              </a:rPr>
              <a:t>顺风航行是帆船运动员最喜爱的风向，因为在顺风航行时，帆船的操作方式</a:t>
            </a:r>
            <a:r>
              <a:rPr lang="zh-CN" altLang="en-US" sz="2800" b="1" dirty="0" smtClean="0">
                <a:solidFill>
                  <a:srgbClr val="0000FF"/>
                </a:solidFill>
                <a:latin typeface="楷体" pitchFamily="49" charset="-122"/>
                <a:ea typeface="楷体" pitchFamily="49" charset="-122"/>
              </a:rPr>
              <a:t>非常简单</a:t>
            </a:r>
            <a:r>
              <a:rPr lang="zh-CN" altLang="en-US" sz="2800" b="1" dirty="0">
                <a:solidFill>
                  <a:srgbClr val="0000FF"/>
                </a:solidFill>
                <a:latin typeface="楷体" pitchFamily="49" charset="-122"/>
                <a:ea typeface="楷体" pitchFamily="49" charset="-122"/>
              </a:rPr>
              <a:t>，既省心又不费力。</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以上</a:t>
            </a:r>
            <a:r>
              <a:rPr lang="zh-CN" altLang="en-US" sz="2800" b="1" dirty="0">
                <a:solidFill>
                  <a:srgbClr val="0000FF"/>
                </a:solidFill>
                <a:latin typeface="楷体" pitchFamily="49" charset="-122"/>
                <a:ea typeface="楷体" pitchFamily="49" charset="-122"/>
              </a:rPr>
              <a:t>材料引发了你怎样的思考和感触？请自选角度写一篇不少于 </a:t>
            </a:r>
            <a:r>
              <a:rPr lang="en-US" altLang="zh-CN" sz="2800" b="1" dirty="0">
                <a:solidFill>
                  <a:srgbClr val="0000FF"/>
                </a:solidFill>
                <a:latin typeface="楷体" pitchFamily="49" charset="-122"/>
                <a:ea typeface="楷体" pitchFamily="49" charset="-122"/>
              </a:rPr>
              <a:t>8OO </a:t>
            </a:r>
            <a:r>
              <a:rPr lang="zh-CN" altLang="en-US" sz="2800" b="1" dirty="0">
                <a:solidFill>
                  <a:srgbClr val="0000FF"/>
                </a:solidFill>
                <a:latin typeface="楷体" pitchFamily="49" charset="-122"/>
                <a:ea typeface="楷体" pitchFamily="49" charset="-122"/>
              </a:rPr>
              <a:t>字的文章。题目</a:t>
            </a:r>
            <a:r>
              <a:rPr lang="zh-CN" altLang="en-US" sz="2800" b="1" dirty="0" smtClean="0">
                <a:solidFill>
                  <a:srgbClr val="0000FF"/>
                </a:solidFill>
                <a:latin typeface="楷体" pitchFamily="49" charset="-122"/>
                <a:ea typeface="楷体" pitchFamily="49" charset="-122"/>
              </a:rPr>
              <a:t>自拟</a:t>
            </a:r>
            <a:r>
              <a:rPr lang="zh-CN" altLang="en-US" sz="2800" b="1" dirty="0">
                <a:solidFill>
                  <a:srgbClr val="0000FF"/>
                </a:solidFill>
                <a:latin typeface="楷体" pitchFamily="49" charset="-122"/>
                <a:ea typeface="楷体" pitchFamily="49" charset="-122"/>
              </a:rPr>
              <a:t>，立意自定，文体自选；不得抄袭，不得套作，不要脱离材料范文和含义。</a:t>
            </a: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（二）题目解析</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从 </a:t>
            </a:r>
            <a:r>
              <a:rPr lang="en-US" altLang="zh-CN" sz="2800" b="1" dirty="0">
                <a:solidFill>
                  <a:srgbClr val="0000FF"/>
                </a:solidFill>
                <a:latin typeface="楷体" pitchFamily="49" charset="-122"/>
                <a:ea typeface="楷体" pitchFamily="49" charset="-122"/>
              </a:rPr>
              <a:t>2020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月开始，在全民抗击新冠肺炎疫情的背景下，“逆行”便成为一大热门词汇</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最艰难的抗战一线，是许多医护人员毅然决然、前赴后继的身影；而在后方繁杂琐碎的防</a:t>
            </a:r>
            <a:r>
              <a:rPr lang="zh-CN" altLang="en-US" sz="2800" b="1" dirty="0" smtClean="0">
                <a:solidFill>
                  <a:srgbClr val="0000FF"/>
                </a:solidFill>
                <a:latin typeface="楷体" pitchFamily="49" charset="-122"/>
                <a:ea typeface="楷体" pitchFamily="49" charset="-122"/>
              </a:rPr>
              <a:t>控和</a:t>
            </a:r>
            <a:r>
              <a:rPr lang="zh-CN" altLang="en-US" sz="2800" b="1" dirty="0">
                <a:solidFill>
                  <a:srgbClr val="0000FF"/>
                </a:solidFill>
                <a:latin typeface="楷体" pitchFamily="49" charset="-122"/>
                <a:ea typeface="楷体" pitchFamily="49" charset="-122"/>
              </a:rPr>
              <a:t>保障阵线上，各个相关行业的工作人员和志愿者，也给我们留下了最美的“逆行”身影。</a:t>
            </a:r>
            <a:r>
              <a:rPr lang="zh-CN" altLang="en-US" sz="2800" b="1" dirty="0" smtClean="0">
                <a:solidFill>
                  <a:srgbClr val="0000FF"/>
                </a:solidFill>
                <a:latin typeface="楷体" pitchFamily="49" charset="-122"/>
                <a:ea typeface="楷体" pitchFamily="49" charset="-122"/>
              </a:rPr>
              <a:t>在这样</a:t>
            </a:r>
            <a:r>
              <a:rPr lang="zh-CN" altLang="en-US" sz="2800" b="1" dirty="0">
                <a:solidFill>
                  <a:srgbClr val="0000FF"/>
                </a:solidFill>
                <a:latin typeface="楷体" pitchFamily="49" charset="-122"/>
                <a:ea typeface="楷体" pitchFamily="49" charset="-122"/>
              </a:rPr>
              <a:t>的背景下，掌握与“逆行”相关的作文素材，对“逆行”一词进行深入辩证的思考，</a:t>
            </a:r>
            <a:r>
              <a:rPr lang="zh-CN" altLang="en-US" sz="2800" b="1" dirty="0" smtClean="0">
                <a:solidFill>
                  <a:srgbClr val="0000FF"/>
                </a:solidFill>
                <a:latin typeface="楷体" pitchFamily="49" charset="-122"/>
                <a:ea typeface="楷体" pitchFamily="49" charset="-122"/>
              </a:rPr>
              <a:t>对于高</a:t>
            </a:r>
            <a:r>
              <a:rPr lang="zh-CN" altLang="en-US" sz="2800" b="1" dirty="0">
                <a:solidFill>
                  <a:srgbClr val="0000FF"/>
                </a:solidFill>
                <a:latin typeface="楷体" pitchFamily="49" charset="-122"/>
                <a:ea typeface="楷体" pitchFamily="49" charset="-122"/>
              </a:rPr>
              <a:t>三学生的作文备考来说，是很有必要的。这也是这道作文模拟题设计的初衷。</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这</a:t>
            </a:r>
            <a:r>
              <a:rPr lang="zh-CN" altLang="en-US" sz="2800" b="1" dirty="0">
                <a:solidFill>
                  <a:srgbClr val="0000FF"/>
                </a:solidFill>
                <a:latin typeface="楷体" pitchFamily="49" charset="-122"/>
                <a:ea typeface="楷体" pitchFamily="49" charset="-122"/>
              </a:rPr>
              <a:t>是一道多则材料作文题。材料中包涵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则小材料，四则材料或从正面、或从反面，对</a:t>
            </a:r>
            <a:r>
              <a:rPr lang="zh-CN" altLang="en-US" sz="2800" b="1" dirty="0" smtClean="0">
                <a:solidFill>
                  <a:srgbClr val="0000FF"/>
                </a:solidFill>
                <a:latin typeface="楷体" pitchFamily="49" charset="-122"/>
                <a:ea typeface="楷体" pitchFamily="49" charset="-122"/>
              </a:rPr>
              <a:t>“逆行”</a:t>
            </a:r>
            <a:r>
              <a:rPr lang="zh-CN" altLang="en-US" sz="2800" b="1" dirty="0">
                <a:solidFill>
                  <a:srgbClr val="0000FF"/>
                </a:solidFill>
                <a:latin typeface="楷体" pitchFamily="49" charset="-122"/>
                <a:ea typeface="楷体" pitchFamily="49" charset="-122"/>
              </a:rPr>
              <a:t>一词以及自然与人生中的种种逆行现象进行剖析。相对于单则材料，多则材料更注重</a:t>
            </a:r>
            <a:r>
              <a:rPr lang="zh-CN" altLang="en-US" sz="2800" b="1" dirty="0" smtClean="0">
                <a:solidFill>
                  <a:srgbClr val="0000FF"/>
                </a:solidFill>
                <a:latin typeface="楷体" pitchFamily="49" charset="-122"/>
                <a:ea typeface="楷体" pitchFamily="49" charset="-122"/>
              </a:rPr>
              <a:t>考查对</a:t>
            </a:r>
            <a:r>
              <a:rPr lang="zh-CN" altLang="en-US" sz="2800" b="1" dirty="0">
                <a:solidFill>
                  <a:srgbClr val="0000FF"/>
                </a:solidFill>
                <a:latin typeface="楷体" pitchFamily="49" charset="-122"/>
                <a:ea typeface="楷体" pitchFamily="49" charset="-122"/>
              </a:rPr>
              <a:t>材料的分析、综合能力。基本的审题思路则是求异同法。求异即分析差别，求同即在综合考</a:t>
            </a:r>
          </a:p>
          <a:p>
            <a:pPr eaLnBrk="1" hangingPunct="1">
              <a:spcBef>
                <a:spcPct val="0"/>
              </a:spcBef>
              <a:buFontTx/>
              <a:buNone/>
            </a:pPr>
            <a:r>
              <a:rPr lang="zh-CN" altLang="en-US" sz="2800" b="1" dirty="0">
                <a:solidFill>
                  <a:srgbClr val="0000FF"/>
                </a:solidFill>
                <a:latin typeface="楷体" pitchFamily="49" charset="-122"/>
                <a:ea typeface="楷体" pitchFamily="49" charset="-122"/>
              </a:rPr>
              <a:t>虑中，寻找共同点。</a:t>
            </a:r>
          </a:p>
        </p:txBody>
      </p:sp>
    </p:spTree>
    <p:extLst>
      <p:ext uri="{BB962C8B-B14F-4D97-AF65-F5344CB8AC3E}">
        <p14:creationId xmlns:p14="http://schemas.microsoft.com/office/powerpoint/2010/main" val="380384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521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参考立意：</a:t>
            </a:r>
            <a:r>
              <a:rPr lang="zh-CN" altLang="zh-CN" sz="2800" b="1" dirty="0">
                <a:solidFill>
                  <a:srgbClr val="0000FF"/>
                </a:solidFill>
                <a:latin typeface="楷体" pitchFamily="49" charset="-122"/>
                <a:ea typeface="楷体" pitchFamily="49" charset="-122"/>
              </a:rPr>
              <a:t>以理性医治盲目</a:t>
            </a:r>
            <a:r>
              <a:rPr lang="en-US" altLang="zh-CN" sz="2800" b="1" dirty="0">
                <a:solidFill>
                  <a:srgbClr val="0000FF"/>
                </a:solidFill>
                <a:latin typeface="楷体" pitchFamily="49" charset="-122"/>
                <a:ea typeface="楷体" pitchFamily="49" charset="-122"/>
              </a:rPr>
              <a:t>    </a:t>
            </a:r>
            <a:endParaRPr lang="zh-CN" altLang="zh-CN" sz="2800" b="1" dirty="0">
              <a:solidFill>
                <a:srgbClr val="0000FF"/>
              </a:solidFill>
              <a:latin typeface="楷体" pitchFamily="49" charset="-122"/>
              <a:ea typeface="楷体" pitchFamily="49" charset="-122"/>
            </a:endParaRPr>
          </a:p>
          <a:p>
            <a:pPr>
              <a:buNone/>
            </a:pPr>
            <a:r>
              <a:rPr lang="zh-CN" altLang="zh-CN" sz="2800" b="1" dirty="0">
                <a:solidFill>
                  <a:srgbClr val="0000FF"/>
                </a:solidFill>
                <a:latin typeface="楷体" pitchFamily="49" charset="-122"/>
                <a:ea typeface="楷体" pitchFamily="49" charset="-122"/>
              </a:rPr>
              <a:t>以内省拂去心灵尘埃</a:t>
            </a:r>
          </a:p>
          <a:p>
            <a:pPr>
              <a:buNone/>
            </a:pPr>
            <a:r>
              <a:rPr lang="zh-CN" altLang="zh-CN" sz="2800" b="1" dirty="0">
                <a:solidFill>
                  <a:srgbClr val="0000FF"/>
                </a:solidFill>
                <a:latin typeface="楷体" pitchFamily="49" charset="-122"/>
                <a:ea typeface="楷体" pitchFamily="49" charset="-122"/>
              </a:rPr>
              <a:t>以“燃”医“丧”</a:t>
            </a:r>
          </a:p>
          <a:p>
            <a:pPr>
              <a:buNone/>
            </a:pPr>
            <a:r>
              <a:rPr lang="zh-CN" altLang="zh-CN" sz="2800" b="1" dirty="0">
                <a:solidFill>
                  <a:srgbClr val="0000FF"/>
                </a:solidFill>
                <a:latin typeface="楷体" pitchFamily="49" charset="-122"/>
                <a:ea typeface="楷体" pitchFamily="49" charset="-122"/>
              </a:rPr>
              <a:t>暴力更要法治医</a:t>
            </a:r>
          </a:p>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③</a:t>
            </a:r>
            <a:r>
              <a:rPr lang="zh-CN" altLang="zh-CN" sz="2800" b="1" dirty="0">
                <a:solidFill>
                  <a:srgbClr val="FF0000"/>
                </a:solidFill>
                <a:latin typeface="楷体" pitchFamily="49" charset="-122"/>
                <a:ea typeface="楷体" pitchFamily="49" charset="-122"/>
              </a:rPr>
              <a:t>“医”字第三重——医心</a:t>
            </a:r>
            <a:r>
              <a:rPr lang="zh-CN" altLang="zh-CN" sz="2800" b="1" dirty="0">
                <a:solidFill>
                  <a:srgbClr val="0000FF"/>
                </a:solidFill>
                <a:latin typeface="楷体" pitchFamily="49" charset="-122"/>
                <a:ea typeface="楷体" pitchFamily="49" charset="-122"/>
              </a:rPr>
              <a:t>（向内的深度）治国（向外的广度），取“读书可以医愚”的材料内容，思考材料中对于“医”字的解读，联系人生与社会，对材料进行深度挖掘，进行立意。</a:t>
            </a:r>
          </a:p>
          <a:p>
            <a:pPr>
              <a:buNone/>
            </a:pPr>
            <a:r>
              <a:rPr lang="zh-CN" altLang="zh-CN" sz="2800" b="1" dirty="0">
                <a:solidFill>
                  <a:srgbClr val="0000FF"/>
                </a:solidFill>
                <a:latin typeface="楷体" pitchFamily="49" charset="-122"/>
                <a:ea typeface="楷体" pitchFamily="49" charset="-122"/>
              </a:rPr>
              <a:t>参考立意：以敬畏之心医治我们唯一的地球</a:t>
            </a:r>
          </a:p>
          <a:p>
            <a:pPr>
              <a:buNone/>
            </a:pPr>
            <a:r>
              <a:rPr lang="zh-CN" altLang="zh-CN" sz="2800" b="1" dirty="0">
                <a:solidFill>
                  <a:srgbClr val="0000FF"/>
                </a:solidFill>
                <a:latin typeface="楷体" pitchFamily="49" charset="-122"/>
                <a:ea typeface="楷体" pitchFamily="49" charset="-122"/>
              </a:rPr>
              <a:t>创新——传统文化的良方</a:t>
            </a:r>
          </a:p>
          <a:p>
            <a:pPr>
              <a:buNone/>
            </a:pPr>
            <a:r>
              <a:rPr lang="zh-CN" altLang="zh-CN" sz="2800" b="1" dirty="0">
                <a:solidFill>
                  <a:srgbClr val="0000FF"/>
                </a:solidFill>
                <a:latin typeface="楷体" pitchFamily="49" charset="-122"/>
                <a:ea typeface="楷体" pitchFamily="49" charset="-122"/>
              </a:rPr>
              <a:t>阅读医愚</a:t>
            </a:r>
          </a:p>
          <a:p>
            <a:pPr>
              <a:buNone/>
            </a:pPr>
            <a:r>
              <a:rPr lang="zh-CN" altLang="zh-CN" sz="2800" b="1" dirty="0">
                <a:solidFill>
                  <a:srgbClr val="0000FF"/>
                </a:solidFill>
                <a:latin typeface="楷体" pitchFamily="49" charset="-122"/>
                <a:ea typeface="楷体" pitchFamily="49" charset="-122"/>
              </a:rPr>
              <a:t>教育医治落后</a:t>
            </a: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024" y="116632"/>
            <a:ext cx="11521280"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审题立意第一步：阅读材料，分析每则材料内涵</a:t>
            </a:r>
          </a:p>
          <a:p>
            <a:pPr eaLnBrk="1" hangingPunct="1">
              <a:spcBef>
                <a:spcPct val="0"/>
              </a:spcBef>
              <a:buFontTx/>
              <a:buNone/>
            </a:pPr>
            <a:r>
              <a:rPr lang="zh-CN" altLang="en-US" sz="2800" b="1" dirty="0">
                <a:solidFill>
                  <a:srgbClr val="0000FF"/>
                </a:solidFill>
                <a:latin typeface="楷体" pitchFamily="49" charset="-122"/>
                <a:ea typeface="楷体" pitchFamily="49" charset="-122"/>
              </a:rPr>
              <a:t>材料一：“逆行”在交通中是违法行为，告诉我们</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在人生的某些时刻要拒绝逆行。</a:t>
            </a:r>
            <a:r>
              <a:rPr lang="zh-CN" altLang="en-US" sz="2800" b="1" dirty="0">
                <a:solidFill>
                  <a:srgbClr val="FF0000"/>
                </a:solidFill>
                <a:latin typeface="楷体" pitchFamily="49" charset="-122"/>
                <a:ea typeface="楷体" pitchFamily="49" charset="-122"/>
              </a:rPr>
              <a:t>（材料中说的是驾驶，但审题立意时要与社会或人生结合起来思考，不能僵化地就只谈论交通驾驶应该遵循的规则）</a:t>
            </a:r>
          </a:p>
          <a:p>
            <a:pPr eaLnBrk="1" hangingPunct="1">
              <a:spcBef>
                <a:spcPct val="0"/>
              </a:spcBef>
              <a:buFontTx/>
              <a:buNone/>
            </a:pPr>
            <a:r>
              <a:rPr lang="zh-CN" altLang="en-US" sz="2800" b="1" dirty="0">
                <a:solidFill>
                  <a:srgbClr val="0000FF"/>
                </a:solidFill>
                <a:latin typeface="楷体" pitchFamily="49" charset="-122"/>
                <a:ea typeface="楷体" pitchFamily="49" charset="-122"/>
              </a:rPr>
              <a:t>材料二：自然界中的鱼类借助“逆行”获得个体的益处，告诉我们</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逆行”有助于</a:t>
            </a:r>
            <a:r>
              <a:rPr lang="zh-CN" altLang="en-US" sz="2800" b="1" dirty="0" smtClean="0">
                <a:solidFill>
                  <a:srgbClr val="0000FF"/>
                </a:solidFill>
                <a:latin typeface="楷体" pitchFamily="49" charset="-122"/>
                <a:ea typeface="楷体" pitchFamily="49" charset="-122"/>
              </a:rPr>
              <a:t>个体</a:t>
            </a:r>
            <a:r>
              <a:rPr lang="zh-CN" altLang="en-US" sz="2800" b="1" dirty="0">
                <a:solidFill>
                  <a:srgbClr val="0000FF"/>
                </a:solidFill>
                <a:latin typeface="楷体" pitchFamily="49" charset="-122"/>
                <a:ea typeface="楷体" pitchFamily="49" charset="-122"/>
              </a:rPr>
              <a:t>的成长与进步。</a:t>
            </a:r>
            <a:r>
              <a:rPr lang="zh-CN" altLang="en-US" sz="2800" b="1" dirty="0">
                <a:solidFill>
                  <a:srgbClr val="FF0000"/>
                </a:solidFill>
                <a:latin typeface="楷体" pitchFamily="49" charset="-122"/>
                <a:ea typeface="楷体" pitchFamily="49" charset="-122"/>
              </a:rPr>
              <a:t>（材料中说的是鱼，但在审题立意时同样要学会由物及人，需要注意的是</a:t>
            </a:r>
            <a:r>
              <a:rPr lang="zh-CN" altLang="en-US" sz="2800" b="1" dirty="0" smtClean="0">
                <a:solidFill>
                  <a:srgbClr val="FF0000"/>
                </a:solidFill>
                <a:latin typeface="楷体" pitchFamily="49" charset="-122"/>
                <a:ea typeface="楷体" pitchFamily="49" charset="-122"/>
              </a:rPr>
              <a:t>，这</a:t>
            </a:r>
            <a:r>
              <a:rPr lang="zh-CN" altLang="en-US" sz="2800" b="1" dirty="0">
                <a:solidFill>
                  <a:srgbClr val="FF0000"/>
                </a:solidFill>
                <a:latin typeface="楷体" pitchFamily="49" charset="-122"/>
                <a:ea typeface="楷体" pitchFamily="49" charset="-122"/>
              </a:rPr>
              <a:t>则材料中，强调的是“逆行”对于个体本身的好处，即“逆行利己”，如果这是一则单独</a:t>
            </a:r>
            <a:r>
              <a:rPr lang="zh-CN" altLang="en-US" sz="2800" b="1" dirty="0" smtClean="0">
                <a:solidFill>
                  <a:srgbClr val="FF0000"/>
                </a:solidFill>
                <a:latin typeface="楷体" pitchFamily="49" charset="-122"/>
                <a:ea typeface="楷体" pitchFamily="49" charset="-122"/>
              </a:rPr>
              <a:t>的作文</a:t>
            </a:r>
            <a:r>
              <a:rPr lang="zh-CN" altLang="en-US" sz="2800" b="1" dirty="0">
                <a:solidFill>
                  <a:srgbClr val="FF0000"/>
                </a:solidFill>
                <a:latin typeface="楷体" pitchFamily="49" charset="-122"/>
                <a:ea typeface="楷体" pitchFamily="49" charset="-122"/>
              </a:rPr>
              <a:t>材料，要注意防止出现“逆行利他”的审题偏差。）</a:t>
            </a:r>
          </a:p>
          <a:p>
            <a:pPr eaLnBrk="1" hangingPunct="1">
              <a:spcBef>
                <a:spcPct val="0"/>
              </a:spcBef>
              <a:buNone/>
            </a:pPr>
            <a:r>
              <a:rPr lang="zh-CN" altLang="en-US" sz="2800" b="1" dirty="0">
                <a:solidFill>
                  <a:srgbClr val="0000FF"/>
                </a:solidFill>
                <a:latin typeface="楷体" pitchFamily="49" charset="-122"/>
                <a:ea typeface="楷体" pitchFamily="49" charset="-122"/>
              </a:rPr>
              <a:t>材料三：这是抗击疫情期间有人向“逆行者”表示感谢时写的诗句，</a:t>
            </a:r>
            <a:r>
              <a:rPr lang="zh-CN" altLang="en-US" sz="2800" b="1" dirty="0">
                <a:solidFill>
                  <a:srgbClr val="FF0000"/>
                </a:solidFill>
                <a:latin typeface="楷体" pitchFamily="49" charset="-122"/>
                <a:ea typeface="楷体" pitchFamily="49" charset="-122"/>
              </a:rPr>
              <a:t>“逆行者的勋章”强调的是他们所作的贡献，也就是“逆行”的“利他性”。这则材料表达的，是对“逆行者”的赞美</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部分人不计个人得失的“逆行”让社会变得更加美好。</a:t>
            </a:r>
          </a:p>
          <a:p>
            <a:pPr eaLnBrk="1" hangingPunct="1">
              <a:spcBef>
                <a:spcPct val="0"/>
              </a:spcBef>
              <a:buFontTx/>
              <a:buNone/>
            </a:pPr>
            <a:r>
              <a:rPr lang="zh-CN" altLang="en-US" sz="2800" b="1" dirty="0">
                <a:solidFill>
                  <a:srgbClr val="0000FF"/>
                </a:solidFill>
                <a:latin typeface="楷体" pitchFamily="49" charset="-122"/>
                <a:ea typeface="楷体" pitchFamily="49" charset="-122"/>
              </a:rPr>
              <a:t>材料四：帆船竞赛中顺风行驶的好处，从反面告诉我们</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人生有些时候，“顺行”有利</a:t>
            </a:r>
            <a:r>
              <a:rPr lang="zh-CN" altLang="en-US" sz="2800" b="1" dirty="0" smtClean="0">
                <a:solidFill>
                  <a:srgbClr val="0000FF"/>
                </a:solidFill>
                <a:latin typeface="楷体" pitchFamily="49" charset="-122"/>
                <a:ea typeface="楷体" pitchFamily="49" charset="-122"/>
              </a:rPr>
              <a:t>，而</a:t>
            </a:r>
            <a:r>
              <a:rPr lang="zh-CN" altLang="en-US" sz="2800" b="1" dirty="0">
                <a:solidFill>
                  <a:srgbClr val="0000FF"/>
                </a:solidFill>
                <a:latin typeface="楷体" pitchFamily="49" charset="-122"/>
                <a:ea typeface="楷体" pitchFamily="49" charset="-122"/>
              </a:rPr>
              <a:t>“逆行”反而不利</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03084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16632"/>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审题</a:t>
            </a:r>
            <a:r>
              <a:rPr lang="zh-CN" altLang="en-US" sz="2800" b="1" dirty="0">
                <a:solidFill>
                  <a:srgbClr val="0000FF"/>
                </a:solidFill>
                <a:latin typeface="楷体" pitchFamily="49" charset="-122"/>
                <a:ea typeface="楷体" pitchFamily="49" charset="-122"/>
              </a:rPr>
              <a:t>立意第二步：找到材料的相同点或者不同点，综合分析，进行</a:t>
            </a:r>
            <a:r>
              <a:rPr lang="zh-CN" altLang="en-US" sz="2800" b="1" dirty="0" smtClean="0">
                <a:solidFill>
                  <a:srgbClr val="0000FF"/>
                </a:solidFill>
                <a:latin typeface="楷体" pitchFamily="49" charset="-122"/>
                <a:ea typeface="楷体" pitchFamily="49" charset="-122"/>
              </a:rPr>
              <a:t>立意</a:t>
            </a:r>
            <a:r>
              <a:rPr lang="en-US" altLang="zh-CN" sz="2800" b="1" dirty="0" smtClean="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则材料可以分成两个对立的阵营：材料一和材料四表现的是“逆行”的消极方面；</a:t>
            </a:r>
            <a:r>
              <a:rPr lang="zh-CN" altLang="en-US" sz="2800" b="1" dirty="0" smtClean="0">
                <a:solidFill>
                  <a:srgbClr val="0000FF"/>
                </a:solidFill>
                <a:latin typeface="楷体" pitchFamily="49" charset="-122"/>
                <a:ea typeface="楷体" pitchFamily="49" charset="-122"/>
              </a:rPr>
              <a:t>材料二</a:t>
            </a:r>
            <a:r>
              <a:rPr lang="zh-CN" altLang="en-US" sz="2800" b="1" dirty="0">
                <a:solidFill>
                  <a:srgbClr val="0000FF"/>
                </a:solidFill>
                <a:latin typeface="楷体" pitchFamily="49" charset="-122"/>
                <a:ea typeface="楷体" pitchFamily="49" charset="-122"/>
              </a:rPr>
              <a:t>和材料三表现的是“逆行”的积极方面。四则材料，实际上是要求学生对“人生要不要逆行</a:t>
            </a:r>
            <a:r>
              <a:rPr lang="zh-CN" altLang="en-US" sz="2800" b="1" dirty="0" smtClean="0">
                <a:solidFill>
                  <a:srgbClr val="0000FF"/>
                </a:solidFill>
                <a:latin typeface="楷体" pitchFamily="49" charset="-122"/>
                <a:ea typeface="楷体" pitchFamily="49" charset="-122"/>
              </a:rPr>
              <a:t>”这个</a:t>
            </a:r>
            <a:r>
              <a:rPr lang="zh-CN" altLang="en-US" sz="2800" b="1" dirty="0">
                <a:solidFill>
                  <a:srgbClr val="0000FF"/>
                </a:solidFill>
                <a:latin typeface="楷体" pitchFamily="49" charset="-122"/>
                <a:ea typeface="楷体" pitchFamily="49" charset="-122"/>
              </a:rPr>
              <a:t>问题作出解答。而且在分析中我们可以发现，材料在这个问题上并没有隐藏的情感倾向</a:t>
            </a:r>
            <a:r>
              <a:rPr lang="zh-CN" altLang="en-US" sz="2800" b="1" dirty="0" smtClean="0">
                <a:solidFill>
                  <a:srgbClr val="0000FF"/>
                </a:solidFill>
                <a:latin typeface="楷体" pitchFamily="49" charset="-122"/>
                <a:ea typeface="楷体" pitchFamily="49" charset="-122"/>
              </a:rPr>
              <a:t>，因此</a:t>
            </a:r>
            <a:r>
              <a:rPr lang="zh-CN" altLang="en-US" sz="2800" b="1" dirty="0">
                <a:solidFill>
                  <a:srgbClr val="0000FF"/>
                </a:solidFill>
                <a:latin typeface="楷体" pitchFamily="49" charset="-122"/>
                <a:ea typeface="楷体" pitchFamily="49" charset="-122"/>
              </a:rPr>
              <a:t>学生可以作出个性化的价值判断，并没有必要因为当下舆论的热度而选择人云亦云。</a:t>
            </a:r>
          </a:p>
          <a:p>
            <a:pPr eaLnBrk="1" hangingPunct="1">
              <a:spcBef>
                <a:spcPct val="0"/>
              </a:spcBef>
              <a:buFontTx/>
              <a:buNone/>
            </a:pPr>
            <a:r>
              <a:rPr lang="zh-CN" altLang="en-US" sz="2800" b="1" dirty="0">
                <a:solidFill>
                  <a:srgbClr val="0000FF"/>
                </a:solidFill>
                <a:latin typeface="楷体" pitchFamily="49" charset="-122"/>
                <a:ea typeface="楷体" pitchFamily="49" charset="-122"/>
              </a:rPr>
              <a:t>立意的角度主要有三个：</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①</a:t>
            </a:r>
            <a:r>
              <a:rPr lang="zh-CN" altLang="en-US" sz="2800" b="1" dirty="0">
                <a:solidFill>
                  <a:srgbClr val="FF0000"/>
                </a:solidFill>
                <a:latin typeface="楷体" pitchFamily="49" charset="-122"/>
                <a:ea typeface="楷体" pitchFamily="49" charset="-122"/>
              </a:rPr>
              <a:t>对“逆行”持支持态度。</a:t>
            </a:r>
            <a:r>
              <a:rPr lang="zh-CN" altLang="en-US" sz="2800" b="1" dirty="0">
                <a:solidFill>
                  <a:srgbClr val="0000FF"/>
                </a:solidFill>
                <a:latin typeface="楷体" pitchFamily="49" charset="-122"/>
                <a:ea typeface="楷体" pitchFamily="49" charset="-122"/>
              </a:rPr>
              <a:t>而这个维度的分析有两个角度：其一是个体在人生路上选择</a:t>
            </a:r>
            <a:r>
              <a:rPr lang="zh-CN" altLang="en-US" sz="2800" b="1" dirty="0" smtClean="0">
                <a:solidFill>
                  <a:srgbClr val="0000FF"/>
                </a:solidFill>
                <a:latin typeface="楷体" pitchFamily="49" charset="-122"/>
                <a:ea typeface="楷体" pitchFamily="49" charset="-122"/>
              </a:rPr>
              <a:t>“逆流而上”</a:t>
            </a:r>
            <a:r>
              <a:rPr lang="zh-CN" altLang="en-US" sz="2800" b="1" dirty="0">
                <a:solidFill>
                  <a:srgbClr val="0000FF"/>
                </a:solidFill>
                <a:latin typeface="楷体" pitchFamily="49" charset="-122"/>
                <a:ea typeface="楷体" pitchFamily="49" charset="-122"/>
              </a:rPr>
              <a:t>对于自我成长的价值。在这个层面上的“逆行”，既可以是指向外界环境的，即</a:t>
            </a:r>
            <a:r>
              <a:rPr lang="zh-CN" altLang="en-US" sz="2800" b="1" dirty="0" smtClean="0">
                <a:solidFill>
                  <a:srgbClr val="0000FF"/>
                </a:solidFill>
                <a:latin typeface="楷体" pitchFamily="49" charset="-122"/>
                <a:ea typeface="楷体" pitchFamily="49" charset="-122"/>
              </a:rPr>
              <a:t>个体对于</a:t>
            </a:r>
            <a:r>
              <a:rPr lang="zh-CN" altLang="en-US" sz="2800" b="1" dirty="0">
                <a:solidFill>
                  <a:srgbClr val="0000FF"/>
                </a:solidFill>
                <a:latin typeface="楷体" pitchFamily="49" charset="-122"/>
                <a:ea typeface="楷体" pitchFamily="49" charset="-122"/>
              </a:rPr>
              <a:t>逆境的抵抗，也可以是指向个体内部的，即在某种潮流和价值观环境下，保持个体与众不</a:t>
            </a:r>
          </a:p>
          <a:p>
            <a:pPr eaLnBrk="1" hangingPunct="1">
              <a:spcBef>
                <a:spcPct val="0"/>
              </a:spcBef>
              <a:buFontTx/>
              <a:buNone/>
            </a:pPr>
            <a:r>
              <a:rPr lang="zh-CN" altLang="en-US" sz="2800" b="1" dirty="0">
                <a:solidFill>
                  <a:srgbClr val="0000FF"/>
                </a:solidFill>
                <a:latin typeface="楷体" pitchFamily="49" charset="-122"/>
                <a:ea typeface="楷体" pitchFamily="49" charset="-122"/>
              </a:rPr>
              <a:t>同的独立性；其二是“逆行”对于社会的价值。这个层面上的立意更多的是对于“逆行者”</a:t>
            </a:r>
            <a:r>
              <a:rPr lang="zh-CN" altLang="en-US" sz="2800" b="1" dirty="0" smtClean="0">
                <a:solidFill>
                  <a:srgbClr val="0000FF"/>
                </a:solidFill>
                <a:latin typeface="楷体" pitchFamily="49" charset="-122"/>
                <a:ea typeface="楷体" pitchFamily="49" charset="-122"/>
              </a:rPr>
              <a:t>的赞美</a:t>
            </a:r>
            <a:r>
              <a:rPr lang="zh-CN" altLang="en-US" sz="2800" b="1" dirty="0">
                <a:solidFill>
                  <a:srgbClr val="0000FF"/>
                </a:solidFill>
                <a:latin typeface="楷体" pitchFamily="49" charset="-122"/>
                <a:ea typeface="楷体" pitchFamily="49" charset="-122"/>
              </a:rPr>
              <a:t>和崇敬，“逆行者”既可以是个人，也可以是团体，写作时，新冠疫情这一社会热点，</a:t>
            </a:r>
            <a:r>
              <a:rPr lang="zh-CN" altLang="en-US" sz="2800" b="1" dirty="0" smtClean="0">
                <a:solidFill>
                  <a:srgbClr val="0000FF"/>
                </a:solidFill>
                <a:latin typeface="楷体" pitchFamily="49" charset="-122"/>
                <a:ea typeface="楷体" pitchFamily="49" charset="-122"/>
              </a:rPr>
              <a:t>就是</a:t>
            </a:r>
            <a:r>
              <a:rPr lang="zh-CN" altLang="en-US" sz="2800" b="1" dirty="0">
                <a:solidFill>
                  <a:srgbClr val="0000FF"/>
                </a:solidFill>
                <a:latin typeface="楷体" pitchFamily="49" charset="-122"/>
                <a:ea typeface="楷体" pitchFamily="49" charset="-122"/>
              </a:rPr>
              <a:t>很好的作文素材</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5283715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选择</a:t>
            </a:r>
            <a:r>
              <a:rPr lang="zh-CN" altLang="en-US" sz="2800" b="1" dirty="0">
                <a:solidFill>
                  <a:srgbClr val="0000FF"/>
                </a:solidFill>
                <a:latin typeface="楷体" pitchFamily="49" charset="-122"/>
                <a:ea typeface="楷体" pitchFamily="49" charset="-122"/>
              </a:rPr>
              <a:t>这个角度立意时，既可以选两者中的一者进行深入剖析，也可以两个方面结合，</a:t>
            </a:r>
            <a:r>
              <a:rPr lang="zh-CN" altLang="en-US" sz="2800" b="1" dirty="0" smtClean="0">
                <a:solidFill>
                  <a:srgbClr val="0000FF"/>
                </a:solidFill>
                <a:latin typeface="楷体" pitchFamily="49" charset="-122"/>
                <a:ea typeface="楷体" pitchFamily="49" charset="-122"/>
              </a:rPr>
              <a:t>进行递进</a:t>
            </a:r>
            <a:r>
              <a:rPr lang="zh-CN" altLang="en-US" sz="2800" b="1" dirty="0">
                <a:solidFill>
                  <a:srgbClr val="0000FF"/>
                </a:solidFill>
                <a:latin typeface="楷体" pitchFamily="49" charset="-122"/>
                <a:ea typeface="楷体" pitchFamily="49" charset="-122"/>
              </a:rPr>
              <a:t>式的论述</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②对“顺行”持支持态度。</a:t>
            </a:r>
            <a:r>
              <a:rPr lang="zh-CN" altLang="en-US" sz="2800" b="1" dirty="0">
                <a:solidFill>
                  <a:srgbClr val="0000FF"/>
                </a:solidFill>
                <a:latin typeface="楷体" pitchFamily="49" charset="-122"/>
                <a:ea typeface="楷体" pitchFamily="49" charset="-122"/>
              </a:rPr>
              <a:t>同样可以从个人效应和社会效应两个角度展开。需要注意的</a:t>
            </a:r>
            <a:r>
              <a:rPr lang="zh-CN" altLang="en-US" sz="2800" b="1" dirty="0" smtClean="0">
                <a:solidFill>
                  <a:srgbClr val="0000FF"/>
                </a:solidFill>
                <a:latin typeface="楷体" pitchFamily="49" charset="-122"/>
                <a:ea typeface="楷体" pitchFamily="49" charset="-122"/>
              </a:rPr>
              <a:t>，材料</a:t>
            </a:r>
            <a:r>
              <a:rPr lang="zh-CN" altLang="en-US" sz="2800" b="1" dirty="0">
                <a:solidFill>
                  <a:srgbClr val="0000FF"/>
                </a:solidFill>
                <a:latin typeface="楷体" pitchFamily="49" charset="-122"/>
                <a:ea typeface="楷体" pitchFamily="49" charset="-122"/>
              </a:rPr>
              <a:t>中的“顺”应该理解成“顺时”或者“顺势”，而不能理解成“人生的顺境”，否则</a:t>
            </a:r>
            <a:r>
              <a:rPr lang="zh-CN" altLang="en-US" sz="2800" b="1" dirty="0" smtClean="0">
                <a:solidFill>
                  <a:srgbClr val="0000FF"/>
                </a:solidFill>
                <a:latin typeface="楷体" pitchFamily="49" charset="-122"/>
                <a:ea typeface="楷体" pitchFamily="49" charset="-122"/>
              </a:rPr>
              <a:t>容易出现</a:t>
            </a:r>
            <a:r>
              <a:rPr lang="zh-CN" altLang="en-US" sz="2800" b="1" dirty="0">
                <a:solidFill>
                  <a:srgbClr val="0000FF"/>
                </a:solidFill>
                <a:latin typeface="楷体" pitchFamily="49" charset="-122"/>
                <a:ea typeface="楷体" pitchFamily="49" charset="-122"/>
              </a:rPr>
              <a:t>跑题的情况。新冠肺炎疫情中，全民隔离时大众的配合或部分人的胡闹同样也是很好的</a:t>
            </a:r>
            <a:r>
              <a:rPr lang="zh-CN" altLang="en-US" sz="2800" b="1" dirty="0" smtClean="0">
                <a:solidFill>
                  <a:srgbClr val="0000FF"/>
                </a:solidFill>
                <a:latin typeface="楷体" pitchFamily="49" charset="-122"/>
                <a:ea typeface="楷体" pitchFamily="49" charset="-122"/>
              </a:rPr>
              <a:t>作文</a:t>
            </a:r>
            <a:r>
              <a:rPr lang="zh-CN" altLang="en-US" sz="2800" b="1" dirty="0">
                <a:solidFill>
                  <a:srgbClr val="0000FF"/>
                </a:solidFill>
                <a:latin typeface="楷体" pitchFamily="49" charset="-122"/>
                <a:ea typeface="楷体" pitchFamily="49" charset="-122"/>
              </a:rPr>
              <a:t>素材。</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③综合考虑，</a:t>
            </a:r>
            <a:r>
              <a:rPr lang="zh-CN" altLang="en-US" sz="2800" b="1" dirty="0">
                <a:solidFill>
                  <a:srgbClr val="0000FF"/>
                </a:solidFill>
                <a:latin typeface="楷体" pitchFamily="49" charset="-122"/>
                <a:ea typeface="楷体" pitchFamily="49" charset="-122"/>
              </a:rPr>
              <a:t>立意的角度可以是“人生既要顺势的智慧，也要有逆行的勇气”、也可以</a:t>
            </a:r>
            <a:r>
              <a:rPr lang="zh-CN" altLang="en-US" sz="2800" b="1" dirty="0" smtClean="0">
                <a:solidFill>
                  <a:srgbClr val="0000FF"/>
                </a:solidFill>
                <a:latin typeface="楷体" pitchFamily="49" charset="-122"/>
                <a:ea typeface="楷体" pitchFamily="49" charset="-122"/>
              </a:rPr>
              <a:t>是“</a:t>
            </a:r>
            <a:r>
              <a:rPr lang="zh-CN" altLang="en-US" sz="2800" b="1" dirty="0">
                <a:solidFill>
                  <a:srgbClr val="0000FF"/>
                </a:solidFill>
                <a:latin typeface="楷体" pitchFamily="49" charset="-122"/>
                <a:ea typeface="楷体" pitchFamily="49" charset="-122"/>
              </a:rPr>
              <a:t>世界既要有顺行者，也要有逆行者”，前者是从个体成长的角度展开议论，后者则是从</a:t>
            </a:r>
            <a:r>
              <a:rPr lang="zh-CN" altLang="en-US" sz="2800" b="1" dirty="0" smtClean="0">
                <a:solidFill>
                  <a:srgbClr val="0000FF"/>
                </a:solidFill>
                <a:latin typeface="楷体" pitchFamily="49" charset="-122"/>
                <a:ea typeface="楷体" pitchFamily="49" charset="-122"/>
              </a:rPr>
              <a:t>社会发展</a:t>
            </a:r>
            <a:r>
              <a:rPr lang="zh-CN" altLang="en-US" sz="2800" b="1" dirty="0">
                <a:solidFill>
                  <a:srgbClr val="0000FF"/>
                </a:solidFill>
                <a:latin typeface="楷体" pitchFamily="49" charset="-122"/>
                <a:ea typeface="楷体" pitchFamily="49" charset="-122"/>
              </a:rPr>
              <a:t>的角度展开议论。需要注意的是，综合立意时。“顺行”和“逆行”的议论维度应该是</a:t>
            </a:r>
            <a:r>
              <a:rPr lang="zh-CN" altLang="en-US" sz="2800" b="1" dirty="0" smtClean="0">
                <a:solidFill>
                  <a:srgbClr val="0000FF"/>
                </a:solidFill>
                <a:latin typeface="楷体" pitchFamily="49" charset="-122"/>
                <a:ea typeface="楷体" pitchFamily="49" charset="-122"/>
              </a:rPr>
              <a:t>一致</a:t>
            </a:r>
            <a:r>
              <a:rPr lang="zh-CN" altLang="en-US" sz="2800" b="1" dirty="0">
                <a:solidFill>
                  <a:srgbClr val="0000FF"/>
                </a:solidFill>
                <a:latin typeface="楷体" pitchFamily="49" charset="-122"/>
                <a:ea typeface="楷体" pitchFamily="49" charset="-122"/>
              </a:rPr>
              <a:t>的，类似于“个体要顺势取得成功，危急关头逆行者让世界更美好”之类的中心立意，在</a:t>
            </a:r>
            <a:r>
              <a:rPr lang="zh-CN" altLang="en-US" sz="2800" b="1" dirty="0" smtClean="0">
                <a:solidFill>
                  <a:srgbClr val="0000FF"/>
                </a:solidFill>
                <a:latin typeface="楷体" pitchFamily="49" charset="-122"/>
                <a:ea typeface="楷体" pitchFamily="49" charset="-122"/>
              </a:rPr>
              <a:t>论述</a:t>
            </a:r>
            <a:r>
              <a:rPr lang="zh-CN" altLang="en-US" sz="2800" b="1" dirty="0">
                <a:solidFill>
                  <a:srgbClr val="0000FF"/>
                </a:solidFill>
                <a:latin typeface="楷体" pitchFamily="49" charset="-122"/>
                <a:ea typeface="楷体" pitchFamily="49" charset="-122"/>
              </a:rPr>
              <a:t>时是很不严谨的。</a:t>
            </a:r>
          </a:p>
        </p:txBody>
      </p:sp>
    </p:spTree>
    <p:extLst>
      <p:ext uri="{BB962C8B-B14F-4D97-AF65-F5344CB8AC3E}">
        <p14:creationId xmlns:p14="http://schemas.microsoft.com/office/powerpoint/2010/main" val="40368702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 素材积累</a:t>
            </a:r>
          </a:p>
          <a:p>
            <a:pPr eaLnBrk="1" hangingPunct="1">
              <a:spcBef>
                <a:spcPct val="0"/>
              </a:spcBef>
              <a:buFontTx/>
              <a:buNone/>
            </a:pP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、名言警句</a:t>
            </a:r>
          </a:p>
          <a:p>
            <a:pPr eaLnBrk="1" hangingPunct="1">
              <a:spcBef>
                <a:spcPct val="0"/>
              </a:spcBef>
              <a:buFontTx/>
              <a:buNone/>
            </a:pPr>
            <a:r>
              <a:rPr lang="zh-CN" altLang="en-US" sz="2800" b="1" dirty="0">
                <a:solidFill>
                  <a:srgbClr val="0000FF"/>
                </a:solidFill>
                <a:latin typeface="楷体" pitchFamily="49" charset="-122"/>
                <a:ea typeface="楷体" pitchFamily="49" charset="-122"/>
              </a:rPr>
              <a:t>顺风而呼，声非加疾也，而闻者彰。</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荀子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劝学</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君子生非异也，善假于物也。</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荀子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劝学</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经济全球化是历史潮流，只有与历史潮流、时代大势同频共振，才能更好地把握机遇、</a:t>
            </a:r>
            <a:r>
              <a:rPr lang="zh-CN" altLang="en-US" sz="2800" b="1" dirty="0" smtClean="0">
                <a:solidFill>
                  <a:srgbClr val="0000FF"/>
                </a:solidFill>
                <a:latin typeface="楷体" pitchFamily="49" charset="-122"/>
                <a:ea typeface="楷体" pitchFamily="49" charset="-122"/>
              </a:rPr>
              <a:t>赢得</a:t>
            </a:r>
            <a:r>
              <a:rPr lang="zh-CN" altLang="en-US" sz="2800" b="1" dirty="0">
                <a:solidFill>
                  <a:srgbClr val="0000FF"/>
                </a:solidFill>
                <a:latin typeface="楷体" pitchFamily="49" charset="-122"/>
                <a:ea typeface="楷体" pitchFamily="49" charset="-122"/>
              </a:rPr>
              <a:t>明天。</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人民日报评论</a:t>
            </a:r>
          </a:p>
          <a:p>
            <a:pPr eaLnBrk="1" hangingPunct="1">
              <a:spcBef>
                <a:spcPct val="0"/>
              </a:spcBef>
              <a:buFontTx/>
              <a:buNone/>
            </a:pPr>
            <a:r>
              <a:rPr lang="zh-CN" altLang="en-US" sz="2800" b="1" dirty="0">
                <a:solidFill>
                  <a:srgbClr val="0000FF"/>
                </a:solidFill>
                <a:latin typeface="楷体" pitchFamily="49" charset="-122"/>
                <a:ea typeface="楷体" pitchFamily="49" charset="-122"/>
              </a:rPr>
              <a:t>因天之时，因地之势，依人之利而所向无敌。</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诸葛亮</a:t>
            </a:r>
          </a:p>
          <a:p>
            <a:pPr eaLnBrk="1" hangingPunct="1">
              <a:spcBef>
                <a:spcPct val="0"/>
              </a:spcBef>
              <a:buFontTx/>
              <a:buNone/>
            </a:pPr>
            <a:r>
              <a:rPr lang="zh-CN" altLang="en-US" sz="2800" b="1" dirty="0">
                <a:solidFill>
                  <a:srgbClr val="0000FF"/>
                </a:solidFill>
                <a:latin typeface="楷体" pitchFamily="49" charset="-122"/>
                <a:ea typeface="楷体" pitchFamily="49" charset="-122"/>
              </a:rPr>
              <a:t>天变不足畏，祖宗不足法，人言不足恤。</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王安石</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88644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天下之事，因循则无一事可为；奋然为之，亦未必难。</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归有光</a:t>
            </a:r>
          </a:p>
          <a:p>
            <a:pPr eaLnBrk="1" hangingPunct="1">
              <a:spcBef>
                <a:spcPct val="0"/>
              </a:spcBef>
              <a:buFontTx/>
              <a:buNone/>
            </a:pPr>
            <a:r>
              <a:rPr lang="zh-CN" altLang="en-US" sz="2800" b="1" dirty="0">
                <a:solidFill>
                  <a:srgbClr val="0000FF"/>
                </a:solidFill>
                <a:latin typeface="楷体" pitchFamily="49" charset="-122"/>
                <a:ea typeface="楷体" pitchFamily="49" charset="-122"/>
              </a:rPr>
              <a:t>虽千万人，吾往矣。</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孟子</a:t>
            </a:r>
          </a:p>
          <a:p>
            <a:pPr eaLnBrk="1" hangingPunct="1">
              <a:spcBef>
                <a:spcPct val="0"/>
              </a:spcBef>
              <a:buFontTx/>
              <a:buNone/>
            </a:pPr>
            <a:r>
              <a:rPr lang="zh-CN" altLang="en-US" sz="2800" b="1" dirty="0">
                <a:solidFill>
                  <a:srgbClr val="0000FF"/>
                </a:solidFill>
                <a:latin typeface="楷体" pitchFamily="49" charset="-122"/>
                <a:ea typeface="楷体" pitchFamily="49" charset="-122"/>
              </a:rPr>
              <a:t>站在风口上，猪都能飞起来。</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雷军</a:t>
            </a:r>
          </a:p>
          <a:p>
            <a:pPr eaLnBrk="1" hangingPunct="1">
              <a:spcBef>
                <a:spcPct val="0"/>
              </a:spcBef>
              <a:buFontTx/>
              <a:buNone/>
            </a:pPr>
            <a:r>
              <a:rPr lang="zh-CN" altLang="en-US" sz="2800" b="1" dirty="0">
                <a:solidFill>
                  <a:srgbClr val="0000FF"/>
                </a:solidFill>
                <a:latin typeface="楷体" pitchFamily="49" charset="-122"/>
                <a:ea typeface="楷体" pitchFamily="49" charset="-122"/>
              </a:rPr>
              <a:t>世界潮流，浩浩荡荡，顺之则昌，逆之则亡。</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孙中山</a:t>
            </a:r>
          </a:p>
          <a:p>
            <a:pPr eaLnBrk="1" hangingPunct="1">
              <a:spcBef>
                <a:spcPct val="0"/>
              </a:spcBef>
              <a:buFontTx/>
              <a:buNone/>
            </a:pPr>
            <a:r>
              <a:rPr lang="zh-CN" altLang="en-US" sz="2800" b="1" dirty="0">
                <a:solidFill>
                  <a:srgbClr val="0000FF"/>
                </a:solidFill>
                <a:latin typeface="楷体" pitchFamily="49" charset="-122"/>
                <a:ea typeface="楷体" pitchFamily="49" charset="-122"/>
              </a:rPr>
              <a:t>生命之所以宝贵，不在于它只有一次，而在于每个人都有自己独特的轨迹。</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毕淑敏</a:t>
            </a:r>
          </a:p>
          <a:p>
            <a:pPr eaLnBrk="1" hangingPunct="1">
              <a:spcBef>
                <a:spcPct val="0"/>
              </a:spcBef>
              <a:buFontTx/>
              <a:buNone/>
            </a:pPr>
            <a:r>
              <a:rPr lang="zh-CN" altLang="en-US" sz="2800" b="1" dirty="0">
                <a:solidFill>
                  <a:srgbClr val="0000FF"/>
                </a:solidFill>
                <a:latin typeface="楷体" pitchFamily="49" charset="-122"/>
                <a:ea typeface="楷体" pitchFamily="49" charset="-122"/>
              </a:rPr>
              <a:t>逆境是事业之路上的不速之客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对于一个有思想的人来说，没有一个地方是荒凉偏僻的</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任何逆境中，他都能充实自己。</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丁</a:t>
            </a:r>
            <a:r>
              <a:rPr lang="zh-CN" altLang="en-US" sz="2800" b="1" dirty="0" smtClean="0">
                <a:solidFill>
                  <a:srgbClr val="0000FF"/>
                </a:solidFill>
                <a:latin typeface="楷体" pitchFamily="49" charset="-122"/>
                <a:ea typeface="楷体" pitchFamily="49" charset="-122"/>
              </a:rPr>
              <a:t>玲</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7667156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要有能做我自己的自由和敢做我自己的胆量。</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林语堂</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有</a:t>
            </a:r>
            <a:r>
              <a:rPr lang="zh-CN" altLang="en-US" sz="2800" b="1" dirty="0">
                <a:solidFill>
                  <a:srgbClr val="0000FF"/>
                </a:solidFill>
                <a:latin typeface="楷体" pitchFamily="49" charset="-122"/>
                <a:ea typeface="楷体" pitchFamily="49" charset="-122"/>
              </a:rPr>
              <a:t>许多东西，只要我们对它们陷入盲目性，缺乏自觉性，就可能成为我们的包袱，成为</a:t>
            </a:r>
            <a:r>
              <a:rPr lang="zh-CN" altLang="en-US" sz="2800" b="1" dirty="0" smtClean="0">
                <a:solidFill>
                  <a:srgbClr val="0000FF"/>
                </a:solidFill>
                <a:latin typeface="楷体" pitchFamily="49" charset="-122"/>
                <a:ea typeface="楷体" pitchFamily="49" charset="-122"/>
              </a:rPr>
              <a:t>我们</a:t>
            </a:r>
            <a:r>
              <a:rPr lang="zh-CN" altLang="en-US" sz="2800" b="1" dirty="0">
                <a:solidFill>
                  <a:srgbClr val="0000FF"/>
                </a:solidFill>
                <a:latin typeface="楷体" pitchFamily="49" charset="-122"/>
                <a:ea typeface="楷体" pitchFamily="49" charset="-122"/>
              </a:rPr>
              <a:t>的负担。</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毛泽东</a:t>
            </a:r>
          </a:p>
        </p:txBody>
      </p:sp>
    </p:spTree>
    <p:extLst>
      <p:ext uri="{BB962C8B-B14F-4D97-AF65-F5344CB8AC3E}">
        <p14:creationId xmlns:p14="http://schemas.microsoft.com/office/powerpoint/2010/main" val="12986619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 事实论据</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①双黄连抢购风潮：</a:t>
            </a:r>
            <a:r>
              <a:rPr lang="en-US" altLang="zh-CN" sz="2800" b="1" dirty="0">
                <a:solidFill>
                  <a:srgbClr val="0000FF"/>
                </a:solidFill>
                <a:latin typeface="楷体" pitchFamily="49" charset="-122"/>
                <a:ea typeface="楷体" pitchFamily="49" charset="-122"/>
              </a:rPr>
              <a:t>2020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31 </a:t>
            </a:r>
            <a:r>
              <a:rPr lang="zh-CN" altLang="en-US" sz="2800" b="1" dirty="0">
                <a:solidFill>
                  <a:srgbClr val="0000FF"/>
                </a:solidFill>
                <a:latin typeface="楷体" pitchFamily="49" charset="-122"/>
                <a:ea typeface="楷体" pitchFamily="49" charset="-122"/>
              </a:rPr>
              <a:t>日晚间有报道声称，中国科学院上海药物所和武汉</a:t>
            </a:r>
            <a:r>
              <a:rPr lang="zh-CN" altLang="en-US" sz="2800" b="1" dirty="0" smtClean="0">
                <a:solidFill>
                  <a:srgbClr val="0000FF"/>
                </a:solidFill>
                <a:latin typeface="楷体" pitchFamily="49" charset="-122"/>
                <a:ea typeface="楷体" pitchFamily="49" charset="-122"/>
              </a:rPr>
              <a:t>病毒</a:t>
            </a:r>
            <a:r>
              <a:rPr lang="zh-CN" altLang="en-US" sz="2800" b="1" dirty="0">
                <a:solidFill>
                  <a:srgbClr val="0000FF"/>
                </a:solidFill>
                <a:latin typeface="楷体" pitchFamily="49" charset="-122"/>
                <a:ea typeface="楷体" pitchFamily="49" charset="-122"/>
              </a:rPr>
              <a:t>所联合研究初步发现，中成药双黄连口服液可抑制新型冠状病毒。报道发出以后，各地</a:t>
            </a:r>
            <a:r>
              <a:rPr lang="zh-CN" altLang="en-US" sz="2800" b="1" dirty="0" smtClean="0">
                <a:solidFill>
                  <a:srgbClr val="0000FF"/>
                </a:solidFill>
                <a:latin typeface="楷体" pitchFamily="49" charset="-122"/>
                <a:ea typeface="楷体" pitchFamily="49" charset="-122"/>
              </a:rPr>
              <a:t>市民纷纷</a:t>
            </a:r>
            <a:r>
              <a:rPr lang="zh-CN" altLang="en-US" sz="2800" b="1" dirty="0">
                <a:solidFill>
                  <a:srgbClr val="0000FF"/>
                </a:solidFill>
                <a:latin typeface="楷体" pitchFamily="49" charset="-122"/>
                <a:ea typeface="楷体" pitchFamily="49" charset="-122"/>
              </a:rPr>
              <a:t>自行排队抢购“双黄连”，一夜之间，各实体药店和网络平台的双黄连口服液纷纷宣告售</a:t>
            </a:r>
          </a:p>
          <a:p>
            <a:pPr eaLnBrk="1" hangingPunct="1">
              <a:spcBef>
                <a:spcPct val="0"/>
              </a:spcBef>
              <a:buFontTx/>
              <a:buNone/>
            </a:pPr>
            <a:r>
              <a:rPr lang="zh-CN" altLang="en-US" sz="2800" b="1" dirty="0">
                <a:solidFill>
                  <a:srgbClr val="0000FF"/>
                </a:solidFill>
                <a:latin typeface="楷体" pitchFamily="49" charset="-122"/>
                <a:ea typeface="楷体" pitchFamily="49" charset="-122"/>
              </a:rPr>
              <a:t>罄。</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②中国医疗专家再次“逆行”，这次是“向西”。据中国驻意大利大使馆消息，当地</a:t>
            </a:r>
            <a:r>
              <a:rPr lang="zh-CN" altLang="en-US" sz="2800" b="1" dirty="0" smtClean="0">
                <a:solidFill>
                  <a:srgbClr val="0000FF"/>
                </a:solidFill>
                <a:latin typeface="楷体" pitchFamily="49" charset="-122"/>
                <a:ea typeface="楷体" pitchFamily="49" charset="-122"/>
              </a:rPr>
              <a:t>时间</a:t>
            </a:r>
            <a:r>
              <a:rPr lang="en-US" altLang="zh-CN" sz="2800" b="1" dirty="0" smtClean="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日晚，经过十余小时、</a:t>
            </a:r>
            <a:r>
              <a:rPr lang="en-US" altLang="zh-CN" sz="2800" b="1" dirty="0">
                <a:solidFill>
                  <a:srgbClr val="0000FF"/>
                </a:solidFill>
                <a:latin typeface="楷体" pitchFamily="49" charset="-122"/>
                <a:ea typeface="楷体" pitchFamily="49" charset="-122"/>
              </a:rPr>
              <a:t>9619 </a:t>
            </a:r>
            <a:r>
              <a:rPr lang="zh-CN" altLang="en-US" sz="2800" b="1" dirty="0">
                <a:solidFill>
                  <a:srgbClr val="0000FF"/>
                </a:solidFill>
                <a:latin typeface="楷体" pitchFamily="49" charset="-122"/>
                <a:ea typeface="楷体" pitchFamily="49" charset="-122"/>
              </a:rPr>
              <a:t>公里的飞行，由国家卫生健康委和中国红十字会共同</a:t>
            </a:r>
            <a:r>
              <a:rPr lang="zh-CN" altLang="en-US" sz="2800" b="1" dirty="0" smtClean="0">
                <a:solidFill>
                  <a:srgbClr val="0000FF"/>
                </a:solidFill>
                <a:latin typeface="楷体" pitchFamily="49" charset="-122"/>
                <a:ea typeface="楷体" pitchFamily="49" charset="-122"/>
              </a:rPr>
              <a:t>组建的</a:t>
            </a:r>
            <a:r>
              <a:rPr lang="zh-CN" altLang="en-US" sz="2800" b="1" dirty="0">
                <a:solidFill>
                  <a:srgbClr val="0000FF"/>
                </a:solidFill>
                <a:latin typeface="楷体" pitchFamily="49" charset="-122"/>
                <a:ea typeface="楷体" pitchFamily="49" charset="-122"/>
              </a:rPr>
              <a:t>抗疫医疗专家组一行 </a:t>
            </a:r>
            <a:r>
              <a:rPr lang="en-US" altLang="zh-CN" sz="2800" b="1" dirty="0">
                <a:solidFill>
                  <a:srgbClr val="0000FF"/>
                </a:solidFill>
                <a:latin typeface="楷体" pitchFamily="49" charset="-122"/>
                <a:ea typeface="楷体" pitchFamily="49" charset="-122"/>
              </a:rPr>
              <a:t>9 </a:t>
            </a:r>
            <a:r>
              <a:rPr lang="zh-CN" altLang="en-US" sz="2800" b="1" dirty="0">
                <a:solidFill>
                  <a:srgbClr val="0000FF"/>
                </a:solidFill>
                <a:latin typeface="楷体" pitchFamily="49" charset="-122"/>
                <a:ea typeface="楷体" pitchFamily="49" charset="-122"/>
              </a:rPr>
              <a:t>人和 </a:t>
            </a:r>
            <a:r>
              <a:rPr lang="en-US" altLang="zh-CN" sz="2800" b="1" dirty="0">
                <a:solidFill>
                  <a:srgbClr val="0000FF"/>
                </a:solidFill>
                <a:latin typeface="楷体" pitchFamily="49" charset="-122"/>
                <a:ea typeface="楷体" pitchFamily="49" charset="-122"/>
              </a:rPr>
              <a:t>31 </a:t>
            </a:r>
            <a:r>
              <a:rPr lang="zh-CN" altLang="en-US" sz="2800" b="1" dirty="0">
                <a:solidFill>
                  <a:srgbClr val="0000FF"/>
                </a:solidFill>
                <a:latin typeface="楷体" pitchFamily="49" charset="-122"/>
                <a:ea typeface="楷体" pitchFamily="49" charset="-122"/>
              </a:rPr>
              <a:t>吨中方捐助的医疗物资，乘坐包机抵达罗马。一下飞机，他</a:t>
            </a:r>
          </a:p>
          <a:p>
            <a:pPr eaLnBrk="1" hangingPunct="1">
              <a:spcBef>
                <a:spcPct val="0"/>
              </a:spcBef>
              <a:buFontTx/>
              <a:buNone/>
            </a:pPr>
            <a:r>
              <a:rPr lang="zh-CN" altLang="en-US" sz="2800" b="1" dirty="0">
                <a:solidFill>
                  <a:srgbClr val="0000FF"/>
                </a:solidFill>
                <a:latin typeface="楷体" pitchFamily="49" charset="-122"/>
                <a:ea typeface="楷体" pitchFamily="49" charset="-122"/>
              </a:rPr>
              <a:t>们就和意大利红十字会的工作人员进行了业务交流</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5283715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③“逆行者”中的“她力量”：李兰娟院士不惧疫情，</a:t>
            </a:r>
            <a:r>
              <a:rPr lang="en-US" altLang="zh-CN" sz="2800" b="1" dirty="0">
                <a:solidFill>
                  <a:srgbClr val="0000FF"/>
                </a:solidFill>
                <a:latin typeface="楷体" pitchFamily="49" charset="-122"/>
                <a:ea typeface="楷体" pitchFamily="49" charset="-122"/>
              </a:rPr>
              <a:t>73 </a:t>
            </a:r>
            <a:r>
              <a:rPr lang="zh-CN" altLang="en-US" sz="2800" b="1" dirty="0">
                <a:solidFill>
                  <a:srgbClr val="0000FF"/>
                </a:solidFill>
                <a:latin typeface="楷体" pitchFamily="49" charset="-122"/>
                <a:ea typeface="楷体" pitchFamily="49" charset="-122"/>
              </a:rPr>
              <a:t>岁再战一线，她和团队带来</a:t>
            </a:r>
            <a:r>
              <a:rPr lang="zh-CN" altLang="en-US" sz="2800" b="1" dirty="0" smtClean="0">
                <a:solidFill>
                  <a:srgbClr val="0000FF"/>
                </a:solidFill>
                <a:latin typeface="楷体" pitchFamily="49" charset="-122"/>
                <a:ea typeface="楷体" pitchFamily="49" charset="-122"/>
              </a:rPr>
              <a:t>的李氏</a:t>
            </a:r>
            <a:r>
              <a:rPr lang="zh-CN" altLang="en-US" sz="2800" b="1" dirty="0">
                <a:solidFill>
                  <a:srgbClr val="0000FF"/>
                </a:solidFill>
                <a:latin typeface="楷体" pitchFamily="49" charset="-122"/>
                <a:ea typeface="楷体" pitchFamily="49" charset="-122"/>
              </a:rPr>
              <a:t>人工肝系统、“四抗二平衡”救治模式初显成效；我国首席生化武器防御专家陈薇少将</a:t>
            </a:r>
            <a:r>
              <a:rPr lang="zh-CN" altLang="en-US" sz="2800" b="1" dirty="0" smtClean="0">
                <a:solidFill>
                  <a:srgbClr val="0000FF"/>
                </a:solidFill>
                <a:latin typeface="楷体" pitchFamily="49" charset="-122"/>
                <a:ea typeface="楷体" pitchFamily="49" charset="-122"/>
              </a:rPr>
              <a:t>，历经</a:t>
            </a:r>
            <a:r>
              <a:rPr lang="zh-CN" altLang="en-US" sz="2800" b="1" dirty="0">
                <a:solidFill>
                  <a:srgbClr val="0000FF"/>
                </a:solidFill>
                <a:latin typeface="楷体" pitchFamily="49" charset="-122"/>
                <a:ea typeface="楷体" pitchFamily="49" charset="-122"/>
              </a:rPr>
              <a:t>抗击非典、埃博拉等多场硬战，她和同事们实现了新型冠状病毒快速检测，在确诊医治</a:t>
            </a:r>
            <a:r>
              <a:rPr lang="zh-CN" altLang="en-US" sz="2800" b="1" dirty="0" smtClean="0">
                <a:solidFill>
                  <a:srgbClr val="0000FF"/>
                </a:solidFill>
                <a:latin typeface="楷体" pitchFamily="49" charset="-122"/>
                <a:ea typeface="楷体" pitchFamily="49" charset="-122"/>
              </a:rPr>
              <a:t>中起</a:t>
            </a:r>
            <a:r>
              <a:rPr lang="zh-CN" altLang="en-US" sz="2800" b="1" dirty="0">
                <a:solidFill>
                  <a:srgbClr val="0000FF"/>
                </a:solidFill>
                <a:latin typeface="楷体" pitchFamily="49" charset="-122"/>
                <a:ea typeface="楷体" pitchFamily="49" charset="-122"/>
              </a:rPr>
              <a:t>了重大作用；北京大学第三医院院长乔杰，带着组建“危重症病房”的使命抵汉，仅用 </a:t>
            </a:r>
            <a:r>
              <a:rPr lang="en-US" altLang="zh-CN" sz="2800" b="1" dirty="0" smtClean="0">
                <a:solidFill>
                  <a:srgbClr val="0000FF"/>
                </a:solidFill>
                <a:latin typeface="楷体" pitchFamily="49" charset="-122"/>
                <a:ea typeface="楷体" pitchFamily="49" charset="-122"/>
              </a:rPr>
              <a:t>30</a:t>
            </a:r>
            <a:r>
              <a:rPr lang="zh-CN" altLang="en-US" sz="2800" b="1" dirty="0" smtClean="0">
                <a:solidFill>
                  <a:srgbClr val="0000FF"/>
                </a:solidFill>
                <a:latin typeface="楷体" pitchFamily="49" charset="-122"/>
                <a:ea typeface="楷体" pitchFamily="49" charset="-122"/>
              </a:rPr>
              <a:t>多个小时</a:t>
            </a:r>
            <a:r>
              <a:rPr lang="zh-CN" altLang="en-US" sz="2800" b="1" dirty="0">
                <a:solidFill>
                  <a:srgbClr val="0000FF"/>
                </a:solidFill>
                <a:latin typeface="楷体" pitchFamily="49" charset="-122"/>
                <a:ea typeface="楷体" pitchFamily="49" charset="-122"/>
              </a:rPr>
              <a:t>组建起“危重症病房”，河南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名 </a:t>
            </a:r>
            <a:r>
              <a:rPr lang="en-US" altLang="zh-CN" sz="2800" b="1" dirty="0">
                <a:solidFill>
                  <a:srgbClr val="0000FF"/>
                </a:solidFill>
                <a:latin typeface="楷体" pitchFamily="49" charset="-122"/>
                <a:ea typeface="楷体" pitchFamily="49" charset="-122"/>
              </a:rPr>
              <a:t>90 </a:t>
            </a:r>
            <a:r>
              <a:rPr lang="zh-CN" altLang="en-US" sz="2800" b="1" dirty="0">
                <a:solidFill>
                  <a:srgbClr val="0000FF"/>
                </a:solidFill>
                <a:latin typeface="楷体" pitchFamily="49" charset="-122"/>
                <a:ea typeface="楷体" pitchFamily="49" charset="-122"/>
              </a:rPr>
              <a:t>后援鄂女医护集体剃光头；为了专心投入战</a:t>
            </a:r>
            <a:r>
              <a:rPr lang="zh-CN" altLang="en-US" sz="2800" b="1" dirty="0" smtClean="0">
                <a:solidFill>
                  <a:srgbClr val="0000FF"/>
                </a:solidFill>
                <a:latin typeface="楷体" pitchFamily="49" charset="-122"/>
                <a:ea typeface="楷体" pitchFamily="49" charset="-122"/>
              </a:rPr>
              <a:t>疫一线</a:t>
            </a:r>
            <a:r>
              <a:rPr lang="zh-CN" altLang="en-US" sz="2800" b="1" dirty="0">
                <a:solidFill>
                  <a:srgbClr val="0000FF"/>
                </a:solidFill>
                <a:latin typeface="楷体" pitchFamily="49" charset="-122"/>
                <a:ea typeface="楷体" pitchFamily="49" charset="-122"/>
              </a:rPr>
              <a:t>，湖北武汉项城籍医生李薇薇回项城老家送娃“留守”；“</a:t>
            </a:r>
            <a:r>
              <a:rPr lang="en-US" altLang="zh-CN" sz="2800" b="1" dirty="0">
                <a:solidFill>
                  <a:srgbClr val="0000FF"/>
                </a:solidFill>
                <a:latin typeface="楷体" pitchFamily="49" charset="-122"/>
                <a:ea typeface="楷体" pitchFamily="49" charset="-122"/>
              </a:rPr>
              <a:t>95 </a:t>
            </a:r>
            <a:r>
              <a:rPr lang="zh-CN" altLang="en-US" sz="2800" b="1" dirty="0">
                <a:solidFill>
                  <a:srgbClr val="0000FF"/>
                </a:solidFill>
                <a:latin typeface="楷体" pitchFamily="49" charset="-122"/>
                <a:ea typeface="楷体" pitchFamily="49" charset="-122"/>
              </a:rPr>
              <a:t>后”女孩甘如意，疫情</a:t>
            </a:r>
            <a:r>
              <a:rPr lang="zh-CN" altLang="en-US" sz="2800" b="1" dirty="0" smtClean="0">
                <a:solidFill>
                  <a:srgbClr val="0000FF"/>
                </a:solidFill>
                <a:latin typeface="楷体" pitchFamily="49" charset="-122"/>
                <a:ea typeface="楷体" pitchFamily="49" charset="-122"/>
              </a:rPr>
              <a:t>发生</a:t>
            </a:r>
            <a:r>
              <a:rPr lang="zh-CN" altLang="en-US" sz="2800" b="1" dirty="0">
                <a:solidFill>
                  <a:srgbClr val="0000FF"/>
                </a:solidFill>
                <a:latin typeface="楷体" pitchFamily="49" charset="-122"/>
                <a:ea typeface="楷体" pitchFamily="49" charset="-122"/>
              </a:rPr>
              <a:t>后本在荆州老家休假的她，骑行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天 </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夜，跨越 </a:t>
            </a:r>
            <a:r>
              <a:rPr lang="en-US" altLang="zh-CN" sz="2800" b="1" dirty="0">
                <a:solidFill>
                  <a:srgbClr val="0000FF"/>
                </a:solidFill>
                <a:latin typeface="楷体" pitchFamily="49" charset="-122"/>
                <a:ea typeface="楷体" pitchFamily="49" charset="-122"/>
              </a:rPr>
              <a:t>300 </a:t>
            </a:r>
            <a:r>
              <a:rPr lang="zh-CN" altLang="en-US" sz="2800" b="1" dirty="0">
                <a:solidFill>
                  <a:srgbClr val="0000FF"/>
                </a:solidFill>
                <a:latin typeface="楷体" pitchFamily="49" charset="-122"/>
                <a:ea typeface="楷体" pitchFamily="49" charset="-122"/>
              </a:rPr>
              <a:t>公里，坚持返回武汉抗疫一线工作</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④2019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月，香港西九龙裁判法院就 </a:t>
            </a:r>
            <a:r>
              <a:rPr lang="en-US" altLang="zh-CN" sz="2800" b="1" dirty="0">
                <a:solidFill>
                  <a:srgbClr val="0000FF"/>
                </a:solidFill>
                <a:latin typeface="楷体" pitchFamily="49" charset="-122"/>
                <a:ea typeface="楷体" pitchFamily="49" charset="-122"/>
              </a:rPr>
              <a:t>2014 </a:t>
            </a:r>
            <a:r>
              <a:rPr lang="zh-CN" altLang="en-US" sz="2800" b="1" dirty="0">
                <a:solidFill>
                  <a:srgbClr val="0000FF"/>
                </a:solidFill>
                <a:latin typeface="楷体" pitchFamily="49" charset="-122"/>
                <a:ea typeface="楷体" pitchFamily="49" charset="-122"/>
              </a:rPr>
              <a:t>年香港非法“占中”案作出判刑。据香港</a:t>
            </a:r>
            <a:r>
              <a:rPr lang="zh-CN" altLang="en-US" sz="2800" b="1" dirty="0" smtClean="0">
                <a:solidFill>
                  <a:srgbClr val="0000FF"/>
                </a:solidFill>
                <a:latin typeface="楷体" pitchFamily="49" charset="-122"/>
                <a:ea typeface="楷体" pitchFamily="49" charset="-122"/>
              </a:rPr>
              <a:t>“东网”</a:t>
            </a:r>
            <a:r>
              <a:rPr lang="zh-CN" altLang="en-US" sz="2800" b="1" dirty="0">
                <a:solidFill>
                  <a:srgbClr val="0000FF"/>
                </a:solidFill>
                <a:latin typeface="楷体" pitchFamily="49" charset="-122"/>
                <a:ea typeface="楷体" pitchFamily="49" charset="-122"/>
              </a:rPr>
              <a:t>等多家港媒报道，“占中”三名发起人戴耀廷、陈健民、朱耀明均被判刑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个月，</a:t>
            </a:r>
            <a:r>
              <a:rPr lang="zh-CN" altLang="en-US" sz="2800" b="1" dirty="0" smtClean="0">
                <a:solidFill>
                  <a:srgbClr val="0000FF"/>
                </a:solidFill>
                <a:latin typeface="楷体" pitchFamily="49" charset="-122"/>
                <a:ea typeface="楷体" pitchFamily="49" charset="-122"/>
              </a:rPr>
              <a:t>其中朱</a:t>
            </a:r>
            <a:r>
              <a:rPr lang="zh-CN" altLang="en-US" sz="2800" b="1" dirty="0">
                <a:solidFill>
                  <a:srgbClr val="0000FF"/>
                </a:solidFill>
                <a:latin typeface="楷体" pitchFamily="49" charset="-122"/>
                <a:ea typeface="楷体" pitchFamily="49" charset="-122"/>
              </a:rPr>
              <a:t>获缓刑两年，戴、陈两人需即刻入狱</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0368702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相关</a:t>
            </a:r>
            <a:r>
              <a:rPr lang="zh-CN" altLang="en-US" sz="2800" b="1" dirty="0">
                <a:solidFill>
                  <a:srgbClr val="0000FF"/>
                </a:solidFill>
                <a:latin typeface="楷体" pitchFamily="49" charset="-122"/>
                <a:ea typeface="楷体" pitchFamily="49" charset="-122"/>
              </a:rPr>
              <a:t>成员邵家臻被判监禁 </a:t>
            </a:r>
            <a:r>
              <a:rPr lang="en-US" altLang="zh-CN" sz="2800" b="1" dirty="0">
                <a:solidFill>
                  <a:srgbClr val="0000FF"/>
                </a:solidFill>
                <a:latin typeface="楷体" pitchFamily="49" charset="-122"/>
                <a:ea typeface="楷体" pitchFamily="49" charset="-122"/>
              </a:rPr>
              <a:t>8 </a:t>
            </a:r>
            <a:r>
              <a:rPr lang="zh-CN" altLang="en-US" sz="2800" b="1" dirty="0">
                <a:solidFill>
                  <a:srgbClr val="0000FF"/>
                </a:solidFill>
                <a:latin typeface="楷体" pitchFamily="49" charset="-122"/>
                <a:ea typeface="楷体" pitchFamily="49" charset="-122"/>
              </a:rPr>
              <a:t>个月；张秀贤被判 </a:t>
            </a:r>
            <a:r>
              <a:rPr lang="en-US" altLang="zh-CN" sz="2800" b="1" dirty="0">
                <a:solidFill>
                  <a:srgbClr val="0000FF"/>
                </a:solidFill>
                <a:latin typeface="楷体" pitchFamily="49" charset="-122"/>
                <a:ea typeface="楷体" pitchFamily="49" charset="-122"/>
              </a:rPr>
              <a:t>200 </a:t>
            </a:r>
            <a:r>
              <a:rPr lang="zh-CN" altLang="en-US" sz="2800" b="1" dirty="0">
                <a:solidFill>
                  <a:srgbClr val="0000FF"/>
                </a:solidFill>
                <a:latin typeface="楷体" pitchFamily="49" charset="-122"/>
                <a:ea typeface="楷体" pitchFamily="49" charset="-122"/>
              </a:rPr>
              <a:t>小时社会服务令；钟耀华被判监禁 </a:t>
            </a:r>
            <a:r>
              <a:rPr lang="en-US" altLang="zh-CN" sz="2800" b="1" dirty="0">
                <a:solidFill>
                  <a:srgbClr val="0000FF"/>
                </a:solidFill>
                <a:latin typeface="楷体" pitchFamily="49" charset="-122"/>
                <a:ea typeface="楷体" pitchFamily="49" charset="-122"/>
              </a:rPr>
              <a:t>8 </a:t>
            </a:r>
            <a:r>
              <a:rPr lang="zh-CN" altLang="en-US" sz="2800" b="1" dirty="0" smtClean="0">
                <a:solidFill>
                  <a:srgbClr val="0000FF"/>
                </a:solidFill>
                <a:latin typeface="楷体" pitchFamily="49" charset="-122"/>
                <a:ea typeface="楷体" pitchFamily="49" charset="-122"/>
              </a:rPr>
              <a:t>个月</a:t>
            </a:r>
            <a:r>
              <a:rPr lang="zh-CN" altLang="en-US" sz="2800" b="1" dirty="0">
                <a:solidFill>
                  <a:srgbClr val="0000FF"/>
                </a:solidFill>
                <a:latin typeface="楷体" pitchFamily="49" charset="-122"/>
                <a:ea typeface="楷体" pitchFamily="49" charset="-122"/>
              </a:rPr>
              <a:t>、缓刑 </a:t>
            </a: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年；黄浩铭被判监禁 </a:t>
            </a:r>
            <a:r>
              <a:rPr lang="en-US" altLang="zh-CN" sz="2800" b="1" dirty="0">
                <a:solidFill>
                  <a:srgbClr val="0000FF"/>
                </a:solidFill>
                <a:latin typeface="楷体" pitchFamily="49" charset="-122"/>
                <a:ea typeface="楷体" pitchFamily="49" charset="-122"/>
              </a:rPr>
              <a:t>8 </a:t>
            </a:r>
            <a:r>
              <a:rPr lang="zh-CN" altLang="en-US" sz="2800" b="1" dirty="0">
                <a:solidFill>
                  <a:srgbClr val="0000FF"/>
                </a:solidFill>
                <a:latin typeface="楷体" pitchFamily="49" charset="-122"/>
                <a:ea typeface="楷体" pitchFamily="49" charset="-122"/>
              </a:rPr>
              <a:t>个月。</a:t>
            </a:r>
          </a:p>
          <a:p>
            <a:pPr eaLnBrk="1" hangingPunct="1">
              <a:spcBef>
                <a:spcPct val="0"/>
              </a:spcBef>
              <a:buFontTx/>
              <a:buNone/>
            </a:pPr>
            <a:r>
              <a:rPr lang="zh-CN" altLang="en-US" sz="2800" b="1" dirty="0">
                <a:solidFill>
                  <a:srgbClr val="0000FF"/>
                </a:solidFill>
                <a:latin typeface="楷体" pitchFamily="49" charset="-122"/>
                <a:ea typeface="楷体" pitchFamily="49" charset="-122"/>
              </a:rPr>
              <a:t>而 </a:t>
            </a:r>
            <a:r>
              <a:rPr lang="en-US" altLang="zh-CN" sz="2800" b="1" dirty="0">
                <a:solidFill>
                  <a:srgbClr val="0000FF"/>
                </a:solidFill>
                <a:latin typeface="楷体" pitchFamily="49" charset="-122"/>
                <a:ea typeface="楷体" pitchFamily="49" charset="-122"/>
              </a:rPr>
              <a:t>2019 </a:t>
            </a:r>
            <a:r>
              <a:rPr lang="zh-CN" altLang="en-US" sz="2800" b="1" dirty="0">
                <a:solidFill>
                  <a:srgbClr val="0000FF"/>
                </a:solidFill>
                <a:latin typeface="楷体" pitchFamily="49" charset="-122"/>
                <a:ea typeface="楷体" pitchFamily="49" charset="-122"/>
              </a:rPr>
              <a:t>年间策划或参与香港暴乱事件的陈浩天、黄之锋、周庭等“港独”青年头目，</a:t>
            </a:r>
            <a:r>
              <a:rPr lang="en-US" altLang="zh-CN" sz="2800" b="1" dirty="0" smtClean="0">
                <a:solidFill>
                  <a:srgbClr val="0000FF"/>
                </a:solidFill>
                <a:latin typeface="楷体" pitchFamily="49" charset="-122"/>
                <a:ea typeface="楷体" pitchFamily="49" charset="-122"/>
              </a:rPr>
              <a:t>8</a:t>
            </a:r>
            <a:r>
              <a:rPr lang="zh-CN" altLang="en-US" sz="2800" b="1" dirty="0" smtClean="0">
                <a:solidFill>
                  <a:srgbClr val="0000FF"/>
                </a:solidFill>
                <a:latin typeface="楷体" pitchFamily="49" charset="-122"/>
                <a:ea typeface="楷体" pitchFamily="49" charset="-122"/>
              </a:rPr>
              <a:t>月尾</a:t>
            </a:r>
            <a:r>
              <a:rPr lang="zh-CN" altLang="en-US" sz="2800" b="1" dirty="0">
                <a:solidFill>
                  <a:srgbClr val="0000FF"/>
                </a:solidFill>
                <a:latin typeface="楷体" pitchFamily="49" charset="-122"/>
                <a:ea typeface="楷体" pitchFamily="49" charset="-122"/>
              </a:rPr>
              <a:t>相继被警方拘捕。香港警员民众相关科总警司谢振中在 </a:t>
            </a:r>
            <a:r>
              <a:rPr lang="en-US" altLang="zh-CN" sz="2800" b="1" dirty="0">
                <a:solidFill>
                  <a:srgbClr val="0000FF"/>
                </a:solidFill>
                <a:latin typeface="楷体" pitchFamily="49" charset="-122"/>
                <a:ea typeface="楷体" pitchFamily="49" charset="-122"/>
              </a:rPr>
              <a:t>8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30 </a:t>
            </a:r>
            <a:r>
              <a:rPr lang="zh-CN" altLang="en-US" sz="2800" b="1" dirty="0">
                <a:solidFill>
                  <a:srgbClr val="0000FF"/>
                </a:solidFill>
                <a:latin typeface="楷体" pitchFamily="49" charset="-122"/>
                <a:ea typeface="楷体" pitchFamily="49" charset="-122"/>
              </a:rPr>
              <a:t>日的例行记者会上谈及</a:t>
            </a:r>
            <a:r>
              <a:rPr lang="zh-CN" altLang="en-US" sz="2800" b="1" dirty="0" smtClean="0">
                <a:solidFill>
                  <a:srgbClr val="0000FF"/>
                </a:solidFill>
                <a:latin typeface="楷体" pitchFamily="49" charset="-122"/>
                <a:ea typeface="楷体" pitchFamily="49" charset="-122"/>
              </a:rPr>
              <a:t>此事</a:t>
            </a:r>
            <a:r>
              <a:rPr lang="zh-CN" altLang="en-US" sz="2800" b="1" dirty="0">
                <a:solidFill>
                  <a:srgbClr val="0000FF"/>
                </a:solidFill>
                <a:latin typeface="楷体" pitchFamily="49" charset="-122"/>
                <a:ea typeface="楷体" pitchFamily="49" charset="-122"/>
              </a:rPr>
              <a:t>暗示说，案件现在正凭证早前理睬，慢慢并逐个将涉及违法暴力人士绳之于法。</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⑤</a:t>
            </a:r>
            <a:r>
              <a:rPr lang="zh-CN" altLang="en-US" sz="2800" b="1" dirty="0">
                <a:solidFill>
                  <a:srgbClr val="0000FF"/>
                </a:solidFill>
                <a:latin typeface="楷体" pitchFamily="49" charset="-122"/>
                <a:ea typeface="楷体" pitchFamily="49" charset="-122"/>
              </a:rPr>
              <a:t>钟南山：</a:t>
            </a:r>
            <a:r>
              <a:rPr lang="en-US" altLang="zh-CN" sz="2800" b="1" dirty="0">
                <a:solidFill>
                  <a:srgbClr val="0000FF"/>
                </a:solidFill>
                <a:latin typeface="楷体" pitchFamily="49" charset="-122"/>
                <a:ea typeface="楷体" pitchFamily="49" charset="-122"/>
              </a:rPr>
              <a:t>17 </a:t>
            </a:r>
            <a:r>
              <a:rPr lang="zh-CN" altLang="en-US" sz="2800" b="1" dirty="0">
                <a:solidFill>
                  <a:srgbClr val="0000FF"/>
                </a:solidFill>
                <a:latin typeface="楷体" pitchFamily="49" charset="-122"/>
                <a:ea typeface="楷体" pitchFamily="49" charset="-122"/>
              </a:rPr>
              <a:t>年前，在“非典”肆虐的关口，他说出“把重症病人都送到我这里来”</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17 </a:t>
            </a:r>
            <a:r>
              <a:rPr lang="zh-CN" altLang="en-US" sz="2800" b="1" dirty="0">
                <a:solidFill>
                  <a:srgbClr val="0000FF"/>
                </a:solidFill>
                <a:latin typeface="楷体" pitchFamily="49" charset="-122"/>
                <a:ea typeface="楷体" pitchFamily="49" charset="-122"/>
              </a:rPr>
              <a:t>年后，在新型冠状病毒蔓延的当下，他一边建议公众“不要去武汉”，一边第一时间坐</a:t>
            </a:r>
            <a:r>
              <a:rPr lang="zh-CN" altLang="en-US" sz="2800" b="1" dirty="0" smtClean="0">
                <a:solidFill>
                  <a:srgbClr val="0000FF"/>
                </a:solidFill>
                <a:latin typeface="楷体" pitchFamily="49" charset="-122"/>
                <a:ea typeface="楷体" pitchFamily="49" charset="-122"/>
              </a:rPr>
              <a:t>上赴</a:t>
            </a:r>
            <a:r>
              <a:rPr lang="zh-CN" altLang="en-US" sz="2800" b="1" dirty="0">
                <a:solidFill>
                  <a:srgbClr val="0000FF"/>
                </a:solidFill>
                <a:latin typeface="楷体" pitchFamily="49" charset="-122"/>
                <a:ea typeface="楷体" pitchFamily="49" charset="-122"/>
              </a:rPr>
              <a:t>武汉的高铁，奔向防疫第一线。</a:t>
            </a:r>
          </a:p>
        </p:txBody>
      </p:sp>
    </p:spTree>
    <p:extLst>
      <p:ext uri="{BB962C8B-B14F-4D97-AF65-F5344CB8AC3E}">
        <p14:creationId xmlns:p14="http://schemas.microsoft.com/office/powerpoint/2010/main" val="88644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（四） 范文指导</a:t>
            </a:r>
          </a:p>
          <a:p>
            <a:pPr algn="ctr" eaLnBrk="1" hangingPunct="1">
              <a:spcBef>
                <a:spcPct val="0"/>
              </a:spcBef>
              <a:buFontTx/>
              <a:buNone/>
            </a:pPr>
            <a:r>
              <a:rPr lang="zh-CN" altLang="en-US" sz="2800" b="1" dirty="0">
                <a:solidFill>
                  <a:srgbClr val="0000FF"/>
                </a:solidFill>
                <a:latin typeface="楷体" pitchFamily="49" charset="-122"/>
                <a:ea typeface="楷体" pitchFamily="49" charset="-122"/>
              </a:rPr>
              <a:t>顺风致远</a:t>
            </a:r>
          </a:p>
          <a:p>
            <a:pPr algn="ctr" eaLnBrk="1" hangingPunct="1">
              <a:spcBef>
                <a:spcPct val="0"/>
              </a:spcBef>
              <a:buFontTx/>
              <a:buNone/>
            </a:pPr>
            <a:r>
              <a:rPr lang="zh-CN" altLang="en-US" sz="2800" b="1" dirty="0">
                <a:solidFill>
                  <a:srgbClr val="0000FF"/>
                </a:solidFill>
                <a:latin typeface="楷体" pitchFamily="49" charset="-122"/>
                <a:ea typeface="楷体" pitchFamily="49" charset="-122"/>
              </a:rPr>
              <a:t>佚名</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帆船</a:t>
            </a:r>
            <a:r>
              <a:rPr lang="zh-CN" altLang="en-US" sz="2800" b="1" dirty="0">
                <a:solidFill>
                  <a:srgbClr val="0000FF"/>
                </a:solidFill>
                <a:latin typeface="楷体" pitchFamily="49" charset="-122"/>
                <a:ea typeface="楷体" pitchFamily="49" charset="-122"/>
              </a:rPr>
              <a:t>比赛时顺风航行会让帆船的操作方式非常简单，既省心又不费力。这一体育竞技场</a:t>
            </a:r>
            <a:r>
              <a:rPr lang="zh-CN" altLang="en-US" sz="2800" b="1" dirty="0" smtClean="0">
                <a:solidFill>
                  <a:srgbClr val="0000FF"/>
                </a:solidFill>
                <a:latin typeface="楷体" pitchFamily="49" charset="-122"/>
                <a:ea typeface="楷体" pitchFamily="49" charset="-122"/>
              </a:rPr>
              <a:t>上的</a:t>
            </a:r>
            <a:r>
              <a:rPr lang="zh-CN" altLang="en-US" sz="2800" b="1" dirty="0">
                <a:solidFill>
                  <a:srgbClr val="0000FF"/>
                </a:solidFill>
                <a:latin typeface="楷体" pitchFamily="49" charset="-122"/>
                <a:ea typeface="楷体" pitchFamily="49" charset="-122"/>
              </a:rPr>
              <a:t>技巧，其实也包涵着人生的智慧：人生在世，顺风更能致远。</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古人</a:t>
            </a:r>
            <a:r>
              <a:rPr lang="zh-CN" altLang="en-US" sz="2800" b="1" dirty="0">
                <a:solidFill>
                  <a:srgbClr val="0000FF"/>
                </a:solidFill>
                <a:latin typeface="楷体" pitchFamily="49" charset="-122"/>
                <a:ea typeface="楷体" pitchFamily="49" charset="-122"/>
              </a:rPr>
              <a:t>对顺风而行的好处早有认知。</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逍遥游</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中，大鹏“抟扶摇而上者九万里”的浪漫</a:t>
            </a:r>
            <a:r>
              <a:rPr lang="zh-CN" altLang="en-US" sz="2800" b="1" dirty="0" smtClean="0">
                <a:solidFill>
                  <a:srgbClr val="0000FF"/>
                </a:solidFill>
                <a:latin typeface="楷体" pitchFamily="49" charset="-122"/>
                <a:ea typeface="楷体" pitchFamily="49" charset="-122"/>
              </a:rPr>
              <a:t>想象</a:t>
            </a:r>
            <a:r>
              <a:rPr lang="zh-CN" altLang="en-US" sz="2800" b="1" dirty="0">
                <a:solidFill>
                  <a:srgbClr val="0000FF"/>
                </a:solidFill>
                <a:latin typeface="楷体" pitchFamily="49" charset="-122"/>
                <a:ea typeface="楷体" pitchFamily="49" charset="-122"/>
              </a:rPr>
              <a:t>告诉我们，顺风能助力事业的起步；</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中，薛宝钗“好风凭借力，送我上青云”</a:t>
            </a:r>
            <a:r>
              <a:rPr lang="zh-CN" altLang="en-US" sz="2800" b="1" dirty="0" smtClean="0">
                <a:solidFill>
                  <a:srgbClr val="0000FF"/>
                </a:solidFill>
                <a:latin typeface="楷体" pitchFamily="49" charset="-122"/>
                <a:ea typeface="楷体" pitchFamily="49" charset="-122"/>
              </a:rPr>
              <a:t>的现实</a:t>
            </a:r>
            <a:r>
              <a:rPr lang="zh-CN" altLang="en-US" sz="2800" b="1" dirty="0">
                <a:solidFill>
                  <a:srgbClr val="0000FF"/>
                </a:solidFill>
                <a:latin typeface="楷体" pitchFamily="49" charset="-122"/>
                <a:ea typeface="楷体" pitchFamily="49" charset="-122"/>
              </a:rPr>
              <a:t>期待点醒我们，顺风能让我们走得更高远；而</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劝学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中，荀子“顺风而呼，声非加疾也，</a:t>
            </a:r>
          </a:p>
          <a:p>
            <a:pPr eaLnBrk="1" hangingPunct="1">
              <a:spcBef>
                <a:spcPct val="0"/>
              </a:spcBef>
              <a:buFontTx/>
              <a:buNone/>
            </a:pPr>
            <a:r>
              <a:rPr lang="zh-CN" altLang="en-US" sz="2800" b="1" dirty="0">
                <a:solidFill>
                  <a:srgbClr val="0000FF"/>
                </a:solidFill>
                <a:latin typeface="楷体" pitchFamily="49" charset="-122"/>
                <a:ea typeface="楷体" pitchFamily="49" charset="-122"/>
              </a:rPr>
              <a:t>而闻者彰”的告诫更是提示我们，在个人奋斗的同时，善于抓住时代的风向，能让我们取得</a:t>
            </a:r>
            <a:r>
              <a:rPr lang="zh-CN" altLang="en-US" sz="2800" b="1" dirty="0" smtClean="0">
                <a:solidFill>
                  <a:srgbClr val="0000FF"/>
                </a:solidFill>
                <a:latin typeface="楷体" pitchFamily="49" charset="-122"/>
                <a:ea typeface="楷体" pitchFamily="49" charset="-122"/>
              </a:rPr>
              <a:t>更快</a:t>
            </a:r>
            <a:r>
              <a:rPr lang="zh-CN" altLang="en-US" sz="2800" b="1" dirty="0">
                <a:solidFill>
                  <a:srgbClr val="0000FF"/>
                </a:solidFill>
                <a:latin typeface="楷体" pitchFamily="49" charset="-122"/>
                <a:ea typeface="楷体" pitchFamily="49" charset="-122"/>
              </a:rPr>
              <a:t>更大的成功</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7667156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474591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④整体把握</a:t>
            </a:r>
            <a:r>
              <a:rPr lang="zh-CN" altLang="zh-CN" sz="2800" b="1" dirty="0">
                <a:solidFill>
                  <a:srgbClr val="0000FF"/>
                </a:solidFill>
                <a:latin typeface="楷体" pitchFamily="49" charset="-122"/>
                <a:ea typeface="楷体" pitchFamily="49" charset="-122"/>
              </a:rPr>
              <a:t>，阐述“医”字的内涵，从“需要怎样的医生”“为什么需要医生”“怎样做个好医生”着手，进行立意。“需要的医生”既可以取“医生”的本义，也可以进行意义的引申，需要注意的是，在只取“医生”的本义时，论述一定要有深度或广度，否则容易显得肤浅空洞。</a:t>
            </a:r>
          </a:p>
          <a:p>
            <a:pPr>
              <a:buNone/>
            </a:pPr>
            <a:r>
              <a:rPr lang="zh-CN" altLang="zh-CN" sz="2800" b="1" dirty="0">
                <a:solidFill>
                  <a:srgbClr val="0000FF"/>
                </a:solidFill>
                <a:latin typeface="楷体" pitchFamily="49" charset="-122"/>
                <a:ea typeface="楷体" pitchFamily="49" charset="-122"/>
              </a:rPr>
              <a:t>参考立意：好医生，助力健康中国</a:t>
            </a:r>
          </a:p>
          <a:p>
            <a:pPr>
              <a:buNone/>
            </a:pPr>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医生的三重境界</a:t>
            </a:r>
          </a:p>
          <a:p>
            <a:pPr>
              <a:buNone/>
            </a:pPr>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做人民喜欢的好医生</a:t>
            </a:r>
          </a:p>
          <a:p>
            <a:pPr>
              <a:buNone/>
            </a:pPr>
            <a:r>
              <a:rPr lang="zh-CN" altLang="zh-CN" sz="2800" b="1" dirty="0">
                <a:solidFill>
                  <a:srgbClr val="0000FF"/>
                </a:solidFill>
                <a:latin typeface="楷体" pitchFamily="49" charset="-122"/>
                <a:ea typeface="楷体" pitchFamily="49" charset="-122"/>
              </a:rPr>
              <a:t>需要注意的是，这则材料的审题难度并不大，重点是要找到有有深度、有新意的角度进行立意。写作时，一定要主要呼应材料关键词“医”字，避免出现跑题的情况。</a:t>
            </a: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032" y="1052736"/>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法国</a:t>
            </a:r>
            <a:r>
              <a:rPr lang="zh-CN" altLang="en-US" sz="2800" b="1" dirty="0">
                <a:solidFill>
                  <a:srgbClr val="0000FF"/>
                </a:solidFill>
                <a:latin typeface="楷体" pitchFamily="49" charset="-122"/>
                <a:ea typeface="楷体" pitchFamily="49" charset="-122"/>
              </a:rPr>
              <a:t>著名的伟人拿破仑原本只是在巴黎军事学校念书的一名普通军事生。因为读书时</a:t>
            </a:r>
            <a:r>
              <a:rPr lang="zh-CN" altLang="en-US" sz="2800" b="1" dirty="0" smtClean="0">
                <a:solidFill>
                  <a:srgbClr val="0000FF"/>
                </a:solidFill>
                <a:latin typeface="楷体" pitchFamily="49" charset="-122"/>
                <a:ea typeface="楷体" pitchFamily="49" charset="-122"/>
              </a:rPr>
              <a:t>正值法国</a:t>
            </a:r>
            <a:r>
              <a:rPr lang="zh-CN" altLang="en-US" sz="2800" b="1" dirty="0">
                <a:solidFill>
                  <a:srgbClr val="0000FF"/>
                </a:solidFill>
                <a:latin typeface="楷体" pitchFamily="49" charset="-122"/>
                <a:ea typeface="楷体" pitchFamily="49" charset="-122"/>
              </a:rPr>
              <a:t>大革命的时期，于是他入伍成为一名炮兵，并上了战场。在乱世中，他不断积蓄力量，</a:t>
            </a:r>
            <a:r>
              <a:rPr lang="zh-CN" altLang="en-US" sz="2800" b="1" dirty="0" smtClean="0">
                <a:solidFill>
                  <a:srgbClr val="0000FF"/>
                </a:solidFill>
                <a:latin typeface="楷体" pitchFamily="49" charset="-122"/>
                <a:ea typeface="楷体" pitchFamily="49" charset="-122"/>
              </a:rPr>
              <a:t>最终</a:t>
            </a:r>
            <a:r>
              <a:rPr lang="zh-CN" altLang="en-US" sz="2800" b="1" dirty="0">
                <a:solidFill>
                  <a:srgbClr val="0000FF"/>
                </a:solidFill>
                <a:latin typeface="楷体" pitchFamily="49" charset="-122"/>
                <a:ea typeface="楷体" pitchFamily="49" charset="-122"/>
              </a:rPr>
              <a:t>发动“雾月政变”，一跃而为纵横欧洲政坛的风云人物。他的成功固然有自己能力与奋斗</a:t>
            </a:r>
            <a:r>
              <a:rPr lang="zh-CN" altLang="en-US" sz="2800" b="1" dirty="0" smtClean="0">
                <a:solidFill>
                  <a:srgbClr val="0000FF"/>
                </a:solidFill>
                <a:latin typeface="楷体" pitchFamily="49" charset="-122"/>
                <a:ea typeface="楷体" pitchFamily="49" charset="-122"/>
              </a:rPr>
              <a:t>的结果</a:t>
            </a:r>
            <a:r>
              <a:rPr lang="zh-CN" altLang="en-US" sz="2800" b="1" dirty="0">
                <a:solidFill>
                  <a:srgbClr val="0000FF"/>
                </a:solidFill>
                <a:latin typeface="楷体" pitchFamily="49" charset="-122"/>
                <a:ea typeface="楷体" pitchFamily="49" charset="-122"/>
              </a:rPr>
              <a:t>。但是，倘若他生活在海晏河清的和平时代，又怎么会成就“法兰西第一帝国”君主的</a:t>
            </a:r>
            <a:r>
              <a:rPr lang="zh-CN" altLang="en-US" sz="2800" b="1" dirty="0" smtClean="0">
                <a:solidFill>
                  <a:srgbClr val="0000FF"/>
                </a:solidFill>
                <a:latin typeface="楷体" pitchFamily="49" charset="-122"/>
                <a:ea typeface="楷体" pitchFamily="49" charset="-122"/>
              </a:rPr>
              <a:t>荣光</a:t>
            </a:r>
            <a:r>
              <a:rPr lang="zh-CN" altLang="en-US" sz="2800" b="1" dirty="0">
                <a:solidFill>
                  <a:srgbClr val="0000FF"/>
                </a:solidFill>
                <a:latin typeface="楷体" pitchFamily="49" charset="-122"/>
                <a:ea typeface="楷体" pitchFamily="49" charset="-122"/>
              </a:rPr>
              <a:t>呢？时代之风像是一个放大镜，让能者的力量得到最大的发挥舞台，在这样巨大风力的加</a:t>
            </a:r>
            <a:r>
              <a:rPr lang="zh-CN" altLang="en-US" sz="2800" b="1" dirty="0" smtClean="0">
                <a:solidFill>
                  <a:srgbClr val="0000FF"/>
                </a:solidFill>
                <a:latin typeface="楷体" pitchFamily="49" charset="-122"/>
                <a:ea typeface="楷体" pitchFamily="49" charset="-122"/>
              </a:rPr>
              <a:t>持下</a:t>
            </a:r>
            <a:r>
              <a:rPr lang="zh-CN" altLang="en-US" sz="2800" b="1" dirty="0">
                <a:solidFill>
                  <a:srgbClr val="0000FF"/>
                </a:solidFill>
                <a:latin typeface="楷体" pitchFamily="49" charset="-122"/>
                <a:ea typeface="楷体" pitchFamily="49" charset="-122"/>
              </a:rPr>
              <a:t>，一个人能走向更辽阔的星辰大海</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2986619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60213" y="116632"/>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顺风</a:t>
            </a:r>
            <a:r>
              <a:rPr lang="zh-CN" altLang="en-US" sz="2800" b="1" dirty="0">
                <a:solidFill>
                  <a:srgbClr val="0000FF"/>
                </a:solidFill>
                <a:latin typeface="楷体" pitchFamily="49" charset="-122"/>
                <a:ea typeface="楷体" pitchFamily="49" charset="-122"/>
              </a:rPr>
              <a:t>前行的本质是一种时代的适从与把握。小米公司的创始人雷军曾经说过一句让人印象深刻的话：“在风口上，猪都能飞起来”。这看似夸张的语言之下，却是对“顺风而行”的精准认知。柯达公司靠卖胶片起家，赚得盆满钵满，甚至发明了数码相机。但公司拒绝顺从数码</a:t>
            </a:r>
          </a:p>
          <a:p>
            <a:pPr eaLnBrk="1" hangingPunct="1">
              <a:spcBef>
                <a:spcPct val="0"/>
              </a:spcBef>
              <a:buFontTx/>
              <a:buNone/>
            </a:pPr>
            <a:r>
              <a:rPr lang="zh-CN" altLang="en-US" sz="2800" b="1" dirty="0">
                <a:solidFill>
                  <a:srgbClr val="0000FF"/>
                </a:solidFill>
                <a:latin typeface="楷体" pitchFamily="49" charset="-122"/>
                <a:ea typeface="楷体" pitchFamily="49" charset="-122"/>
              </a:rPr>
              <a:t>化的大趋势，执着于传统照相机经营，最后颓然倒闭，成为让人扼腕叹息的出局者。反观当今中国，无论是共享单车的大行其道，还是“美团”“饿了么”的巨大成功，其背后都是创始人对于当下追求快速与便捷的时代大势的精准把握。在如今疫情在全世界蔓延的大背景下，“钉</a:t>
            </a:r>
          </a:p>
          <a:p>
            <a:pPr eaLnBrk="1" hangingPunct="1">
              <a:spcBef>
                <a:spcPct val="0"/>
              </a:spcBef>
              <a:buFontTx/>
              <a:buNone/>
            </a:pPr>
            <a:r>
              <a:rPr lang="zh-CN" altLang="en-US" sz="2800" b="1" dirty="0">
                <a:solidFill>
                  <a:srgbClr val="0000FF"/>
                </a:solidFill>
                <a:latin typeface="楷体" pitchFamily="49" charset="-122"/>
                <a:ea typeface="楷体" pitchFamily="49" charset="-122"/>
              </a:rPr>
              <a:t>钉”这一网课平台更是成了联合国推荐给世界学子的助学工具，获得了平时可能数十年也</a:t>
            </a:r>
            <a:r>
              <a:rPr lang="zh-CN" altLang="en-US" sz="2800" b="1" dirty="0" smtClean="0">
                <a:solidFill>
                  <a:srgbClr val="0000FF"/>
                </a:solidFill>
                <a:latin typeface="楷体" pitchFamily="49" charset="-122"/>
                <a:ea typeface="楷体" pitchFamily="49" charset="-122"/>
              </a:rPr>
              <a:t>难以达到</a:t>
            </a:r>
            <a:r>
              <a:rPr lang="zh-CN" altLang="en-US" sz="2800" b="1" dirty="0">
                <a:solidFill>
                  <a:srgbClr val="0000FF"/>
                </a:solidFill>
                <a:latin typeface="楷体" pitchFamily="49" charset="-122"/>
                <a:ea typeface="楷体" pitchFamily="49" charset="-122"/>
              </a:rPr>
              <a:t>的成就，这不是对“风口”力量的最好注解吗？诸葛亮说“因天之时，因地之势，依人</a:t>
            </a:r>
            <a:r>
              <a:rPr lang="zh-CN" altLang="en-US" sz="2800" b="1" dirty="0" smtClean="0">
                <a:solidFill>
                  <a:srgbClr val="0000FF"/>
                </a:solidFill>
                <a:latin typeface="楷体" pitchFamily="49" charset="-122"/>
                <a:ea typeface="楷体" pitchFamily="49" charset="-122"/>
              </a:rPr>
              <a:t>之利</a:t>
            </a:r>
            <a:r>
              <a:rPr lang="zh-CN" altLang="en-US" sz="2800" b="1" dirty="0">
                <a:solidFill>
                  <a:srgbClr val="0000FF"/>
                </a:solidFill>
                <a:latin typeface="楷体" pitchFamily="49" charset="-122"/>
                <a:ea typeface="楷体" pitchFamily="49" charset="-122"/>
              </a:rPr>
              <a:t>而所向无敌”，顺风而行的巨大可能也就在于这里。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世界潮流，浩浩荡荡，顺之则昌，逆之则亡”，孙中山先生百年前的话语依然在这个</a:t>
            </a:r>
            <a:r>
              <a:rPr lang="zh-CN" altLang="en-US" sz="2800" b="1" dirty="0" smtClean="0">
                <a:solidFill>
                  <a:srgbClr val="0000FF"/>
                </a:solidFill>
                <a:latin typeface="楷体" pitchFamily="49" charset="-122"/>
                <a:ea typeface="楷体" pitchFamily="49" charset="-122"/>
              </a:rPr>
              <a:t>时代</a:t>
            </a:r>
            <a:r>
              <a:rPr lang="zh-CN" altLang="en-US" sz="2800" b="1" dirty="0">
                <a:solidFill>
                  <a:srgbClr val="0000FF"/>
                </a:solidFill>
                <a:latin typeface="楷体" pitchFamily="49" charset="-122"/>
                <a:ea typeface="楷体" pitchFamily="49" charset="-122"/>
              </a:rPr>
              <a:t>激起响亮的回声，愿我们每一个人的努力都能以时代洪流为羽翼，抟扶摇直上，顺着风</a:t>
            </a:r>
            <a:r>
              <a:rPr lang="zh-CN" altLang="en-US" sz="2800" b="1" dirty="0" smtClean="0">
                <a:solidFill>
                  <a:srgbClr val="0000FF"/>
                </a:solidFill>
                <a:latin typeface="楷体" pitchFamily="49" charset="-122"/>
                <a:ea typeface="楷体" pitchFamily="49" charset="-122"/>
              </a:rPr>
              <a:t>到达最</a:t>
            </a:r>
            <a:r>
              <a:rPr lang="zh-CN" altLang="en-US" sz="2800" b="1" dirty="0">
                <a:solidFill>
                  <a:srgbClr val="0000FF"/>
                </a:solidFill>
                <a:latin typeface="楷体" pitchFamily="49" charset="-122"/>
                <a:ea typeface="楷体" pitchFamily="49" charset="-122"/>
              </a:rPr>
              <a:t>高远的地方。</a:t>
            </a: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404664"/>
            <a:ext cx="11358699" cy="60016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点评</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这是一篇典型的层进式结构的议论文。作者选择“顺风而行”这一角度展开论述</a:t>
            </a:r>
            <a:r>
              <a:rPr lang="zh-CN" altLang="en-US" sz="2400" b="1" dirty="0" smtClean="0">
                <a:solidFill>
                  <a:srgbClr val="FF0000"/>
                </a:solidFill>
                <a:latin typeface="楷体" pitchFamily="49" charset="-122"/>
                <a:ea typeface="楷体" pitchFamily="49" charset="-122"/>
              </a:rPr>
              <a:t>，剖析</a:t>
            </a:r>
            <a:r>
              <a:rPr lang="zh-CN" altLang="en-US" sz="2400" b="1" dirty="0">
                <a:solidFill>
                  <a:srgbClr val="FF0000"/>
                </a:solidFill>
                <a:latin typeface="楷体" pitchFamily="49" charset="-122"/>
                <a:ea typeface="楷体" pitchFamily="49" charset="-122"/>
              </a:rPr>
              <a:t>个人成功应当学会借助时势的力量，立意新颖，论述充实深刻，是一篇不错的应考议论文。</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开篇</a:t>
            </a:r>
            <a:r>
              <a:rPr lang="zh-CN" altLang="en-US" sz="2400" b="1" dirty="0">
                <a:solidFill>
                  <a:srgbClr val="FF0000"/>
                </a:solidFill>
                <a:latin typeface="楷体" pitchFamily="49" charset="-122"/>
                <a:ea typeface="楷体" pitchFamily="49" charset="-122"/>
              </a:rPr>
              <a:t>用帆船比赛的材料引出中心论点“顺风更能致远”，既契合材料立意，又简洁明了</a:t>
            </a:r>
            <a:r>
              <a:rPr lang="zh-CN" altLang="en-US" sz="2400" b="1" dirty="0" smtClean="0">
                <a:solidFill>
                  <a:srgbClr val="FF0000"/>
                </a:solidFill>
                <a:latin typeface="楷体" pitchFamily="49" charset="-122"/>
                <a:ea typeface="楷体" pitchFamily="49" charset="-122"/>
              </a:rPr>
              <a:t>。</a:t>
            </a:r>
            <a:endParaRPr lang="en-US" altLang="zh-CN" sz="24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第二</a:t>
            </a:r>
            <a:r>
              <a:rPr lang="zh-CN" altLang="en-US" sz="2400" b="1" dirty="0">
                <a:solidFill>
                  <a:srgbClr val="FF0000"/>
                </a:solidFill>
                <a:latin typeface="楷体" pitchFamily="49" charset="-122"/>
                <a:ea typeface="楷体" pitchFamily="49" charset="-122"/>
              </a:rPr>
              <a:t>段和第三段论述的是“顺风而行”的好处，前者用排比论证的方式，灵活地化用课内的</a:t>
            </a:r>
            <a:r>
              <a:rPr lang="zh-CN" altLang="en-US" sz="2400" b="1" dirty="0" smtClean="0">
                <a:solidFill>
                  <a:srgbClr val="FF0000"/>
                </a:solidFill>
                <a:latin typeface="楷体" pitchFamily="49" charset="-122"/>
                <a:ea typeface="楷体" pitchFamily="49" charset="-122"/>
              </a:rPr>
              <a:t>道理</a:t>
            </a:r>
            <a:r>
              <a:rPr lang="zh-CN" altLang="en-US" sz="2400" b="1" dirty="0">
                <a:solidFill>
                  <a:srgbClr val="FF0000"/>
                </a:solidFill>
                <a:latin typeface="楷体" pitchFamily="49" charset="-122"/>
                <a:ea typeface="楷体" pitchFamily="49" charset="-122"/>
              </a:rPr>
              <a:t>论证素材，排比的修辞手法也能增强说理的气势和感染力。这也提示我们，在日常作文</a:t>
            </a:r>
            <a:r>
              <a:rPr lang="zh-CN" altLang="en-US" sz="2400" b="1" dirty="0" smtClean="0">
                <a:solidFill>
                  <a:srgbClr val="FF0000"/>
                </a:solidFill>
                <a:latin typeface="楷体" pitchFamily="49" charset="-122"/>
                <a:ea typeface="楷体" pitchFamily="49" charset="-122"/>
              </a:rPr>
              <a:t>素材的</a:t>
            </a:r>
            <a:r>
              <a:rPr lang="zh-CN" altLang="en-US" sz="2400" b="1" dirty="0">
                <a:solidFill>
                  <a:srgbClr val="FF0000"/>
                </a:solidFill>
                <a:latin typeface="楷体" pitchFamily="49" charset="-122"/>
                <a:ea typeface="楷体" pitchFamily="49" charset="-122"/>
              </a:rPr>
              <a:t>积累过程中，要把课内素材“记牢用活”。后者则用典例剖析的说理方式，举拿破仑的成功</a:t>
            </a:r>
          </a:p>
          <a:p>
            <a:pPr eaLnBrk="1" hangingPunct="1">
              <a:spcBef>
                <a:spcPct val="0"/>
              </a:spcBef>
              <a:buFontTx/>
              <a:buNone/>
            </a:pPr>
            <a:r>
              <a:rPr lang="zh-CN" altLang="en-US" sz="2400" b="1" dirty="0">
                <a:solidFill>
                  <a:srgbClr val="FF0000"/>
                </a:solidFill>
                <a:latin typeface="楷体" pitchFamily="49" charset="-122"/>
                <a:ea typeface="楷体" pitchFamily="49" charset="-122"/>
              </a:rPr>
              <a:t>为例，证明时代风潮对于个人成就的加持作用。举例后则用假设法进行分析，增强了事例和</a:t>
            </a:r>
            <a:r>
              <a:rPr lang="zh-CN" altLang="en-US" sz="2400" b="1" dirty="0" smtClean="0">
                <a:solidFill>
                  <a:srgbClr val="FF0000"/>
                </a:solidFill>
                <a:latin typeface="楷体" pitchFamily="49" charset="-122"/>
                <a:ea typeface="楷体" pitchFamily="49" charset="-122"/>
              </a:rPr>
              <a:t>论证</a:t>
            </a:r>
            <a:r>
              <a:rPr lang="zh-CN" altLang="en-US" sz="2400" b="1" dirty="0">
                <a:solidFill>
                  <a:srgbClr val="FF0000"/>
                </a:solidFill>
                <a:latin typeface="楷体" pitchFamily="49" charset="-122"/>
                <a:ea typeface="楷体" pitchFamily="49" charset="-122"/>
              </a:rPr>
              <a:t>的说服力。</a:t>
            </a:r>
          </a:p>
          <a:p>
            <a:pPr eaLnBrk="1" hangingPunct="1">
              <a:spcBef>
                <a:spcPct val="0"/>
              </a:spcBef>
              <a:buFontTx/>
              <a:buNone/>
            </a:pPr>
            <a:r>
              <a:rPr lang="zh-CN" altLang="en-US" sz="2400" b="1" dirty="0">
                <a:solidFill>
                  <a:srgbClr val="FF0000"/>
                </a:solidFill>
                <a:latin typeface="楷体" pitchFamily="49" charset="-122"/>
                <a:ea typeface="楷体" pitchFamily="49" charset="-122"/>
              </a:rPr>
              <a:t>第四段扣住“是什么”这一角度论述“顺风而行”的本质。以柯达公司和失败和</a:t>
            </a:r>
            <a:r>
              <a:rPr lang="zh-CN" altLang="en-US" sz="2400" b="1" dirty="0" smtClean="0">
                <a:solidFill>
                  <a:srgbClr val="FF0000"/>
                </a:solidFill>
                <a:latin typeface="楷体" pitchFamily="49" charset="-122"/>
                <a:ea typeface="楷体" pitchFamily="49" charset="-122"/>
              </a:rPr>
              <a:t>“美团”“饿了么”</a:t>
            </a:r>
            <a:r>
              <a:rPr lang="zh-CN" altLang="en-US" sz="2400" b="1" dirty="0">
                <a:solidFill>
                  <a:srgbClr val="FF0000"/>
                </a:solidFill>
                <a:latin typeface="楷体" pitchFamily="49" charset="-122"/>
                <a:ea typeface="楷体" pitchFamily="49" charset="-122"/>
              </a:rPr>
              <a:t>以及“钉钉”的成功进行论述，在对比中，自然而然地证明自己的论点。而在</a:t>
            </a:r>
            <a:r>
              <a:rPr lang="zh-CN" altLang="en-US" sz="2400" b="1" dirty="0" smtClean="0">
                <a:solidFill>
                  <a:srgbClr val="FF0000"/>
                </a:solidFill>
                <a:latin typeface="楷体" pitchFamily="49" charset="-122"/>
                <a:ea typeface="楷体" pitchFamily="49" charset="-122"/>
              </a:rPr>
              <a:t>段落末尾</a:t>
            </a:r>
            <a:r>
              <a:rPr lang="zh-CN" altLang="en-US" sz="2400" b="1" dirty="0">
                <a:solidFill>
                  <a:srgbClr val="FF0000"/>
                </a:solidFill>
                <a:latin typeface="楷体" pitchFamily="49" charset="-122"/>
                <a:ea typeface="楷体" pitchFamily="49" charset="-122"/>
              </a:rPr>
              <a:t>总结时，所用诸葛亮的名句也相当贴切。</a:t>
            </a:r>
          </a:p>
          <a:p>
            <a:pPr eaLnBrk="1" hangingPunct="1">
              <a:spcBef>
                <a:spcPct val="0"/>
              </a:spcBef>
              <a:buFontTx/>
              <a:buNone/>
            </a:pPr>
            <a:r>
              <a:rPr lang="zh-CN" altLang="en-US" sz="2400" b="1" dirty="0" smtClean="0">
                <a:solidFill>
                  <a:srgbClr val="FF0000"/>
                </a:solidFill>
                <a:latin typeface="楷体" pitchFamily="49" charset="-122"/>
                <a:ea typeface="楷体" pitchFamily="49" charset="-122"/>
              </a:rPr>
              <a:t>  最后</a:t>
            </a:r>
            <a:r>
              <a:rPr lang="zh-CN" altLang="en-US" sz="2400" b="1" dirty="0">
                <a:solidFill>
                  <a:srgbClr val="FF0000"/>
                </a:solidFill>
                <a:latin typeface="楷体" pitchFamily="49" charset="-122"/>
                <a:ea typeface="楷体" pitchFamily="49" charset="-122"/>
              </a:rPr>
              <a:t>一段用孙中山的话引出自己的总结，比喻手法的运用，既体现文采，有很好地呼应</a:t>
            </a:r>
            <a:r>
              <a:rPr lang="zh-CN" altLang="en-US" sz="2400" b="1" dirty="0" smtClean="0">
                <a:solidFill>
                  <a:srgbClr val="FF0000"/>
                </a:solidFill>
                <a:latin typeface="楷体" pitchFamily="49" charset="-122"/>
                <a:ea typeface="楷体" pitchFamily="49" charset="-122"/>
              </a:rPr>
              <a:t>了标题</a:t>
            </a:r>
            <a:r>
              <a:rPr lang="zh-CN" altLang="en-US" sz="2400" b="1" dirty="0">
                <a:solidFill>
                  <a:srgbClr val="FF0000"/>
                </a:solidFill>
                <a:latin typeface="楷体" pitchFamily="49" charset="-122"/>
                <a:ea typeface="楷体" pitchFamily="49" charset="-122"/>
              </a:rPr>
              <a:t>和开头。</a:t>
            </a: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病文修改            </a:t>
            </a:r>
            <a:r>
              <a:rPr lang="zh-CN" altLang="en-US" sz="2800" b="1" dirty="0" smtClean="0">
                <a:solidFill>
                  <a:srgbClr val="0000FF"/>
                </a:solidFill>
                <a:latin typeface="楷体" pitchFamily="49" charset="-122"/>
                <a:ea typeface="楷体" pitchFamily="49" charset="-122"/>
              </a:rPr>
              <a:t>逆流而上</a:t>
            </a:r>
            <a:r>
              <a:rPr lang="en-US" altLang="zh-CN" sz="2800" b="1" dirty="0" smtClean="0">
                <a:solidFill>
                  <a:srgbClr val="FF0000"/>
                </a:solidFill>
                <a:latin typeface="楷体" pitchFamily="49" charset="-122"/>
                <a:ea typeface="楷体" pitchFamily="49" charset="-122"/>
              </a:rPr>
              <a:t>【665</a:t>
            </a:r>
            <a:r>
              <a:rPr lang="zh-CN" altLang="en-US" sz="2800" b="1" dirty="0" smtClean="0">
                <a:solidFill>
                  <a:srgbClr val="FF0000"/>
                </a:solidFill>
                <a:latin typeface="楷体" pitchFamily="49" charset="-122"/>
                <a:ea typeface="楷体" pitchFamily="49" charset="-122"/>
              </a:rPr>
              <a:t>字</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面对</a:t>
            </a:r>
            <a:r>
              <a:rPr lang="zh-CN" altLang="en-US" sz="2800" b="1" dirty="0">
                <a:solidFill>
                  <a:srgbClr val="0000FF"/>
                </a:solidFill>
                <a:latin typeface="楷体" pitchFamily="49" charset="-122"/>
                <a:ea typeface="楷体" pitchFamily="49" charset="-122"/>
              </a:rPr>
              <a:t>逆境</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有些人</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我们</a:t>
            </a:r>
            <a:r>
              <a:rPr lang="zh-CN" altLang="en-US" sz="2800" b="1" dirty="0">
                <a:solidFill>
                  <a:srgbClr val="0000FF"/>
                </a:solidFill>
                <a:latin typeface="楷体" pitchFamily="49" charset="-122"/>
                <a:ea typeface="楷体" pitchFamily="49" charset="-122"/>
              </a:rPr>
              <a:t>本能的想要逃避，想要顺着趋势随波浮沉。</a:t>
            </a:r>
            <a:r>
              <a:rPr lang="zh-CN" altLang="en-US" sz="2800" b="1" dirty="0" smtClean="0">
                <a:solidFill>
                  <a:srgbClr val="0000FF"/>
                </a:solidFill>
                <a:latin typeface="楷体" pitchFamily="49" charset="-122"/>
                <a:ea typeface="楷体" pitchFamily="49" charset="-122"/>
              </a:rPr>
              <a:t>但是</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对于个人而言</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只有</a:t>
            </a:r>
            <a:r>
              <a:rPr lang="zh-CN" altLang="en-US" sz="2800" b="1" dirty="0">
                <a:solidFill>
                  <a:srgbClr val="0000FF"/>
                </a:solidFill>
                <a:latin typeface="楷体" pitchFamily="49" charset="-122"/>
                <a:ea typeface="楷体" pitchFamily="49" charset="-122"/>
              </a:rPr>
              <a:t>逆流而上，</a:t>
            </a:r>
            <a:r>
              <a:rPr lang="zh-CN" altLang="en-US" sz="2800" b="1" dirty="0" smtClean="0">
                <a:solidFill>
                  <a:srgbClr val="0000FF"/>
                </a:solidFill>
                <a:latin typeface="楷体" pitchFamily="49" charset="-122"/>
                <a:ea typeface="楷体" pitchFamily="49" charset="-122"/>
              </a:rPr>
              <a:t>才能</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有</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真正</a:t>
            </a:r>
            <a:r>
              <a:rPr lang="zh-CN" altLang="en-US" sz="2800" b="1" dirty="0">
                <a:solidFill>
                  <a:srgbClr val="0000FF"/>
                </a:solidFill>
                <a:latin typeface="楷体" pitchFamily="49" charset="-122"/>
                <a:ea typeface="楷体" pitchFamily="49" charset="-122"/>
              </a:rPr>
              <a:t>走出</a:t>
            </a:r>
            <a:r>
              <a:rPr lang="zh-CN" altLang="en-US" sz="2800" b="1" dirty="0" smtClean="0">
                <a:solidFill>
                  <a:srgbClr val="0000FF"/>
                </a:solidFill>
                <a:latin typeface="楷体" pitchFamily="49" charset="-122"/>
                <a:ea typeface="楷体" pitchFamily="49" charset="-122"/>
              </a:rPr>
              <a:t>逆境</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的机会</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顺流而下固然可以行程万里，但我们更应当勇于逆流而上</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这样才可更好地实现人生价值</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逆行强调的是行为，逆境是客观的外部环境</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尼</a:t>
            </a:r>
            <a:r>
              <a:rPr lang="zh-CN" altLang="en-US" sz="2800" b="1" dirty="0">
                <a:solidFill>
                  <a:srgbClr val="0000FF"/>
                </a:solidFill>
                <a:latin typeface="楷体" pitchFamily="49" charset="-122"/>
                <a:ea typeface="楷体" pitchFamily="49" charset="-122"/>
              </a:rPr>
              <a:t>采曾说过：“那些杀不死我的，只会让我更强大。”在逆境中</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勇敢地选择逆行</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我们</a:t>
            </a:r>
            <a:r>
              <a:rPr lang="zh-CN" altLang="en-US" sz="2800" b="1" dirty="0">
                <a:solidFill>
                  <a:srgbClr val="0000FF"/>
                </a:solidFill>
                <a:latin typeface="楷体" pitchFamily="49" charset="-122"/>
                <a:ea typeface="楷体" pitchFamily="49" charset="-122"/>
              </a:rPr>
              <a:t>更容易激发自己的潜能，突破自己的极限，获得成长。越王勾践就敢于在逆境中逆流而上。被打败后，他也可以选择放弃，逃跑，偏安一隅，自然不用受那么多苦。但他选择逆流而上，在吴国忍辱负重，卧薪尝胆，最终灭掉吴国，成为春秋五霸之一。正是因为他面对困难没有放弃，为之不懈努力，才得以成功复仇</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选择逆行，在绝望中寻找希望，让越王勾践名垂青史</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可见，逆行对身处逆境的有志之士是多么的重要。</a:t>
            </a:r>
            <a:r>
              <a:rPr lang="en-US" altLang="zh-CN" sz="2800" b="1" dirty="0" smtClean="0">
                <a:solidFill>
                  <a:srgbClr val="FF0000"/>
                </a:solidFill>
                <a:latin typeface="楷体" pitchFamily="49" charset="-122"/>
                <a:ea typeface="楷体" pitchFamily="49" charset="-122"/>
              </a:rPr>
              <a:t>】  </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5564705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顺境中，固然省心省力，却也容易心生怠惰。一直顺风顺水，突然遭受挫折便一蹶不振的例子也比比皆是。在逆境中，困难能磨练人的心志，让人不惧挫折</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此段应该对比“逆行”和“顺行”</a:t>
            </a:r>
            <a:r>
              <a:rPr lang="en-US" altLang="zh-CN"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司马迁</a:t>
            </a:r>
            <a:r>
              <a:rPr lang="zh-CN" altLang="en-US" sz="2800" b="1" dirty="0">
                <a:solidFill>
                  <a:srgbClr val="0000FF"/>
                </a:solidFill>
                <a:latin typeface="楷体" pitchFamily="49" charset="-122"/>
                <a:ea typeface="楷体" pitchFamily="49" charset="-122"/>
              </a:rPr>
              <a:t>身受宫刑，在狱中环境恶劣。但他没有一蹶不振，而是以顽强的毅力对抗这些不幸。耗尽自己毕生精力，写成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史记</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。这种顽强的毅力，只有在逆境中才能造就，只有逆流而上的勇士才会拥有</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此段应放在第二段之后</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苟利国家生死以，岂因福祸避趋之</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这种</a:t>
            </a:r>
            <a:r>
              <a:rPr lang="zh-CN" altLang="en-US" sz="2800" b="1" dirty="0">
                <a:solidFill>
                  <a:srgbClr val="0000FF"/>
                </a:solidFill>
                <a:latin typeface="楷体" pitchFamily="49" charset="-122"/>
                <a:ea typeface="楷体" pitchFamily="49" charset="-122"/>
              </a:rPr>
              <a:t>敢于逆流而上的勇士在当下也有许多。今年年初，武汉爆发疫情，大多数人都急于远离武汉。与此同时，无数的医护人员、志愿者成为了疫情中最美的逆行者。面对可怕的疫情，他们没有退缩，而是为了拯救更多的生命逆流而上，正是因为有这些逆流而上的勇士，现在中国的疫情已经得到控制。这种逆流而上的勇气也是一个民族能在危急关头奋力抗争的关键所在</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0091449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我们</a:t>
            </a:r>
            <a:r>
              <a:rPr lang="zh-CN" altLang="en-US" sz="2800" b="1" dirty="0">
                <a:solidFill>
                  <a:srgbClr val="0000FF"/>
                </a:solidFill>
                <a:latin typeface="楷体" pitchFamily="49" charset="-122"/>
                <a:ea typeface="楷体" pitchFamily="49" charset="-122"/>
              </a:rPr>
              <a:t>身为青年，或许经历不到古人那样的痛苦，但在生活中也有许多磨难，我们应该有逆流而上的勇气，敢于直面这些困难，在逆境中成长。勇于逆流而上，我们才不会被生活中的困难打败，才能一步步成长起来，走向成功。</a:t>
            </a:r>
          </a:p>
        </p:txBody>
      </p:sp>
    </p:spTree>
    <p:extLst>
      <p:ext uri="{BB962C8B-B14F-4D97-AF65-F5344CB8AC3E}">
        <p14:creationId xmlns:p14="http://schemas.microsoft.com/office/powerpoint/2010/main" val="215771465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764704"/>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专题 </a:t>
            </a:r>
            <a:r>
              <a:rPr lang="en-US" altLang="zh-CN" sz="2800" b="1" dirty="0" smtClean="0">
                <a:solidFill>
                  <a:srgbClr val="0000FF"/>
                </a:solidFill>
                <a:latin typeface="楷体" pitchFamily="49" charset="-122"/>
                <a:ea typeface="楷体" pitchFamily="49" charset="-122"/>
              </a:rPr>
              <a:t>4 </a:t>
            </a:r>
            <a:r>
              <a:rPr lang="en-US" altLang="zh-CN" sz="2800" b="1" dirty="0">
                <a:solidFill>
                  <a:srgbClr val="0000FF"/>
                </a:solidFill>
                <a:latin typeface="楷体" pitchFamily="49" charset="-122"/>
                <a:ea typeface="楷体" pitchFamily="49" charset="-122"/>
              </a:rPr>
              <a:t>2020  </a:t>
            </a:r>
            <a:r>
              <a:rPr lang="zh-CN" altLang="en-US" sz="2800" b="1" dirty="0">
                <a:solidFill>
                  <a:srgbClr val="0000FF"/>
                </a:solidFill>
                <a:latin typeface="楷体" pitchFamily="49" charset="-122"/>
                <a:ea typeface="楷体" pitchFamily="49" charset="-122"/>
              </a:rPr>
              <a:t>高考作文关键字预测 </a:t>
            </a: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众”</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 作文模拟题</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2020 </a:t>
            </a:r>
            <a:r>
              <a:rPr lang="zh-CN" altLang="en-US" sz="2800" b="1" dirty="0">
                <a:solidFill>
                  <a:srgbClr val="0000FF"/>
                </a:solidFill>
                <a:latin typeface="楷体" pitchFamily="49" charset="-122"/>
                <a:ea typeface="楷体" pitchFamily="49" charset="-122"/>
              </a:rPr>
              <a:t>年春节爆发的一场新冠肺炎疫情，让我们在隔离抗疫的日子里，对“众”字有了</a:t>
            </a:r>
            <a:r>
              <a:rPr lang="zh-CN" altLang="en-US" sz="2800" b="1" dirty="0" smtClean="0">
                <a:solidFill>
                  <a:srgbClr val="0000FF"/>
                </a:solidFill>
                <a:latin typeface="楷体" pitchFamily="49" charset="-122"/>
                <a:ea typeface="楷体" pitchFamily="49" charset="-122"/>
              </a:rPr>
              <a:t>更深刻</a:t>
            </a:r>
            <a:r>
              <a:rPr lang="zh-CN" altLang="en-US" sz="2800" b="1" dirty="0">
                <a:solidFill>
                  <a:srgbClr val="0000FF"/>
                </a:solidFill>
                <a:latin typeface="楷体" pitchFamily="49" charset="-122"/>
                <a:ea typeface="楷体" pitchFamily="49" charset="-122"/>
              </a:rPr>
              <a:t>的认识。疫情当头，既有全国上下众志成城，用行动守护家国安宁；也有人置劝告于不顾</a:t>
            </a:r>
            <a:r>
              <a:rPr lang="zh-CN" altLang="en-US" sz="2800" b="1" dirty="0" smtClean="0">
                <a:solidFill>
                  <a:srgbClr val="0000FF"/>
                </a:solidFill>
                <a:latin typeface="楷体" pitchFamily="49" charset="-122"/>
                <a:ea typeface="楷体" pitchFamily="49" charset="-122"/>
              </a:rPr>
              <a:t>，集会</a:t>
            </a:r>
            <a:r>
              <a:rPr lang="zh-CN" altLang="en-US" sz="2800" b="1" dirty="0">
                <a:solidFill>
                  <a:srgbClr val="0000FF"/>
                </a:solidFill>
                <a:latin typeface="楷体" pitchFamily="49" charset="-122"/>
                <a:ea typeface="楷体" pitchFamily="49" charset="-122"/>
              </a:rPr>
              <a:t>欢聚，在人群中传播或感染了病毒；有人在大众退避时逆流而上，有人在他人无聊时沉淀</a:t>
            </a:r>
          </a:p>
          <a:p>
            <a:pPr eaLnBrk="1" hangingPunct="1">
              <a:spcBef>
                <a:spcPct val="0"/>
              </a:spcBef>
              <a:buFontTx/>
              <a:buNone/>
            </a:pPr>
            <a:r>
              <a:rPr lang="zh-CN" altLang="en-US" sz="2800" b="1" dirty="0">
                <a:solidFill>
                  <a:srgbClr val="0000FF"/>
                </a:solidFill>
                <a:latin typeface="楷体" pitchFamily="49" charset="-122"/>
                <a:ea typeface="楷体" pitchFamily="49" charset="-122"/>
              </a:rPr>
              <a:t>自我；有人在哄抢所谓“防疫特效药”时盲目跟风；还有人匿身在数量庞大的网民中散布</a:t>
            </a:r>
            <a:r>
              <a:rPr lang="zh-CN" altLang="en-US" sz="2800" b="1" dirty="0" smtClean="0">
                <a:solidFill>
                  <a:srgbClr val="0000FF"/>
                </a:solidFill>
                <a:latin typeface="楷体" pitchFamily="49" charset="-122"/>
                <a:ea typeface="楷体" pitchFamily="49" charset="-122"/>
              </a:rPr>
              <a:t>谣言</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对于“众”字，你又有怎样的思考与感悟，请结合材料，写一篇不少于 </a:t>
            </a:r>
            <a:r>
              <a:rPr lang="en-US" altLang="zh-CN" sz="2800" b="1" dirty="0">
                <a:solidFill>
                  <a:srgbClr val="0000FF"/>
                </a:solidFill>
                <a:latin typeface="楷体" pitchFamily="49" charset="-122"/>
                <a:ea typeface="楷体" pitchFamily="49" charset="-122"/>
              </a:rPr>
              <a:t>800 </a:t>
            </a:r>
            <a:r>
              <a:rPr lang="zh-CN" altLang="en-US" sz="2800" b="1" dirty="0">
                <a:solidFill>
                  <a:srgbClr val="0000FF"/>
                </a:solidFill>
                <a:latin typeface="楷体" pitchFamily="49" charset="-122"/>
                <a:ea typeface="楷体" pitchFamily="49" charset="-122"/>
              </a:rPr>
              <a:t>字的作文。</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要求</a:t>
            </a:r>
            <a:r>
              <a:rPr lang="zh-CN" altLang="en-US" sz="2800" b="1" dirty="0">
                <a:solidFill>
                  <a:srgbClr val="0000FF"/>
                </a:solidFill>
                <a:latin typeface="楷体" pitchFamily="49" charset="-122"/>
                <a:ea typeface="楷体" pitchFamily="49" charset="-122"/>
              </a:rPr>
              <a:t>：题目自拟，立意自定，文体自选；不得抄袭，不得套作，不要脱离材料范文和含义。</a:t>
            </a: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 题目解析</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2020 </a:t>
            </a:r>
            <a:r>
              <a:rPr lang="zh-CN" altLang="en-US" sz="2800" b="1" dirty="0">
                <a:solidFill>
                  <a:srgbClr val="0000FF"/>
                </a:solidFill>
                <a:latin typeface="楷体" pitchFamily="49" charset="-122"/>
                <a:ea typeface="楷体" pitchFamily="49" charset="-122"/>
              </a:rPr>
              <a:t>年的疫情爆发和防控，照见了社会众生相。在之前的日常生活中，我们总是强调</a:t>
            </a:r>
            <a:r>
              <a:rPr lang="zh-CN" altLang="en-US" sz="2800" b="1" dirty="0" smtClean="0">
                <a:solidFill>
                  <a:srgbClr val="0000FF"/>
                </a:solidFill>
                <a:latin typeface="楷体" pitchFamily="49" charset="-122"/>
                <a:ea typeface="楷体" pitchFamily="49" charset="-122"/>
              </a:rPr>
              <a:t>“众”这个</a:t>
            </a:r>
            <a:r>
              <a:rPr lang="zh-CN" altLang="en-US" sz="2800" b="1" dirty="0">
                <a:solidFill>
                  <a:srgbClr val="0000FF"/>
                </a:solidFill>
                <a:latin typeface="楷体" pitchFamily="49" charset="-122"/>
                <a:ea typeface="楷体" pitchFamily="49" charset="-122"/>
              </a:rPr>
              <a:t>字积极的一面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团结的伟力。在疫情防控过程中，我们可以发现“众”的积极一面。</a:t>
            </a:r>
            <a:r>
              <a:rPr lang="zh-CN" altLang="en-US" sz="2800" b="1" dirty="0" smtClean="0">
                <a:solidFill>
                  <a:srgbClr val="0000FF"/>
                </a:solidFill>
                <a:latin typeface="楷体" pitchFamily="49" charset="-122"/>
                <a:ea typeface="楷体" pitchFamily="49" charset="-122"/>
              </a:rPr>
              <a:t>与此同时</a:t>
            </a:r>
            <a:r>
              <a:rPr lang="zh-CN" altLang="en-US" sz="2800" b="1" dirty="0">
                <a:solidFill>
                  <a:srgbClr val="0000FF"/>
                </a:solidFill>
                <a:latin typeface="楷体" pitchFamily="49" charset="-122"/>
                <a:ea typeface="楷体" pitchFamily="49" charset="-122"/>
              </a:rPr>
              <a:t>，为了最大限度地减少病毒的传播，减少甚至拒绝聚会、不要聚众结群的做法，也让</a:t>
            </a:r>
            <a:r>
              <a:rPr lang="zh-CN" altLang="en-US" sz="2800" b="1" dirty="0" smtClean="0">
                <a:solidFill>
                  <a:srgbClr val="0000FF"/>
                </a:solidFill>
                <a:latin typeface="楷体" pitchFamily="49" charset="-122"/>
                <a:ea typeface="楷体" pitchFamily="49" charset="-122"/>
              </a:rPr>
              <a:t>我们</a:t>
            </a:r>
            <a:r>
              <a:rPr lang="zh-CN" altLang="en-US" sz="2800" b="1" dirty="0">
                <a:solidFill>
                  <a:srgbClr val="0000FF"/>
                </a:solidFill>
                <a:latin typeface="楷体" pitchFamily="49" charset="-122"/>
                <a:ea typeface="楷体" pitchFamily="49" charset="-122"/>
              </a:rPr>
              <a:t>看到了“众”字的另一面。这道作文题即脱胎于这一社会现实，希望能让学生在对社会</a:t>
            </a:r>
            <a:r>
              <a:rPr lang="zh-CN" altLang="en-US" sz="2800" b="1" dirty="0" smtClean="0">
                <a:solidFill>
                  <a:srgbClr val="0000FF"/>
                </a:solidFill>
                <a:latin typeface="楷体" pitchFamily="49" charset="-122"/>
                <a:ea typeface="楷体" pitchFamily="49" charset="-122"/>
              </a:rPr>
              <a:t>现实的</a:t>
            </a:r>
            <a:r>
              <a:rPr lang="zh-CN" altLang="en-US" sz="2800" b="1" dirty="0">
                <a:solidFill>
                  <a:srgbClr val="0000FF"/>
                </a:solidFill>
                <a:latin typeface="楷体" pitchFamily="49" charset="-122"/>
                <a:ea typeface="楷体" pitchFamily="49" charset="-122"/>
              </a:rPr>
              <a:t>思考和表达中，培养自己独立思考和全面看待问题的能力。</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作为</a:t>
            </a:r>
            <a:r>
              <a:rPr lang="zh-CN" altLang="en-US" sz="2800" b="1" dirty="0">
                <a:solidFill>
                  <a:srgbClr val="0000FF"/>
                </a:solidFill>
                <a:latin typeface="楷体" pitchFamily="49" charset="-122"/>
                <a:ea typeface="楷体" pitchFamily="49" charset="-122"/>
              </a:rPr>
              <a:t>写作的关键词，“众”字可以有多重的发挥，但是在发散思维时要注意阅读材料，</a:t>
            </a:r>
            <a:r>
              <a:rPr lang="zh-CN" altLang="en-US" sz="2800" b="1" dirty="0" smtClean="0">
                <a:solidFill>
                  <a:srgbClr val="0000FF"/>
                </a:solidFill>
                <a:latin typeface="楷体" pitchFamily="49" charset="-122"/>
                <a:ea typeface="楷体" pitchFamily="49" charset="-122"/>
              </a:rPr>
              <a:t>确定材料</a:t>
            </a:r>
            <a:r>
              <a:rPr lang="zh-CN" altLang="en-US" sz="2800" b="1" dirty="0">
                <a:solidFill>
                  <a:srgbClr val="0000FF"/>
                </a:solidFill>
                <a:latin typeface="楷体" pitchFamily="49" charset="-122"/>
                <a:ea typeface="楷体" pitchFamily="49" charset="-122"/>
              </a:rPr>
              <a:t>划定的写作范畴。</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根据</a:t>
            </a:r>
            <a:r>
              <a:rPr lang="zh-CN" altLang="en-US" sz="2800" b="1" dirty="0">
                <a:solidFill>
                  <a:srgbClr val="0000FF"/>
                </a:solidFill>
                <a:latin typeface="楷体" pitchFamily="49" charset="-122"/>
                <a:ea typeface="楷体" pitchFamily="49" charset="-122"/>
              </a:rPr>
              <a:t>材料的相关文字，对“众”字的思考和感悟可以有以下三个审题维度</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、对“众”字正面效应的解读</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众”即上下一心，精诚团结之意。这是最常见也最好写的一重意思，能用的素材也很多。写作时要注意思想深度的拓展，将问题分析透彻，</a:t>
            </a:r>
            <a:r>
              <a:rPr lang="zh-CN" altLang="en-US" sz="2800" b="1" dirty="0" smtClean="0">
                <a:solidFill>
                  <a:srgbClr val="0000FF"/>
                </a:solidFill>
                <a:latin typeface="楷体" pitchFamily="49" charset="-122"/>
                <a:ea typeface="楷体" pitchFamily="49" charset="-122"/>
              </a:rPr>
              <a:t>选用的</a:t>
            </a:r>
            <a:r>
              <a:rPr lang="zh-CN" altLang="en-US" sz="2800" b="1" dirty="0">
                <a:solidFill>
                  <a:srgbClr val="0000FF"/>
                </a:solidFill>
                <a:latin typeface="楷体" pitchFamily="49" charset="-122"/>
                <a:ea typeface="楷体" pitchFamily="49" charset="-122"/>
              </a:rPr>
              <a:t>事实论据和道理论据也要新鲜贴切，否则就容易落入肤浅重复、难以出彩的境地。</a:t>
            </a:r>
          </a:p>
          <a:p>
            <a:pPr eaLnBrk="1" hangingPunct="1">
              <a:spcBef>
                <a:spcPct val="0"/>
              </a:spcBef>
              <a:buFontTx/>
              <a:buNone/>
            </a:pPr>
            <a:r>
              <a:rPr lang="zh-CN" altLang="en-US" sz="2800" b="1" dirty="0">
                <a:solidFill>
                  <a:srgbClr val="0000FF"/>
                </a:solidFill>
                <a:latin typeface="楷体" pitchFamily="49" charset="-122"/>
                <a:ea typeface="楷体" pitchFamily="49" charset="-122"/>
              </a:rPr>
              <a:t>参考立意：</a:t>
            </a:r>
          </a:p>
          <a:p>
            <a:pPr eaLnBrk="1" hangingPunct="1">
              <a:spcBef>
                <a:spcPct val="0"/>
              </a:spcBef>
              <a:buFontTx/>
              <a:buNone/>
            </a:pPr>
            <a:r>
              <a:rPr lang="zh-CN" altLang="en-US" sz="2800" b="1" dirty="0">
                <a:solidFill>
                  <a:srgbClr val="FF0000"/>
                </a:solidFill>
                <a:latin typeface="楷体" pitchFamily="49" charset="-122"/>
                <a:ea typeface="楷体" pitchFamily="49" charset="-122"/>
              </a:rPr>
              <a:t>团结一心是致胜之道</a:t>
            </a:r>
          </a:p>
          <a:p>
            <a:pPr eaLnBrk="1" hangingPunct="1">
              <a:spcBef>
                <a:spcPct val="0"/>
              </a:spcBef>
              <a:buFontTx/>
              <a:buNone/>
            </a:pPr>
            <a:r>
              <a:rPr lang="zh-CN" altLang="en-US" sz="2800" b="1" dirty="0">
                <a:solidFill>
                  <a:srgbClr val="FF0000"/>
                </a:solidFill>
                <a:latin typeface="楷体" pitchFamily="49" charset="-122"/>
                <a:ea typeface="楷体" pitchFamily="49" charset="-122"/>
              </a:rPr>
              <a:t>在集体中绽放最美的青春</a:t>
            </a: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332656"/>
            <a:ext cx="11358699" cy="563231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400" b="1" dirty="0">
                <a:solidFill>
                  <a:srgbClr val="0000FF"/>
                </a:solidFill>
                <a:latin typeface="楷体" pitchFamily="49" charset="-122"/>
                <a:ea typeface="楷体" pitchFamily="49" charset="-122"/>
              </a:rPr>
              <a:t>2</a:t>
            </a:r>
            <a:r>
              <a:rPr lang="zh-CN" altLang="en-US" sz="2400" b="1" dirty="0">
                <a:solidFill>
                  <a:srgbClr val="0000FF"/>
                </a:solidFill>
                <a:latin typeface="楷体" pitchFamily="49" charset="-122"/>
                <a:ea typeface="楷体" pitchFamily="49" charset="-122"/>
              </a:rPr>
              <a:t>、对“众”字负面效应的分析，根据材料，与“众”相关的负面效应主要包括以下 </a:t>
            </a:r>
            <a:r>
              <a:rPr lang="en-US" altLang="zh-CN" sz="2400" b="1" dirty="0">
                <a:solidFill>
                  <a:srgbClr val="0000FF"/>
                </a:solidFill>
                <a:latin typeface="楷体" pitchFamily="49" charset="-122"/>
                <a:ea typeface="楷体" pitchFamily="49" charset="-122"/>
              </a:rPr>
              <a:t>3 </a:t>
            </a:r>
            <a:r>
              <a:rPr lang="zh-CN" altLang="en-US" sz="2400" b="1" dirty="0">
                <a:solidFill>
                  <a:srgbClr val="0000FF"/>
                </a:solidFill>
                <a:latin typeface="楷体" pitchFamily="49" charset="-122"/>
                <a:ea typeface="楷体" pitchFamily="49" charset="-122"/>
              </a:rPr>
              <a:t>点：</a:t>
            </a:r>
          </a:p>
          <a:p>
            <a:pPr eaLnBrk="1" hangingPunct="1">
              <a:spcBef>
                <a:spcPct val="0"/>
              </a:spcBef>
              <a:buFontTx/>
              <a:buNone/>
            </a:pPr>
            <a:r>
              <a:rPr lang="zh-CN" altLang="en-US" sz="2400" b="1" dirty="0">
                <a:solidFill>
                  <a:srgbClr val="0000FF"/>
                </a:solidFill>
                <a:latin typeface="楷体" pitchFamily="49" charset="-122"/>
                <a:ea typeface="楷体" pitchFamily="49" charset="-122"/>
              </a:rPr>
              <a:t>①众人集会，容易传播“病毒”，这病毒既包括现实的“新冠肺炎”病毒，根据材料</a:t>
            </a:r>
            <a:r>
              <a:rPr lang="zh-CN" altLang="en-US" sz="2400" b="1" dirty="0" smtClean="0">
                <a:solidFill>
                  <a:srgbClr val="0000FF"/>
                </a:solidFill>
                <a:latin typeface="楷体" pitchFamily="49" charset="-122"/>
                <a:ea typeface="楷体" pitchFamily="49" charset="-122"/>
              </a:rPr>
              <a:t>我们可以</a:t>
            </a:r>
            <a:r>
              <a:rPr lang="zh-CN" altLang="en-US" sz="2400" b="1" dirty="0">
                <a:solidFill>
                  <a:srgbClr val="0000FF"/>
                </a:solidFill>
                <a:latin typeface="楷体" pitchFamily="49" charset="-122"/>
                <a:ea typeface="楷体" pitchFamily="49" charset="-122"/>
              </a:rPr>
              <a:t>发现，还包括“恐慌”“退缩”“无聊”等人生病毒；</a:t>
            </a:r>
          </a:p>
          <a:p>
            <a:pPr eaLnBrk="1" hangingPunct="1">
              <a:spcBef>
                <a:spcPct val="0"/>
              </a:spcBef>
              <a:buFontTx/>
              <a:buNone/>
            </a:pPr>
            <a:r>
              <a:rPr lang="zh-CN" altLang="en-US" sz="2400" b="1" dirty="0">
                <a:solidFill>
                  <a:srgbClr val="0000FF"/>
                </a:solidFill>
                <a:latin typeface="楷体" pitchFamily="49" charset="-122"/>
                <a:ea typeface="楷体" pitchFamily="49" charset="-122"/>
              </a:rPr>
              <a:t>②盲目哄抢“抗疫神药”的事例，告诉我们一个人如果没有自己独立的思考能力，跟风</a:t>
            </a:r>
            <a:r>
              <a:rPr lang="zh-CN" altLang="en-US" sz="2400" b="1" dirty="0" smtClean="0">
                <a:solidFill>
                  <a:srgbClr val="0000FF"/>
                </a:solidFill>
                <a:latin typeface="楷体" pitchFamily="49" charset="-122"/>
                <a:ea typeface="楷体" pitchFamily="49" charset="-122"/>
              </a:rPr>
              <a:t>从众</a:t>
            </a:r>
            <a:r>
              <a:rPr lang="zh-CN" altLang="en-US" sz="2400" b="1" dirty="0">
                <a:solidFill>
                  <a:srgbClr val="0000FF"/>
                </a:solidFill>
                <a:latin typeface="楷体" pitchFamily="49" charset="-122"/>
                <a:ea typeface="楷体" pitchFamily="49" charset="-122"/>
              </a:rPr>
              <a:t>容易导致不理智的行为，不但对自己无益，还可能影响他人和</a:t>
            </a:r>
            <a:r>
              <a:rPr lang="zh-CN" altLang="en-US" sz="2400" b="1" dirty="0" smtClean="0">
                <a:solidFill>
                  <a:srgbClr val="0000FF"/>
                </a:solidFill>
                <a:latin typeface="楷体" pitchFamily="49" charset="-122"/>
                <a:ea typeface="楷体" pitchFamily="49" charset="-122"/>
              </a:rPr>
              <a:t>社会：</a:t>
            </a:r>
            <a:endParaRPr lang="en-US" altLang="zh-CN" sz="24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400" b="1" dirty="0" smtClean="0">
                <a:solidFill>
                  <a:srgbClr val="0000FF"/>
                </a:solidFill>
                <a:latin typeface="楷体" pitchFamily="49" charset="-122"/>
                <a:ea typeface="楷体" pitchFamily="49" charset="-122"/>
              </a:rPr>
              <a:t>③</a:t>
            </a:r>
            <a:r>
              <a:rPr lang="zh-CN" altLang="en-US" sz="2400" b="1" dirty="0">
                <a:solidFill>
                  <a:srgbClr val="0000FF"/>
                </a:solidFill>
                <a:latin typeface="楷体" pitchFamily="49" charset="-122"/>
                <a:ea typeface="楷体" pitchFamily="49" charset="-122"/>
              </a:rPr>
              <a:t>藏匿在众人之中散布谣言，说明“众”代表的集体力量有时也会被“有心人”利用，</a:t>
            </a:r>
            <a:r>
              <a:rPr lang="zh-CN" altLang="en-US" sz="2400" b="1" dirty="0" smtClean="0">
                <a:solidFill>
                  <a:srgbClr val="0000FF"/>
                </a:solidFill>
                <a:latin typeface="楷体" pitchFamily="49" charset="-122"/>
                <a:ea typeface="楷体" pitchFamily="49" charset="-122"/>
              </a:rPr>
              <a:t>成为</a:t>
            </a:r>
            <a:r>
              <a:rPr lang="zh-CN" altLang="en-US" sz="2400" b="1" dirty="0">
                <a:solidFill>
                  <a:srgbClr val="0000FF"/>
                </a:solidFill>
                <a:latin typeface="楷体" pitchFamily="49" charset="-122"/>
                <a:ea typeface="楷体" pitchFamily="49" charset="-122"/>
              </a:rPr>
              <a:t>错误乃至于违法犯罪行为的“挡箭牌。”</a:t>
            </a:r>
          </a:p>
          <a:p>
            <a:pPr eaLnBrk="1" hangingPunct="1">
              <a:spcBef>
                <a:spcPct val="0"/>
              </a:spcBef>
              <a:buFontTx/>
              <a:buNone/>
            </a:pPr>
            <a:r>
              <a:rPr lang="zh-CN" altLang="en-US" sz="2400" b="1" dirty="0">
                <a:solidFill>
                  <a:srgbClr val="0000FF"/>
                </a:solidFill>
                <a:latin typeface="楷体" pitchFamily="49" charset="-122"/>
                <a:ea typeface="楷体" pitchFamily="49" charset="-122"/>
              </a:rPr>
              <a:t>针对不同的负面效应，我们可以从不同的角度立意：</a:t>
            </a:r>
          </a:p>
          <a:p>
            <a:pPr eaLnBrk="1" hangingPunct="1">
              <a:spcBef>
                <a:spcPct val="0"/>
              </a:spcBef>
              <a:buFontTx/>
              <a:buNone/>
            </a:pPr>
            <a:r>
              <a:rPr lang="zh-CN" altLang="en-US" sz="2400" b="1" dirty="0">
                <a:solidFill>
                  <a:srgbClr val="0000FF"/>
                </a:solidFill>
                <a:latin typeface="楷体" pitchFamily="49" charset="-122"/>
                <a:ea typeface="楷体" pitchFamily="49" charset="-122"/>
              </a:rPr>
              <a:t>要敢于与“众”不同；</a:t>
            </a:r>
          </a:p>
          <a:p>
            <a:pPr eaLnBrk="1" hangingPunct="1">
              <a:spcBef>
                <a:spcPct val="0"/>
              </a:spcBef>
              <a:buFontTx/>
              <a:buNone/>
            </a:pPr>
            <a:r>
              <a:rPr lang="zh-CN" altLang="en-US" sz="2400" b="1" dirty="0">
                <a:solidFill>
                  <a:srgbClr val="0000FF"/>
                </a:solidFill>
                <a:latin typeface="楷体" pitchFamily="49" charset="-122"/>
                <a:ea typeface="楷体" pitchFamily="49" charset="-122"/>
              </a:rPr>
              <a:t>在与“众”不同中发现生命的价值；</a:t>
            </a:r>
          </a:p>
          <a:p>
            <a:pPr eaLnBrk="1" hangingPunct="1">
              <a:spcBef>
                <a:spcPct val="0"/>
              </a:spcBef>
              <a:buFontTx/>
              <a:buNone/>
            </a:pPr>
            <a:r>
              <a:rPr lang="zh-CN" altLang="en-US" sz="2400" b="1" dirty="0">
                <a:solidFill>
                  <a:srgbClr val="0000FF"/>
                </a:solidFill>
                <a:latin typeface="楷体" pitchFamily="49" charset="-122"/>
                <a:ea typeface="楷体" pitchFamily="49" charset="-122"/>
              </a:rPr>
              <a:t>拒绝盲从，独立思考与判断；</a:t>
            </a:r>
          </a:p>
          <a:p>
            <a:pPr eaLnBrk="1" hangingPunct="1">
              <a:spcBef>
                <a:spcPct val="0"/>
              </a:spcBef>
              <a:buFontTx/>
              <a:buNone/>
            </a:pPr>
            <a:r>
              <a:rPr lang="zh-CN" altLang="en-US" sz="2400" b="1" dirty="0">
                <a:solidFill>
                  <a:srgbClr val="0000FF"/>
                </a:solidFill>
                <a:latin typeface="楷体" pitchFamily="49" charset="-122"/>
                <a:ea typeface="楷体" pitchFamily="49" charset="-122"/>
              </a:rPr>
              <a:t>让正能量成为集体的灵魂；</a:t>
            </a:r>
          </a:p>
          <a:p>
            <a:pPr eaLnBrk="1" hangingPunct="1">
              <a:spcBef>
                <a:spcPct val="0"/>
              </a:spcBef>
              <a:buFontTx/>
              <a:buNone/>
            </a:pPr>
            <a:r>
              <a:rPr lang="zh-CN" altLang="en-US" sz="2400" b="1" dirty="0">
                <a:solidFill>
                  <a:srgbClr val="0000FF"/>
                </a:solidFill>
                <a:latin typeface="楷体" pitchFamily="49" charset="-122"/>
                <a:ea typeface="楷体" pitchFamily="49" charset="-122"/>
              </a:rPr>
              <a:t>我们需要怎么样的集体；</a:t>
            </a:r>
          </a:p>
          <a:p>
            <a:pPr eaLnBrk="1" hangingPunct="1">
              <a:spcBef>
                <a:spcPct val="0"/>
              </a:spcBef>
              <a:buFontTx/>
              <a:buNone/>
            </a:pPr>
            <a:r>
              <a:rPr lang="zh-CN" altLang="en-US" sz="2400" b="1" dirty="0">
                <a:solidFill>
                  <a:srgbClr val="0000FF"/>
                </a:solidFill>
                <a:latin typeface="楷体" pitchFamily="49" charset="-122"/>
                <a:ea typeface="楷体" pitchFamily="49" charset="-122"/>
              </a:rPr>
              <a:t>警惕“众声”成“毒瘤”；</a:t>
            </a:r>
          </a:p>
        </p:txBody>
      </p:sp>
    </p:spTree>
    <p:extLst>
      <p:ext uri="{BB962C8B-B14F-4D97-AF65-F5344CB8AC3E}">
        <p14:creationId xmlns:p14="http://schemas.microsoft.com/office/powerpoint/2010/main" val="1336989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2109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（三）素材积累</a:t>
            </a:r>
          </a:p>
          <a:p>
            <a:pPr>
              <a:buNone/>
            </a:pPr>
            <a:r>
              <a:rPr lang="en-US" altLang="zh-CN" sz="2800" b="1" dirty="0">
                <a:solidFill>
                  <a:srgbClr val="0000FF"/>
                </a:solidFill>
                <a:latin typeface="楷体" pitchFamily="49" charset="-122"/>
                <a:ea typeface="楷体" pitchFamily="49" charset="-122"/>
              </a:rPr>
              <a:t>    1</a:t>
            </a:r>
            <a:r>
              <a:rPr lang="zh-CN" altLang="zh-CN" sz="2800" b="1" dirty="0">
                <a:solidFill>
                  <a:srgbClr val="0000FF"/>
                </a:solidFill>
                <a:latin typeface="楷体" pitchFamily="49" charset="-122"/>
                <a:ea typeface="楷体" pitchFamily="49" charset="-122"/>
              </a:rPr>
              <a:t>、名言警句</a:t>
            </a:r>
          </a:p>
          <a:p>
            <a:pPr>
              <a:buNone/>
            </a:pPr>
            <a:r>
              <a:rPr lang="zh-CN" altLang="zh-CN" sz="2800" b="1" dirty="0">
                <a:solidFill>
                  <a:srgbClr val="0000FF"/>
                </a:solidFill>
                <a:latin typeface="楷体" pitchFamily="49" charset="-122"/>
                <a:ea typeface="楷体" pitchFamily="49" charset="-122"/>
              </a:rPr>
              <a:t>进则救世，退则救民</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不能为良相，亦当为良医。</a:t>
            </a:r>
          </a:p>
          <a:p>
            <a:pPr>
              <a:buNone/>
            </a:pPr>
            <a:r>
              <a:rPr lang="zh-CN" altLang="zh-CN" sz="2800" b="1" dirty="0">
                <a:solidFill>
                  <a:srgbClr val="0000FF"/>
                </a:solidFill>
                <a:latin typeface="楷体" pitchFamily="49" charset="-122"/>
                <a:ea typeface="楷体" pitchFamily="49" charset="-122"/>
              </a:rPr>
              <a:t>——【东汉】张仲景</a:t>
            </a:r>
          </a:p>
          <a:p>
            <a:pPr>
              <a:buNone/>
            </a:pPr>
            <a:r>
              <a:rPr lang="zh-CN" altLang="zh-CN" sz="2800" b="1" dirty="0">
                <a:solidFill>
                  <a:srgbClr val="0000FF"/>
                </a:solidFill>
                <a:latin typeface="楷体" pitchFamily="49" charset="-122"/>
                <a:ea typeface="楷体" pitchFamily="49" charset="-122"/>
              </a:rPr>
              <a:t>上以疗君亲之疾，下以救贫贱之厄，中以保身长全。 </a:t>
            </a:r>
          </a:p>
          <a:p>
            <a:pPr>
              <a:buNone/>
            </a:pPr>
            <a:r>
              <a:rPr lang="zh-CN" altLang="zh-CN" sz="2800" b="1" dirty="0">
                <a:solidFill>
                  <a:srgbClr val="0000FF"/>
                </a:solidFill>
                <a:latin typeface="楷体" pitchFamily="49" charset="-122"/>
                <a:ea typeface="楷体" pitchFamily="49" charset="-122"/>
              </a:rPr>
              <a:t>——【东汉】张仲景</a:t>
            </a:r>
          </a:p>
          <a:p>
            <a:pPr>
              <a:buNone/>
            </a:pPr>
            <a:r>
              <a:rPr lang="zh-CN" altLang="zh-CN" sz="2800" b="1" dirty="0">
                <a:solidFill>
                  <a:srgbClr val="0000FF"/>
                </a:solidFill>
                <a:latin typeface="楷体" pitchFamily="49" charset="-122"/>
                <a:ea typeface="楷体" pitchFamily="49" charset="-122"/>
              </a:rPr>
              <a:t>淡然无为，神气自满，以此为不死之药。</a:t>
            </a:r>
          </a:p>
          <a:p>
            <a:pPr>
              <a:buNone/>
            </a:pPr>
            <a:r>
              <a:rPr lang="zh-CN" altLang="zh-CN" sz="2800" b="1" dirty="0">
                <a:solidFill>
                  <a:srgbClr val="0000FF"/>
                </a:solidFill>
                <a:latin typeface="楷体" pitchFamily="49" charset="-122"/>
                <a:ea typeface="楷体" pitchFamily="49" charset="-122"/>
              </a:rPr>
              <a:t>——【唐】孙思邈</a:t>
            </a:r>
          </a:p>
          <a:p>
            <a:pPr>
              <a:buNone/>
            </a:pPr>
            <a:r>
              <a:rPr lang="zh-CN" altLang="zh-CN" sz="2800" b="1" dirty="0">
                <a:solidFill>
                  <a:srgbClr val="0000FF"/>
                </a:solidFill>
                <a:latin typeface="楷体" pitchFamily="49" charset="-122"/>
                <a:ea typeface="楷体" pitchFamily="49" charset="-122"/>
              </a:rPr>
              <a:t>多静坐以收心，去嗜欲以养心。观古训以警心，悟至理以明心。</a:t>
            </a:r>
          </a:p>
          <a:p>
            <a:pPr>
              <a:buNone/>
            </a:pPr>
            <a:r>
              <a:rPr lang="zh-CN" altLang="zh-CN" sz="2800" b="1" dirty="0">
                <a:solidFill>
                  <a:srgbClr val="0000FF"/>
                </a:solidFill>
                <a:latin typeface="楷体" pitchFamily="49" charset="-122"/>
                <a:ea typeface="楷体" pitchFamily="49" charset="-122"/>
              </a:rPr>
              <a:t>——【唐】孙思邈</a:t>
            </a:r>
          </a:p>
          <a:p>
            <a:pPr>
              <a:buNone/>
            </a:pPr>
            <a:r>
              <a:rPr lang="zh-CN" altLang="zh-CN" sz="2800" b="1" dirty="0">
                <a:solidFill>
                  <a:srgbClr val="0000FF"/>
                </a:solidFill>
                <a:latin typeface="楷体" pitchFamily="49" charset="-122"/>
                <a:ea typeface="楷体" pitchFamily="49" charset="-122"/>
              </a:rPr>
              <a:t>善养性者，则治未病之病，是其义也。</a:t>
            </a:r>
          </a:p>
          <a:p>
            <a:pPr>
              <a:buNone/>
            </a:pPr>
            <a:r>
              <a:rPr lang="zh-CN" altLang="zh-CN" sz="2800" b="1" dirty="0">
                <a:solidFill>
                  <a:srgbClr val="0000FF"/>
                </a:solidFill>
                <a:latin typeface="楷体" pitchFamily="49" charset="-122"/>
                <a:ea typeface="楷体" pitchFamily="49" charset="-122"/>
              </a:rPr>
              <a:t>——【唐】孙思邈</a:t>
            </a: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3</a:t>
            </a:r>
            <a:r>
              <a:rPr lang="zh-CN" altLang="en-US" sz="2800" b="1" dirty="0">
                <a:solidFill>
                  <a:srgbClr val="0000FF"/>
                </a:solidFill>
                <a:latin typeface="楷体" pitchFamily="49" charset="-122"/>
                <a:ea typeface="楷体" pitchFamily="49" charset="-122"/>
              </a:rPr>
              <a:t>、整体把握，阐述对“众”字的认知，既要看到其正面效应，也要警惕其负面效应，</a:t>
            </a:r>
            <a:r>
              <a:rPr lang="zh-CN" altLang="en-US" sz="2800" b="1" dirty="0" smtClean="0">
                <a:solidFill>
                  <a:srgbClr val="0000FF"/>
                </a:solidFill>
                <a:latin typeface="楷体" pitchFamily="49" charset="-122"/>
                <a:ea typeface="楷体" pitchFamily="49" charset="-122"/>
              </a:rPr>
              <a:t>在“众”</a:t>
            </a:r>
            <a:r>
              <a:rPr lang="zh-CN" altLang="en-US" sz="2800" b="1" dirty="0">
                <a:solidFill>
                  <a:srgbClr val="0000FF"/>
                </a:solidFill>
                <a:latin typeface="楷体" pitchFamily="49" charset="-122"/>
                <a:ea typeface="楷体" pitchFamily="49" charset="-122"/>
              </a:rPr>
              <a:t>与“独”取得平和，更好地助力成功。</a:t>
            </a:r>
          </a:p>
          <a:p>
            <a:pPr eaLnBrk="1" hangingPunct="1">
              <a:spcBef>
                <a:spcPct val="0"/>
              </a:spcBef>
              <a:buFontTx/>
              <a:buNone/>
            </a:pPr>
            <a:r>
              <a:rPr lang="zh-CN" altLang="en-US" sz="2800" b="1" dirty="0">
                <a:solidFill>
                  <a:srgbClr val="0000FF"/>
                </a:solidFill>
                <a:latin typeface="楷体" pitchFamily="49" charset="-122"/>
                <a:ea typeface="楷体" pitchFamily="49" charset="-122"/>
              </a:rPr>
              <a:t>参考立意：</a:t>
            </a:r>
          </a:p>
          <a:p>
            <a:pPr eaLnBrk="1" hangingPunct="1">
              <a:spcBef>
                <a:spcPct val="0"/>
              </a:spcBef>
              <a:buFontTx/>
              <a:buNone/>
            </a:pPr>
            <a:r>
              <a:rPr lang="zh-CN" altLang="en-US" sz="2800" b="1" dirty="0">
                <a:solidFill>
                  <a:srgbClr val="0000FF"/>
                </a:solidFill>
                <a:latin typeface="楷体" pitchFamily="49" charset="-122"/>
                <a:ea typeface="楷体" pitchFamily="49" charset="-122"/>
              </a:rPr>
              <a:t>同流与独行，都是人生最美的姿态</a:t>
            </a:r>
          </a:p>
          <a:p>
            <a:pPr eaLnBrk="1" hangingPunct="1">
              <a:spcBef>
                <a:spcPct val="0"/>
              </a:spcBef>
              <a:buFontTx/>
              <a:buNone/>
            </a:pPr>
            <a:r>
              <a:rPr lang="zh-CN" altLang="en-US" sz="2800" b="1" dirty="0">
                <a:solidFill>
                  <a:srgbClr val="0000FF"/>
                </a:solidFill>
                <a:latin typeface="楷体" pitchFamily="49" charset="-122"/>
                <a:ea typeface="楷体" pitchFamily="49" charset="-122"/>
              </a:rPr>
              <a:t>汇聚“我”的力量，唱响时代强音</a:t>
            </a:r>
          </a:p>
        </p:txBody>
      </p:sp>
    </p:spTree>
    <p:extLst>
      <p:ext uri="{BB962C8B-B14F-4D97-AF65-F5344CB8AC3E}">
        <p14:creationId xmlns:p14="http://schemas.microsoft.com/office/powerpoint/2010/main" val="30584110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35069" y="116632"/>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 素材积累</a:t>
            </a:r>
          </a:p>
          <a:p>
            <a:pPr eaLnBrk="1" hangingPunct="1">
              <a:spcBef>
                <a:spcPct val="0"/>
              </a:spcBef>
              <a:buFontTx/>
              <a:buNone/>
            </a:pP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 名言警句</a:t>
            </a:r>
          </a:p>
          <a:p>
            <a:pPr eaLnBrk="1" hangingPunct="1">
              <a:spcBef>
                <a:spcPct val="0"/>
              </a:spcBef>
              <a:buFontTx/>
              <a:buNone/>
            </a:pPr>
            <a:r>
              <a:rPr lang="zh-CN" altLang="en-US" sz="2800" b="1" dirty="0">
                <a:solidFill>
                  <a:srgbClr val="0000FF"/>
                </a:solidFill>
                <a:latin typeface="楷体" pitchFamily="49" charset="-122"/>
                <a:ea typeface="楷体" pitchFamily="49" charset="-122"/>
              </a:rPr>
              <a:t>单丝不成线，独团结一致，同心同德，任何强大的敌人，任何困难的环境，都会向我们</a:t>
            </a:r>
            <a:r>
              <a:rPr lang="zh-CN" altLang="en-US" sz="2800" b="1" dirty="0" smtClean="0">
                <a:solidFill>
                  <a:srgbClr val="0000FF"/>
                </a:solidFill>
                <a:latin typeface="楷体" pitchFamily="49" charset="-122"/>
                <a:ea typeface="楷体" pitchFamily="49" charset="-122"/>
              </a:rPr>
              <a:t>投降</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毛泽东</a:t>
            </a:r>
          </a:p>
          <a:p>
            <a:pPr eaLnBrk="1" hangingPunct="1">
              <a:spcBef>
                <a:spcPct val="0"/>
              </a:spcBef>
              <a:buFontTx/>
              <a:buNone/>
            </a:pPr>
            <a:r>
              <a:rPr lang="zh-CN" altLang="en-US" sz="2800" b="1" dirty="0">
                <a:solidFill>
                  <a:srgbClr val="0000FF"/>
                </a:solidFill>
                <a:latin typeface="楷体" pitchFamily="49" charset="-122"/>
                <a:ea typeface="楷体" pitchFamily="49" charset="-122"/>
              </a:rPr>
              <a:t>谁若认为自己是圣人，是埋没了的天才，谁若与集体脱离，谁的命运就要悲哀。集体</a:t>
            </a:r>
            <a:r>
              <a:rPr lang="zh-CN" altLang="en-US" sz="2800" b="1" dirty="0" smtClean="0">
                <a:solidFill>
                  <a:srgbClr val="0000FF"/>
                </a:solidFill>
                <a:latin typeface="楷体" pitchFamily="49" charset="-122"/>
                <a:ea typeface="楷体" pitchFamily="49" charset="-122"/>
              </a:rPr>
              <a:t>什么时候</a:t>
            </a:r>
            <a:r>
              <a:rPr lang="zh-CN" altLang="en-US" sz="2800" b="1" dirty="0">
                <a:solidFill>
                  <a:srgbClr val="0000FF"/>
                </a:solidFill>
                <a:latin typeface="楷体" pitchFamily="49" charset="-122"/>
                <a:ea typeface="楷体" pitchFamily="49" charset="-122"/>
              </a:rPr>
              <a:t>都能提高你，并且使你两脚站得稳。</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奥斯特洛夫斯基</a:t>
            </a:r>
          </a:p>
          <a:p>
            <a:pPr eaLnBrk="1" hangingPunct="1">
              <a:spcBef>
                <a:spcPct val="0"/>
              </a:spcBef>
              <a:buFontTx/>
              <a:buNone/>
            </a:pPr>
            <a:r>
              <a:rPr lang="zh-CN" altLang="en-US" sz="2800" b="1" dirty="0">
                <a:solidFill>
                  <a:srgbClr val="0000FF"/>
                </a:solidFill>
                <a:latin typeface="楷体" pitchFamily="49" charset="-122"/>
                <a:ea typeface="楷体" pitchFamily="49" charset="-122"/>
              </a:rPr>
              <a:t>近贤则聪；近愚则聩。</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皮日休</a:t>
            </a:r>
          </a:p>
          <a:p>
            <a:pPr eaLnBrk="1" hangingPunct="1">
              <a:spcBef>
                <a:spcPct val="0"/>
              </a:spcBef>
              <a:buFontTx/>
              <a:buNone/>
            </a:pPr>
            <a:r>
              <a:rPr lang="zh-CN" altLang="en-US" sz="2800" b="1" dirty="0">
                <a:solidFill>
                  <a:srgbClr val="0000FF"/>
                </a:solidFill>
                <a:latin typeface="楷体" pitchFamily="49" charset="-122"/>
                <a:ea typeface="楷体" pitchFamily="49" charset="-122"/>
              </a:rPr>
              <a:t>轻霜冻死单根草，狂风难毁万木林。</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谚语</a:t>
            </a:r>
          </a:p>
          <a:p>
            <a:pPr eaLnBrk="1" hangingPunct="1">
              <a:spcBef>
                <a:spcPct val="0"/>
              </a:spcBef>
              <a:buFontTx/>
              <a:buNone/>
            </a:pPr>
            <a:r>
              <a:rPr lang="zh-CN" altLang="en-US" sz="2800" b="1" dirty="0">
                <a:solidFill>
                  <a:srgbClr val="0000FF"/>
                </a:solidFill>
                <a:latin typeface="楷体" pitchFamily="49" charset="-122"/>
                <a:ea typeface="楷体" pitchFamily="49" charset="-122"/>
              </a:rPr>
              <a:t>天时不如地利，地利不如人和。</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孟子</a:t>
            </a:r>
            <a:r>
              <a:rPr lang="en-US" altLang="zh-CN" sz="2800" b="1" dirty="0" smtClean="0">
                <a:solidFill>
                  <a:srgbClr val="0000FF"/>
                </a:solidFill>
                <a:latin typeface="楷体" pitchFamily="49" charset="-122"/>
                <a:ea typeface="楷体" pitchFamily="49" charset="-122"/>
              </a:rPr>
              <a:t>》</a:t>
            </a:r>
            <a:endParaRPr lang="en-US"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6119851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620688"/>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我要有能做我自己的自由和敢做我自己的胆量。</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林语堂</a:t>
            </a:r>
          </a:p>
          <a:p>
            <a:pPr eaLnBrk="1" hangingPunct="1">
              <a:spcBef>
                <a:spcPct val="0"/>
              </a:spcBef>
              <a:buFontTx/>
              <a:buNone/>
            </a:pPr>
            <a:r>
              <a:rPr lang="en-US" altLang="zh-CN" sz="2800" b="1" dirty="0">
                <a:solidFill>
                  <a:srgbClr val="0000FF"/>
                </a:solidFill>
                <a:latin typeface="楷体" pitchFamily="49" charset="-122"/>
                <a:ea typeface="楷体" pitchFamily="49" charset="-122"/>
              </a:rPr>
              <a:t>3 / 7</a:t>
            </a:r>
          </a:p>
          <a:p>
            <a:pPr eaLnBrk="1" hangingPunct="1">
              <a:spcBef>
                <a:spcPct val="0"/>
              </a:spcBef>
              <a:buFontTx/>
              <a:buNone/>
            </a:pPr>
            <a:r>
              <a:rPr lang="zh-CN" altLang="en-US" sz="2800" b="1" dirty="0">
                <a:solidFill>
                  <a:srgbClr val="0000FF"/>
                </a:solidFill>
                <a:latin typeface="楷体" pitchFamily="49" charset="-122"/>
                <a:ea typeface="楷体" pitchFamily="49" charset="-122"/>
              </a:rPr>
              <a:t>凡有真知灼见的人，无论社会如何腐化，无论政治如何不良，他必独行其是。</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竺可桢</a:t>
            </a:r>
          </a:p>
          <a:p>
            <a:pPr eaLnBrk="1" hangingPunct="1">
              <a:spcBef>
                <a:spcPct val="0"/>
              </a:spcBef>
              <a:buFontTx/>
              <a:buNone/>
            </a:pPr>
            <a:r>
              <a:rPr lang="zh-CN" altLang="en-US" sz="2800" b="1" dirty="0">
                <a:solidFill>
                  <a:srgbClr val="0000FF"/>
                </a:solidFill>
                <a:latin typeface="楷体" pitchFamily="49" charset="-122"/>
                <a:ea typeface="楷体" pitchFamily="49" charset="-122"/>
              </a:rPr>
              <a:t>不要让我们的大脑成为别人的跑马场。</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尼采</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要想成为一个真正的“人”，不许首先是一个不盲从因袭的人。当我们放弃自己的立场</a:t>
            </a:r>
            <a:r>
              <a:rPr lang="zh-CN" altLang="en-US" sz="2800" b="1" dirty="0" smtClean="0">
                <a:solidFill>
                  <a:srgbClr val="0000FF"/>
                </a:solidFill>
                <a:latin typeface="楷体" pitchFamily="49" charset="-122"/>
                <a:ea typeface="楷体" pitchFamily="49" charset="-122"/>
              </a:rPr>
              <a:t>，而</a:t>
            </a:r>
            <a:r>
              <a:rPr lang="zh-CN" altLang="en-US" sz="2800" b="1" dirty="0">
                <a:solidFill>
                  <a:srgbClr val="0000FF"/>
                </a:solidFill>
                <a:latin typeface="楷体" pitchFamily="49" charset="-122"/>
                <a:ea typeface="楷体" pitchFamily="49" charset="-122"/>
              </a:rPr>
              <a:t>享用别人的观点看待一件事情时，错误便造成了。</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卡耐基</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从来如此，便对吗？</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鲁迅</a:t>
            </a:r>
          </a:p>
        </p:txBody>
      </p:sp>
    </p:spTree>
    <p:extLst>
      <p:ext uri="{BB962C8B-B14F-4D97-AF65-F5344CB8AC3E}">
        <p14:creationId xmlns:p14="http://schemas.microsoft.com/office/powerpoint/2010/main" val="18447329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 事实论据</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①有一回丰子恺先生要画一个人牵两只羊，画了两根绳子。有一位先生教他</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绳子</a:t>
            </a:r>
            <a:r>
              <a:rPr lang="zh-CN" altLang="en-US" sz="2800" b="1" dirty="0" smtClean="0">
                <a:solidFill>
                  <a:srgbClr val="0000FF"/>
                </a:solidFill>
                <a:latin typeface="楷体" pitchFamily="49" charset="-122"/>
                <a:ea typeface="楷体" pitchFamily="49" charset="-122"/>
              </a:rPr>
              <a:t>只要画</a:t>
            </a:r>
            <a:r>
              <a:rPr lang="zh-CN" altLang="en-US" sz="2800" b="1" dirty="0">
                <a:solidFill>
                  <a:srgbClr val="0000FF"/>
                </a:solidFill>
                <a:latin typeface="楷体" pitchFamily="49" charset="-122"/>
                <a:ea typeface="楷体" pitchFamily="49" charset="-122"/>
              </a:rPr>
              <a:t>一根，牵了一只羊，后面的都跟来。”后来丰子恺先生留心观察，看见果然如此</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前头牵</a:t>
            </a:r>
            <a:r>
              <a:rPr lang="zh-CN" altLang="en-US" sz="2800" b="1" dirty="0" smtClean="0">
                <a:solidFill>
                  <a:srgbClr val="0000FF"/>
                </a:solidFill>
                <a:latin typeface="楷体" pitchFamily="49" charset="-122"/>
                <a:ea typeface="楷体" pitchFamily="49" charset="-122"/>
              </a:rPr>
              <a:t>了一</a:t>
            </a:r>
            <a:r>
              <a:rPr lang="zh-CN" altLang="en-US" sz="2800" b="1" dirty="0">
                <a:solidFill>
                  <a:srgbClr val="0000FF"/>
                </a:solidFill>
                <a:latin typeface="楷体" pitchFamily="49" charset="-122"/>
                <a:ea typeface="楷体" pitchFamily="49" charset="-122"/>
              </a:rPr>
              <a:t>只羊后面数十只羊都会跟去。就算走向屠场，也没有一只羊肯离群而另觅生路，鸭子也是</a:t>
            </a:r>
            <a:r>
              <a:rPr lang="zh-CN" altLang="en-US" sz="2800" b="1" dirty="0" smtClean="0">
                <a:solidFill>
                  <a:srgbClr val="0000FF"/>
                </a:solidFill>
                <a:latin typeface="楷体" pitchFamily="49" charset="-122"/>
                <a:ea typeface="楷体" pitchFamily="49" charset="-122"/>
              </a:rPr>
              <a:t>如此</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31 </a:t>
            </a:r>
            <a:r>
              <a:rPr lang="zh-CN" altLang="en-US" sz="2800" b="1" dirty="0">
                <a:solidFill>
                  <a:srgbClr val="0000FF"/>
                </a:solidFill>
                <a:latin typeface="楷体" pitchFamily="49" charset="-122"/>
                <a:ea typeface="楷体" pitchFamily="49" charset="-122"/>
              </a:rPr>
              <a:t>日晚，有新闻称：双黄连可抑制新型冠状病毒。消息一出，网友疯狂抢购，</a:t>
            </a:r>
            <a:r>
              <a:rPr lang="zh-CN" altLang="en-US" sz="2800" b="1" dirty="0" smtClean="0">
                <a:solidFill>
                  <a:srgbClr val="0000FF"/>
                </a:solidFill>
                <a:latin typeface="楷体" pitchFamily="49" charset="-122"/>
                <a:ea typeface="楷体" pitchFamily="49" charset="-122"/>
              </a:rPr>
              <a:t>双黄连</a:t>
            </a:r>
            <a:r>
              <a:rPr lang="zh-CN" altLang="en-US" sz="2800" b="1" dirty="0">
                <a:solidFill>
                  <a:srgbClr val="0000FF"/>
                </a:solidFill>
                <a:latin typeface="楷体" pitchFamily="49" charset="-122"/>
                <a:ea typeface="楷体" pitchFamily="49" charset="-122"/>
              </a:rPr>
              <a:t>口服液也很快卖断货，甚至是网络销售平台上的双黄连口服液也已售罄。</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a:t>
            </a: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9 </a:t>
            </a:r>
            <a:r>
              <a:rPr lang="zh-CN" altLang="en-US" sz="2800" b="1" dirty="0">
                <a:solidFill>
                  <a:srgbClr val="0000FF"/>
                </a:solidFill>
                <a:latin typeface="楷体" pitchFamily="49" charset="-122"/>
                <a:ea typeface="楷体" pitchFamily="49" charset="-122"/>
              </a:rPr>
              <a:t>日北京市举行的疫情防控新闻发布会上，北京市疾病预防控制中心副主任</a:t>
            </a:r>
            <a:r>
              <a:rPr lang="zh-CN" altLang="en-US" sz="2800" b="1" dirty="0" smtClean="0">
                <a:solidFill>
                  <a:srgbClr val="0000FF"/>
                </a:solidFill>
                <a:latin typeface="楷体" pitchFamily="49" charset="-122"/>
                <a:ea typeface="楷体" pitchFamily="49" charset="-122"/>
              </a:rPr>
              <a:t>庞星火通报</a:t>
            </a:r>
            <a:r>
              <a:rPr lang="zh-CN" altLang="en-US" sz="2800" b="1" dirty="0">
                <a:solidFill>
                  <a:srgbClr val="0000FF"/>
                </a:solidFill>
                <a:latin typeface="楷体" pitchFamily="49" charset="-122"/>
                <a:ea typeface="楷体" pitchFamily="49" charset="-122"/>
              </a:rPr>
              <a:t>了一新冠肺炎确诊案例。某小区一退休女士听说疫情后平时非常小心，不出门，但特别</a:t>
            </a:r>
            <a:r>
              <a:rPr lang="zh-CN" altLang="en-US" sz="2800" b="1" dirty="0" smtClean="0">
                <a:solidFill>
                  <a:srgbClr val="0000FF"/>
                </a:solidFill>
                <a:latin typeface="楷体" pitchFamily="49" charset="-122"/>
                <a:ea typeface="楷体" pitchFamily="49" charset="-122"/>
              </a:rPr>
              <a:t>爱打牌</a:t>
            </a:r>
            <a:r>
              <a:rPr lang="zh-CN" altLang="en-US" sz="2800" b="1" dirty="0">
                <a:solidFill>
                  <a:srgbClr val="0000FF"/>
                </a:solidFill>
                <a:latin typeface="楷体" pitchFamily="49" charset="-122"/>
                <a:ea typeface="楷体" pitchFamily="49" charset="-122"/>
              </a:rPr>
              <a:t>，有一批牌友，觉得相互很安全不会传染。于是在今年春节期间，牌友连续五六天在小区</a:t>
            </a:r>
          </a:p>
          <a:p>
            <a:pPr eaLnBrk="1" hangingPunct="1">
              <a:spcBef>
                <a:spcPct val="0"/>
              </a:spcBef>
              <a:buFontTx/>
              <a:buNone/>
            </a:pPr>
            <a:r>
              <a:rPr lang="zh-CN" altLang="en-US" sz="2800" b="1" dirty="0">
                <a:solidFill>
                  <a:srgbClr val="0000FF"/>
                </a:solidFill>
                <a:latin typeface="楷体" pitchFamily="49" charset="-122"/>
                <a:ea typeface="楷体" pitchFamily="49" charset="-122"/>
              </a:rPr>
              <a:t>棋牌室打牌，甚至明知道牌友中有刚从湖北返京人员也不加以防范。不久，这名退休人员被</a:t>
            </a:r>
            <a:r>
              <a:rPr lang="zh-CN" altLang="en-US" sz="2800" b="1" dirty="0" smtClean="0">
                <a:solidFill>
                  <a:srgbClr val="0000FF"/>
                </a:solidFill>
                <a:latin typeface="楷体" pitchFamily="49" charset="-122"/>
                <a:ea typeface="楷体" pitchFamily="49" charset="-122"/>
              </a:rPr>
              <a:t>确诊</a:t>
            </a:r>
            <a:r>
              <a:rPr lang="zh-CN" altLang="en-US" sz="2800" b="1" dirty="0">
                <a:solidFill>
                  <a:srgbClr val="0000FF"/>
                </a:solidFill>
                <a:latin typeface="楷体" pitchFamily="49" charset="-122"/>
                <a:ea typeface="楷体" pitchFamily="49" charset="-122"/>
              </a:rPr>
              <a:t>感染新型冠状病毒肺炎</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7109263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116632"/>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④</a:t>
            </a:r>
            <a:r>
              <a:rPr lang="zh-CN" altLang="en-US" sz="2800" b="1" dirty="0">
                <a:solidFill>
                  <a:srgbClr val="0000FF"/>
                </a:solidFill>
                <a:latin typeface="楷体" pitchFamily="49" charset="-122"/>
                <a:ea typeface="楷体" pitchFamily="49" charset="-122"/>
              </a:rPr>
              <a:t>阿道夫</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艾希曼纳粹德国的高官，也是在犹太人大屠杀中执行“最终方案”的主要</a:t>
            </a:r>
            <a:r>
              <a:rPr lang="zh-CN" altLang="en-US" sz="2800" b="1" dirty="0" smtClean="0">
                <a:solidFill>
                  <a:srgbClr val="0000FF"/>
                </a:solidFill>
                <a:latin typeface="楷体" pitchFamily="49" charset="-122"/>
                <a:ea typeface="楷体" pitchFamily="49" charset="-122"/>
              </a:rPr>
              <a:t>负责者</a:t>
            </a:r>
            <a:r>
              <a:rPr lang="zh-CN" altLang="en-US" sz="2800" b="1" dirty="0">
                <a:solidFill>
                  <a:srgbClr val="0000FF"/>
                </a:solidFill>
                <a:latin typeface="楷体" pitchFamily="49" charset="-122"/>
                <a:ea typeface="楷体" pitchFamily="49" charset="-122"/>
              </a:rPr>
              <a:t>。被称为“死刑执行者”，将犹太人移送集中营的运输与屠杀作业大部分都是艾希曼负责。</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艾希曼</a:t>
            </a:r>
            <a:r>
              <a:rPr lang="zh-CN" altLang="en-US" sz="2800" b="1" dirty="0">
                <a:solidFill>
                  <a:srgbClr val="0000FF"/>
                </a:solidFill>
                <a:latin typeface="楷体" pitchFamily="49" charset="-122"/>
                <a:ea typeface="楷体" pitchFamily="49" charset="-122"/>
              </a:rPr>
              <a:t>为自己辩护时，反复强调“自己是齿轮系统中的一环，只是起了传动的作用罢了”。</a:t>
            </a:r>
            <a:r>
              <a:rPr lang="zh-CN" altLang="en-US" sz="2800" b="1" dirty="0" smtClean="0">
                <a:solidFill>
                  <a:srgbClr val="0000FF"/>
                </a:solidFill>
                <a:latin typeface="楷体" pitchFamily="49" charset="-122"/>
                <a:ea typeface="楷体" pitchFamily="49" charset="-122"/>
              </a:rPr>
              <a:t>作为</a:t>
            </a:r>
            <a:r>
              <a:rPr lang="zh-CN" altLang="en-US" sz="2800" b="1" dirty="0">
                <a:solidFill>
                  <a:srgbClr val="0000FF"/>
                </a:solidFill>
                <a:latin typeface="楷体" pitchFamily="49" charset="-122"/>
                <a:ea typeface="楷体" pitchFamily="49" charset="-122"/>
              </a:rPr>
              <a:t>一名公民，他相信自己所做的都是当时国家法律所允许的；作为一名军人，他只是在服从</a:t>
            </a:r>
            <a:r>
              <a:rPr lang="zh-CN" altLang="en-US" sz="2800" b="1" dirty="0" smtClean="0">
                <a:solidFill>
                  <a:srgbClr val="0000FF"/>
                </a:solidFill>
                <a:latin typeface="楷体" pitchFamily="49" charset="-122"/>
                <a:ea typeface="楷体" pitchFamily="49" charset="-122"/>
              </a:rPr>
              <a:t>和执行</a:t>
            </a:r>
            <a:r>
              <a:rPr lang="zh-CN" altLang="en-US" sz="2800" b="1" dirty="0">
                <a:solidFill>
                  <a:srgbClr val="0000FF"/>
                </a:solidFill>
                <a:latin typeface="楷体" pitchFamily="49" charset="-122"/>
                <a:ea typeface="楷体" pitchFamily="49" charset="-122"/>
              </a:rPr>
              <a:t>上级的命令。据此，汉娜</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阿伦特提出了著名的“平庸之恶”概念。阿伦特以艾希曼的</a:t>
            </a:r>
            <a:r>
              <a:rPr lang="zh-CN" altLang="en-US" sz="2800" b="1" dirty="0" smtClean="0">
                <a:solidFill>
                  <a:srgbClr val="0000FF"/>
                </a:solidFill>
                <a:latin typeface="楷体" pitchFamily="49" charset="-122"/>
                <a:ea typeface="楷体" pitchFamily="49" charset="-122"/>
              </a:rPr>
              <a:t>行为</a:t>
            </a:r>
            <a:r>
              <a:rPr lang="zh-CN" altLang="en-US" sz="2800" b="1" dirty="0">
                <a:solidFill>
                  <a:srgbClr val="0000FF"/>
                </a:solidFill>
                <a:latin typeface="楷体" pitchFamily="49" charset="-122"/>
                <a:ea typeface="楷体" pitchFamily="49" charset="-122"/>
              </a:rPr>
              <a:t>方式来阐释现代生活中广泛存在的“平庸的恶”，这种恶是不思考，不思考人，不思考社会。</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恶</a:t>
            </a:r>
            <a:r>
              <a:rPr lang="zh-CN" altLang="en-US" sz="2800" b="1" dirty="0">
                <a:solidFill>
                  <a:srgbClr val="0000FF"/>
                </a:solidFill>
                <a:latin typeface="楷体" pitchFamily="49" charset="-122"/>
                <a:ea typeface="楷体" pitchFamily="49" charset="-122"/>
              </a:rPr>
              <a:t>是平庸的，因为你我常人，都可能堕入其中。把个人完全同化于体制之中，服从体制的安排</a:t>
            </a:r>
            <a:r>
              <a:rPr lang="zh-CN" altLang="en-US" sz="2800" b="1" dirty="0" smtClean="0">
                <a:solidFill>
                  <a:srgbClr val="0000FF"/>
                </a:solidFill>
                <a:latin typeface="楷体" pitchFamily="49" charset="-122"/>
                <a:ea typeface="楷体" pitchFamily="49" charset="-122"/>
              </a:rPr>
              <a:t>，默认</a:t>
            </a:r>
            <a:r>
              <a:rPr lang="zh-CN" altLang="en-US" sz="2800" b="1" dirty="0">
                <a:solidFill>
                  <a:srgbClr val="0000FF"/>
                </a:solidFill>
                <a:latin typeface="楷体" pitchFamily="49" charset="-122"/>
                <a:ea typeface="楷体" pitchFamily="49" charset="-122"/>
              </a:rPr>
              <a:t>体制本身隐含的不道德甚至反道德行为，或者说成为不道德体制的毫不质疑的实践者，</a:t>
            </a:r>
            <a:r>
              <a:rPr lang="zh-CN" altLang="en-US" sz="2800" b="1" dirty="0" smtClean="0">
                <a:solidFill>
                  <a:srgbClr val="0000FF"/>
                </a:solidFill>
                <a:latin typeface="楷体" pitchFamily="49" charset="-122"/>
                <a:ea typeface="楷体" pitchFamily="49" charset="-122"/>
              </a:rPr>
              <a:t>或者</a:t>
            </a:r>
            <a:r>
              <a:rPr lang="zh-CN" altLang="en-US" sz="2800" b="1" dirty="0">
                <a:solidFill>
                  <a:srgbClr val="0000FF"/>
                </a:solidFill>
                <a:latin typeface="楷体" pitchFamily="49" charset="-122"/>
                <a:ea typeface="楷体" pitchFamily="49" charset="-122"/>
              </a:rPr>
              <a:t>虽然良心不安，但依然可以凭借体制来给自己的他者化的冷漠行为提供非关道德问题的</a:t>
            </a:r>
            <a:r>
              <a:rPr lang="zh-CN" altLang="en-US" sz="2800" b="1" dirty="0" smtClean="0">
                <a:solidFill>
                  <a:srgbClr val="0000FF"/>
                </a:solidFill>
                <a:latin typeface="楷体" pitchFamily="49" charset="-122"/>
                <a:ea typeface="楷体" pitchFamily="49" charset="-122"/>
              </a:rPr>
              <a:t>辩护</a:t>
            </a:r>
            <a:r>
              <a:rPr lang="zh-CN" altLang="en-US" sz="2800" b="1" dirty="0">
                <a:solidFill>
                  <a:srgbClr val="0000FF"/>
                </a:solidFill>
                <a:latin typeface="楷体" pitchFamily="49" charset="-122"/>
                <a:ea typeface="楷体" pitchFamily="49" charset="-122"/>
              </a:rPr>
              <a:t>，从而解除个人道德上的过错</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0827656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⑤诈骗村：你可能没有听说过石溪村，但你的手机或许曾收到来自石溪村的短信。短信</a:t>
            </a:r>
            <a:r>
              <a:rPr lang="zh-CN" altLang="en-US" sz="2800" b="1" dirty="0" smtClean="0">
                <a:solidFill>
                  <a:srgbClr val="0000FF"/>
                </a:solidFill>
                <a:latin typeface="楷体" pitchFamily="49" charset="-122"/>
                <a:ea typeface="楷体" pitchFamily="49" charset="-122"/>
              </a:rPr>
              <a:t>大部分</a:t>
            </a:r>
            <a:r>
              <a:rPr lang="zh-CN" altLang="en-US" sz="2800" b="1" dirty="0">
                <a:solidFill>
                  <a:srgbClr val="0000FF"/>
                </a:solidFill>
                <a:latin typeface="楷体" pitchFamily="49" charset="-122"/>
                <a:ea typeface="楷体" pitchFamily="49" charset="-122"/>
              </a:rPr>
              <a:t>内容是这样的：重金求子、亲人遭遇车祸、脑溢血急需手术等。对于大部分人来说，</a:t>
            </a:r>
            <a:r>
              <a:rPr lang="zh-CN" altLang="en-US" sz="2800" b="1" dirty="0" smtClean="0">
                <a:solidFill>
                  <a:srgbClr val="0000FF"/>
                </a:solidFill>
                <a:latin typeface="楷体" pitchFamily="49" charset="-122"/>
                <a:ea typeface="楷体" pitchFamily="49" charset="-122"/>
              </a:rPr>
              <a:t>看到类似</a:t>
            </a:r>
            <a:r>
              <a:rPr lang="zh-CN" altLang="en-US" sz="2800" b="1" dirty="0">
                <a:solidFill>
                  <a:srgbClr val="0000FF"/>
                </a:solidFill>
                <a:latin typeface="楷体" pitchFamily="49" charset="-122"/>
                <a:ea typeface="楷体" pitchFamily="49" charset="-122"/>
              </a:rPr>
              <a:t>短信会一删了之，但石溪村人却靠着这种陈旧套路的诈骗手法走上了“发家致富”的道路。</a:t>
            </a:r>
          </a:p>
          <a:p>
            <a:pPr eaLnBrk="1" hangingPunct="1">
              <a:spcBef>
                <a:spcPct val="0"/>
              </a:spcBef>
              <a:buFontTx/>
              <a:buNone/>
            </a:pPr>
            <a:r>
              <a:rPr lang="zh-CN" altLang="en-US" sz="2800" b="1" dirty="0">
                <a:solidFill>
                  <a:srgbClr val="0000FF"/>
                </a:solidFill>
                <a:latin typeface="楷体" pitchFamily="49" charset="-122"/>
                <a:ea typeface="楷体" pitchFamily="49" charset="-122"/>
              </a:rPr>
              <a:t>石溪村位于江西省余干县江埠乡。事实上，江埠乡的“诈骗业”早已名声在外，多次被</a:t>
            </a:r>
            <a:r>
              <a:rPr lang="zh-CN" altLang="en-US" sz="2800" b="1" dirty="0" smtClean="0">
                <a:solidFill>
                  <a:srgbClr val="0000FF"/>
                </a:solidFill>
                <a:latin typeface="楷体" pitchFamily="49" charset="-122"/>
                <a:ea typeface="楷体" pitchFamily="49" charset="-122"/>
              </a:rPr>
              <a:t>公安部列为</a:t>
            </a:r>
            <a:r>
              <a:rPr lang="zh-CN" altLang="en-US" sz="2800" b="1" dirty="0">
                <a:solidFill>
                  <a:srgbClr val="0000FF"/>
                </a:solidFill>
                <a:latin typeface="楷体" pitchFamily="49" charset="-122"/>
                <a:ea typeface="楷体" pitchFamily="49" charset="-122"/>
              </a:rPr>
              <a:t>专案督办。</a:t>
            </a:r>
          </a:p>
          <a:p>
            <a:pPr eaLnBrk="1" hangingPunct="1">
              <a:spcBef>
                <a:spcPct val="0"/>
              </a:spcBef>
              <a:buFontTx/>
              <a:buNone/>
            </a:pPr>
            <a:r>
              <a:rPr lang="zh-CN" altLang="en-US" sz="2800" b="1" dirty="0">
                <a:solidFill>
                  <a:srgbClr val="0000FF"/>
                </a:solidFill>
                <a:latin typeface="楷体" pitchFamily="49" charset="-122"/>
                <a:ea typeface="楷体" pitchFamily="49" charset="-122"/>
              </a:rPr>
              <a:t>⑥贩毒村：</a:t>
            </a:r>
            <a:r>
              <a:rPr lang="en-US" altLang="zh-CN" sz="2800" b="1" dirty="0">
                <a:solidFill>
                  <a:srgbClr val="0000FF"/>
                </a:solidFill>
                <a:latin typeface="楷体" pitchFamily="49" charset="-122"/>
                <a:ea typeface="楷体" pitchFamily="49" charset="-122"/>
              </a:rPr>
              <a:t>2013 </a:t>
            </a:r>
            <a:r>
              <a:rPr lang="zh-CN" altLang="en-US" sz="2800" b="1" dirty="0">
                <a:solidFill>
                  <a:srgbClr val="0000FF"/>
                </a:solidFill>
                <a:latin typeface="楷体" pitchFamily="49" charset="-122"/>
                <a:ea typeface="楷体" pitchFamily="49" charset="-122"/>
              </a:rPr>
              <a:t>年被警方捣毁的中国制毒第一村</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博社村。村内两成以上的家庭，</a:t>
            </a:r>
            <a:r>
              <a:rPr lang="zh-CN" altLang="en-US" sz="2800" b="1" dirty="0" smtClean="0">
                <a:solidFill>
                  <a:srgbClr val="0000FF"/>
                </a:solidFill>
                <a:latin typeface="楷体" pitchFamily="49" charset="-122"/>
                <a:ea typeface="楷体" pitchFamily="49" charset="-122"/>
              </a:rPr>
              <a:t>直接</a:t>
            </a:r>
            <a:r>
              <a:rPr lang="zh-CN" altLang="en-US" sz="2800" b="1" dirty="0">
                <a:solidFill>
                  <a:srgbClr val="0000FF"/>
                </a:solidFill>
                <a:latin typeface="楷体" pitchFamily="49" charset="-122"/>
                <a:ea typeface="楷体" pitchFamily="49" charset="-122"/>
              </a:rPr>
              <a:t>参与了制毒活动，在村子里，迎面走来的人可能就是毒贩，老人、妇女、孩子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博社村</a:t>
            </a:r>
            <a:r>
              <a:rPr lang="zh-CN" altLang="en-US" sz="2800" b="1" dirty="0" smtClean="0">
                <a:solidFill>
                  <a:srgbClr val="0000FF"/>
                </a:solidFill>
                <a:latin typeface="楷体" pitchFamily="49" charset="-122"/>
                <a:ea typeface="楷体" pitchFamily="49" charset="-122"/>
              </a:rPr>
              <a:t>的毒品</a:t>
            </a:r>
            <a:r>
              <a:rPr lang="zh-CN" altLang="en-US" sz="2800" b="1" dirty="0">
                <a:solidFill>
                  <a:srgbClr val="0000FF"/>
                </a:solidFill>
                <a:latin typeface="楷体" pitchFamily="49" charset="-122"/>
                <a:ea typeface="楷体" pitchFamily="49" charset="-122"/>
              </a:rPr>
              <a:t>销往全国 </a:t>
            </a:r>
            <a:r>
              <a:rPr lang="en-US" altLang="zh-CN" sz="2800" b="1" dirty="0">
                <a:solidFill>
                  <a:srgbClr val="0000FF"/>
                </a:solidFill>
                <a:latin typeface="楷体" pitchFamily="49" charset="-122"/>
                <a:ea typeface="楷体" pitchFamily="49" charset="-122"/>
              </a:rPr>
              <a:t>40%</a:t>
            </a:r>
            <a:r>
              <a:rPr lang="zh-CN" altLang="en-US" sz="2800" b="1" dirty="0">
                <a:solidFill>
                  <a:srgbClr val="0000FF"/>
                </a:solidFill>
                <a:latin typeface="楷体" pitchFamily="49" charset="-122"/>
                <a:ea typeface="楷体" pitchFamily="49" charset="-122"/>
              </a:rPr>
              <a:t>的地方，是最大的制毒基地。</a:t>
            </a:r>
          </a:p>
        </p:txBody>
      </p:sp>
    </p:spTree>
    <p:extLst>
      <p:ext uri="{BB962C8B-B14F-4D97-AF65-F5344CB8AC3E}">
        <p14:creationId xmlns:p14="http://schemas.microsoft.com/office/powerpoint/2010/main" val="28773900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2490" y="12624"/>
            <a:ext cx="11549035" cy="698652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（四） 范文指导</a:t>
            </a:r>
          </a:p>
          <a:p>
            <a:pPr eaLnBrk="1" hangingPunct="1">
              <a:spcBef>
                <a:spcPct val="0"/>
              </a:spcBef>
              <a:buFontTx/>
              <a:buNone/>
            </a:pPr>
            <a:r>
              <a:rPr lang="zh-CN" altLang="en-US" sz="2800" b="1" dirty="0">
                <a:solidFill>
                  <a:srgbClr val="0000FF"/>
                </a:solidFill>
                <a:latin typeface="楷体" pitchFamily="49" charset="-122"/>
                <a:ea typeface="楷体" pitchFamily="49" charset="-122"/>
              </a:rPr>
              <a:t>团结奋进，汇聚发展正</a:t>
            </a:r>
            <a:r>
              <a:rPr lang="zh-CN" altLang="en-US" sz="2800" b="1" dirty="0" smtClean="0">
                <a:solidFill>
                  <a:srgbClr val="0000FF"/>
                </a:solidFill>
                <a:latin typeface="楷体" pitchFamily="49" charset="-122"/>
                <a:ea typeface="楷体" pitchFamily="49" charset="-122"/>
              </a:rPr>
              <a:t>能量      人民日报</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她们不是 </a:t>
            </a:r>
            <a:r>
              <a:rPr lang="en-US" altLang="zh-CN" sz="2800" b="1" dirty="0">
                <a:solidFill>
                  <a:srgbClr val="0000FF"/>
                </a:solidFill>
                <a:latin typeface="楷体" pitchFamily="49" charset="-122"/>
                <a:ea typeface="楷体" pitchFamily="49" charset="-122"/>
              </a:rPr>
              <a:t>1 </a:t>
            </a:r>
            <a:r>
              <a:rPr lang="zh-CN" altLang="en-US" sz="2800" b="1" dirty="0">
                <a:solidFill>
                  <a:srgbClr val="0000FF"/>
                </a:solidFill>
                <a:latin typeface="楷体" pitchFamily="49" charset="-122"/>
                <a:ea typeface="楷体" pitchFamily="49" charset="-122"/>
              </a:rPr>
              <a:t>个人在战斗，靠的是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个人的集体努力”“技术专业、实力过硬、</a:t>
            </a:r>
            <a:r>
              <a:rPr lang="zh-CN" altLang="en-US" sz="2800" b="1" dirty="0" smtClean="0">
                <a:solidFill>
                  <a:srgbClr val="0000FF"/>
                </a:solidFill>
                <a:latin typeface="楷体" pitchFamily="49" charset="-122"/>
                <a:ea typeface="楷体" pitchFamily="49" charset="-122"/>
              </a:rPr>
              <a:t>拧成一股绳</a:t>
            </a:r>
            <a:r>
              <a:rPr lang="zh-CN" altLang="en-US" sz="2800" b="1" dirty="0">
                <a:solidFill>
                  <a:srgbClr val="0000FF"/>
                </a:solidFill>
                <a:latin typeface="楷体" pitchFamily="49" charset="-122"/>
                <a:ea typeface="楷体" pitchFamily="49" charset="-122"/>
              </a:rPr>
              <a:t>，这就是团队的力量”</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里约奥运会的圣火已经熄灭，但在社交网络上，人们对女排</a:t>
            </a:r>
            <a:r>
              <a:rPr lang="zh-CN" altLang="en-US" sz="2800" b="1" dirty="0" smtClean="0">
                <a:solidFill>
                  <a:srgbClr val="0000FF"/>
                </a:solidFill>
                <a:latin typeface="楷体" pitchFamily="49" charset="-122"/>
                <a:ea typeface="楷体" pitchFamily="49" charset="-122"/>
              </a:rPr>
              <a:t>精神</a:t>
            </a:r>
            <a:r>
              <a:rPr lang="zh-CN" altLang="en-US" sz="2800" b="1" dirty="0">
                <a:solidFill>
                  <a:srgbClr val="0000FF"/>
                </a:solidFill>
                <a:latin typeface="楷体" pitchFamily="49" charset="-122"/>
                <a:ea typeface="楷体" pitchFamily="49" charset="-122"/>
              </a:rPr>
              <a:t>的思考仍在延续。女排夺冠，是每个人团结奋进的结果，更是集体主义精神的最好诠释。</a:t>
            </a:r>
            <a:r>
              <a:rPr lang="zh-CN" altLang="en-US" sz="2800" b="1" dirty="0">
                <a:solidFill>
                  <a:srgbClr val="FF0000"/>
                </a:solidFill>
                <a:latin typeface="楷体" pitchFamily="49" charset="-122"/>
                <a:ea typeface="楷体" pitchFamily="49" charset="-122"/>
              </a:rPr>
              <a:t>（紧</a:t>
            </a:r>
          </a:p>
          <a:p>
            <a:pPr eaLnBrk="1" hangingPunct="1">
              <a:spcBef>
                <a:spcPct val="0"/>
              </a:spcBef>
              <a:buFontTx/>
              <a:buNone/>
            </a:pPr>
            <a:r>
              <a:rPr lang="zh-CN" altLang="en-US" sz="2800" b="1" dirty="0">
                <a:solidFill>
                  <a:srgbClr val="FF0000"/>
                </a:solidFill>
                <a:latin typeface="楷体" pitchFamily="49" charset="-122"/>
                <a:ea typeface="楷体" pitchFamily="49" charset="-122"/>
              </a:rPr>
              <a:t>扣关键词，提出中心论点）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人生在勤，不索何获”，世界上没有随随便便的成功。回望中国女排勇夺奥运冠军的</a:t>
            </a:r>
            <a:r>
              <a:rPr lang="zh-CN" altLang="en-US" sz="2800" b="1" dirty="0" smtClean="0">
                <a:solidFill>
                  <a:srgbClr val="0000FF"/>
                </a:solidFill>
                <a:latin typeface="楷体" pitchFamily="49" charset="-122"/>
                <a:ea typeface="楷体" pitchFamily="49" charset="-122"/>
              </a:rPr>
              <a:t>征程</a:t>
            </a:r>
            <a:r>
              <a:rPr lang="zh-CN" altLang="en-US" sz="2800" b="1" dirty="0">
                <a:solidFill>
                  <a:srgbClr val="0000FF"/>
                </a:solidFill>
                <a:latin typeface="楷体" pitchFamily="49" charset="-122"/>
                <a:ea typeface="楷体" pitchFamily="49" charset="-122"/>
              </a:rPr>
              <a:t>，赛场上，我们看到了科学的排兵布阵、出色的竞技状态、顽强的团队精神；赛场外，</a:t>
            </a:r>
            <a:r>
              <a:rPr lang="zh-CN" altLang="en-US" sz="2800" b="1" dirty="0" smtClean="0">
                <a:solidFill>
                  <a:srgbClr val="0000FF"/>
                </a:solidFill>
                <a:latin typeface="楷体" pitchFamily="49" charset="-122"/>
                <a:ea typeface="楷体" pitchFamily="49" charset="-122"/>
              </a:rPr>
              <a:t>我们看不到</a:t>
            </a:r>
            <a:r>
              <a:rPr lang="zh-CN" altLang="en-US" sz="2800" b="1" dirty="0">
                <a:solidFill>
                  <a:srgbClr val="0000FF"/>
                </a:solidFill>
                <a:latin typeface="楷体" pitchFamily="49" charset="-122"/>
                <a:ea typeface="楷体" pitchFamily="49" charset="-122"/>
              </a:rPr>
              <a:t>的还有艰苦的技能训练、扎实的后勤保障、持续的理念创新。从根本上讲，中国女排所</a:t>
            </a:r>
          </a:p>
          <a:p>
            <a:pPr eaLnBrk="1" hangingPunct="1">
              <a:spcBef>
                <a:spcPct val="0"/>
              </a:spcBef>
              <a:buFontTx/>
              <a:buNone/>
            </a:pPr>
            <a:r>
              <a:rPr lang="zh-CN" altLang="en-US" sz="2800" b="1" dirty="0">
                <a:solidFill>
                  <a:srgbClr val="0000FF"/>
                </a:solidFill>
                <a:latin typeface="楷体" pitchFamily="49" charset="-122"/>
                <a:ea typeface="楷体" pitchFamily="49" charset="-122"/>
              </a:rPr>
              <a:t>收获的，是团队精神和技术实力的双重胜利。中国女排重登巅峰，是博采众长、开拓创新的</a:t>
            </a:r>
            <a:r>
              <a:rPr lang="zh-CN" altLang="en-US" sz="2800" b="1" dirty="0" smtClean="0">
                <a:solidFill>
                  <a:srgbClr val="0000FF"/>
                </a:solidFill>
                <a:latin typeface="楷体" pitchFamily="49" charset="-122"/>
                <a:ea typeface="楷体" pitchFamily="49" charset="-122"/>
              </a:rPr>
              <a:t>必然</a:t>
            </a:r>
            <a:r>
              <a:rPr lang="zh-CN" altLang="en-US" sz="2800" b="1" dirty="0">
                <a:solidFill>
                  <a:srgbClr val="0000FF"/>
                </a:solidFill>
                <a:latin typeface="楷体" pitchFamily="49" charset="-122"/>
                <a:ea typeface="楷体" pitchFamily="49" charset="-122"/>
              </a:rPr>
              <a:t>结果。心怀集体、精诚团结、矢志创新，让专业素养与精神力量共同激发出强大合力，这</a:t>
            </a:r>
            <a:r>
              <a:rPr lang="zh-CN" altLang="en-US" sz="2800" b="1" dirty="0" smtClean="0">
                <a:solidFill>
                  <a:srgbClr val="0000FF"/>
                </a:solidFill>
                <a:latin typeface="楷体" pitchFamily="49" charset="-122"/>
                <a:ea typeface="楷体" pitchFamily="49" charset="-122"/>
              </a:rPr>
              <a:t>是女排</a:t>
            </a:r>
            <a:r>
              <a:rPr lang="zh-CN" altLang="en-US" sz="2800" b="1" dirty="0">
                <a:solidFill>
                  <a:srgbClr val="0000FF"/>
                </a:solidFill>
                <a:latin typeface="楷体" pitchFamily="49" charset="-122"/>
                <a:ea typeface="楷体" pitchFamily="49" charset="-122"/>
              </a:rPr>
              <a:t>队伍赢得“如滔滔江水般景仰”的秘钥，为我们每一个人提供了生动启示。</a:t>
            </a:r>
            <a:r>
              <a:rPr lang="zh-CN" altLang="en-US" sz="2800" b="1" dirty="0">
                <a:solidFill>
                  <a:srgbClr val="FF0000"/>
                </a:solidFill>
                <a:latin typeface="楷体" pitchFamily="49" charset="-122"/>
                <a:ea typeface="楷体" pitchFamily="49" charset="-122"/>
              </a:rPr>
              <a:t>（总体剖析女</a:t>
            </a:r>
          </a:p>
          <a:p>
            <a:pPr eaLnBrk="1" hangingPunct="1">
              <a:spcBef>
                <a:spcPct val="0"/>
              </a:spcBef>
              <a:buFontTx/>
              <a:buNone/>
            </a:pPr>
            <a:r>
              <a:rPr lang="zh-CN" altLang="en-US" sz="2800" b="1" dirty="0">
                <a:solidFill>
                  <a:srgbClr val="FF0000"/>
                </a:solidFill>
                <a:latin typeface="楷体" pitchFamily="49" charset="-122"/>
                <a:ea typeface="楷体" pitchFamily="49" charset="-122"/>
              </a:rPr>
              <a:t>排胜利中的团结表现</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05841101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260648"/>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最</a:t>
            </a:r>
            <a:r>
              <a:rPr lang="zh-CN" altLang="en-US" sz="2800" b="1" dirty="0">
                <a:solidFill>
                  <a:srgbClr val="0000FF"/>
                </a:solidFill>
                <a:latin typeface="楷体" pitchFamily="49" charset="-122"/>
                <a:ea typeface="楷体" pitchFamily="49" charset="-122"/>
              </a:rPr>
              <a:t>是团结见力量。（团结的作用一）中国女排用实绩告诉人们，集体主义精神永远不会</a:t>
            </a:r>
            <a:r>
              <a:rPr lang="zh-CN" altLang="en-US" sz="2800" b="1" dirty="0" smtClean="0">
                <a:solidFill>
                  <a:srgbClr val="0000FF"/>
                </a:solidFill>
                <a:latin typeface="楷体" pitchFamily="49" charset="-122"/>
                <a:ea typeface="楷体" pitchFamily="49" charset="-122"/>
              </a:rPr>
              <a:t>过时</a:t>
            </a:r>
            <a:r>
              <a:rPr lang="zh-CN" altLang="en-US" sz="2800" b="1" dirty="0">
                <a:solidFill>
                  <a:srgbClr val="0000FF"/>
                </a:solidFill>
                <a:latin typeface="楷体" pitchFamily="49" charset="-122"/>
                <a:ea typeface="楷体" pitchFamily="49" charset="-122"/>
              </a:rPr>
              <a:t>。凝聚在团结的旗帜下，不断更新体育理念，积极借鉴国外有益经验，更好发挥举国体制</a:t>
            </a:r>
            <a:r>
              <a:rPr lang="zh-CN" altLang="en-US" sz="2800" b="1" dirty="0" smtClean="0">
                <a:solidFill>
                  <a:srgbClr val="0000FF"/>
                </a:solidFill>
                <a:latin typeface="楷体" pitchFamily="49" charset="-122"/>
                <a:ea typeface="楷体" pitchFamily="49" charset="-122"/>
              </a:rPr>
              <a:t>在攀登</a:t>
            </a:r>
            <a:r>
              <a:rPr lang="zh-CN" altLang="en-US" sz="2800" b="1" dirty="0">
                <a:solidFill>
                  <a:srgbClr val="0000FF"/>
                </a:solidFill>
                <a:latin typeface="楷体" pitchFamily="49" charset="-122"/>
                <a:ea typeface="楷体" pitchFamily="49" charset="-122"/>
              </a:rPr>
              <a:t>顶峰中的重要作用，我国体育事业才能在激烈的国际竞争中焕发出新的光彩。进而言之，</a:t>
            </a:r>
          </a:p>
          <a:p>
            <a:pPr eaLnBrk="1" hangingPunct="1">
              <a:spcBef>
                <a:spcPct val="0"/>
              </a:spcBef>
              <a:buFontTx/>
              <a:buNone/>
            </a:pPr>
            <a:r>
              <a:rPr lang="zh-CN" altLang="en-US" sz="2800" b="1" dirty="0">
                <a:solidFill>
                  <a:srgbClr val="0000FF"/>
                </a:solidFill>
                <a:latin typeface="楷体" pitchFamily="49" charset="-122"/>
                <a:ea typeface="楷体" pitchFamily="49" charset="-122"/>
              </a:rPr>
              <a:t>女排精神也启示我们，必须继承和发扬社会主义集中力量办大事的体制优势。从打赢抗击非</a:t>
            </a:r>
            <a:r>
              <a:rPr lang="zh-CN" altLang="en-US" sz="2800" b="1" dirty="0" smtClean="0">
                <a:solidFill>
                  <a:srgbClr val="0000FF"/>
                </a:solidFill>
                <a:latin typeface="楷体" pitchFamily="49" charset="-122"/>
                <a:ea typeface="楷体" pitchFamily="49" charset="-122"/>
              </a:rPr>
              <a:t>典的</a:t>
            </a:r>
            <a:r>
              <a:rPr lang="zh-CN" altLang="en-US" sz="2800" b="1" dirty="0">
                <a:solidFill>
                  <a:srgbClr val="0000FF"/>
                </a:solidFill>
                <a:latin typeface="楷体" pitchFamily="49" charset="-122"/>
                <a:ea typeface="楷体" pitchFamily="49" charset="-122"/>
              </a:rPr>
              <a:t>攻坚战到汶川地震灾后重建的“对口援建”，从举办北京奥运会到建设港珠澳大桥等</a:t>
            </a:r>
            <a:r>
              <a:rPr lang="zh-CN" altLang="en-US" sz="2800" b="1" dirty="0" smtClean="0">
                <a:solidFill>
                  <a:srgbClr val="0000FF"/>
                </a:solidFill>
                <a:latin typeface="楷体" pitchFamily="49" charset="-122"/>
                <a:ea typeface="楷体" pitchFamily="49" charset="-122"/>
              </a:rPr>
              <a:t>“超级工程”</a:t>
            </a:r>
            <a:r>
              <a:rPr lang="zh-CN" altLang="en-US" sz="2800" b="1" dirty="0">
                <a:solidFill>
                  <a:srgbClr val="0000FF"/>
                </a:solidFill>
                <a:latin typeface="楷体" pitchFamily="49" charset="-122"/>
                <a:ea typeface="楷体" pitchFamily="49" charset="-122"/>
              </a:rPr>
              <a:t>，实践证明，全国人民心往一处想、劲往一处使，十三亿人的智慧和力量就会迸发出不</a:t>
            </a:r>
          </a:p>
          <a:p>
            <a:pPr eaLnBrk="1" hangingPunct="1">
              <a:spcBef>
                <a:spcPct val="0"/>
              </a:spcBef>
              <a:buFontTx/>
              <a:buNone/>
            </a:pPr>
            <a:r>
              <a:rPr lang="zh-CN" altLang="en-US" sz="2800" b="1" dirty="0">
                <a:solidFill>
                  <a:srgbClr val="0000FF"/>
                </a:solidFill>
                <a:latin typeface="楷体" pitchFamily="49" charset="-122"/>
                <a:ea typeface="楷体" pitchFamily="49" charset="-122"/>
              </a:rPr>
              <a:t>可战胜的伟力</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611985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最</a:t>
            </a:r>
            <a:r>
              <a:rPr lang="zh-CN" altLang="en-US" sz="2800" b="1" dirty="0">
                <a:solidFill>
                  <a:srgbClr val="0000FF"/>
                </a:solidFill>
                <a:latin typeface="楷体" pitchFamily="49" charset="-122"/>
                <a:ea typeface="楷体" pitchFamily="49" charset="-122"/>
              </a:rPr>
              <a:t>是奋进动人心。（团结的作用 </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习近平总书记强调，“为实现共同梦想而奋斗，实现梦想的力量就无比强大”。全球首颗量子科学实验卫星成功发射，靠的是科研团队一丝不苟的“工匠精神”；国产大飞机佳音频传，背后又有多少人夜以继日、奋力攻关。站立在 </a:t>
            </a:r>
            <a:r>
              <a:rPr lang="en-US" altLang="zh-CN" sz="2800" b="1" dirty="0">
                <a:solidFill>
                  <a:srgbClr val="0000FF"/>
                </a:solidFill>
                <a:latin typeface="楷体" pitchFamily="49" charset="-122"/>
                <a:ea typeface="楷体" pitchFamily="49" charset="-122"/>
              </a:rPr>
              <a:t>960 </a:t>
            </a:r>
            <a:r>
              <a:rPr lang="zh-CN" altLang="en-US" sz="2800" b="1" dirty="0">
                <a:solidFill>
                  <a:srgbClr val="0000FF"/>
                </a:solidFill>
                <a:latin typeface="楷体" pitchFamily="49" charset="-122"/>
                <a:ea typeface="楷体" pitchFamily="49" charset="-122"/>
              </a:rPr>
              <a:t>万平方公里的广袤土地上，无论是科学研究还是白手创业，无论是全面深化改革还是调整经济结构，都需要崇扬改革创新的精神，都离不开激越人心的团结奋斗。以女排夺冠为契机，进一步</a:t>
            </a:r>
            <a:r>
              <a:rPr lang="zh-CN" altLang="en-US" sz="2800" b="1" dirty="0" smtClean="0">
                <a:solidFill>
                  <a:srgbClr val="0000FF"/>
                </a:solidFill>
                <a:latin typeface="楷体" pitchFamily="49" charset="-122"/>
                <a:ea typeface="楷体" pitchFamily="49" charset="-122"/>
              </a:rPr>
              <a:t>树立为</a:t>
            </a:r>
            <a:r>
              <a:rPr lang="zh-CN" altLang="en-US" sz="2800" b="1" dirty="0">
                <a:solidFill>
                  <a:srgbClr val="0000FF"/>
                </a:solidFill>
                <a:latin typeface="楷体" pitchFamily="49" charset="-122"/>
                <a:ea typeface="楷体" pitchFamily="49" charset="-122"/>
              </a:rPr>
              <a:t>国争光的理念，永葆开拓进取的精气神，在每一个平凡岗位上攻坚克难、闯关夺隘、追求卓</a:t>
            </a:r>
          </a:p>
          <a:p>
            <a:pPr eaLnBrk="1" hangingPunct="1">
              <a:spcBef>
                <a:spcPct val="0"/>
              </a:spcBef>
              <a:buFontTx/>
              <a:buNone/>
            </a:pPr>
            <a:r>
              <a:rPr lang="zh-CN" altLang="en-US" sz="2800" b="1" dirty="0">
                <a:solidFill>
                  <a:srgbClr val="0000FF"/>
                </a:solidFill>
                <a:latin typeface="楷体" pitchFamily="49" charset="-122"/>
                <a:ea typeface="楷体" pitchFamily="49" charset="-122"/>
              </a:rPr>
              <a:t>越，我们这支浩荡前行的队伍必将无往而不胜。</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万夫一力，天下无敌”，团结蕴藏着摧山坼地的巨大正能量。展望未来，“两个一百年</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奋斗目标渐行渐近。万众一心、携手奋进，我们必能拥抱机遇、战胜挑战，为国家发展和</a:t>
            </a:r>
            <a:r>
              <a:rPr lang="zh-CN" altLang="en-US" sz="2800" b="1" dirty="0" smtClean="0">
                <a:solidFill>
                  <a:srgbClr val="0000FF"/>
                </a:solidFill>
                <a:latin typeface="楷体" pitchFamily="49" charset="-122"/>
                <a:ea typeface="楷体" pitchFamily="49" charset="-122"/>
              </a:rPr>
              <a:t>民族</a:t>
            </a:r>
            <a:r>
              <a:rPr lang="zh-CN" altLang="en-US" sz="2800" b="1" dirty="0">
                <a:solidFill>
                  <a:srgbClr val="0000FF"/>
                </a:solidFill>
                <a:latin typeface="楷体" pitchFamily="49" charset="-122"/>
                <a:ea typeface="楷体" pitchFamily="49" charset="-122"/>
              </a:rPr>
              <a:t>复兴凝聚起磅礴力量。</a:t>
            </a:r>
            <a:r>
              <a:rPr lang="zh-CN" altLang="en-US" sz="2800" b="1" dirty="0">
                <a:solidFill>
                  <a:srgbClr val="FF0000"/>
                </a:solidFill>
                <a:latin typeface="楷体" pitchFamily="49" charset="-122"/>
                <a:ea typeface="楷体" pitchFamily="49" charset="-122"/>
              </a:rPr>
              <a:t>（结尾，展望未来，升华主题）</a:t>
            </a:r>
          </a:p>
        </p:txBody>
      </p:sp>
    </p:spTree>
    <p:extLst>
      <p:ext uri="{BB962C8B-B14F-4D97-AF65-F5344CB8AC3E}">
        <p14:creationId xmlns:p14="http://schemas.microsoft.com/office/powerpoint/2010/main" val="184473297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44213" y="620688"/>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点评</a:t>
            </a:r>
            <a:r>
              <a:rPr lang="en-US" altLang="zh-CN" sz="2800" b="1" dirty="0">
                <a:solidFill>
                  <a:srgbClr val="FF0000"/>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这篇时评文章以“女排夺冠”这一事件为立足点进行充分展开，采用层进式的</a:t>
            </a:r>
            <a:r>
              <a:rPr lang="zh-CN" altLang="en-US" sz="2800" b="1" dirty="0" smtClean="0">
                <a:solidFill>
                  <a:srgbClr val="0000FF"/>
                </a:solidFill>
                <a:latin typeface="楷体" pitchFamily="49" charset="-122"/>
                <a:ea typeface="楷体" pitchFamily="49" charset="-122"/>
              </a:rPr>
              <a:t>结构</a:t>
            </a:r>
            <a:r>
              <a:rPr lang="zh-CN" altLang="en-US" sz="2800" b="1" dirty="0">
                <a:solidFill>
                  <a:srgbClr val="0000FF"/>
                </a:solidFill>
                <a:latin typeface="楷体" pitchFamily="49" charset="-122"/>
                <a:ea typeface="楷体" pitchFamily="49" charset="-122"/>
              </a:rPr>
              <a:t>论述“团结”的巨大作用。开篇以事例概括入题，提出中心论点团结奋进，扣住了关键词</a:t>
            </a:r>
            <a:r>
              <a:rPr lang="zh-CN" altLang="en-US" sz="2800" b="1" dirty="0" smtClean="0">
                <a:solidFill>
                  <a:srgbClr val="0000FF"/>
                </a:solidFill>
                <a:latin typeface="楷体" pitchFamily="49" charset="-122"/>
                <a:ea typeface="楷体" pitchFamily="49" charset="-122"/>
              </a:rPr>
              <a:t>“众”的</a:t>
            </a:r>
            <a:r>
              <a:rPr lang="zh-CN" altLang="en-US" sz="2800" b="1" dirty="0">
                <a:solidFill>
                  <a:srgbClr val="0000FF"/>
                </a:solidFill>
                <a:latin typeface="楷体" pitchFamily="49" charset="-122"/>
                <a:ea typeface="楷体" pitchFamily="49" charset="-122"/>
              </a:rPr>
              <a:t>含义。第二段扣住团结对女排的胜利进行综合分析，在段落末尾，自然过渡到“团结对于</a:t>
            </a:r>
            <a:r>
              <a:rPr lang="zh-CN" altLang="en-US" sz="2800" b="1" dirty="0" smtClean="0">
                <a:solidFill>
                  <a:srgbClr val="0000FF"/>
                </a:solidFill>
                <a:latin typeface="楷体" pitchFamily="49" charset="-122"/>
                <a:ea typeface="楷体" pitchFamily="49" charset="-122"/>
              </a:rPr>
              <a:t>人生</a:t>
            </a:r>
            <a:r>
              <a:rPr lang="zh-CN" altLang="en-US" sz="2800" b="1" dirty="0">
                <a:solidFill>
                  <a:srgbClr val="0000FF"/>
                </a:solidFill>
                <a:latin typeface="楷体" pitchFamily="49" charset="-122"/>
                <a:ea typeface="楷体" pitchFamily="49" charset="-122"/>
              </a:rPr>
              <a:t>的启示”这一内容。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三</a:t>
            </a:r>
            <a:r>
              <a:rPr lang="zh-CN" altLang="en-US" sz="2800" b="1" dirty="0">
                <a:solidFill>
                  <a:srgbClr val="0000FF"/>
                </a:solidFill>
                <a:latin typeface="楷体" pitchFamily="49" charset="-122"/>
                <a:ea typeface="楷体" pitchFamily="49" charset="-122"/>
              </a:rPr>
              <a:t>、四两段从“团结见力量”“奋进动人心”两个并列的角度谈团结的作用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集众人</a:t>
            </a:r>
            <a:r>
              <a:rPr lang="zh-CN" altLang="en-US" sz="2800" b="1" dirty="0" smtClean="0">
                <a:solidFill>
                  <a:srgbClr val="0000FF"/>
                </a:solidFill>
                <a:latin typeface="楷体" pitchFamily="49" charset="-122"/>
                <a:ea typeface="楷体" pitchFamily="49" charset="-122"/>
              </a:rPr>
              <a:t>之力</a:t>
            </a:r>
            <a:r>
              <a:rPr lang="zh-CN" altLang="en-US" sz="2800" b="1" dirty="0">
                <a:solidFill>
                  <a:srgbClr val="0000FF"/>
                </a:solidFill>
                <a:latin typeface="楷体" pitchFamily="49" charset="-122"/>
                <a:ea typeface="楷体" pitchFamily="49" charset="-122"/>
              </a:rPr>
              <a:t>办大事、办难事、取得难以想象的成功，在事与理的结合中鲜明突出中心论点。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结尾</a:t>
            </a:r>
            <a:r>
              <a:rPr lang="zh-CN" altLang="en-US" sz="2800" b="1" dirty="0">
                <a:solidFill>
                  <a:srgbClr val="0000FF"/>
                </a:solidFill>
                <a:latin typeface="楷体" pitchFamily="49" charset="-122"/>
                <a:ea typeface="楷体" pitchFamily="49" charset="-122"/>
              </a:rPr>
              <a:t>“万夫一力，天下无敌”的名句引用紧扣关键词，表现了团结的巨大力量，后两句</a:t>
            </a:r>
            <a:r>
              <a:rPr lang="zh-CN" altLang="en-US" sz="2800" b="1" dirty="0" smtClean="0">
                <a:solidFill>
                  <a:srgbClr val="0000FF"/>
                </a:solidFill>
                <a:latin typeface="楷体" pitchFamily="49" charset="-122"/>
                <a:ea typeface="楷体" pitchFamily="49" charset="-122"/>
              </a:rPr>
              <a:t>结合</a:t>
            </a:r>
            <a:r>
              <a:rPr lang="zh-CN" altLang="en-US" sz="2800" b="1" dirty="0">
                <a:solidFill>
                  <a:srgbClr val="0000FF"/>
                </a:solidFill>
                <a:latin typeface="楷体" pitchFamily="49" charset="-122"/>
                <a:ea typeface="楷体" pitchFamily="49" charset="-122"/>
              </a:rPr>
              <a:t>祖国发展提出展望，富有号召力和感染力。</a:t>
            </a:r>
          </a:p>
        </p:txBody>
      </p:sp>
    </p:spTree>
    <p:extLst>
      <p:ext uri="{BB962C8B-B14F-4D97-AF65-F5344CB8AC3E}">
        <p14:creationId xmlns:p14="http://schemas.microsoft.com/office/powerpoint/2010/main" val="3710926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14267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itchFamily="49" charset="-122"/>
                <a:ea typeface="楷体" pitchFamily="49" charset="-122"/>
              </a:rPr>
              <a:t>最好的医生是你自己。</a:t>
            </a:r>
          </a:p>
          <a:p>
            <a:pPr>
              <a:buNone/>
            </a:pPr>
            <a:r>
              <a:rPr lang="zh-CN" altLang="zh-CN" sz="2800" b="1" dirty="0">
                <a:solidFill>
                  <a:srgbClr val="0000FF"/>
                </a:solidFill>
                <a:latin typeface="楷体" pitchFamily="49" charset="-122"/>
                <a:ea typeface="楷体" pitchFamily="49" charset="-122"/>
              </a:rPr>
              <a:t>——钟南山</a:t>
            </a:r>
          </a:p>
          <a:p>
            <a:pPr>
              <a:buNone/>
            </a:pPr>
            <a:r>
              <a:rPr lang="zh-CN" altLang="zh-CN" sz="2800" b="1" dirty="0">
                <a:solidFill>
                  <a:srgbClr val="0000FF"/>
                </a:solidFill>
                <a:latin typeface="楷体" pitchFamily="49" charset="-122"/>
                <a:ea typeface="楷体" pitchFamily="49" charset="-122"/>
              </a:rPr>
              <a:t>凡文医之道，必先正己，而后正人。</a:t>
            </a:r>
          </a:p>
          <a:p>
            <a:pPr>
              <a:buNone/>
            </a:pPr>
            <a:r>
              <a:rPr lang="zh-CN" altLang="zh-CN" sz="2800" b="1" dirty="0">
                <a:solidFill>
                  <a:srgbClr val="0000FF"/>
                </a:solidFill>
                <a:latin typeface="楷体" pitchFamily="49" charset="-122"/>
                <a:ea typeface="楷体" pitchFamily="49" charset="-122"/>
              </a:rPr>
              <a:t>——【南宋】《医工论》</a:t>
            </a:r>
          </a:p>
          <a:p>
            <a:pPr>
              <a:buNone/>
            </a:pPr>
            <a:r>
              <a:rPr lang="zh-CN" altLang="zh-CN" sz="2800" b="1" dirty="0">
                <a:solidFill>
                  <a:srgbClr val="0000FF"/>
                </a:solidFill>
                <a:latin typeface="楷体" pitchFamily="49" charset="-122"/>
                <a:ea typeface="楷体" pitchFamily="49" charset="-122"/>
              </a:rPr>
              <a:t>上医医国，中医医人，下医医病。</a:t>
            </a:r>
          </a:p>
          <a:p>
            <a:pPr>
              <a:buNone/>
            </a:pPr>
            <a:r>
              <a:rPr lang="zh-CN" altLang="zh-CN" sz="2800" b="1" dirty="0">
                <a:solidFill>
                  <a:srgbClr val="0000FF"/>
                </a:solidFill>
                <a:latin typeface="楷体" pitchFamily="49" charset="-122"/>
                <a:ea typeface="楷体" pitchFamily="49" charset="-122"/>
              </a:rPr>
              <a:t>——《黄帝内经》</a:t>
            </a:r>
          </a:p>
          <a:p>
            <a:pPr>
              <a:buNone/>
            </a:pPr>
            <a:r>
              <a:rPr lang="zh-CN" altLang="zh-CN" sz="2800" b="1" dirty="0">
                <a:solidFill>
                  <a:srgbClr val="0000FF"/>
                </a:solidFill>
                <a:latin typeface="楷体" pitchFamily="49" charset="-122"/>
                <a:ea typeface="楷体" pitchFamily="49" charset="-122"/>
              </a:rPr>
              <a:t>纵死侠骨香，不惭世上英。</a:t>
            </a:r>
          </a:p>
          <a:p>
            <a:pPr>
              <a:buNone/>
            </a:pPr>
            <a:r>
              <a:rPr lang="zh-CN" altLang="zh-CN" sz="2800" b="1" dirty="0">
                <a:solidFill>
                  <a:srgbClr val="0000FF"/>
                </a:solidFill>
                <a:latin typeface="楷体" pitchFamily="49" charset="-122"/>
                <a:ea typeface="楷体" pitchFamily="49" charset="-122"/>
              </a:rPr>
              <a:t>——李白《侠客行》</a:t>
            </a: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188640"/>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做一股与众不同的“清流”</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众人退避时，有人毅然“逆行”；在众声喧哗时，有人沉静实干；在俗人争名时，</a:t>
            </a:r>
            <a:r>
              <a:rPr lang="zh-CN" altLang="en-US" sz="2800" b="1" dirty="0" smtClean="0">
                <a:solidFill>
                  <a:srgbClr val="0000FF"/>
                </a:solidFill>
                <a:latin typeface="楷体" pitchFamily="49" charset="-122"/>
                <a:ea typeface="楷体" pitchFamily="49" charset="-122"/>
              </a:rPr>
              <a:t>有人安静</a:t>
            </a:r>
            <a:r>
              <a:rPr lang="zh-CN" altLang="en-US" sz="2800" b="1" dirty="0">
                <a:solidFill>
                  <a:srgbClr val="0000FF"/>
                </a:solidFill>
                <a:latin typeface="楷体" pitchFamily="49" charset="-122"/>
                <a:ea typeface="楷体" pitchFamily="49" charset="-122"/>
              </a:rPr>
              <a:t>走开。在世俗的纷乱与嘈杂里，总有一些人，用与众不同的“清流”之姿，默默涤荡着世</a:t>
            </a:r>
          </a:p>
          <a:p>
            <a:pPr eaLnBrk="1" hangingPunct="1">
              <a:spcBef>
                <a:spcPct val="0"/>
              </a:spcBef>
              <a:buFontTx/>
              <a:buNone/>
            </a:pPr>
            <a:r>
              <a:rPr lang="zh-CN" altLang="en-US" sz="2800" b="1" dirty="0">
                <a:solidFill>
                  <a:srgbClr val="0000FF"/>
                </a:solidFill>
                <a:latin typeface="楷体" pitchFamily="49" charset="-122"/>
                <a:ea typeface="楷体" pitchFamily="49" charset="-122"/>
              </a:rPr>
              <a:t>俗与人心。</a:t>
            </a:r>
            <a:r>
              <a:rPr lang="zh-CN" altLang="en-US" sz="2800" b="1" dirty="0">
                <a:solidFill>
                  <a:srgbClr val="FF0000"/>
                </a:solidFill>
                <a:latin typeface="楷体" pitchFamily="49" charset="-122"/>
                <a:ea typeface="楷体" pitchFamily="49" charset="-122"/>
              </a:rPr>
              <a:t>（提出中心论点）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清流</a:t>
            </a:r>
            <a:r>
              <a:rPr lang="zh-CN" altLang="en-US" sz="2800" b="1" dirty="0">
                <a:solidFill>
                  <a:srgbClr val="0000FF"/>
                </a:solidFill>
                <a:latin typeface="楷体" pitchFamily="49" charset="-122"/>
                <a:ea typeface="楷体" pitchFamily="49" charset="-122"/>
              </a:rPr>
              <a:t>生活，既是一种独特的人生态度，也是一种独立的人生价值。清代学者顾炎武说：“</a:t>
            </a:r>
            <a:r>
              <a:rPr lang="zh-CN" altLang="en-US" sz="2800" b="1" dirty="0" smtClean="0">
                <a:solidFill>
                  <a:srgbClr val="0000FF"/>
                </a:solidFill>
                <a:latin typeface="楷体" pitchFamily="49" charset="-122"/>
                <a:ea typeface="楷体" pitchFamily="49" charset="-122"/>
              </a:rPr>
              <a:t>读书</a:t>
            </a:r>
            <a:r>
              <a:rPr lang="zh-CN" altLang="en-US" sz="2800" b="1" dirty="0">
                <a:solidFill>
                  <a:srgbClr val="0000FF"/>
                </a:solidFill>
                <a:latin typeface="楷体" pitchFamily="49" charset="-122"/>
                <a:ea typeface="楷体" pitchFamily="49" charset="-122"/>
              </a:rPr>
              <a:t>通大义，立志冠清流。”革命先驱李大钊赞叹：“社会上有一二清流学者，很得大众的信仰。”</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古往今来</a:t>
            </a:r>
            <a:r>
              <a:rPr lang="zh-CN" altLang="en-US" sz="2800" b="1" dirty="0">
                <a:solidFill>
                  <a:srgbClr val="0000FF"/>
                </a:solidFill>
                <a:latin typeface="楷体" pitchFamily="49" charset="-122"/>
                <a:ea typeface="楷体" pitchFamily="49" charset="-122"/>
              </a:rPr>
              <a:t>，做一股“清流”是不少人的价值追求，活出“清流”范儿的人也备受世人尊崇。</a:t>
            </a:r>
            <a:r>
              <a:rPr lang="zh-CN" altLang="en-US" sz="2800" b="1" dirty="0" smtClean="0">
                <a:solidFill>
                  <a:srgbClr val="0000FF"/>
                </a:solidFill>
                <a:latin typeface="楷体" pitchFamily="49" charset="-122"/>
                <a:ea typeface="楷体" pitchFamily="49" charset="-122"/>
              </a:rPr>
              <a:t>从洁身自好</a:t>
            </a:r>
            <a:r>
              <a:rPr lang="zh-CN" altLang="en-US" sz="2800" b="1" dirty="0">
                <a:solidFill>
                  <a:srgbClr val="0000FF"/>
                </a:solidFill>
                <a:latin typeface="楷体" pitchFamily="49" charset="-122"/>
                <a:ea typeface="楷体" pitchFamily="49" charset="-122"/>
              </a:rPr>
              <a:t>、“出淤泥而不染”的周敦颐，到淡泊名利、留下“不要人夸颜色好，只留清气满</a:t>
            </a:r>
            <a:r>
              <a:rPr lang="zh-CN" altLang="en-US" sz="2800" b="1" dirty="0" smtClean="0">
                <a:solidFill>
                  <a:srgbClr val="0000FF"/>
                </a:solidFill>
                <a:latin typeface="楷体" pitchFamily="49" charset="-122"/>
                <a:ea typeface="楷体" pitchFamily="49" charset="-122"/>
              </a:rPr>
              <a:t>乾坤</a:t>
            </a:r>
            <a:r>
              <a:rPr lang="zh-CN" altLang="en-US" sz="2800" b="1" dirty="0">
                <a:solidFill>
                  <a:srgbClr val="0000FF"/>
                </a:solidFill>
                <a:latin typeface="楷体" pitchFamily="49" charset="-122"/>
                <a:ea typeface="楷体" pitchFamily="49" charset="-122"/>
              </a:rPr>
              <a:t>”的王冕；从铁骨铮铮持正义、横刀立马的彭德怀，到毕生追求真理、“浑身是刺”的</a:t>
            </a:r>
            <a:r>
              <a:rPr lang="zh-CN" altLang="en-US" sz="2800" b="1" dirty="0" smtClean="0">
                <a:solidFill>
                  <a:srgbClr val="0000FF"/>
                </a:solidFill>
                <a:latin typeface="楷体" pitchFamily="49" charset="-122"/>
                <a:ea typeface="楷体" pitchFamily="49" charset="-122"/>
              </a:rPr>
              <a:t>张爱萍</a:t>
            </a:r>
            <a:r>
              <a:rPr lang="zh-CN" altLang="en-US" sz="2800" b="1" dirty="0">
                <a:solidFill>
                  <a:srgbClr val="0000FF"/>
                </a:solidFill>
                <a:latin typeface="楷体" pitchFamily="49" charset="-122"/>
                <a:ea typeface="楷体" pitchFamily="49" charset="-122"/>
              </a:rPr>
              <a:t>等等。这一股股清流，以它们与众不同的清澈、洁净，汇入历史的大江大河，展示出绚丽</a:t>
            </a:r>
            <a:r>
              <a:rPr lang="zh-CN" altLang="en-US" sz="2800" b="1" dirty="0" smtClean="0">
                <a:solidFill>
                  <a:srgbClr val="0000FF"/>
                </a:solidFill>
                <a:latin typeface="楷体" pitchFamily="49" charset="-122"/>
                <a:ea typeface="楷体" pitchFamily="49" charset="-122"/>
              </a:rPr>
              <a:t>夺目</a:t>
            </a:r>
            <a:r>
              <a:rPr lang="zh-CN" altLang="en-US" sz="2800" b="1" dirty="0">
                <a:solidFill>
                  <a:srgbClr val="0000FF"/>
                </a:solidFill>
                <a:latin typeface="楷体" pitchFamily="49" charset="-122"/>
                <a:ea typeface="楷体" pitchFamily="49" charset="-122"/>
              </a:rPr>
              <a:t>的画卷</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08276562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清流</a:t>
            </a:r>
            <a:r>
              <a:rPr lang="zh-CN" altLang="en-US" sz="2800" b="1" dirty="0">
                <a:solidFill>
                  <a:srgbClr val="0000FF"/>
                </a:solidFill>
                <a:latin typeface="楷体" pitchFamily="49" charset="-122"/>
                <a:ea typeface="楷体" pitchFamily="49" charset="-122"/>
              </a:rPr>
              <a:t>人生，是一种超然脱俗的气质。活出清流样子，就是活出一股不同凡俗的清新之气</a:t>
            </a:r>
            <a:r>
              <a:rPr lang="zh-CN" altLang="en-US" sz="2800" b="1" dirty="0" smtClean="0">
                <a:solidFill>
                  <a:srgbClr val="0000FF"/>
                </a:solidFill>
                <a:latin typeface="楷体" pitchFamily="49" charset="-122"/>
                <a:ea typeface="楷体" pitchFamily="49" charset="-122"/>
              </a:rPr>
              <a:t>，言行</a:t>
            </a:r>
            <a:r>
              <a:rPr lang="zh-CN" altLang="en-US" sz="2800" b="1" dirty="0">
                <a:solidFill>
                  <a:srgbClr val="0000FF"/>
                </a:solidFill>
                <a:latin typeface="楷体" pitchFamily="49" charset="-122"/>
                <a:ea typeface="楷体" pitchFamily="49" charset="-122"/>
              </a:rPr>
              <a:t>有格调，生活有品位，阳光干净、超然脱俗，身上散发出与众不同的魅力。活出清流样子</a:t>
            </a:r>
            <a:r>
              <a:rPr lang="zh-CN" altLang="en-US" sz="2800" b="1" dirty="0" smtClean="0">
                <a:solidFill>
                  <a:srgbClr val="0000FF"/>
                </a:solidFill>
                <a:latin typeface="楷体" pitchFamily="49" charset="-122"/>
                <a:ea typeface="楷体" pitchFamily="49" charset="-122"/>
              </a:rPr>
              <a:t>，就是</a:t>
            </a:r>
            <a:r>
              <a:rPr lang="zh-CN" altLang="en-US" sz="2800" b="1" dirty="0">
                <a:solidFill>
                  <a:srgbClr val="0000FF"/>
                </a:solidFill>
                <a:latin typeface="楷体" pitchFamily="49" charset="-122"/>
                <a:ea typeface="楷体" pitchFamily="49" charset="-122"/>
              </a:rPr>
              <a:t>活出真实的自我，说真话、道真心、做真人，多一些率真、多一点坦诚，不掩饰、不矫情。</a:t>
            </a:r>
          </a:p>
          <a:p>
            <a:pPr eaLnBrk="1" hangingPunct="1">
              <a:spcBef>
                <a:spcPct val="0"/>
              </a:spcBef>
              <a:buFontTx/>
              <a:buNone/>
            </a:pPr>
            <a:r>
              <a:rPr lang="zh-CN" altLang="en-US" sz="2800" b="1" dirty="0">
                <a:solidFill>
                  <a:srgbClr val="0000FF"/>
                </a:solidFill>
                <a:latin typeface="楷体" pitchFamily="49" charset="-122"/>
                <a:ea typeface="楷体" pitchFamily="49" charset="-122"/>
              </a:rPr>
              <a:t>活出清流样子，就是活出做人的骨气，肩膀硬、腰板直，有所坚守而不随波逐流。说到底，</a:t>
            </a:r>
            <a:r>
              <a:rPr lang="zh-CN" altLang="en-US" sz="2800" b="1" dirty="0" smtClean="0">
                <a:solidFill>
                  <a:srgbClr val="0000FF"/>
                </a:solidFill>
                <a:latin typeface="楷体" pitchFamily="49" charset="-122"/>
                <a:ea typeface="楷体" pitchFamily="49" charset="-122"/>
              </a:rPr>
              <a:t>清流</a:t>
            </a:r>
            <a:r>
              <a:rPr lang="zh-CN" altLang="en-US" sz="2800" b="1" dirty="0">
                <a:solidFill>
                  <a:srgbClr val="0000FF"/>
                </a:solidFill>
                <a:latin typeface="楷体" pitchFamily="49" charset="-122"/>
                <a:ea typeface="楷体" pitchFamily="49" charset="-122"/>
              </a:rPr>
              <a:t>样子就是真善美的样子，就是做人清清爽爽、做事明明白白、做官干干净净的样子</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欲</a:t>
            </a:r>
            <a:r>
              <a:rPr lang="zh-CN" altLang="en-US" sz="2800" b="1" dirty="0">
                <a:solidFill>
                  <a:srgbClr val="0000FF"/>
                </a:solidFill>
                <a:latin typeface="楷体" pitchFamily="49" charset="-122"/>
                <a:ea typeface="楷体" pitchFamily="49" charset="-122"/>
              </a:rPr>
              <a:t>成清流之人，得正本清源。古人云：“源洁流清。”做人的本源，就是做人的本色、</a:t>
            </a:r>
            <a:r>
              <a:rPr lang="zh-CN" altLang="en-US" sz="2800" b="1" dirty="0" smtClean="0">
                <a:solidFill>
                  <a:srgbClr val="0000FF"/>
                </a:solidFill>
                <a:latin typeface="楷体" pitchFamily="49" charset="-122"/>
                <a:ea typeface="楷体" pitchFamily="49" charset="-122"/>
              </a:rPr>
              <a:t>本真</a:t>
            </a:r>
            <a:r>
              <a:rPr lang="zh-CN" altLang="en-US" sz="2800" b="1" dirty="0">
                <a:solidFill>
                  <a:srgbClr val="0000FF"/>
                </a:solidFill>
                <a:latin typeface="楷体" pitchFamily="49" charset="-122"/>
                <a:ea typeface="楷体" pitchFamily="49" charset="-122"/>
              </a:rPr>
              <a:t>和本来。一个人的身份、岗位、职务和财富可以变，但做人的本色不变、本真不丢、本来</a:t>
            </a:r>
            <a:r>
              <a:rPr lang="zh-CN" altLang="en-US" sz="2800" b="1" dirty="0" smtClean="0">
                <a:solidFill>
                  <a:srgbClr val="0000FF"/>
                </a:solidFill>
                <a:latin typeface="楷体" pitchFamily="49" charset="-122"/>
                <a:ea typeface="楷体" pitchFamily="49" charset="-122"/>
              </a:rPr>
              <a:t>不忘</a:t>
            </a:r>
            <a:r>
              <a:rPr lang="zh-CN" altLang="en-US" sz="2800" b="1" dirty="0">
                <a:solidFill>
                  <a:srgbClr val="0000FF"/>
                </a:solidFill>
                <a:latin typeface="楷体" pitchFamily="49" charset="-122"/>
                <a:ea typeface="楷体" pitchFamily="49" charset="-122"/>
              </a:rPr>
              <a:t>。多问问初心是什么、初衷在哪里，多看看当初的模样是什么、如今变得怎么样，偏了则</a:t>
            </a:r>
            <a:r>
              <a:rPr lang="zh-CN" altLang="en-US" sz="2800" b="1" dirty="0" smtClean="0">
                <a:solidFill>
                  <a:srgbClr val="0000FF"/>
                </a:solidFill>
                <a:latin typeface="楷体" pitchFamily="49" charset="-122"/>
                <a:ea typeface="楷体" pitchFamily="49" charset="-122"/>
              </a:rPr>
              <a:t>纠一</a:t>
            </a:r>
            <a:r>
              <a:rPr lang="zh-CN" altLang="en-US" sz="2800" b="1" dirty="0">
                <a:solidFill>
                  <a:srgbClr val="0000FF"/>
                </a:solidFill>
                <a:latin typeface="楷体" pitchFamily="49" charset="-122"/>
                <a:ea typeface="楷体" pitchFamily="49" charset="-122"/>
              </a:rPr>
              <a:t>纠，歪了则正一正。源头清，人生这潭“池水”自然也就清澈了</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87739001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欲</a:t>
            </a:r>
            <a:r>
              <a:rPr lang="zh-CN" altLang="en-US" sz="2800" b="1" dirty="0">
                <a:solidFill>
                  <a:srgbClr val="0000FF"/>
                </a:solidFill>
                <a:latin typeface="楷体" pitchFamily="49" charset="-122"/>
                <a:ea typeface="楷体" pitchFamily="49" charset="-122"/>
              </a:rPr>
              <a:t>成清流之人，得胸怀大志。有大目标和大志向的人，总是不会被路边的碎石绊倒。胸有鸿鹄之志，便有过清流生活、活出清流样子的勇气和毅力，有远大志向在鼓舞，生命就会</a:t>
            </a:r>
            <a:r>
              <a:rPr lang="zh-CN" altLang="en-US" sz="2800" b="1" dirty="0" smtClean="0">
                <a:solidFill>
                  <a:srgbClr val="0000FF"/>
                </a:solidFill>
                <a:latin typeface="楷体" pitchFamily="49" charset="-122"/>
                <a:ea typeface="楷体" pitchFamily="49" charset="-122"/>
              </a:rPr>
              <a:t>翩翩起舞</a:t>
            </a:r>
            <a:r>
              <a:rPr lang="zh-CN" altLang="en-US" sz="2800" b="1" dirty="0">
                <a:solidFill>
                  <a:srgbClr val="0000FF"/>
                </a:solidFill>
                <a:latin typeface="楷体" pitchFamily="49" charset="-122"/>
                <a:ea typeface="楷体" pitchFamily="49" charset="-122"/>
              </a:rPr>
              <a:t>。要想活出清流样子，内心还要有强大的定力和自制力，不以物喜，不以己悲，耐得住</a:t>
            </a:r>
            <a:r>
              <a:rPr lang="zh-CN" altLang="en-US" sz="2800" b="1" dirty="0" smtClean="0">
                <a:solidFill>
                  <a:srgbClr val="0000FF"/>
                </a:solidFill>
                <a:latin typeface="楷体" pitchFamily="49" charset="-122"/>
                <a:ea typeface="楷体" pitchFamily="49" charset="-122"/>
              </a:rPr>
              <a:t>寂寞</a:t>
            </a:r>
            <a:r>
              <a:rPr lang="zh-CN" altLang="en-US" sz="2800" b="1" dirty="0">
                <a:solidFill>
                  <a:srgbClr val="0000FF"/>
                </a:solidFill>
                <a:latin typeface="楷体" pitchFamily="49" charset="-122"/>
                <a:ea typeface="楷体" pitchFamily="49" charset="-122"/>
              </a:rPr>
              <a:t>，挡得住诱惑，守得住清贫，坐得住冷板凳，不生活在别人的阴影里，不活在世俗的定义里</a:t>
            </a:r>
            <a:r>
              <a:rPr lang="zh-CN" altLang="en-US" sz="2800" b="1" dirty="0" smtClean="0">
                <a:solidFill>
                  <a:srgbClr val="0000FF"/>
                </a:solidFill>
                <a:latin typeface="楷体" pitchFamily="49" charset="-122"/>
                <a:ea typeface="楷体" pitchFamily="49" charset="-122"/>
              </a:rPr>
              <a:t>，朝着</a:t>
            </a:r>
            <a:r>
              <a:rPr lang="zh-CN" altLang="en-US" sz="2800" b="1" dirty="0">
                <a:solidFill>
                  <a:srgbClr val="0000FF"/>
                </a:solidFill>
                <a:latin typeface="楷体" pitchFamily="49" charset="-122"/>
                <a:ea typeface="楷体" pitchFamily="49" charset="-122"/>
              </a:rPr>
              <a:t>既定的方向砥砺前行。无论世俗之波如何沉浮，却始终守住自己内心那一点不随波逐流</a:t>
            </a:r>
            <a:r>
              <a:rPr lang="zh-CN" altLang="en-US" sz="2800" b="1" dirty="0" smtClean="0">
                <a:solidFill>
                  <a:srgbClr val="0000FF"/>
                </a:solidFill>
                <a:latin typeface="楷体" pitchFamily="49" charset="-122"/>
                <a:ea typeface="楷体" pitchFamily="49" charset="-122"/>
              </a:rPr>
              <a:t>的高洁</a:t>
            </a:r>
            <a:r>
              <a:rPr lang="zh-CN" altLang="en-US" sz="2800" b="1" dirty="0">
                <a:solidFill>
                  <a:srgbClr val="0000FF"/>
                </a:solidFill>
                <a:latin typeface="楷体" pitchFamily="49" charset="-122"/>
                <a:ea typeface="楷体" pitchFamily="49" charset="-122"/>
              </a:rPr>
              <a:t>与本真，便能活出卓然独立的清流样子。</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莲花</a:t>
            </a:r>
            <a:r>
              <a:rPr lang="zh-CN" altLang="en-US" sz="2800" b="1" dirty="0">
                <a:solidFill>
                  <a:srgbClr val="0000FF"/>
                </a:solidFill>
                <a:latin typeface="楷体" pitchFamily="49" charset="-122"/>
                <a:ea typeface="楷体" pitchFamily="49" charset="-122"/>
              </a:rPr>
              <a:t>，以其不同流俗的高洁让世人“独爱”。清流如莲，清流之人以其与众不同的真善美</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品格</a:t>
            </a:r>
            <a:r>
              <a:rPr lang="zh-CN" altLang="en-US" sz="2800" b="1" dirty="0">
                <a:solidFill>
                  <a:srgbClr val="0000FF"/>
                </a:solidFill>
                <a:latin typeface="楷体" pitchFamily="49" charset="-122"/>
                <a:ea typeface="楷体" pitchFamily="49" charset="-122"/>
              </a:rPr>
              <a:t>更让自己行稳致远。</a:t>
            </a:r>
            <a:r>
              <a:rPr lang="zh-CN" altLang="en-US" sz="2800" b="1" dirty="0">
                <a:solidFill>
                  <a:srgbClr val="FF0000"/>
                </a:solidFill>
                <a:latin typeface="楷体" pitchFamily="49" charset="-122"/>
                <a:ea typeface="楷体" pitchFamily="49" charset="-122"/>
              </a:rPr>
              <a:t>（类比结尾）</a:t>
            </a:r>
          </a:p>
        </p:txBody>
      </p:sp>
    </p:spTree>
    <p:extLst>
      <p:ext uri="{BB962C8B-B14F-4D97-AF65-F5344CB8AC3E}">
        <p14:creationId xmlns:p14="http://schemas.microsoft.com/office/powerpoint/2010/main" val="4911145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620688"/>
            <a:ext cx="11358699"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点评</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这篇文章取与“众”不同展开论述，从反面紧扣作文关键字，开篇用排比手法</a:t>
            </a:r>
            <a:r>
              <a:rPr lang="zh-CN" altLang="en-US" sz="2800" b="1" dirty="0" smtClean="0">
                <a:solidFill>
                  <a:srgbClr val="FF0000"/>
                </a:solidFill>
                <a:latin typeface="楷体" pitchFamily="49" charset="-122"/>
                <a:ea typeface="楷体" pitchFamily="49" charset="-122"/>
              </a:rPr>
              <a:t>引出</a:t>
            </a:r>
            <a:r>
              <a:rPr lang="zh-CN" altLang="en-US" sz="2800" b="1" dirty="0">
                <a:solidFill>
                  <a:srgbClr val="FF0000"/>
                </a:solidFill>
                <a:latin typeface="楷体" pitchFamily="49" charset="-122"/>
                <a:ea typeface="楷体" pitchFamily="49" charset="-122"/>
              </a:rPr>
              <a:t>中心论点关键词“清流”。“清流”作为一个喻体，真正内涵是指一种与众不同的人生追求。</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这</a:t>
            </a:r>
            <a:r>
              <a:rPr lang="zh-CN" altLang="en-US" sz="2800" b="1" dirty="0">
                <a:solidFill>
                  <a:srgbClr val="FF0000"/>
                </a:solidFill>
                <a:latin typeface="楷体" pitchFamily="49" charset="-122"/>
                <a:ea typeface="楷体" pitchFamily="49" charset="-122"/>
              </a:rPr>
              <a:t>篇文章用层进式的结构把文章主题部分分为两个层次：二、三段从“是什么”的角度，</a:t>
            </a:r>
            <a:r>
              <a:rPr lang="zh-CN" altLang="en-US" sz="2800" b="1" dirty="0" smtClean="0">
                <a:solidFill>
                  <a:srgbClr val="FF0000"/>
                </a:solidFill>
                <a:latin typeface="楷体" pitchFamily="49" charset="-122"/>
                <a:ea typeface="楷体" pitchFamily="49" charset="-122"/>
              </a:rPr>
              <a:t>结合生活</a:t>
            </a:r>
            <a:r>
              <a:rPr lang="zh-CN" altLang="en-US" sz="2800" b="1" dirty="0">
                <a:solidFill>
                  <a:srgbClr val="FF0000"/>
                </a:solidFill>
                <a:latin typeface="楷体" pitchFamily="49" charset="-122"/>
                <a:ea typeface="楷体" pitchFamily="49" charset="-122"/>
              </a:rPr>
              <a:t>和人生，剖析“清流”的本质是什么；四、五段则从“怎么做”的角度，分析怎样才能</a:t>
            </a:r>
            <a:r>
              <a:rPr lang="zh-CN" altLang="en-US" sz="2800" b="1" dirty="0" smtClean="0">
                <a:solidFill>
                  <a:srgbClr val="FF0000"/>
                </a:solidFill>
                <a:latin typeface="楷体" pitchFamily="49" charset="-122"/>
                <a:ea typeface="楷体" pitchFamily="49" charset="-122"/>
              </a:rPr>
              <a:t>成为</a:t>
            </a:r>
            <a:r>
              <a:rPr lang="zh-CN" altLang="en-US" sz="2800" b="1" dirty="0">
                <a:solidFill>
                  <a:srgbClr val="FF0000"/>
                </a:solidFill>
                <a:latin typeface="楷体" pitchFamily="49" charset="-122"/>
                <a:ea typeface="楷体" pitchFamily="49" charset="-122"/>
              </a:rPr>
              <a:t>一个“清流之人”。</a:t>
            </a:r>
          </a:p>
          <a:p>
            <a:pPr eaLnBrk="1" hangingPunct="1">
              <a:spcBef>
                <a:spcPct val="0"/>
              </a:spcBef>
              <a:buFontTx/>
              <a:buNone/>
            </a:pPr>
            <a:r>
              <a:rPr lang="zh-CN" altLang="en-US" sz="2800" b="1" dirty="0">
                <a:solidFill>
                  <a:srgbClr val="FF0000"/>
                </a:solidFill>
                <a:latin typeface="楷体" pitchFamily="49" charset="-122"/>
                <a:ea typeface="楷体" pitchFamily="49" charset="-122"/>
              </a:rPr>
              <a:t>在各段对“清流”作出剖析时，作者始终记得将自己的议论同关键词“众”结合起来，</a:t>
            </a:r>
            <a:r>
              <a:rPr lang="zh-CN" altLang="en-US" sz="2800" b="1" dirty="0" smtClean="0">
                <a:solidFill>
                  <a:srgbClr val="FF0000"/>
                </a:solidFill>
                <a:latin typeface="楷体" pitchFamily="49" charset="-122"/>
                <a:ea typeface="楷体" pitchFamily="49" charset="-122"/>
              </a:rPr>
              <a:t>强调</a:t>
            </a:r>
            <a:r>
              <a:rPr lang="zh-CN" altLang="en-US" sz="2800" b="1" dirty="0">
                <a:solidFill>
                  <a:srgbClr val="FF0000"/>
                </a:solidFill>
                <a:latin typeface="楷体" pitchFamily="49" charset="-122"/>
                <a:ea typeface="楷体" pitchFamily="49" charset="-122"/>
              </a:rPr>
              <a:t>“清流”的与众不同，使得文章既契合材料的要求，又重点突出，这是大家在写议论文的</a:t>
            </a:r>
            <a:r>
              <a:rPr lang="zh-CN" altLang="en-US" sz="2800" b="1" dirty="0" smtClean="0">
                <a:solidFill>
                  <a:srgbClr val="FF0000"/>
                </a:solidFill>
                <a:latin typeface="楷体" pitchFamily="49" charset="-122"/>
                <a:ea typeface="楷体" pitchFamily="49" charset="-122"/>
              </a:rPr>
              <a:t>主题</a:t>
            </a:r>
            <a:r>
              <a:rPr lang="zh-CN" altLang="en-US" sz="2800" b="1" dirty="0">
                <a:solidFill>
                  <a:srgbClr val="FF0000"/>
                </a:solidFill>
                <a:latin typeface="楷体" pitchFamily="49" charset="-122"/>
                <a:ea typeface="楷体" pitchFamily="49" charset="-122"/>
              </a:rPr>
              <a:t>段落时要学习和掌握的。</a:t>
            </a:r>
          </a:p>
          <a:p>
            <a:pPr eaLnBrk="1" hangingPunct="1">
              <a:spcBef>
                <a:spcPct val="0"/>
              </a:spcBef>
              <a:buFontTx/>
              <a:buNone/>
            </a:pPr>
            <a:r>
              <a:rPr lang="zh-CN" altLang="en-US" sz="2800" b="1" dirty="0">
                <a:solidFill>
                  <a:srgbClr val="FF0000"/>
                </a:solidFill>
                <a:latin typeface="楷体" pitchFamily="49" charset="-122"/>
                <a:ea typeface="楷体" pitchFamily="49" charset="-122"/>
              </a:rPr>
              <a:t>结尾用化用周敦颐的</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爱莲说</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，以“莲花”类比，对“清流”的与众不同作出肯定，</a:t>
            </a:r>
            <a:r>
              <a:rPr lang="zh-CN" altLang="en-US" sz="2800" b="1" dirty="0" smtClean="0">
                <a:solidFill>
                  <a:srgbClr val="FF0000"/>
                </a:solidFill>
                <a:latin typeface="楷体" pitchFamily="49" charset="-122"/>
                <a:ea typeface="楷体" pitchFamily="49" charset="-122"/>
              </a:rPr>
              <a:t>既点明</a:t>
            </a:r>
            <a:r>
              <a:rPr lang="zh-CN" altLang="en-US" sz="2800" b="1" dirty="0">
                <a:solidFill>
                  <a:srgbClr val="FF0000"/>
                </a:solidFill>
                <a:latin typeface="楷体" pitchFamily="49" charset="-122"/>
                <a:ea typeface="楷体" pitchFamily="49" charset="-122"/>
              </a:rPr>
              <a:t>主题，又富有雅趣。</a:t>
            </a:r>
          </a:p>
        </p:txBody>
      </p:sp>
    </p:spTree>
    <p:extLst>
      <p:ext uri="{BB962C8B-B14F-4D97-AF65-F5344CB8AC3E}">
        <p14:creationId xmlns:p14="http://schemas.microsoft.com/office/powerpoint/2010/main" val="49111455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0"/>
            <a:ext cx="11574723" cy="698652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800" b="1" dirty="0" smtClean="0">
                <a:solidFill>
                  <a:srgbClr val="FF0000"/>
                </a:solidFill>
                <a:latin typeface="楷体" pitchFamily="49" charset="-122"/>
                <a:ea typeface="楷体" pitchFamily="49" charset="-122"/>
              </a:rPr>
              <a:t>病文修改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要敢于</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与众不同</a:t>
            </a:r>
            <a:r>
              <a:rPr lang="en-US" altLang="zh-CN" sz="2800" b="1" dirty="0" smtClean="0">
                <a:solidFill>
                  <a:srgbClr val="FF0000"/>
                </a:solidFill>
                <a:latin typeface="楷体" pitchFamily="49" charset="-122"/>
                <a:ea typeface="楷体" pitchFamily="49" charset="-122"/>
              </a:rPr>
              <a:t>【689</a:t>
            </a:r>
            <a:r>
              <a:rPr lang="zh-CN" altLang="en-US" sz="2800" b="1" dirty="0" smtClean="0">
                <a:solidFill>
                  <a:srgbClr val="FF0000"/>
                </a:solidFill>
                <a:latin typeface="楷体" pitchFamily="49" charset="-122"/>
                <a:ea typeface="楷体" pitchFamily="49" charset="-122"/>
              </a:rPr>
              <a:t>字</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孟子</a:t>
            </a:r>
            <a:r>
              <a:rPr lang="zh-CN" altLang="en-US" sz="2800" b="1" dirty="0">
                <a:solidFill>
                  <a:srgbClr val="0000FF"/>
                </a:solidFill>
                <a:latin typeface="楷体" pitchFamily="49" charset="-122"/>
                <a:ea typeface="楷体" pitchFamily="49" charset="-122"/>
              </a:rPr>
              <a:t>曰：“夫物之不齐，物之情也。”正是因为事物有千差万别，才使这个世界精彩纷呈。</a:t>
            </a:r>
            <a:r>
              <a:rPr lang="zh-CN" altLang="en-US" sz="2800" b="1" dirty="0" smtClean="0">
                <a:solidFill>
                  <a:srgbClr val="0000FF"/>
                </a:solidFill>
                <a:latin typeface="楷体" pitchFamily="49" charset="-122"/>
                <a:ea typeface="楷体" pitchFamily="49" charset="-122"/>
              </a:rPr>
              <a:t>我们</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在哪个或哪些方面</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不必</a:t>
            </a:r>
            <a:r>
              <a:rPr lang="zh-CN" altLang="en-US" sz="2800" b="1" dirty="0">
                <a:solidFill>
                  <a:srgbClr val="0000FF"/>
                </a:solidFill>
                <a:latin typeface="楷体" pitchFamily="49" charset="-122"/>
                <a:ea typeface="楷体" pitchFamily="49" charset="-122"/>
              </a:rPr>
              <a:t>去追求与大众相同</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盲目从众</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跟随</a:t>
            </a:r>
            <a:r>
              <a:rPr lang="zh-CN" altLang="en-US" sz="2800" b="1" dirty="0">
                <a:solidFill>
                  <a:srgbClr val="0000FF"/>
                </a:solidFill>
                <a:latin typeface="楷体" pitchFamily="49" charset="-122"/>
                <a:ea typeface="楷体" pitchFamily="49" charset="-122"/>
              </a:rPr>
              <a:t>大众的不一定好，出众的东西，或许更惹人注目</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角度</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沧海横流方显英雄本色，在面对艰难逆境时要敢于与众不同</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今年年初</a:t>
            </a:r>
            <a:r>
              <a:rPr lang="zh-CN" altLang="en-US" sz="2800" b="1" dirty="0">
                <a:solidFill>
                  <a:srgbClr val="0000FF"/>
                </a:solidFill>
                <a:latin typeface="楷体" pitchFamily="49" charset="-122"/>
                <a:ea typeface="楷体" pitchFamily="49" charset="-122"/>
              </a:rPr>
              <a:t>，武汉爆发疫情，无数的医护人员、志愿者成为了疫情中最美的逆行者，在大众退避时逆流而上。面对可怕的疫情，他们没有退缩，而是为了拯救更多的生命逆流而上。这种与众不同的行为，彰显了他们为国为民尽心尽力的美好品质，成为了中国的英雄</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为民众而舍生忘死的与众不同更令人尊敬</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角度</a:t>
            </a:r>
            <a:r>
              <a:rPr lang="en-US" altLang="zh-CN" sz="2800" b="1" dirty="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反之，没有原则的从中行为害人害己</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也许</a:t>
            </a:r>
            <a:r>
              <a:rPr lang="zh-CN" altLang="en-US" sz="2800" b="1" dirty="0">
                <a:solidFill>
                  <a:srgbClr val="0000FF"/>
                </a:solidFill>
                <a:latin typeface="楷体" pitchFamily="49" charset="-122"/>
                <a:ea typeface="楷体" pitchFamily="49" charset="-122"/>
              </a:rPr>
              <a:t>我们没办法在抗疫的一线战斗，但是我们在生活中也可以贡献自己的力量</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疫情肆虐时</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有</a:t>
            </a:r>
            <a:r>
              <a:rPr lang="zh-CN" altLang="en-US" sz="2800" b="1" dirty="0" smtClean="0">
                <a:solidFill>
                  <a:srgbClr val="0000FF"/>
                </a:solidFill>
                <a:latin typeface="楷体" pitchFamily="49" charset="-122"/>
                <a:ea typeface="楷体" pitchFamily="49" charset="-122"/>
              </a:rPr>
              <a:t>人</a:t>
            </a:r>
            <a:r>
              <a:rPr lang="zh-CN" altLang="en-US" sz="2800" b="1" dirty="0">
                <a:solidFill>
                  <a:srgbClr val="0000FF"/>
                </a:solidFill>
                <a:latin typeface="楷体" pitchFamily="49" charset="-122"/>
                <a:ea typeface="楷体" pitchFamily="49" charset="-122"/>
              </a:rPr>
              <a:t>在哄抢所谓“防疫特效药”时盲目跟风，还有人匿身在数量庞大的网民中散布谣言。在铺天盖地的网络信息中，我们应该有自己的判断力，不盲目从众跟风，尽己所能去辟谣，这都是我们力所能及的事</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1239615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上面有反例，“这”是近指，不妥。</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这次疫情中我们看到了这些与众不同的闪光点</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如何闪光</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在</a:t>
            </a:r>
            <a:r>
              <a:rPr lang="zh-CN" altLang="en-US" sz="2800" b="1" dirty="0">
                <a:solidFill>
                  <a:srgbClr val="0000FF"/>
                </a:solidFill>
                <a:latin typeface="楷体" pitchFamily="49" charset="-122"/>
                <a:ea typeface="楷体" pitchFamily="49" charset="-122"/>
              </a:rPr>
              <a:t>事业中也要做到与众不同，另辟蹊径。马云建立的阿里巴巴最初不被人看好，因为当时中国没有好的物流公司和边界的支付手段。大多数人在这种情况下都会放弃，但马云与众不同，他建立了自己的物流，还创立了支付宝，成为了现在主流的支付手段。这样与众不同的决定，让阿里巴巴越做越大，击败了许多竞争者，成为了业界的领头羊</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应进一步分析创业时与众不同的优势所在</a:t>
            </a:r>
            <a:r>
              <a:rPr lang="en-US" altLang="zh-CN" sz="2800" b="1" dirty="0" smtClean="0">
                <a:solidFill>
                  <a:srgbClr val="FF0000"/>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现代</a:t>
            </a:r>
            <a:r>
              <a:rPr lang="zh-CN" altLang="en-US" sz="2800" b="1" dirty="0">
                <a:solidFill>
                  <a:srgbClr val="0000FF"/>
                </a:solidFill>
                <a:latin typeface="楷体" pitchFamily="49" charset="-122"/>
                <a:ea typeface="楷体" pitchFamily="49" charset="-122"/>
              </a:rPr>
              <a:t>如此</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如此</a:t>
            </a:r>
            <a:r>
              <a:rPr lang="zh-CN" altLang="en-US" sz="2800" b="1" dirty="0" smtClean="0">
                <a:solidFill>
                  <a:srgbClr val="FF0000"/>
                </a:solidFill>
                <a:latin typeface="楷体" pitchFamily="49" charset="-122"/>
                <a:ea typeface="楷体" pitchFamily="49" charset="-122"/>
              </a:rPr>
              <a:t>什么</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在</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追溯</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历史</a:t>
            </a:r>
            <a:r>
              <a:rPr lang="zh-CN" altLang="en-US" sz="2800" b="1" dirty="0">
                <a:solidFill>
                  <a:srgbClr val="0000FF"/>
                </a:solidFill>
                <a:latin typeface="楷体" pitchFamily="49" charset="-122"/>
                <a:ea typeface="楷体" pitchFamily="49" charset="-122"/>
              </a:rPr>
              <a:t>中，我们铭记的也都是与众不同的人。在一片投降声中击退了金军的岳飞，在贪腐成风的朝代中的清官包拯、海瑞，在人人都想称王称霸的春秋里宣扬礼制的孔子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这些美好出众的品德，有了时代背景的衬托，在那些时代中显得尤为可贵</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 </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分析为什么与众不同的哪类人更容易被铭记</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94116417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作为</a:t>
            </a:r>
            <a:r>
              <a:rPr lang="zh-CN" altLang="en-US" sz="2800" b="1" dirty="0">
                <a:solidFill>
                  <a:srgbClr val="0000FF"/>
                </a:solidFill>
                <a:latin typeface="楷体" pitchFamily="49" charset="-122"/>
                <a:ea typeface="楷体" pitchFamily="49" charset="-122"/>
              </a:rPr>
              <a:t>年轻人，我们不应该盲目从众，我们要有自己的判断，有自己的创新，做出与众不同的</a:t>
            </a:r>
            <a:r>
              <a:rPr lang="zh-CN" altLang="en-US" sz="2800" b="1" dirty="0" smtClean="0">
                <a:solidFill>
                  <a:srgbClr val="0000FF"/>
                </a:solidFill>
                <a:latin typeface="楷体" pitchFamily="49" charset="-122"/>
                <a:ea typeface="楷体" pitchFamily="49" charset="-122"/>
              </a:rPr>
              <a:t>东西</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创举</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才能成功。在危难时能担起责任</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在什么领域</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敢</a:t>
            </a:r>
            <a:r>
              <a:rPr lang="zh-CN" altLang="en-US" sz="2800" b="1" dirty="0">
                <a:solidFill>
                  <a:srgbClr val="0000FF"/>
                </a:solidFill>
                <a:latin typeface="楷体" pitchFamily="49" charset="-122"/>
                <a:ea typeface="楷体" pitchFamily="49" charset="-122"/>
              </a:rPr>
              <a:t>做大众不敢做的事，才能显现年轻人的抱负。</a:t>
            </a:r>
          </a:p>
        </p:txBody>
      </p:sp>
    </p:spTree>
    <p:extLst>
      <p:ext uri="{BB962C8B-B14F-4D97-AF65-F5344CB8AC3E}">
        <p14:creationId xmlns:p14="http://schemas.microsoft.com/office/powerpoint/2010/main" val="1753543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952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、事实论据</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疫情</a:t>
            </a:r>
            <a:r>
              <a:rPr lang="zh-CN" altLang="zh-CN" sz="2800" b="1" dirty="0">
                <a:solidFill>
                  <a:srgbClr val="0000FF"/>
                </a:solidFill>
                <a:latin typeface="楷体" pitchFamily="49" charset="-122"/>
                <a:ea typeface="楷体" pitchFamily="49" charset="-122"/>
              </a:rPr>
              <a:t>肆虐期间，武汉武昌医院院长刘智明不幸病逝</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武汉市中心医院眼科李文亮不幸病逝，武汉同济医院教授林正斌新冠肺炎去世，南京市中医院副院长徐辉在一线连续奋战</a:t>
            </a:r>
            <a:r>
              <a:rPr lang="en-US" altLang="zh-CN" sz="2800" b="1" dirty="0">
                <a:solidFill>
                  <a:srgbClr val="0000FF"/>
                </a:solidFill>
                <a:latin typeface="楷体" pitchFamily="49" charset="-122"/>
                <a:ea typeface="楷体" pitchFamily="49" charset="-122"/>
              </a:rPr>
              <a:t>18</a:t>
            </a:r>
            <a:r>
              <a:rPr lang="zh-CN" altLang="zh-CN" sz="2800" b="1" dirty="0">
                <a:solidFill>
                  <a:srgbClr val="0000FF"/>
                </a:solidFill>
                <a:latin typeface="楷体" pitchFamily="49" charset="-122"/>
                <a:ea typeface="楷体" pitchFamily="49" charset="-122"/>
              </a:rPr>
              <a:t>天后不幸去世，衡山县东湖镇马迹卫生院药剂组副组长宋英杰殉职，湖北孝感中心医院呼吸内科黄文军医生感染新冠肺炎去世，武汉市中心医院医师梅仲明，在抗击新冠肺炎疫情工作中不幸染病去世</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②</a:t>
            </a:r>
            <a:r>
              <a:rPr lang="zh-CN" altLang="zh-CN" sz="2800" b="1" dirty="0">
                <a:solidFill>
                  <a:srgbClr val="0000FF"/>
                </a:solidFill>
                <a:latin typeface="楷体" pitchFamily="49" charset="-122"/>
                <a:ea typeface="楷体" pitchFamily="49" charset="-122"/>
              </a:rPr>
              <a:t>武汉金银潭医院党委副书记、院长张定宇，身患渐冻症仍战斗在最前沿；武汉江夏区金口卫生院范湖分院“</a:t>
            </a:r>
            <a:r>
              <a:rPr lang="en-US" altLang="zh-CN" sz="2800" b="1" dirty="0">
                <a:solidFill>
                  <a:srgbClr val="0000FF"/>
                </a:solidFill>
                <a:latin typeface="楷体" pitchFamily="49" charset="-122"/>
                <a:ea typeface="楷体" pitchFamily="49" charset="-122"/>
              </a:rPr>
              <a:t>95</a:t>
            </a:r>
            <a:r>
              <a:rPr lang="zh-CN" altLang="zh-CN" sz="2800" b="1" dirty="0">
                <a:solidFill>
                  <a:srgbClr val="0000FF"/>
                </a:solidFill>
                <a:latin typeface="楷体" pitchFamily="49" charset="-122"/>
                <a:ea typeface="楷体" pitchFamily="49" charset="-122"/>
              </a:rPr>
              <a:t>后”女医生甘如意，骑车</a:t>
            </a:r>
            <a:r>
              <a:rPr lang="en-US" altLang="zh-CN" sz="2800" b="1" dirty="0">
                <a:solidFill>
                  <a:srgbClr val="0000FF"/>
                </a:solidFill>
                <a:latin typeface="楷体" pitchFamily="49" charset="-122"/>
                <a:ea typeface="楷体" pitchFamily="49" charset="-122"/>
              </a:rPr>
              <a:t>4</a:t>
            </a:r>
            <a:r>
              <a:rPr lang="zh-CN" altLang="zh-CN" sz="2800" b="1" dirty="0">
                <a:solidFill>
                  <a:srgbClr val="0000FF"/>
                </a:solidFill>
                <a:latin typeface="楷体" pitchFamily="49" charset="-122"/>
                <a:ea typeface="楷体" pitchFamily="49" charset="-122"/>
              </a:rPr>
              <a:t>天</a:t>
            </a:r>
            <a:r>
              <a:rPr lang="en-US" altLang="zh-CN" sz="2800" b="1" dirty="0">
                <a:solidFill>
                  <a:srgbClr val="0000FF"/>
                </a:solidFill>
                <a:latin typeface="楷体" pitchFamily="49" charset="-122"/>
                <a:ea typeface="楷体" pitchFamily="49" charset="-122"/>
              </a:rPr>
              <a:t>3</a:t>
            </a:r>
            <a:r>
              <a:rPr lang="zh-CN" altLang="zh-CN" sz="2800" b="1" dirty="0">
                <a:solidFill>
                  <a:srgbClr val="0000FF"/>
                </a:solidFill>
                <a:latin typeface="楷体" pitchFamily="49" charset="-122"/>
                <a:ea typeface="楷体" pitchFamily="49" charset="-122"/>
              </a:rPr>
              <a:t>夜赶回战“疫”一线……广大医务人员知重负重、勇毅前行，夜以继日、勇斗病魔，是新时代最可爱的人。</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③</a:t>
            </a:r>
            <a:r>
              <a:rPr lang="zh-CN" altLang="zh-CN" sz="2800" b="1" dirty="0">
                <a:solidFill>
                  <a:srgbClr val="0000FF"/>
                </a:solidFill>
                <a:latin typeface="楷体" pitchFamily="49" charset="-122"/>
                <a:ea typeface="楷体" pitchFamily="49" charset="-122"/>
              </a:rPr>
              <a:t>据国家卫健委</a:t>
            </a: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月</a:t>
            </a:r>
            <a:r>
              <a:rPr lang="en-US" altLang="zh-CN" sz="2800" b="1" dirty="0">
                <a:solidFill>
                  <a:srgbClr val="0000FF"/>
                </a:solidFill>
                <a:latin typeface="楷体" pitchFamily="49" charset="-122"/>
                <a:ea typeface="楷体" pitchFamily="49" charset="-122"/>
              </a:rPr>
              <a:t>14</a:t>
            </a:r>
            <a:r>
              <a:rPr lang="zh-CN" altLang="zh-CN" sz="2800" b="1" dirty="0">
                <a:solidFill>
                  <a:srgbClr val="0000FF"/>
                </a:solidFill>
                <a:latin typeface="楷体" pitchFamily="49" charset="-122"/>
                <a:ea typeface="楷体" pitchFamily="49" charset="-122"/>
              </a:rPr>
              <a:t>日发布的数据，截至</a:t>
            </a:r>
            <a:r>
              <a:rPr lang="en-US" altLang="zh-CN" sz="2800" b="1" dirty="0">
                <a:solidFill>
                  <a:srgbClr val="0000FF"/>
                </a:solidFill>
                <a:latin typeface="楷体" pitchFamily="49" charset="-122"/>
                <a:ea typeface="楷体" pitchFamily="49" charset="-122"/>
              </a:rPr>
              <a:t>2</a:t>
            </a:r>
            <a:r>
              <a:rPr lang="zh-CN" altLang="zh-CN" sz="2800" b="1" dirty="0">
                <a:solidFill>
                  <a:srgbClr val="0000FF"/>
                </a:solidFill>
                <a:latin typeface="楷体" pitchFamily="49" charset="-122"/>
                <a:ea typeface="楷体" pitchFamily="49" charset="-122"/>
              </a:rPr>
              <a:t>月</a:t>
            </a:r>
            <a:r>
              <a:rPr lang="en-US" altLang="zh-CN" sz="2800" b="1" dirty="0">
                <a:solidFill>
                  <a:srgbClr val="0000FF"/>
                </a:solidFill>
                <a:latin typeface="楷体" pitchFamily="49" charset="-122"/>
                <a:ea typeface="楷体" pitchFamily="49" charset="-122"/>
              </a:rPr>
              <a:t>11</a:t>
            </a:r>
            <a:r>
              <a:rPr lang="zh-CN" altLang="zh-CN" sz="2800" b="1" dirty="0">
                <a:solidFill>
                  <a:srgbClr val="0000FF"/>
                </a:solidFill>
                <a:latin typeface="楷体" pitchFamily="49" charset="-122"/>
                <a:ea typeface="楷体" pitchFamily="49" charset="-122"/>
              </a:rPr>
              <a:t>日</a:t>
            </a:r>
            <a:r>
              <a:rPr lang="en-US" altLang="zh-CN" sz="2800" b="1" dirty="0">
                <a:solidFill>
                  <a:srgbClr val="0000FF"/>
                </a:solidFill>
                <a:latin typeface="楷体" pitchFamily="49" charset="-122"/>
                <a:ea typeface="楷体" pitchFamily="49" charset="-122"/>
              </a:rPr>
              <a:t>24</a:t>
            </a:r>
            <a:r>
              <a:rPr lang="zh-CN" altLang="zh-CN" sz="2800" b="1" dirty="0">
                <a:solidFill>
                  <a:srgbClr val="0000FF"/>
                </a:solidFill>
                <a:latin typeface="楷体" pitchFamily="49" charset="-122"/>
                <a:ea typeface="楷体" pitchFamily="49" charset="-122"/>
              </a:rPr>
              <a:t>时，全国共报告医务人员确诊病例</a:t>
            </a:r>
            <a:r>
              <a:rPr lang="en-US" altLang="zh-CN" sz="2800" b="1" dirty="0">
                <a:solidFill>
                  <a:srgbClr val="0000FF"/>
                </a:solidFill>
                <a:latin typeface="楷体" pitchFamily="49" charset="-122"/>
                <a:ea typeface="楷体" pitchFamily="49" charset="-122"/>
              </a:rPr>
              <a:t>1716</a:t>
            </a:r>
            <a:r>
              <a:rPr lang="zh-CN" altLang="zh-CN" sz="2800" b="1" dirty="0">
                <a:solidFill>
                  <a:srgbClr val="0000FF"/>
                </a:solidFill>
                <a:latin typeface="楷体" pitchFamily="49" charset="-122"/>
                <a:ea typeface="楷体" pitchFamily="49" charset="-122"/>
              </a:rPr>
              <a:t>例，占到全国确诊病例的</a:t>
            </a:r>
            <a:r>
              <a:rPr lang="en-US" altLang="zh-CN" sz="2800" b="1" dirty="0">
                <a:solidFill>
                  <a:srgbClr val="0000FF"/>
                </a:solidFill>
                <a:latin typeface="楷体" pitchFamily="49" charset="-122"/>
                <a:ea typeface="楷体" pitchFamily="49" charset="-122"/>
              </a:rPr>
              <a:t>3.8%</a:t>
            </a:r>
            <a:r>
              <a:rPr lang="zh-CN" altLang="zh-CN" sz="2800" b="1" dirty="0">
                <a:solidFill>
                  <a:srgbClr val="0000FF"/>
                </a:solidFill>
                <a:latin typeface="楷体" pitchFamily="49" charset="-122"/>
                <a:ea typeface="楷体" pitchFamily="49" charset="-122"/>
              </a:rPr>
              <a:t>。</a:t>
            </a: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TotalTime>
  <Words>15078</Words>
  <Application>Microsoft Office PowerPoint</Application>
  <PresentationFormat>自定义</PresentationFormat>
  <Paragraphs>371</Paragraphs>
  <Slides>86</Slides>
  <Notes>0</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cp:revision>
  <dcterms:created xsi:type="dcterms:W3CDTF">2019-04-17T12:34:40Z</dcterms:created>
  <dcterms:modified xsi:type="dcterms:W3CDTF">2020-05-16T07:28:52Z</dcterms:modified>
</cp:coreProperties>
</file>