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93" r:id="rId3"/>
    <p:sldId id="379" r:id="rId4"/>
    <p:sldId id="494" r:id="rId5"/>
    <p:sldId id="496" r:id="rId6"/>
    <p:sldId id="279" r:id="rId7"/>
    <p:sldId id="497" r:id="rId8"/>
    <p:sldId id="499" r:id="rId9"/>
    <p:sldId id="500" r:id="rId10"/>
    <p:sldId id="258" r:id="rId11"/>
    <p:sldId id="419" r:id="rId12"/>
    <p:sldId id="550" r:id="rId13"/>
    <p:sldId id="421" r:id="rId14"/>
    <p:sldId id="422" r:id="rId15"/>
    <p:sldId id="457" r:id="rId16"/>
    <p:sldId id="423" r:id="rId17"/>
    <p:sldId id="544" r:id="rId18"/>
    <p:sldId id="547" r:id="rId19"/>
    <p:sldId id="54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15EB"/>
    <a:srgbClr val="FF0000"/>
    <a:srgbClr val="FF00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8413E-0E7A-41FF-B1A1-D11DF995845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tags" Target="../tags/tag1.xml"/><Relationship Id="rId2" Type="http://schemas.microsoft.com/office/2007/relationships/media" Target="file:///E:\&#32043;&#34276;&#33821;&#28689;&#24067;\&#32043;&#34276;&#33821;&#28689;&#24067;&#26391;&#35835;_&#26631;&#28165;-_&#26631;&#28165;.mp4" TargetMode="External"/><Relationship Id="rId1" Type="http://schemas.openxmlformats.org/officeDocument/2006/relationships/video" Target="file:///E:\&#32043;&#34276;&#33821;&#28689;&#24067;\&#32043;&#34276;&#33821;&#28689;&#24067;&#26391;&#35835;_&#26631;&#28165;-_&#26631;&#28165;.mp4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8" descr="timg (4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" y="9525"/>
            <a:ext cx="9091930" cy="6805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"/>
          <p:cNvSpPr txBox="1"/>
          <p:nvPr/>
        </p:nvSpPr>
        <p:spPr>
          <a:xfrm>
            <a:off x="3270250" y="3181985"/>
            <a:ext cx="26181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b="1" u="sng">
                <a:solidFill>
                  <a:srgbClr val="00FF00"/>
                </a:solidFill>
                <a:latin typeface="微软雅黑" panose="020B0503020204020204" charset="-122"/>
                <a:ea typeface="微软雅黑" panose="020B0503020204020204" charset="-122"/>
              </a:rPr>
              <a:t>紫藤萝</a:t>
            </a:r>
            <a:endParaRPr lang="zh-CN" altLang="en-US" sz="6000" b="1" u="sng">
              <a:solidFill>
                <a:srgbClr val="00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3"/>
          <p:cNvSpPr txBox="1"/>
          <p:nvPr/>
        </p:nvSpPr>
        <p:spPr>
          <a:xfrm>
            <a:off x="104140" y="1203960"/>
            <a:ext cx="8935720" cy="286131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那一段焦急的悲痛的日子，我不忍写，也不能写。每一念及，便泪如雨下，纸上一片模糊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 ...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我们知道病情不可逆转，只希望能延长时间，也许会有新的办法。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          （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哭小弟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6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665" y="4512310"/>
            <a:ext cx="81546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fontAlgn="auto"/>
            <a:r>
              <a:rPr lang="en-US" altLang="zh-CN" sz="2800" b="1">
                <a:solidFill>
                  <a:schemeClr val="tx1"/>
                </a:solidFill>
              </a:rPr>
              <a:t>         </a:t>
            </a:r>
            <a:r>
              <a:rPr lang="zh-CN" altLang="en-US" sz="2800" b="1">
                <a:solidFill>
                  <a:schemeClr val="tx1"/>
                </a:solidFill>
              </a:rPr>
              <a:t>我只是伫(zhù)立凝望，觉得这一条紫藤萝瀑布不只在我眼前，也在我心上缓缓流过。流着流着，它带走了这些时一直压在我心上的关于生死的疑惑，关于疾病的痛楚。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3035" y="7938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 algn="ctr"/>
            <a:r>
              <a:rPr lang="zh-CN" altLang="en-US" sz="4400" b="1" dirty="0">
                <a:solidFill>
                  <a:srgbClr val="7030A0"/>
                </a:solidFill>
                <a:latin typeface="+mn-ea"/>
              </a:rPr>
              <a:t>材料链接</a:t>
            </a:r>
            <a:endParaRPr lang="zh-CN" altLang="en-US" sz="4400" b="1" dirty="0">
              <a:solidFill>
                <a:srgbClr val="7030A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AutoShape 6"/>
          <p:cNvSpPr>
            <a:spLocks noChangeArrowheads="1"/>
          </p:cNvSpPr>
          <p:nvPr/>
        </p:nvSpPr>
        <p:spPr bwMode="auto">
          <a:xfrm>
            <a:off x="1143000" y="678180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709" name="AutoShape 7"/>
          <p:cNvSpPr>
            <a:spLocks noChangeArrowheads="1"/>
          </p:cNvSpPr>
          <p:nvPr/>
        </p:nvSpPr>
        <p:spPr bwMode="auto"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710" name="AutoShape 8"/>
          <p:cNvSpPr>
            <a:spLocks noChangeArrowheads="1"/>
          </p:cNvSpPr>
          <p:nvPr/>
        </p:nvSpPr>
        <p:spPr bwMode="auto"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711" name="AutoShape 9"/>
          <p:cNvSpPr>
            <a:spLocks noChangeArrowheads="1"/>
          </p:cNvSpPr>
          <p:nvPr/>
        </p:nvSpPr>
        <p:spPr bwMode="auto"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712" name="AutoShape 10"/>
          <p:cNvSpPr>
            <a:spLocks noChangeArrowheads="1"/>
          </p:cNvSpPr>
          <p:nvPr/>
        </p:nvSpPr>
        <p:spPr bwMode="auto">
          <a:xfrm>
            <a:off x="1295400" y="6775450"/>
            <a:ext cx="76200" cy="76200"/>
          </a:xfrm>
          <a:prstGeom prst="star4">
            <a:avLst>
              <a:gd name="adj" fmla="val 12500"/>
            </a:avLst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713" name="AutoShape 11"/>
          <p:cNvSpPr>
            <a:spLocks noChangeArrowheads="1"/>
          </p:cNvSpPr>
          <p:nvPr/>
        </p:nvSpPr>
        <p:spPr bwMode="auto">
          <a:xfrm>
            <a:off x="3962400" y="3200400"/>
            <a:ext cx="1371600" cy="1828800"/>
          </a:xfrm>
          <a:prstGeom prst="star4">
            <a:avLst>
              <a:gd name="adj" fmla="val 12500"/>
            </a:avLst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1506" name="Text Box 3"/>
          <p:cNvSpPr txBox="1"/>
          <p:nvPr/>
        </p:nvSpPr>
        <p:spPr>
          <a:xfrm>
            <a:off x="498475" y="1913255"/>
            <a:ext cx="8147050" cy="286131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小弟即作者最钟爱的弟弟冯钟越，也是老父亲最器重的儿子。这位五十年代毕业于清华大学航空系的飞机强度总工程师，毕业之后自愿去了大西南，而后西北，三十余年在外奔波，积劳成疾。</a:t>
            </a:r>
            <a:endParaRPr lang="zh-CN" altLang="en-US" sz="36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3035" y="7938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 algn="ctr"/>
            <a:r>
              <a:rPr lang="zh-CN" altLang="en-US" sz="4400" b="1" dirty="0">
                <a:solidFill>
                  <a:srgbClr val="7030A0"/>
                </a:solidFill>
                <a:latin typeface="+mn-ea"/>
              </a:rPr>
              <a:t>材料链接</a:t>
            </a:r>
            <a:endParaRPr lang="zh-CN" altLang="en-US" sz="4400" b="1" dirty="0">
              <a:solidFill>
                <a:srgbClr val="7030A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12115" y="3303270"/>
            <a:ext cx="831977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   </a:t>
            </a:r>
            <a:r>
              <a:rPr lang="zh-CN" altLang="en-US" sz="2800" b="1"/>
              <a:t>忽然记起十多年前家门外也曾有过一大株紫藤萝，它依傍一株枯槐爬得很高，但花朵从来都稀落，东一穗西一串伶仃地挂在树梢，好像在试探什么。后来索性连那稀零的花串也没有了。园中别的紫藤花架也都</a:t>
            </a:r>
            <a:r>
              <a:rPr lang="zh-CN" altLang="en-US" sz="2800" b="1">
                <a:solidFill>
                  <a:srgbClr val="FF0000"/>
                </a:solidFill>
              </a:rPr>
              <a:t>拆</a:t>
            </a:r>
            <a:r>
              <a:rPr lang="zh-CN" altLang="en-US" sz="2800" b="1"/>
              <a:t>掉，改种了果树。那时的说法是，花和生活腐化有什么必然关系。我曾遗憾地想：这里再也看不见藤萝花。</a:t>
            </a:r>
            <a:endParaRPr lang="zh-CN" altLang="en-US" sz="2800" b="1"/>
          </a:p>
        </p:txBody>
      </p:sp>
      <p:sp>
        <p:nvSpPr>
          <p:cNvPr id="21506" name="Text Box 3"/>
          <p:cNvSpPr txBox="1"/>
          <p:nvPr/>
        </p:nvSpPr>
        <p:spPr>
          <a:xfrm>
            <a:off x="123190" y="377825"/>
            <a:ext cx="8897620" cy="230695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此文写于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1982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月，文革刚结束不久作者的弟弟身患绝症。</a:t>
            </a:r>
            <a:r>
              <a:rPr lang="zh-CN" altLang="en-US" sz="3600" b="1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宗璞一家,在"文化大革命"中深受迫害,父亲被揪、被斗，后来关进牛棚，自己</a:t>
            </a:r>
            <a:r>
              <a:rPr lang="zh-CN" altLang="en-US" sz="3600" b="1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</a:t>
            </a:r>
            <a:r>
              <a:rPr lang="zh-CN" altLang="en-US" sz="3600" b="1">
                <a:ln>
                  <a:noFill/>
                </a:ln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在单位被红卫兵批斗。</a:t>
            </a:r>
            <a:endParaRPr lang="zh-CN" altLang="en-US" sz="3600" b="1" dirty="0">
              <a:ln>
                <a:noFill/>
              </a:ln>
              <a:solidFill>
                <a:schemeClr val="bg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75005" y="1464310"/>
            <a:ext cx="795655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你如何理解</a:t>
            </a:r>
            <a:endParaRPr lang="zh-CN" altLang="en-US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en-US" altLang="zh-CN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花和人都会遇到各种各样的</a:t>
            </a:r>
            <a:r>
              <a:rPr lang="zh-CN" altLang="en-US" sz="3200" b="1" u="sng" dirty="0" smtClean="0">
                <a:solidFill>
                  <a:srgbClr val="3815E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不幸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，但是生命的长河是无止境的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endParaRPr lang="en-US" altLang="zh-CN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3794" name="Text Box 2"/>
          <p:cNvSpPr txBox="1"/>
          <p:nvPr/>
        </p:nvSpPr>
        <p:spPr>
          <a:xfrm>
            <a:off x="924560" y="5414645"/>
            <a:ext cx="7458075" cy="1076325"/>
          </a:xfrm>
          <a:prstGeom prst="rect">
            <a:avLst/>
          </a:prstGeom>
          <a:noFill/>
          <a:ln w="5715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　　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遭遇不幸的时候，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人也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要对生活充满信心，勇敢、坚强、积极的去面对。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21605" y="64453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合作探究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2505" y="3882390"/>
            <a:ext cx="38614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花的不幸是指？人的不幸呢？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ldLvl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-466725" y="1467485"/>
            <a:ext cx="10579100" cy="82994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isometricOffAxis1Right"/>
              <a:lightRig rig="threePt" dir="t"/>
            </a:scene3d>
          </a:bodyPr>
          <a:p>
            <a:r>
              <a:rPr lang="zh-CN" altLang="en-US" sz="4800" b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sym typeface="+mn-ea"/>
              </a:rPr>
              <a:t>你知道哪些面对不幸，</a:t>
            </a:r>
            <a:r>
              <a:rPr lang="zh-CN" altLang="en-US" sz="4800" b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3815EB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勇敢面对</a:t>
            </a:r>
            <a:r>
              <a:rPr lang="zh-CN" altLang="en-US" sz="4800" b="1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sym typeface="+mn-ea"/>
              </a:rPr>
              <a:t>的人？</a:t>
            </a:r>
            <a:endParaRPr lang="zh-CN" altLang="en-US" sz="4800" b="1">
              <a:ln w="13462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3380" y="3162300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ln w="10160">
                  <a:solidFill>
                    <a:srgbClr val="3815EB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司马迁</a:t>
            </a:r>
            <a:endParaRPr lang="zh-CN" altLang="en-US" sz="4000">
              <a:ln w="10160">
                <a:solidFill>
                  <a:srgbClr val="3815EB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3090" y="3583305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ln w="10160">
                  <a:solidFill>
                    <a:srgbClr val="9900FF"/>
                  </a:solidFill>
                  <a:prstDash val="solid"/>
                </a:ln>
                <a:solidFill>
                  <a:srgbClr val="3815EB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刘伟</a:t>
            </a:r>
            <a:endParaRPr lang="zh-CN" altLang="en-US" sz="4000">
              <a:ln w="10160">
                <a:solidFill>
                  <a:srgbClr val="9900FF"/>
                </a:solidFill>
                <a:prstDash val="solid"/>
              </a:ln>
              <a:solidFill>
                <a:srgbClr val="3815EB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15720" y="358330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ln>
                  <a:solidFill>
                    <a:srgbClr val="9900FF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海伦</a:t>
            </a:r>
            <a:r>
              <a:rPr lang="zh-CN" altLang="en-US" sz="4000">
                <a:ln>
                  <a:solidFill>
                    <a:srgbClr val="9900FF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4000">
                <a:ln>
                  <a:solidFill>
                    <a:srgbClr val="9900FF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凯勒</a:t>
            </a:r>
            <a:endParaRPr lang="zh-CN" altLang="en-US" sz="4000">
              <a:ln>
                <a:solidFill>
                  <a:srgbClr val="9900FF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8540" y="3977640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张海迪</a:t>
            </a:r>
            <a:endParaRPr lang="zh-CN" altLang="en-US" sz="4000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20260" y="3699510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ln>
                  <a:solidFill>
                    <a:srgbClr val="7030A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霍金</a:t>
            </a:r>
            <a:endParaRPr lang="zh-CN" altLang="en-US" sz="4000">
              <a:ln>
                <a:solidFill>
                  <a:srgbClr val="7030A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66260" y="2992755"/>
            <a:ext cx="1706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贝多芬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13380" y="4290060"/>
            <a:ext cx="171450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钱红艳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21605" y="64453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合作探究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44110" y="4406265"/>
            <a:ext cx="1318895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000">
                <a:solidFill>
                  <a:srgbClr val="3815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4000" b="1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陈州</a:t>
            </a:r>
            <a:endParaRPr lang="zh-CN" altLang="en-US" sz="4000" b="1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1"/>
      <p:bldP spid="10" grpId="0"/>
      <p:bldP spid="7" grpId="0"/>
      <p:bldP spid="12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1303655" y="1454785"/>
            <a:ext cx="6259830" cy="1568450"/>
          </a:xfrm>
          <a:prstGeom prst="rect">
            <a:avLst/>
          </a:prstGeom>
          <a:noFill/>
          <a:ln w="5715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　　作者写花，已不单单是写花，更是写自己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华文行楷" pitchFamily="2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这种表现手法叫做“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托物言志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”（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融情于境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）。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010" y="3698240"/>
            <a:ext cx="2224405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用心观察：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细致描绘：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升华感情：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6035" y="360680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抓住景物的特征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6035" y="4190365"/>
            <a:ext cx="42659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对景物进行细致的描绘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66035" y="4773930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结合生活，真实表达自己的感情。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3035" y="7938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 algn="ctr"/>
            <a:r>
              <a:rPr lang="zh-CN" altLang="en-US" sz="4400" b="1" dirty="0">
                <a:solidFill>
                  <a:srgbClr val="7030A0"/>
                </a:solidFill>
                <a:latin typeface="+mn-ea"/>
              </a:rPr>
              <a:t>总结提升</a:t>
            </a:r>
            <a:endParaRPr lang="zh-CN" altLang="en-US" sz="4400" b="1" dirty="0">
              <a:solidFill>
                <a:srgbClr val="7030A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ldLvl="0" animBg="1"/>
      <p:bldP spid="2" grpId="0"/>
      <p:bldP spid="3" grpId="0"/>
      <p:bldP spid="4" grpId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3670" y="3493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>
              <a:spcBef>
                <a:spcPct val="50000"/>
              </a:spcBef>
            </a:pPr>
            <a:r>
              <a:rPr lang="zh-CN" altLang="zh-CN" sz="4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课后作业</a:t>
            </a:r>
            <a:endParaRPr lang="zh-CN" altLang="zh-CN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585" y="364490"/>
            <a:ext cx="868108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en-US" altLang="zh-CN" sz="2400" b="1"/>
              <a:t>                                        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柳絮赋</a:t>
            </a:r>
            <a:endParaRPr lang="zh-CN" altLang="en-US" sz="2400" b="1"/>
          </a:p>
          <a:p>
            <a:pPr indent="457200" fontAlgn="auto"/>
            <a:r>
              <a:rPr lang="zh-CN" altLang="en-US" sz="2400" b="1">
                <a:sym typeface="+mn-ea"/>
              </a:rPr>
              <a:t>  人间四月天，春意处处现；柳絮拂面散，快乐蕴心间。</a:t>
            </a:r>
            <a:endParaRPr lang="zh-CN" altLang="en-US" sz="2400" b="1"/>
          </a:p>
          <a:p>
            <a:pPr indent="457200" fontAlgn="auto"/>
            <a:r>
              <a:rPr lang="zh-CN" altLang="en-US" sz="2400" b="1"/>
              <a:t>  柳絮还有个诗意的名字，叫做杨花。无根无蒂的柳絮，在文天祥眼里是漂泊，是动荡；在薛宝钗眼里</a:t>
            </a:r>
            <a:r>
              <a:rPr lang="zh-CN" altLang="en-US" sz="2400" b="1">
                <a:sym typeface="+mn-ea"/>
              </a:rPr>
              <a:t>是憧憬，是</a:t>
            </a:r>
            <a:r>
              <a:rPr lang="zh-CN" altLang="en-US" sz="2400" b="1"/>
              <a:t>攀附；还有不少人借柳絮来写爱情，无不为这一自然现象增添了芬芳之韵。</a:t>
            </a:r>
            <a:endParaRPr lang="zh-CN" altLang="en-US" sz="2400" b="1"/>
          </a:p>
          <a:p>
            <a:pPr indent="457200" fontAlgn="auto"/>
            <a:r>
              <a:rPr lang="zh-CN" altLang="en-US" sz="2400" b="1"/>
              <a:t>  在我眼里，柳絮</a:t>
            </a:r>
            <a:r>
              <a:rPr lang="zh-CN" altLang="en-US" sz="2400" b="1">
                <a:sym typeface="+mn-ea"/>
              </a:rPr>
              <a:t>飞得</a:t>
            </a:r>
            <a:r>
              <a:rPr lang="zh-CN" altLang="en-US" sz="2400" b="1"/>
              <a:t>自由自在，飞到哪里，哪里就是它的家，哪里就是它栖息、落脚、生存之地，无论环境是恶劣还是优越，它都随遇而安，没有忧愁，没有烦恼。每一朵白云样的飘絮都承载着生命希望的种子。借着风，把带着翅膀的种子播散开去，虽然成功率微乎其微，但是它们执着着时时创造出生命的奇迹，满怀希望，这是生命的美丽召唤，演绎着生生不息。风带走了柳絮，但是却带走不了柳絮的信念。</a:t>
            </a:r>
            <a:endParaRPr lang="zh-CN" altLang="en-US" sz="2400" b="1"/>
          </a:p>
          <a:p>
            <a:pPr indent="457200" fontAlgn="auto"/>
            <a:r>
              <a:rPr lang="zh-CN" altLang="en-US" sz="2400" b="1"/>
              <a:t>  柳絮让我懂得了生命的顽强。懂了柳絮，我也慢慢学会了坚强。</a:t>
            </a:r>
            <a:endParaRPr lang="zh-CN" altLang="en-US" sz="2400" b="1"/>
          </a:p>
          <a:p>
            <a:pPr indent="457200" fontAlgn="auto"/>
            <a:r>
              <a:rPr lang="zh-CN" altLang="en-US" sz="2400" b="1"/>
              <a:t>  人活在世上，就要活出柳絮的安静，柳絮的快乐，柳絮的潇洒… …柳絮的境界，真好！</a:t>
            </a:r>
            <a:endParaRPr lang="zh-CN" altLang="en-US" sz="2400" b="1"/>
          </a:p>
        </p:txBody>
      </p:sp>
      <p:sp>
        <p:nvSpPr>
          <p:cNvPr id="2" name="文本框 1"/>
          <p:cNvSpPr txBox="1"/>
          <p:nvPr/>
        </p:nvSpPr>
        <p:spPr>
          <a:xfrm>
            <a:off x="1777365" y="3408680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随遇而安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55005" y="413194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执着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2035" y="2665095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自由自在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6950" y="597344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安静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40195" y="597344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快乐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585" y="632841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潇洒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7365" y="4515485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满怀希望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2616989" y="1030119"/>
            <a:ext cx="5760318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4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4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请你观察某一种植物，发挥联想、想想产生哪些感悟，用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托物言志</a:t>
            </a:r>
            <a:r>
              <a:rPr lang="zh-CN" altLang="en-US" sz="4800" b="1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的手法说一段话。</a:t>
            </a:r>
            <a:endParaRPr lang="zh-CN" altLang="en-US" sz="4800" b="1" dirty="0">
              <a:solidFill>
                <a:srgbClr val="00B0F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86435" y="1324610"/>
            <a:ext cx="798195" cy="2649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p>
            <a:r>
              <a:rPr lang="zh-CN" altLang="en-US" sz="4000" b="1" dirty="0">
                <a:solidFill>
                  <a:srgbClr val="6600CC"/>
                </a:solidFill>
                <a:ea typeface="华文行楷" pitchFamily="2" charset="-122"/>
              </a:rPr>
              <a:t>拓展迁移</a:t>
            </a:r>
            <a:endParaRPr lang="zh-CN" altLang="en-US" sz="4000" b="1" dirty="0">
              <a:solidFill>
                <a:srgbClr val="6600CC"/>
              </a:solidFill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8040" y="20320"/>
            <a:ext cx="4512310" cy="2979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" y="20320"/>
            <a:ext cx="3925570" cy="2785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" y="2581910"/>
            <a:ext cx="3925570" cy="4271010"/>
          </a:xfrm>
          <a:prstGeom prst="rect">
            <a:avLst/>
          </a:prstGeom>
        </p:spPr>
      </p:pic>
      <p:sp>
        <p:nvSpPr>
          <p:cNvPr id="49157" name="Text Box 6"/>
          <p:cNvSpPr txBox="1">
            <a:spLocks noChangeArrowheads="1"/>
          </p:cNvSpPr>
          <p:nvPr/>
        </p:nvSpPr>
        <p:spPr bwMode="auto">
          <a:xfrm>
            <a:off x="2763679" y="3647197"/>
            <a:ext cx="10972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向日葵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763679" y="2121292"/>
            <a:ext cx="10972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爬山虎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60" name="Text Box 9"/>
          <p:cNvSpPr txBox="1">
            <a:spLocks noChangeArrowheads="1"/>
          </p:cNvSpPr>
          <p:nvPr/>
        </p:nvSpPr>
        <p:spPr bwMode="auto">
          <a:xfrm>
            <a:off x="8339311" y="394196"/>
            <a:ext cx="360363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3815EB"/>
                </a:solidFill>
                <a:latin typeface="微软雅黑" panose="020B0503020204020204" charset="-122"/>
                <a:ea typeface="微软雅黑" panose="020B0503020204020204" charset="-122"/>
              </a:rPr>
              <a:t>荷花</a:t>
            </a:r>
            <a:endParaRPr lang="zh-CN" altLang="en-US" sz="2400" b="1" dirty="0">
              <a:solidFill>
                <a:srgbClr val="3815E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211320" y="5608320"/>
            <a:ext cx="42672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815EB"/>
                </a:solidFill>
                <a:latin typeface="微软雅黑" panose="020B0503020204020204" charset="-122"/>
                <a:ea typeface="微软雅黑" panose="020B0503020204020204" charset="-122"/>
              </a:rPr>
              <a:t>落花</a:t>
            </a:r>
            <a:endParaRPr lang="zh-CN" altLang="en-US" sz="2400" b="1" dirty="0">
              <a:solidFill>
                <a:srgbClr val="3815EB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9165" y="3324860"/>
            <a:ext cx="4401185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8" descr="timg (4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0605" y="-26670"/>
            <a:ext cx="4284345" cy="6841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Text Box 2057"/>
          <p:cNvSpPr txBox="1">
            <a:spLocks noChangeArrowheads="1"/>
          </p:cNvSpPr>
          <p:nvPr/>
        </p:nvSpPr>
        <p:spPr bwMode="auto">
          <a:xfrm>
            <a:off x="76200" y="1059815"/>
            <a:ext cx="305435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en-US" altLang="zh-CN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紫藤萝”亦称“紫藤”、“朱藤”、“藤萝”，豆科，羽状复叶，春季开花，蝶形花冠，青紫色，总状花序，产于我国中部，供观赏，花、种、子供食用。 </a:t>
            </a:r>
            <a:endParaRPr lang="zh-CN" altLang="en-US" sz="28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169" name="图片 218113" descr="瀑布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26670"/>
            <a:ext cx="4850130" cy="691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8116" name="矩形 218115"/>
          <p:cNvSpPr/>
          <p:nvPr/>
        </p:nvSpPr>
        <p:spPr>
          <a:xfrm>
            <a:off x="1595120" y="3333115"/>
            <a:ext cx="5953760" cy="18161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charset="0"/>
                <a:ea typeface="华文新魏" charset="0"/>
              </a:rPr>
              <a:t>瀑布</a:t>
            </a:r>
            <a:endParaRPr lang="zh-CN" altLang="en-US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新魏" charset="0"/>
              <a:ea typeface="华文新魏" charset="0"/>
            </a:endParaRPr>
          </a:p>
        </p:txBody>
      </p:sp>
      <p:pic>
        <p:nvPicPr>
          <p:cNvPr id="7172" name="图片 218116" descr="树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6848" y="837565"/>
            <a:ext cx="971550" cy="518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18116" descr="树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0" y="2005965"/>
            <a:ext cx="971550" cy="3590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1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406529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846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406530"/>
          <p:cNvSpPr txBox="1"/>
          <p:nvPr/>
        </p:nvSpPr>
        <p:spPr>
          <a:xfrm>
            <a:off x="1738313" y="782638"/>
            <a:ext cx="39766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sz="2400" u="none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6532" name="文本框 406531"/>
          <p:cNvSpPr txBox="1"/>
          <p:nvPr/>
        </p:nvSpPr>
        <p:spPr>
          <a:xfrm>
            <a:off x="4284663" y="484188"/>
            <a:ext cx="4618038" cy="3384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u="non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题目为什么要加上“</a:t>
            </a:r>
            <a:r>
              <a:rPr lang="zh-CN" altLang="en-US" sz="4000" b="1" u="none" noProof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瀑布</a:t>
            </a:r>
            <a:r>
              <a:rPr lang="zh-CN" altLang="en-US" sz="4000" b="1" u="non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” 两字   ？运用了什么修辞手法？</a:t>
            </a:r>
            <a:endParaRPr lang="zh-CN" altLang="en-US" sz="4000" b="1" u="non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u="non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（说明花开得怎样？）</a:t>
            </a:r>
            <a:endParaRPr lang="zh-CN" altLang="en-US" sz="3600" b="1" u="non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6533" name="矩形 406532"/>
          <p:cNvSpPr/>
          <p:nvPr/>
        </p:nvSpPr>
        <p:spPr>
          <a:xfrm>
            <a:off x="4654550" y="4241800"/>
            <a:ext cx="3879850" cy="14684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u="none" dirty="0">
                <a:solidFill>
                  <a:srgbClr val="CC0099"/>
                </a:solidFill>
                <a:latin typeface="微软雅黑" panose="020B0503020204020204" charset="-122"/>
                <a:ea typeface="微软雅黑" panose="020B0503020204020204" charset="-122"/>
              </a:rPr>
              <a:t>表现花的繁茂、花藤之长      形象生动。</a:t>
            </a:r>
            <a:endParaRPr lang="zh-CN" altLang="en-US" sz="3200" b="1" u="none" dirty="0">
              <a:solidFill>
                <a:srgbClr val="CC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2931" name="图片 252930" descr="04"/>
          <p:cNvPicPr>
            <a:picLocks noChangeAspect="1"/>
          </p:cNvPicPr>
          <p:nvPr/>
        </p:nvPicPr>
        <p:blipFill>
          <a:blip r:embed="rId2">
            <a:lum bright="23996"/>
          </a:blip>
          <a:stretch>
            <a:fillRect/>
          </a:stretch>
        </p:blipFill>
        <p:spPr>
          <a:xfrm>
            <a:off x="550863" y="782638"/>
            <a:ext cx="1100137" cy="5472112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FF"/>
                </a:solidFill>
              </a14:hiddenFill>
            </a:ext>
          </a:extLst>
        </p:spPr>
      </p:pic>
      <p:sp>
        <p:nvSpPr>
          <p:cNvPr id="252932" name="文本框 252931"/>
          <p:cNvSpPr txBox="1"/>
          <p:nvPr/>
        </p:nvSpPr>
        <p:spPr>
          <a:xfrm>
            <a:off x="2068830" y="4809490"/>
            <a:ext cx="1198245" cy="18843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buClr>
                <a:schemeClr val="bg1"/>
              </a:buClr>
            </a:pPr>
            <a:r>
              <a:rPr lang="zh-CN" altLang="en-US" sz="6600" b="1" u="none" noProof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宗璞</a:t>
            </a:r>
            <a:endParaRPr lang="zh-CN" altLang="en-US" sz="6600" b="1" u="none" noProof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" name="副标题 2"/>
          <p:cNvSpPr>
            <a:spLocks noGrp="1"/>
          </p:cNvSpPr>
          <p:nvPr/>
        </p:nvSpPr>
        <p:spPr>
          <a:xfrm>
            <a:off x="1892300" y="3422650"/>
            <a:ext cx="2392363" cy="10350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algn="ctr">
              <a:spcBef>
                <a:spcPct val="20000"/>
              </a:spcBef>
            </a:pPr>
            <a:r>
              <a:rPr lang="zh-CN" altLang="en-US" sz="6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璞</a:t>
            </a:r>
            <a:r>
              <a:rPr lang="en-US" altLang="zh-CN" sz="72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en-US" altLang="zh-CN" sz="64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endParaRPr lang="en-US" altLang="zh-CN" sz="64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653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52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2" grpId="0"/>
      <p:bldP spid="406533" grpId="0" build="p"/>
      <p:bldP spid="25293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214017" descr="ziteng"/>
          <p:cNvPicPr>
            <a:picLocks noChangeAspect="1"/>
          </p:cNvPicPr>
          <p:nvPr/>
        </p:nvPicPr>
        <p:blipFill>
          <a:blip r:embed="rId1">
            <a:grayscl/>
            <a:lum bright="70001" contrast="-70000"/>
          </a:blip>
          <a:stretch>
            <a:fillRect/>
          </a:stretch>
        </p:blipFill>
        <p:spPr>
          <a:xfrm>
            <a:off x="0" y="0"/>
            <a:ext cx="9174163" cy="681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214018"/>
          <p:cNvSpPr/>
          <p:nvPr/>
        </p:nvSpPr>
        <p:spPr>
          <a:xfrm>
            <a:off x="0" y="226378"/>
            <a:ext cx="6805613" cy="47694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 altLang="en-US" sz="4400" u="none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200" u="none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宗璞，当代女作家，原名</a:t>
            </a:r>
            <a:r>
              <a:rPr lang="zh-CN" altLang="en-US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冯钟璞</a:t>
            </a:r>
            <a:r>
              <a:rPr lang="zh-CN" altLang="en-US" sz="28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。著名哲学家冯友兰之女，自幼生长于</a:t>
            </a:r>
            <a:r>
              <a:rPr lang="zh-CN" altLang="en-US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清华园</a:t>
            </a:r>
            <a:r>
              <a:rPr lang="zh-CN" altLang="en-US" sz="28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，吸取了中国传统文化与西方文化之精粹，学养深厚，气韵独特。她的小说刻意求新，语言明丽而含蓄，流畅而有余韵。她的散文情深意长，隽永如水。主要作品</a:t>
            </a:r>
            <a:r>
              <a:rPr lang="en-US" altLang="zh-CN" sz="28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8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中短篇小说</a:t>
            </a:r>
            <a:r>
              <a:rPr lang="en-US" altLang="zh-CN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知音</a:t>
            </a:r>
            <a:r>
              <a:rPr lang="en-US" altLang="zh-CN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弦上的梦</a:t>
            </a:r>
            <a:r>
              <a:rPr lang="en-US" altLang="zh-CN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红豆</a:t>
            </a:r>
            <a:r>
              <a:rPr lang="en-US" altLang="zh-CN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 </a:t>
            </a:r>
            <a:r>
              <a:rPr lang="zh-CN" altLang="en-US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散文集</a:t>
            </a:r>
            <a:r>
              <a:rPr lang="en-US" altLang="zh-CN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丁香结</a:t>
            </a:r>
            <a:r>
              <a:rPr lang="en-US" altLang="zh-CN" sz="2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en-US" altLang="zh-CN" sz="28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中篇小说</a:t>
            </a:r>
            <a:r>
              <a:rPr lang="en-US" altLang="zh-CN" sz="2800" b="1" u="none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u="none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三生石</a:t>
            </a:r>
            <a:r>
              <a:rPr lang="en-US" altLang="zh-CN" sz="2800" b="1" u="none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，获全国优秀中短篇小说奖。</a:t>
            </a:r>
            <a:r>
              <a:rPr lang="zh-CN" altLang="en-US" sz="32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endParaRPr lang="zh-CN" altLang="en-US" sz="3200" b="1" u="none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4020" name="图片 214019" descr="宗璞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013" y="0"/>
            <a:ext cx="2597150" cy="376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214021"/>
          <p:cNvSpPr txBox="1"/>
          <p:nvPr/>
        </p:nvSpPr>
        <p:spPr>
          <a:xfrm>
            <a:off x="711200" y="4995863"/>
            <a:ext cx="8385175" cy="18145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1981</a:t>
            </a:r>
            <a:r>
              <a:rPr lang="zh-CN" altLang="en-US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年北京出版社出版了</a:t>
            </a:r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宗璞小说散文选</a:t>
            </a:r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。后又抱病奋力创作反映中华民族知识分子命运的长篇小说</a:t>
            </a:r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野葫芦引</a:t>
            </a:r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，其第一部</a:t>
            </a:r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南渡记</a:t>
            </a:r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已于</a:t>
            </a:r>
            <a:r>
              <a:rPr lang="en-US" altLang="zh-CN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1987</a:t>
            </a:r>
            <a:r>
              <a:rPr lang="zh-CN" altLang="en-US" sz="28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年问世，获得了好评。</a:t>
            </a:r>
            <a:endParaRPr lang="zh-CN" altLang="en-US" sz="2800" u="none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106060" y="-317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 algn="ctr"/>
            <a:r>
              <a:rPr lang="zh-CN" altLang="en-US" sz="4400" b="1" dirty="0">
                <a:solidFill>
                  <a:srgbClr val="7030A0"/>
                </a:solidFill>
                <a:latin typeface="+mn-ea"/>
              </a:rPr>
              <a:t>走进作者</a:t>
            </a:r>
            <a:endParaRPr lang="zh-CN" altLang="en-US" sz="4400" b="1" dirty="0">
              <a:solidFill>
                <a:srgbClr val="7030A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41750" y="2320290"/>
            <a:ext cx="3048000" cy="3093720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赏美景</a:t>
            </a:r>
            <a:endParaRPr lang="zh-CN" altLang="en-US" sz="5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品美句</a:t>
            </a:r>
            <a:endParaRPr lang="zh-CN" altLang="en-US" sz="5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悟美情</a:t>
            </a:r>
            <a:endParaRPr lang="zh-CN" altLang="en-US" sz="5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-8240" y="2858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 algn="ctr"/>
            <a:r>
              <a:rPr lang="zh-CN" altLang="en-US" sz="4400" b="1" dirty="0">
                <a:solidFill>
                  <a:srgbClr val="7030A0"/>
                </a:solidFill>
                <a:latin typeface="+mn-ea"/>
              </a:rPr>
              <a:t>教学目标</a:t>
            </a:r>
            <a:endParaRPr lang="zh-CN" altLang="en-US" sz="4400" b="1" dirty="0">
              <a:solidFill>
                <a:srgbClr val="7030A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353283"/>
          <p:cNvSpPr/>
          <p:nvPr/>
        </p:nvSpPr>
        <p:spPr>
          <a:xfrm>
            <a:off x="207963" y="1320800"/>
            <a:ext cx="8567737" cy="4154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u="none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迸</a:t>
            </a:r>
            <a:r>
              <a:rPr lang="zh-CN" altLang="en-US" sz="4400" b="1" u="none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溅（      ）   沉</a:t>
            </a:r>
            <a:r>
              <a:rPr lang="zh-CN" altLang="en-US" sz="4400" b="1" u="none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淀</a:t>
            </a:r>
            <a:r>
              <a:rPr lang="zh-CN" altLang="en-US" sz="4400" b="1" u="none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）忍俊不</a:t>
            </a:r>
            <a:r>
              <a:rPr lang="zh-CN" altLang="en-US" sz="4400" b="1" u="none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禁</a:t>
            </a:r>
            <a:r>
              <a:rPr lang="zh-CN" altLang="en-US" sz="4400" b="1" u="none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 </a:t>
            </a:r>
            <a:r>
              <a:rPr lang="zh-CN" altLang="en-US" sz="4400" b="1" u="none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伶仃</a:t>
            </a:r>
            <a:r>
              <a:rPr lang="zh-CN" altLang="en-US" sz="4400" b="1" u="none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）仙露</a:t>
            </a:r>
            <a:r>
              <a:rPr lang="zh-CN" altLang="en-US" sz="4400" b="1" u="none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琼</a:t>
            </a:r>
            <a:r>
              <a:rPr lang="zh-CN" altLang="en-US" sz="4400" b="1" u="none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浆（    ） </a:t>
            </a:r>
            <a:r>
              <a:rPr lang="zh-CN" altLang="en-US" sz="4400" b="1" u="none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伫</a:t>
            </a:r>
            <a:r>
              <a:rPr lang="zh-CN" altLang="en-US" sz="4400" b="1" u="none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立（    ）盘</a:t>
            </a:r>
            <a:r>
              <a:rPr lang="zh-CN" altLang="en-US" sz="4400" b="1" u="none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虬</a:t>
            </a:r>
            <a:r>
              <a:rPr lang="zh-CN" altLang="en-US" sz="4400" b="1" u="none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卧龙（    ） 酒</a:t>
            </a:r>
            <a:r>
              <a:rPr lang="zh-CN" altLang="en-US" sz="4400" b="1" u="none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酿</a:t>
            </a:r>
            <a:r>
              <a:rPr lang="zh-CN" altLang="en-US" sz="4400" b="1" u="none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4400" b="1" u="none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3285" name="矩形 353284"/>
          <p:cNvSpPr/>
          <p:nvPr/>
        </p:nvSpPr>
        <p:spPr>
          <a:xfrm>
            <a:off x="2212975" y="1603375"/>
            <a:ext cx="1385888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u="none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bèng</a:t>
            </a:r>
            <a:endParaRPr lang="en-US" altLang="zh-CN" sz="3200" u="none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3286" name="矩形 353285"/>
          <p:cNvSpPr/>
          <p:nvPr/>
        </p:nvSpPr>
        <p:spPr>
          <a:xfrm>
            <a:off x="3086100" y="26066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u="none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jīn</a:t>
            </a:r>
            <a:endParaRPr lang="en-US" altLang="zh-CN" sz="3200" u="none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53287" name="矩形 353286"/>
          <p:cNvSpPr/>
          <p:nvPr/>
        </p:nvSpPr>
        <p:spPr>
          <a:xfrm>
            <a:off x="3084513" y="3675063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u="none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qióng</a:t>
            </a:r>
            <a:endParaRPr lang="en-US" altLang="zh-CN" sz="3200" u="none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3288" name="矩形 353287"/>
          <p:cNvSpPr/>
          <p:nvPr/>
        </p:nvSpPr>
        <p:spPr>
          <a:xfrm>
            <a:off x="3222625" y="4730750"/>
            <a:ext cx="7254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u="none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qiú</a:t>
            </a:r>
            <a:endParaRPr lang="en-US" altLang="zh-CN" sz="3200" u="none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3289" name="文本框 353288"/>
          <p:cNvSpPr txBox="1"/>
          <p:nvPr/>
        </p:nvSpPr>
        <p:spPr>
          <a:xfrm>
            <a:off x="6870700" y="3675063"/>
            <a:ext cx="111125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u="none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zhù</a:t>
            </a:r>
            <a:endParaRPr lang="en-US" altLang="zh-CN" sz="3200" u="none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3290" name="文本框 353289"/>
          <p:cNvSpPr txBox="1"/>
          <p:nvPr/>
        </p:nvSpPr>
        <p:spPr>
          <a:xfrm>
            <a:off x="6738938" y="1603375"/>
            <a:ext cx="108108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u="none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diàn</a:t>
            </a:r>
            <a:endParaRPr lang="en-US" altLang="zh-CN" sz="3200" u="none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3291" name="文本框 353290"/>
          <p:cNvSpPr txBox="1"/>
          <p:nvPr/>
        </p:nvSpPr>
        <p:spPr>
          <a:xfrm>
            <a:off x="6480175" y="2603500"/>
            <a:ext cx="18923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u="none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líng dīng</a:t>
            </a:r>
            <a:endParaRPr lang="en-US" altLang="zh-CN" sz="3200" u="none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3292" name="文本框 353291"/>
          <p:cNvSpPr txBox="1"/>
          <p:nvPr/>
        </p:nvSpPr>
        <p:spPr>
          <a:xfrm>
            <a:off x="6602413" y="4651375"/>
            <a:ext cx="164623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u="none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niàng</a:t>
            </a:r>
            <a:endParaRPr lang="en-US" altLang="zh-CN" sz="3200" u="none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190" y="13653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 algn="ctr"/>
            <a:r>
              <a:rPr lang="zh-CN" altLang="en-US" sz="4400" b="1" dirty="0">
                <a:solidFill>
                  <a:srgbClr val="7030A0"/>
                </a:solidFill>
                <a:latin typeface="+mn-ea"/>
              </a:rPr>
              <a:t>预习检测</a:t>
            </a:r>
            <a:endParaRPr lang="zh-CN" altLang="en-US" sz="4400" b="1" dirty="0">
              <a:solidFill>
                <a:srgbClr val="7030A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53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5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53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53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53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53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53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35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285" grpId="0"/>
      <p:bldP spid="353286" grpId="0"/>
      <p:bldP spid="353287" grpId="0"/>
      <p:bldP spid="353288" grpId="0"/>
      <p:bldP spid="353289" grpId="0"/>
      <p:bldP spid="353290" grpId="0"/>
      <p:bldP spid="353291" grpId="0"/>
      <p:bldP spid="3532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43" name="文本框 368642"/>
          <p:cNvSpPr txBox="1"/>
          <p:nvPr/>
        </p:nvSpPr>
        <p:spPr>
          <a:xfrm>
            <a:off x="3629025" y="593725"/>
            <a:ext cx="320040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长时间的站着。</a:t>
            </a:r>
            <a:endParaRPr lang="zh-CN" altLang="en-US" sz="3600" b="1" u="none">
              <a:solidFill>
                <a:srgbClr val="F5071E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44" name="文本框 368643"/>
          <p:cNvSpPr txBox="1"/>
          <p:nvPr/>
        </p:nvSpPr>
        <p:spPr>
          <a:xfrm>
            <a:off x="698500" y="3486150"/>
            <a:ext cx="654367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孤独，没有依靠。（孤苦伶仃）</a:t>
            </a:r>
            <a:endParaRPr lang="zh-CN" altLang="en-US" sz="3600" b="1" u="none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45" name="文本框 368644"/>
          <p:cNvSpPr txBox="1"/>
          <p:nvPr/>
        </p:nvSpPr>
        <p:spPr>
          <a:xfrm>
            <a:off x="595313" y="5081588"/>
            <a:ext cx="815340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盘着的虬，卧着的龙。形容树干像虬龙那样盘旋环绕。</a:t>
            </a:r>
            <a:endParaRPr lang="zh-CN" altLang="en-US" sz="3600" b="1" u="none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340" name="图片 367621" descr="4"/>
          <p:cNvPicPr>
            <a:picLocks noChangeAspect="1"/>
          </p:cNvPicPr>
          <p:nvPr/>
        </p:nvPicPr>
        <p:blipFill>
          <a:blip r:embed="rId1"/>
          <a:srcRect l="53949" t="1521" r="22929" b="54343"/>
          <a:stretch>
            <a:fillRect/>
          </a:stretch>
        </p:blipFill>
        <p:spPr>
          <a:xfrm>
            <a:off x="6960235" y="0"/>
            <a:ext cx="2088515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95313" y="501650"/>
            <a:ext cx="2816225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u="none" dirty="0" err="1">
                <a:solidFill>
                  <a:srgbClr val="F5071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伫</a:t>
            </a:r>
            <a:r>
              <a:rPr lang="en-US" altLang="zh-CN" sz="4000" b="1" u="none" dirty="0" err="1">
                <a:solidFill>
                  <a:srgbClr val="F5071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(zh</a:t>
            </a:r>
            <a:r>
              <a:rPr lang="en-US" altLang="zh-CN" sz="4000" b="1" u="none" dirty="0" err="1">
                <a:solidFill>
                  <a:srgbClr val="F507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r>
              <a:rPr lang="en-US" altLang="zh-CN" sz="4000" b="1" u="none" dirty="0">
                <a:solidFill>
                  <a:srgbClr val="F5071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4000" b="1" u="none" dirty="0">
                <a:solidFill>
                  <a:srgbClr val="F5071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立</a:t>
            </a:r>
            <a:r>
              <a:rPr lang="zh-CN" altLang="en-US" sz="40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6450" y="1611313"/>
            <a:ext cx="1714500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腐化：</a:t>
            </a:r>
            <a:endParaRPr lang="zh-CN" altLang="en-US" sz="4000" b="1" u="none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62275" y="1611313"/>
            <a:ext cx="3695700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u="none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过分贪图享乐而使思想行为变坏。</a:t>
            </a:r>
            <a:endParaRPr lang="en-US" altLang="zh-CN" sz="3600" b="1" u="none">
              <a:solidFill>
                <a:srgbClr val="F5071E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5313" y="2655888"/>
            <a:ext cx="2019300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u="none" dirty="0">
                <a:solidFill>
                  <a:srgbClr val="F5071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伶仃</a:t>
            </a:r>
            <a:r>
              <a:rPr lang="zh-CN" altLang="en-US" sz="4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4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663" y="4252913"/>
            <a:ext cx="5316537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u="none" dirty="0">
                <a:solidFill>
                  <a:srgbClr val="F5071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盘虬（</a:t>
            </a:r>
            <a:r>
              <a:rPr lang="en-US" altLang="zh-CN" sz="4800" b="1" u="none" dirty="0" err="1">
                <a:solidFill>
                  <a:srgbClr val="F5071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qiú</a:t>
            </a:r>
            <a:r>
              <a:rPr lang="zh-CN" altLang="en-US" sz="4800" b="1" u="none" dirty="0">
                <a:solidFill>
                  <a:srgbClr val="F5071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）卧龙</a:t>
            </a:r>
            <a:r>
              <a:rPr lang="zh-CN" altLang="en-US" sz="48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4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43" grpId="0"/>
      <p:bldP spid="4" grpId="0"/>
      <p:bldP spid="368644" grpId="0"/>
      <p:bldP spid="368645" grpId="0"/>
      <p:bldP spid="2" grpId="0"/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91210" y="2389505"/>
            <a:ext cx="7796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文中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哪些段落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细致的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描绘藤萝？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6430" y="4852670"/>
            <a:ext cx="785050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/>
              <a:t>作者写出了藤萝花什么样的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特征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3670" y="20638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 algn="ctr"/>
            <a:r>
              <a:rPr lang="zh-CN" altLang="en-US" sz="4400" b="1" dirty="0">
                <a:solidFill>
                  <a:srgbClr val="7030A0"/>
                </a:solidFill>
                <a:latin typeface="+mn-ea"/>
              </a:rPr>
              <a:t>赏美景</a:t>
            </a:r>
            <a:endParaRPr lang="zh-CN" altLang="en-US" sz="4400" b="1" dirty="0">
              <a:solidFill>
                <a:srgbClr val="7030A0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2580" y="1349375"/>
            <a:ext cx="32461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/>
              <a:t>美景在哪里？</a:t>
            </a:r>
            <a:endParaRPr lang="zh-CN" altLang="en-US" sz="4000" b="1"/>
          </a:p>
        </p:txBody>
      </p:sp>
      <p:pic>
        <p:nvPicPr>
          <p:cNvPr id="4" name="紫藤萝瀑布朗读_标清-_标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19750" y="101600"/>
            <a:ext cx="3217545" cy="2165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57095" y="3336925"/>
            <a:ext cx="389255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000" b="1"/>
              <a:t>2-6    </a:t>
            </a:r>
            <a:r>
              <a:rPr lang="zh-CN" altLang="zh-CN" sz="4000" b="1"/>
              <a:t>观花</a:t>
            </a:r>
            <a:endParaRPr lang="en-US" altLang="zh-CN" sz="4000" b="1"/>
          </a:p>
          <a:p>
            <a:r>
              <a:rPr lang="en-US" altLang="zh-CN" sz="4000" b="1"/>
              <a:t>7-11  </a:t>
            </a:r>
            <a:r>
              <a:rPr lang="zh-CN" altLang="en-US" sz="4000" b="1"/>
              <a:t>所感、所思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3501390" y="5734050"/>
            <a:ext cx="12039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/>
              <a:t>茂盛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3" grpId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2020" y="1609725"/>
            <a:ext cx="7439660" cy="1231265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读一读</a:t>
            </a:r>
            <a:endParaRPr lang="zh-CN" altLang="en-US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0070C0"/>
                </a:solidFill>
              </a:rPr>
              <a:t>找出你最喜欢的句子，读给你的同桌听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7285" y="3583305"/>
            <a:ext cx="661797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任务：读出感情  试着赏析句子</a:t>
            </a:r>
            <a:endParaRPr lang="zh-CN" altLang="en-US" sz="2800" b="1"/>
          </a:p>
          <a:p>
            <a:r>
              <a:rPr lang="zh-CN" altLang="en-US" sz="2800" b="1"/>
              <a:t>要求：要多读几次，要一次比一次读得好</a:t>
            </a:r>
            <a:endParaRPr lang="zh-CN" altLang="en-US" sz="2800" b="1"/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-2525" y="2858"/>
            <a:ext cx="2808312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 algn="ctr"/>
            <a:r>
              <a:rPr lang="zh-CN" altLang="en-US" sz="4400" b="1" dirty="0">
                <a:solidFill>
                  <a:srgbClr val="7030A0"/>
                </a:solidFill>
                <a:latin typeface="+mn-ea"/>
              </a:rPr>
              <a:t>品美句</a:t>
            </a:r>
            <a:endParaRPr lang="zh-CN" altLang="en-US" sz="4400" b="1" dirty="0">
              <a:solidFill>
                <a:srgbClr val="7030A0"/>
              </a:solidFill>
              <a:latin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MEDIACOVER_FLAG" val="1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1959</Words>
  <Application>WPS 演示</Application>
  <PresentationFormat>全屏显示(4:3)</PresentationFormat>
  <Paragraphs>177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华文新魏</vt:lpstr>
      <vt:lpstr>Segoe Print</vt:lpstr>
      <vt:lpstr>Times New Roman</vt:lpstr>
      <vt:lpstr>华文行楷</vt:lpstr>
      <vt:lpstr>华文楷体</vt:lpstr>
      <vt:lpstr>隶书</vt:lpstr>
      <vt:lpstr>黑体</vt:lpstr>
      <vt:lpstr>楷体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靓夏</cp:lastModifiedBy>
  <cp:revision>112</cp:revision>
  <dcterms:created xsi:type="dcterms:W3CDTF">2018-05-18T07:11:00Z</dcterms:created>
  <dcterms:modified xsi:type="dcterms:W3CDTF">2019-06-04T23:08:31Z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2052-11.1.0.8661</vt:lpwstr>
  </property>
</Properties>
</file>