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4"/>
  </p:notesMasterIdLst>
  <p:handoutMasterIdLst>
    <p:handoutMasterId r:id="rId115"/>
  </p:handoutMasterIdLst>
  <p:sldIdLst>
    <p:sldId id="256" r:id="rId2"/>
    <p:sldId id="257" r:id="rId3"/>
    <p:sldId id="258" r:id="rId4"/>
    <p:sldId id="266" r:id="rId5"/>
    <p:sldId id="265" r:id="rId6"/>
    <p:sldId id="267" r:id="rId7"/>
    <p:sldId id="263" r:id="rId8"/>
    <p:sldId id="264" r:id="rId9"/>
    <p:sldId id="259" r:id="rId10"/>
    <p:sldId id="260" r:id="rId11"/>
    <p:sldId id="261" r:id="rId12"/>
    <p:sldId id="268" r:id="rId13"/>
    <p:sldId id="269" r:id="rId14"/>
    <p:sldId id="270" r:id="rId15"/>
    <p:sldId id="279" r:id="rId16"/>
    <p:sldId id="280" r:id="rId17"/>
    <p:sldId id="281" r:id="rId18"/>
    <p:sldId id="283" r:id="rId19"/>
    <p:sldId id="284" r:id="rId20"/>
    <p:sldId id="285" r:id="rId21"/>
    <p:sldId id="275" r:id="rId22"/>
    <p:sldId id="286" r:id="rId23"/>
    <p:sldId id="287" r:id="rId24"/>
    <p:sldId id="290" r:id="rId25"/>
    <p:sldId id="293" r:id="rId26"/>
    <p:sldId id="288" r:id="rId27"/>
    <p:sldId id="289" r:id="rId28"/>
    <p:sldId id="291" r:id="rId29"/>
    <p:sldId id="292" r:id="rId30"/>
    <p:sldId id="282" r:id="rId31"/>
    <p:sldId id="276" r:id="rId32"/>
    <p:sldId id="278" r:id="rId33"/>
    <p:sldId id="294" r:id="rId34"/>
    <p:sldId id="277" r:id="rId35"/>
    <p:sldId id="271" r:id="rId36"/>
    <p:sldId id="272" r:id="rId37"/>
    <p:sldId id="297" r:id="rId38"/>
    <p:sldId id="298" r:id="rId39"/>
    <p:sldId id="295" r:id="rId40"/>
    <p:sldId id="296" r:id="rId41"/>
    <p:sldId id="309" r:id="rId42"/>
    <p:sldId id="307" r:id="rId43"/>
    <p:sldId id="308" r:id="rId44"/>
    <p:sldId id="305" r:id="rId45"/>
    <p:sldId id="310" r:id="rId46"/>
    <p:sldId id="327" r:id="rId47"/>
    <p:sldId id="328" r:id="rId48"/>
    <p:sldId id="331" r:id="rId49"/>
    <p:sldId id="329" r:id="rId50"/>
    <p:sldId id="332" r:id="rId51"/>
    <p:sldId id="358" r:id="rId52"/>
    <p:sldId id="359" r:id="rId53"/>
    <p:sldId id="306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04" r:id="rId71"/>
    <p:sldId id="361" r:id="rId72"/>
    <p:sldId id="362" r:id="rId73"/>
    <p:sldId id="301" r:id="rId74"/>
    <p:sldId id="360" r:id="rId75"/>
    <p:sldId id="299" r:id="rId76"/>
    <p:sldId id="302" r:id="rId77"/>
    <p:sldId id="398" r:id="rId78"/>
    <p:sldId id="399" r:id="rId79"/>
    <p:sldId id="300" r:id="rId80"/>
    <p:sldId id="363" r:id="rId81"/>
    <p:sldId id="273" r:id="rId82"/>
    <p:sldId id="371" r:id="rId83"/>
    <p:sldId id="369" r:id="rId84"/>
    <p:sldId id="370" r:id="rId85"/>
    <p:sldId id="367" r:id="rId86"/>
    <p:sldId id="412" r:id="rId87"/>
    <p:sldId id="413" r:id="rId88"/>
    <p:sldId id="420" r:id="rId89"/>
    <p:sldId id="426" r:id="rId90"/>
    <p:sldId id="421" r:id="rId91"/>
    <p:sldId id="422" r:id="rId92"/>
    <p:sldId id="368" r:id="rId93"/>
    <p:sldId id="443" r:id="rId94"/>
    <p:sldId id="423" r:id="rId95"/>
    <p:sldId id="444" r:id="rId96"/>
    <p:sldId id="424" r:id="rId97"/>
    <p:sldId id="425" r:id="rId98"/>
    <p:sldId id="365" r:id="rId99"/>
    <p:sldId id="414" r:id="rId100"/>
    <p:sldId id="415" r:id="rId101"/>
    <p:sldId id="469" r:id="rId102"/>
    <p:sldId id="445" r:id="rId103"/>
    <p:sldId id="446" r:id="rId104"/>
    <p:sldId id="417" r:id="rId105"/>
    <p:sldId id="460" r:id="rId106"/>
    <p:sldId id="418" r:id="rId107"/>
    <p:sldId id="470" r:id="rId108"/>
    <p:sldId id="364" r:id="rId109"/>
    <p:sldId id="274" r:id="rId110"/>
    <p:sldId id="472" r:id="rId111"/>
    <p:sldId id="416" r:id="rId112"/>
    <p:sldId id="473" r:id="rId113"/>
  </p:sldIdLst>
  <p:sldSz cx="9144000" cy="6858000" type="screen4x3"/>
  <p:notesSz cx="6858000" cy="9874250"/>
  <p:custDataLst>
    <p:tags r:id="rId1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10" y="-84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47A1D-CD96-4215-B69F-9BFE3B5CC1A0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95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937895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1DB07-3A58-4E7A-A46A-1844D0E51E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689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94315-8457-4011-8876-54816EE2ABB6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691064"/>
            <a:ext cx="548640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895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378951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84940-4F95-4400-A3FD-71A0BCF8E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36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84940-4F95-4400-A3FD-71A0BCF8E5BE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6041A-799F-4C3A-997C-FE9203AB8C6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9A1B2-4CA7-4A24-9721-75BBF120C9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&#25991;&#35328;&#25991;&#30701;&#35270;&#39057;/18&#34394;&#35789;/&#32780;1.mp4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&#25991;&#35328;&#25991;&#30701;&#35270;&#39057;/18&#34394;&#35789;/&#32780;2.mp4" TargetMode="Externa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libili.com/video/av3623117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nanews.com/sh/shipin/cns-d/2020/02-28/news849552.s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v.qq.com/x/page/l3075cvxq8k.html" TargetMode="Externa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63" y="0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620688"/>
            <a:ext cx="307657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184482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学习之道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10928" y="536102"/>
          <a:ext cx="8382000" cy="5088367"/>
        </p:xfrm>
        <a:graphic>
          <a:graphicData uri="http://schemas.openxmlformats.org/drawingml/2006/table">
            <a:tbl>
              <a:tblPr/>
              <a:tblGrid>
                <a:gridCol w="1742728"/>
                <a:gridCol w="4248472"/>
                <a:gridCol w="2390800"/>
              </a:tblGrid>
              <a:tr h="549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文本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表达观点的句子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作者的中心观点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7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152015" y="1060450"/>
            <a:ext cx="4291965" cy="30460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①君子博学而日参省乎己，则知明而行无过矣。（因果联系句子中包含了事实和观点）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②君子生非异也，善假于物也。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积善成德，而神明自得，圣心备焉。（因果联系句中包含了事实和观点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44208" y="213285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学不可以已。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0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53603" y="436925"/>
            <a:ext cx="8095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、速读《读书：目的和前提》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上图书馆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两文，思考作者面对“为什么读书”“读什么书”“怎样读书”“到哪里读书”是如何论述这些问题的？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6274" y="230340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4994" y="229472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获得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教养</a:t>
            </a:r>
            <a:endParaRPr lang="zh-CN" altLang="en-US" sz="2800">
              <a:solidFill>
                <a:srgbClr val="FF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4232" y="323938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读什么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书：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4232520" y="323913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世界文学、经典、杰作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6147" y="416054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</a:t>
            </a:r>
            <a:endParaRPr lang="zh-CN" altLang="en-US" sz="2800"/>
          </a:p>
        </p:txBody>
      </p:sp>
      <p:sp>
        <p:nvSpPr>
          <p:cNvPr id="8" name="TextBox 7"/>
          <p:cNvSpPr txBox="1"/>
          <p:nvPr/>
        </p:nvSpPr>
        <p:spPr>
          <a:xfrm>
            <a:off x="4232340" y="4059470"/>
            <a:ext cx="375793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人格的追求；</a:t>
            </a: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4745" y="1821815"/>
            <a:ext cx="613410" cy="3358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《读书：目的和前提》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877695" y="2470785"/>
            <a:ext cx="288290" cy="1955165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795" y="266700"/>
            <a:ext cx="83604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教养：表现在行为方式中的道德修养状况。是社会影响、家庭教育、学校教育、个人修养的结果，尤指在家庭中从小养成的行为的道德水准。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5940" y="1791970"/>
            <a:ext cx="80860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修养：培养高尚的品质和正确的待人处世的态度，求取学识品德之充实完美。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5940" y="2967990"/>
            <a:ext cx="8086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素养：所谓由训练和实践而获得的一种道德修养。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5940" y="3924935"/>
            <a:ext cx="80860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涵养：是指滋润养育；培养。大多指在修身养性方面而言，也指道德、学问等方面的修养。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9552" y="18864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作者认为什么是“真正的修养”？它的目的是什么？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26034" y="1147084"/>
            <a:ext cx="829193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“真正的修养”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“精神和心灵完善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修养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的目的是“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帮助我们找到生活的意义，正确认识过去，以大无畏的精神迎接未来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</a:p>
        </p:txBody>
      </p:sp>
      <p:sp>
        <p:nvSpPr>
          <p:cNvPr id="7" name="矩形 6"/>
          <p:cNvSpPr/>
          <p:nvPr/>
        </p:nvSpPr>
        <p:spPr>
          <a:xfrm>
            <a:off x="426034" y="2780928"/>
            <a:ext cx="83944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为什么研读世界文学是获得教养的最重要途径之一？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034" y="3735035"/>
            <a:ext cx="8394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因为我们可以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通过熟悉和掌握各国作家和思想家的作品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，获得他们在作品中留给我们的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思想、经验和理想的财富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。且这种获得不是僵死的知识，而是有鲜活意识和理解的。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11560" y="18864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作者对巴尔扎克作品的态度发生了怎样的变化？这种变化说明了什么？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638" y="1196752"/>
            <a:ext cx="842493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作者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最初不喜欢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巴尔扎克的作品，很久之后才发现了巴尔扎克作品的魅力。这说明，随着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阅历的增长和阅读的不断深入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读书的兴趣、爱好也会发生改变，对文学作品的认识也会发生变化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048" y="3266981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如何理解“以教养和公平为阅读外国文学的目的和准则的方法”？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963" y="422108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是说，作者把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读书当作学习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，为了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提升自己的教养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，带着对世界文学的敬畏，广泛而又公平地选择、阅读世界文学。这是一种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缺乏个性和热情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的阅读方法。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87898" y="183849"/>
            <a:ext cx="7988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塞倡导什么样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读书观？作者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少年时代的阅读经历给我们什么启示？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923" y="2953653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启示：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第一：在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图书的海洋中，只要我们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去寻找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，就一定会发现我们钟爱的作品或能吸引我们的内容。</a:t>
            </a: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第二：面对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巨大的“藏书室”，要根据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自己的兴趣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去阅读。</a:t>
            </a: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第三：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中会有很多意外的发现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，这些发现会不断开拓我们的阅读视野，引领我们渐渐痴迷读书。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9575" y="1138555"/>
            <a:ext cx="873379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读书观：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要读杰作，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特别是阅读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那些有久远影响、有世界声誉的杰作。进行爱和生命的阅读，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敬重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要花力气、下功夫，以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个性或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人格的追求为前提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认真对待。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96783" y="188640"/>
            <a:ext cx="8095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、速读《读书：目的和前提》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上图书馆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两文，思考作者面对“为什么读书”“读什么书”“怎样读书”“到哪里读书”是如何论述这些问题的？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9144" y="171349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64" y="170481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获得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教养</a:t>
            </a:r>
            <a:endParaRPr lang="zh-CN" altLang="en-US" sz="2800">
              <a:solidFill>
                <a:srgbClr val="FF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0747" y="243357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读什么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书：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2940930" y="236156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世界文学、经典、杰作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7752" y="303659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</a:t>
            </a:r>
            <a:endParaRPr lang="zh-CN" altLang="en-US" sz="2800"/>
          </a:p>
        </p:txBody>
      </p:sp>
      <p:sp>
        <p:nvSpPr>
          <p:cNvPr id="8" name="TextBox 7"/>
          <p:cNvSpPr txBox="1"/>
          <p:nvPr/>
        </p:nvSpPr>
        <p:spPr>
          <a:xfrm>
            <a:off x="2945830" y="3025690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人格的追求；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844137"/>
            <a:ext cx="923330" cy="17020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《读书：目的和前提》</a:t>
            </a:r>
            <a:endParaRPr lang="zh-CN" altLang="en-US" sz="2400"/>
          </a:p>
        </p:txBody>
      </p:sp>
      <p:sp>
        <p:nvSpPr>
          <p:cNvPr id="11" name="左大括号 10"/>
          <p:cNvSpPr/>
          <p:nvPr/>
        </p:nvSpPr>
        <p:spPr>
          <a:xfrm>
            <a:off x="827584" y="1966420"/>
            <a:ext cx="288032" cy="1436158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9394" y="450011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到哪里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</a:t>
            </a:r>
            <a:endParaRPr lang="zh-CN" altLang="en-US" sz="2800"/>
          </a:p>
        </p:txBody>
      </p:sp>
      <p:sp>
        <p:nvSpPr>
          <p:cNvPr id="14" name="TextBox 13"/>
          <p:cNvSpPr txBox="1"/>
          <p:nvPr/>
        </p:nvSpPr>
        <p:spPr>
          <a:xfrm>
            <a:off x="275590" y="3924935"/>
            <a:ext cx="551815" cy="1915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上图书馆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/>
          </a:p>
        </p:txBody>
      </p:sp>
      <p:sp>
        <p:nvSpPr>
          <p:cNvPr id="15" name="TextBox 14"/>
          <p:cNvSpPr txBox="1"/>
          <p:nvPr/>
        </p:nvSpPr>
        <p:spPr>
          <a:xfrm>
            <a:off x="3599490" y="45099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图书馆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23330" y="4771333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左大括号 23"/>
          <p:cNvSpPr/>
          <p:nvPr/>
        </p:nvSpPr>
        <p:spPr>
          <a:xfrm>
            <a:off x="5220335" y="4034790"/>
            <a:ext cx="288290" cy="169545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527620" y="381546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公书林图书馆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36913" y="433882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清华图书馆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39219" y="4862364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包德林图书馆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546839" y="5384334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圆形图书馆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24" grpId="0" animBg="1"/>
      <p:bldP spid="23" grpId="0"/>
      <p:bldP spid="26" grpId="0"/>
      <p:bldP spid="27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53122" y="116632"/>
            <a:ext cx="81584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⑥《上图书馆》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实际是写自己上图书馆之乐，感情基调是愉悦的。那么作者在这些图书馆有哪些乐趣呢？或者说有哪些收获？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2" y="1475146"/>
          <a:ext cx="8784976" cy="4690158"/>
        </p:xfrm>
        <a:graphic>
          <a:graphicData uri="http://schemas.openxmlformats.org/drawingml/2006/table">
            <a:tbl>
              <a:tblPr/>
              <a:tblGrid>
                <a:gridCol w="2664296"/>
                <a:gridCol w="2016224"/>
                <a:gridCol w="4104456"/>
              </a:tblGrid>
              <a:tr h="6383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上图书馆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乐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收获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496">
                <a:tc>
                  <a:txBody>
                    <a:bodyPr/>
                    <a:lstStyle/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公书林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123">
                <a:tc>
                  <a:txBody>
                    <a:bodyPr/>
                    <a:lstStyle/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清华图书馆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6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包德林图书馆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博物馆圆形图书馆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75856" y="245815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8329" y="409957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2772" y="5027199"/>
            <a:ext cx="171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豁然开朗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4768" y="5550419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赞美、热爱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2132856"/>
            <a:ext cx="4104456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了作者阅读英文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小说、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外面世界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看英文杂志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习惯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一些英文知识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860033" y="3830643"/>
            <a:ext cx="410445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大恩师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，带作者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了一个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灿烂的新世界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，给作者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前进的道路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67556" y="503097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9540" y="566124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增长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795" y="312420"/>
            <a:ext cx="85039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1、地点：文华图书科学校图书馆“公书林”（详细描写）   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环境：房子宽敞、舒服、环境优雅 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读书：英文小说，斯蒂文生的书，   英文杂志，《星期六晚邮刊》《全国地理》《美丽的屋子》等。 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心情：愉快。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1795" y="2075180"/>
            <a:ext cx="85045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2、地点：清华图书馆 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环境：红色外表、装饰华丽、面积很大，书刊精美，灯光温馨 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读书：柏拉图《对话》英译本，西洋哲学史，古罗马史、希腊悲剧，英国16、17世纪诗剧等等。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心情：新世界，一片灿烂！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1795" y="4013200"/>
            <a:ext cx="82016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3、地点：英国牛津大学包德林图书馆亨福莱公爵室   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环境：建筑华美、照明差、中古僧修习的遗风犹存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</a:t>
            </a:r>
          </a:p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读书：古籍 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心情：不平静——心境豁然开朗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5435" y="5367020"/>
            <a:ext cx="85902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4、地点：英国博物馆圆形图书馆   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环境：建筑华美、气象万千（引用台词）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   马克思常去的地方——侧写不同凡响   略写，侧外部结构</a:t>
            </a:r>
          </a:p>
        </p:txBody>
      </p:sp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57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42315" y="219075"/>
            <a:ext cx="8088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、再读《读书：目的和前提》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上图书馆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两文，品析其语言特色。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6080" y="1309370"/>
            <a:ext cx="84093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Calibri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黑塞在文中说他们“在舞池中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消磨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许多时光”，王佐良也说“那个下午却是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消磨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得很愉快的”，结合文章具体内容，理解这两处“消磨”的表达效果。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7030" y="2830195"/>
            <a:ext cx="86340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黑塞在文中用“泡”“消磨”，指出当今世界为数甚多的年轻人轻视读书的做法。他们宁可“挤出时间一星期去去泡6次咖啡馆，“在舞池中消磨许多时光”，也不会埋头苦读。这里的“消磨”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是贬义词，指的是虚度时光。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与作者观点对比。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2915" y="5075555"/>
            <a:ext cx="82188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王佐良也说“那个下午却是消磨得很愉快的”，这里是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贬义褒用，突出在图书馆读书的充实和愉快。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17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09625" y="196850"/>
            <a:ext cx="79711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②“但是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仅仅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摸着那些书，看着它们的封面、目录和插图之类也使我高兴。”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105" y="1149985"/>
            <a:ext cx="87636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“仅仅”一词表明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我的英文程度确实有限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我对于知识的渴求和兴趣却是浓厚的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。一个中学生想“占有”知识的欲望呼之欲出，显示出作者看到摸到这些图书时的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欣喜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。“虽不能至，心向往之。”而有多少事情，是因为我们心向往之，才变为了现实啊！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8310" y="3525520"/>
            <a:ext cx="8695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公书林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里找到了书架上一排排斯蒂文生的书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……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0830" y="4478655"/>
            <a:ext cx="88538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因为好奇心而去寻找，因为找到了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倍感欣喜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！和名人相遇的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，虽然用了“消磨”一词，但那是多么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美妙的时光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！傅首尔“爱就是和相爱的人在一起，做好多好多无聊的事情。”对于作者来说，“爱就是和所爱的书籍在一起，哪怕暂时读不懂它。”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512" y="188640"/>
          <a:ext cx="8784976" cy="6121887"/>
        </p:xfrm>
        <a:graphic>
          <a:graphicData uri="http://schemas.openxmlformats.org/drawingml/2006/table">
            <a:tbl>
              <a:tblPr/>
              <a:tblGrid>
                <a:gridCol w="1440160"/>
                <a:gridCol w="4968552"/>
                <a:gridCol w="2376264"/>
              </a:tblGrid>
              <a:tr h="549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文本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表达观点的句子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作者的中心观点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619672" y="1124744"/>
            <a:ext cx="4968552" cy="45231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故无贵无贱，无长无少，道之所存，师之所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存也。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故圣益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圣，愚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益愚，圣人之所以为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圣，愚人之所以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为愚，其皆出于此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乎？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③位卑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则足羞，官盛则近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谀。师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道之不复，可知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矣。（因果联系中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包含了事实和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观点）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故弟子不必不如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师，师不必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贤于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弟子。闻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道有先后，术业有专攻，如是而已。</a:t>
            </a: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9" y="1979548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古之学者必有师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93090" y="8255"/>
            <a:ext cx="83165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Calibri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清华给我的教益极多，这当中它的图书馆又是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一大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恩师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。它比公书林更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神气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5435" y="1085215"/>
            <a:ext cx="86042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把图书馆比作自己的恩师，可见作者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对图书馆的深情。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王佐良的恩师有俞平伯、叶公超、钱钟书等等，可见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图书馆在作者心目中的地位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。“神气”一词带有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孩子气的口吻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自豪之感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435" y="3074670"/>
            <a:ext cx="8603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的阅读，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的知识，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的教养，是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戕害性灵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的最严重的罪过之一。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5435" y="4135755"/>
            <a:ext cx="850519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“没有爱”“没有敬重”“没有心”“戕害性灵”和中心语的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限制关系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，是为了论证“教养得有一个可教养的客体作前提，那就是个性或人格。没有这个前提，教养在一定意义上便落了空，纵然能积累某些知识，却不会产生爱和生命”的观点，起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57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23875" y="260985"/>
            <a:ext cx="848423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、《读书：目的和前提》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上图书馆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是两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篇随笔，两位作者用灵活自由的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笔触，记述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了自己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求学读书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的生活与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感悟。请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联系自己的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读书经历，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谈谈阅读对于人生的意义。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875" y="2204720"/>
            <a:ext cx="846772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随笔：是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散文的一种，随手笔录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，抒情、叙事或评论不拘，通常篇幅短小，形式多样，或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讲述文化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知识，或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发表学术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观点，或评价世态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人情，启人心智、引人深思。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885" y="3777615"/>
            <a:ext cx="5160010" cy="283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810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08330" y="353060"/>
            <a:ext cx="80860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任务三：撰写《劝学新说》，抒发我对“学习之道”的体悟。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7544" y="1484784"/>
            <a:ext cx="78479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结合本单元的六篇文章的学习体会，随着社会发展，我们今天在学习中又遇到新的难题。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针对当下的学习中的某些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“劝学”新说为主题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，写一篇不少于800字的说理文，表达你的看法和体验。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860" y="3853180"/>
            <a:ext cx="4322445" cy="2759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7504" y="404664"/>
          <a:ext cx="8928992" cy="5516880"/>
        </p:xfrm>
        <a:graphic>
          <a:graphicData uri="http://schemas.openxmlformats.org/drawingml/2006/table">
            <a:tbl>
              <a:tblPr/>
              <a:tblGrid>
                <a:gridCol w="1152128"/>
                <a:gridCol w="5472608"/>
                <a:gridCol w="2304256"/>
              </a:tblGrid>
              <a:tr h="549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文本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表达观点的句子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作者的中心观点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2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54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176718" y="1772816"/>
            <a:ext cx="5688632" cy="37846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的第一条罪状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是：空话连篇，言之无物。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条罪状是：装腔作势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，借以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吓人。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的第三条罪状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是：无的放矢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，不看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对象。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的第四条罪状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是：语言无味，像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瘪三。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的第五条罪状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是：甲乙丙丁，开中药铺。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⑥党八股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的第六条罪状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是：不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负责任，到处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害人。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⑦党八股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的第七条罪状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是：流毒全党，妨害革命。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⑧党八股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的第八条罪状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是：传播出去，祸国殃民，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（每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一段中还有很多体现观点的句子不具体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展开）。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2097722"/>
            <a:ext cx="20162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必须抛弃党八股，采取生动活泼新鲜有力的马克思列宁主义的文风。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1520" y="332656"/>
          <a:ext cx="8640960" cy="5787961"/>
        </p:xfrm>
        <a:graphic>
          <a:graphicData uri="http://schemas.openxmlformats.org/drawingml/2006/table">
            <a:tbl>
              <a:tblPr/>
              <a:tblGrid>
                <a:gridCol w="1800200"/>
                <a:gridCol w="4392488"/>
                <a:gridCol w="2448272"/>
              </a:tblGrid>
              <a:tr h="549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文本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表达观点的句子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作者的中心观点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7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1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51720" y="1759854"/>
            <a:ext cx="4392488" cy="43999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①总之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，活人代替了古董，我敢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说，也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可以算得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是显出一点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进步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②尼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采究竟不是太阳，他发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了疯。中国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（类比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中包含了事实和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观点）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这种奖赏，不要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误解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为“抛来”的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东西，这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是“抛给”的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，说得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冠冕些，可以称之为“送来”，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我在这里不想举出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实例。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它占有，挑选。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总之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，我们要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拿来。我们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要或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使用，或存放，或毁灭…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拿来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的，文艺不能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自成为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新文艺。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8224" y="2682488"/>
            <a:ext cx="22322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对文化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）我们要运用脑髓，放出眼光，自己来拿！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0263" y="260648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以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为例，进行事实与观点的辨析。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1196752"/>
          <a:ext cx="8568952" cy="4770666"/>
        </p:xfrm>
        <a:graphic>
          <a:graphicData uri="http://schemas.openxmlformats.org/drawingml/2006/table">
            <a:tbl>
              <a:tblPr/>
              <a:tblGrid>
                <a:gridCol w="2092570"/>
                <a:gridCol w="3524054"/>
                <a:gridCol w="2952328"/>
              </a:tblGrid>
              <a:tr h="28575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原文示例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是事实还是观点？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857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事实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62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51520" y="2145069"/>
            <a:ext cx="20882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中国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一向是所谓“闭关主义”，自己不去，别人也不许来。自从给枪炮打破了大门之后，又碰了一串钉子，到现在，成了什么都是“送去主义”了。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2343762" y="2145069"/>
            <a:ext cx="35243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陈述“闭关主义”的</a:t>
            </a:r>
            <a:r>
              <a:rPr lang="zh-CN" altLang="en-US" sz="24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事实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表现：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不去，别人也不许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来；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实质：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惧怕、排外心理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后果：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被枪炮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打破（鸦片战争）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碰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了一串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钉子（割地赔款）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最终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导致送去主义</a:t>
            </a:r>
            <a:r>
              <a:rPr lang="zh-CN" altLang="en-US" sz="24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6012160" y="2252790"/>
            <a:ext cx="2646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“自从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给枪炮打破了大门之后，又碰了一串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钉子”陈述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事实中尽显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暗讽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态度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，表达了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对此做法的批判。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2" y="620688"/>
          <a:ext cx="8784976" cy="5616624"/>
        </p:xfrm>
        <a:graphic>
          <a:graphicData uri="http://schemas.openxmlformats.org/drawingml/2006/table">
            <a:tbl>
              <a:tblPr/>
              <a:tblGrid>
                <a:gridCol w="2145324"/>
                <a:gridCol w="3471300"/>
                <a:gridCol w="3168352"/>
              </a:tblGrid>
              <a:tr h="51757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原文示例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是事实还是观点？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75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事实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4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79512" y="1700808"/>
            <a:ext cx="20882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别的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且不说罢，单是学艺上的东西，近来就先送一批古董到巴黎去展览，但终“不知后事如何”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还有几位“大师”们捧着几张古画和新画，在欧洲各国一路的挂过去，叫作“发扬国光”。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2302695" y="1700808"/>
            <a:ext cx="33661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主要陈述</a:t>
            </a:r>
            <a:r>
              <a:rPr lang="zh-CN" altLang="en-US" sz="24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国民政府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在学术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文艺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方面实行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送去主义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”事实，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而且所举只是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冰山一角，卖国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行为还不止于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表现：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送古董，送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古画新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画，送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梅兰芳，只是一味送出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去。</a:t>
            </a:r>
            <a:endParaRPr lang="en-US" altLang="zh-CN" sz="24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实质：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媚外心理，卖国行径。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后果：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祸及子孙（子孙沦为乞丐）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96807" y="1844824"/>
            <a:ext cx="30963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一“捧”一“挂”一“传道”等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描写性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词语既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写出了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的寒伧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又极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尽国人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谄媚的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姿态，于陈述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事实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暗讽“送去主义”的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错误做法。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8462" y="476672"/>
          <a:ext cx="8784976" cy="5760640"/>
        </p:xfrm>
        <a:graphic>
          <a:graphicData uri="http://schemas.openxmlformats.org/drawingml/2006/table">
            <a:tbl>
              <a:tblPr/>
              <a:tblGrid>
                <a:gridCol w="2839362"/>
                <a:gridCol w="2304256"/>
                <a:gridCol w="3641358"/>
              </a:tblGrid>
              <a:tr h="28575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原文示例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是事实还是观点？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348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事实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62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mtClean="0"/>
                        <a:t> 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75946" y="1412776"/>
            <a:ext cx="281187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这种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奖赏，不要误解为“抛来”的东西，这是“抛给”的，说得冠冕些，可以称之为“送来”，我在这里不想举出实例。</a:t>
            </a:r>
          </a:p>
          <a:p>
            <a:pPr fontAlgn="base"/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　　我在这里也并不想对于</a:t>
            </a:r>
            <a:r>
              <a:rPr lang="zh-CN" altLang="en-US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“送的去”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再说什么，否则太不“摩登”了。我只想鼓吹我们再吝啬一点，“送去”之外，还得“拿来”，是为“拿来主义”。</a:t>
            </a:r>
          </a:p>
          <a:p>
            <a:pPr fontAlgn="base"/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　　但我们被“送来”的东西吓怕了。先有英国的鸦片，德国的废枪炮，后有法国的香粉，美国的电影，日本的印着“完全国货”的各种小东西。于是连清醒的青年们，也对于洋货发生了恐怖。其实，这正是因为那是“送来”的，而不是“拿来”的缘故。</a:t>
            </a:r>
          </a:p>
        </p:txBody>
      </p:sp>
      <p:sp>
        <p:nvSpPr>
          <p:cNvPr id="4" name="矩形 3"/>
          <p:cNvSpPr/>
          <p:nvPr/>
        </p:nvSpPr>
        <p:spPr>
          <a:xfrm>
            <a:off x="2982815" y="1412776"/>
            <a:ext cx="24070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主要陈述“</a:t>
            </a:r>
            <a:r>
              <a:rPr lang="zh-CN" altLang="en-US" sz="20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送来主义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”事实</a:t>
            </a:r>
            <a:r>
              <a:rPr lang="en-US" altLang="zh-CN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表现：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英国的鸦片，德国的废枪炮，法国香粉，美国的电影，日本的小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实质：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帝国主义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向中国倾销剩余物资，进行文化经济侵略的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政策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（毒害、侵略）。</a:t>
            </a:r>
            <a:endParaRPr lang="en-US" altLang="zh-CN" sz="2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后果：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大受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其害，对外国文化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一概排斥。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2080" y="1405497"/>
            <a:ext cx="37444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为了揭露“送来主义”的真面目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，作者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有意对“抛来”“抛给”“送来”“拿来”等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不同行为进行比较剖析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，建立起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基于客观事实的主观判断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抛来：是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中性词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，指随意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地把无用的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东西送人；</a:t>
            </a:r>
            <a:endParaRPr lang="en-US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抛给：是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贬义词，是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随意地给予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，意味着</a:t>
            </a:r>
            <a:r>
              <a:rPr lang="zh-CN" altLang="en-US" sz="2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轻蔑、侮辱；</a:t>
            </a:r>
            <a:endParaRPr lang="en-US" altLang="zh-CN" sz="2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送来：是特意的，是“抛给”的冠冕说法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，即侵略者按其心意送来，怀有不良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动机；</a:t>
            </a:r>
            <a:endParaRPr lang="en-US" altLang="zh-CN" sz="2000" b="1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拿来：是主动获取，“拿来”的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经过挑选的有用的东西。</a:t>
            </a:r>
            <a:endParaRPr lang="en-US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043608" y="836712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探究说理的原因与对象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7194" y="1916832"/>
            <a:ext cx="73977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根据预习，了解荀子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、韩愈、毛泽东和鲁迅的思想主张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，明确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的创作背景。</a:t>
            </a:r>
          </a:p>
        </p:txBody>
      </p:sp>
      <p:sp>
        <p:nvSpPr>
          <p:cNvPr id="8" name="矩形 7"/>
          <p:cNvSpPr/>
          <p:nvPr/>
        </p:nvSpPr>
        <p:spPr>
          <a:xfrm>
            <a:off x="727194" y="3501008"/>
            <a:ext cx="7397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思考荀子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、韩愈、毛泽东和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鲁迅在文章中潜在的说理对象是哪类人？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走近作者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>
            <a:lum bright="-6000" contrast="48000"/>
          </a:blip>
          <a:stretch>
            <a:fillRect/>
          </a:stretch>
        </p:blipFill>
        <p:spPr bwMode="auto">
          <a:xfrm>
            <a:off x="251520" y="764704"/>
            <a:ext cx="3290887" cy="55435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/>
        </p:nvSpPr>
        <p:spPr>
          <a:xfrm>
            <a:off x="3635896" y="620688"/>
            <a:ext cx="532859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荀子（约公元前</a:t>
            </a:r>
            <a:r>
              <a:rPr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313—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238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），名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卿，战国末期赵国人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，当时人们尊重他，称他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荀卿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。曾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两度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到当时齐国的文化中心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稷下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（今山东临淄）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游学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，任过列大夫的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祭酒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（学宫领袖），还到过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秦国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，拜见秦昭王，后来到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，任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（今山东枣庄东南）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令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。公元前238年失官，居家著书，死后葬于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 荀子是我国古代的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思想家、教育家，朴素唯物主义思想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集大成者，是先秦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儒家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代表。</a:t>
            </a:r>
            <a:endParaRPr lang="en-US" altLang="zh-CN" sz="2800" b="1" kern="0" spc="-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169"/>
          <p:cNvPicPr>
            <a:picLocks noChangeAspect="1" noChangeArrowheads="1"/>
          </p:cNvPicPr>
          <p:nvPr/>
        </p:nvPicPr>
        <p:blipFill>
          <a:blip r:embed="rId3">
            <a:lum bright="-24000" contrast="36000"/>
          </a:blip>
          <a:stretch>
            <a:fillRect/>
          </a:stretch>
        </p:blipFill>
        <p:spPr bwMode="auto">
          <a:xfrm>
            <a:off x="251520" y="836711"/>
            <a:ext cx="3384376" cy="543666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TextBox 8"/>
          <p:cNvSpPr txBox="1"/>
          <p:nvPr/>
        </p:nvSpPr>
        <p:spPr>
          <a:xfrm>
            <a:off x="0" y="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走近作者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944" y="548680"/>
            <a:ext cx="48245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荀况一生著述甚多，后人编成《荀子》，其中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大部分是荀况的文章，其余为其门人所做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《荀子》现存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卷，共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篇，内容涉及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哲学、政治、治学、处世学术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其中《劝学》是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篇节选。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较之《论语》、《孟子》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等语录体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《荀子》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已成为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有标题的论文，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标志着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古代说理文的进一步成熟。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后人多认为荀子的文章代表了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先秦时期散文最高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的艺术成就。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023"/>
            <a:ext cx="9180512" cy="683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425" y="1844824"/>
            <a:ext cx="800219" cy="221470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学习之道</a:t>
            </a:r>
            <a:endParaRPr lang="zh-CN" altLang="en-US" sz="40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72644" y="1124744"/>
            <a:ext cx="360040" cy="3816423"/>
          </a:xfrm>
          <a:prstGeom prst="leftBrace">
            <a:avLst/>
          </a:prstGeom>
          <a:noFill/>
          <a:ln w="19050">
            <a:solidFill>
              <a:schemeClr val="tx1"/>
            </a:solidFill>
          </a:ln>
          <a:effectLst>
            <a:reflection endPos="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518946" y="764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学习要锲而不舍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2041" y="148478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要从师求学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9735" y="2276872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提倡务实、求实的工作（学习）作风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4457" y="3099065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批判借鉴，继承创新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2684" y="387486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用心研读经典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2684" y="458112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图书馆很重要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4649" y="7534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4649" y="14127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525" y="185775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4825" y="3099065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3473" y="3874867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读书：目的和前提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55976" y="4599003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上图书馆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16632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任务一：根据预习，概括六篇课文主要内容。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2558" y="764704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①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、</a:t>
            </a:r>
            <a:r>
              <a:rPr lang="zh-CN" altLang="zh-CN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主张“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人</a:t>
            </a:r>
            <a:r>
              <a:rPr lang="zh-CN" altLang="zh-CN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性恶”</a:t>
            </a:r>
            <a:r>
              <a:rPr lang="zh-CN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认为“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人之性恶，其善者伪也。”（人的本性是邪恶的，他们那些善良的行为是人为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的）又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说“今人之性恶，必将待师法然后正，得礼义然后治”（人的本性邪恶，一定要依靠师长和法度的教化才能端正，要得到礼义的引导才能治理好。）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重视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教化兼用“礼”治，强调“行”对于“知”的必要性和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后天学习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的重要性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，认为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后天环境和教育可以改变人的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本性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提出“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性恶论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”的看法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0" spc="-10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18864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荀子思想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318" y="4365104"/>
            <a:ext cx="8605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②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、</a:t>
            </a:r>
            <a:r>
              <a:rPr lang="zh-CN" altLang="zh-CN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主张</a:t>
            </a:r>
            <a:r>
              <a:rPr lang="zh-CN" altLang="zh-CN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“人定胜天”</a:t>
            </a:r>
            <a:r>
              <a:rPr lang="zh-CN" altLang="zh-CN" sz="2800" b="1" kern="0" spc="-10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他反对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迷信、天命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鬼神，肯定自然规律是不以人们意志为转移的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0" spc="-10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但人可以靠主观努力去认识、改造、利用</a:t>
            </a:r>
            <a:r>
              <a:rPr lang="zh-CN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它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提出“制天命而用之”的</a:t>
            </a:r>
            <a:r>
              <a:rPr lang="zh-CN" altLang="en-US" sz="2800" b="1" kern="0" spc="-1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人定胜天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的思想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i="1" kern="0" spc="-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332656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提出了厚今薄古的“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法后王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他认为“先王”的时代久远，事迹简略，不如近世的后王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可靠。他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主张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效法当代圣明君王的言行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制度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，因时制宜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；选贤任能，兼用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礼、法、术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治理国家。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258952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他的许多思想被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所吸取。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都是他的学生。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516" y="3272853"/>
            <a:ext cx="87129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说理背景：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荀子所处的时代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学术下移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，民间藏书增多，使得底层教育成为可能；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私学兴起，有教无类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，打破了学在官府的局面，为普通人接受教育提供了机会；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士阶层的崛起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，有学问的读书人受到新兴地主阶层的重用，在列国争雄中施展才华，得以加官进爵，从而激励着读书人勤奋学习，以期将来成为“士大夫”。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走近作者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92280" y="116633"/>
            <a:ext cx="1763688" cy="286372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矩形 5"/>
          <p:cNvSpPr/>
          <p:nvPr/>
        </p:nvSpPr>
        <p:spPr>
          <a:xfrm>
            <a:off x="251520" y="764704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0" spc="-100" smtClean="0">
                <a:latin typeface="+mj-ea"/>
                <a:ea typeface="+mj-ea"/>
              </a:rPr>
              <a:t>768</a:t>
            </a:r>
            <a:r>
              <a:rPr lang="zh-CN" altLang="en-US" sz="2800" b="1" kern="0" spc="-100" smtClean="0">
                <a:latin typeface="+mj-ea"/>
                <a:ea typeface="+mj-ea"/>
              </a:rPr>
              <a:t>一</a:t>
            </a:r>
            <a:r>
              <a:rPr lang="en-US" altLang="zh-CN" sz="2800" b="1" kern="0" spc="-100" smtClean="0">
                <a:latin typeface="+mj-ea"/>
                <a:ea typeface="+mj-ea"/>
              </a:rPr>
              <a:t>824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退之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代著名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文学家、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哲学家，</a:t>
            </a:r>
            <a:r>
              <a:rPr lang="zh-CN" altLang="en-US" sz="2800" b="1" kern="0" spc="-1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古文运动的倡导</a:t>
            </a:r>
            <a:r>
              <a:rPr lang="zh-CN" altLang="en-US" sz="2800" b="1" kern="0" spc="-100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者</a:t>
            </a:r>
            <a:r>
              <a:rPr lang="zh-CN" altLang="en-US" sz="2800" b="1" kern="0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祖籍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河北昌黎，也称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“韩昌黎”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。晚年任吏部侍郎，又称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“韩吏部”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。死后谥“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”，故又称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“韩文公”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kern="0" spc="-100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著有</a:t>
            </a:r>
            <a:r>
              <a:rPr lang="en-US" altLang="x-none" sz="2800" b="1" kern="0" spc="-1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《</a:t>
            </a:r>
            <a:r>
              <a:rPr lang="zh-CN" altLang="en-US" sz="2800" b="1" kern="0" spc="-1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昌黎先生集</a:t>
            </a:r>
            <a:r>
              <a:rPr lang="en-US" altLang="x-none" sz="2800" b="1" kern="0" spc="-10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》</a:t>
            </a:r>
            <a:r>
              <a:rPr lang="zh-CN" altLang="en-US" sz="2800" b="1" kern="0" spc="-100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四十卷。</a:t>
            </a:r>
            <a:endParaRPr lang="en-US" altLang="zh-CN" sz="2800" b="1" kern="0" spc="-100">
              <a:solidFill>
                <a:srgbClr val="A500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3212976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他与柳宗元一起大力倡导古文运动，与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柳宗元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齐名，并称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“韩柳”。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苏轼称他为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“文起八代之衰”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，明人列他为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“唐宋八大家之首”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>
            <a:off x="251520" y="486916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唐代的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韩愈、柳宗元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和宋代的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欧阳修、苏洵、苏轼、苏辙、王安石、曾巩。 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88640"/>
            <a:ext cx="8568952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“文起八代之衰”，这句话是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潮州韩文公庙碑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对韩愈的赞誉，从韩愈在中国文学史上的地位和其文学成就看，并非过誉之辞。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八代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”指的是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宋、齐、梁、陈、魏、齐、周、隋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衰”是针对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八代中的骈文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而言的。一个“衰”字，表达了唐宋古文家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对骈文的贬斥和不满。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因为两晋以后，骈文风气大盛，不分内容场合，几乎无文不骈、无语不偶，走向了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形式主义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歧途；内容上大多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风花雪月，儿女情态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，无病呻吟，趋于堕落。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4005064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韩愈是位重要的思想家。在宋儒眼中，孔、孟之下，便是韩愈。他在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儒学式微，释、道盛行之际，力辟佛、老，致力于复兴儒学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，取得了重大的成功。他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所倡导的古文运动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，其实就是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复兴儒学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的重要手段。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走近作者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980728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古文运动</a:t>
            </a:r>
            <a:r>
              <a:rPr kumimoji="1"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:  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是唐代中期韩愈、柳宗元提倡的一种文体和文学语言的革新运动。</a:t>
            </a:r>
            <a:r>
              <a:rPr lang="zh-CN" altLang="en-US" sz="28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韩愈推崇儒道，反对六朝以来的</a:t>
            </a:r>
            <a:r>
              <a:rPr lang="zh-CN" altLang="en-US" sz="28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骈丽文风</a:t>
            </a:r>
            <a:r>
              <a:rPr lang="zh-CN" altLang="en-US" sz="28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，与柳宗元同为古文运动的领袖。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他们提出</a:t>
            </a:r>
            <a:r>
              <a:rPr kumimoji="1"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“文以载道”、“文以明道”、“文道合一”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的观点。主张学习先秦两汉 </a:t>
            </a: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“言之有物”、“言贵创新”“词必己出”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的优秀散文，坚决摒弃只讲形式不重内容华而不实的文风，故称作“</a:t>
            </a: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古文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”，并使之和“俗下文字”，即六朝以来流行已久的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骈文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对立。经过这次古文运动，终于把文体从六朝以来的浮艳的骈文中解放出来，奠定了唐代实用散文的基础。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851702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韩愈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三进国子监，任博士一职，后又任国子监祭酒。他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力改耻为人师之风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广招后学，亲授学业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，留下了论说师道激励后世和提携人才的文章。</a:t>
            </a: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教育方面的论文中，他强调了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求师的重要性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，认为只要是有学问的人，就是自己的老师；把有才能人比作千里马，阐释了在位之人如何识别人才、对待人才和使用人才的问题。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27584" y="620688"/>
            <a:ext cx="777716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虚南谪八千里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赢得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江山都姓韩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赵朴初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访韩文公祠口占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1628800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李渊父子虽然得了天下，大唐河山也没有听说哪山哪河易姓为李，倒是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一个罪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臣（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宪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宗时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2800" b="1" kern="0" spc="-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谏迎佛骨一事被贬至潮</a:t>
            </a:r>
            <a:r>
              <a:rPr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r>
              <a:rPr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在海边一块蛮夷之地施政八月，这里就忽然山河易姓了。</a:t>
            </a:r>
            <a:r>
              <a:rPr lang="zh-CN" altLang="en-US" sz="2800" b="1" kern="0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历朝历代有多少人希望不朽，或刻碑勒石，或建庙建祠，但哪一块碑哪一座庙能大过高山，永如江河呢？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</a:p>
          <a:p>
            <a:r>
              <a:rPr 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——</a:t>
            </a:r>
            <a:r>
              <a:rPr lang="zh-CN" altLang="en-US" sz="2800" b="1" kern="0" spc="-100">
                <a:latin typeface="楷体" panose="02010609060101010101" pitchFamily="49" charset="-122"/>
                <a:ea typeface="楷体" panose="02010609060101010101" pitchFamily="49" charset="-122"/>
              </a:rPr>
              <a:t>梁衡            </a:t>
            </a:r>
            <a:endParaRPr lang="en-US" sz="2800" b="1" kern="0" spc="-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12292"/>
          <p:cNvSpPr>
            <a:spLocks noChangeArrowheads="1"/>
          </p:cNvSpPr>
          <p:nvPr/>
        </p:nvSpPr>
        <p:spPr bwMode="auto">
          <a:xfrm>
            <a:off x="5364088" y="4869160"/>
            <a:ext cx="360040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潮州：韩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  韩水  韩渠  昌黎路  昌黎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矩形 12293"/>
          <p:cNvSpPr>
            <a:spLocks noChangeArrowheads="1"/>
          </p:cNvSpPr>
          <p:nvPr/>
        </p:nvSpPr>
        <p:spPr bwMode="auto">
          <a:xfrm>
            <a:off x="179512" y="4221088"/>
            <a:ext cx="5256584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韩愈为潮州百姓做的四件事：     </a:t>
            </a:r>
            <a:r>
              <a:rPr 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解放奴婢，禁止买卖人口；</a:t>
            </a:r>
            <a:r>
              <a:rPr 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2.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兴修水利，凿井修渠；</a:t>
            </a:r>
          </a:p>
          <a:p>
            <a:r>
              <a:rPr 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兴办学校，开发</a:t>
            </a:r>
            <a:r>
              <a:rPr 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</a:p>
          <a:p>
            <a:r>
              <a:rPr 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祭杀鳄鱼，安顿百姓。</a:t>
            </a:r>
          </a:p>
        </p:txBody>
      </p:sp>
      <p:sp>
        <p:nvSpPr>
          <p:cNvPr id="12295" name="文本框 12294"/>
          <p:cNvSpPr txBox="1"/>
          <p:nvPr/>
        </p:nvSpPr>
        <p:spPr>
          <a:xfrm>
            <a:off x="0" y="0"/>
            <a:ext cx="223651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noProof="1">
                <a:solidFill>
                  <a:schemeClr val="hlink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</a:rPr>
              <a:t>补充</a:t>
            </a:r>
            <a:r>
              <a:rPr lang="zh-CN" altLang="en-US" sz="4000" b="1" noProof="1" smtClean="0">
                <a:solidFill>
                  <a:schemeClr val="hlink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</a:rPr>
              <a:t>资料</a:t>
            </a:r>
            <a:endParaRPr lang="zh-CN" altLang="en-US" sz="4000" b="1" noProof="1">
              <a:solidFill>
                <a:schemeClr val="hlink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1052736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韩愈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被贬到潮州做刺史时，当时潮州有一条江，江中有很多吃人的鳄鱼，成为当地一害，许多过江的人都被它们吃了。一天，又有一个百姓遇害了。韩愈忧心忡忡：鳄鱼不除，必定后患无穷。于是韩愈下令准备祭品，决定亲自去江边设坛祭鳄。韩愈摆好祭品后，对着江水大声喊道：“鳄鱼！鳄鱼！韩某来这里做官，为的是能造福一方百姓。你们却在这里兴风作浪，现在限你们在三天之内，带同族类出海，时间可以宽限到五天，甚至七天。如果七天还不走，绝对严处。”从此，潮州再也没有发生过鳄鱼吃人的事情了。人们把韩愈祭鳄鱼的地方称为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”，渡口称为“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”，这条大江则被称为“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”，而江对面的山被称为“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11663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百姓纷纷传说：“韩文公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过马牵山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。”这座山，后来就叫“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竹竿山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4462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写作背景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90872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我国自古就有</a:t>
            </a:r>
            <a:r>
              <a:rPr kumimoji="0" lang="zh-CN" altLang="en-US" sz="28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尊师重道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的优良传统。但在历史上的</a:t>
            </a:r>
            <a:r>
              <a:rPr kumimoji="0" lang="zh-CN" altLang="en-US" sz="28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魏晋南北朝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时期，随着</a:t>
            </a:r>
            <a:r>
              <a:rPr kumimoji="0" lang="zh-CN" altLang="en-US" sz="28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玄学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zh-CN" altLang="en-US" sz="28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佛学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的兴起，</a:t>
            </a:r>
            <a:r>
              <a:rPr kumimoji="0" lang="zh-CN" altLang="en-US" sz="28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儒学一度衰落，师道也就愈来愈不被重视。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当时仍沿袭着一种</a:t>
            </a:r>
            <a:r>
              <a:rPr kumimoji="0" lang="zh-CN" altLang="en-US" sz="28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封建门阀制度</a:t>
            </a:r>
            <a:r>
              <a:rPr kumimoji="0" lang="zh-CN" altLang="en-US" sz="2800" b="1" kern="0" smtClean="0">
                <a:solidFill>
                  <a:srgbClr val="A500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贵族子弟都可以入弘文馆、崇文馆和国子监。他们无论学业如何，都有官可做。因此，社会上产生了一种“</a:t>
            </a:r>
            <a:r>
              <a:rPr kumimoji="0" lang="zh-CN" altLang="en-US" sz="28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耻学于师</a:t>
            </a:r>
            <a:r>
              <a:rPr kumimoji="0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”的恶劣风气，求师学道往往会招来路人的讥笑。</a:t>
            </a:r>
            <a:r>
              <a:rPr kumimoji="1" lang="zh-CN" altLang="en-US" sz="2800" b="1" kern="0">
                <a:latin typeface="楷体" panose="02010609060101010101" pitchFamily="49" charset="-122"/>
                <a:ea typeface="楷体" panose="02010609060101010101" pitchFamily="49" charset="-122"/>
              </a:rPr>
              <a:t>到了</a:t>
            </a:r>
            <a:r>
              <a:rPr kumimoji="1"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唐朝这种风气</a:t>
            </a:r>
            <a:r>
              <a:rPr kumimoji="1" lang="zh-CN" altLang="en-US" sz="2800" b="1" kern="0">
                <a:latin typeface="楷体" panose="02010609060101010101" pitchFamily="49" charset="-122"/>
                <a:ea typeface="楷体" panose="02010609060101010101" pitchFamily="49" charset="-122"/>
              </a:rPr>
              <a:t>愈加浓厚。</a:t>
            </a:r>
            <a:endParaRPr kumimoji="1" lang="en-US" altLang="zh-CN" sz="2800" b="1" ker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kern="0" smtClean="0"/>
              <a:t>        </a:t>
            </a:r>
            <a:r>
              <a:rPr lang="zh-CN" altLang="en-US" sz="28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r>
              <a:rPr lang="zh-CN" altLang="en-US" sz="2800" b="1" kern="0">
                <a:latin typeface="楷体" panose="02010609060101010101" pitchFamily="49" charset="-122"/>
                <a:ea typeface="楷体" panose="02010609060101010101" pitchFamily="49" charset="-122"/>
              </a:rPr>
              <a:t>写此文，目的在于</a:t>
            </a:r>
            <a:r>
              <a:rPr lang="zh-CN" altLang="en-US" sz="28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抨击时弊，抨击那些上层“士大夫之族”，大力宣扬从师的必要性和正确途径</a:t>
            </a:r>
            <a:r>
              <a:rPr lang="zh-CN" altLang="en-US" sz="28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ker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87524" y="332656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孟子称“人之患在好为人师”。</a:t>
            </a: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由魏、晋以下，人益不事师。今之世，不闻有师；有，辄哗笑之，以为狂人。独韩愈奋不顾流俗，犯笑侮，收召后学，作</a:t>
            </a:r>
            <a:r>
              <a:rPr kumimoji="1"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kumimoji="1"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，因抗颜而为师。世果群怪聚骂，指目牵引，而增与为言辞，愈以是得狂名。</a:t>
            </a:r>
            <a:b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kumimoji="1"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答韦中立论师道书</a:t>
            </a:r>
            <a:r>
              <a:rPr kumimoji="1" lang="en-US" altLang="zh-CN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柳宗元</a:t>
            </a:r>
            <a:endParaRPr lang="zh-CN" altLang="en-US" sz="2800" kern="0" spc="-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924944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sz="2800" b="1" kern="0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kumimoji="0"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孟子说：“人的毛病在于喜欢做别人的老师。”从魏晋以来，人们更加不追随老师学习。现在</a:t>
            </a:r>
            <a:r>
              <a:rPr kumimoji="0" lang="en-US" altLang="zh-CN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kumimoji="0" lang="en-US" altLang="zh-CN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0"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则没听说有人敢为人师；有的话往往讥笑他，认为是个狂妄的人。只有韩愈奋勇不顾世俗的眼光，勇于触犯众人的忌讳，甘愿承受他人的讥笑和侮辱，招收后进学生，写了</a:t>
            </a:r>
            <a:r>
              <a:rPr kumimoji="0" lang="en-US" altLang="zh-CN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0"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kumimoji="0" lang="en-US" altLang="zh-CN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0" lang="zh-CN" altLang="en-US" sz="2800" b="1" kern="0" spc="-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这篇文章，容色严正地当地老师。世人果然群起责怪他，指指点点，互递眼色，相互拉扯，添油加醋的非议他，韩愈因此得了狂妄的名声。</a:t>
            </a:r>
            <a:endParaRPr lang="zh-CN" altLang="en-US" sz="2800" b="1" kern="0" spc="-1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404664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任务二：认真阅读“单元学习任务”，思考说理类文章应该注意哪些点？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2636912"/>
            <a:ext cx="738664" cy="145809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论述文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072644" y="2276872"/>
            <a:ext cx="360040" cy="2664295"/>
          </a:xfrm>
          <a:prstGeom prst="leftBrace">
            <a:avLst/>
          </a:prstGeom>
          <a:noFill/>
          <a:ln w="19050">
            <a:solidFill>
              <a:schemeClr val="tx1"/>
            </a:solidFill>
          </a:ln>
          <a:effectLst>
            <a:reflection endPos="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14273" y="201526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说理观点的针对性（论点鲜明）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4273" y="290784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说理结构的严密性（结构严谨）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4273" y="3784104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说理方法的多样性（论证方法多样）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457619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说理语言的准确性（语言准确）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 animBg="1"/>
      <p:bldP spid="3" grpId="0"/>
      <p:bldP spid="5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08720"/>
            <a:ext cx="70567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毛泽东思想：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，关于新民主主义革命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，关于社会主义革命和社会主义建设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，关于革命军队的建设和军事战略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，关于政策和策略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，关于思想政治工作和文化工作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，关于党的建设。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929417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是毛泽东同志于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1942.2.8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在延安干部会议上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的讲演。毛泽东同志的这篇讲演和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改造我们的学习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整顿党的作风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，是整风运动的基本著作，是我党思想建设的重要文献。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    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篇文章着重谈的是关于改进“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”的问题。它深刻地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论述了党八股产生的历史根源和阶级根源，阐明了反对党八股的重要意义，并具体指出党八股的八大罪状及其危害性，最后提出马克思列宁主义新文风的要求，指明了今后努力的方向。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本文节选的是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9─18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462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写作背景</a:t>
            </a:r>
            <a:endParaRPr lang="zh-CN" altLang="en-US" sz="40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79512" y="620688"/>
            <a:ext cx="87849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鲁迅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认为文学作为一种艺术形式，不断地变化发展着，具有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求新求变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的本质，它的变化发展不可阻挡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。同时，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在文学不断进化发展的基础上，鲁迅认为文学还必须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革故鼎新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在接受马克思主义学说之后的文学史研究中，鲁迅一直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唯物论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科学的客观性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出发，坚持物质第一性，认为人的意识是对客观存在的反映和摹写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鲁迅认为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讽刺的生命是写实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，讽刺不适“捏造”，不是“污蔑”，也不是专记骇人听闻的奇闻怪事，而是对人们习见的，然而又是可笑、可鄙、可恶的不合理现象，作精炼或夸张的描写。</a:t>
            </a:r>
          </a:p>
        </p:txBody>
      </p:sp>
      <p:sp>
        <p:nvSpPr>
          <p:cNvPr id="3" name="矩形 2"/>
          <p:cNvSpPr/>
          <p:nvPr/>
        </p:nvSpPr>
        <p:spPr>
          <a:xfrm>
            <a:off x="315734" y="5453851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毛泽东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曾评价：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“鲁迅的方向，就是中华民族新文化的方向。”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899592" y="2627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鲁迅思想：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写作背景</a:t>
            </a:r>
            <a:endParaRPr lang="zh-CN" altLang="en-US" sz="440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769441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本文写于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1934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。“九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一八”事变之后，蒋介石反动集团越来越依附英美帝国主义，从政治、经济、文化艺术方面奉行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卖国投降路线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，主张“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全盘西化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”。英美帝国主义除了践踏我国领土主权，疯狂掠夺我国经济资源，还用腐朽没落的西方文化腐蚀我国人民，进行军事、经济、文化侵略，使清醒的青年们对于外来的东西产生“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盲目排外思想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”，中国面临着“殖民地化”的严重危机。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39" y="3447097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当时上海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文学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月刊正在讨论如何对待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中外“文化遗产”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问题，在讨论中存在着“全盘肯定”和“全盘否定”两种错误倾向。鲁迅感到，由于帝国主义的侵略和反动政府的媚外，造成了民族文化的严重危机。针对这些情况，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为了澄清认识，批驳错误思潮，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鲁迅写了两篇文章。一篇是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论“旧形式的采用”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，阐明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正确对待</a:t>
            </a:r>
            <a:r>
              <a:rPr lang="zh-CN" altLang="en-US" sz="24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古代文化遗产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的态度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；一篇是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，着重阐明了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如何正确对待</a:t>
            </a:r>
            <a:r>
              <a:rPr lang="zh-CN" altLang="en-US" sz="24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外国文化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的问题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59913" y="116632"/>
            <a:ext cx="7397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为例，在历史语境中探究其意义。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1101" y="764704"/>
            <a:ext cx="826179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设置情境：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所有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同学都穿越到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唐朝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生活的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年代。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当时之世：不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闻有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师，有，辄哗笑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之，以为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狂人。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当时之韩愈：不顾流俗，犯笑侮，招收后学，作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因抗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颜（端正容貌）而为师。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当时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人：群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怪聚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骂，指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牵引。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生活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在唐代的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你，如何看待“狂人”韩愈？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生活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在当下的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你，如何看待“狂人”韩愈？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生活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在不同时代的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你，看法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是否相同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，如果是，说说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你可能遭受到的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压力；如果不是，说说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原因。</a:t>
            </a:r>
          </a:p>
        </p:txBody>
      </p:sp>
      <p:sp>
        <p:nvSpPr>
          <p:cNvPr id="5" name="矩形 4"/>
          <p:cNvSpPr/>
          <p:nvPr/>
        </p:nvSpPr>
        <p:spPr>
          <a:xfrm>
            <a:off x="755576" y="5623844"/>
            <a:ext cx="7397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结合现实生活，探究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在当下意义。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19050" y="576572"/>
            <a:ext cx="9182100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阅读下列材料，按要求作文。</a:t>
            </a:r>
          </a:p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）一个有希望的民族，不能没有英雄。——习近平。</a:t>
            </a:r>
          </a:p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）沧海横流，方显英雄本色。你们真正做到了救死扶伤、大爱无疆。你们是光明的使者、希望的使者，是最美的天使，是真正的英雄。——习近平总书记赴武汉考察防疫工作时致言。</a:t>
            </a:r>
          </a:p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）在全人类之中，凡是坚强、正直、勇敢、仁慈的人，都是英雄！——贝多芬。</a:t>
            </a:r>
          </a:p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）如果英雄意味着个人主义，那么我认为不需要。如果英雄意味着觉醒，意味着伟大，那么我认为迫切需要。——知乎网友</a:t>
            </a: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主动请缨，迎战风雨；他们临危受命，迎难而上；他们答谢时代，行为世范。沧海桑田，人类或同当苦难、或共享幸福。而他们，却是中流砥柱，如一位老者在川上历经着一幕幕</a:t>
            </a:r>
            <a:r>
              <a:rPr lang="zh-CN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了以上四组句子，你有怎样的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？假设你是</a:t>
            </a:r>
            <a:r>
              <a:rPr lang="zh-CN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高三学子、高三语文老师、校园防疫人员、高中校长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等角色，请写一篇文章。要求选好角度，确定立意，明确文体，自拟标题，不要套作，不得抄袭，不少于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46456"/>
            <a:ext cx="7919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、学以致用：阅读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按要求提炼观点</a:t>
            </a: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6098" y="1081192"/>
            <a:ext cx="559480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英雄气，浩然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（点评：气势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豪壮，切中主旨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2150933"/>
            <a:ext cx="78104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国不可无英雄，时代不可无楷模，每一个继往开来的时代，都需要英雄的诞生和精神的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寄托。泱泱华夏，无数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英雄用热血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就中国未来。可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英雄？是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以凡人之躯，怀揣伟大之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（点评：从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时代的刚需谈到英雄的意义，设问引出中心论点。）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938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例文欣赏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91680" y="908720"/>
            <a:ext cx="54726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擎英雄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之火，扬时代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（标题）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（点评：对偶句式，直言观点。）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938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例文欣赏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8184" y="1916832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什么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是英雄？在混乱时代，英雄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就是火与血中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的拯救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者；和平年代，英雄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不仅是有突出贡献的创造者，更是普普通通却心系家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国望向世界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我们。任何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时候都要有英雄，习总书记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说：“一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个有希望的民族不能没有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英雄。”如今海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清河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晏，四海清平，英雄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依旧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是不可或缺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的精神符号，所以当代少年人也应坚定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信念，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擎英雄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之火，扬时代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之风。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（点评：用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设问句自然引出英雄的时代意义，又紧密联系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主席金句，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旗帜鲜明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243380" y="617122"/>
            <a:ext cx="68570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条分缕析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明“学习”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说理结构的严密性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276872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说理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结构的严密性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，指的是作者在说理过程中呈现出来的说理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脉络的清晰、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逻辑的严密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。说理文的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基本结构由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论点、论据、论证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。但文无定法，只要是符合事理逻辑、能让听者信服的说理结构都是科学合理的。但结构的呈现，一定是通过语言来实现的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。本部分试图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通过对多篇说理文说理结构的梳理、语言支架的呈现的异同比较，使学生初步掌握说理文的基本说理框架。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043608" y="260648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任务一、绘制论证思路图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027" y="1053681"/>
            <a:ext cx="864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速读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反对党八股（节选）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，绘制其整体和局部的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论证思路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333" y="2287209"/>
            <a:ext cx="30700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总说反对党八股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3843423"/>
            <a:ext cx="37914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列举党八股的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八大罪状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2-9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599" y="5218185"/>
            <a:ext cx="3649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号召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打倒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党八股（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296" y="2025599"/>
            <a:ext cx="553998" cy="37279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全文结构图</a:t>
            </a:r>
            <a:endParaRPr lang="zh-CN" altLang="en-US" sz="2400"/>
          </a:p>
        </p:txBody>
      </p:sp>
      <p:sp>
        <p:nvSpPr>
          <p:cNvPr id="10" name="左大括号 9"/>
          <p:cNvSpPr/>
          <p:nvPr/>
        </p:nvSpPr>
        <p:spPr>
          <a:xfrm>
            <a:off x="689294" y="2548819"/>
            <a:ext cx="216024" cy="3112429"/>
          </a:xfrm>
          <a:prstGeom prst="leftBrac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4620813" y="2287209"/>
            <a:ext cx="188728" cy="3734079"/>
          </a:xfrm>
          <a:prstGeom prst="leftBrac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774378" y="2025599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一、空话连篇，言之无物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74376" y="2548819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二、装腔作势，借以吓人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9541" y="3581813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四、语言无味，像个瘪三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35667" y="4105033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五、甲乙丙丁，开中药铺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1774" y="4677155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六、不负责任，到处害人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9541" y="5191358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七、流毒全党，妨害革命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7057" y="5703805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八、传播开去，祸国殃民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74377" y="3074723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三、无的放矢，不看对象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7" grpId="0"/>
      <p:bldP spid="10" grpId="0" animBg="1"/>
      <p:bldP spid="12" grpId="0" animBg="1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371703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重要虚词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6604" y="4087870"/>
            <a:ext cx="1742760" cy="16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9707" y="4725144"/>
            <a:ext cx="1440160" cy="12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7463" y="1666973"/>
            <a:ext cx="2327769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1628800"/>
            <a:ext cx="272894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7348" y="387297"/>
            <a:ext cx="7807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任务三： 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文本疏通，落实文言字词句。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18209" y="332656"/>
            <a:ext cx="8302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速读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反对党八股（节选）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通过找过渡词句，梳理八大罪状之间的逻辑关系。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746027" y="1890410"/>
            <a:ext cx="188728" cy="3734079"/>
          </a:xfrm>
          <a:prstGeom prst="leftBrac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9592" y="1628800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一、空话连篇，言之无物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0" y="2152020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二、装腔作势，借以吓人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4755" y="318501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四、语言无味，像个瘪三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0881" y="370823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五、甲乙丙丁，开中药铺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6988" y="4280356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六、不负责任，到处害人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4755" y="4794559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七、流毒全党，妨害革命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2271" y="5307006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八、传播开去，祸国殃民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1" y="267792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三、无的放矢，不看对象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495" y="2245013"/>
            <a:ext cx="615553" cy="2926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党八股的八大罪状</a:t>
            </a:r>
            <a:endParaRPr lang="zh-CN" altLang="en-US" sz="2800"/>
          </a:p>
        </p:txBody>
      </p:sp>
      <p:sp>
        <p:nvSpPr>
          <p:cNvPr id="14" name="右大括号 13"/>
          <p:cNvSpPr/>
          <p:nvPr/>
        </p:nvSpPr>
        <p:spPr>
          <a:xfrm>
            <a:off x="5112980" y="1772816"/>
            <a:ext cx="251108" cy="2304256"/>
          </a:xfrm>
          <a:prstGeom prst="righ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大括号 15"/>
          <p:cNvSpPr/>
          <p:nvPr/>
        </p:nvSpPr>
        <p:spPr>
          <a:xfrm>
            <a:off x="5186015" y="4962407"/>
            <a:ext cx="105038" cy="720080"/>
          </a:xfrm>
          <a:prstGeom prst="righ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>
            <a:stCxn id="10" idx="3"/>
          </p:cNvCxnSpPr>
          <p:nvPr/>
        </p:nvCxnSpPr>
        <p:spPr>
          <a:xfrm>
            <a:off x="5109087" y="4541966"/>
            <a:ext cx="47102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699312" y="26723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4789" y="422507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32258" y="50453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>
            <a:endCxn id="20" idx="0"/>
          </p:cNvCxnSpPr>
          <p:nvPr/>
        </p:nvCxnSpPr>
        <p:spPr>
          <a:xfrm flipH="1">
            <a:off x="6177798" y="3201144"/>
            <a:ext cx="7468" cy="102393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6167417" y="4661046"/>
            <a:ext cx="0" cy="51040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形标注 25"/>
          <p:cNvSpPr/>
          <p:nvPr/>
        </p:nvSpPr>
        <p:spPr>
          <a:xfrm>
            <a:off x="6638275" y="1286763"/>
            <a:ext cx="2398221" cy="4230469"/>
          </a:xfrm>
          <a:prstGeom prst="wedgeEllipseCallout">
            <a:avLst>
              <a:gd name="adj1" fmla="val -53829"/>
              <a:gd name="adj2" fmla="val 27223"/>
            </a:avLst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793269" y="1695033"/>
            <a:ext cx="20882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上面所说的那些，一方面是由于幼稚而来，另一方面也是由于责任心不足而来的。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" grpId="0"/>
      <p:bldP spid="14" grpId="0" animBg="1"/>
      <p:bldP spid="16" grpId="0" animBg="1"/>
      <p:bldP spid="18" grpId="0"/>
      <p:bldP spid="20" grpId="0"/>
      <p:bldP spid="21" grpId="0"/>
      <p:bldP spid="26" grpId="0" animBg="1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9000" y="188640"/>
            <a:ext cx="87554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说明：全文的总体结构为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总分总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的结构，而八大罪状之间又按照从“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根源（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危害（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逻辑顺序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进行排列。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是毛泽东同志在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年在延安干部会议上所作的报告，但文章的总体结构和八大罪状之间内在的逻辑关系，体现了其在说理逻辑上的严密性。</a:t>
            </a:r>
          </a:p>
        </p:txBody>
      </p:sp>
      <p:sp>
        <p:nvSpPr>
          <p:cNvPr id="5" name="矩形 4"/>
          <p:cNvSpPr/>
          <p:nvPr/>
        </p:nvSpPr>
        <p:spPr>
          <a:xfrm>
            <a:off x="323527" y="2276872"/>
            <a:ext cx="864095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说明：通过对第一条罪状的说理结构的梳理，我们发现其局部的说理脉络是按照“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原因危害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”的顺序展开的，在这个局部的说理结构中，呈现了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先破后立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的说理脉络。而在“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”的过程中，大的层面是“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长而空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短而空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”两个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结构，在“长而空”中又呈现了由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的说理脉络。本文无论是整体还是局部，都呈现了清晰严密的说理脉络。因此，我们可以发现，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侧重说理的文章都要有合乎逻辑的说理脉络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，才能把道理讲清楚，才能把听者讲明白。这一点体现在论述文的写作上，则要求我们在下笔之前就要建构一个相对有逻辑性的说理结构，其实质就是一个说理的框架。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82398" y="332655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、从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条罪状中任选一条，绘制论证思路图，重点关注过渡词句，从而理清每一条罪状的论证思路。</a:t>
            </a:r>
          </a:p>
        </p:txBody>
      </p:sp>
      <p:sp>
        <p:nvSpPr>
          <p:cNvPr id="3" name="矩形 2"/>
          <p:cNvSpPr/>
          <p:nvPr/>
        </p:nvSpPr>
        <p:spPr>
          <a:xfrm>
            <a:off x="388078" y="141277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以第一条罪状为例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，分析其论证思路：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1" y="2132856"/>
          <a:ext cx="8640959" cy="4175760"/>
        </p:xfrm>
        <a:graphic>
          <a:graphicData uri="http://schemas.openxmlformats.org/drawingml/2006/table">
            <a:tbl>
              <a:tblPr/>
              <a:tblGrid>
                <a:gridCol w="2162088"/>
                <a:gridCol w="3454535"/>
                <a:gridCol w="1800200"/>
                <a:gridCol w="1224136"/>
              </a:tblGrid>
              <a:tr h="2329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语言支架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说理脉络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97"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15"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54"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54"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79512" y="270892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长而空的文章</a:t>
            </a:r>
          </a:p>
        </p:txBody>
      </p:sp>
      <p:sp>
        <p:nvSpPr>
          <p:cNvPr id="6" name="矩形 5"/>
          <p:cNvSpPr/>
          <p:nvPr/>
        </p:nvSpPr>
        <p:spPr>
          <a:xfrm>
            <a:off x="179512" y="342820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斯大林的演说</a:t>
            </a:r>
          </a:p>
        </p:txBody>
      </p:sp>
      <p:sp>
        <p:nvSpPr>
          <p:cNvPr id="7" name="矩形 6"/>
          <p:cNvSpPr/>
          <p:nvPr/>
        </p:nvSpPr>
        <p:spPr>
          <a:xfrm>
            <a:off x="251520" y="386104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短而空的文章</a:t>
            </a:r>
          </a:p>
        </p:txBody>
      </p:sp>
      <p:sp>
        <p:nvSpPr>
          <p:cNvPr id="8" name="矩形 7"/>
          <p:cNvSpPr/>
          <p:nvPr/>
        </p:nvSpPr>
        <p:spPr>
          <a:xfrm>
            <a:off x="373226" y="4653136"/>
            <a:ext cx="19516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资本论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俗语</a:t>
            </a:r>
          </a:p>
        </p:txBody>
      </p:sp>
      <p:sp>
        <p:nvSpPr>
          <p:cNvPr id="9" name="矩形 8"/>
          <p:cNvSpPr/>
          <p:nvPr/>
        </p:nvSpPr>
        <p:spPr>
          <a:xfrm>
            <a:off x="2518614" y="2770475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</a:p>
        </p:txBody>
      </p:sp>
      <p:sp>
        <p:nvSpPr>
          <p:cNvPr id="10" name="矩形 9"/>
          <p:cNvSpPr/>
          <p:nvPr/>
        </p:nvSpPr>
        <p:spPr>
          <a:xfrm>
            <a:off x="2729122" y="346455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1" name="矩形 10"/>
          <p:cNvSpPr/>
          <p:nvPr/>
        </p:nvSpPr>
        <p:spPr>
          <a:xfrm>
            <a:off x="2810651" y="3937992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2" name="矩形 11"/>
          <p:cNvSpPr/>
          <p:nvPr/>
        </p:nvSpPr>
        <p:spPr>
          <a:xfrm>
            <a:off x="2403140" y="4399657"/>
            <a:ext cx="33742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那又怎么办？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我们反对的是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最不应该、最要反对的是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也是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</a:p>
        </p:txBody>
      </p:sp>
      <p:sp>
        <p:nvSpPr>
          <p:cNvPr id="13" name="矩形 12"/>
          <p:cNvSpPr/>
          <p:nvPr/>
        </p:nvSpPr>
        <p:spPr>
          <a:xfrm>
            <a:off x="5846537" y="2708920"/>
            <a:ext cx="1821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r>
              <a:rPr lang="en-US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后果</a:t>
            </a:r>
            <a:r>
              <a:rPr lang="en-US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</a:p>
        </p:txBody>
      </p:sp>
      <p:sp>
        <p:nvSpPr>
          <p:cNvPr id="14" name="矩形 13"/>
          <p:cNvSpPr/>
          <p:nvPr/>
        </p:nvSpPr>
        <p:spPr>
          <a:xfrm>
            <a:off x="5908563" y="347632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正反对比</a:t>
            </a:r>
          </a:p>
        </p:txBody>
      </p:sp>
      <p:sp>
        <p:nvSpPr>
          <p:cNvPr id="15" name="矩形 14"/>
          <p:cNvSpPr/>
          <p:nvPr/>
        </p:nvSpPr>
        <p:spPr>
          <a:xfrm>
            <a:off x="6054802" y="391505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</a:p>
        </p:txBody>
      </p:sp>
      <p:sp>
        <p:nvSpPr>
          <p:cNvPr id="16" name="矩形 15"/>
          <p:cNvSpPr/>
          <p:nvPr/>
        </p:nvSpPr>
        <p:spPr>
          <a:xfrm>
            <a:off x="6030648" y="464970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策略</a:t>
            </a:r>
          </a:p>
        </p:txBody>
      </p:sp>
      <p:sp>
        <p:nvSpPr>
          <p:cNvPr id="17" name="矩形 16"/>
          <p:cNvSpPr/>
          <p:nvPr/>
        </p:nvSpPr>
        <p:spPr>
          <a:xfrm>
            <a:off x="7812360" y="3153161"/>
            <a:ext cx="8640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78169" y="116632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、仿照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结构分析方法，编写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的论证思路图，并进行解说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、展示。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2" y="1556793"/>
          <a:ext cx="8839617" cy="4658815"/>
        </p:xfrm>
        <a:graphic>
          <a:graphicData uri="http://schemas.openxmlformats.org/drawingml/2006/table">
            <a:tbl>
              <a:tblPr/>
              <a:tblGrid>
                <a:gridCol w="3456384"/>
                <a:gridCol w="2520280"/>
                <a:gridCol w="1008112"/>
                <a:gridCol w="1854841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（分析现象背后的本质）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语言支架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976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1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653" y="2099047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闭关主义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既不送去，又不拿来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248" y="2942594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送去主义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送去，而不拿来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232" y="378904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送来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主义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来，抛给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248" y="443711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既要送去，也要拿来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191" y="53732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如何拿来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72197" y="22529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盲目自大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88170" y="33580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媚外卖国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95936" y="45660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独立自信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04865" y="5252041"/>
            <a:ext cx="1976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取其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精华、去其糟粕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00192" y="277615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00192" y="458434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  <p:bldP spid="13" grpId="0"/>
      <p:bldP spid="7" grpId="0"/>
      <p:bldP spid="8" grpId="0"/>
      <p:bldP spid="28" grpId="0"/>
      <p:bldP spid="29" grpId="0"/>
      <p:bldP spid="30" grpId="0"/>
      <p:bldP spid="31" grpId="0"/>
      <p:bldP spid="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537" y="413238"/>
          <a:ext cx="7974741" cy="2611316"/>
        </p:xfrm>
        <a:graphic>
          <a:graphicData uri="http://schemas.openxmlformats.org/drawingml/2006/table">
            <a:tbl>
              <a:tblPr/>
              <a:tblGrid>
                <a:gridCol w="3456383"/>
                <a:gridCol w="1599312"/>
                <a:gridCol w="1230923"/>
                <a:gridCol w="1688123"/>
              </a:tblGrid>
              <a:tr h="5627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语言支架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74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4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72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72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7306" y="90867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求知必从师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4127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师道不传的社会现象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5427" y="193599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孔子无常师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249289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作文缘由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1047" y="98072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面阐述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6283" y="145719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反面批判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3035" y="193599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29412" y="245921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倡导良风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9989" y="980728"/>
            <a:ext cx="658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15068" y="1437901"/>
            <a:ext cx="58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15068" y="2132856"/>
            <a:ext cx="617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48408" y="3429001"/>
          <a:ext cx="8018584" cy="2702234"/>
        </p:xfrm>
        <a:graphic>
          <a:graphicData uri="http://schemas.openxmlformats.org/drawingml/2006/table">
            <a:tbl>
              <a:tblPr/>
              <a:tblGrid>
                <a:gridCol w="3115480"/>
                <a:gridCol w="3206189"/>
                <a:gridCol w="1696915"/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语言支架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2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1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18940" y="393305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学不可以已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0191" y="453918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学习的意义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2070" y="506240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学习的作用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5872" y="558924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学习的方法和态度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29412" y="393888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提出论点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29419" y="4633972"/>
            <a:ext cx="19880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论证论点：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（比喻论证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对比论证）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64704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说明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：三篇文章，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写作时代不同，写作缘起不同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，但都呈现了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特定的说理逻辑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先破后立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，尤其是在批驳几类不同现象的过程中呈现了自己的说理逻辑；而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则开篇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亮明观点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，正面阐述“古之学者必有师”，再从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反面批判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“耻学于师”的不良社会风尚，再到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正面举例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，最后借作文缘由再次强调从师的必要性。但两篇文章有一个共同特点，即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破立结合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则呈现出一个相对简单的说理结构，即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提出论点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，然后从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多个角度论证论点。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无论采用哪一种说理结构，其本质都是说理者说理思维（逻辑）的一个呈现。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55576" y="260648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：学会论证过程中的逻辑推理。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013" y="980728"/>
            <a:ext cx="9022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、讨论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提出论点过程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中的逻辑推理链条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00808"/>
            <a:ext cx="8543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第一段：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“古之学者必有师。师者，所以传道受业解惑也。”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835696" y="1556792"/>
            <a:ext cx="3312368" cy="484892"/>
          </a:xfrm>
          <a:prstGeom prst="wedgeRoundRectCallout">
            <a:avLst>
              <a:gd name="adj1" fmla="val -40221"/>
              <a:gd name="adj2" fmla="val 81157"/>
              <a:gd name="adj3" fmla="val 16667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为什么会有师呢？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724128" y="2708920"/>
            <a:ext cx="2664296" cy="484892"/>
          </a:xfrm>
          <a:prstGeom prst="wedgeRoundRectCallout">
            <a:avLst>
              <a:gd name="adj1" fmla="val -50451"/>
              <a:gd name="adj2" fmla="val -76596"/>
              <a:gd name="adj3" fmla="val 16667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“师”的定义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567" y="3284984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“人非生而知之者，孰能无惑？”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368" y="391415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思维轨迹（三段论推理）：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8495" y="4509120"/>
            <a:ext cx="37914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①所有人都会有疑惑。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②我是人。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③所以，我会有疑惑。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427984" y="6021288"/>
            <a:ext cx="3960440" cy="484892"/>
          </a:xfrm>
          <a:prstGeom prst="wedgeRoundRectCallout">
            <a:avLst>
              <a:gd name="adj1" fmla="val -41283"/>
              <a:gd name="adj2" fmla="val -101981"/>
              <a:gd name="adj3" fmla="val 16667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那么，有疑惑怎么办？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4" grpId="0" animBg="1"/>
      <p:bldP spid="7" grpId="0" animBg="1"/>
      <p:bldP spid="6" grpId="0"/>
      <p:bldP spid="8" grpId="0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60030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“惑而不从师，其为惑也，终不解矣。”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866" y="119675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思维轨迹（假言推理）：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4599" y="1791717"/>
            <a:ext cx="5594801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①只有从师学习，才能消除疑惑。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②我会有疑惑。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③所以，我就应该从师学习。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87824" y="3645024"/>
            <a:ext cx="4271710" cy="1008112"/>
          </a:xfrm>
          <a:prstGeom prst="wedgeRoundRectCallout">
            <a:avLst>
              <a:gd name="adj1" fmla="val -34491"/>
              <a:gd name="adj2" fmla="val -89771"/>
              <a:gd name="adj3" fmla="val 16667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那么，应该以什么样的人为师呢？</a:t>
            </a:r>
            <a:endParaRPr lang="en-US" altLang="zh-CN" sz="28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60030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“生乎吾前，其闻道也固先乎吾，吾从而师之；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吾后，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其闻道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也亦先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乎吾，吾从而师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866" y="171997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思维轨迹（假言推理）：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229" y="2492896"/>
            <a:ext cx="8134236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①如果有人比我先“闻道”，则我不必了解其年龄，就师其“道”；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②有年长于我的人比我先“闻道”；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年幼于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人也比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先“闻道”；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所以，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我不必了解其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年龄就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师其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“道”。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764704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“是故无贵无贱，无长无少，道之所存，师之所存也。”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866" y="171997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思维轨迹（假言推理）：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229" y="2492896"/>
            <a:ext cx="8134236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①如果某人有“道”，那么我不必了解其身份贵贱只师其“道”；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②有身份高贵的人有“道”；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③有身份低贱的人也有“道”；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所以，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我不必了解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其身份贵贱只师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“道”。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823" y="13056"/>
            <a:ext cx="9174823" cy="684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0894"/>
            <a:ext cx="9050484" cy="599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" y="260648"/>
            <a:ext cx="918124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" y="113421"/>
            <a:ext cx="9046691" cy="647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7" y="188640"/>
            <a:ext cx="9145103" cy="62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6" y="188640"/>
            <a:ext cx="9104543" cy="62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40" y="173160"/>
            <a:ext cx="9151357" cy="625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21" y="268324"/>
            <a:ext cx="9018964" cy="625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“第二条罪状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语句分析中三段论推理的运用。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5076" y="1484784"/>
            <a:ext cx="80773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“科学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东西，随便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什么时候都是不怕人家批评的，因为科学是真理，决不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怕人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驳。主观主义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和宗派主义的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东西，表现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在党八股式的文章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和演说里面，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却生怕人家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驳，非常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胆怯，于是就靠装样子吓人。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8368" y="365254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思维轨迹（三段论推理）：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8495" y="4247510"/>
            <a:ext cx="63161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①科学是真理，决不怕人家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驳；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②科学的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东西同样是真理；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③科学的东西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，都是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不怕人家批评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94664" y="188640"/>
            <a:ext cx="8541832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3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韩愈所处的唐代，依然沿袭门阀制度，于是针对不遵师道的贵族子弟提出从师的重要性，以改变当时“耻于从师”的社会现状。但随着社会的发展，学习内容的丰富性和方式的多样化又会让我们对“学习”产生新的认识。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在“从师是当代学习的主要途径”和“从师并非当代学习的主要途径”两个论题中选择立场，确定观点，拟出说理结构。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80292" y="3842238"/>
          <a:ext cx="8097716" cy="2035034"/>
        </p:xfrm>
        <a:graphic>
          <a:graphicData uri="http://schemas.openxmlformats.org/drawingml/2006/table">
            <a:tbl>
              <a:tblPr/>
              <a:tblGrid>
                <a:gridCol w="2767572"/>
                <a:gridCol w="2664296"/>
                <a:gridCol w="2665848"/>
              </a:tblGrid>
              <a:tr h="4923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内容（事例）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语言支架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762">
                <a:tc>
                  <a:txBody>
                    <a:bodyPr/>
                    <a:lstStyle/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379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36875" y="260648"/>
            <a:ext cx="2592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从师是当代学习的主要途径</a:t>
            </a:r>
          </a:p>
        </p:txBody>
      </p:sp>
      <p:sp>
        <p:nvSpPr>
          <p:cNvPr id="6" name="矩形 5"/>
          <p:cNvSpPr/>
          <p:nvPr/>
        </p:nvSpPr>
        <p:spPr>
          <a:xfrm>
            <a:off x="5796136" y="255857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从师并非当代学习的主要途径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47839" y="38997"/>
            <a:ext cx="16273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确定逻辑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先破后立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8093" y="127155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摆现象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4349035" y="908720"/>
            <a:ext cx="0" cy="46384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5683" y="1794774"/>
            <a:ext cx="225425" cy="54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07708" y="220486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析原因或根源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1369" y="2728084"/>
            <a:ext cx="225425" cy="5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02857" y="3140967"/>
            <a:ext cx="235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危害或后果或意义或影响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9151" y="4001283"/>
            <a:ext cx="225425" cy="579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48721" y="432125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亮观点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5237" y="4773943"/>
            <a:ext cx="225425" cy="45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380216" y="508518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提办法或号召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88854" y="59492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459695" y="5559661"/>
            <a:ext cx="1" cy="41288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7983" y="127248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古今不从师的情况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8936" y="134076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自学成才的故事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7906" y="1989420"/>
            <a:ext cx="307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面子问题、读书无用论、懒惰、自大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82225" y="220405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自律、自强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4564" y="3141921"/>
            <a:ext cx="30700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对社会无用、负担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无知、害人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害己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82226" y="3059779"/>
            <a:ext cx="23487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榜样的力量、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主动学习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7983" y="4148471"/>
            <a:ext cx="25922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从师是当代学习的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途径</a:t>
            </a:r>
          </a:p>
        </p:txBody>
      </p:sp>
      <p:sp>
        <p:nvSpPr>
          <p:cNvPr id="34" name="矩形 33"/>
          <p:cNvSpPr/>
          <p:nvPr/>
        </p:nvSpPr>
        <p:spPr>
          <a:xfrm>
            <a:off x="5948536" y="4086916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当代学习的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途径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7349" y="5229209"/>
            <a:ext cx="34307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学会质疑、不懂就问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“三人行必有我师”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28936" y="5346794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自学和从师相结合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4" grpId="0"/>
      <p:bldP spid="16" grpId="0"/>
      <p:bldP spid="18" grpId="0"/>
      <p:bldP spid="20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051720" y="476672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议论文结构</a:t>
            </a:r>
          </a:p>
        </p:txBody>
      </p:sp>
      <p:sp>
        <p:nvSpPr>
          <p:cNvPr id="3" name="矩形 2"/>
          <p:cNvSpPr/>
          <p:nvPr/>
        </p:nvSpPr>
        <p:spPr>
          <a:xfrm>
            <a:off x="1079612" y="1612324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、并列式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（横式）论证结构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、对照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式（横式）论证结构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、递进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式（纵式）论证结构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（任务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驱动型作文的复合式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764663" y="-296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一、并列式结构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120947" y="646035"/>
            <a:ext cx="89025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（一）、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分论点并列式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把分论点并列起来，是为了论述的方便，将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文章的中心论点分解成几个平行的、并列的分论点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。它们从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不同的角度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不同的侧面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对中心论点或论述的中心问题展开论证。列式的各个分论点，看起来是各自独立的，其实是紧密相关、不可分割的一个整体。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67544" y="3502346"/>
            <a:ext cx="8342545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其结构如下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引论（提出中心论点）</a:t>
            </a: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      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分论点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论据（事例）＋分析论证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本论   分论点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2+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论据（事例）＋分析论证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         分论点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3+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论据（事例）＋分析论证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结论（照应全文）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49" name="自选图形 2"/>
          <p:cNvSpPr/>
          <p:nvPr/>
        </p:nvSpPr>
        <p:spPr bwMode="auto">
          <a:xfrm>
            <a:off x="2195736" y="4576733"/>
            <a:ext cx="41919" cy="990600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自选图形 2"/>
          <p:cNvSpPr/>
          <p:nvPr/>
        </p:nvSpPr>
        <p:spPr bwMode="auto">
          <a:xfrm>
            <a:off x="1015237" y="4191841"/>
            <a:ext cx="84632" cy="1760385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51" grpId="0"/>
      <p:bldP spid="2049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0398" y="188640"/>
            <a:ext cx="903407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、并列分解“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为什么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并列分解“为什么”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主要是回答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方面的问题。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这是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因果关系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的分解，是在提出中心论点后，自中心论点的前面加一个“为什么”，从不同的侧面来阐释、构成分论点。如以</a:t>
            </a: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《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细节的魅力</a:t>
            </a: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》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为题进行作文，题目已经表明了中心论点，那么分论点可以这样设计：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①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细节可定胜负</a:t>
            </a: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；</a:t>
            </a:r>
            <a:endParaRPr kumimoji="0" lang="zh-CN" altLang="en-US" sz="2400" b="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②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细节可知兴衰</a:t>
            </a: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；</a:t>
            </a:r>
            <a:endParaRPr kumimoji="0" lang="zh-CN" altLang="en-US" sz="2400" b="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③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细节可见精神</a:t>
            </a: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kumimoji="0" lang="zh-CN" altLang="en-US" sz="2400" b="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09987" y="3828812"/>
            <a:ext cx="885450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、并列分解“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怎么样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并列分解“怎么样” 主要是回答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方法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途径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方面的问题。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这是从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解决问题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的途径来进行分解，如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《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干事业需要激情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》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可以提出：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①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高昂的激情来自崇高的理想</a:t>
            </a: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；</a:t>
            </a:r>
            <a:endParaRPr kumimoji="0" lang="zh-CN" altLang="en-US" sz="2400" b="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②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高昂的激情来自强烈的责任感</a:t>
            </a: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；</a:t>
            </a:r>
            <a:endParaRPr kumimoji="0" lang="zh-CN" altLang="en-US" sz="2400" b="0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③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高昂的激情来自自强不息的追求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01376" y="188640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（二）、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分论据并列式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为了充分地摆事实、讲道理，有时候就需要把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几个不同角度的论据并列起来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确立中心论点</a:t>
            </a:r>
            <a:r>
              <a:rPr lang="zh-CN" altLang="en-US" sz="24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之后，首先展开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</a:t>
            </a:r>
            <a:r>
              <a:rPr lang="zh-CN" altLang="en-US" sz="24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，寻找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恰当的论据</a:t>
            </a:r>
            <a:r>
              <a:rPr lang="zh-CN" altLang="en-US" sz="24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，然后再考虑如何通过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对论据的分析议论</a:t>
            </a:r>
            <a:r>
              <a:rPr lang="zh-CN" altLang="en-US" sz="24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扣题点题。</a:t>
            </a:r>
          </a:p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要避免从同一角度选择论据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从同一角度选择论据，就缺乏广度，导致论据</a:t>
            </a:r>
            <a:r>
              <a:rPr lang="en-US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复沓单调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，论证也就显得以偏概全、苍白无力；而从不同角度选择论据，既丰富全面，使论证广泛展开，又典型精练使文章严谨有力。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26979" y="3789040"/>
            <a:ext cx="8290517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其结构如下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引论（提出中心论点）</a:t>
            </a: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      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并列论据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本论   并列论据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         并列论据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（事例）＋分析论证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结论（照应全文）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自选图形 2"/>
          <p:cNvSpPr/>
          <p:nvPr/>
        </p:nvSpPr>
        <p:spPr bwMode="auto">
          <a:xfrm>
            <a:off x="2195736" y="4900080"/>
            <a:ext cx="123151" cy="990600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自选图形 2"/>
          <p:cNvSpPr/>
          <p:nvPr/>
        </p:nvSpPr>
        <p:spPr bwMode="auto">
          <a:xfrm>
            <a:off x="1066996" y="4467887"/>
            <a:ext cx="84632" cy="1760385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764663" y="-296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二、对照式结构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4744" y="602431"/>
            <a:ext cx="885539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正反对照式，是将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两种性质截然相反或有差异的事物进行比较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。这种方式有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两种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情况：一种是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将发生在同一时期、同一区域的两种性质截然相反的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或者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有差异的事物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进行比较。通过这样的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对错误的或者差的事物予以否定，对正确或者好的事物进行肯定。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这种对比叫做“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横比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”；对比的另一种情况是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将同一事物在不同的时间、地点的不同情况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进行比较。这种对比叫做“</a:t>
            </a: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纵比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”。 </a:t>
            </a:r>
          </a:p>
          <a:p>
            <a:pPr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正反对照式的结构，既可以体现在</a:t>
            </a:r>
            <a:r>
              <a:rPr lang="zh-CN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段内句与句之间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，也可以体现在</a:t>
            </a:r>
            <a:r>
              <a:rPr lang="zh-CN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段与段之间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。简单地说，就是“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正面说了反面说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”或“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反面说了正面说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9552" y="4369008"/>
            <a:ext cx="840388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其结构如下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引论（提出中心论点）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正面论点＋正面论据＋分析论证；</a:t>
            </a:r>
            <a:endParaRPr lang="zh-CN" altLang="en-US" sz="24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本论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        反面论点＋反面论据＋分析论证。 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结论（照应全文）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自选图形 2"/>
          <p:cNvSpPr/>
          <p:nvPr/>
        </p:nvSpPr>
        <p:spPr bwMode="auto">
          <a:xfrm>
            <a:off x="1979712" y="5315929"/>
            <a:ext cx="60960" cy="784860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自选图形 2"/>
          <p:cNvSpPr/>
          <p:nvPr/>
        </p:nvSpPr>
        <p:spPr bwMode="auto">
          <a:xfrm>
            <a:off x="1066996" y="4838822"/>
            <a:ext cx="84632" cy="1760385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470433" y="314078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层进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572286" y="1280347"/>
            <a:ext cx="72238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层进式结构即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文章各层次之间层层深入、步步推进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的关系，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各层的前后顺序有严格要求，不能随意改动。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这是议论文经常使用的一种结构方式。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934" y="3252962"/>
            <a:ext cx="69188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层进式结构比并列式和对照式更能体现思维的缜密，更具有议论文的理性之美，更容易把文章写得深刻，因而也更具有个性化色彩。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3874" y="2866532"/>
            <a:ext cx="8243861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其结构如下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引论（提出中心论点）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endParaRPr lang="zh-CN" altLang="en-US" sz="24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本论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    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结论（照应全文）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自选图形 2"/>
          <p:cNvSpPr/>
          <p:nvPr/>
        </p:nvSpPr>
        <p:spPr bwMode="auto">
          <a:xfrm>
            <a:off x="1475656" y="3957143"/>
            <a:ext cx="41761" cy="1214267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自选图形 2"/>
          <p:cNvSpPr/>
          <p:nvPr/>
        </p:nvSpPr>
        <p:spPr bwMode="auto">
          <a:xfrm>
            <a:off x="539552" y="3428206"/>
            <a:ext cx="123450" cy="2305050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870" y="37173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（一）、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分论点层进式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874" y="901607"/>
            <a:ext cx="81109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就是将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中心论点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进行分解，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分成几个分论点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，这些分论点之间的关系是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由小到大、由自然到人生、由个人到社会、由浅入深、由简单到复杂、由现象到本质、由原因到结果、由特殊到一般（或由一般到特殊）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3880848"/>
            <a:ext cx="553998" cy="130420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自选图形 2"/>
          <p:cNvSpPr/>
          <p:nvPr/>
        </p:nvSpPr>
        <p:spPr bwMode="auto">
          <a:xfrm>
            <a:off x="2267744" y="3930728"/>
            <a:ext cx="41761" cy="1214267"/>
          </a:xfrm>
          <a:prstGeom prst="leftBrace">
            <a:avLst>
              <a:gd name="adj1" fmla="val 123810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359402" y="3890395"/>
            <a:ext cx="1422184" cy="120032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分析论证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801176" y="4460255"/>
            <a:ext cx="291141" cy="0"/>
          </a:xfrm>
          <a:prstGeom prst="straightConnector1">
            <a:avLst/>
          </a:prstGeom>
          <a:ln w="222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67944" y="3808152"/>
            <a:ext cx="553998" cy="130420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自选图形 2"/>
          <p:cNvSpPr/>
          <p:nvPr/>
        </p:nvSpPr>
        <p:spPr bwMode="auto">
          <a:xfrm>
            <a:off x="4716016" y="3867676"/>
            <a:ext cx="41761" cy="1214267"/>
          </a:xfrm>
          <a:prstGeom prst="leftBrace">
            <a:avLst>
              <a:gd name="adj1" fmla="val 123810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802891" y="3846153"/>
            <a:ext cx="1422184" cy="120032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分析论证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6216" y="3808153"/>
            <a:ext cx="553998" cy="130420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自选图形 2"/>
          <p:cNvSpPr/>
          <p:nvPr/>
        </p:nvSpPr>
        <p:spPr bwMode="auto">
          <a:xfrm>
            <a:off x="7164288" y="3846153"/>
            <a:ext cx="41761" cy="1214267"/>
          </a:xfrm>
          <a:prstGeom prst="leftBrace">
            <a:avLst>
              <a:gd name="adj1" fmla="val 123810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308304" y="3822709"/>
            <a:ext cx="1422184" cy="120032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分论点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分析论证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6225075" y="4460255"/>
            <a:ext cx="291141" cy="0"/>
          </a:xfrm>
          <a:prstGeom prst="straightConnector1">
            <a:avLst/>
          </a:prstGeom>
          <a:ln w="222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/>
      <p:bldP spid="8" grpId="0"/>
      <p:bldP spid="9" grpId="0" animBg="1"/>
      <p:bldP spid="10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1340768"/>
            <a:ext cx="7200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应时而作说“学习”</a:t>
            </a:r>
          </a:p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说理观点的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针对性 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学习之道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314096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说理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观点的针对性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，不是指简单的“就事论事”，而是指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观点的表达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明确的背景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（基于明确的背景而提出的观点），有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问题的意识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（基于明显的问题而提出的观点），有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清晰的对象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（此观点有清晰的说理对象），以及有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现实的意义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（此观点有强烈的现实针对性）。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22186" y="2488492"/>
            <a:ext cx="6824407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其结构如下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 引论（提出中心论点）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本论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 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结论（照应全文）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自选图形 2"/>
          <p:cNvSpPr/>
          <p:nvPr/>
        </p:nvSpPr>
        <p:spPr bwMode="auto">
          <a:xfrm>
            <a:off x="3089191" y="3667050"/>
            <a:ext cx="170555" cy="1605516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自选图形 2"/>
          <p:cNvSpPr/>
          <p:nvPr/>
        </p:nvSpPr>
        <p:spPr bwMode="auto">
          <a:xfrm>
            <a:off x="2005627" y="3290047"/>
            <a:ext cx="155441" cy="2409004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870" y="26064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（二）、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整体层进式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983" y="894957"/>
            <a:ext cx="82792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全文按照“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提出问题，分析问题，解决问题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”的思路安排论证结构，即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围绕中心论点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回答三个问题：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是什么，为什么，怎么办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9746" y="347561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是什么（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提出问题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3259746" y="4172713"/>
            <a:ext cx="3611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为什么（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 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3259746" y="4897762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怎么办（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解决问题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en-US" sz="280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3861122" y="3923414"/>
            <a:ext cx="7975" cy="350874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851920" y="4660604"/>
            <a:ext cx="7975" cy="350874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11560" y="476672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（三）、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“引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结”式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696" y="1605539"/>
            <a:ext cx="76953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引述材料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作话题，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揭示论点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。它属于“引论”的部分。最好从提出论点的需要出发，抓住材料要旨，用简洁的语言，准确地引述。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一般说来，材料不同，引述方式各异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：文字多的叙述性材料应概述，精辟的名言警句要复述，寓意深刻内蕴丰富的文字要阐述，漫画型材料要对画面作简洁介绍和扼要阐述。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16632"/>
            <a:ext cx="878497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，一般写在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第一自然段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，要求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从材料中引出恰当的中心论点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。那么从哪些材料中引出中心论点呢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? 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可以考虑从以下几个方面： 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一句话。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主要是一句名言、格言、警句、俗语，甚至谚语和哲理性的话。例如如“欲穷千里目，更上一层楼”可引出论点“只有站得高才能看得远”。  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一种现象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。如从“逢年过节，大吃大喝，铺张浪费”可引出论点“成由节俭败由奢”。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一件事情。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如从一起严重的交通事故可引出论点“车祸猛于虎。生命价更高”。  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当然，近年的高考，几乎都是材料作文。而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材料本身就写了一种现象或一件事情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。尤其要认真读懂材料，深刻领悟材料。三言两语，击中要害，干脆利落，恰当而迅速地引出中心论点。 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6063" y="562997"/>
            <a:ext cx="825618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②从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材料中引出的中心论点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语句要通顺、凝练，绝不能是病句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中心论点要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正确、鲜明、新颖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正确，就是符合马列主义毛泽东思想，符合时代要求，符合社会普遍追求的积极的人生观、世界观、价值观。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鲜明，就是赞扬什么，批评什么，褒什么贬什么，要旗帜鲜明，态度明确，不能模棱两可，似是而非，甚至错误。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新颖，有时代感，有独特的见解。</a:t>
            </a:r>
            <a:r>
              <a:rPr lang="zh-CN" altLang="en-US" sz="28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中心论点书写时也可独立成段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2698" y="74235"/>
            <a:ext cx="9025806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针对材料，作出必要的分析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。既要简要地分析上文引用的材料，又要由此稍作生发，拓宽思路，为下文展开议论联系实际张本。这是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由“引论”到“本论”的过渡性文字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承上启下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的作用。 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①议，一般可以采用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几个分论点的形式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。每个分论点，语言要凝练、简洁，可以独立成段，也可以把几个分论点写成一段。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力求醒目，结构清晰，思路清楚。分论点要倾情打造，要生动，有意蕴。</a:t>
            </a:r>
            <a:r>
              <a:rPr lang="zh-CN" altLang="en-US" sz="28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结构基本一致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，内容彼此相关，要能扣住中心论点，扣住题目，扣住话题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。否则，就有偏题之嫌。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结构上，分论点之间可以是并列式的，也可以是对照式的，也可以是递进式的，可从时间、空间、大小的角度思考，可由浅入深，由此及彼，由古及今，由中到外，由个人到国家，由自然到人类社会等。 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210226"/>
            <a:ext cx="8352928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② 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”是文章“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猪肚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”部分，要材料丰富，内容充实，有说服力。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要采用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摆事实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讲道理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相结合的方法议论，恰当地使用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古今中外的名人名家事例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作论据。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论据要准确、典型、丰富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准确，就是所举事实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要真实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不杜撰，不张冠李戴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，能用来充分证明其分论点或中心论点。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典型，就是有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历史代表性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丰富，就是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论据要多，要有说服力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，使人看后不得不服。事实论据可以是正面的，也可是反面的。要概括、压缩，不要堆砌事例，也不要大段大段地叙述某个事例。 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82774" y="476672"/>
            <a:ext cx="7966443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③ 一定要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结合论点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事例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针对性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，且注意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事例间的过渡和衔接。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④除了摆事实外，还应有讲道理。可采用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事理论据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名人名言、格言警句、俗语谚语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等等。 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⑤要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依据材料或论点进行辩证分析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，符合哲学观点，短短几十字，还可防止将论点极端化以后出现漏洞。如话题“偏见与关系”，如果论点是“要搞好关系，就不要有偏见”，那么是不是有了偏见就一定搞不好关系呢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再如论点如果是“人必须要有自信”，那么可能有人说自负也是一种自信，所以在议论时必须指出，不能将自信和自负混为一谈。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40241" y="260648"/>
            <a:ext cx="834390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联系实际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展开分析论证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，这是文章成败的关键之所在。</a:t>
            </a:r>
            <a:endParaRPr lang="en-US" altLang="zh-CN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要注意做到以下几点：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必须使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论证充实而严密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；必须选择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典型而有说服力的事实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作论据；必须作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由此及彼由表及里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的分析，做到有理有据。 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联，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或个人，或集体，或社会；或中国，或外国；或自然，或人类社会。反反正正，多角度，多侧面地阐述。还可指出论点在现实生活中的指导意义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，比如证明论点“创新是一个民族的魂”，可以联想到“嫦娥一号”：“正是许许多多的航天科技工作者，从无到有，开拓创新，踏踏实实，才成功发射‘嫦娥一号’卫星，扬了军威，长了民族志气。”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6062" y="188640"/>
            <a:ext cx="849641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对全文的论证作总结，解决问题，总结全文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要注意如下几点：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照应材料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，与文题或开头呼应；要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深化论点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发出号召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提出办法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，把论证推向高潮。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结，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或以抒情句式发出鼓励和号召，或对论述的问题有所深化和拓展。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如论点是“我们需要倡导探索精神”，可以这样结尾：“总之，人们应发扬探索精神，知难而上，不保守，不停滞，勇于进取，不断获得新成果，开拓新领域，使国家日益发展，人民生活水平日益提高。这是我们的责任，也是我们的义务。”首尾呼应，发出号召，铿锵有力，引人深思。结尾部分切不可故意拔高作惊人之语，要精练有力，反对尾大不掉，罗索冗长。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49369" y="767229"/>
            <a:ext cx="859458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引议联结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”结构的基本模式： 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概述材料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概括而不罗索         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亮出观点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鲜明而不含糊    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展开分析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有理而不杂乱         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  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联系实际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实在而不空泛    </a:t>
            </a:r>
          </a:p>
          <a:p>
            <a:pPr>
              <a:spcBef>
                <a:spcPts val="6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小结全篇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干脆而不离题           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照应材料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简洁而不重复 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646" y="1722474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引论（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）（略）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自选图形 2"/>
          <p:cNvSpPr/>
          <p:nvPr/>
        </p:nvSpPr>
        <p:spPr bwMode="auto">
          <a:xfrm>
            <a:off x="638053" y="2041452"/>
            <a:ext cx="135466" cy="1903227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自选图形 2"/>
          <p:cNvSpPr/>
          <p:nvPr/>
        </p:nvSpPr>
        <p:spPr bwMode="auto">
          <a:xfrm>
            <a:off x="4081557" y="3555930"/>
            <a:ext cx="82836" cy="754912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自选图形 2"/>
          <p:cNvSpPr/>
          <p:nvPr/>
        </p:nvSpPr>
        <p:spPr bwMode="auto">
          <a:xfrm>
            <a:off x="4068561" y="2573964"/>
            <a:ext cx="82836" cy="754912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自选图形 2"/>
          <p:cNvSpPr/>
          <p:nvPr/>
        </p:nvSpPr>
        <p:spPr bwMode="auto">
          <a:xfrm>
            <a:off x="4081557" y="1453248"/>
            <a:ext cx="82836" cy="754912"/>
          </a:xfrm>
          <a:prstGeom prst="leftBrace">
            <a:avLst>
              <a:gd name="adj1" fmla="val 123810"/>
              <a:gd name="adj2" fmla="val 50000"/>
            </a:avLst>
          </a:prstGeom>
          <a:noFill/>
          <a:ln w="317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76175" y="2725478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本论（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）（详）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36717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结论（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）（略）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97468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任务一、明确说理的事实与观点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7639" y="620688"/>
            <a:ext cx="8759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仔细阅读下表内容，思考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与辨析：是观点还是事实？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3451" y="1412776"/>
          <a:ext cx="8491374" cy="4450666"/>
        </p:xfrm>
        <a:graphic>
          <a:graphicData uri="http://schemas.openxmlformats.org/drawingml/2006/table">
            <a:tbl>
              <a:tblPr/>
              <a:tblGrid>
                <a:gridCol w="5472597"/>
                <a:gridCol w="3018777"/>
              </a:tblGrid>
              <a:tr h="5187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92"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地球围绕太阳转动。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solidFill>
                            <a:srgbClr val="FF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世界是由全能上帝创造的。</a:t>
                      </a:r>
                      <a:endParaRPr lang="zh-CN" altLang="en-US" sz="2400" b="1">
                        <a:solidFill>
                          <a:srgbClr val="FF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46"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世纪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年代，在美国本土生活的黑人的待遇：公交车上，黑人白人分开坐，有些商店和饭店禁止黑人购物，有专门的白人学校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禁止黑人就读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solidFill>
                            <a:srgbClr val="FF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人人生而平等。</a:t>
                      </a:r>
                      <a:endParaRPr lang="zh-CN" altLang="en-US" sz="2400" b="1">
                        <a:solidFill>
                          <a:srgbClr val="FF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308">
                <a:tc>
                  <a:txBody>
                    <a:bodyPr/>
                    <a:lstStyle/>
                    <a:p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2019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日，李文亮医生在微信群中转发、发布“冠状病毒感染确定了，正在进行病毒分型”“大家不要外传，让家人亲人注意防范”。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solidFill>
                            <a:srgbClr val="FF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李文亮医生，身兼战士担当，彰显英雄本色。</a:t>
                      </a:r>
                      <a:endParaRPr lang="zh-CN" altLang="en-US" sz="2400" b="1">
                        <a:solidFill>
                          <a:srgbClr val="FF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3648" y="404664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千变万化证“学习”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说理方法的多样性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988840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对于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论点的论证，需要用到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不同的说理方法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，不同的说理方法所指向的功能是一致的，都是为了让说理过程更加生动形象，让论点更加深刻明确。不同的说理方法特征不同，而同一个论点可以用不同的说理方法进行论证。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55576" y="188640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奇葩说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可以让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全人类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知识共享</a:t>
            </a:r>
            <a:r>
              <a:rPr lang="zh-CN" altLang="en-US" sz="2800"/>
              <a:t> 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支持不支持？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4629" y="184482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3600">
                <a:solidFill>
                  <a:srgbClr val="118EFF"/>
                </a:solidFill>
                <a:latin typeface="Helvetica Neue" panose="02000503000000020004" pitchFamily="2" charset="0"/>
                <a:hlinkClick r:id="rId3"/>
              </a:rPr>
              <a:t>www.bilibili.com/video/av36231170</a:t>
            </a:r>
            <a:endParaRPr lang="en-GB" altLang="zh-CN" sz="3600">
              <a:solidFill>
                <a:srgbClr val="118EFF"/>
              </a:solidFill>
              <a:effectLst/>
              <a:latin typeface="Helvetica Neue" panose="02000503000000020004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708920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块芯片和我手中的这个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，手机里的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百度百科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有什么区别？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百度百科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是我的工具，可是我一旦相信了这个百度百科所有的排序都是正确的，它所有的讯息都是真的，</a:t>
            </a:r>
            <a:r>
              <a:rPr lang="zh-CN" altLang="en-US" sz="2800" b="1">
                <a:solidFill>
                  <a:srgbClr val="0833F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它就不是我的工具了，它可能是别人利用你的工具，如果所有人都相信了它是真的，它甚至不是人的工具，它变成了人的主宰。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26876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詹青云：不支持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51520" y="10270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这一道辩题其实有一个更加古老也更有趣的小片，就是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《西游记》。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们长大后都知道了，西游记是佛祖安排下的一场大戏。所有神仙妖魔都配合他的演出，所以每一难都恰到好处逢凶化吉。佛祖不可以直接把那坨经书砸到唐僧头上么？他可以，这坨经书是完全可以运输的可以共享的。</a:t>
            </a:r>
            <a:r>
              <a:rPr lang="zh-CN" altLang="en-US" sz="2400" b="1">
                <a:solidFill>
                  <a:srgbClr val="0833F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但是取经的路是不可以的，而使唐僧成为唐僧的，不是经书，是那条取经的路啊。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622" y="2270728"/>
            <a:ext cx="85967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比如说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法兰西画院里的院士老爷爷们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，他们第一次在秋季沙龙上看到印象派的画作，他们从他们的知识出发这完全不是在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画画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我们在那个年代都把他们脑海中的知识同步给所有人，我们每个人都是古典油画的专家，我们这个世界永远也不会拥抱莫奈和梵高。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622" y="4192916"/>
            <a:ext cx="8690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19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世纪的最后一天，欧洲的物理学家们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欢聚一堂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开尔文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热力学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单位的那个开尔文，他发表演讲说，物理学的大厦已经落成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剩下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的只是一些修饰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工作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我们在那个年代都把这些最顶尖专家的知识同步给所有人，我们相信那就是物理学的大厦，就不会有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年以后完全拆毁了这座大厦的相对论和量子力学。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47864" y="623963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259632" y="29860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任务一、复苏常见的论证方法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28005" y="55308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说说你知道哪些常见的说理方法？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7480" y="1099837"/>
          <a:ext cx="8784976" cy="4777435"/>
        </p:xfrm>
        <a:graphic>
          <a:graphicData uri="http://schemas.openxmlformats.org/drawingml/2006/table">
            <a:tbl>
              <a:tblPr/>
              <a:tblGrid>
                <a:gridCol w="938136"/>
                <a:gridCol w="4248472"/>
                <a:gridCol w="359836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定义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作用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883"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348">
                <a:tc>
                  <a:txBody>
                    <a:bodyPr/>
                    <a:lstStyle/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127">
                <a:tc>
                  <a:txBody>
                    <a:bodyPr/>
                    <a:lstStyle/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49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5585" y="1659255"/>
            <a:ext cx="798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585" y="2367141"/>
            <a:ext cx="793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对比论证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519" y="3358530"/>
            <a:ext cx="7930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引用论证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200" y="5102205"/>
            <a:ext cx="793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比喻论证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5616" y="1619593"/>
            <a:ext cx="4109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是指运用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典型事例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来证明论点的方法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36941" y="1631736"/>
            <a:ext cx="3600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列举典型事例，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证明中心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论点，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增强说服力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95690" y="2327479"/>
            <a:ext cx="4264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是把两种事物加以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对照、比较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后，推导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出它们之间的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差异点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，使结论映衬而出的论证方法。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379773" y="2382270"/>
            <a:ext cx="36006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揭示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事物的本质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，使所阐述的事理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更加深刻，更有说服力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095690" y="3204641"/>
            <a:ext cx="42489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即引用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名人名言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名人的观点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等作为论据，引经据典地分析问题、说明道理的论证方法。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198827" y="5102205"/>
            <a:ext cx="4248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熟知的事物作</a:t>
            </a:r>
            <a:r>
              <a:rPr lang="zh-CN" altLang="en-US" sz="20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地对论点进行证明的一种论证方法</a:t>
            </a:r>
          </a:p>
        </p:txBody>
      </p:sp>
      <p:sp>
        <p:nvSpPr>
          <p:cNvPr id="17" name="矩形 16"/>
          <p:cNvSpPr/>
          <p:nvPr/>
        </p:nvSpPr>
        <p:spPr>
          <a:xfrm>
            <a:off x="5387741" y="5101207"/>
            <a:ext cx="3584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通过比喻进行证明，使论证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生动形象、浅显易懂。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387741" y="3204640"/>
            <a:ext cx="35847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增强论证的说服力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权威性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；或增强</a:t>
            </a:r>
            <a:r>
              <a:rPr lang="zh-CN" altLang="en-US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论证的趣味性，吸引读者。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0520" y="4248799"/>
            <a:ext cx="793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类比论证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9758" y="4188862"/>
            <a:ext cx="4216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是一种通过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已知事物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与跟它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有某些相同特点的事物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进行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比较类推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从而证明论点的论证方法。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387741" y="4279576"/>
            <a:ext cx="3557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富于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启发性</a:t>
            </a:r>
            <a:r>
              <a:rPr lang="zh-CN" altLang="en-US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，深入浅出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，使读者易于领悟抽象的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8" grpId="0"/>
      <p:bldP spid="11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19" grpId="0"/>
      <p:bldP spid="2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1"/>
          <p:cNvSpPr txBox="1"/>
          <p:nvPr/>
        </p:nvSpPr>
        <p:spPr>
          <a:xfrm>
            <a:off x="3131840" y="1166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比喻论证</a:t>
            </a:r>
          </a:p>
        </p:txBody>
      </p:sp>
      <p:sp>
        <p:nvSpPr>
          <p:cNvPr id="4" name="矩形 3"/>
          <p:cNvSpPr/>
          <p:nvPr/>
        </p:nvSpPr>
        <p:spPr>
          <a:xfrm>
            <a:off x="287524" y="908720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比喻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论证是用比喻作论证，拿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比喻者之理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去论证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被比喻</a:t>
            </a:r>
            <a:r>
              <a:rPr lang="zh-CN" altLang="en-US" sz="2400" b="1" u="sng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者之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两事物之间，只需要有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类似之点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，即可用一事物比喻另一事物，从而论证一个比较抽象的事理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比喻者与被比喻者之间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类相异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r>
              <a:rPr lang="zh-CN" altLang="en-US" sz="24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它们之间具有推理关系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比喻论证要注意几个问题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用来作为喻体的事物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，应当是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为大家所熟悉的、具体的、浅显的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，这样，才能既通俗又生动地说明另一个事物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比喻应当贴切、自然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，要能恰到好处地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说明被论证事物的特点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。可以把老师比喻成蜡烛、春蚕，说明他们无私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献出自己的一切，却不能将他们比喻成能使别人干净起来，可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它们自己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却像越来越脏的抹布、扫帚，这样运用比喻法，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叫“引喻失义”。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88912" y="2564904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有三宝精气神，腹有诗书气自华。读不同的书，可以养不同的气。读书于人，就像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吃饭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喝水一样不可或缺，我们可以从书中汲取无尽的精神力量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不，汲取气，汲取一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种激荡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在我们的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血管、充盈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于我们的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周身、又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从我们的每一个毛孔里散发出来的气。同时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也要像吃饭那样，吃各种蔬果和五谷杂粮，摄取多种营养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阅读各式各样的书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，汲取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各种各样的气，以避免先天不足，后天失调。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不过，血气方刚的少男少女，不仅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学旁收，大量读书，还要有目标，有选择地读书，吸取精华，剔除糟粕，读天下好书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，养人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间正气。就像孟夫子说的那样：吾善养吾浩然之气也！</a:t>
            </a:r>
          </a:p>
        </p:txBody>
      </p:sp>
      <p:sp>
        <p:nvSpPr>
          <p:cNvPr id="4" name="矩形 3"/>
          <p:cNvSpPr/>
          <p:nvPr/>
        </p:nvSpPr>
        <p:spPr>
          <a:xfrm>
            <a:off x="352908" y="188640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、钱钟书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先生是个“甘于寂寞的人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他不愿被人炒作，也不愿抛头露面，只想一心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做学问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。一天，一位英国女士打来电话，说喜欢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围城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想见见钱先生。钱钟书婉言谢绝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，但是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那位女士十分执着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，最后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钱钟书实在没有办法了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以其特有的幽默语言对她说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你吃了一个鸡蛋觉得不错，你认为有必要去认识那只下蛋的母鸡吗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188640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、阅读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党八股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明确四篇课文所用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的主要说理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方法及其作用。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7731" y="1916832"/>
          <a:ext cx="8528538" cy="4508271"/>
        </p:xfrm>
        <a:graphic>
          <a:graphicData uri="http://schemas.openxmlformats.org/drawingml/2006/table">
            <a:tbl>
              <a:tblPr/>
              <a:tblGrid>
                <a:gridCol w="2104029"/>
                <a:gridCol w="2808312"/>
                <a:gridCol w="3616197"/>
              </a:tblGrid>
              <a:tr h="484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篇目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主要的说理方法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对本课内容的作用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77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81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27784" y="2535584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比喻、对比论证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4029" y="3203088"/>
            <a:ext cx="2437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对比、举例、引用论证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1817" y="4034085"/>
            <a:ext cx="2428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比喻、举例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类比、对比论证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4865082"/>
            <a:ext cx="2437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举例、引用、比喻、对比论证                         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508348" y="1441484"/>
            <a:ext cx="34290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喻指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中外文化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遗产</a:t>
            </a: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579522" y="1467861"/>
            <a:ext cx="1988045" cy="523220"/>
          </a:xfrm>
          <a:prstGeom prst="rect">
            <a:avLst/>
          </a:prstGeom>
          <a:noFill/>
          <a:ln w="38100" cmpd="dbl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indent="-342900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宅子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4570" y="1967626"/>
            <a:ext cx="23574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怕被染污，徘徊不敢走进门</a:t>
            </a:r>
          </a:p>
        </p:txBody>
      </p:sp>
      <p:sp>
        <p:nvSpPr>
          <p:cNvPr id="7" name="矩形 6"/>
          <p:cNvSpPr/>
          <p:nvPr/>
        </p:nvSpPr>
        <p:spPr>
          <a:xfrm>
            <a:off x="2347944" y="2921733"/>
            <a:ext cx="2500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勃然大怒，放一把火烧光</a:t>
            </a:r>
          </a:p>
        </p:txBody>
      </p:sp>
      <p:sp>
        <p:nvSpPr>
          <p:cNvPr id="8" name="矩形 7"/>
          <p:cNvSpPr/>
          <p:nvPr/>
        </p:nvSpPr>
        <p:spPr>
          <a:xfrm>
            <a:off x="2319382" y="3896162"/>
            <a:ext cx="2571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欣欣然蹩进卧室，大吸鸦片</a:t>
            </a:r>
          </a:p>
        </p:txBody>
      </p:sp>
      <p:sp>
        <p:nvSpPr>
          <p:cNvPr id="9" name="矩形 8"/>
          <p:cNvSpPr/>
          <p:nvPr/>
        </p:nvSpPr>
        <p:spPr>
          <a:xfrm>
            <a:off x="664184" y="218306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孱头</a:t>
            </a:r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kumimoji="1" lang="zh-CN" altLang="en-US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094" y="313717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昏蛋</a:t>
            </a:r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kumimoji="1" lang="zh-CN" altLang="en-US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522" y="411160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</a:pP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废物</a:t>
            </a:r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kumimoji="1" lang="zh-CN" altLang="en-US" sz="28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箭头标注 20"/>
          <p:cNvSpPr/>
          <p:nvPr/>
        </p:nvSpPr>
        <p:spPr>
          <a:xfrm>
            <a:off x="5055668" y="2947760"/>
            <a:ext cx="3571900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041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箭头标注 21"/>
          <p:cNvSpPr/>
          <p:nvPr/>
        </p:nvSpPr>
        <p:spPr>
          <a:xfrm>
            <a:off x="5038583" y="1894657"/>
            <a:ext cx="3571900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041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箭头标注 22"/>
          <p:cNvSpPr/>
          <p:nvPr/>
        </p:nvSpPr>
        <p:spPr>
          <a:xfrm>
            <a:off x="5046805" y="3935869"/>
            <a:ext cx="3571900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041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747065" y="1844824"/>
            <a:ext cx="2928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害怕继承、拒绝借鉴的逃避主义 </a:t>
            </a:r>
          </a:p>
        </p:txBody>
      </p:sp>
      <p:sp>
        <p:nvSpPr>
          <p:cNvPr id="25" name="矩形 24"/>
          <p:cNvSpPr/>
          <p:nvPr/>
        </p:nvSpPr>
        <p:spPr>
          <a:xfrm>
            <a:off x="5841486" y="3019198"/>
            <a:ext cx="2428892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盲目排斥的虚无主义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32623" y="4007307"/>
            <a:ext cx="271464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全盘接受的投降主义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7298" y="4869160"/>
            <a:ext cx="85551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“徘徊不敢走进门”的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“孱头”，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“放一把火烧光”的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“昏蛋”，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“欣欣然的蹩进卧室，大吸剩下的鸦片”的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“废物”，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都不是“拿来主义”者。</a:t>
            </a:r>
            <a:endParaRPr lang="zh-CN" altLang="en-US" sz="2800"/>
          </a:p>
        </p:txBody>
      </p:sp>
      <p:sp>
        <p:nvSpPr>
          <p:cNvPr id="19" name="矩形 18"/>
          <p:cNvSpPr/>
          <p:nvPr/>
        </p:nvSpPr>
        <p:spPr>
          <a:xfrm>
            <a:off x="1116207" y="-11723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中的比喻论证赏析</a:t>
            </a:r>
            <a:endParaRPr lang="zh-CN" altLang="en-US" sz="2800"/>
          </a:p>
        </p:txBody>
      </p:sp>
      <p:sp>
        <p:nvSpPr>
          <p:cNvPr id="28" name="矩形 27"/>
          <p:cNvSpPr/>
          <p:nvPr/>
        </p:nvSpPr>
        <p:spPr>
          <a:xfrm>
            <a:off x="553769" y="487377"/>
            <a:ext cx="83176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齐读第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段，文中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一共列举了哪几种对待“大宅子”的态度</a:t>
            </a:r>
            <a:r>
              <a:rPr kumimoji="1"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作者的态度如何？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19" grpId="0"/>
      <p:bldP spid="2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79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68822" y="5840995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比喻论证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753" y="214289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“拿来主义”是如何对待中外文化遗产的呢？文中是怎样说理的？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649" y="1170579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拿来主义”者是</a:t>
            </a:r>
            <a:r>
              <a:rPr kumimoji="1"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占有，挑选，取其精华，去其糟粕</a:t>
            </a:r>
            <a:endParaRPr lang="zh-CN" altLang="en-US" sz="2800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652170" y="5019935"/>
            <a:ext cx="13716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姨太太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1938054" y="1948099"/>
            <a:ext cx="2327688" cy="523875"/>
            <a:chOff x="3120" y="1440"/>
            <a:chExt cx="1104" cy="330"/>
          </a:xfrm>
        </p:grpSpPr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>
              <a:off x="3120" y="1536"/>
              <a:ext cx="384" cy="144"/>
            </a:xfrm>
            <a:prstGeom prst="leftArrow">
              <a:avLst>
                <a:gd name="adj1" fmla="val 50000"/>
                <a:gd name="adj2" fmla="val 6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3504" y="1440"/>
              <a:ext cx="72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吃掉</a:t>
              </a:r>
              <a:endParaRPr kumimoji="1"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10"/>
          <p:cNvGrpSpPr/>
          <p:nvPr/>
        </p:nvGrpSpPr>
        <p:grpSpPr>
          <a:xfrm>
            <a:off x="1938054" y="2805356"/>
            <a:ext cx="2428892" cy="954088"/>
            <a:chOff x="3120" y="1872"/>
            <a:chExt cx="1152" cy="601"/>
          </a:xfrm>
        </p:grpSpPr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>
              <a:off x="3120" y="1968"/>
              <a:ext cx="384" cy="144"/>
            </a:xfrm>
            <a:prstGeom prst="leftArrow">
              <a:avLst>
                <a:gd name="adj1" fmla="val 50000"/>
                <a:gd name="adj2" fmla="val 6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3504" y="1872"/>
              <a:ext cx="768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送药房</a:t>
              </a:r>
            </a:p>
          </p:txBody>
        </p:sp>
      </p:grpSp>
      <p:grpSp>
        <p:nvGrpSpPr>
          <p:cNvPr id="35" name="Group 13"/>
          <p:cNvGrpSpPr/>
          <p:nvPr/>
        </p:nvGrpSpPr>
        <p:grpSpPr>
          <a:xfrm>
            <a:off x="2223805" y="3662612"/>
            <a:ext cx="1747874" cy="954088"/>
            <a:chOff x="3120" y="2358"/>
            <a:chExt cx="829" cy="601"/>
          </a:xfrm>
        </p:grpSpPr>
        <p:sp>
          <p:nvSpPr>
            <p:cNvPr id="36" name="AutoShape 14"/>
            <p:cNvSpPr>
              <a:spLocks noChangeArrowheads="1"/>
            </p:cNvSpPr>
            <p:nvPr/>
          </p:nvSpPr>
          <p:spPr bwMode="auto">
            <a:xfrm>
              <a:off x="3120" y="2544"/>
              <a:ext cx="384" cy="144"/>
            </a:xfrm>
            <a:prstGeom prst="leftArrow">
              <a:avLst>
                <a:gd name="adj1" fmla="val 50000"/>
                <a:gd name="adj2" fmla="val 6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3472" y="2358"/>
              <a:ext cx="477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1"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送</a:t>
              </a:r>
              <a:r>
                <a:rPr kumimoji="1" lang="en-US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kumimoji="1"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毁掉</a:t>
              </a: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1898199" y="5000887"/>
            <a:ext cx="2631300" cy="523875"/>
            <a:chOff x="3168" y="3075"/>
            <a:chExt cx="1248" cy="330"/>
          </a:xfrm>
        </p:grpSpPr>
        <p:sp>
          <p:nvSpPr>
            <p:cNvPr id="39" name="AutoShape 17"/>
            <p:cNvSpPr>
              <a:spLocks noChangeArrowheads="1"/>
            </p:cNvSpPr>
            <p:nvPr/>
          </p:nvSpPr>
          <p:spPr bwMode="auto">
            <a:xfrm>
              <a:off x="3168" y="3168"/>
              <a:ext cx="384" cy="144"/>
            </a:xfrm>
            <a:prstGeom prst="leftArrow">
              <a:avLst>
                <a:gd name="adj1" fmla="val 50000"/>
                <a:gd name="adj2" fmla="val 6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18"/>
            <p:cNvSpPr txBox="1">
              <a:spLocks noChangeArrowheads="1"/>
            </p:cNvSpPr>
            <p:nvPr/>
          </p:nvSpPr>
          <p:spPr bwMode="auto">
            <a:xfrm>
              <a:off x="3504" y="3075"/>
              <a:ext cx="912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走散</a:t>
              </a:r>
              <a:endParaRPr kumimoji="1"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5759987" y="1922355"/>
            <a:ext cx="2970105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喻文化精华</a:t>
            </a:r>
          </a:p>
        </p:txBody>
      </p:sp>
      <p:sp>
        <p:nvSpPr>
          <p:cNvPr id="42" name="AutoShape 20"/>
          <p:cNvSpPr>
            <a:spLocks noChangeArrowheads="1"/>
          </p:cNvSpPr>
          <p:nvPr/>
        </p:nvSpPr>
        <p:spPr bwMode="auto">
          <a:xfrm>
            <a:off x="5676482" y="2805356"/>
            <a:ext cx="3071866" cy="785818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喻精华糟粕</a:t>
            </a:r>
          </a:p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并存的文化</a:t>
            </a:r>
          </a:p>
        </p:txBody>
      </p:sp>
      <p:sp>
        <p:nvSpPr>
          <p:cNvPr id="43" name="AutoShape 21"/>
          <p:cNvSpPr>
            <a:spLocks noChangeArrowheads="1"/>
          </p:cNvSpPr>
          <p:nvPr/>
        </p:nvSpPr>
        <p:spPr bwMode="auto">
          <a:xfrm>
            <a:off x="5816381" y="3843587"/>
            <a:ext cx="3081342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喻文化糟粕</a:t>
            </a:r>
          </a:p>
        </p:txBody>
      </p:sp>
      <p:sp>
        <p:nvSpPr>
          <p:cNvPr id="44" name="AutoShape 22"/>
          <p:cNvSpPr>
            <a:spLocks noChangeArrowheads="1"/>
          </p:cNvSpPr>
          <p:nvPr/>
        </p:nvSpPr>
        <p:spPr bwMode="auto">
          <a:xfrm>
            <a:off x="5777904" y="4875139"/>
            <a:ext cx="2952188" cy="812812"/>
          </a:xfrm>
          <a:prstGeom prst="leftArrowCallout">
            <a:avLst>
              <a:gd name="adj1" fmla="val 25000"/>
              <a:gd name="adj2" fmla="val 23148"/>
              <a:gd name="adj3" fmla="val 46996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00FFFF">
                  <a:gamma/>
                  <a:tint val="0"/>
                  <a:invGamma/>
                </a:srgbClr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喻腐朽淫糜</a:t>
            </a:r>
          </a:p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的封建文化</a:t>
            </a:r>
          </a:p>
        </p:txBody>
      </p:sp>
      <p:grpSp>
        <p:nvGrpSpPr>
          <p:cNvPr id="45" name="Group 29"/>
          <p:cNvGrpSpPr/>
          <p:nvPr/>
        </p:nvGrpSpPr>
        <p:grpSpPr>
          <a:xfrm>
            <a:off x="366418" y="2162414"/>
            <a:ext cx="357190" cy="3214710"/>
            <a:chOff x="2160" y="1584"/>
            <a:chExt cx="192" cy="1680"/>
          </a:xfrm>
        </p:grpSpPr>
        <p:sp>
          <p:nvSpPr>
            <p:cNvPr id="46" name="AutoShape 30"/>
            <p:cNvSpPr/>
            <p:nvPr/>
          </p:nvSpPr>
          <p:spPr bwMode="auto">
            <a:xfrm>
              <a:off x="2160" y="1584"/>
              <a:ext cx="144" cy="1680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round/>
              <a:tailEnd type="stealth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31"/>
            <p:cNvSpPr>
              <a:spLocks noChangeShapeType="1"/>
            </p:cNvSpPr>
            <p:nvPr/>
          </p:nvSpPr>
          <p:spPr bwMode="auto">
            <a:xfrm>
              <a:off x="2160" y="2064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stealth" w="med" len="med"/>
            </a:ln>
            <a:effectLst/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32"/>
            <p:cNvSpPr>
              <a:spLocks noChangeShapeType="1"/>
            </p:cNvSpPr>
            <p:nvPr/>
          </p:nvSpPr>
          <p:spPr bwMode="auto">
            <a:xfrm>
              <a:off x="2160" y="2592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stealth" w="med" len="med"/>
            </a:ln>
            <a:effectLst/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580732" y="1948100"/>
            <a:ext cx="130016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鱼翅        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4"/>
          <p:cNvSpPr txBox="1">
            <a:spLocks noChangeArrowheads="1"/>
          </p:cNvSpPr>
          <p:nvPr/>
        </p:nvSpPr>
        <p:spPr bwMode="auto">
          <a:xfrm>
            <a:off x="723608" y="2805356"/>
            <a:ext cx="10096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鸦片 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5"/>
          <p:cNvSpPr txBox="1">
            <a:spLocks noChangeArrowheads="1"/>
          </p:cNvSpPr>
          <p:nvPr/>
        </p:nvSpPr>
        <p:spPr bwMode="auto">
          <a:xfrm>
            <a:off x="652170" y="3805488"/>
            <a:ext cx="17859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烟枪烟灯</a:t>
            </a:r>
          </a:p>
        </p:txBody>
      </p:sp>
      <p:sp>
        <p:nvSpPr>
          <p:cNvPr id="52" name="矩形 51"/>
          <p:cNvSpPr/>
          <p:nvPr/>
        </p:nvSpPr>
        <p:spPr>
          <a:xfrm>
            <a:off x="3938318" y="200364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完全吸收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224070" y="2662480"/>
            <a:ext cx="13573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批判地吸收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38318" y="3662612"/>
            <a:ext cx="2143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保存一点、销毁大部分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971679" y="5001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坚决抛弃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7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75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8" dur="75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8" grpId="0"/>
      <p:bldP spid="41" grpId="0" animBg="1"/>
      <p:bldP spid="42" grpId="0" animBg="1"/>
      <p:bldP spid="43" grpId="0" animBg="1"/>
      <p:bldP spid="44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188640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中的比喻论证赏析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920660"/>
            <a:ext cx="8352928" cy="5015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，取之于蓝，而青于蓝；冰，水为之，而寒于水。木直中绳，輮以为轮，其曲中规。虽有槁暴，不复挺者，輮使之然也。故木受绳则直，金就砺则利，君子博学而日参省乎己，则知明而行无过矣。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吾尝终日而思矣，不如须臾之所学也；吾尝跂而望矣，不如登高之博见也。登高而招，臂非加长也，而见者远；顺风而呼，声非加疾也，而闻者彰。假舆马者，非利足也，而致千里；假舟楫者，非能水也，而绝江河。君子生非异也，善假于物也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139952" y="188640"/>
            <a:ext cx="4747691" cy="2448272"/>
          </a:xfrm>
          <a:prstGeom prst="wedgeRoundRectCallout">
            <a:avLst>
              <a:gd name="adj1" fmla="val -76410"/>
              <a:gd name="adj2" fmla="val -541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“青出于蓝”“冰寒于水”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两个比喻把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人的本性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蓝草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美好的人性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靛青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科学道理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自然现象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方面论证了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通过学习可以不断提升学问与修养，超越原来的自己。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179512" y="71260"/>
            <a:ext cx="6552728" cy="1281199"/>
          </a:xfrm>
          <a:prstGeom prst="wedgeRectCallout">
            <a:avLst>
              <a:gd name="adj1" fmla="val -40826"/>
              <a:gd name="adj2" fmla="val 7691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“直木为轮”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，用“輮”来比喻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学习可以改造人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的重大作用，说明事物经过一定的变化，还可以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改变原来的状态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53806" y="2924944"/>
            <a:ext cx="6804139" cy="1800200"/>
          </a:xfrm>
          <a:prstGeom prst="wedgeRoundRectCallout">
            <a:avLst>
              <a:gd name="adj1" fmla="val -13904"/>
              <a:gd name="adj2" fmla="val -7754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“木受绳则直”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金就砺则利”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事物经过加工可以提高自己，改变自己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，当然也是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比喻人通过学习可以提高改变自己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。两个比喻所强调的都是</a:t>
            </a:r>
            <a:r>
              <a:rPr lang="zh-CN" altLang="en-US" sz="24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改造的结果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，并与下文“知明而行无过”相照应。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3455874" y="3068960"/>
            <a:ext cx="5148573" cy="3312368"/>
          </a:xfrm>
          <a:prstGeom prst="wedgeRoundRectCallout">
            <a:avLst>
              <a:gd name="adj1" fmla="val -75478"/>
              <a:gd name="adj2" fmla="val 2735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个比喻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“跂而望”不如“登高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之博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见”；“登高而招”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“见者远”；“顺风而呼”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“闻者彰”；“假舆马” 可“致千里”；“假舟楫” 可“绝江河”。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个比喻的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共同点即同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本体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善假于物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人借助学习就能弥补自己的不足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，取得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更显著的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成效。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 animBg="1"/>
      <p:bldP spid="6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2780928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A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是事实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。事实是记录客观存在的，不以人的意志为转移；事实从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自然收集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而来，使用观察、实验、记录等测量手段（一个人不可能直接搜集所有事实，大量事实来自他人收集和记录，便有了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直接事实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间接事实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事实代表了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，在语言陈述中体现出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理性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4048" y="2838355"/>
            <a:ext cx="38884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B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是观点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。观点是感官的主观判断；观点来源于头脑，通过学习、比较、判断、质疑等思维方法（观点可以来自直接观察的印象，也可在讨论或思辨中形成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）形成；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观点代表着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，在语言陈述中体现出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感性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-2341"/>
            <a:ext cx="5047234" cy="266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24873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这五个比喻是从总论学习的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重要性这个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角度来论述中心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论点“学不可以已”的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，进而推论出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人必须通过不断的学习和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才能达到“知明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而行无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境地。</a:t>
            </a:r>
          </a:p>
        </p:txBody>
      </p:sp>
      <p:sp>
        <p:nvSpPr>
          <p:cNvPr id="7" name="矩形 6"/>
          <p:cNvSpPr/>
          <p:nvPr/>
        </p:nvSpPr>
        <p:spPr>
          <a:xfrm>
            <a:off x="323528" y="1628800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五个比喻大致告成了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关系，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作者先结合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自身体会，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用“终日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思，不如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须臾之所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来阐述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的关系，接着以“跂而望”不如“登高之博见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”，形象说明只有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摆正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学和思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关系才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能够使学习产生显著的效果。为了把道理说得更透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，作者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顺势而下，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连用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“登高而招”“顺风而呼”“假舆马”“假舟楫”四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，强调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“闻者彰”“致千里”“绝江河”这些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效果的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取得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并不是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人本身有什么特异功能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，而是因为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凭借了外界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条件。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个比喻，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分别从见、闻、陆、水等角度阐明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了在实际生活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中由于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借助外界条件所起的非凡作用，这就证明了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善假于物可以弥补自身不足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，从而达到理想目标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的论说。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620688"/>
            <a:ext cx="83529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成山，风雨兴焉；积水成渊，蛟龙生焉；积善成德，而神明自得，圣心备焉。故不积跬步，无以至千里；不积小流，无以成江海。骐骥一跃，不能十步；驽马十驾，功在不舍。锲而舍之，朽木不折；锲而不舍，金石可镂。蚓无爪牙之利，筋骨之强，上食埃土，下饮黄泉，用心一也。蟹六跪而二螯，非蛇鳝之穴无可寄托者，用心躁也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724128" y="134344"/>
            <a:ext cx="3419872" cy="3006624"/>
          </a:xfrm>
          <a:prstGeom prst="wedgeRoundRectCallout">
            <a:avLst>
              <a:gd name="adj1" fmla="val -67512"/>
              <a:gd name="adj2" fmla="val -1840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个比喻：“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积土成山”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“积水成渊”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推出“积善成德”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学习的成就是不断积累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“不积跬步”“不积小流”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反面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如果不积累就不能达到远大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目标。</a:t>
            </a:r>
            <a:endParaRPr lang="zh-CN" altLang="en-US" sz="2400">
              <a:solidFill>
                <a:srgbClr val="FF00FF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107504" y="134344"/>
            <a:ext cx="2448272" cy="4374776"/>
          </a:xfrm>
          <a:prstGeom prst="wedgeRectCallout">
            <a:avLst>
              <a:gd name="adj1" fmla="val 77370"/>
              <a:gd name="adj2" fmla="val 2023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个比喻：“骐骥一跃”“驽马十驾”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一反一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，意在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坚持不懈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才是学好的关键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“锲而不舍”“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锲而舍之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一正一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，重在强调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只有坚持不懈、持之以恒才会有所成就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292080" y="5085184"/>
            <a:ext cx="3312368" cy="1224136"/>
          </a:xfrm>
          <a:prstGeom prst="wedgeRoundRectCallout">
            <a:avLst>
              <a:gd name="adj1" fmla="val -3972"/>
              <a:gd name="adj2" fmla="val -11879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蚯蚓、螃蟹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两个比喻正反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还要专心一意。</a:t>
            </a:r>
            <a:endParaRPr lang="zh-CN" altLang="en-US" sz="2400">
              <a:solidFill>
                <a:srgbClr val="FF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116632"/>
            <a:ext cx="86409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这段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作者用了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十个比喻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，分别从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积累、学习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坚持、学习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要专一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三个层面论述中心论点，而每一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层面作者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都采用了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正反结合的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第一层：从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土成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山”“积水成渊”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推论到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“积善成德”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正面论述积累的作用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，说明学习的成就是不断积累起来的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道理。然后以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“不积跬步”“不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积小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反面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说明如果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不积累就不能达到远大目标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情况。这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四个比喻不难体会出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积累对于学习的基础性和远瞻性作用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由此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顺势引出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该如何进行积累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的问题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“骐骥一跃”“驽马十驾”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一反一正的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鲜明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对比，意在说明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主观条件的好坏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不是学习的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决定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因素，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坚持不懈才是学好的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“锲而不舍”“锲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而舍</a:t>
            </a: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一反的生动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对照，重在强调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只有坚持不懈、持之以恒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才会有所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成就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四个比喻说明了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积累首先要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坚持不懈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   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层，用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比喻正反对照，说明心思专一和心思浮躁对于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而言造成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的截然不同的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处境。这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两个比喻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强调的是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</a:t>
            </a:r>
            <a:r>
              <a:rPr lang="zh-CN" altLang="en-US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专心一意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4" y="436667"/>
            <a:ext cx="793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“旧酒装新瓶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学会运用论证方法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8666" y="1268760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无论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身处什么时代，人们对学习的追求从未停止；“劝学”的名言警句也层出不穷。为了让高一的同学们尽快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进入高中学习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状态，鼓励大家追寻求学之道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。周南中学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最近召开了一场隆重的“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古今‘劝学’研讨会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”，组委会邀请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了一批特邀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嘉宾来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校（假设是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、韩愈、鲁迅、毛泽东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同学们分享交流自己对学习的感受。作为校报记者的你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写一篇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劝学”新说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作为头版头条发送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。尽管你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掌握了许多说理方法，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然而下笔时又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产生了苦恼：到底用哪一个方法才是最好的呢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830" y="-317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55576" y="332656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此时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，鲁迅先生看到了你的苦恼，为你送来了一张他的“新作”，上面写着：</a:t>
            </a:r>
          </a:p>
        </p:txBody>
      </p:sp>
      <p:sp>
        <p:nvSpPr>
          <p:cNvPr id="3" name="矩形 2"/>
          <p:cNvSpPr/>
          <p:nvPr/>
        </p:nvSpPr>
        <p:spPr>
          <a:xfrm>
            <a:off x="719572" y="141277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：听说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远还要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梅兰芳博士到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苏联去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，以催进“象征主义”。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9381" y="3775968"/>
            <a:ext cx="76688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：听说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我们为了催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进“象征主义”，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如同藤蔓匍匐在地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，为高高在上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的他国送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去“国粹”。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594225" y="2359660"/>
            <a:ext cx="316230" cy="118491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6449" y="2722084"/>
            <a:ext cx="50812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文段论点：卑躬屈膝，  卖国求荣。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1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7524" y="1916832"/>
          <a:ext cx="8532948" cy="4480560"/>
        </p:xfrm>
        <a:graphic>
          <a:graphicData uri="http://schemas.openxmlformats.org/drawingml/2006/table">
            <a:tbl>
              <a:tblPr/>
              <a:tblGrid>
                <a:gridCol w="1224136"/>
                <a:gridCol w="1152128"/>
                <a:gridCol w="1152128"/>
                <a:gridCol w="1044116"/>
                <a:gridCol w="1800200"/>
                <a:gridCol w="2160240"/>
              </a:tblGrid>
              <a:tr h="5978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篇目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原文段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原方法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文段</a:t>
                      </a:r>
                      <a:endPara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论点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用什么说理方法改编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改编后的文段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1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8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8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82679" y="260648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、以小组为单位每组选择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一篇课文，设定执笔人，集体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完成下表然后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听完后点评：从对论点的论述角度看，原文好还是改文好？为什么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"/>
          <p:cNvSpPr txBox="1"/>
          <p:nvPr/>
        </p:nvSpPr>
        <p:spPr>
          <a:xfrm>
            <a:off x="780408" y="13609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4" name="矩形 3"/>
          <p:cNvSpPr/>
          <p:nvPr/>
        </p:nvSpPr>
        <p:spPr>
          <a:xfrm>
            <a:off x="813318" y="738281"/>
            <a:ext cx="796083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锲而舍之，朽木不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折；锲而不舍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，金石可镂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（正反对比论证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6" name="矩形 5"/>
          <p:cNvSpPr/>
          <p:nvPr/>
        </p:nvSpPr>
        <p:spPr>
          <a:xfrm>
            <a:off x="671284" y="2088848"/>
            <a:ext cx="746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“绳锯木断，水滴石穿。”学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在坚持，有恒方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能有成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         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引用论证</a:t>
            </a:r>
            <a:r>
              <a:rPr lang="en-US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584954" y="1268760"/>
            <a:ext cx="316230" cy="79208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10187" y="5240714"/>
            <a:ext cx="8323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与人同行，人犹药也，善学之可医愚。  </a:t>
            </a:r>
            <a:r>
              <a:rPr kumimoji="1" lang="en-US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比喻论证</a:t>
            </a:r>
            <a:r>
              <a:rPr kumimoji="1" lang="en-US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3848877" y="4443548"/>
            <a:ext cx="316230" cy="759211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671284" y="3901183"/>
            <a:ext cx="7473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孔子曰：三人行，则必有我师</a:t>
            </a:r>
            <a:r>
              <a:rPr kumimoji="1"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引用论证</a:t>
            </a:r>
            <a:r>
              <a:rPr kumimoji="1"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07504" y="3212976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1640" y="1461555"/>
            <a:ext cx="4363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文段论点：学习  要持之以恒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8227" y="4595055"/>
            <a:ext cx="7301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文段论点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：要</a:t>
            </a:r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虚心  学习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，以他人为师，提升自己。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8" grpId="0" animBg="1"/>
      <p:bldP spid="9" grpId="0"/>
      <p:bldP spid="10" grpId="0" animBg="1"/>
      <p:bldP spid="11" grpId="0"/>
      <p:bldP spid="12" grpId="0"/>
      <p:bldP spid="7" grpId="0"/>
      <p:bldP spid="1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1"/>
          <p:cNvSpPr txBox="1"/>
          <p:nvPr/>
        </p:nvSpPr>
        <p:spPr>
          <a:xfrm>
            <a:off x="780408" y="13609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0" name="下箭头 9"/>
          <p:cNvSpPr/>
          <p:nvPr/>
        </p:nvSpPr>
        <p:spPr>
          <a:xfrm>
            <a:off x="3743069" y="2069061"/>
            <a:ext cx="316230" cy="79208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3324" y="1116397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听说不远还要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梅兰芳博士到苏联去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，以催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进“象征主义”。     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6619" y="2861149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文段论点：卑躬屈膝，卖国求荣。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324" y="3861048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有人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卑躬屈膝送去国粹，却换不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回有益的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交流；有人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傲骨铮铮，不卑不亢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，终取得文化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平等交流的机会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（正反对比论证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3" grpId="0"/>
      <p:bldP spid="12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1"/>
          <p:cNvSpPr txBox="1"/>
          <p:nvPr/>
        </p:nvSpPr>
        <p:spPr>
          <a:xfrm>
            <a:off x="780408" y="13609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3" name="矩形 2"/>
          <p:cNvSpPr/>
          <p:nvPr/>
        </p:nvSpPr>
        <p:spPr>
          <a:xfrm>
            <a:off x="646598" y="908720"/>
            <a:ext cx="76698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我们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有些同志喜欢写长文章，但是没有什么内容，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真是“懒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婆娘的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裹脚，又长又臭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（比喻论证）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584954" y="1897671"/>
            <a:ext cx="316230" cy="79208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2702200"/>
            <a:ext cx="5134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文段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论点：文章</a:t>
            </a:r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空话多，言之无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598" y="3356992"/>
            <a:ext cx="7951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我们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有些同志的文章空话连篇，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言之无物，这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类文章是毫无意义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的。历史上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嘉靖帝痴迷道教，许多大臣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写“青词”投其所好。这些“青词”像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八股文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一样，把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山川万物进行神秘化的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描写。这样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的文章对于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国家、人民、文化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都没有太大的贡献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（举例论证）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 animBg="1"/>
      <p:bldP spid="7" grpId="0"/>
      <p:bldP spid="5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781994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仔细阅读了这些内容，发现可能原文更准确，或许改文更惊艳，但不管用什么说理方法，好的标准就是能够清晰、准确地说好那个理。说理的方式千变万化，抓住每一种方法的特征，运用得当，就能够让我们想说的那个“理”明白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1612" y="-11817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22108" y="90872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小组合作交流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：快速阅读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四篇文章，完成下表。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77066" y="2492896"/>
          <a:ext cx="8382000" cy="2635624"/>
        </p:xfrm>
        <a:graphic>
          <a:graphicData uri="http://schemas.openxmlformats.org/drawingml/2006/table">
            <a:tbl>
              <a:tblPr/>
              <a:tblGrid>
                <a:gridCol w="2281486"/>
                <a:gridCol w="3044335"/>
                <a:gridCol w="3056179"/>
              </a:tblGrid>
              <a:tr h="549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文本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表达观点的句子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作者的中心观点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7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劝学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师说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反对党八股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2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拿来主义</a:t>
                      </a:r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810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19672" y="476672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咬文嚼字话“学习”</a:t>
            </a:r>
          </a:p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说理语言的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准确性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8514" y="1772816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既是文章的载体，也是思维的体现，是牵一发而动全身的要素。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我们似乎很难脱离说理观点、说理结构、说理方法去单纯地研讨语言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，但就语言本身而言，它应该具有自己独特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的要素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，否则，混为一谈，难以给学生提供学习的脚手架。事实上，从语言构成要素而言，由小到大可以分为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字词、句子句式（修辞）、篇章风格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等，因此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，我们以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这些要素为抓手，探讨说理语言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准确、鲜明、生动、有针对性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4" y="47667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任务一：扶弹幕上墙，激发学生探究说理兴趣。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1484784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疫情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下，医学界“李佳琦”之称的硬核医生张文宏也是一位说理高手。如何从语言表达的角度思考把流感和疫情防控的“理”，说入寻常百姓心呢？请你为张文宏男神制作的剪辑视频弹幕，同时作为弹幕解说员附上理由，说服管理员挑选其中精彩点评上墙。</a:t>
            </a:r>
          </a:p>
        </p:txBody>
      </p:sp>
      <p:sp>
        <p:nvSpPr>
          <p:cNvPr id="7" name="矩形 6"/>
          <p:cNvSpPr/>
          <p:nvPr/>
        </p:nvSpPr>
        <p:spPr>
          <a:xfrm>
            <a:off x="1115616" y="5157192"/>
            <a:ext cx="7011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hlinkClick r:id="rId3"/>
              </a:rPr>
              <a:t>www.chinanews.com/sh/shipin/cns-d/2020/02-28/news849552.shtml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2124" y="4365104"/>
            <a:ext cx="4229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hlinkClick r:id="rId4"/>
              </a:rPr>
              <a:t>https://v.qq.com/x/page/l3075cvxq8k.html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79755" y="151765"/>
            <a:ext cx="8564245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防火防盗防同事。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你在家里不是隔离，是在战斗啊！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一线岗位全部换上党员，没有讨价还价！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流感不是感冒，就像老虎从来不是猫。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CC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讲坛”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让流感病毒不再肆虐，你必须知道的真相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大家只要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两个星期，少说话，你知道伐，语言少了，思想就出来了。所以，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两个星期对广大的大学生，是很好的锻炼噢。”（复旦大学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新冠肺炎防控第一课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你如果从武功上面来讲，上海现在的防控体系很好，我们是属于什么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派的，我们属于少林派，非常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干净有力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，社区防护强大无比。新加坡属于武当派的，你表面上看不出来，而且是非常佛系，但它内部是非常厉害的。（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张文宏论防控体系：中国属“少林” 新加坡属“武当”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660" y="751840"/>
            <a:ext cx="856932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【教师预设】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思维清晰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，有理有据，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一语中的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，言简意赅。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简单化、口语化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，让老百姓听得懂，愿意听！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3.张爸的话句句将在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上，老百姓一听就懂，还听得进去！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讲话接地气，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通俗易懂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，不讲空话，不讲大道理。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5.简单直接，公平公正，有理有据！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6.这个男神有点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，有点硬核。太上头了，听他！听他！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7.除了给我们带来专业解读，更重要的是讲话妥妥的医学界的沈腾。</a:t>
            </a: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17463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5770" y="300990"/>
            <a:ext cx="869823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【网友评价】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车语者屠龙刀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：相对于钟南山位高权重下的发言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谨慎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，张文宏更像一个科学家中的科普作家，他的话充满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纯正医学的辩证逻辑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，也有着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江浙人的务实精神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听他说话痛快，喜欢他。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：讲话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逻辑思维清晰，言简意赅，通俗易懂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，不讲大道理，不讲官话套话，很务实，不上纲上线，有理有据有节，不做作。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斥候醒着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：思路清晰有魄力，没一句废话。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穿越！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：谢谢您相信您说的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通俗易懂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的话，假设它是你说的“吹牛”，那也绝对是相当靠谱的吹牛。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茹果有如果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：每次看张医生的访谈或者是视频，都想抓一把锅巴边吃边看，张医生的话真的是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深入简出，一针见血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Elynzhang：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每一个词都看的（得）懂，每一个句子都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亲切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大大：如见其人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，如见一个真实的人在与你娓娓道来。谢谢张主任，谢谢您的家国情怀。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7200" y="782320"/>
            <a:ext cx="84150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科普有两种，一种是把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真的事情告诉你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，另外一种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故弄虚玄把你带到沟里面去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。我想张医生就是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稀缺的有趣的灵魂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。李佳琦直播买单，买账就是说理的成功；医界男神张文宏金句频出，老百姓听了照做，就是说理的成功。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说理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不是将理束之高阁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把所懂之理说得让人懂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生活中处处有说理。好的说理语言，需要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一语中的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（概括简洁）、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严谨思辨、形象生动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（深入浅出）、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幽默诙谐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。既要有逻辑清晰，观点独到，有内容上的干货，又要有形式上的金句，抽象深奥的道理，说的清，说得透，说入寻常百姓家，让人喜欢听，也耐听。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43211" y="44624"/>
            <a:ext cx="810863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任务二：回归课本，探究《反对党八股》《拿来主义》《读书：目的和前提》《上图书馆》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篇文章说理语言的特点。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1428289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反对党八股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严谨、周密，且语言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生动活泼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。请摘录相关语句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，赏析这一语言特点。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684" y="2420888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①.“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到什么山上唱什么歌”“看菜吃饭，量体裁衣”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比“要由内容来决定”“要从实际出发”之类的说法更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</a:p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.“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对牛弹琴”“得胜回朝”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。前者排除了原意讽刺牛的无知这一面，强调“不看对象，乱弹一气”的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可笑；后者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改变了赞扬替封建王朝卖命的人的原意，用以讽刺那些装腔作势而自鸣得意的人，都可以说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切中肯綮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风趣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“懒婆娘的裹脚”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比喻“长而空”的文章之令人掩鼻，很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新鲜别致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令人会心。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06127" y="116632"/>
            <a:ext cx="83164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、毛泽东评价鲁迅因为处在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黑暗势力统治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下面没有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言论自由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冷嘲热讽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的杂文形式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作战。赏析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拿来主义</a:t>
            </a: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的语言特色。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6875"/>
          <p:cNvSpPr>
            <a:spLocks noChangeArrowheads="1"/>
          </p:cNvSpPr>
          <p:nvPr/>
        </p:nvSpPr>
        <p:spPr bwMode="auto">
          <a:xfrm>
            <a:off x="229393" y="1603200"/>
            <a:ext cx="88185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①.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几位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大师们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着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几张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古画和新画，在欧洲各国一路的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过去，叫做“发扬国光”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6876"/>
          <p:cNvSpPr>
            <a:spLocks noChangeArrowheads="1"/>
          </p:cNvSpPr>
          <p:nvPr/>
        </p:nvSpPr>
        <p:spPr bwMode="auto">
          <a:xfrm>
            <a:off x="277447" y="3766086"/>
            <a:ext cx="84756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“捧”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字活画出“大师”们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毕恭毕敬，谄媚讨好的奴性心理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853" y="4742399"/>
            <a:ext cx="83292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“挂”则勾画“大师”们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大张旗鼓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自鸣得意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的丑陋之态。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888" y="2654886"/>
            <a:ext cx="8284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“几位”、“几张”说明大师不多，作品极少，几乎到了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无奈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寒伧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的程度。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260648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原是羡慕这宅子的旧主人的，而这回接受一切，</a:t>
            </a:r>
            <a:r>
              <a:rPr lang="zh-CN" altLang="zh-CN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欣欣然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蹩进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卧室，大吸剩下的鸦片，那当然是废物。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645643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“蹩”是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走路不稳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的样子，形象地描绘出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“废物”的病弱相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见了鸦片之后的情急相、贪谗相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，可憎又可怜。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70892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“欣欣然”可见“废物”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沾沾自喜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之态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428206"/>
            <a:ext cx="842493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自从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给枪炮</a:t>
            </a:r>
            <a:r>
              <a:rPr lang="zh-CN" altLang="zh-CN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打破了大门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之后，又碰了</a:t>
            </a:r>
            <a:r>
              <a:rPr lang="zh-CN" altLang="zh-CN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一串钉子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，到现在，成了什么都是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送去主义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4382313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“打破大门”、“碰钉子”形象地揭示出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清政府闭关锁国落后挨打以至与帝国主义签订一系列割地赔款、丧权辱国的不平等条约的事实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，较之于直陈史实来得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风趣、幽默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7938"/>
            <a:ext cx="91821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37890"/>
          <p:cNvSpPr>
            <a:spLocks noChangeArrowheads="1"/>
          </p:cNvSpPr>
          <p:nvPr/>
        </p:nvSpPr>
        <p:spPr bwMode="auto">
          <a:xfrm>
            <a:off x="516625" y="260648"/>
            <a:ext cx="84978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④.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活人代替了古董，这也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算得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显出一点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进步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了。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7891"/>
          <p:cNvSpPr>
            <a:spLocks noChangeArrowheads="1"/>
          </p:cNvSpPr>
          <p:nvPr/>
        </p:nvSpPr>
        <p:spPr bwMode="auto">
          <a:xfrm>
            <a:off x="257997" y="3284984"/>
            <a:ext cx="85693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⑤.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能够只是送出去，也不算是坏事，一者见得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丰富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，二者见得</a:t>
            </a:r>
            <a:r>
              <a:rPr lang="zh-CN" altLang="en-US" sz="28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大度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997" y="836712"/>
            <a:ext cx="8756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“算得”一词体现了作者的情感态度，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这种做法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学术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进步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昌明，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学术退步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堕落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，作者对此是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不屑不齿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90" y="2227752"/>
            <a:ext cx="85256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“进步”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“送去主义”之风愈演愈烈，日益猖厥，大有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执迷不悟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愈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陷愈深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之势。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393" y="4239072"/>
            <a:ext cx="8460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“丰富”是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欺世惑众的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自夸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媚外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求荣的借口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，事实上的贫乏已经戳破了这个谎言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436" y="5210210"/>
            <a:ext cx="82851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“大度”在这里当然不是“慷慨大方”的意思，它的含义只是“送去主义”者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对民族利益的无耻而彻底的背叛和出卖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64a58f1-d020-4fd2-b56f-279007c76eb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aa17917-7353-41e1-a1e5-6fca8e09541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126f18a-d89a-49a2-893c-f123e631843f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ebfe210-06cb-49fd-bdd6-a87f66c5997c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9738cd0-d6c1-4584-b617-7bf59426f69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3195416-3d79-416b-a439-4584b90867b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13725</Words>
  <Application>Microsoft Office PowerPoint</Application>
  <PresentationFormat>全屏显示(4:3)</PresentationFormat>
  <Paragraphs>845</Paragraphs>
  <Slides>112</Slides>
  <Notes>1</Notes>
  <HiddenSlides>11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112</vt:i4>
      </vt:variant>
    </vt:vector>
  </HeadingPairs>
  <TitlesOfParts>
    <vt:vector size="11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2021-10-02T07:36:40Z</cp:lastPrinted>
  <dcterms:created xsi:type="dcterms:W3CDTF">2021-10-02T07:36:40Z</dcterms:created>
  <dcterms:modified xsi:type="dcterms:W3CDTF">2022-09-25T03:06:38Z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