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85" r:id="rId2"/>
    <p:sldId id="276" r:id="rId3"/>
    <p:sldId id="277" r:id="rId4"/>
    <p:sldId id="286" r:id="rId5"/>
    <p:sldId id="283" r:id="rId6"/>
    <p:sldId id="284" r:id="rId7"/>
    <p:sldId id="259" r:id="rId8"/>
    <p:sldId id="258" r:id="rId9"/>
    <p:sldId id="280" r:id="rId10"/>
    <p:sldId id="287" r:id="rId11"/>
    <p:sldId id="288" r:id="rId12"/>
    <p:sldId id="263" r:id="rId13"/>
    <p:sldId id="264" r:id="rId14"/>
    <p:sldId id="262" r:id="rId15"/>
    <p:sldId id="281" r:id="rId16"/>
    <p:sldId id="275" r:id="rId17"/>
    <p:sldId id="267" r:id="rId18"/>
    <p:sldId id="274" r:id="rId19"/>
    <p:sldId id="289" r:id="rId20"/>
    <p:sldId id="311" r:id="rId21"/>
    <p:sldId id="290" r:id="rId22"/>
    <p:sldId id="272" r:id="rId23"/>
    <p:sldId id="273" r:id="rId24"/>
    <p:sldId id="316" r:id="rId25"/>
    <p:sldId id="317" r:id="rId26"/>
    <p:sldId id="291" r:id="rId27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02" autoAdjust="0"/>
  </p:normalViewPr>
  <p:slideViewPr>
    <p:cSldViewPr>
      <p:cViewPr varScale="1">
        <p:scale>
          <a:sx n="73" d="100"/>
          <a:sy n="73" d="100"/>
        </p:scale>
        <p:origin x="59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slide" Target="slides/slide2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175CB-D632-47A9-9073-9BB3771EBBB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EA41-4389-48F3-99E4-5D87F1A48B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175CB-D632-47A9-9073-9BB3771EBBB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EA41-4389-48F3-99E4-5D87F1A48B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175CB-D632-47A9-9073-9BB3771EBBB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EA41-4389-48F3-99E4-5D87F1A48B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129C3-EB29-4AA0-AE6D-CE827CD01FAC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175CB-D632-47A9-9073-9BB3771EBBB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EA41-4389-48F3-99E4-5D87F1A48B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175CB-D632-47A9-9073-9BB3771EBBB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EA41-4389-48F3-99E4-5D87F1A48B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175CB-D632-47A9-9073-9BB3771EBBB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EA41-4389-48F3-99E4-5D87F1A48B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175CB-D632-47A9-9073-9BB3771EBBB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EA41-4389-48F3-99E4-5D87F1A48B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175CB-D632-47A9-9073-9BB3771EBBB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EA41-4389-48F3-99E4-5D87F1A48B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175CB-D632-47A9-9073-9BB3771EBBB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EA41-4389-48F3-99E4-5D87F1A48B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175CB-D632-47A9-9073-9BB3771EBBB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EA41-4389-48F3-99E4-5D87F1A48B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175CB-D632-47A9-9073-9BB3771EBBB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EA41-4389-48F3-99E4-5D87F1A48B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5175CB-D632-47A9-9073-9BB3771EBBB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2EA41-4389-48F3-99E4-5D87F1A48B0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8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8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8.jpeg" /><Relationship Id="rId3" Type="http://schemas.openxmlformats.org/officeDocument/2006/relationships/image" Target="../media/image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Relationship Id="rId3" Type="http://schemas.openxmlformats.org/officeDocument/2006/relationships/image" Target="../media/image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7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124" name="图片 3" descr="8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900113" y="981075"/>
            <a:ext cx="7561262" cy="37117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sz="3600" b="1">
                <a:solidFill>
                  <a:srgbClr val="000000"/>
                </a:solidFill>
                <a:ea typeface="黑体" panose="02010609060101010101" pitchFamily="49" charset="-122"/>
              </a:rPr>
              <a:t>   </a:t>
            </a:r>
            <a:endParaRPr lang="en-US" sz="3600" b="1" smtClean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algn="ctr">
              <a:lnSpc>
                <a:spcPct val="140000"/>
              </a:lnSpc>
            </a:pPr>
            <a:r>
              <a:rPr lang="en-US" sz="3600" b="1" smtClean="0">
                <a:solidFill>
                  <a:srgbClr val="000000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4400" b="1" smtClean="0">
                <a:solidFill>
                  <a:srgbClr val="000000"/>
                </a:solidFill>
                <a:ea typeface="黑体" panose="02010609060101010101" pitchFamily="49" charset="-122"/>
              </a:rPr>
              <a:t>记叙文阅读复习之表现手法：</a:t>
            </a:r>
            <a:endParaRPr lang="en-US" altLang="zh-CN" sz="4400" b="1" smtClean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algn="ctr">
              <a:lnSpc>
                <a:spcPct val="140000"/>
              </a:lnSpc>
            </a:pPr>
            <a:r>
              <a:rPr lang="en-US" altLang="zh-CN" sz="4400" b="1">
                <a:solidFill>
                  <a:srgbClr val="000000"/>
                </a:solidFill>
                <a:ea typeface="黑体" panose="02010609060101010101" pitchFamily="49" charset="-122"/>
              </a:rPr>
              <a:t> </a:t>
            </a:r>
            <a:r>
              <a:rPr lang="en-US" altLang="zh-CN" sz="4400" b="1" smtClean="0">
                <a:solidFill>
                  <a:srgbClr val="000000"/>
                </a:solidFill>
                <a:ea typeface="黑体" panose="02010609060101010101" pitchFamily="49" charset="-122"/>
              </a:rPr>
              <a:t>              </a:t>
            </a:r>
          </a:p>
          <a:p>
            <a:pPr algn="ctr">
              <a:lnSpc>
                <a:spcPct val="140000"/>
              </a:lnSpc>
            </a:pPr>
            <a:r>
              <a:rPr lang="zh-CN" altLang="en-US" sz="4400" b="1" smtClean="0">
                <a:solidFill>
                  <a:srgbClr val="000000"/>
                </a:solidFill>
                <a:ea typeface="黑体" panose="02010609060101010101" pitchFamily="49" charset="-122"/>
              </a:rPr>
              <a:t>（一）对比和衬托</a:t>
            </a:r>
            <a:endParaRPr lang="zh-CN" altLang="en-US" sz="4400" b="1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124" name="图片 3" descr="8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900113" y="981075"/>
            <a:ext cx="7561262" cy="50012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sz="4000" b="1">
                <a:solidFill>
                  <a:srgbClr val="000000"/>
                </a:solidFill>
                <a:ea typeface="黑体" panose="02010609060101010101" pitchFamily="49" charset="-122"/>
              </a:rPr>
              <a:t>   </a:t>
            </a:r>
            <a:r>
              <a:rPr 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9060101010101" pitchFamily="49" charset="-122"/>
              </a:rPr>
              <a:t> </a:t>
            </a:r>
            <a:r>
              <a:rPr lang="zh-CN" altLang="en-US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9060101010101" pitchFamily="49" charset="-122"/>
              </a:rPr>
              <a:t>知己知彼</a:t>
            </a:r>
            <a:endParaRPr lang="en-US" altLang="zh-CN" sz="48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smtClean="0">
                <a:solidFill>
                  <a:srgbClr val="000000"/>
                </a:solidFill>
                <a:ea typeface="黑体" panose="02010609060101010101" pitchFamily="49" charset="-122"/>
              </a:rPr>
              <a:t>考查方式：</a:t>
            </a:r>
            <a:endParaRPr lang="en-US" altLang="zh-CN" sz="3600" b="1" smtClean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 smtClean="0">
                <a:solidFill>
                  <a:srgbClr val="000000"/>
                </a:solidFill>
                <a:ea typeface="黑体" panose="02010609060101010101" pitchFamily="49" charset="-122"/>
              </a:rPr>
              <a:t>1</a:t>
            </a:r>
            <a:r>
              <a:rPr lang="zh-CN" altLang="en-US" sz="3600" b="1" smtClean="0">
                <a:solidFill>
                  <a:srgbClr val="000000"/>
                </a:solidFill>
                <a:ea typeface="黑体" panose="02010609060101010101" pitchFamily="49" charset="-122"/>
              </a:rPr>
              <a:t>、判别手法</a:t>
            </a:r>
            <a:r>
              <a:rPr lang="en-US" altLang="zh-CN" sz="3600" b="1" smtClean="0">
                <a:solidFill>
                  <a:srgbClr val="000000"/>
                </a:solidFill>
                <a:ea typeface="黑体" panose="02010609060101010101" pitchFamily="49" charset="-122"/>
                <a:sym typeface="Wingdings" panose="05000000000000000000" pitchFamily="2" charset="2"/>
              </a:rPr>
              <a:t>:</a:t>
            </a:r>
            <a:r>
              <a:rPr lang="zh-CN" altLang="en-US" sz="3600" b="1" smtClean="0">
                <a:solidFill>
                  <a:srgbClr val="000000"/>
                </a:solidFill>
                <a:ea typeface="黑体" panose="02010609060101010101" pitchFamily="49" charset="-122"/>
                <a:sym typeface="Wingdings" panose="05000000000000000000" pitchFamily="2" charset="2"/>
              </a:rPr>
              <a:t>运用了什么表现手法？</a:t>
            </a:r>
            <a:endParaRPr lang="en-US" altLang="zh-CN" sz="3600" b="1" smtClean="0">
              <a:solidFill>
                <a:srgbClr val="000000"/>
              </a:solidFill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 smtClean="0">
                <a:solidFill>
                  <a:srgbClr val="000000"/>
                </a:solidFill>
                <a:ea typeface="黑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3600" b="1" smtClean="0">
                <a:solidFill>
                  <a:srgbClr val="000000"/>
                </a:solidFill>
                <a:ea typeface="黑体" panose="02010609060101010101" pitchFamily="49" charset="-122"/>
                <a:sym typeface="Wingdings" panose="05000000000000000000" pitchFamily="2" charset="2"/>
              </a:rPr>
              <a:t>、说明作用：有什么好处？</a:t>
            </a:r>
            <a:endParaRPr lang="en-US" altLang="zh-CN" sz="3600" b="1" smtClean="0">
              <a:solidFill>
                <a:srgbClr val="000000"/>
              </a:solidFill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 smtClean="0">
                <a:solidFill>
                  <a:srgbClr val="000000"/>
                </a:solidFill>
                <a:ea typeface="黑体" panose="02010609060101010101" pitchFamily="49" charset="-122"/>
                <a:sym typeface="Wingdings" panose="05000000000000000000" pitchFamily="2" charset="2"/>
              </a:rPr>
              <a:t>                             </a:t>
            </a:r>
            <a:r>
              <a:rPr lang="zh-CN" altLang="en-US" sz="3600" b="1" smtClean="0">
                <a:solidFill>
                  <a:srgbClr val="000000"/>
                </a:solidFill>
                <a:ea typeface="黑体" panose="02010609060101010101" pitchFamily="49" charset="-122"/>
                <a:sym typeface="Wingdings" panose="05000000000000000000" pitchFamily="2" charset="2"/>
              </a:rPr>
              <a:t>有什么效果？</a:t>
            </a:r>
            <a:endParaRPr lang="en-US" altLang="zh-CN" sz="3600" b="1" smtClean="0">
              <a:solidFill>
                <a:srgbClr val="000000"/>
              </a:solidFill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 smtClean="0">
                <a:solidFill>
                  <a:srgbClr val="000000"/>
                </a:solidFill>
                <a:ea typeface="黑体" panose="02010609060101010101" pitchFamily="49" charset="-122"/>
                <a:sym typeface="Wingdings" panose="05000000000000000000" pitchFamily="2" charset="2"/>
              </a:rPr>
              <a:t>                             </a:t>
            </a:r>
            <a:r>
              <a:rPr lang="zh-CN" altLang="en-US" sz="3600" b="1" smtClean="0">
                <a:solidFill>
                  <a:srgbClr val="000000"/>
                </a:solidFill>
                <a:ea typeface="黑体" panose="02010609060101010101" pitchFamily="49" charset="-122"/>
                <a:sym typeface="Wingdings" panose="05000000000000000000" pitchFamily="2" charset="2"/>
              </a:rPr>
              <a:t>有什么作用？</a:t>
            </a:r>
            <a:endParaRPr lang="zh-CN" altLang="en-US" sz="4000" b="1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124" name="图片 3" descr="8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900113" y="981075"/>
            <a:ext cx="7561262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sz="4000" b="1">
                <a:solidFill>
                  <a:srgbClr val="000000"/>
                </a:solidFill>
                <a:ea typeface="黑体" panose="02010609060101010101" pitchFamily="49" charset="-122"/>
              </a:rPr>
              <a:t>   </a:t>
            </a:r>
            <a:r>
              <a:rPr lang="en-US" altLang="zh-CN" sz="4000" b="1" smtClean="0">
                <a:solidFill>
                  <a:srgbClr val="000000"/>
                </a:solidFill>
                <a:ea typeface="黑体" panose="02010609060101010101" pitchFamily="49" charset="-122"/>
              </a:rPr>
              <a:t>《</a:t>
            </a:r>
            <a:r>
              <a:rPr lang="zh-CN" altLang="en-US" sz="4000" b="1" smtClean="0">
                <a:solidFill>
                  <a:srgbClr val="000000"/>
                </a:solidFill>
                <a:ea typeface="黑体" panose="02010609060101010101" pitchFamily="49" charset="-122"/>
              </a:rPr>
              <a:t>故乡</a:t>
            </a:r>
            <a:r>
              <a:rPr lang="en-US" altLang="zh-CN" sz="4000" b="1" smtClean="0">
                <a:solidFill>
                  <a:srgbClr val="000000"/>
                </a:solidFill>
                <a:ea typeface="黑体" panose="02010609060101010101" pitchFamily="49" charset="-122"/>
              </a:rPr>
              <a:t>》</a:t>
            </a:r>
            <a:r>
              <a:rPr lang="zh-CN" altLang="en-US" sz="4000" b="1" smtClean="0">
                <a:solidFill>
                  <a:srgbClr val="000000"/>
                </a:solidFill>
                <a:ea typeface="黑体" panose="02010609060101010101" pitchFamily="49" charset="-122"/>
              </a:rPr>
              <a:t>一文使用了什么表现手法刻画闰土这一形象的？有什么作用？</a:t>
            </a:r>
            <a:endParaRPr lang="zh-CN" altLang="en-US" sz="4000" b="1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3554" name="Group 2"/>
          <p:cNvGraphicFramePr>
            <a:graphicFrameLocks noGrp="1"/>
          </p:cNvGraphicFramePr>
          <p:nvPr/>
        </p:nvGraphicFramePr>
        <p:xfrm>
          <a:off x="250825" y="144463"/>
          <a:ext cx="8686800" cy="6547168"/>
        </p:xfrm>
        <a:graphic>
          <a:graphicData uri="http://schemas.openxmlformats.org/drawingml/2006/table">
            <a:tbl>
              <a:tblPr/>
              <a:tblGrid>
                <a:gridCol w="1066800"/>
                <a:gridCol w="3581400"/>
                <a:gridCol w="4038600"/>
              </a:tblGrid>
              <a:tr h="487363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变化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少年闰土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中年闰土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730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外貌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0138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动作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语言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605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对“我”的态度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对生活的态度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80" name="Text Box 28"/>
          <p:cNvSpPr txBox="1">
            <a:spLocks noChangeArrowheads="1"/>
          </p:cNvSpPr>
          <p:nvPr/>
        </p:nvSpPr>
        <p:spPr bwMode="auto">
          <a:xfrm>
            <a:off x="1331913" y="1084263"/>
            <a:ext cx="3384550" cy="1614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>
                <a:solidFill>
                  <a:schemeClr val="tx1"/>
                </a:solidFill>
                <a:latin typeface="Verdana" panose="020b0604030504040204" pitchFamily="34" charset="0"/>
              </a:rPr>
              <a:t>十一二岁，紫色圆脸，头戴小毡帽，颈上套一个银项圈，有一双红活圆实的</a:t>
            </a:r>
            <a:r>
              <a:rPr lang="zh-CN" altLang="en-US" sz="2400" b="1" smtClean="0">
                <a:solidFill>
                  <a:schemeClr val="tx1"/>
                </a:solidFill>
                <a:latin typeface="Verdana" panose="020b0604030504040204" pitchFamily="34" charset="0"/>
              </a:rPr>
              <a:t>手</a:t>
            </a:r>
            <a:endParaRPr lang="zh-CN" altLang="en-US" sz="2400" b="1">
              <a:solidFill>
                <a:schemeClr val="tx1"/>
              </a:solidFill>
              <a:latin typeface="Verdana" panose="020b0604030504040204" pitchFamily="34" charset="0"/>
            </a:endParaRPr>
          </a:p>
        </p:txBody>
      </p:sp>
      <p:sp>
        <p:nvSpPr>
          <p:cNvPr id="23581" name="Text Box 29"/>
          <p:cNvSpPr txBox="1">
            <a:spLocks noChangeArrowheads="1"/>
          </p:cNvSpPr>
          <p:nvPr/>
        </p:nvSpPr>
        <p:spPr bwMode="auto">
          <a:xfrm>
            <a:off x="4932363" y="620713"/>
            <a:ext cx="3887787" cy="2466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200" b="1">
                <a:solidFill>
                  <a:srgbClr val="FF3300"/>
                </a:solidFill>
                <a:latin typeface="Verdana" panose="020b0604030504040204" pitchFamily="34" charset="0"/>
              </a:rPr>
              <a:t>身材增加了一倍，脸色灰黄，很深的皱纹，眼睛周围肿得通红，头戴破毡帽，身上只一件极薄的棉衣，浑身瑟索着，手提一个纸包和一支长烟管，手又粗又笨而且开裂，像是松树皮</a:t>
            </a:r>
            <a:r>
              <a:rPr lang="zh-CN" altLang="en-US" sz="2200" b="1" smtClean="0">
                <a:solidFill>
                  <a:srgbClr val="FF3300"/>
                </a:solidFill>
                <a:latin typeface="Verdana" panose="020b0604030504040204" pitchFamily="34" charset="0"/>
              </a:rPr>
              <a:t>了</a:t>
            </a:r>
            <a:endParaRPr lang="zh-CN" altLang="en-US" sz="2400" b="1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  <p:sp>
        <p:nvSpPr>
          <p:cNvPr id="23582" name="Text Box 30"/>
          <p:cNvSpPr txBox="1">
            <a:spLocks noChangeArrowheads="1"/>
          </p:cNvSpPr>
          <p:nvPr/>
        </p:nvSpPr>
        <p:spPr bwMode="auto">
          <a:xfrm>
            <a:off x="1331913" y="3141663"/>
            <a:ext cx="3744912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200" b="1">
                <a:solidFill>
                  <a:schemeClr val="tx1"/>
                </a:solidFill>
                <a:latin typeface="Verdana" panose="020b0604030504040204" pitchFamily="34" charset="0"/>
              </a:rPr>
              <a:t>活泼刚健，动作干脆利落，说话脱口而出，质朴、生动</a:t>
            </a:r>
            <a:r>
              <a:rPr lang="zh-CN" altLang="en-US" sz="2200" smtClean="0">
                <a:solidFill>
                  <a:schemeClr val="tx1"/>
                </a:solidFill>
                <a:latin typeface="Verdana" panose="020b0604030504040204" pitchFamily="34" charset="0"/>
              </a:rPr>
              <a:t>；</a:t>
            </a:r>
            <a:endParaRPr lang="zh-CN" altLang="en-US" sz="2200">
              <a:solidFill>
                <a:srgbClr val="0000FF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23583" name="Text Box 31"/>
          <p:cNvSpPr txBox="1">
            <a:spLocks noChangeArrowheads="1"/>
          </p:cNvSpPr>
          <p:nvPr/>
        </p:nvSpPr>
        <p:spPr bwMode="auto">
          <a:xfrm>
            <a:off x="4932363" y="3141663"/>
            <a:ext cx="381635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Verdana" panose="020b0604030504040204" pitchFamily="34" charset="0"/>
              </a:rPr>
              <a:t>说话吞吞吐吐，断断续续</a:t>
            </a:r>
            <a:r>
              <a:rPr lang="zh-CN" altLang="en-US" sz="2400" b="1" smtClean="0">
                <a:solidFill>
                  <a:srgbClr val="FF3300"/>
                </a:solidFill>
                <a:latin typeface="Verdana" panose="020b0604030504040204" pitchFamily="34" charset="0"/>
              </a:rPr>
              <a:t>，而</a:t>
            </a:r>
            <a:r>
              <a:rPr lang="zh-CN" altLang="en-US" sz="2400" b="1">
                <a:solidFill>
                  <a:srgbClr val="FF3300"/>
                </a:solidFill>
                <a:latin typeface="Verdana" panose="020b0604030504040204" pitchFamily="34" charset="0"/>
              </a:rPr>
              <a:t>又含糊，显得</a:t>
            </a:r>
            <a:r>
              <a:rPr lang="zh-CN" altLang="en-US" sz="2400" b="1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迟钝麻木</a:t>
            </a:r>
            <a:r>
              <a:rPr lang="zh-CN" altLang="en-US" sz="2400">
                <a:solidFill>
                  <a:srgbClr val="FF3300"/>
                </a:solidFill>
                <a:latin typeface="Verdana" panose="020b0604030504040204" pitchFamily="34" charset="0"/>
              </a:rPr>
              <a:t>。</a:t>
            </a:r>
            <a:endParaRPr lang="zh-CN" altLang="en-US" sz="2400">
              <a:solidFill>
                <a:schemeClr val="tx1"/>
              </a:solidFill>
              <a:latin typeface="Verdana" panose="020b0604030504040204" pitchFamily="34" charset="0"/>
            </a:endParaRPr>
          </a:p>
        </p:txBody>
      </p:sp>
      <p:sp>
        <p:nvSpPr>
          <p:cNvPr id="23584" name="Text Box 32"/>
          <p:cNvSpPr txBox="1">
            <a:spLocks noChangeArrowheads="1"/>
          </p:cNvSpPr>
          <p:nvPr/>
        </p:nvSpPr>
        <p:spPr bwMode="auto">
          <a:xfrm>
            <a:off x="1371600" y="4259263"/>
            <a:ext cx="3455988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000" b="1">
                <a:solidFill>
                  <a:schemeClr val="tx1"/>
                </a:solidFill>
                <a:latin typeface="Verdana" panose="020b0604030504040204" pitchFamily="34" charset="0"/>
              </a:rPr>
              <a:t>只是不怕我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000" b="1">
                <a:solidFill>
                  <a:schemeClr val="tx1"/>
                </a:solidFill>
                <a:latin typeface="Verdana" panose="020b0604030504040204" pitchFamily="34" charset="0"/>
              </a:rPr>
              <a:t>，送我贝壳和鸟毛，告诉我很多希奇的事。对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000" b="1">
                <a:solidFill>
                  <a:schemeClr val="tx1"/>
                </a:solidFill>
                <a:latin typeface="Verdana" panose="020b0604030504040204" pitchFamily="34" charset="0"/>
              </a:rPr>
              <a:t>我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000" b="1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友好，热情</a:t>
            </a:r>
            <a:r>
              <a:rPr lang="zh-CN" altLang="en-US" sz="2000" b="1">
                <a:solidFill>
                  <a:schemeClr val="tx1"/>
                </a:solidFill>
                <a:latin typeface="Verdana" panose="020b0604030504040204" pitchFamily="34" charset="0"/>
              </a:rPr>
              <a:t>，和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000" b="1">
                <a:solidFill>
                  <a:schemeClr val="tx1"/>
                </a:solidFill>
                <a:latin typeface="Verdana" panose="020b0604030504040204" pitchFamily="34" charset="0"/>
              </a:rPr>
              <a:t>我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000" b="1">
                <a:solidFill>
                  <a:schemeClr val="tx1"/>
                </a:solidFill>
                <a:latin typeface="Verdana" panose="020b0604030504040204" pitchFamily="34" charset="0"/>
              </a:rPr>
              <a:t>建立了</a:t>
            </a:r>
            <a:r>
              <a:rPr lang="zh-CN" altLang="en-US" sz="2000" b="1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纯真</a:t>
            </a:r>
            <a:r>
              <a:rPr lang="zh-CN" altLang="en-US" sz="2000" b="1">
                <a:solidFill>
                  <a:schemeClr val="tx1"/>
                </a:solidFill>
                <a:latin typeface="Verdana" panose="020b0604030504040204" pitchFamily="34" charset="0"/>
              </a:rPr>
              <a:t>的友情</a:t>
            </a:r>
            <a:r>
              <a:rPr lang="zh-CN" altLang="en-US" sz="2000">
                <a:solidFill>
                  <a:schemeClr val="tx1"/>
                </a:solidFill>
                <a:latin typeface="Verdana" panose="020b0604030504040204" pitchFamily="34" charset="0"/>
              </a:rPr>
              <a:t>。</a:t>
            </a:r>
          </a:p>
        </p:txBody>
      </p:sp>
      <p:sp>
        <p:nvSpPr>
          <p:cNvPr id="23585" name="Text Box 33"/>
          <p:cNvSpPr txBox="1">
            <a:spLocks noChangeArrowheads="1"/>
          </p:cNvSpPr>
          <p:nvPr/>
        </p:nvSpPr>
        <p:spPr bwMode="auto">
          <a:xfrm>
            <a:off x="5003800" y="4365625"/>
            <a:ext cx="3673475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200" b="1">
                <a:solidFill>
                  <a:srgbClr val="FF3300"/>
                </a:solidFill>
                <a:latin typeface="Verdana" panose="020b0604030504040204" pitchFamily="34" charset="0"/>
              </a:rPr>
              <a:t>对</a:t>
            </a:r>
            <a:r>
              <a:rPr lang="zh-CN" altLang="en-US" sz="2200" b="1">
                <a:solidFill>
                  <a:srgbClr val="FF33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200" b="1">
                <a:solidFill>
                  <a:srgbClr val="FF3300"/>
                </a:solidFill>
                <a:latin typeface="Verdana" panose="020b0604030504040204" pitchFamily="34" charset="0"/>
              </a:rPr>
              <a:t>我</a:t>
            </a:r>
            <a:r>
              <a:rPr lang="zh-CN" altLang="en-US" sz="2200" b="1">
                <a:solidFill>
                  <a:srgbClr val="FF3300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200" b="1">
                <a:solidFill>
                  <a:srgbClr val="FF3300"/>
                </a:solidFill>
                <a:latin typeface="Verdana" panose="020b0604030504040204" pitchFamily="34" charset="0"/>
              </a:rPr>
              <a:t>恭</a:t>
            </a:r>
            <a:r>
              <a:rPr lang="zh-CN" altLang="en-US" sz="2200" b="1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恭敬</a:t>
            </a:r>
            <a:r>
              <a:rPr lang="zh-CN" altLang="en-US" sz="2200" b="1">
                <a:solidFill>
                  <a:srgbClr val="FF3300"/>
                </a:solidFill>
                <a:latin typeface="Verdana" panose="020b0604030504040204" pitchFamily="34" charset="0"/>
              </a:rPr>
              <a:t>敬，称呼</a:t>
            </a:r>
            <a:r>
              <a:rPr lang="zh-CN" altLang="en-US" sz="2200" b="1">
                <a:solidFill>
                  <a:srgbClr val="FF33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200" b="1">
                <a:solidFill>
                  <a:srgbClr val="FF3300"/>
                </a:solidFill>
                <a:latin typeface="Verdana" panose="020b0604030504040204" pitchFamily="34" charset="0"/>
              </a:rPr>
              <a:t>我</a:t>
            </a:r>
            <a:r>
              <a:rPr lang="zh-CN" altLang="en-US" sz="2200" b="1">
                <a:solidFill>
                  <a:srgbClr val="FF3300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200" b="1">
                <a:solidFill>
                  <a:srgbClr val="FF3300"/>
                </a:solidFill>
                <a:latin typeface="Verdana" panose="020b0604030504040204" pitchFamily="34" charset="0"/>
              </a:rPr>
              <a:t>为老爷，和</a:t>
            </a:r>
            <a:r>
              <a:rPr lang="zh-CN" altLang="en-US" sz="2200" b="1">
                <a:solidFill>
                  <a:srgbClr val="FF33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200" b="1">
                <a:solidFill>
                  <a:srgbClr val="FF3300"/>
                </a:solidFill>
                <a:latin typeface="Verdana" panose="020b0604030504040204" pitchFamily="34" charset="0"/>
              </a:rPr>
              <a:t>我</a:t>
            </a:r>
            <a:r>
              <a:rPr lang="zh-CN" altLang="en-US" sz="2200" b="1">
                <a:solidFill>
                  <a:srgbClr val="FF3300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200" b="1">
                <a:solidFill>
                  <a:srgbClr val="FF3300"/>
                </a:solidFill>
                <a:latin typeface="Verdana" panose="020b0604030504040204" pitchFamily="34" charset="0"/>
              </a:rPr>
              <a:t>之间隔了一层可悲的厚障壁</a:t>
            </a:r>
            <a:r>
              <a:rPr lang="zh-CN" altLang="en-US" sz="2200" b="1" smtClean="0">
                <a:solidFill>
                  <a:srgbClr val="FF3300"/>
                </a:solidFill>
                <a:latin typeface="Verdana" panose="020b0604030504040204" pitchFamily="34" charset="0"/>
              </a:rPr>
              <a:t>了</a:t>
            </a:r>
            <a:endParaRPr lang="zh-CN" altLang="en-US" sz="2200" b="1">
              <a:solidFill>
                <a:srgbClr val="0000FF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23586" name="Text Box 34"/>
          <p:cNvSpPr txBox="1">
            <a:spLocks noChangeArrowheads="1"/>
          </p:cNvSpPr>
          <p:nvPr/>
        </p:nvSpPr>
        <p:spPr bwMode="auto">
          <a:xfrm>
            <a:off x="1403350" y="5805488"/>
            <a:ext cx="3168650" cy="904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>
                <a:latin typeface="Verdana" panose="020b0604030504040204" pitchFamily="34" charset="0"/>
                <a:ea typeface="黑体" panose="02010609060101010101" pitchFamily="49" charset="-122"/>
              </a:rPr>
              <a:t>天真活泼，无忧无虑</a:t>
            </a:r>
          </a:p>
          <a:p>
            <a:pPr>
              <a:spcBef>
                <a:spcPct val="20000"/>
              </a:spcBef>
            </a:pPr>
            <a:r>
              <a:rPr lang="zh-CN" altLang="en-US" sz="2400" b="1">
                <a:latin typeface="Verdana" panose="020b0604030504040204" pitchFamily="34" charset="0"/>
                <a:ea typeface="黑体" panose="02010609060101010101" pitchFamily="49" charset="-122"/>
              </a:rPr>
              <a:t>充满热情</a:t>
            </a:r>
          </a:p>
        </p:txBody>
      </p:sp>
      <p:sp>
        <p:nvSpPr>
          <p:cNvPr id="23587" name="Text Box 35"/>
          <p:cNvSpPr txBox="1">
            <a:spLocks noChangeArrowheads="1"/>
          </p:cNvSpPr>
          <p:nvPr/>
        </p:nvSpPr>
        <p:spPr bwMode="auto">
          <a:xfrm>
            <a:off x="4932040" y="5670550"/>
            <a:ext cx="3887788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悲哀、痛苦</a:t>
            </a:r>
            <a:r>
              <a:rPr lang="zh-CN" altLang="en-US" sz="2400" b="1">
                <a:solidFill>
                  <a:srgbClr val="FF3300"/>
                </a:solidFill>
                <a:latin typeface="Verdana" panose="020b0604030504040204" pitchFamily="34" charset="0"/>
              </a:rPr>
              <a:t>，生活压得他喘不过气来。而他</a:t>
            </a:r>
            <a:r>
              <a:rPr lang="zh-CN" altLang="en-US" sz="2400" b="1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把幸福的希望寄托在神灵身上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827584" y="1340768"/>
            <a:ext cx="78488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b="1" smtClean="0"/>
              <a:t>小说运用</a:t>
            </a:r>
            <a:r>
              <a:rPr lang="zh-CN" altLang="en-US" sz="4000" b="1" smtClean="0">
                <a:solidFill>
                  <a:schemeClr val="accent2"/>
                </a:solidFill>
              </a:rPr>
              <a:t>对比手法</a:t>
            </a:r>
            <a:r>
              <a:rPr lang="zh-CN" altLang="en-US" sz="4000" b="1" smtClean="0"/>
              <a:t>，通过少年闰土和中年闰土形象前后的变化，</a:t>
            </a:r>
            <a:r>
              <a:rPr lang="zh-CN" altLang="en-US" sz="4000" b="1" smtClean="0">
                <a:solidFill>
                  <a:schemeClr val="accent2"/>
                </a:solidFill>
              </a:rPr>
              <a:t>突出表现</a:t>
            </a:r>
            <a:r>
              <a:rPr lang="zh-CN" altLang="en-US" sz="4000" b="1" smtClean="0"/>
              <a:t>了辛亥革命后农村破产、农民生活痛苦的社会现实；同时深刻揭示出帝国主义封建主义对人民精神的束缚和影响。</a:t>
            </a:r>
          </a:p>
          <a:p>
            <a:endParaRPr lang="zh-CN" altLang="en-US" sz="4000"/>
          </a:p>
        </p:txBody>
      </p:sp>
      <p:sp>
        <p:nvSpPr>
          <p:cNvPr id="3" name="椭圆形标注 2"/>
          <p:cNvSpPr/>
          <p:nvPr/>
        </p:nvSpPr>
        <p:spPr>
          <a:xfrm>
            <a:off x="3275856" y="548680"/>
            <a:ext cx="2448272" cy="504056"/>
          </a:xfrm>
          <a:prstGeom prst="wedgeEllipseCallout">
            <a:avLst>
              <a:gd name="adj1" fmla="val -21628"/>
              <a:gd name="adj2" fmla="val 166713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solidFill>
                  <a:schemeClr val="bg1"/>
                </a:solidFill>
              </a:rPr>
              <a:t>手法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6588224" y="476672"/>
            <a:ext cx="2232248" cy="648072"/>
          </a:xfrm>
          <a:prstGeom prst="wedgeEllipseCallout">
            <a:avLst>
              <a:gd name="adj1" fmla="val -36957"/>
              <a:gd name="adj2" fmla="val 1345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/>
              <a:t>内容</a:t>
            </a:r>
            <a:endParaRPr lang="zh-CN" altLang="en-US" sz="3200" b="1"/>
          </a:p>
        </p:txBody>
      </p:sp>
      <p:sp>
        <p:nvSpPr>
          <p:cNvPr id="7" name="椭圆形标注 6"/>
          <p:cNvSpPr/>
          <p:nvPr/>
        </p:nvSpPr>
        <p:spPr>
          <a:xfrm>
            <a:off x="4427984" y="4797152"/>
            <a:ext cx="2592288" cy="864096"/>
          </a:xfrm>
          <a:prstGeom prst="wedgeEllipseCallout">
            <a:avLst>
              <a:gd name="adj1" fmla="val -56482"/>
              <a:gd name="adj2" fmla="val -11273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/>
              <a:t>主题（性格、品质、情感）</a:t>
            </a:r>
            <a:endParaRPr lang="zh-CN" altLang="en-US" sz="2400" b="1"/>
          </a:p>
        </p:txBody>
      </p:sp>
      <p:sp>
        <p:nvSpPr>
          <p:cNvPr id="8" name="椭圆形标注 7"/>
          <p:cNvSpPr/>
          <p:nvPr/>
        </p:nvSpPr>
        <p:spPr>
          <a:xfrm>
            <a:off x="8269183" y="2951738"/>
            <a:ext cx="1418456" cy="612648"/>
          </a:xfrm>
          <a:prstGeom prst="wedgeEllipseCallout">
            <a:avLst>
              <a:gd name="adj1" fmla="val -30407"/>
              <a:gd name="adj2" fmla="val -1709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/>
              <a:t>效果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1331913" y="4652963"/>
            <a:ext cx="316706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smtClean="0">
                <a:solidFill>
                  <a:srgbClr val="FF3399"/>
                </a:solidFill>
                <a:ea typeface="幼圆" panose="02010509060101010101" pitchFamily="49" charset="-122"/>
              </a:rPr>
              <a:t>     </a:t>
            </a:r>
            <a:endParaRPr lang="zh-CN" altLang="en-US" sz="2000" u="sng">
              <a:solidFill>
                <a:srgbClr val="FF3399"/>
              </a:solidFill>
              <a:ea typeface="幼圆" panose="02010509060101010101" pitchFamily="49" charset="-122"/>
            </a:endParaRP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533400" y="6172200"/>
            <a:ext cx="8610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b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9592" y="908720"/>
            <a:ext cx="648072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答题思路：</a:t>
            </a:r>
            <a:endParaRPr lang="en-US" altLang="zh-CN" sz="3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  <a:buNone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①准确地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指出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用了什么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手法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buFontTx/>
              <a:buNone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②结合具体内容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，何以见得是用了这种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手法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>
              <a:buFontTx/>
              <a:buNone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③结合人物、中心等，简述该手法的具体作用。 </a:t>
            </a:r>
            <a:r>
              <a:rPr lang="zh-CN" altLang="en-US" sz="3600" smtClean="0"/>
              <a:t> </a:t>
            </a:r>
            <a:b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1331913" y="4652963"/>
            <a:ext cx="316706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smtClean="0">
                <a:solidFill>
                  <a:srgbClr val="FF3399"/>
                </a:solidFill>
                <a:ea typeface="幼圆" panose="02010509060101010101" pitchFamily="49" charset="-122"/>
              </a:rPr>
              <a:t>     </a:t>
            </a:r>
            <a:endParaRPr lang="zh-CN" altLang="en-US" sz="2000" u="sng">
              <a:solidFill>
                <a:srgbClr val="FF3399"/>
              </a:solidFill>
              <a:ea typeface="幼圆" panose="02010509060101010101" pitchFamily="49" charset="-122"/>
            </a:endParaRP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533400" y="6172200"/>
            <a:ext cx="8610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b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1268760"/>
            <a:ext cx="8532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/>
              <a:t>《</a:t>
            </a:r>
            <a:r>
              <a:rPr lang="zh-CN" altLang="en-US" sz="4000" b="1" smtClean="0"/>
              <a:t>我的叔叔于勒</a:t>
            </a:r>
            <a:r>
              <a:rPr lang="en-US" altLang="zh-CN" sz="4000" b="1" smtClean="0"/>
              <a:t>》</a:t>
            </a:r>
            <a:r>
              <a:rPr lang="zh-CN" altLang="en-US" sz="4000" b="1" smtClean="0"/>
              <a:t>一文，作者运用什么手法刻画菲利普夫妇，有何作用？</a:t>
            </a:r>
            <a:endParaRPr lang="en-US" altLang="zh-CN" sz="4000" b="1" smtClean="0"/>
          </a:p>
        </p:txBody>
      </p:sp>
      <p:sp>
        <p:nvSpPr>
          <p:cNvPr id="8" name="TextBox 7"/>
          <p:cNvSpPr txBox="1"/>
          <p:nvPr/>
        </p:nvSpPr>
        <p:spPr>
          <a:xfrm>
            <a:off x="395536" y="2780928"/>
            <a:ext cx="85324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对比。通过菲利普夫妇对于勒前后态度的变化，突出表现了菲利普夫妇自私贪婪、冷酷无情的性格；突出了资本主义社会人与人之间赤裸裸的金钱关系。</a:t>
            </a:r>
            <a:endParaRPr lang="en-US" altLang="zh-CN" sz="4000" b="1" smtClean="0"/>
          </a:p>
          <a:p>
            <a:endParaRPr lang="en-US" altLang="zh-CN" sz="4000" b="1" smtClean="0"/>
          </a:p>
        </p:txBody>
      </p:sp>
      <p:sp>
        <p:nvSpPr>
          <p:cNvPr id="10" name="TextBox 9"/>
          <p:cNvSpPr txBox="1"/>
          <p:nvPr/>
        </p:nvSpPr>
        <p:spPr>
          <a:xfrm>
            <a:off x="539552" y="260648"/>
            <a:ext cx="43011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mtClean="0"/>
              <a:t>百炼成钢（一）：</a:t>
            </a:r>
            <a:endParaRPr lang="zh-CN" altLang="en-US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2" name="Picture 2" descr="图片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7504" y="1274763"/>
            <a:ext cx="9144000" cy="5583237"/>
          </a:xfrm>
          <a:noFill/>
        </p:spPr>
      </p:pic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9155113" cy="792163"/>
          </a:xfrm>
        </p:spPr>
        <p:txBody>
          <a:bodyPr>
            <a:normAutofit/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476672"/>
            <a:ext cx="8748464" cy="468051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zh-CN" altLang="en-US" sz="6000" b="1" smtClean="0"/>
              <a:t>衬托手法：</a:t>
            </a:r>
            <a:endParaRPr lang="en-US" altLang="zh-CN" sz="6000" b="1" smtClean="0"/>
          </a:p>
          <a:p>
            <a:pPr>
              <a:buNone/>
            </a:pPr>
            <a:r>
              <a:rPr lang="zh-CN" altLang="zh-CN" sz="5800" b="1" smtClean="0">
                <a:latin typeface="黑体" panose="02010609060101010101" pitchFamily="49" charset="-122"/>
                <a:ea typeface="黑体" panose="02010609060101010101" pitchFamily="49" charset="-122"/>
              </a:rPr>
              <a:t>为了突出</a:t>
            </a:r>
            <a:r>
              <a:rPr lang="zh-CN" altLang="zh-CN" sz="5800" b="1" u="sng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主要的人物或事物</a:t>
            </a:r>
            <a:r>
              <a:rPr lang="zh-CN" altLang="zh-CN" sz="5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，而用另一种或另一些与之</a:t>
            </a:r>
            <a:r>
              <a:rPr lang="zh-CN" altLang="zh-CN" sz="5800" b="1" u="sng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相似、相关或相反的次要事物</a:t>
            </a:r>
            <a:r>
              <a:rPr lang="zh-CN" altLang="zh-CN" sz="5800" b="1" smtClean="0">
                <a:latin typeface="黑体" panose="02010609060101010101" pitchFamily="49" charset="-122"/>
                <a:ea typeface="黑体" panose="02010609060101010101" pitchFamily="49" charset="-122"/>
              </a:rPr>
              <a:t>作背景来陪衬的一种表达技巧。</a:t>
            </a:r>
            <a:endParaRPr lang="en-US" altLang="zh-CN" sz="5800" b="1" smtClean="0"/>
          </a:p>
          <a:p>
            <a:pPr>
              <a:buNone/>
            </a:pPr>
            <a:endParaRPr lang="zh-CN" altLang="en-US" sz="6000" b="1" smtClean="0"/>
          </a:p>
          <a:p>
            <a:pPr eaLnBrk="1" hangingPunct="1">
              <a:buNone/>
            </a:pPr>
            <a:endParaRPr lang="zh-CN" altLang="en-US" sz="5900" smtClean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524000"/>
            <a:ext cx="1143000" cy="3581400"/>
          </a:xfrm>
        </p:spPr>
        <p:txBody>
          <a:bodyPr/>
          <a:lstStyle/>
          <a:p>
            <a:pPr>
              <a:buFontTx/>
              <a:buNone/>
            </a:pPr>
            <a:r>
              <a:rPr 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衬</a:t>
            </a:r>
          </a:p>
          <a:p>
            <a:pPr>
              <a:buFontTx/>
              <a:buNone/>
            </a:pPr>
            <a:r>
              <a:rPr 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托</a:t>
            </a:r>
          </a:p>
          <a:p>
            <a:pPr>
              <a:buFontTx/>
              <a:buNone/>
            </a:pPr>
            <a:r>
              <a:rPr 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</a:p>
          <a:p>
            <a:pPr>
              <a:buFontTx/>
              <a:buNone/>
            </a:pPr>
            <a:r>
              <a:rPr 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类</a:t>
            </a:r>
          </a:p>
        </p:txBody>
      </p:sp>
      <p:sp>
        <p:nvSpPr>
          <p:cNvPr id="8196" name="AutoShape 4"/>
          <p:cNvSpPr/>
          <p:nvPr/>
        </p:nvSpPr>
        <p:spPr bwMode="auto">
          <a:xfrm>
            <a:off x="914400" y="533400"/>
            <a:ext cx="381000" cy="4495800"/>
          </a:xfrm>
          <a:prstGeom prst="leftBrace">
            <a:avLst>
              <a:gd name="adj1" fmla="val 98333"/>
              <a:gd name="adj2" fmla="val 50000"/>
            </a:avLst>
          </a:prstGeom>
          <a:noFill/>
          <a:ln w="50800" cmpd="sng">
            <a:solidFill>
              <a:srgbClr val="FF00FF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zh-CN" altLang="zh-CN" u="none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1295400" y="533400"/>
            <a:ext cx="16002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 u="none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正衬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1219200" y="3505200"/>
            <a:ext cx="13716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 u="none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反衬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2362200" y="381000"/>
            <a:ext cx="4191000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 u="none">
                <a:latin typeface="黑体" panose="02010609060101010101" pitchFamily="49" charset="-122"/>
                <a:ea typeface="黑体" panose="02010609060101010101" pitchFamily="49" charset="-122"/>
              </a:rPr>
              <a:t>用次要内容从</a:t>
            </a:r>
            <a:r>
              <a:rPr lang="zh-CN" sz="3600" b="1" u="none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正面</a:t>
            </a:r>
            <a:r>
              <a:rPr lang="zh-CN" sz="3600" b="1" u="none">
                <a:latin typeface="黑体" panose="02010609060101010101" pitchFamily="49" charset="-122"/>
                <a:ea typeface="黑体" panose="02010609060101010101" pitchFamily="49" charset="-122"/>
              </a:rPr>
              <a:t>衬托主要内容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2438400" y="3200400"/>
            <a:ext cx="4267200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 u="none">
                <a:latin typeface="黑体" panose="02010609060101010101" pitchFamily="49" charset="-122"/>
                <a:ea typeface="黑体" panose="02010609060101010101" pitchFamily="49" charset="-122"/>
              </a:rPr>
              <a:t>用次要内容从</a:t>
            </a:r>
            <a:r>
              <a:rPr lang="zh-CN" sz="3600" b="1" u="none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反面</a:t>
            </a:r>
            <a:r>
              <a:rPr lang="zh-CN" sz="3600" b="1" u="none">
                <a:latin typeface="黑体" panose="02010609060101010101" pitchFamily="49" charset="-122"/>
                <a:ea typeface="黑体" panose="02010609060101010101" pitchFamily="49" charset="-122"/>
              </a:rPr>
              <a:t>衬托主要内容</a:t>
            </a: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1219200" y="1676400"/>
            <a:ext cx="81534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3200" b="1" u="none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 用高衬更高，用好衬更好。</a:t>
            </a:r>
            <a:endParaRPr lang="zh-CN" sz="3200" b="1" u="none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1219200" y="4419600"/>
            <a:ext cx="586740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3200" b="1" u="none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　用动衬静，用乐衬哀，</a:t>
            </a:r>
          </a:p>
          <a:p>
            <a:r>
              <a:rPr lang="zh-CN" sz="3200" b="1" u="none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用好衬坏，用美衬丑。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8" grpId="0"/>
      <p:bldP spid="8199" grpId="0"/>
      <p:bldP spid="8200" grpId="0"/>
      <p:bldP spid="8201" grpId="0"/>
      <p:bldP spid="820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2" name="Picture 2" descr="图片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51520" y="404664"/>
            <a:ext cx="9144000" cy="5583237"/>
          </a:xfrm>
          <a:noFill/>
        </p:spPr>
      </p:pic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9155113" cy="792163"/>
          </a:xfrm>
        </p:spPr>
        <p:txBody>
          <a:bodyPr>
            <a:normAutofit/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628800"/>
            <a:ext cx="8712968" cy="165618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altLang="zh-CN" sz="6000" b="1" smtClean="0"/>
              <a:t>《</a:t>
            </a:r>
            <a:r>
              <a:rPr lang="zh-CN" altLang="en-US" sz="6000" b="1" smtClean="0"/>
              <a:t>藤野先生</a:t>
            </a:r>
            <a:r>
              <a:rPr lang="en-US" altLang="zh-CN" sz="6000" b="1" smtClean="0"/>
              <a:t>》</a:t>
            </a:r>
            <a:r>
              <a:rPr lang="zh-CN" altLang="en-US" sz="6000" b="1" smtClean="0"/>
              <a:t>中写仙台医专几个职员对作者的优待有什么作用？</a:t>
            </a:r>
            <a:endParaRPr lang="en-US" altLang="zh-CN" sz="6000" b="1" smtClean="0"/>
          </a:p>
          <a:p>
            <a:pPr>
              <a:buNone/>
            </a:pPr>
            <a:endParaRPr lang="en-US" altLang="zh-CN" sz="6000" b="1" smtClean="0"/>
          </a:p>
          <a:p>
            <a:pPr eaLnBrk="1" hangingPunct="1">
              <a:buNone/>
            </a:pPr>
            <a:endParaRPr lang="zh-CN" altLang="en-US" sz="5900" smtClean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107504" y="3356992"/>
            <a:ext cx="9036496" cy="23762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衬托   与藤野先生关心我的学习、生活形成正面衬托。表现了藤野先生对我无微不至的关心。（</a:t>
            </a:r>
            <a:r>
              <a:rPr kumimoji="0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正衬</a:t>
            </a:r>
            <a:r>
              <a:rPr kumimoji="0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</a:t>
            </a:r>
            <a:endParaRPr kumimoji="0" lang="en-US" altLang="zh-CN" sz="6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900" b="0" i="0" u="none" strike="noStrike" kern="1200" cap="none" spc="0" normalizeH="0" baseline="0" noProof="0" smtClean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build="p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179512" y="1052736"/>
            <a:ext cx="8964488" cy="20882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藤野先生</a:t>
            </a:r>
            <a:r>
              <a:rPr kumimoji="0" lang="en-US" altLang="zh-CN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中写日本“爱国青年”的无理挑衅有什么作用？</a:t>
            </a:r>
            <a:endParaRPr kumimoji="0" lang="en-US" altLang="zh-CN" sz="6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900" b="0" i="0" u="none" strike="noStrike" kern="1200" cap="none" spc="0" normalizeH="0" baseline="0" noProof="0" smtClean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179512" y="4365104"/>
            <a:ext cx="8568952" cy="1827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650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6000" b="1" noProof="0" smtClean="0">
                <a:ln>
                  <a:noFill/>
                </a:ln>
                <a:effectLst/>
                <a:uLnTx/>
                <a:uFillTx/>
                <a:sym typeface="+mn-ea"/>
              </a:rPr>
              <a:t>用日本“爱国青年”的自私狭隘</a:t>
            </a:r>
            <a:r>
              <a:rPr kumimoji="0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反衬藤野先生的正直热忱、毫无民族偏见。（</a:t>
            </a:r>
            <a:r>
              <a:rPr kumimoji="0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反衬</a:t>
            </a:r>
            <a:r>
              <a:rPr kumimoji="0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900" b="0" i="0" u="none" strike="noStrike" kern="1200" cap="none" spc="0" normalizeH="0" baseline="0" noProof="0" smtClean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" y="-11430"/>
            <a:ext cx="9119235" cy="5283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19872" y="5445224"/>
            <a:ext cx="3454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/>
              <a:t>这朵花</a:t>
            </a:r>
            <a:r>
              <a:rPr lang="en-US" altLang="zh-CN" smtClean="0"/>
              <a:t>_______________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" y="400685"/>
            <a:ext cx="4544060" cy="26327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2815" y="459740"/>
            <a:ext cx="412432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5" y="3540125"/>
            <a:ext cx="4525010" cy="2610485"/>
          </a:xfrm>
          <a:prstGeom prst="rect">
            <a:avLst/>
          </a:prstGeom>
        </p:spPr>
      </p:pic>
      <p:pic>
        <p:nvPicPr>
          <p:cNvPr id="5" name="内容占位符 3"/>
          <p:cNvPicPr>
            <a:picLocks noGrp="1"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615" y="3566160"/>
            <a:ext cx="4262120" cy="25844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395536" y="476672"/>
            <a:ext cx="48157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mtClean="0"/>
              <a:t>对比与衬托的区别：</a:t>
            </a:r>
            <a:endParaRPr lang="zh-CN" altLang="en-US" sz="4000" b="1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1817440"/>
            <a:ext cx="8892480" cy="50405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sz="3600" b="1" u="none" smtClean="0">
                <a:solidFill>
                  <a:srgbClr val="FF0000"/>
                </a:solidFill>
                <a:ea typeface="黑体" panose="02010609060101010101" pitchFamily="49" charset="-122"/>
              </a:rPr>
              <a:t>区别</a:t>
            </a:r>
            <a:r>
              <a:rPr lang="zh-CN" sz="3600" b="1" u="none">
                <a:solidFill>
                  <a:srgbClr val="FF0000"/>
                </a:solidFill>
                <a:ea typeface="黑体" panose="02010609060101010101" pitchFamily="49" charset="-122"/>
              </a:rPr>
              <a:t>一：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sz="3600" b="1" u="none" smtClean="0">
                <a:ea typeface="黑体" panose="02010609060101010101" pitchFamily="49" charset="-122"/>
              </a:rPr>
              <a:t> </a:t>
            </a:r>
            <a:r>
              <a:rPr lang="zh-CN" sz="3600" b="1" u="none">
                <a:ea typeface="黑体" panose="02010609060101010101" pitchFamily="49" charset="-122"/>
              </a:rPr>
              <a:t>对比：并列关系，造成反差。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sz="3600" b="1" u="none">
                <a:ea typeface="黑体" panose="02010609060101010101" pitchFamily="49" charset="-122"/>
              </a:rPr>
              <a:t> </a:t>
            </a:r>
            <a:r>
              <a:rPr lang="zh-CN" sz="3600" b="1" u="none" smtClean="0">
                <a:ea typeface="黑体" panose="02010609060101010101" pitchFamily="49" charset="-122"/>
              </a:rPr>
              <a:t>衬托</a:t>
            </a:r>
            <a:r>
              <a:rPr lang="zh-CN" sz="3600" b="1" u="none">
                <a:ea typeface="黑体" panose="02010609060101010101" pitchFamily="49" charset="-122"/>
              </a:rPr>
              <a:t>：主次关系，突出主体。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sz="3600" b="1" u="none">
                <a:solidFill>
                  <a:srgbClr val="FF0000"/>
                </a:solidFill>
                <a:ea typeface="黑体" panose="02010609060101010101" pitchFamily="49" charset="-122"/>
              </a:rPr>
              <a:t> </a:t>
            </a:r>
            <a:r>
              <a:rPr lang="zh-CN" sz="3600" b="1" u="none" smtClean="0">
                <a:solidFill>
                  <a:srgbClr val="FF0000"/>
                </a:solidFill>
                <a:ea typeface="黑体" panose="02010609060101010101" pitchFamily="49" charset="-122"/>
              </a:rPr>
              <a:t>区别</a:t>
            </a:r>
            <a:r>
              <a:rPr lang="zh-CN" sz="3600" b="1" u="none">
                <a:solidFill>
                  <a:srgbClr val="FF0000"/>
                </a:solidFill>
                <a:ea typeface="黑体" panose="02010609060101010101" pitchFamily="49" charset="-122"/>
              </a:rPr>
              <a:t>二：</a:t>
            </a:r>
          </a:p>
          <a:p>
            <a:pPr marL="342900" indent="-342900">
              <a:spcBef>
                <a:spcPct val="20000"/>
              </a:spcBef>
            </a:pPr>
            <a:r>
              <a:rPr lang="zh-CN" sz="3600" b="1" u="none">
                <a:ea typeface="黑体" panose="02010609060101010101" pitchFamily="49" charset="-122"/>
              </a:rPr>
              <a:t>  </a:t>
            </a:r>
            <a:r>
              <a:rPr lang="zh-CN" sz="3600" b="1" u="none" smtClean="0">
                <a:ea typeface="黑体" panose="02010609060101010101" pitchFamily="49" charset="-122"/>
              </a:rPr>
              <a:t>对比</a:t>
            </a:r>
            <a:r>
              <a:rPr lang="zh-CN" sz="3600" b="1" u="none">
                <a:ea typeface="黑体" panose="02010609060101010101" pitchFamily="49" charset="-122"/>
              </a:rPr>
              <a:t>：双方类属相同。（如人与人的对比）</a:t>
            </a:r>
          </a:p>
          <a:p>
            <a:pPr marL="342900" indent="-342900">
              <a:spcBef>
                <a:spcPct val="20000"/>
              </a:spcBef>
            </a:pPr>
            <a:r>
              <a:rPr lang="zh-CN" sz="3600" b="1" u="none">
                <a:ea typeface="黑体" panose="02010609060101010101" pitchFamily="49" charset="-122"/>
              </a:rPr>
              <a:t>   </a:t>
            </a:r>
            <a:r>
              <a:rPr lang="zh-CN" sz="3600" b="1" u="none" smtClean="0">
                <a:ea typeface="黑体" panose="02010609060101010101" pitchFamily="49" charset="-122"/>
              </a:rPr>
              <a:t>衬托</a:t>
            </a:r>
            <a:r>
              <a:rPr lang="zh-CN" sz="3600" b="1" u="none">
                <a:ea typeface="黑体" panose="02010609060101010101" pitchFamily="49" charset="-122"/>
              </a:rPr>
              <a:t>：双方类属可以不同。（如以景衬情）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zh-CN" sz="3200" u="none"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zh-CN" altLang="zh-CN" sz="3200" b="1" u="none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124" name="图片 3" descr="8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95536" y="548680"/>
            <a:ext cx="8136903" cy="24191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sz="3600" b="1">
                <a:solidFill>
                  <a:srgbClr val="000000"/>
                </a:solidFill>
                <a:ea typeface="黑体" panose="02010609060101010101" pitchFamily="49" charset="-122"/>
              </a:rPr>
              <a:t>   </a:t>
            </a:r>
            <a:endParaRPr lang="en-US" sz="3600" b="1" smtClean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algn="ctr">
              <a:lnSpc>
                <a:spcPct val="140000"/>
              </a:lnSpc>
            </a:pPr>
            <a:r>
              <a:rPr lang="en-US" sz="3600" b="1" smtClean="0">
                <a:solidFill>
                  <a:srgbClr val="000000"/>
                </a:solidFill>
                <a:ea typeface="黑体" panose="02010609060101010101" pitchFamily="49" charset="-122"/>
              </a:rPr>
              <a:t> 1</a:t>
            </a:r>
            <a:r>
              <a:rPr lang="zh-CN" altLang="en-US" sz="3600" b="1" smtClean="0">
                <a:solidFill>
                  <a:srgbClr val="000000"/>
                </a:solidFill>
                <a:ea typeface="黑体" panose="02010609060101010101" pitchFamily="49" charset="-122"/>
              </a:rPr>
              <a:t>、作者在</a:t>
            </a:r>
            <a:r>
              <a:rPr lang="en-US" altLang="zh-CN" sz="3600" b="1" smtClean="0">
                <a:solidFill>
                  <a:srgbClr val="000000"/>
                </a:solidFill>
                <a:ea typeface="黑体" panose="02010609060101010101" pitchFamily="49" charset="-122"/>
              </a:rPr>
              <a:t>《</a:t>
            </a:r>
            <a:r>
              <a:rPr lang="zh-CN" altLang="en-US" sz="3600" b="1" smtClean="0">
                <a:solidFill>
                  <a:srgbClr val="000000"/>
                </a:solidFill>
                <a:ea typeface="黑体" panose="02010609060101010101" pitchFamily="49" charset="-122"/>
              </a:rPr>
              <a:t>爱莲说</a:t>
            </a:r>
            <a:r>
              <a:rPr lang="en-US" altLang="zh-CN" sz="3600" b="1" smtClean="0">
                <a:solidFill>
                  <a:srgbClr val="000000"/>
                </a:solidFill>
                <a:ea typeface="黑体" panose="02010609060101010101" pitchFamily="49" charset="-122"/>
              </a:rPr>
              <a:t>》</a:t>
            </a:r>
            <a:r>
              <a:rPr lang="zh-CN" altLang="en-US" sz="3600" b="1" smtClean="0">
                <a:solidFill>
                  <a:srgbClr val="000000"/>
                </a:solidFill>
                <a:ea typeface="黑体" panose="02010609060101010101" pitchFamily="49" charset="-122"/>
              </a:rPr>
              <a:t>中写菊和牡丹的用意是什么？</a:t>
            </a:r>
            <a:endParaRPr lang="en-US" altLang="zh-CN" sz="3600" b="1" smtClean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3356992"/>
            <a:ext cx="7848872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用菊的洁身自好作正衬，用牡丹的追求富贵作反衬，突出莲的高洁。</a:t>
            </a:r>
            <a:endParaRPr lang="zh-CN" altLang="en-US" sz="4000" b="1"/>
          </a:p>
        </p:txBody>
      </p:sp>
      <p:sp>
        <p:nvSpPr>
          <p:cNvPr id="8" name="TextBox 7"/>
          <p:cNvSpPr txBox="1"/>
          <p:nvPr/>
        </p:nvSpPr>
        <p:spPr>
          <a:xfrm>
            <a:off x="395536" y="548680"/>
            <a:ext cx="43011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mtClean="0"/>
              <a:t>百炼成钢（二）：</a:t>
            </a:r>
            <a:endParaRPr lang="zh-CN" altLang="en-US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124" name="图片 3" descr="8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95536" y="548680"/>
            <a:ext cx="8136903" cy="7959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endParaRPr lang="en-US" altLang="zh-CN" sz="3600" b="1" smtClean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908720"/>
            <a:ext cx="84969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/>
              <a:t>2</a:t>
            </a:r>
            <a:r>
              <a:rPr lang="zh-CN" altLang="en-US" sz="3600" b="1" smtClean="0"/>
              <a:t>、</a:t>
            </a:r>
            <a:r>
              <a:rPr lang="zh-CN" altLang="en-US" sz="4000" b="1" smtClean="0"/>
              <a:t>时候既然是深冬；渐近故乡时，天气又阴晦了，冷风吹进船舱中，呜呜的响，从篷隙向外一望，苍黄的天底下，远近横着几个肃索的荒村，没有一些活气。我的心禁不住悲凉起来了。这是什么描写？有何作用？</a:t>
            </a:r>
            <a:endParaRPr lang="zh-CN" altLang="en-US" sz="4000" b="1"/>
          </a:p>
        </p:txBody>
      </p:sp>
      <p:sp>
        <p:nvSpPr>
          <p:cNvPr id="10" name="TextBox 9"/>
          <p:cNvSpPr txBox="1"/>
          <p:nvPr/>
        </p:nvSpPr>
        <p:spPr>
          <a:xfrm>
            <a:off x="395536" y="188640"/>
            <a:ext cx="43011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mtClean="0"/>
              <a:t>百炼成钢（三）：</a:t>
            </a:r>
            <a:endParaRPr lang="zh-CN" altLang="en-US" sz="4000" b="1"/>
          </a:p>
        </p:txBody>
      </p:sp>
      <p:sp>
        <p:nvSpPr>
          <p:cNvPr id="11" name="TextBox 10"/>
          <p:cNvSpPr txBox="1"/>
          <p:nvPr/>
        </p:nvSpPr>
        <p:spPr>
          <a:xfrm>
            <a:off x="238998" y="4725144"/>
            <a:ext cx="84374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环境描写。写出了荒凉萧条的景象，衬托了“我”的悲凉心情。</a:t>
            </a:r>
            <a:endParaRPr lang="zh-CN" altLang="en-US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124" name="图片 3" descr="8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95536" y="548680"/>
            <a:ext cx="8136903" cy="24168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sz="3600" b="1">
                <a:solidFill>
                  <a:srgbClr val="000000"/>
                </a:solidFill>
                <a:ea typeface="黑体" panose="02010609060101010101" pitchFamily="49" charset="-122"/>
              </a:rPr>
              <a:t>   </a:t>
            </a:r>
            <a:endParaRPr lang="en-US" sz="3600" b="1" smtClean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algn="ctr">
              <a:lnSpc>
                <a:spcPct val="140000"/>
              </a:lnSpc>
            </a:pPr>
            <a:r>
              <a:rPr lang="en-US" sz="3600" b="1" smtClean="0">
                <a:solidFill>
                  <a:srgbClr val="000000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3600" b="1" smtClean="0">
                <a:solidFill>
                  <a:srgbClr val="000000"/>
                </a:solidFill>
                <a:ea typeface="黑体" panose="02010609060101010101" pitchFamily="49" charset="-122"/>
              </a:rPr>
              <a:t>阅读《小气的父亲》、《向生命鞠躬》《鼓神》三篇文章，回答文后问题。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5536" y="548680"/>
            <a:ext cx="27355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000" b="1"/>
              <a:t>实战演练：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124" name="图片 3" descr="8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95536" y="548680"/>
            <a:ext cx="8136903" cy="31921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sz="3600" b="1">
                <a:solidFill>
                  <a:srgbClr val="000000"/>
                </a:solidFill>
                <a:ea typeface="黑体" panose="02010609060101010101" pitchFamily="49" charset="-122"/>
              </a:rPr>
              <a:t>   </a:t>
            </a:r>
            <a:endParaRPr lang="en-US" sz="3600" b="1" smtClean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600" b="1" smtClean="0">
                <a:solidFill>
                  <a:srgbClr val="000000"/>
                </a:solidFill>
                <a:ea typeface="黑体" panose="02010609060101010101" pitchFamily="49" charset="-122"/>
              </a:rPr>
              <a:t>把《小气的父亲》、《向生命鞠躬》《鼓神》三篇文章文后的问题答案，整理到作业本上。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5536" y="548680"/>
            <a:ext cx="17145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000" b="1"/>
              <a:t>作业：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2" name="Picture 2" descr="图片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51520" y="404664"/>
            <a:ext cx="9144000" cy="5583237"/>
          </a:xfrm>
          <a:noFill/>
        </p:spPr>
      </p:pic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>
          <a:xfrm>
            <a:off x="179512" y="2852936"/>
            <a:ext cx="9155113" cy="792163"/>
          </a:xfrm>
        </p:spPr>
        <p:txBody>
          <a:bodyPr>
            <a:noAutofit/>
          </a:bodyPr>
          <a:lstStyle/>
          <a:p>
            <a:pPr eaLnBrk="1" hangingPunct="1"/>
            <a:r>
              <a:rPr lang="zh-CN" altLang="en-US" sz="800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谢谢</a:t>
            </a:r>
          </a:p>
        </p:txBody>
      </p:sp>
      <p:pic>
        <p:nvPicPr>
          <p:cNvPr id="2048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858500" y="122047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590"/>
            <a:ext cx="9142095" cy="55740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19872" y="5661248"/>
            <a:ext cx="29931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/>
              <a:t>这个人</a:t>
            </a:r>
            <a:r>
              <a:rPr lang="en-US" altLang="zh-CN" smtClean="0"/>
              <a:t>------------------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timg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" y="17780"/>
            <a:ext cx="4540250" cy="3187065"/>
          </a:xfrm>
          <a:prstGeom prst="rect">
            <a:avLst/>
          </a:prstGeom>
        </p:spPr>
      </p:pic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82290" y="1050290"/>
            <a:ext cx="4685030" cy="33496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7180" y="4594860"/>
            <a:ext cx="77095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衬托</a:t>
            </a:r>
            <a:r>
              <a:rPr lang="en-US" altLang="zh-CN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</a:t>
            </a:r>
            <a:r>
              <a:rPr lang="zh-CN" altLang="zh-CN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让花更艳，让人更美！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160" y="5277485"/>
            <a:ext cx="9124315" cy="1484630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吸烟前后的对比突出了：吸烟有害健康！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14605"/>
            <a:ext cx="9124950" cy="52635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5125" y="128460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 flipH="1">
            <a:off x="3634105" y="1284605"/>
            <a:ext cx="1013460" cy="231584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吸烟前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76445" y="1283970"/>
            <a:ext cx="1013460" cy="22466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5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吸烟后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985" y="-19050"/>
            <a:ext cx="9135745" cy="55397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7620" y="5520690"/>
            <a:ext cx="91363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/>
              <a:t>小鸭之小，大雁之大，二者的对比突出了：爱的力量非常强大！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124" name="图片 3" descr="8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900113" y="981075"/>
            <a:ext cx="7561262" cy="32808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sz="3600" b="1">
                <a:solidFill>
                  <a:srgbClr val="000000"/>
                </a:solidFill>
                <a:ea typeface="黑体" panose="02010609060101010101" pitchFamily="49" charset="-122"/>
              </a:rPr>
              <a:t>    </a:t>
            </a:r>
            <a:r>
              <a:rPr lang="zh-CN" altLang="en-US" sz="3600" b="1" smtClean="0">
                <a:solidFill>
                  <a:srgbClr val="000000"/>
                </a:solidFill>
                <a:ea typeface="黑体" panose="02010609060101010101" pitchFamily="49" charset="-122"/>
              </a:rPr>
              <a:t>初中阶段常用的表现手法： </a:t>
            </a:r>
            <a:endParaRPr lang="en-US" altLang="zh-CN" sz="3600" b="1" smtClean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smtClean="0">
                <a:solidFill>
                  <a:srgbClr val="000000"/>
                </a:solidFill>
                <a:ea typeface="黑体" panose="02010609060101010101" pitchFamily="49" charset="-122"/>
              </a:rPr>
              <a:t>对比、衬托、伏笔、铺垫、抑扬、</a:t>
            </a:r>
            <a:endParaRPr lang="en-US" altLang="zh-CN" sz="3600" b="1" smtClean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smtClean="0">
                <a:solidFill>
                  <a:srgbClr val="000000"/>
                </a:solidFill>
                <a:ea typeface="黑体" panose="02010609060101010101" pitchFamily="49" charset="-122"/>
              </a:rPr>
              <a:t>悬念、象征、托物言志、借景抒情、</a:t>
            </a:r>
            <a:endParaRPr lang="en-US" altLang="zh-CN" sz="3600" b="1" smtClean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smtClean="0">
                <a:solidFill>
                  <a:srgbClr val="000000"/>
                </a:solidFill>
                <a:ea typeface="黑体" panose="02010609060101010101" pitchFamily="49" charset="-122"/>
              </a:rPr>
              <a:t>以小见大、前后照应</a:t>
            </a:r>
            <a:r>
              <a:rPr lang="en-US" altLang="zh-CN" sz="3600" b="1" smtClean="0">
                <a:solidFill>
                  <a:srgbClr val="000000"/>
                </a:solidFill>
                <a:ea typeface="黑体" panose="02010609060101010101" pitchFamily="49" charset="-122"/>
              </a:rPr>
              <a:t>……</a:t>
            </a:r>
            <a:endParaRPr lang="zh-CN" altLang="en-US" sz="4000" b="1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124" name="图片 3" descr="8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900113" y="981075"/>
            <a:ext cx="7561262" cy="52629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sz="3600" b="1">
                <a:solidFill>
                  <a:srgbClr val="000000"/>
                </a:solidFill>
                <a:ea typeface="黑体" panose="02010609060101010101" pitchFamily="49" charset="-122"/>
              </a:rPr>
              <a:t>    </a:t>
            </a:r>
            <a:r>
              <a:rPr lang="en-US" sz="4000" b="1">
                <a:solidFill>
                  <a:srgbClr val="000000"/>
                </a:solidFill>
                <a:ea typeface="黑体" panose="02010609060101010101" pitchFamily="49" charset="-122"/>
              </a:rPr>
              <a:t>《</a:t>
            </a:r>
            <a:r>
              <a:rPr lang="zh-CN" altLang="en-US" sz="4000" b="1">
                <a:solidFill>
                  <a:srgbClr val="000000"/>
                </a:solidFill>
                <a:ea typeface="黑体" panose="02010609060101010101" pitchFamily="49" charset="-122"/>
              </a:rPr>
              <a:t>语文课程标准</a:t>
            </a:r>
            <a:r>
              <a:rPr lang="en-US" sz="4000" b="1">
                <a:solidFill>
                  <a:srgbClr val="000000"/>
                </a:solidFill>
                <a:ea typeface="黑体" panose="02010609060101010101" pitchFamily="49" charset="-122"/>
              </a:rPr>
              <a:t>》</a:t>
            </a:r>
            <a:r>
              <a:rPr lang="zh-CN" altLang="en-US" sz="4000" b="1">
                <a:solidFill>
                  <a:srgbClr val="000000"/>
                </a:solidFill>
                <a:ea typeface="黑体" panose="02010609060101010101" pitchFamily="49" charset="-122"/>
              </a:rPr>
              <a:t>中</a:t>
            </a:r>
            <a:r>
              <a:rPr lang="zh-CN" altLang="en-US" sz="4000" b="1" smtClean="0">
                <a:solidFill>
                  <a:srgbClr val="000000"/>
                </a:solidFill>
                <a:ea typeface="黑体" panose="02010609060101010101" pitchFamily="49" charset="-122"/>
              </a:rPr>
              <a:t>对阅读</a:t>
            </a:r>
            <a:r>
              <a:rPr lang="zh-CN" altLang="en-US" sz="4000" b="1">
                <a:solidFill>
                  <a:srgbClr val="000000"/>
                </a:solidFill>
                <a:ea typeface="黑体" panose="02010609060101010101" pitchFamily="49" charset="-122"/>
              </a:rPr>
              <a:t>的</a:t>
            </a:r>
            <a:r>
              <a:rPr lang="zh-CN" altLang="en-US" sz="4000" b="1" smtClean="0">
                <a:solidFill>
                  <a:srgbClr val="000000"/>
                </a:solidFill>
                <a:ea typeface="黑体" panose="02010609060101010101" pitchFamily="49" charset="-122"/>
              </a:rPr>
              <a:t>考查要求是：</a:t>
            </a:r>
            <a:endParaRPr lang="en-US" altLang="zh-CN" sz="4000" b="1" smtClean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000" b="1" smtClean="0">
                <a:solidFill>
                  <a:srgbClr val="FF0000"/>
                </a:solidFill>
                <a:ea typeface="黑体" panose="02010609060101010101" pitchFamily="49" charset="-122"/>
              </a:rPr>
              <a:t>欣赏文学作品，有自己的情感体验，初步领悟作品的内涵，从中获得对自然、社会、人生的有益启示。</a:t>
            </a:r>
            <a:endParaRPr lang="zh-CN" altLang="en-US" sz="4000" b="1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602" name="Picture 2" descr="图片1 (2)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66563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1752600" y="381000"/>
            <a:ext cx="5051425" cy="1143000"/>
          </a:xfrm>
        </p:spPr>
        <p:txBody>
          <a:bodyPr/>
          <a:lstStyle/>
          <a:p>
            <a:pPr algn="l" eaLnBrk="1" hangingPunct="1"/>
            <a:r>
              <a:rPr lang="zh-CN" altLang="en-US" b="1" smtClean="0"/>
              <a:t>对比：</a:t>
            </a:r>
          </a:p>
        </p:txBody>
      </p:sp>
      <p:sp>
        <p:nvSpPr>
          <p:cNvPr id="66564" name="Rectangle 4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1143000" y="1752600"/>
            <a:ext cx="6426200" cy="2617788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solidFill>
                  <a:srgbClr val="0000FF"/>
                </a:solidFill>
              </a:rPr>
              <a:t>把具有明显差异、矛盾和对立的双方，安排在一起进行对照、比较的表现方法。</a:t>
            </a:r>
          </a:p>
          <a:p>
            <a:pPr eaLnBrk="1" hangingPunct="1"/>
            <a:endParaRPr lang="zh-CN" altLang="en-US" sz="2800" b="1" smtClean="0">
              <a:solidFill>
                <a:srgbClr val="0000FF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zh-CN" sz="2800" b="1" smtClean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29800">
                                          <p:val>
                                            <p:strVal val="#ppt_h/2"/>
                                          </p:val>
                                        </p:tav>
                                        <p:tav tm="398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59700">
                                          <p:val>
                                            <p:strVal val="#ppt_h"/>
                                          </p:val>
                                        </p:tav>
                                        <p:tav tm="69800">
                                          <p:val>
                                            <p:strVal val="#ppt_h/2"/>
                                          </p:val>
                                        </p:tav>
                                        <p:tav tm="799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19900">
                                          <p:val>
                                            <p:strVal val="#ppt_y-.2"/>
                                          </p:val>
                                        </p:tav>
                                        <p:tav tm="29800">
                                          <p:val>
                                            <p:strVal val="#ppt_y"/>
                                          </p:val>
                                        </p:tav>
                                        <p:tav tm="398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597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800">
                                          <p:val>
                                            <p:strVal val="#ppt_y"/>
                                          </p:val>
                                        </p:tav>
                                        <p:tav tm="799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66564" grpId="0" build="p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87</Paragraphs>
  <Slides>26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5">
      <vt:lpstr>Arial</vt:lpstr>
      <vt:lpstr>Calibri</vt:lpstr>
      <vt:lpstr>黑体</vt:lpstr>
      <vt:lpstr>Wingdings</vt:lpstr>
      <vt:lpstr>宋体</vt:lpstr>
      <vt:lpstr>Verdana</vt:lpstr>
      <vt:lpstr>幼圆</vt:lpstr>
      <vt:lpstr>隶书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对比：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谢谢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2021-06-02T11:22:11.367</cp:lastPrinted>
  <dcterms:created xsi:type="dcterms:W3CDTF">2021-06-02T11:22:11Z</dcterms:created>
  <dcterms:modified xsi:type="dcterms:W3CDTF">2021-06-02T03:22:12Z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