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xml" ContentType="application/vnd.openxmlformats-officedocument.presentationml.notesSlide+xml"/>
  <Override PartName="/ppt/tags/tag67.xml" ContentType="application/vnd.openxmlformats-officedocument.presentationml.tags+xml"/>
  <Override PartName="/ppt/notesSlides/notesSlide2.xml" ContentType="application/vnd.openxmlformats-officedocument.presentationml.notesSlide+xml"/>
  <Override PartName="/ppt/tags/tag68.xml" ContentType="application/vnd.openxmlformats-officedocument.presentationml.tags+xml"/>
  <Override PartName="/ppt/notesSlides/notesSlide3.xml" ContentType="application/vnd.openxmlformats-officedocument.presentationml.notesSlide+xml"/>
  <Override PartName="/ppt/tags/tag69.xml" ContentType="application/vnd.openxmlformats-officedocument.presentationml.tags+xml"/>
  <Override PartName="/ppt/notesSlides/notesSlide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5.xml" ContentType="application/vnd.openxmlformats-officedocument.presentationml.notesSlide+xml"/>
  <Override PartName="/ppt/tags/tag73.xml" ContentType="application/vnd.openxmlformats-officedocument.presentationml.tags+xml"/>
  <Override PartName="/ppt/notesSlides/notesSlide6.xml" ContentType="application/vnd.openxmlformats-officedocument.presentationml.notesSlide+xml"/>
  <Override PartName="/ppt/tags/tag74.xml" ContentType="application/vnd.openxmlformats-officedocument.presentationml.tags+xml"/>
  <Override PartName="/ppt/notesSlides/notesSlide7.xml" ContentType="application/vnd.openxmlformats-officedocument.presentationml.notesSlide+xml"/>
  <Override PartName="/ppt/tags/tag75.xml" ContentType="application/vnd.openxmlformats-officedocument.presentationml.tags+xml"/>
  <Override PartName="/ppt/notesSlides/notesSlide8.xml" ContentType="application/vnd.openxmlformats-officedocument.presentationml.notesSlide+xml"/>
  <Override PartName="/ppt/tags/tag76.xml" ContentType="application/vnd.openxmlformats-officedocument.presentationml.tags+xml"/>
  <Override PartName="/ppt/notesSlides/notesSlide9.xml" ContentType="application/vnd.openxmlformats-officedocument.presentationml.notesSlide+xml"/>
  <Override PartName="/ppt/tags/tag77.xml" ContentType="application/vnd.openxmlformats-officedocument.presentationml.tags+xml"/>
  <Override PartName="/ppt/notesSlides/notesSlide10.xml" ContentType="application/vnd.openxmlformats-officedocument.presentationml.notesSlide+xml"/>
  <Override PartName="/ppt/tags/tag78.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421" r:id="rId2"/>
    <p:sldId id="422" r:id="rId3"/>
    <p:sldId id="423" r:id="rId4"/>
    <p:sldId id="409" r:id="rId5"/>
    <p:sldId id="410" r:id="rId6"/>
    <p:sldId id="411" r:id="rId7"/>
    <p:sldId id="412" r:id="rId8"/>
    <p:sldId id="437" r:id="rId9"/>
    <p:sldId id="438" r:id="rId10"/>
    <p:sldId id="415" r:id="rId11"/>
    <p:sldId id="413" r:id="rId12"/>
    <p:sldId id="414" r:id="rId13"/>
    <p:sldId id="426" r:id="rId14"/>
    <p:sldId id="427" r:id="rId15"/>
    <p:sldId id="418" r:id="rId16"/>
    <p:sldId id="419" r:id="rId17"/>
    <p:sldId id="420" r:id="rId18"/>
    <p:sldId id="425" r:id="rId19"/>
    <p:sldId id="439" r:id="rId20"/>
    <p:sldId id="440" r:id="rId21"/>
    <p:sldId id="441" r:id="rId22"/>
    <p:sldId id="442" r:id="rId23"/>
    <p:sldId id="443" r:id="rId24"/>
    <p:sldId id="444" r:id="rId25"/>
    <p:sldId id="445" r:id="rId26"/>
    <p:sldId id="446" r:id="rId27"/>
    <p:sldId id="447" r:id="rId28"/>
    <p:sldId id="448" r:id="rId29"/>
    <p:sldId id="449" r:id="rId30"/>
    <p:sldId id="450" r:id="rId31"/>
    <p:sldId id="451"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1">
          <p15:clr>
            <a:srgbClr val="A4A3A4"/>
          </p15:clr>
        </p15:guide>
        <p15:guide id="2" pos="384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ABCDA"/>
    <a:srgbClr val="B4F4F4"/>
    <a:srgbClr val="FEF7BC"/>
    <a:srgbClr val="BBEAD5"/>
    <a:srgbClr val="DCDCDC"/>
    <a:srgbClr val="F0F0F0"/>
    <a:srgbClr val="E6E6E6"/>
    <a:srgbClr val="C8C8C8"/>
    <a:srgbClr val="FFFFFF"/>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2" d="100"/>
          <a:sy n="72" d="100"/>
        </p:scale>
        <p:origin x="504" y="64"/>
      </p:cViewPr>
      <p:guideLst>
        <p:guide orient="horz" pos="2141"/>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2020/5/17</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2020/5/17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2020/5/17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2020/5/17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2020/5/17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2020/5/17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2020/5/17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2020/5/17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2020/5/17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2020/5/17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2020/5/17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2020/5/17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hasCustomPrompt="1"/>
            <p:custDataLst>
              <p:tags r:id="rId2"/>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2020/5/17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2020/5/17</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76.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8.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9.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solidFill>
            <a:srgbClr val="B4F4F4"/>
          </a:solidFill>
        </p:spPr>
        <p:txBody>
          <a:bodyPr/>
          <a:lstStyle/>
          <a:p>
            <a:r>
              <a:rPr lang="en-US" altLang="zh-CN"/>
              <a:t>   </a:t>
            </a:r>
          </a:p>
        </p:txBody>
      </p:sp>
      <p:sp>
        <p:nvSpPr>
          <p:cNvPr id="3" name="副标题 2"/>
          <p:cNvSpPr>
            <a:spLocks noGrp="1"/>
          </p:cNvSpPr>
          <p:nvPr>
            <p:ph type="subTitle" idx="1"/>
          </p:nvPr>
        </p:nvSpPr>
        <p:spPr>
          <a:solidFill>
            <a:srgbClr val="6ABCDA"/>
          </a:solidFill>
        </p:spPr>
        <p:txBody>
          <a:bodyPr/>
          <a:lstStyle/>
          <a:p>
            <a:r>
              <a:rPr lang="en-US" altLang="zh-CN"/>
              <a:t>   </a:t>
            </a:r>
          </a:p>
        </p:txBody>
      </p:sp>
      <p:sp>
        <p:nvSpPr>
          <p:cNvPr id="4" name="文本框 3"/>
          <p:cNvSpPr txBox="1"/>
          <p:nvPr/>
        </p:nvSpPr>
        <p:spPr>
          <a:xfrm>
            <a:off x="2381250" y="2533650"/>
            <a:ext cx="8858250" cy="3046095"/>
          </a:xfrm>
          <a:prstGeom prst="rect">
            <a:avLst/>
          </a:prstGeom>
          <a:noFill/>
        </p:spPr>
        <p:txBody>
          <a:bodyPr wrap="square" rtlCol="0">
            <a:spAutoFit/>
          </a:bodyPr>
          <a:lstStyle/>
          <a:p>
            <a:r>
              <a:rPr lang="zh-CN" altLang="en-US" sz="9600">
                <a:latin typeface="华康俪金黑W8" panose="020B0809000000000000" charset="-122"/>
                <a:ea typeface="华康俪金黑W8" panose="020B0809000000000000" charset="-122"/>
                <a:sym typeface="+mn-ea"/>
              </a:rPr>
              <a:t>补写式连贯</a:t>
            </a:r>
            <a:endParaRPr lang="zh-CN" altLang="en-US" sz="9600">
              <a:latin typeface="华康俪金黑W8" panose="020B0809000000000000" charset="-122"/>
              <a:ea typeface="华康俪金黑W8" panose="020B0809000000000000" charset="-122"/>
            </a:endParaRPr>
          </a:p>
          <a:p>
            <a:endParaRPr lang="zh-CN" altLang="en-US" sz="9600">
              <a:latin typeface="华康俪金黑W8" panose="020B0809000000000000" charset="-122"/>
              <a:ea typeface="华康俪金黑W8" panose="020B0809000000000000" charset="-122"/>
            </a:endParaRPr>
          </a:p>
        </p:txBody>
      </p:sp>
      <p:sp>
        <p:nvSpPr>
          <p:cNvPr id="5" name="矩形 4"/>
          <p:cNvSpPr/>
          <p:nvPr/>
        </p:nvSpPr>
        <p:spPr>
          <a:xfrm>
            <a:off x="601980" y="180340"/>
            <a:ext cx="75565" cy="63169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8980" y="307340"/>
            <a:ext cx="75565" cy="63169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55980" y="434340"/>
            <a:ext cx="75565" cy="63169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82980" y="561340"/>
            <a:ext cx="75565" cy="63169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00650" y="598805"/>
            <a:ext cx="76200" cy="10271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5327650" y="725805"/>
            <a:ext cx="76200" cy="10271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5454650" y="852805"/>
            <a:ext cx="76200" cy="10271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5400000">
            <a:off x="5581650" y="979805"/>
            <a:ext cx="76200" cy="10271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3420000">
            <a:off x="1924050" y="-2251710"/>
            <a:ext cx="77470" cy="319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3420000">
            <a:off x="2051050" y="-2124710"/>
            <a:ext cx="77470" cy="319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3420000">
            <a:off x="2178050" y="-1997710"/>
            <a:ext cx="77470" cy="319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3420000">
            <a:off x="2305050" y="-1870710"/>
            <a:ext cx="77470" cy="319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3420000">
            <a:off x="11635740" y="3272155"/>
            <a:ext cx="77470" cy="319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3420000">
            <a:off x="11762740" y="3399155"/>
            <a:ext cx="77470" cy="319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3420000">
            <a:off x="11889740" y="3526155"/>
            <a:ext cx="77470" cy="319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3420000">
            <a:off x="12016740" y="3653155"/>
            <a:ext cx="77470" cy="319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269365" y="434340"/>
            <a:ext cx="11141075" cy="403860"/>
          </a:xfrm>
          <a:prstGeom prst="parallelogram">
            <a:avLst>
              <a:gd name="adj" fmla="val 348113"/>
            </a:avLst>
          </a:prstGeom>
          <a:solidFill>
            <a:srgbClr val="6ABC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rot="5400000" flipV="1">
            <a:off x="9483090" y="2105660"/>
            <a:ext cx="4530090" cy="1323975"/>
          </a:xfrm>
          <a:prstGeom prst="parallelogram">
            <a:avLst>
              <a:gd name="adj" fmla="val 31486"/>
            </a:avLst>
          </a:prstGeom>
          <a:solidFill>
            <a:srgbClr val="6ABC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3.</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【全国</a:t>
            </a:r>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I</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卷】</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在下面一段文字横线处补写恰当的语句，使整段文字语意完整连贯，内容贴切，逻辑严密。每处不超过15个字。（6分）</a:t>
            </a:r>
          </a:p>
          <a:p>
            <a:pPr algn="l"/>
            <a:r>
              <a:rPr lang="zh-CN" altLang="en-US" sz="3000" b="1" dirty="0">
                <a:solidFill>
                  <a:schemeClr val="tx1"/>
                </a:solidFill>
                <a:latin typeface="方正书宋_GBK" panose="02000000000000000000" charset="-122"/>
                <a:ea typeface="方正书宋_GBK" panose="02000000000000000000" charset="-122"/>
                <a:cs typeface="文鼎特粗宋" panose="02020A00000000000000" charset="-122"/>
              </a:rPr>
              <a:t>    药品可以帮我们预防、治疗疾病，但若使用不当，① ，以口服药为例，药物进入胃肠道后逐渐被吸进血液，随着时间推移，② ，当药物浓度高于某一数值时就开始发挥疗效，然而，③，超过一定限度就可能产生毒性，危害身体健康。</a:t>
            </a:r>
          </a:p>
        </p:txBody>
      </p:sp>
      <p:sp>
        <p:nvSpPr>
          <p:cNvPr id="11" name="矩形 10"/>
          <p:cNvSpPr/>
          <p:nvPr/>
        </p:nvSpPr>
        <p:spPr>
          <a:xfrm>
            <a:off x="6839585" y="0"/>
            <a:ext cx="5352415" cy="483997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100"/>
              </a:lnSpc>
            </a:pPr>
            <a:endPar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endParaRPr>
          </a:p>
          <a:p>
            <a:pPr algn="l" fontAlgn="auto">
              <a:lnSpc>
                <a:spcPts val="2700"/>
              </a:lnSpc>
              <a:buClrTx/>
              <a:buSzTx/>
              <a:buNone/>
            </a:pPr>
            <a:r>
              <a:rPr lang="zh-CN" altLang="en-US" sz="2800" b="1">
                <a:solidFill>
                  <a:schemeClr val="tx1"/>
                </a:solidFill>
                <a:latin typeface="方正潇洒行书_YS" panose="02010600010101010101" charset="-128"/>
                <a:ea typeface="方正潇洒行书_YS" panose="02010600010101010101" charset="-128"/>
              </a:rPr>
              <a:t>①之前出现了转折连词“但”，同时，①整个句式应该是一个假设论证的句式，因此我们可以判断①处应填写一个“使用不当”的后果；同时，①前后都是逗号，因此，我们填写时必须综合考虑前后内容。①后是一个例子，因此，我们可以根据这个例子来总结使用不当的后果。</a:t>
            </a:r>
          </a:p>
          <a:p>
            <a:pPr algn="l" fontAlgn="auto">
              <a:lnSpc>
                <a:spcPts val="31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答案：也可能对身体造成损害</a:t>
            </a:r>
          </a:p>
        </p:txBody>
      </p:sp>
      <p:sp>
        <p:nvSpPr>
          <p:cNvPr id="12" name="矩形 11"/>
          <p:cNvSpPr/>
          <p:nvPr/>
        </p:nvSpPr>
        <p:spPr>
          <a:xfrm>
            <a:off x="6839585" y="4973955"/>
            <a:ext cx="5352415" cy="1884680"/>
          </a:xfrm>
          <a:prstGeom prst="rect">
            <a:avLst/>
          </a:prstGeom>
          <a:solidFill>
            <a:srgbClr val="BBE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3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归纳总结：</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事例</a:t>
            </a:r>
            <a:r>
              <a:rPr lang="zh-CN" sz="3000" b="1">
                <a:solidFill>
                  <a:schemeClr val="tx1"/>
                </a:solidFill>
                <a:latin typeface="方正书宋_GBK" panose="02000000000000000000" charset="-122"/>
                <a:ea typeface="方正书宋_GBK" panose="02000000000000000000" charset="-122"/>
                <a:cs typeface="文鼎特粗宋" panose="02020A00000000000000" charset="-122"/>
              </a:rPr>
              <a:t>往往有提示作用，我们可以根据事例来</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归纳要填写的结论</a:t>
            </a:r>
            <a:r>
              <a:rPr lang="zh-CN" sz="3000" b="1">
                <a:solidFill>
                  <a:schemeClr val="tx1"/>
                </a:solidFill>
                <a:latin typeface="方正书宋_GBK" panose="02000000000000000000" charset="-122"/>
                <a:ea typeface="方正书宋_GBK" panose="02000000000000000000" charset="-122"/>
                <a:cs typeface="文鼎特粗宋" panose="02020A00000000000000" charset="-122"/>
              </a:rPr>
              <a:t>。</a:t>
            </a:r>
          </a:p>
        </p:txBody>
      </p:sp>
      <p:sp>
        <p:nvSpPr>
          <p:cNvPr id="2" name="圆角矩形 1"/>
          <p:cNvSpPr/>
          <p:nvPr/>
        </p:nvSpPr>
        <p:spPr>
          <a:xfrm>
            <a:off x="432435" y="3207385"/>
            <a:ext cx="2339975"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498090" y="3423285"/>
            <a:ext cx="1466850" cy="2273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5858510" y="3207385"/>
            <a:ext cx="412750"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32435" y="5454650"/>
            <a:ext cx="2268220"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2" grpId="0" bldLvl="0" animBg="1"/>
      <p:bldP spid="3" grpId="0" bldLvl="0" animBg="1"/>
      <p:bldP spid="4" grpId="0" bldLvl="0" animBg="1"/>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3.</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【全国</a:t>
            </a:r>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I</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卷】</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在下面一段文字横线处补写恰当的语句，使整段文字语意完整连贯，内容贴切，逻辑严密。每处不超过15个字。（6分）</a:t>
            </a:r>
          </a:p>
          <a:p>
            <a:pPr algn="l"/>
            <a:r>
              <a:rPr lang="zh-CN" altLang="en-US" sz="3000" b="1" dirty="0">
                <a:solidFill>
                  <a:schemeClr val="tx1"/>
                </a:solidFill>
                <a:latin typeface="方正书宋_GBK" panose="02000000000000000000" charset="-122"/>
                <a:ea typeface="方正书宋_GBK" panose="02000000000000000000" charset="-122"/>
                <a:cs typeface="文鼎特粗宋" panose="02020A00000000000000" charset="-122"/>
              </a:rPr>
              <a:t>    药品可以帮我们预防、治疗疾病，但若使用不当，① ，以口服药为例，药物进入胃肠道后逐渐被吸收进血液，随着时间推移，② ，当药物浓度高于某一数值时就开始发挥疗效，然而，③，超过一定限度就可能产生毒性，危害身体健康。</a:t>
            </a:r>
          </a:p>
        </p:txBody>
      </p:sp>
      <p:sp>
        <p:nvSpPr>
          <p:cNvPr id="11" name="矩形 10"/>
          <p:cNvSpPr/>
          <p:nvPr/>
        </p:nvSpPr>
        <p:spPr>
          <a:xfrm>
            <a:off x="6839585" y="0"/>
            <a:ext cx="5352415" cy="485330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100"/>
              </a:lnSpc>
            </a:pPr>
            <a:endPar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endParaRPr>
          </a:p>
          <a:p>
            <a:pPr algn="l" fontAlgn="auto">
              <a:lnSpc>
                <a:spcPts val="2700"/>
              </a:lnSpc>
              <a:buClrTx/>
              <a:buSzTx/>
              <a:buNone/>
            </a:pPr>
            <a:r>
              <a:rPr lang="zh-CN" altLang="en-US" sz="2800" b="1">
                <a:solidFill>
                  <a:schemeClr val="tx1"/>
                </a:solidFill>
                <a:latin typeface="方正潇洒行书_YS" panose="02010600010101010101" charset="-128"/>
                <a:ea typeface="方正潇洒行书_YS" panose="02010600010101010101" charset="-128"/>
              </a:rPr>
              <a:t>②前后都是逗号，因此，我们填写时必须综合考虑前后内容。②之前的语境是药物进入血液，因此，②也是在讨论药物在血液中的变化。②之后出现了新概念“药物浓度”，我们需要注意，这个概念在前面没有，不可能突兀出现，因此，极有可能是②中出现的。</a:t>
            </a:r>
          </a:p>
          <a:p>
            <a:pPr algn="l" fontAlgn="auto">
              <a:lnSpc>
                <a:spcPts val="2700"/>
              </a:lnSpc>
              <a:buClrTx/>
              <a:buSzTx/>
              <a:buNone/>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答案：血液中药物浓度会逐渐升高</a:t>
            </a:r>
          </a:p>
        </p:txBody>
      </p:sp>
      <p:sp>
        <p:nvSpPr>
          <p:cNvPr id="12" name="矩形 11"/>
          <p:cNvSpPr/>
          <p:nvPr/>
        </p:nvSpPr>
        <p:spPr>
          <a:xfrm>
            <a:off x="6839585" y="4973955"/>
            <a:ext cx="5352415" cy="1884680"/>
          </a:xfrm>
          <a:prstGeom prst="rect">
            <a:avLst/>
          </a:prstGeom>
          <a:solidFill>
            <a:srgbClr val="BBE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3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归纳总结：</a:t>
            </a:r>
            <a:r>
              <a:rPr lang="zh-CN" altLang="en-US" sz="3000" b="1">
                <a:solidFill>
                  <a:srgbClr val="FF0000"/>
                </a:solidFill>
                <a:latin typeface="华康俪金黑W8" panose="020B0809000000000000" charset="-122"/>
                <a:ea typeface="华康俪金黑W8" panose="020B0809000000000000" charset="-122"/>
                <a:cs typeface="文鼎特粗宋" panose="02020A00000000000000" charset="-122"/>
                <a:sym typeface="+mn-ea"/>
              </a:rPr>
              <a:t>新概念</a:t>
            </a:r>
            <a:r>
              <a:rPr lang="zh-CN" sz="3000" b="1">
                <a:solidFill>
                  <a:schemeClr val="tx1"/>
                </a:solidFill>
                <a:latin typeface="方正书宋_GBK" panose="02000000000000000000" charset="-122"/>
                <a:ea typeface="方正书宋_GBK" panose="02000000000000000000" charset="-122"/>
                <a:cs typeface="文鼎特粗宋" panose="02020A00000000000000" charset="-122"/>
                <a:sym typeface="+mn-ea"/>
              </a:rPr>
              <a:t>不可能凭空出现。</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要填写的句子后面如果出现</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新概念</a:t>
            </a:r>
            <a:r>
              <a:rPr lang="zh-CN" sz="3000" b="1">
                <a:solidFill>
                  <a:schemeClr val="tx1"/>
                </a:solidFill>
                <a:latin typeface="方正书宋_GBK" panose="02000000000000000000" charset="-122"/>
                <a:ea typeface="方正书宋_GBK" panose="02000000000000000000" charset="-122"/>
                <a:cs typeface="文鼎特粗宋" panose="02020A00000000000000" charset="-122"/>
              </a:rPr>
              <a:t>，这个概念往往应该在要填写的句子中。</a:t>
            </a:r>
          </a:p>
        </p:txBody>
      </p:sp>
      <p:sp>
        <p:nvSpPr>
          <p:cNvPr id="2" name="圆角矩形 1"/>
          <p:cNvSpPr/>
          <p:nvPr/>
        </p:nvSpPr>
        <p:spPr>
          <a:xfrm>
            <a:off x="4639310" y="3650615"/>
            <a:ext cx="1891665"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432300" y="4093845"/>
            <a:ext cx="1456690"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2"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3.</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【全国</a:t>
            </a:r>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I</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卷】</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在下面一段文字横线处补写恰当的语句，使整段文字语意完整连贯，内容贴切，逻辑严密。每处不超过15个字。（6分）</a:t>
            </a:r>
          </a:p>
          <a:p>
            <a:pPr algn="l"/>
            <a:r>
              <a:rPr lang="zh-CN" altLang="en-US" sz="3000" b="1" dirty="0">
                <a:solidFill>
                  <a:schemeClr val="tx1"/>
                </a:solidFill>
                <a:latin typeface="方正书宋_GBK" panose="02000000000000000000" charset="-122"/>
                <a:ea typeface="方正书宋_GBK" panose="02000000000000000000" charset="-122"/>
                <a:cs typeface="文鼎特粗宋" panose="02020A00000000000000" charset="-122"/>
              </a:rPr>
              <a:t>    药品可以帮我们预防、治疗疾病，但若使用不当，① ，以口服药为例，药物进入胃肠道后逐渐被吸收进血液，随着时间推移，② ，当药物浓度高于某一数值时就开始发挥疗效，然而，③，超过一定限度就可能产生毒性，危害身体健康。</a:t>
            </a:r>
          </a:p>
        </p:txBody>
      </p:sp>
      <p:sp>
        <p:nvSpPr>
          <p:cNvPr id="11" name="矩形 10"/>
          <p:cNvSpPr/>
          <p:nvPr/>
        </p:nvSpPr>
        <p:spPr>
          <a:xfrm>
            <a:off x="6839585" y="0"/>
            <a:ext cx="5352415" cy="485330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100"/>
              </a:lnSpc>
            </a:pPr>
            <a:endPar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endParaRPr>
          </a:p>
          <a:p>
            <a:pPr algn="l" fontAlgn="auto">
              <a:lnSpc>
                <a:spcPts val="2700"/>
              </a:lnSpc>
              <a:buClrTx/>
              <a:buSzTx/>
              <a:buNone/>
            </a:pPr>
            <a:r>
              <a:rPr lang="zh-CN" altLang="en-US" sz="2800" b="1">
                <a:solidFill>
                  <a:schemeClr val="tx1"/>
                </a:solidFill>
                <a:latin typeface="方正潇洒行书_YS" panose="02010600010101010101" charset="-128"/>
                <a:ea typeface="方正潇洒行书_YS" panose="02010600010101010101" charset="-128"/>
              </a:rPr>
              <a:t>③后的“然而”表示转折，语义应与前文的“发挥疗效”（好的作用）向反。联系整个文段，是在说“使用不当”，同时③后也写出了最后的结果是“危害身体健康”，因此，③应填一个能引发这种后果的句子。</a:t>
            </a:r>
          </a:p>
          <a:p>
            <a:pPr algn="l" fontAlgn="auto">
              <a:lnSpc>
                <a:spcPts val="2700"/>
              </a:lnSpc>
              <a:buClrTx/>
              <a:buSzTx/>
              <a:buNone/>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答案：药物浓度并不是越高越好</a:t>
            </a:r>
          </a:p>
        </p:txBody>
      </p:sp>
      <p:sp>
        <p:nvSpPr>
          <p:cNvPr id="12" name="矩形 11"/>
          <p:cNvSpPr/>
          <p:nvPr/>
        </p:nvSpPr>
        <p:spPr>
          <a:xfrm>
            <a:off x="6839585" y="4973955"/>
            <a:ext cx="5352415" cy="1884680"/>
          </a:xfrm>
          <a:prstGeom prst="rect">
            <a:avLst/>
          </a:prstGeom>
          <a:solidFill>
            <a:srgbClr val="BBE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3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归纳总结：</a:t>
            </a:r>
            <a:r>
              <a:rPr lang="zh-CN" altLang="en-US" sz="3000" b="1">
                <a:solidFill>
                  <a:srgbClr val="FF0000"/>
                </a:solidFill>
                <a:latin typeface="华康俪金黑W8" panose="020B0809000000000000" charset="-122"/>
                <a:ea typeface="华康俪金黑W8" panose="020B0809000000000000" charset="-122"/>
                <a:cs typeface="文鼎特粗宋" panose="02020A00000000000000" charset="-122"/>
                <a:sym typeface="+mn-ea"/>
              </a:rPr>
              <a:t>新概念</a:t>
            </a:r>
            <a:r>
              <a:rPr lang="zh-CN" sz="3000" b="1">
                <a:solidFill>
                  <a:schemeClr val="tx1"/>
                </a:solidFill>
                <a:latin typeface="方正书宋_GBK" panose="02000000000000000000" charset="-122"/>
                <a:ea typeface="方正书宋_GBK" panose="02000000000000000000" charset="-122"/>
                <a:cs typeface="文鼎特粗宋" panose="02020A00000000000000" charset="-122"/>
                <a:sym typeface="+mn-ea"/>
              </a:rPr>
              <a:t>不可能凭空出现。</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要填写的句子后面如果出现</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新概念</a:t>
            </a:r>
            <a:r>
              <a:rPr lang="zh-CN" sz="3000" b="1">
                <a:solidFill>
                  <a:schemeClr val="tx1"/>
                </a:solidFill>
                <a:latin typeface="方正书宋_GBK" panose="02000000000000000000" charset="-122"/>
                <a:ea typeface="方正书宋_GBK" panose="02000000000000000000" charset="-122"/>
                <a:cs typeface="文鼎特粗宋" panose="02020A00000000000000" charset="-122"/>
              </a:rPr>
              <a:t>，这个概念往往应该在要填写的句子中。</a:t>
            </a:r>
          </a:p>
        </p:txBody>
      </p:sp>
      <p:sp>
        <p:nvSpPr>
          <p:cNvPr id="2" name="圆角矩形 1"/>
          <p:cNvSpPr/>
          <p:nvPr/>
        </p:nvSpPr>
        <p:spPr>
          <a:xfrm>
            <a:off x="5744845" y="4530725"/>
            <a:ext cx="877570"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842010" y="3207385"/>
            <a:ext cx="1943100"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451485" y="5474970"/>
            <a:ext cx="2333625"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2" grpId="0" bldLvl="0" animBg="1"/>
      <p:bldP spid="4" grpId="0" bldLvl="0" animBg="1"/>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占位符 27649"/>
          <p:cNvSpPr>
            <a:spLocks noGrp="1"/>
          </p:cNvSpPr>
          <p:nvPr>
            <p:ph type="body" idx="1"/>
          </p:nvPr>
        </p:nvSpPr>
        <p:spPr>
          <a:xfrm>
            <a:off x="1247775" y="906780"/>
            <a:ext cx="9696450" cy="4525645"/>
          </a:xfrm>
        </p:spPr>
        <p:txBody>
          <a:bodyPr>
            <a:noAutofit/>
          </a:bodyPr>
          <a:lstStyle/>
          <a:p>
            <a:pPr>
              <a:buNone/>
            </a:pPr>
            <a:r>
              <a:rPr lang="zh-CN" altLang="en-US" sz="3200" dirty="0">
                <a:solidFill>
                  <a:srgbClr val="FF0000"/>
                </a:solidFill>
                <a:ea typeface="华文琥珀" panose="02010800040101010101" pitchFamily="2" charset="-122"/>
              </a:rPr>
              <a:t>建议答题步骤：</a:t>
            </a:r>
          </a:p>
          <a:p>
            <a:pPr>
              <a:buNone/>
            </a:pPr>
            <a:r>
              <a:rPr lang="en-US" altLang="zh-CN" sz="3200" b="1" dirty="0"/>
              <a:t>1</a:t>
            </a:r>
            <a:r>
              <a:rPr lang="zh-CN" altLang="en-US" sz="3200" b="1" dirty="0"/>
              <a:t>、诵读全文，确定文段的性质和中心（对象）</a:t>
            </a:r>
          </a:p>
          <a:p>
            <a:pPr>
              <a:buNone/>
            </a:pPr>
            <a:r>
              <a:rPr lang="en-US" altLang="zh-CN" sz="3200" b="1" dirty="0"/>
              <a:t>2</a:t>
            </a:r>
            <a:r>
              <a:rPr lang="zh-CN" altLang="en-US" sz="3200" b="1" dirty="0"/>
              <a:t>、逐句分析句内意思，句与句之间逻辑。</a:t>
            </a:r>
          </a:p>
          <a:p>
            <a:pPr>
              <a:buNone/>
            </a:pPr>
            <a:r>
              <a:rPr lang="en-US" altLang="zh-CN" sz="3200" dirty="0"/>
              <a:t>3</a:t>
            </a:r>
            <a:r>
              <a:rPr lang="zh-CN" altLang="en-US" sz="3200" dirty="0"/>
              <a:t>、</a:t>
            </a:r>
            <a:r>
              <a:rPr lang="zh-CN" altLang="en-US" sz="3200" b="1" dirty="0"/>
              <a:t>关注</a:t>
            </a:r>
            <a:r>
              <a:rPr lang="zh-CN" altLang="en-US" sz="3200" u="sng" dirty="0">
                <a:solidFill>
                  <a:srgbClr val="FF0000"/>
                </a:solidFill>
                <a:ea typeface="华文琥珀" panose="02010800040101010101" pitchFamily="2" charset="-122"/>
              </a:rPr>
              <a:t>标点、关联词、句式、论据论点、逻辑关系、篇章结构</a:t>
            </a:r>
            <a:r>
              <a:rPr lang="zh-CN" altLang="en-US" sz="3200" b="1" dirty="0"/>
              <a:t>。结合文本，根据字数要求，概括答案。</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文本占位符 26626"/>
          <p:cNvSpPr>
            <a:spLocks noGrp="1"/>
          </p:cNvSpPr>
          <p:nvPr>
            <p:ph type="body" idx="1"/>
          </p:nvPr>
        </p:nvSpPr>
        <p:spPr>
          <a:xfrm>
            <a:off x="611575" y="1049710"/>
            <a:ext cx="10969200" cy="4759200"/>
          </a:xfrm>
        </p:spPr>
        <p:txBody>
          <a:bodyPr/>
          <a:lstStyle/>
          <a:p>
            <a:pPr>
              <a:buNone/>
            </a:pPr>
            <a:r>
              <a:rPr lang="zh-CN" altLang="en-US" sz="3200" b="1" dirty="0"/>
              <a:t>特别提醒：</a:t>
            </a:r>
          </a:p>
          <a:p>
            <a:pPr>
              <a:buNone/>
            </a:pPr>
            <a:r>
              <a:rPr lang="zh-CN" altLang="en-US" sz="3200" b="1" dirty="0"/>
              <a:t>一、答案</a:t>
            </a:r>
            <a:r>
              <a:rPr lang="zh-CN" altLang="en-US" sz="3200" b="1" dirty="0">
                <a:solidFill>
                  <a:srgbClr val="FF0000"/>
                </a:solidFill>
              </a:rPr>
              <a:t>源自文本</a:t>
            </a:r>
            <a:r>
              <a:rPr lang="zh-CN" altLang="en-US" sz="3200" b="1" dirty="0"/>
              <a:t>材料；</a:t>
            </a:r>
          </a:p>
          <a:p>
            <a:pPr>
              <a:buNone/>
            </a:pPr>
            <a:r>
              <a:rPr lang="zh-CN" altLang="en-US" sz="3200" b="1" dirty="0"/>
              <a:t>二、补写的句子大多有</a:t>
            </a:r>
            <a:r>
              <a:rPr lang="zh-CN" altLang="en-US" sz="3200" b="1" dirty="0">
                <a:solidFill>
                  <a:srgbClr val="FF0000"/>
                </a:solidFill>
              </a:rPr>
              <a:t>特殊位置和性质</a:t>
            </a:r>
            <a:r>
              <a:rPr lang="zh-CN" altLang="en-US" sz="3200" b="1" dirty="0"/>
              <a:t>；</a:t>
            </a:r>
          </a:p>
          <a:p>
            <a:pPr>
              <a:buNone/>
            </a:pPr>
            <a:r>
              <a:rPr lang="zh-CN" altLang="en-US" sz="3200" b="1" dirty="0"/>
              <a:t>三、补写的句子与上下文关系：或</a:t>
            </a:r>
            <a:r>
              <a:rPr lang="zh-CN" altLang="en-US" sz="3200" b="1" dirty="0">
                <a:solidFill>
                  <a:srgbClr val="FF0000"/>
                </a:solidFill>
              </a:rPr>
              <a:t>引领下文</a:t>
            </a:r>
            <a:r>
              <a:rPr lang="zh-CN" altLang="en-US" sz="3200" b="1" dirty="0"/>
              <a:t>，或</a:t>
            </a:r>
            <a:r>
              <a:rPr lang="zh-CN" altLang="en-US" sz="3200" b="1" dirty="0">
                <a:solidFill>
                  <a:srgbClr val="FF0000"/>
                </a:solidFill>
              </a:rPr>
              <a:t>总结上文</a:t>
            </a:r>
            <a:r>
              <a:rPr lang="zh-CN" altLang="en-US" sz="3200" b="1" dirty="0"/>
              <a:t>，或</a:t>
            </a:r>
            <a:r>
              <a:rPr lang="zh-CN" altLang="en-US" sz="3200" b="1" dirty="0">
                <a:solidFill>
                  <a:srgbClr val="FF0000"/>
                </a:solidFill>
              </a:rPr>
              <a:t>与上下文衔接呼应</a:t>
            </a:r>
            <a:r>
              <a:rPr lang="zh-CN" altLang="en-US" sz="3200" b="1" dirty="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rPr>
              <a:t>4</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【全国</a:t>
            </a:r>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II</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在下面一段文字横线处补写恰当的语句，使整段文字语意完整连贯，内容贴切，逻辑严密。每处不超过10个字。（6分）</a:t>
            </a:r>
          </a:p>
          <a:p>
            <a:pPr algn="l"/>
            <a:r>
              <a:rPr lang="zh-CN" altLang="en-US" sz="3000" b="1" dirty="0">
                <a:solidFill>
                  <a:schemeClr val="tx1"/>
                </a:solidFill>
                <a:latin typeface="方正书宋_GBK" panose="02000000000000000000" charset="-122"/>
                <a:ea typeface="方正书宋_GBK" panose="02000000000000000000" charset="-122"/>
                <a:cs typeface="文鼎特粗宋" panose="02020A00000000000000" charset="-122"/>
              </a:rPr>
              <a:t>为了保护自己，变色龙经常换上与环境接近的颜色。人们对此有一种根深蒂固的看法，以为变色龙 ①，就可以变成什么颜色。其实，②。蜥蜴类动物的皮肤变色 ③，温度和光线是其决定因素，而且每种蜥蜴能变什么颜色也是固定的。</a:t>
            </a:r>
          </a:p>
          <a:p>
            <a:pPr algn="l"/>
            <a:endParaRPr lang="zh-CN" altLang="en-US" sz="3000" b="1" dirty="0">
              <a:solidFill>
                <a:schemeClr val="tx1"/>
              </a:solidFill>
              <a:latin typeface="方正书宋_GBK" panose="02000000000000000000" charset="-122"/>
              <a:ea typeface="方正书宋_GBK" panose="02000000000000000000" charset="-122"/>
              <a:cs typeface="文鼎特粗宋" panose="02020A00000000000000" charset="-122"/>
            </a:endParaRPr>
          </a:p>
        </p:txBody>
      </p:sp>
      <p:sp>
        <p:nvSpPr>
          <p:cNvPr id="11" name="矩形 10"/>
          <p:cNvSpPr/>
          <p:nvPr/>
        </p:nvSpPr>
        <p:spPr>
          <a:xfrm>
            <a:off x="6839585" y="635"/>
            <a:ext cx="5352415" cy="6858000"/>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100"/>
              </a:lnSpc>
            </a:pP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①根据“以为变色龙”“就可以变成什么颜色”等信息可知,应填写“</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想变成什么颜色</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”;②根据“其实”及空后等内容可知,应填写“</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事实并非如此</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”;③根据“温度和光线是其决定因素”等内容可知,应填写“</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是受很多因素影响的”</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a:t>
            </a:r>
          </a:p>
        </p:txBody>
      </p:sp>
      <p:sp>
        <p:nvSpPr>
          <p:cNvPr id="3" name="圆角矩形 2"/>
          <p:cNvSpPr/>
          <p:nvPr/>
        </p:nvSpPr>
        <p:spPr>
          <a:xfrm>
            <a:off x="3133725" y="2017395"/>
            <a:ext cx="558165" cy="50736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rPr>
              <a:t>5</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.【全国</a:t>
            </a:r>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rPr>
              <a:t>III</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】在下面一段文字横线处补写恰当的语句，使整段文字语意完整连贯，内容贴切，逻辑严密，每处不超过16个字。（6分）</a:t>
            </a:r>
          </a:p>
          <a:p>
            <a:pPr algn="l"/>
            <a:r>
              <a:rPr lang="zh-CN" altLang="en-US" sz="3000" b="1" dirty="0">
                <a:solidFill>
                  <a:schemeClr val="tx1"/>
                </a:solidFill>
                <a:latin typeface="方正书宋_GBK" panose="02000000000000000000" charset="-122"/>
                <a:ea typeface="方正书宋_GBK" panose="02000000000000000000" charset="-122"/>
                <a:cs typeface="文鼎特粗宋" panose="02020A00000000000000" charset="-122"/>
              </a:rPr>
              <a:t>太阳能与风能  ①，通常白天阳光强而风小，夜晚光照变得很弱而风力很强；夏季阳光强度大而风小，②。这种互补性使风光互补发电系统在资源上具有很好的匹配性。常见的风光互补发电系统有两套发电设备，夜间和阴天由风力发电装置发电，③，在既有风又有太阳的情况下，二者同时发挥作用，比单用风力发电更经济。</a:t>
            </a:r>
          </a:p>
        </p:txBody>
      </p:sp>
      <p:sp>
        <p:nvSpPr>
          <p:cNvPr id="7" name="圆角矩形 6"/>
          <p:cNvSpPr/>
          <p:nvPr/>
        </p:nvSpPr>
        <p:spPr>
          <a:xfrm>
            <a:off x="462280" y="2257425"/>
            <a:ext cx="2309495" cy="51244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457065" y="2272030"/>
            <a:ext cx="807720" cy="48323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900555" y="2830830"/>
            <a:ext cx="871220" cy="33274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39585" y="0"/>
            <a:ext cx="5352415"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首先，本语段主语是并列的两个词，需要引起我们的注意，根据后文的叙述可知，本语段论述的是太阳能与风能之间的具体关系。同时，我们也应看到，①前没有标点，而①后的逗号之后，就是再具体解释两者的关系，同时“夜晚”“夏季”表明这组关系强调时间和季节条件，故可填写“</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在时间上和季节上都有很强的互补性</a:t>
            </a:r>
            <a:r>
              <a:rPr lang="zh-CN" altLang="en-US" sz="2800" b="1">
                <a:solidFill>
                  <a:schemeClr val="tx1"/>
                </a:solidFill>
                <a:latin typeface="方正潇洒行书_YS" panose="02010600010101010101" charset="-128"/>
                <a:ea typeface="方正潇洒行书_YS" panose="02010600010101010101" charset="-128"/>
              </a:rPr>
              <a:t>”；②主要看标点，</a:t>
            </a:r>
            <a:r>
              <a:rPr lang="en-US" altLang="zh-CN" sz="2800" b="1">
                <a:solidFill>
                  <a:schemeClr val="tx1"/>
                </a:solidFill>
                <a:latin typeface="方正潇洒行书_YS" panose="02010600010101010101" charset="-128"/>
                <a:ea typeface="方正潇洒行书_YS" panose="02010600010101010101" charset="-128"/>
              </a:rPr>
              <a:t>“</a:t>
            </a:r>
            <a:r>
              <a:rPr lang="zh-CN" altLang="en-US" sz="2800" b="1">
                <a:solidFill>
                  <a:schemeClr val="tx1"/>
                </a:solidFill>
                <a:latin typeface="方正潇洒行书_YS" panose="02010600010101010101" charset="-128"/>
                <a:ea typeface="方正潇洒行书_YS" panose="02010600010101010101" charset="-128"/>
              </a:rPr>
              <a:t>；”提示②整个句子与前面句子句式应相同，因此前文是“白天”“黑夜”对应，此处就应是“夏季”“冬季”对应，故可以填写“</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冬季太阳光照强度弱而风大</a:t>
            </a:r>
            <a:r>
              <a:rPr lang="zh-CN" altLang="en-US" sz="2800" b="1">
                <a:solidFill>
                  <a:schemeClr val="tx1"/>
                </a:solidFill>
                <a:latin typeface="方正潇洒行书_YS" panose="02010600010101010101" charset="-128"/>
                <a:ea typeface="方正潇洒行书_YS" panose="02010600010101010101" charset="-128"/>
              </a:rPr>
              <a:t>”；③根据“夜间和阴天由风力发电装置发电”，表明发电的具体时间以及具体方式，可以填写为“晴天由太阳能发电”．</a:t>
            </a:r>
          </a:p>
        </p:txBody>
      </p:sp>
      <p:sp>
        <p:nvSpPr>
          <p:cNvPr id="2" name="圆角矩形 1"/>
          <p:cNvSpPr/>
          <p:nvPr/>
        </p:nvSpPr>
        <p:spPr>
          <a:xfrm>
            <a:off x="1181735" y="3163570"/>
            <a:ext cx="871220" cy="43243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351790" y="3012440"/>
            <a:ext cx="7346315" cy="319532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1" grpId="0" bldLvl="0" animBg="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8976995" cy="685863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000">
                <a:solidFill>
                  <a:schemeClr val="tx1"/>
                </a:solidFill>
                <a:latin typeface="文鼎特粗宋" panose="02020A00000000000000" charset="-122"/>
                <a:ea typeface="文鼎特粗宋" panose="02020A00000000000000" charset="-122"/>
                <a:cs typeface="文鼎特粗宋" panose="02020A00000000000000" charset="-122"/>
              </a:rPr>
              <a:t>6</a:t>
            </a:r>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.请根据上下文,在下面文字的画线处补写出相应内容。要求:语意连贯,表达明确,每处不超过12字</a:t>
            </a:r>
          </a:p>
          <a:p>
            <a:pPr algn="l"/>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中国古代园林艺术的基本思想是可游、可居、可望。其中，①。一切美术都是“望”、都是欣赏。不但“游”可以发生“望”的作用，②，也同样要“望”。一切亭台楼阁、都是为了“望”，都是为了得到和丰富对于空间的美的感受。在园林建筑艺术中，③，有了窗子，内外就能发生交流。窗外的竹子或青山，经过窗子的框框望去，就是一幅画。而且同一个窗子，从不同的角度望出去，④，于是引发人们不同的联想。这样，画的境界就无限地丰富了。如“窗含西岭千秋雪，门泊东吴万里船”，诗人从一个小房间“望”到千秋之雪、万晨之船，以小见大，从而获得了⑤ 。</a:t>
            </a:r>
          </a:p>
        </p:txBody>
      </p:sp>
      <p:sp>
        <p:nvSpPr>
          <p:cNvPr id="11" name="矩形 10"/>
          <p:cNvSpPr/>
          <p:nvPr/>
        </p:nvSpPr>
        <p:spPr>
          <a:xfrm>
            <a:off x="9087485" y="0"/>
            <a:ext cx="3104515" cy="6858000"/>
          </a:xfrm>
          <a:prstGeom prst="rect">
            <a:avLst/>
          </a:prstGeom>
          <a:solidFill>
            <a:srgbClr val="FEF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①“望”最重要。</a:t>
            </a:r>
          </a:p>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②即便是“居”，</a:t>
            </a:r>
          </a:p>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③窗子起着“望”的重要作用。（窗子也很重要。窗子必不可少）</a:t>
            </a:r>
          </a:p>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④景色都不（尽）相同。</a:t>
            </a:r>
          </a:p>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⑤丰富的审美感受。</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rgbClr val="B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rPr>
              <a:t>7</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【全国</a:t>
            </a:r>
            <a:r>
              <a:rPr lang="en-US" altLang="zh-CN"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I</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sym typeface="+mn-ea"/>
              </a:rPr>
              <a:t>】</a:t>
            </a:r>
            <a:r>
              <a:rPr lang="zh-CN" altLang="en-US" sz="3000" dirty="0">
                <a:solidFill>
                  <a:schemeClr val="tx1"/>
                </a:solidFill>
                <a:latin typeface="文鼎特粗宋" panose="02020A00000000000000" charset="-122"/>
                <a:ea typeface="文鼎特粗宋" panose="02020A00000000000000" charset="-122"/>
                <a:cs typeface="文鼎特粗宋" panose="02020A00000000000000" charset="-122"/>
              </a:rPr>
              <a:t>在下面一段文字横线处补写恰当的语句，使整段文字语意完整连贯，内容贴切，逻辑严密，每处不超过15个字。（5分）</a:t>
            </a:r>
          </a:p>
          <a:p>
            <a:pPr algn="l"/>
            <a:r>
              <a:rPr lang="zh-CN" altLang="en-US" sz="3000" b="1" dirty="0">
                <a:solidFill>
                  <a:schemeClr val="tx1"/>
                </a:solidFill>
                <a:latin typeface="方正书宋_GBK" panose="02000000000000000000" charset="-122"/>
                <a:ea typeface="方正书宋_GBK" panose="02000000000000000000" charset="-122"/>
                <a:cs typeface="文鼎特粗宋" panose="02020A00000000000000" charset="-122"/>
              </a:rPr>
              <a:t>花青素是一种水溶性的植物色素，分布在液泡内的细胞液中，能够决定花的红色、蓝色、紫色等颜色的差别，这是因为花青素①，在酸性溶液中呈现红色，在碱性溶液中变为蓝色，处于中性环境中则是紫色。更令人惊奇的是②，比如一种牵牛花清晨是粉红色，之后变成紫红色，最后变成蓝色，究其原因，就是花瓣表皮细胞的液泡内PH值发生了变化，③，从而形成花的颜色的变化。</a:t>
            </a:r>
          </a:p>
        </p:txBody>
      </p:sp>
      <p:sp>
        <p:nvSpPr>
          <p:cNvPr id="11" name="矩形 10"/>
          <p:cNvSpPr/>
          <p:nvPr/>
        </p:nvSpPr>
        <p:spPr>
          <a:xfrm>
            <a:off x="6839585" y="635"/>
            <a:ext cx="5352415" cy="6858000"/>
          </a:xfrm>
          <a:prstGeom prst="rect">
            <a:avLst/>
          </a:prstGeom>
          <a:solidFill>
            <a:srgbClr val="6ABC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100"/>
              </a:lnSpc>
            </a:pPr>
            <a:r>
              <a:rPr lang="zh-CN" altLang="en-US" b="1" dirty="0">
                <a:solidFill>
                  <a:schemeClr val="tx1"/>
                </a:solidFill>
                <a:cs typeface="文鼎特粗宋" panose="02020A00000000000000" charset="-122"/>
              </a:rPr>
              <a:t>本段文字论述的是青花素对花的颜色的影响。①处：从“分布在液泡内的细胞液中，能够决定花的红色、蓝色、紫色等颜色差别”，可知这是因为花青素在在酸碱性不同的溶液中会呈现不同的颜色．可知1处填“在不同环境中会形成不同颜色”；②处：下文“清晨是粉红色，之后变成…”，可知花青素随着时间的不同而变化，一日数变．③处：横线上边”PH值发生了变化，下文“从而形成花的颜色的变化”可知，这里是一个过渡，是个中间环节，PH值发生变化先引发花青素变化，再形成花的颜色的变化．所以填“花青素也就随之发生变化”．</a:t>
            </a:r>
          </a:p>
          <a:p>
            <a:pPr algn="l" fontAlgn="auto">
              <a:lnSpc>
                <a:spcPts val="3100"/>
              </a:lnSpc>
            </a:pPr>
            <a:r>
              <a:rPr lang="zh-CN" altLang="en-US" b="1" dirty="0">
                <a:solidFill>
                  <a:schemeClr val="tx1"/>
                </a:solidFill>
                <a:cs typeface="文鼎特粗宋" panose="02020A00000000000000" charset="-122"/>
              </a:rPr>
              <a:t>答案：①在不同环境中会形成不同颜色；②有些花的颜色可以一日数变；③花青素也就随之发生变化．</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EEDD3FA-4459-4357-AE1B-8A4FD1F80A73}"/>
              </a:ext>
            </a:extLst>
          </p:cNvPr>
          <p:cNvSpPr>
            <a:spLocks noGrp="1"/>
          </p:cNvSpPr>
          <p:nvPr>
            <p:ph type="title"/>
          </p:nvPr>
        </p:nvSpPr>
        <p:spPr/>
        <p:txBody>
          <a:bodyPr/>
          <a:lstStyle/>
          <a:p>
            <a:endParaRPr lang="zh-CN" altLang="en-US" dirty="0"/>
          </a:p>
        </p:txBody>
      </p:sp>
      <p:sp>
        <p:nvSpPr>
          <p:cNvPr id="5" name="内容占位符 4">
            <a:extLst>
              <a:ext uri="{FF2B5EF4-FFF2-40B4-BE49-F238E27FC236}">
                <a16:creationId xmlns:a16="http://schemas.microsoft.com/office/drawing/2014/main" id="{5026033E-0DC3-416B-88AC-A48B727E0B1A}"/>
              </a:ext>
            </a:extLst>
          </p:cNvPr>
          <p:cNvSpPr>
            <a:spLocks noGrp="1"/>
          </p:cNvSpPr>
          <p:nvPr>
            <p:ph sz="half" idx="1"/>
          </p:nvPr>
        </p:nvSpPr>
        <p:spPr>
          <a:solidFill>
            <a:schemeClr val="accent2"/>
          </a:solidFill>
        </p:spPr>
        <p:txBody>
          <a:bodyPr>
            <a:normAutofit/>
          </a:bodyPr>
          <a:lstStyle/>
          <a:p>
            <a:r>
              <a:rPr lang="zh-CN" altLang="en-US" sz="1800" b="1" dirty="0"/>
              <a:t>    在奇妙的植物王国，春天来临之时，有些植物先开花后长叶，①</a:t>
            </a:r>
            <a:r>
              <a:rPr lang="en-US" altLang="zh-CN" sz="1800" b="1" dirty="0"/>
              <a:t>______</a:t>
            </a:r>
            <a:r>
              <a:rPr lang="zh-CN" altLang="en-US" sz="1800" b="1" dirty="0"/>
              <a:t>，还有些花叶同时生长，为什么呢？我们知道，植物的芽有叶芽、花芽和混合芽三种，叶芽发育为枝和叶，花芽发育成花或者花序，混合芽则发育成既长叶又开花的枝条。而先开花还是先长叶，与②</a:t>
            </a:r>
            <a:r>
              <a:rPr lang="en-US" altLang="zh-CN" sz="1800" b="1" dirty="0"/>
              <a:t>______</a:t>
            </a:r>
            <a:r>
              <a:rPr lang="zh-CN" altLang="en-US" sz="1800" b="1" dirty="0"/>
              <a:t>密切相关。如果花芽生长所需温度比较低，叶芽所需温度较高，则先花后叶；如果花芽③</a:t>
            </a:r>
            <a:r>
              <a:rPr lang="en-US" altLang="zh-CN" sz="1800" b="1" dirty="0"/>
              <a:t>______</a:t>
            </a:r>
            <a:r>
              <a:rPr lang="zh-CN" altLang="en-US" sz="1800" b="1" dirty="0"/>
              <a:t>，则先叶后花。而那些叶芽与花芽对温度要求相似的植物，花叶便会同时发育，形成花叶同现的景象。</a:t>
            </a:r>
          </a:p>
        </p:txBody>
      </p:sp>
      <p:sp>
        <p:nvSpPr>
          <p:cNvPr id="6" name="内容占位符 5">
            <a:extLst>
              <a:ext uri="{FF2B5EF4-FFF2-40B4-BE49-F238E27FC236}">
                <a16:creationId xmlns:a16="http://schemas.microsoft.com/office/drawing/2014/main" id="{05E5F86B-C1C1-4CB4-AC5A-315B908FD0E1}"/>
              </a:ext>
            </a:extLst>
          </p:cNvPr>
          <p:cNvSpPr>
            <a:spLocks noGrp="1"/>
          </p:cNvSpPr>
          <p:nvPr>
            <p:ph sz="half" idx="2"/>
          </p:nvPr>
        </p:nvSpPr>
        <p:spPr>
          <a:xfrm>
            <a:off x="5941083" y="213938"/>
            <a:ext cx="6176936" cy="6644062"/>
          </a:xfrm>
          <a:solidFill>
            <a:srgbClr val="C00000"/>
          </a:solidFill>
        </p:spPr>
        <p:txBody>
          <a:bodyPr>
            <a:noAutofit/>
          </a:bodyPr>
          <a:lstStyle/>
          <a:p>
            <a:r>
              <a:rPr lang="zh-CN" altLang="en-US" sz="2400" dirty="0">
                <a:solidFill>
                  <a:schemeClr val="bg1"/>
                </a:solidFill>
              </a:rPr>
              <a:t>语段阐释出的植物开花的先后顺序以及产生这种现象的具体缘由。第①空，根据上文“先开花后长叶”，下文“花叶同时生长”，可知，此处应为“有些先长叶后开花”。第②空，根据下文的分析，先开花还是先长叶，主要看叶芽或是花芽，哪个生长需要的温度低，哪个就会先生长。此处应填“植物的芽生长所需温度”，与“密切相关”衔接。第③空，根据后文“先叶后花”，根据哪个芽所需温度高，哪个后生长，可知这里要填“（花芽）生长所需温度比叶芽高”。</a:t>
            </a:r>
          </a:p>
        </p:txBody>
      </p:sp>
    </p:spTree>
    <p:extLst>
      <p:ext uri="{BB962C8B-B14F-4D97-AF65-F5344CB8AC3E}">
        <p14:creationId xmlns:p14="http://schemas.microsoft.com/office/powerpoint/2010/main" val="4038605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文本占位符 60419"/>
          <p:cNvSpPr>
            <a:spLocks noGrp="1"/>
          </p:cNvSpPr>
          <p:nvPr>
            <p:ph type="body" idx="4294967295"/>
          </p:nvPr>
        </p:nvSpPr>
        <p:spPr>
          <a:xfrm>
            <a:off x="416560" y="746125"/>
            <a:ext cx="10519410" cy="4641850"/>
          </a:xfrm>
        </p:spPr>
        <p:txBody>
          <a:bodyPr wrap="square" lIns="91440" tIns="45720" rIns="91440" bIns="45720" anchor="t"/>
          <a:lstStyle/>
          <a:p>
            <a:pPr>
              <a:buNone/>
            </a:pPr>
            <a:r>
              <a:rPr lang="en-US" altLang="zh-CN" b="1" dirty="0"/>
              <a:t>      </a:t>
            </a:r>
            <a:r>
              <a:rPr lang="en-US" altLang="zh-CN" sz="3200" b="1" dirty="0">
                <a:latin typeface="方正书宋_GBK" panose="02000000000000000000" charset="-122"/>
                <a:ea typeface="方正书宋_GBK" panose="02000000000000000000" charset="-122"/>
                <a:cs typeface="方正书宋_GBK" panose="02000000000000000000" charset="-122"/>
              </a:rPr>
              <a:t>       </a:t>
            </a:r>
            <a:r>
              <a:rPr lang="zh-CN" altLang="en-US" sz="3200" b="1" dirty="0">
                <a:latin typeface="方正书宋_GBK" panose="02000000000000000000" charset="-122"/>
                <a:ea typeface="方正书宋_GBK" panose="02000000000000000000" charset="-122"/>
                <a:cs typeface="方正书宋_GBK" panose="02000000000000000000" charset="-122"/>
              </a:rPr>
              <a:t>这类题目一般要求“根据材料内容”补写句子，要求所补写的句子</a:t>
            </a:r>
            <a:r>
              <a:rPr lang="zh-CN" altLang="en-US" sz="3600" b="1" u="sng" dirty="0">
                <a:solidFill>
                  <a:srgbClr val="0000CC"/>
                </a:solidFill>
                <a:ea typeface="楷体_GB2312" pitchFamily="49" charset="-122"/>
              </a:rPr>
              <a:t>内容贴切、语意连贯、逻辑严密，并且不能照抄材料，另有字数限制。</a:t>
            </a:r>
          </a:p>
        </p:txBody>
      </p:sp>
      <p:sp>
        <p:nvSpPr>
          <p:cNvPr id="4" name="标题 3"/>
          <p:cNvSpPr>
            <a:spLocks noGrp="1"/>
          </p:cNvSpPr>
          <p:nvPr>
            <p:ph type="title"/>
          </p:nvPr>
        </p:nvSpPr>
        <p:spPr>
          <a:xfrm>
            <a:off x="1167765" y="2996565"/>
            <a:ext cx="10852150" cy="662305"/>
          </a:xfrm>
        </p:spPr>
        <p:txBody>
          <a:bodyPr>
            <a:normAutofit/>
          </a:bodyPr>
          <a:lstStyle/>
          <a:p>
            <a:r>
              <a:rPr lang="zh-CN" altLang="en-US"/>
              <a:t>从题干探索命题规律，寻求解题路径</a:t>
            </a:r>
          </a:p>
        </p:txBody>
      </p:sp>
      <p:sp>
        <p:nvSpPr>
          <p:cNvPr id="5" name="内容占位符 2"/>
          <p:cNvSpPr>
            <a:spLocks noGrp="1"/>
          </p:cNvSpPr>
          <p:nvPr/>
        </p:nvSpPr>
        <p:spPr>
          <a:xfrm>
            <a:off x="1043305" y="3736975"/>
            <a:ext cx="10852150" cy="1539875"/>
          </a:xfrm>
          <a:prstGeom prst="rect">
            <a:avLst/>
          </a:prstGeom>
          <a:solidFill>
            <a:schemeClr val="bg1"/>
          </a:solidFill>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altLang="zh-CN" sz="2800" b="1">
                <a:effectLst>
                  <a:outerShdw blurRad="38100" dist="38100" dir="2700000">
                    <a:srgbClr val="C0C0C0"/>
                  </a:outerShdw>
                </a:effectLst>
                <a:latin typeface="宋体-简" panose="02010800040101010101" charset="-122"/>
                <a:ea typeface="宋体-简" panose="02010800040101010101" charset="-122"/>
                <a:sym typeface="+mn-ea"/>
              </a:rPr>
              <a:t>内容贴切：</a:t>
            </a:r>
            <a:r>
              <a:rPr altLang="zh-CN" sz="2800" b="1">
                <a:solidFill>
                  <a:srgbClr val="FF0000"/>
                </a:solidFill>
                <a:effectLst>
                  <a:outerShdw blurRad="38100" dist="38100" dir="2700000">
                    <a:srgbClr val="C0C0C0"/>
                  </a:outerShdw>
                </a:effectLst>
                <a:latin typeface="宋体-简" panose="02010800040101010101" charset="-122"/>
                <a:ea typeface="宋体-简" panose="02010800040101010101" charset="-122"/>
                <a:sym typeface="+mn-ea"/>
              </a:rPr>
              <a:t>在上下文中找准对应概念，关注代词</a:t>
            </a:r>
          </a:p>
          <a:p>
            <a:pPr>
              <a:lnSpc>
                <a:spcPct val="100000"/>
              </a:lnSpc>
            </a:pPr>
            <a:r>
              <a:rPr altLang="zh-CN" sz="2800" b="1">
                <a:effectLst>
                  <a:outerShdw blurRad="38100" dist="38100" dir="2700000">
                    <a:srgbClr val="C0C0C0"/>
                  </a:outerShdw>
                </a:effectLst>
                <a:latin typeface="宋体-简" panose="02010800040101010101" charset="-122"/>
                <a:ea typeface="宋体-简" panose="02010800040101010101" charset="-122"/>
                <a:sym typeface="+mn-ea"/>
              </a:rPr>
              <a:t>语意完整连贯：</a:t>
            </a:r>
            <a:r>
              <a:rPr altLang="zh-CN" sz="2800" b="1">
                <a:solidFill>
                  <a:srgbClr val="FF0000"/>
                </a:solidFill>
                <a:effectLst>
                  <a:outerShdw blurRad="38100" dist="38100" dir="2700000">
                    <a:srgbClr val="C0C0C0"/>
                  </a:outerShdw>
                </a:effectLst>
                <a:latin typeface="宋体-简" panose="02010800040101010101" charset="-122"/>
                <a:ea typeface="宋体-简" panose="02010800040101010101" charset="-122"/>
                <a:sym typeface="+mn-ea"/>
              </a:rPr>
              <a:t>理清语段主要内容及层次</a:t>
            </a:r>
            <a:endParaRPr altLang="zh-CN" sz="2800" b="1">
              <a:effectLst>
                <a:outerShdw blurRad="38100" dist="38100" dir="2700000">
                  <a:srgbClr val="C0C0C0"/>
                </a:outerShdw>
              </a:effectLst>
              <a:latin typeface="宋体-简" panose="02010800040101010101" charset="-122"/>
              <a:ea typeface="宋体-简" panose="02010800040101010101" charset="-122"/>
              <a:sym typeface="+mn-ea"/>
            </a:endParaRPr>
          </a:p>
          <a:p>
            <a:pPr>
              <a:lnSpc>
                <a:spcPct val="100000"/>
              </a:lnSpc>
            </a:pPr>
            <a:r>
              <a:rPr altLang="zh-CN" sz="2800" b="1">
                <a:effectLst>
                  <a:outerShdw blurRad="38100" dist="38100" dir="2700000">
                    <a:srgbClr val="C0C0C0"/>
                  </a:outerShdw>
                </a:effectLst>
                <a:latin typeface="宋体-简" panose="02010800040101010101" charset="-122"/>
                <a:ea typeface="宋体-简" panose="02010800040101010101" charset="-122"/>
                <a:sym typeface="+mn-ea"/>
              </a:rPr>
              <a:t>逻辑严密：</a:t>
            </a:r>
            <a:r>
              <a:rPr altLang="zh-CN" sz="2800" b="1">
                <a:solidFill>
                  <a:srgbClr val="FF0000"/>
                </a:solidFill>
                <a:effectLst>
                  <a:outerShdw blurRad="38100" dist="38100" dir="2700000">
                    <a:srgbClr val="C0C0C0"/>
                  </a:outerShdw>
                </a:effectLst>
                <a:latin typeface="宋体-简" panose="02010800040101010101" charset="-122"/>
                <a:ea typeface="宋体-简" panose="02010800040101010101" charset="-122"/>
                <a:sym typeface="+mn-ea"/>
              </a:rPr>
              <a:t>关注关联词、相应句式、特殊标点，精准表达</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5C14C644-2C99-4BE6-BCEF-00B74B508167}"/>
              </a:ext>
            </a:extLst>
          </p:cNvPr>
          <p:cNvSpPr>
            <a:spLocks noGrp="1"/>
          </p:cNvSpPr>
          <p:nvPr>
            <p:ph type="title"/>
          </p:nvPr>
        </p:nvSpPr>
        <p:spPr/>
        <p:txBody>
          <a:bodyPr/>
          <a:lstStyle/>
          <a:p>
            <a:r>
              <a:rPr lang="zh-CN" altLang="en-US" b="0" dirty="0"/>
              <a:t>补写句子答题攻略：</a:t>
            </a:r>
            <a:endParaRPr lang="zh-CN" altLang="en-US" dirty="0"/>
          </a:p>
        </p:txBody>
      </p:sp>
      <p:sp>
        <p:nvSpPr>
          <p:cNvPr id="8" name="内容占位符 7">
            <a:extLst>
              <a:ext uri="{FF2B5EF4-FFF2-40B4-BE49-F238E27FC236}">
                <a16:creationId xmlns:a16="http://schemas.microsoft.com/office/drawing/2014/main" id="{36B6F737-F402-4303-B0E9-0BA093B8FB5C}"/>
              </a:ext>
            </a:extLst>
          </p:cNvPr>
          <p:cNvSpPr>
            <a:spLocks noGrp="1"/>
          </p:cNvSpPr>
          <p:nvPr>
            <p:ph idx="1"/>
          </p:nvPr>
        </p:nvSpPr>
        <p:spPr>
          <a:solidFill>
            <a:srgbClr val="00B0F0"/>
          </a:solidFill>
        </p:spPr>
        <p:txBody>
          <a:bodyPr/>
          <a:lstStyle/>
          <a:p>
            <a:r>
              <a:rPr lang="zh-CN" altLang="en-US" dirty="0">
                <a:solidFill>
                  <a:schemeClr val="tx1"/>
                </a:solidFill>
              </a:rPr>
              <a:t>第一步：把握文段语脉，定位句子关系。</a:t>
            </a:r>
            <a:br>
              <a:rPr lang="zh-CN" altLang="en-US" dirty="0">
                <a:solidFill>
                  <a:schemeClr val="tx1"/>
                </a:solidFill>
              </a:rPr>
            </a:br>
            <a:r>
              <a:rPr lang="zh-CN" altLang="en-US" dirty="0">
                <a:solidFill>
                  <a:schemeClr val="tx1"/>
                </a:solidFill>
              </a:rPr>
              <a:t>先初读语段，搞清整个语段或前后句之间的内在逻辑联系，特别要注意关联词语，注意规律总结。明确补写的句子是总领下文的总起句，还是承上启下的展开句，还是对内容做出总结的总结句。</a:t>
            </a:r>
            <a:br>
              <a:rPr lang="zh-CN" altLang="en-US" dirty="0">
                <a:solidFill>
                  <a:schemeClr val="tx1"/>
                </a:solidFill>
              </a:rPr>
            </a:br>
            <a:r>
              <a:rPr lang="zh-CN" altLang="en-US" dirty="0">
                <a:solidFill>
                  <a:schemeClr val="tx1"/>
                </a:solidFill>
              </a:rPr>
              <a:t>第二步：根据上下语境，注意合理推导。</a:t>
            </a:r>
            <a:br>
              <a:rPr lang="zh-CN" altLang="en-US" dirty="0">
                <a:solidFill>
                  <a:schemeClr val="tx1"/>
                </a:solidFill>
              </a:rPr>
            </a:br>
            <a:r>
              <a:rPr lang="zh-CN" altLang="en-US" dirty="0">
                <a:solidFill>
                  <a:schemeClr val="tx1"/>
                </a:solidFill>
              </a:rPr>
              <a:t>考生要根据上下文提供的条件或者语境进行分析比照，从而合理地推断出所补写的内容。补写时需考虑陈述对象和话题的统一性，表述句式的合理性等。</a:t>
            </a:r>
            <a:br>
              <a:rPr lang="zh-CN" altLang="en-US" dirty="0">
                <a:solidFill>
                  <a:schemeClr val="tx1"/>
                </a:solidFill>
              </a:rPr>
            </a:br>
            <a:r>
              <a:rPr lang="zh-CN" altLang="en-US" dirty="0">
                <a:solidFill>
                  <a:schemeClr val="tx1"/>
                </a:solidFill>
              </a:rPr>
              <a:t>第三步：检验补后内容，确保语意连贯。</a:t>
            </a:r>
            <a:br>
              <a:rPr lang="zh-CN" altLang="en-US" dirty="0">
                <a:solidFill>
                  <a:schemeClr val="tx1"/>
                </a:solidFill>
              </a:rPr>
            </a:br>
            <a:r>
              <a:rPr lang="zh-CN" altLang="en-US" dirty="0">
                <a:solidFill>
                  <a:schemeClr val="tx1"/>
                </a:solidFill>
              </a:rPr>
              <a:t>检查补写后内容是否符合题干要求、语言是否连贯、有无语病、是否简洁等。要防止草率审题，盲目机械地答题，如果发现问题要及时纠错。最好在写好后代入原文读一读，看看是否真的连贯、贴切、严密。</a:t>
            </a:r>
          </a:p>
        </p:txBody>
      </p:sp>
    </p:spTree>
    <p:extLst>
      <p:ext uri="{BB962C8B-B14F-4D97-AF65-F5344CB8AC3E}">
        <p14:creationId xmlns:p14="http://schemas.microsoft.com/office/powerpoint/2010/main" val="3254498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B76C5F58-087C-47BC-9765-0F2D7C0AB536}"/>
              </a:ext>
            </a:extLst>
          </p:cNvPr>
          <p:cNvSpPr>
            <a:spLocks noGrp="1"/>
          </p:cNvSpPr>
          <p:nvPr>
            <p:ph type="title"/>
          </p:nvPr>
        </p:nvSpPr>
        <p:spPr/>
        <p:txBody>
          <a:bodyPr/>
          <a:lstStyle/>
          <a:p>
            <a:endParaRPr lang="zh-CN" altLang="en-US"/>
          </a:p>
        </p:txBody>
      </p:sp>
      <p:sp>
        <p:nvSpPr>
          <p:cNvPr id="5" name="内容占位符 4">
            <a:extLst>
              <a:ext uri="{FF2B5EF4-FFF2-40B4-BE49-F238E27FC236}">
                <a16:creationId xmlns:a16="http://schemas.microsoft.com/office/drawing/2014/main" id="{4DEC5986-DA74-4FDA-BAD0-BE54610A4FF2}"/>
              </a:ext>
            </a:extLst>
          </p:cNvPr>
          <p:cNvSpPr>
            <a:spLocks noGrp="1"/>
          </p:cNvSpPr>
          <p:nvPr>
            <p:ph sz="half" idx="1"/>
          </p:nvPr>
        </p:nvSpPr>
        <p:spPr>
          <a:solidFill>
            <a:srgbClr val="FFFF00"/>
          </a:solidFill>
        </p:spPr>
        <p:txBody>
          <a:bodyPr>
            <a:normAutofit lnSpcReduction="10000"/>
          </a:bodyPr>
          <a:lstStyle/>
          <a:p>
            <a:r>
              <a:rPr lang="zh-CN" altLang="en-US" dirty="0"/>
              <a:t>在下面一段文字横线处补写恰当的语句，使整段文字语意完整连贯，内容贴切，逻辑严密，每处不超过</a:t>
            </a:r>
            <a:r>
              <a:rPr lang="en-US" altLang="zh-CN" dirty="0"/>
              <a:t>12</a:t>
            </a:r>
            <a:r>
              <a:rPr lang="zh-CN" altLang="en-US" dirty="0"/>
              <a:t>个字。</a:t>
            </a:r>
            <a:br>
              <a:rPr lang="zh-CN" altLang="en-US" dirty="0"/>
            </a:br>
            <a:r>
              <a:rPr lang="zh-CN" altLang="en-US" dirty="0"/>
              <a:t>       人体内有两种生物酶同酒精代谢相关。一种叫乙醇脱氢酶，能使酒精转化为乙醛；①，能使乙醛转化为乙酸，最终分解为水和二氧化碳，排出体外。决定人的酒量大小的是乙醛脱氢酶。如果一个人的乙醛脱氢酶活性较低，②，乙醛容易蓄积在体内，少量饮酒就会出现脸红、心跳加速等现象。而那些酒量大的人，③，能迅速将乙醛代谢。他们少量饮酒后，脸色并无变化；但若过量饮酒，脸色会发青，身体也会受到很大伤害。</a:t>
            </a:r>
            <a:br>
              <a:rPr lang="zh-CN" altLang="en-US" dirty="0"/>
            </a:br>
            <a:r>
              <a:rPr lang="zh-CN" altLang="en-US" dirty="0"/>
              <a:t>①</a:t>
            </a:r>
            <a:r>
              <a:rPr lang="en-US" altLang="zh-CN" dirty="0"/>
              <a:t>______</a:t>
            </a:r>
            <a:br>
              <a:rPr lang="zh-CN" altLang="en-US" dirty="0"/>
            </a:br>
            <a:r>
              <a:rPr lang="zh-CN" altLang="en-US" dirty="0"/>
              <a:t>②</a:t>
            </a:r>
            <a:r>
              <a:rPr lang="en-US" altLang="zh-CN" dirty="0"/>
              <a:t>______</a:t>
            </a:r>
            <a:br>
              <a:rPr lang="zh-CN" altLang="en-US" dirty="0"/>
            </a:br>
            <a:r>
              <a:rPr lang="zh-CN" altLang="en-US" dirty="0"/>
              <a:t>③</a:t>
            </a:r>
            <a:r>
              <a:rPr lang="en-US" altLang="zh-CN" dirty="0"/>
              <a:t>______</a:t>
            </a:r>
            <a:endParaRPr lang="zh-CN" altLang="en-US" dirty="0"/>
          </a:p>
        </p:txBody>
      </p:sp>
      <p:sp>
        <p:nvSpPr>
          <p:cNvPr id="6" name="内容占位符 5">
            <a:extLst>
              <a:ext uri="{FF2B5EF4-FFF2-40B4-BE49-F238E27FC236}">
                <a16:creationId xmlns:a16="http://schemas.microsoft.com/office/drawing/2014/main" id="{EB6E336E-94C6-4469-BA47-1D1E134D401D}"/>
              </a:ext>
            </a:extLst>
          </p:cNvPr>
          <p:cNvSpPr>
            <a:spLocks noGrp="1"/>
          </p:cNvSpPr>
          <p:nvPr>
            <p:ph sz="half" idx="2"/>
          </p:nvPr>
        </p:nvSpPr>
        <p:spPr>
          <a:solidFill>
            <a:schemeClr val="tx1"/>
          </a:solidFill>
        </p:spPr>
        <p:txBody>
          <a:bodyPr>
            <a:normAutofit lnSpcReduction="10000"/>
          </a:bodyPr>
          <a:lstStyle/>
          <a:p>
            <a:br>
              <a:rPr lang="zh-CN" altLang="en-US" dirty="0"/>
            </a:br>
            <a:r>
              <a:rPr lang="zh-CN" altLang="en-US" dirty="0">
                <a:solidFill>
                  <a:schemeClr val="bg1"/>
                </a:solidFill>
              </a:rPr>
              <a:t>本段文字在讲人体内有两种生物酶同酒精代谢相关的情况。①前面说到有“两种生物酶”，一种叫“乙醇脱氢酶”，此空应填“另一种叫</a:t>
            </a:r>
            <a:r>
              <a:rPr lang="en-US" altLang="zh-CN" dirty="0">
                <a:solidFill>
                  <a:schemeClr val="bg1"/>
                </a:solidFill>
              </a:rPr>
              <a:t>……”</a:t>
            </a:r>
            <a:r>
              <a:rPr lang="zh-CN" altLang="en-US" dirty="0">
                <a:solidFill>
                  <a:schemeClr val="bg1"/>
                </a:solidFill>
              </a:rPr>
              <a:t>，后面提到“乙醛脱氢酶”，所以这里可填与“另一种叫乙醛脱氢酶”相似的句子；</a:t>
            </a:r>
            <a:br>
              <a:rPr lang="zh-CN" altLang="en-US" dirty="0">
                <a:solidFill>
                  <a:schemeClr val="bg1"/>
                </a:solidFill>
              </a:rPr>
            </a:br>
            <a:r>
              <a:rPr lang="zh-CN" altLang="en-US" dirty="0">
                <a:solidFill>
                  <a:schemeClr val="bg1"/>
                </a:solidFill>
              </a:rPr>
              <a:t>②这里应说“酒量小”的情况，前面提到“乙醛脱氢酶活性较低”，后面说到“乙醛容易蓄积在体内，少量饮酒就会出现脸红、心跳加速等现象”，这是结果，这里应填活性较低的进一步表现，可填与“代谢乙醛的能力较差”相似的句子；</a:t>
            </a:r>
            <a:br>
              <a:rPr lang="zh-CN" altLang="en-US" dirty="0">
                <a:solidFill>
                  <a:schemeClr val="bg1"/>
                </a:solidFill>
              </a:rPr>
            </a:br>
            <a:r>
              <a:rPr lang="zh-CN" altLang="en-US" dirty="0">
                <a:solidFill>
                  <a:schemeClr val="bg1"/>
                </a:solidFill>
              </a:rPr>
              <a:t>③这里说的是“酒量大”的情况，这里应填与“如果一个人的乙醛脱氢酶活性较低”相反的内容，可填与“体内乙醛脱氢酶活性较高”相关的内容。</a:t>
            </a:r>
          </a:p>
        </p:txBody>
      </p:sp>
    </p:spTree>
    <p:extLst>
      <p:ext uri="{BB962C8B-B14F-4D97-AF65-F5344CB8AC3E}">
        <p14:creationId xmlns:p14="http://schemas.microsoft.com/office/powerpoint/2010/main" val="3414040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2B38797F-548F-464A-B3A5-DD92D7EAA10D}"/>
              </a:ext>
            </a:extLst>
          </p:cNvPr>
          <p:cNvSpPr>
            <a:spLocks noGrp="1"/>
          </p:cNvSpPr>
          <p:nvPr>
            <p:ph type="title"/>
          </p:nvPr>
        </p:nvSpPr>
        <p:spPr/>
        <p:txBody>
          <a:bodyPr/>
          <a:lstStyle/>
          <a:p>
            <a:r>
              <a:rPr lang="zh-CN" altLang="en-US" dirty="0"/>
              <a:t>语意表达连贯</a:t>
            </a:r>
          </a:p>
        </p:txBody>
      </p:sp>
      <p:sp>
        <p:nvSpPr>
          <p:cNvPr id="6" name="内容占位符 5">
            <a:extLst>
              <a:ext uri="{FF2B5EF4-FFF2-40B4-BE49-F238E27FC236}">
                <a16:creationId xmlns:a16="http://schemas.microsoft.com/office/drawing/2014/main" id="{2873D2A0-B40B-4C20-817F-396850939376}"/>
              </a:ext>
            </a:extLst>
          </p:cNvPr>
          <p:cNvSpPr>
            <a:spLocks noGrp="1"/>
          </p:cNvSpPr>
          <p:nvPr>
            <p:ph idx="1"/>
          </p:nvPr>
        </p:nvSpPr>
        <p:spPr>
          <a:solidFill>
            <a:srgbClr val="FFC000"/>
          </a:solidFill>
        </p:spPr>
        <p:txBody>
          <a:bodyPr>
            <a:normAutofit/>
          </a:bodyPr>
          <a:lstStyle/>
          <a:p>
            <a:r>
              <a:rPr lang="zh-CN" altLang="en-US" sz="2400" dirty="0"/>
              <a:t>要补充完整所缺失的句子，关键在于</a:t>
            </a:r>
            <a:r>
              <a:rPr lang="zh-CN" altLang="en-US" sz="2400" dirty="0">
                <a:solidFill>
                  <a:srgbClr val="C00000"/>
                </a:solidFill>
              </a:rPr>
              <a:t>一定要联系上下文</a:t>
            </a:r>
            <a:r>
              <a:rPr lang="zh-CN" altLang="en-US" sz="2400" dirty="0"/>
              <a:t>，知晓这段文字讲的核心内容是什么。联系</a:t>
            </a:r>
            <a:r>
              <a:rPr lang="zh-CN" altLang="en-US" sz="2400" dirty="0">
                <a:solidFill>
                  <a:srgbClr val="C00000"/>
                </a:solidFill>
              </a:rPr>
              <a:t>上下文语境</a:t>
            </a:r>
            <a:r>
              <a:rPr lang="zh-CN" altLang="en-US" sz="2400" dirty="0"/>
              <a:t>，我们才能推断划横线的地方需要怎样的表述才能将上下文连接起来。另外注意</a:t>
            </a:r>
            <a:r>
              <a:rPr lang="zh-CN" altLang="en-US" sz="2400" dirty="0">
                <a:solidFill>
                  <a:srgbClr val="C00000"/>
                </a:solidFill>
              </a:rPr>
              <a:t>字数的要求</a:t>
            </a:r>
            <a:r>
              <a:rPr lang="zh-CN" altLang="en-US" sz="2400" dirty="0"/>
              <a:t>。</a:t>
            </a:r>
            <a:br>
              <a:rPr lang="zh-CN" altLang="en-US" sz="2400" dirty="0"/>
            </a:br>
            <a:r>
              <a:rPr lang="zh-CN" altLang="en-US" sz="2400" dirty="0"/>
              <a:t>作此类题关键在于要弄清楚上下文语境，</a:t>
            </a:r>
            <a:r>
              <a:rPr lang="zh-CN" altLang="en-US" sz="2400" dirty="0">
                <a:solidFill>
                  <a:srgbClr val="C00000"/>
                </a:solidFill>
              </a:rPr>
              <a:t>注意关联词的使用</a:t>
            </a:r>
            <a:r>
              <a:rPr lang="zh-CN" altLang="en-US" sz="2400" dirty="0"/>
              <a:t>，</a:t>
            </a:r>
            <a:r>
              <a:rPr lang="zh-CN" altLang="en-US" sz="2400" dirty="0">
                <a:solidFill>
                  <a:srgbClr val="C00000"/>
                </a:solidFill>
              </a:rPr>
              <a:t>注意句子结构的对称性等</a:t>
            </a:r>
            <a:r>
              <a:rPr lang="zh-CN" altLang="en-US" sz="2400" dirty="0"/>
              <a:t>。作此类题关键在于要弄清楚上下文语境，注意关联词的使用，注意句子结构的对称性等。有效的答题技巧如下：（</a:t>
            </a:r>
            <a:r>
              <a:rPr lang="en-US" altLang="zh-CN" sz="2400" dirty="0"/>
              <a:t>1</a:t>
            </a:r>
            <a:r>
              <a:rPr lang="zh-CN" altLang="en-US" sz="2400" dirty="0"/>
              <a:t>）阅读全文，了解文段性质和内容，确定中心。（</a:t>
            </a:r>
            <a:r>
              <a:rPr lang="en-US" altLang="zh-CN" sz="2400" dirty="0"/>
              <a:t>2</a:t>
            </a:r>
            <a:r>
              <a:rPr lang="zh-CN" altLang="en-US" sz="2400" dirty="0"/>
              <a:t>）分清句间上下文的逻辑关系，确定句子的性质。（</a:t>
            </a:r>
            <a:r>
              <a:rPr lang="en-US" altLang="zh-CN" sz="2400" dirty="0"/>
              <a:t>3</a:t>
            </a:r>
            <a:r>
              <a:rPr lang="zh-CN" altLang="en-US" sz="2400" dirty="0"/>
              <a:t>）注意标点符号的暗示作用：含义、选词、句式。（</a:t>
            </a:r>
            <a:r>
              <a:rPr lang="en-US" altLang="zh-CN" sz="2400" dirty="0"/>
              <a:t>4</a:t>
            </a:r>
            <a:r>
              <a:rPr lang="zh-CN" altLang="en-US" sz="2400" dirty="0"/>
              <a:t>）结合文本，根据字数要求，概括答案。</a:t>
            </a:r>
          </a:p>
        </p:txBody>
      </p:sp>
    </p:spTree>
    <p:extLst>
      <p:ext uri="{BB962C8B-B14F-4D97-AF65-F5344CB8AC3E}">
        <p14:creationId xmlns:p14="http://schemas.microsoft.com/office/powerpoint/2010/main" val="18539964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824254B4-62E8-4C80-9FC9-7B5A4031C6B4}"/>
              </a:ext>
            </a:extLst>
          </p:cNvPr>
          <p:cNvSpPr>
            <a:spLocks noGrp="1"/>
          </p:cNvSpPr>
          <p:nvPr>
            <p:ph type="title"/>
          </p:nvPr>
        </p:nvSpPr>
        <p:spPr/>
        <p:txBody>
          <a:bodyPr/>
          <a:lstStyle/>
          <a:p>
            <a:endParaRPr lang="zh-CN" altLang="en-US" dirty="0"/>
          </a:p>
        </p:txBody>
      </p:sp>
      <p:sp>
        <p:nvSpPr>
          <p:cNvPr id="5" name="内容占位符 4">
            <a:extLst>
              <a:ext uri="{FF2B5EF4-FFF2-40B4-BE49-F238E27FC236}">
                <a16:creationId xmlns:a16="http://schemas.microsoft.com/office/drawing/2014/main" id="{EB5CBE20-E2A4-4A21-830B-69E45D3AEFED}"/>
              </a:ext>
            </a:extLst>
          </p:cNvPr>
          <p:cNvSpPr>
            <a:spLocks noGrp="1"/>
          </p:cNvSpPr>
          <p:nvPr>
            <p:ph sz="half" idx="1"/>
          </p:nvPr>
        </p:nvSpPr>
        <p:spPr>
          <a:xfrm>
            <a:off x="608400" y="1501200"/>
            <a:ext cx="5176800" cy="5441138"/>
          </a:xfrm>
          <a:solidFill>
            <a:srgbClr val="0070C0"/>
          </a:solidFill>
        </p:spPr>
        <p:txBody>
          <a:bodyPr>
            <a:noAutofit/>
          </a:bodyPr>
          <a:lstStyle/>
          <a:p>
            <a:r>
              <a:rPr lang="zh-CN" altLang="en-US" sz="1800" dirty="0">
                <a:solidFill>
                  <a:srgbClr val="FFFF00"/>
                </a:solidFill>
              </a:rPr>
              <a:t> 研究发现，人们所受压力会增加血液中糖皮质激素的含量，而糖皮质激素可将前体细胞变为脂肪细胞，所以①</a:t>
            </a:r>
            <a:r>
              <a:rPr lang="en-US" altLang="zh-CN" sz="1800" dirty="0">
                <a:solidFill>
                  <a:srgbClr val="FFFF00"/>
                </a:solidFill>
              </a:rPr>
              <a:t>______</a:t>
            </a:r>
            <a:r>
              <a:rPr lang="zh-CN" altLang="en-US" sz="1800" dirty="0">
                <a:solidFill>
                  <a:srgbClr val="FFFF00"/>
                </a:solidFill>
              </a:rPr>
              <a:t>。但人们过去不清楚，为什么白天压力大不一定会变胖，而上夜班之类的压力则常与肥胖相联系。最近一项研究揭开了谜底：健康人的糖皮质激素水平在</a:t>
            </a:r>
            <a:r>
              <a:rPr lang="en-US" altLang="zh-CN" sz="1800" dirty="0">
                <a:solidFill>
                  <a:srgbClr val="FFFF00"/>
                </a:solidFill>
              </a:rPr>
              <a:t>24</a:t>
            </a:r>
            <a:r>
              <a:rPr lang="zh-CN" altLang="en-US" sz="1800" dirty="0">
                <a:solidFill>
                  <a:srgbClr val="FFFF00"/>
                </a:solidFill>
              </a:rPr>
              <a:t>小时内呈节律性涨落，早</a:t>
            </a:r>
            <a:r>
              <a:rPr lang="en-US" altLang="zh-CN" sz="1800" dirty="0">
                <a:solidFill>
                  <a:srgbClr val="FFFF00"/>
                </a:solidFill>
              </a:rPr>
              <a:t>8</a:t>
            </a:r>
            <a:r>
              <a:rPr lang="zh-CN" altLang="en-US" sz="1800" dirty="0">
                <a:solidFill>
                  <a:srgbClr val="FFFF00"/>
                </a:solidFill>
              </a:rPr>
              <a:t>点最高，凌晨</a:t>
            </a:r>
            <a:r>
              <a:rPr lang="en-US" altLang="zh-CN" sz="1800" dirty="0">
                <a:solidFill>
                  <a:srgbClr val="FFFF00"/>
                </a:solidFill>
              </a:rPr>
              <a:t>3</a:t>
            </a:r>
            <a:r>
              <a:rPr lang="zh-CN" altLang="en-US" sz="1800" dirty="0">
                <a:solidFill>
                  <a:srgbClr val="FFFF00"/>
                </a:solidFill>
              </a:rPr>
              <a:t>点最低。如果打破节律，在糖皮质激素水平②</a:t>
            </a:r>
            <a:r>
              <a:rPr lang="en-US" altLang="zh-CN" sz="1800" dirty="0">
                <a:solidFill>
                  <a:srgbClr val="FFFF00"/>
                </a:solidFill>
              </a:rPr>
              <a:t>______</a:t>
            </a:r>
            <a:r>
              <a:rPr lang="zh-CN" altLang="en-US" sz="1800" dirty="0">
                <a:solidFill>
                  <a:srgbClr val="FFFF00"/>
                </a:solidFill>
              </a:rPr>
              <a:t>，糖皮质激素的增加就会导致更多前体细胞变为脂肪细胞。如果顺应节律，在糖皮质激素水平本来就是峰值时，即使增加很多糖皮质激素，也不易引起脂肪细胞增加。可见，③</a:t>
            </a:r>
            <a:r>
              <a:rPr lang="en-US" altLang="zh-CN" sz="1800" dirty="0">
                <a:solidFill>
                  <a:srgbClr val="FFFF00"/>
                </a:solidFill>
              </a:rPr>
              <a:t>______</a:t>
            </a:r>
            <a:r>
              <a:rPr lang="zh-CN" altLang="en-US" sz="1800" dirty="0">
                <a:solidFill>
                  <a:srgbClr val="FFFF00"/>
                </a:solidFill>
              </a:rPr>
              <a:t>非常重要，夜间长期经历持续性压力体重会明显增加。</a:t>
            </a:r>
          </a:p>
        </p:txBody>
      </p:sp>
      <p:sp>
        <p:nvSpPr>
          <p:cNvPr id="6" name="内容占位符 5">
            <a:extLst>
              <a:ext uri="{FF2B5EF4-FFF2-40B4-BE49-F238E27FC236}">
                <a16:creationId xmlns:a16="http://schemas.microsoft.com/office/drawing/2014/main" id="{E7B41199-4157-4722-81A3-440EC8C635D5}"/>
              </a:ext>
            </a:extLst>
          </p:cNvPr>
          <p:cNvSpPr>
            <a:spLocks noGrp="1"/>
          </p:cNvSpPr>
          <p:nvPr>
            <p:ph sz="half" idx="2"/>
          </p:nvPr>
        </p:nvSpPr>
        <p:spPr>
          <a:solidFill>
            <a:srgbClr val="C00000"/>
          </a:solidFill>
        </p:spPr>
        <p:txBody>
          <a:bodyPr>
            <a:normAutofit fontScale="92500" lnSpcReduction="10000"/>
          </a:bodyPr>
          <a:lstStyle/>
          <a:p>
            <a:r>
              <a:rPr lang="zh-CN" altLang="en-US" dirty="0">
                <a:solidFill>
                  <a:schemeClr val="bg1"/>
                </a:solidFill>
              </a:rPr>
              <a:t>通读语段，是写压力与糖皮质激素，以及糖皮质激素分泌节律与人体变胖之间的联系；</a:t>
            </a:r>
            <a:br>
              <a:rPr lang="zh-CN" altLang="en-US" dirty="0">
                <a:solidFill>
                  <a:schemeClr val="bg1"/>
                </a:solidFill>
              </a:rPr>
            </a:br>
            <a:r>
              <a:rPr lang="zh-CN" altLang="en-US" dirty="0">
                <a:solidFill>
                  <a:schemeClr val="bg1"/>
                </a:solidFill>
              </a:rPr>
              <a:t>（</a:t>
            </a:r>
            <a:r>
              <a:rPr lang="en-US" altLang="zh-CN" dirty="0">
                <a:solidFill>
                  <a:schemeClr val="bg1"/>
                </a:solidFill>
              </a:rPr>
              <a:t>1</a:t>
            </a:r>
            <a:r>
              <a:rPr lang="zh-CN" altLang="en-US" dirty="0">
                <a:solidFill>
                  <a:schemeClr val="bg1"/>
                </a:solidFill>
              </a:rPr>
              <a:t>）从前文“压力会增加血液中糖皮质激素的含量，而糖皮质激素可将前体细胞变为脂肪细胞”和后文“白天压力大不一定会变胖”可看出，“压力大”与“脂肪细胞”增多，即“变胖”有密切关系，但又并不是压力大就一定会导致变胖，因而中间句子应该是“压力与肥胖有一定联系”之意；</a:t>
            </a:r>
            <a:br>
              <a:rPr lang="zh-CN" altLang="en-US" dirty="0">
                <a:solidFill>
                  <a:schemeClr val="bg1"/>
                </a:solidFill>
              </a:rPr>
            </a:br>
            <a:r>
              <a:rPr lang="zh-CN" altLang="en-US" dirty="0">
                <a:solidFill>
                  <a:schemeClr val="bg1"/>
                </a:solidFill>
              </a:rPr>
              <a:t>（</a:t>
            </a:r>
            <a:r>
              <a:rPr lang="en-US" altLang="zh-CN" dirty="0">
                <a:solidFill>
                  <a:schemeClr val="bg1"/>
                </a:solidFill>
              </a:rPr>
              <a:t>2</a:t>
            </a:r>
            <a:r>
              <a:rPr lang="zh-CN" altLang="en-US" dirty="0">
                <a:solidFill>
                  <a:schemeClr val="bg1"/>
                </a:solidFill>
              </a:rPr>
              <a:t>）前文“打破节律”与后文“顺应节律”的关系应该相反，“顺应节律”的结果是“在糖皮质激素水平本来就是峰值时，即使增加很多糖皮质激素，也不易引起脂肪细胞增加”；“打破节律”应刚好与它相反，即在“本来应该是低谷时”；</a:t>
            </a:r>
            <a:br>
              <a:rPr lang="zh-CN" altLang="en-US" dirty="0">
                <a:solidFill>
                  <a:schemeClr val="bg1"/>
                </a:solidFill>
              </a:rPr>
            </a:br>
            <a:r>
              <a:rPr lang="zh-CN" altLang="en-US" dirty="0">
                <a:solidFill>
                  <a:schemeClr val="bg1"/>
                </a:solidFill>
              </a:rPr>
              <a:t>（</a:t>
            </a:r>
            <a:r>
              <a:rPr lang="en-US" altLang="zh-CN" dirty="0">
                <a:solidFill>
                  <a:schemeClr val="bg1"/>
                </a:solidFill>
              </a:rPr>
              <a:t>3</a:t>
            </a:r>
            <a:r>
              <a:rPr lang="zh-CN" altLang="en-US" dirty="0">
                <a:solidFill>
                  <a:schemeClr val="bg1"/>
                </a:solidFill>
              </a:rPr>
              <a:t>）本段研究的中心是“压力产生的时间”与“脂肪增加”之间的关系，因而非常重要的应该是“压力产生的时间”。</a:t>
            </a:r>
          </a:p>
        </p:txBody>
      </p:sp>
    </p:spTree>
    <p:extLst>
      <p:ext uri="{BB962C8B-B14F-4D97-AF65-F5344CB8AC3E}">
        <p14:creationId xmlns:p14="http://schemas.microsoft.com/office/powerpoint/2010/main" val="478219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D32CD7E2-AAFA-4AF8-A8DC-769032581E5E}"/>
              </a:ext>
            </a:extLst>
          </p:cNvPr>
          <p:cNvSpPr>
            <a:spLocks noGrp="1"/>
          </p:cNvSpPr>
          <p:nvPr>
            <p:ph type="title"/>
          </p:nvPr>
        </p:nvSpPr>
        <p:spPr/>
        <p:txBody>
          <a:bodyPr/>
          <a:lstStyle/>
          <a:p>
            <a:r>
              <a:rPr lang="zh-CN" altLang="en-US" dirty="0"/>
              <a:t>总结</a:t>
            </a:r>
          </a:p>
        </p:txBody>
      </p:sp>
      <p:sp>
        <p:nvSpPr>
          <p:cNvPr id="6" name="内容占位符 5">
            <a:extLst>
              <a:ext uri="{FF2B5EF4-FFF2-40B4-BE49-F238E27FC236}">
                <a16:creationId xmlns:a16="http://schemas.microsoft.com/office/drawing/2014/main" id="{BED10B27-49DA-4339-BC97-2F361D05ACC1}"/>
              </a:ext>
            </a:extLst>
          </p:cNvPr>
          <p:cNvSpPr>
            <a:spLocks noGrp="1"/>
          </p:cNvSpPr>
          <p:nvPr>
            <p:ph idx="1"/>
          </p:nvPr>
        </p:nvSpPr>
        <p:spPr/>
        <p:txBody>
          <a:bodyPr>
            <a:noAutofit/>
          </a:bodyPr>
          <a:lstStyle/>
          <a:p>
            <a:r>
              <a:rPr lang="zh-CN" altLang="en-US" sz="2400" dirty="0"/>
              <a:t>这类题目首先要通观原文，了解大概内容，了解句与句之间的关系。</a:t>
            </a:r>
            <a:br>
              <a:rPr lang="zh-CN" altLang="en-US" sz="2400" dirty="0"/>
            </a:br>
            <a:r>
              <a:rPr lang="zh-CN" altLang="en-US" sz="2400" dirty="0"/>
              <a:t>语言表达连贯，即一个语段的各个句子之间，或一个复句的各个分局之间，在内容和形式上都接得上，扣得紧，意思贯通，文笔顺畅，准确、完整地表达一个意思；</a:t>
            </a:r>
            <a:br>
              <a:rPr lang="zh-CN" altLang="en-US" sz="2400" dirty="0"/>
            </a:br>
            <a:r>
              <a:rPr lang="zh-CN" altLang="en-US" sz="2400" dirty="0"/>
              <a:t>四个基本要求：</a:t>
            </a:r>
            <a:br>
              <a:rPr lang="zh-CN" altLang="en-US" sz="2400" dirty="0"/>
            </a:br>
            <a:r>
              <a:rPr lang="en-US" altLang="zh-CN" sz="2400" dirty="0"/>
              <a:t>1</a:t>
            </a:r>
            <a:r>
              <a:rPr lang="zh-CN" altLang="en-US" sz="2400" dirty="0"/>
              <a:t>、话题或陈述对象应始终如一，不转换话题，离题说话或改换陈述对象；</a:t>
            </a:r>
            <a:br>
              <a:rPr lang="zh-CN" altLang="en-US" sz="2400" dirty="0"/>
            </a:br>
            <a:r>
              <a:rPr lang="en-US" altLang="zh-CN" sz="2400" dirty="0"/>
              <a:t>2</a:t>
            </a:r>
            <a:r>
              <a:rPr lang="zh-CN" altLang="en-US" sz="2400" dirty="0"/>
              <a:t>、要有合理的顺序；常见顺序有时间顺序、空间顺序、逻辑顺序；</a:t>
            </a:r>
            <a:br>
              <a:rPr lang="zh-CN" altLang="en-US" sz="2400" dirty="0"/>
            </a:br>
            <a:r>
              <a:rPr lang="en-US" altLang="zh-CN" sz="2400" dirty="0"/>
              <a:t>3</a:t>
            </a:r>
            <a:r>
              <a:rPr lang="zh-CN" altLang="en-US" sz="2400" dirty="0"/>
              <a:t>、上下句之间语意要衔接或表意要相呼应；</a:t>
            </a:r>
            <a:br>
              <a:rPr lang="zh-CN" altLang="en-US" sz="2400" dirty="0"/>
            </a:br>
            <a:r>
              <a:rPr lang="en-US" altLang="zh-CN" sz="2400" dirty="0"/>
              <a:t>4</a:t>
            </a:r>
            <a:r>
              <a:rPr lang="zh-CN" altLang="en-US" sz="2400" dirty="0"/>
              <a:t>、上下句之间句式结构要相对应；在一组句子（尤其是排比句）中，要使几个句子的句式大体相同，读起来才朗朗上口，语气连贯或相对应。</a:t>
            </a:r>
          </a:p>
        </p:txBody>
      </p:sp>
    </p:spTree>
    <p:extLst>
      <p:ext uri="{BB962C8B-B14F-4D97-AF65-F5344CB8AC3E}">
        <p14:creationId xmlns:p14="http://schemas.microsoft.com/office/powerpoint/2010/main" val="1983022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2849C5-0C5C-45FE-9C07-5358B5D8B319}"/>
              </a:ext>
            </a:extLst>
          </p:cNvPr>
          <p:cNvSpPr>
            <a:spLocks noGrp="1"/>
          </p:cNvSpPr>
          <p:nvPr>
            <p:ph type="title"/>
          </p:nvPr>
        </p:nvSpPr>
        <p:spPr/>
        <p:txBody>
          <a:bodyPr/>
          <a:lstStyle/>
          <a:p>
            <a:r>
              <a:rPr lang="zh-CN" altLang="en-US" dirty="0"/>
              <a:t>练习</a:t>
            </a:r>
          </a:p>
        </p:txBody>
      </p:sp>
      <p:sp>
        <p:nvSpPr>
          <p:cNvPr id="3" name="内容占位符 2">
            <a:extLst>
              <a:ext uri="{FF2B5EF4-FFF2-40B4-BE49-F238E27FC236}">
                <a16:creationId xmlns:a16="http://schemas.microsoft.com/office/drawing/2014/main" id="{E029BE66-9F29-47BC-85C1-688DD725C2D0}"/>
              </a:ext>
            </a:extLst>
          </p:cNvPr>
          <p:cNvSpPr>
            <a:spLocks noGrp="1"/>
          </p:cNvSpPr>
          <p:nvPr>
            <p:ph idx="1"/>
          </p:nvPr>
        </p:nvSpPr>
        <p:spPr/>
        <p:txBody>
          <a:bodyPr>
            <a:normAutofit/>
          </a:bodyPr>
          <a:lstStyle/>
          <a:p>
            <a:r>
              <a:rPr lang="zh-CN" altLang="en-US" sz="2400" dirty="0"/>
              <a:t>      一般情况下，①</a:t>
            </a:r>
            <a:r>
              <a:rPr lang="en-US" altLang="zh-CN" sz="2400" dirty="0"/>
              <a:t>______</a:t>
            </a:r>
            <a:r>
              <a:rPr lang="zh-CN" altLang="en-US" sz="2400" dirty="0"/>
              <a:t>。 我们的身体每时每刻都从里到外的运动，每一瞬间都在燃烧着能量，而负责传递能量的搬运工就是自由基。②</a:t>
            </a:r>
            <a:r>
              <a:rPr lang="en-US" altLang="zh-CN" sz="2400" dirty="0"/>
              <a:t>______</a:t>
            </a:r>
            <a:r>
              <a:rPr lang="zh-CN" altLang="en-US" sz="2400" dirty="0"/>
              <a:t>，它们可以帮助传递维持生命活力的能量，杀灭细菌和寄生虫，还有助于排除毒素。但当人体中的自由基失去控制，超过一定的量时，会给我们的生命带来伤害。③</a:t>
            </a:r>
            <a:r>
              <a:rPr lang="en-US" altLang="zh-CN" sz="2400" dirty="0"/>
              <a:t>______</a:t>
            </a:r>
            <a:r>
              <a:rPr lang="zh-CN" altLang="en-US" sz="2400" dirty="0"/>
              <a:t>，然而现代社会中化学制剂的大量使用、工业废气的增加等都会导致自由基的产生，骤然增加的自由基，早已超过了人能保持平衡的正常标准，人类的健康面临着严重的威胁。</a:t>
            </a:r>
          </a:p>
        </p:txBody>
      </p:sp>
    </p:spTree>
    <p:extLst>
      <p:ext uri="{BB962C8B-B14F-4D97-AF65-F5344CB8AC3E}">
        <p14:creationId xmlns:p14="http://schemas.microsoft.com/office/powerpoint/2010/main" val="18036169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AB921F72-8DC8-4A73-A977-340F00016ADE}"/>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37B32AD6-4CE3-408B-809D-660770058CE7}"/>
              </a:ext>
            </a:extLst>
          </p:cNvPr>
          <p:cNvSpPr>
            <a:spLocks noGrp="1"/>
          </p:cNvSpPr>
          <p:nvPr>
            <p:ph sz="half" idx="1"/>
          </p:nvPr>
        </p:nvSpPr>
        <p:spPr/>
        <p:txBody>
          <a:bodyPr>
            <a:normAutofit fontScale="77500" lnSpcReduction="20000"/>
          </a:bodyPr>
          <a:lstStyle/>
          <a:p>
            <a:r>
              <a:rPr lang="zh-CN" altLang="en-US" sz="2400" dirty="0"/>
              <a:t>      语段介绍了生命与自由基的关系。第一处根据“我们的身体每时每刻都从里到外的运动，每一瞬间都在燃烧着能量，而负责传递能量的搬运工就是自由基。”推断，应该是“生命离不开自由基的活动”；第二处根据“它们可以帮助</a:t>
            </a:r>
            <a:r>
              <a:rPr lang="en-US" altLang="zh-CN" sz="2400" dirty="0"/>
              <a:t>……”</a:t>
            </a:r>
            <a:r>
              <a:rPr lang="zh-CN" altLang="en-US" sz="2400" dirty="0"/>
              <a:t>、“但当人体中的自由基失去控制”推断，应该是“受控的自由基对人体是有益的”；第三处根据“然而现代社会中化学制剂的大量使用、工业废气的增加等都会导致自由基的产生，骤然增加的自由基，早已超过了人能保持平衡的正常标准”推断，应该是“命体本身具有平衡自由基的能力”。</a:t>
            </a:r>
          </a:p>
        </p:txBody>
      </p:sp>
      <p:sp>
        <p:nvSpPr>
          <p:cNvPr id="5" name="内容占位符 4">
            <a:extLst>
              <a:ext uri="{FF2B5EF4-FFF2-40B4-BE49-F238E27FC236}">
                <a16:creationId xmlns:a16="http://schemas.microsoft.com/office/drawing/2014/main" id="{F5E7160E-8478-4E55-8A10-675373C2DAFC}"/>
              </a:ext>
            </a:extLst>
          </p:cNvPr>
          <p:cNvSpPr>
            <a:spLocks noGrp="1"/>
          </p:cNvSpPr>
          <p:nvPr>
            <p:ph sz="half" idx="2"/>
          </p:nvPr>
        </p:nvSpPr>
        <p:spPr>
          <a:xfrm>
            <a:off x="6305068" y="-1"/>
            <a:ext cx="5886932" cy="7244179"/>
          </a:xfrm>
        </p:spPr>
        <p:txBody>
          <a:bodyPr>
            <a:noAutofit/>
          </a:bodyPr>
          <a:lstStyle/>
          <a:p>
            <a:pPr marL="0" indent="0">
              <a:buNone/>
            </a:pPr>
            <a:r>
              <a:rPr lang="zh-CN" altLang="en-US" sz="1800" dirty="0">
                <a:solidFill>
                  <a:srgbClr val="C00000"/>
                </a:solidFill>
              </a:rPr>
              <a:t>本题考查语言表达的简明、连贯、得体，能力层级为表达运用</a:t>
            </a:r>
            <a:r>
              <a:rPr lang="en-US" altLang="zh-CN" sz="1800" dirty="0">
                <a:solidFill>
                  <a:srgbClr val="C00000"/>
                </a:solidFill>
              </a:rPr>
              <a:t>E</a:t>
            </a:r>
            <a:r>
              <a:rPr lang="zh-CN" altLang="en-US" sz="1800" dirty="0">
                <a:solidFill>
                  <a:srgbClr val="C00000"/>
                </a:solidFill>
              </a:rPr>
              <a:t>．“语言表达简明、连贯、得体”中“简明”即语言表达要“简要”“明白”使人能明白无误地理解不会产生歧义。“连贯”是指语言表达时要注意句与句之间的组合与衔接，做到话题一致，句序合理，衔接自然。“得体”指能够根据语境恰当地使用语言，符合语境的要求。</a:t>
            </a:r>
            <a:br>
              <a:rPr lang="zh-CN" altLang="en-US" sz="1800" dirty="0">
                <a:solidFill>
                  <a:srgbClr val="C00000"/>
                </a:solidFill>
              </a:rPr>
            </a:br>
            <a:r>
              <a:rPr lang="zh-CN" altLang="en-US" sz="1800" dirty="0">
                <a:solidFill>
                  <a:srgbClr val="C00000"/>
                </a:solidFill>
              </a:rPr>
              <a:t>答好语句补写题的关键词：</a:t>
            </a:r>
            <a:br>
              <a:rPr lang="zh-CN" altLang="en-US" sz="1800" dirty="0">
                <a:solidFill>
                  <a:srgbClr val="C00000"/>
                </a:solidFill>
              </a:rPr>
            </a:br>
            <a:r>
              <a:rPr lang="en-US" altLang="zh-CN" sz="1800" dirty="0">
                <a:solidFill>
                  <a:srgbClr val="C00000"/>
                </a:solidFill>
              </a:rPr>
              <a:t>1</a:t>
            </a:r>
            <a:r>
              <a:rPr lang="zh-CN" altLang="en-US" sz="1800" dirty="0">
                <a:solidFill>
                  <a:srgbClr val="C00000"/>
                </a:solidFill>
              </a:rPr>
              <a:t>．阅读：语句补写题虽说考的主要是语言连贯能力，但首先应是阅读能力。</a:t>
            </a:r>
            <a:br>
              <a:rPr lang="zh-CN" altLang="en-US" sz="1800" dirty="0">
                <a:solidFill>
                  <a:srgbClr val="C00000"/>
                </a:solidFill>
              </a:rPr>
            </a:br>
            <a:r>
              <a:rPr lang="en-US" altLang="zh-CN" sz="1800" dirty="0">
                <a:solidFill>
                  <a:srgbClr val="C00000"/>
                </a:solidFill>
              </a:rPr>
              <a:t>2</a:t>
            </a:r>
            <a:r>
              <a:rPr lang="zh-CN" altLang="en-US" sz="1800" dirty="0">
                <a:solidFill>
                  <a:srgbClr val="C00000"/>
                </a:solidFill>
              </a:rPr>
              <a:t>．推导：要从两个角度推导：一是据上下文逻辑的发展推导出所补写语句的内容，做到内容上扣得紧；二是由与上下文相关词语、句式的照应推导出所补写语句的句式及形式上的衔接语，做到形式上接得上。</a:t>
            </a:r>
            <a:br>
              <a:rPr lang="zh-CN" altLang="en-US" sz="1800" dirty="0">
                <a:solidFill>
                  <a:srgbClr val="C00000"/>
                </a:solidFill>
              </a:rPr>
            </a:br>
            <a:r>
              <a:rPr lang="en-US" altLang="zh-CN" sz="1800" dirty="0">
                <a:solidFill>
                  <a:srgbClr val="C00000"/>
                </a:solidFill>
              </a:rPr>
              <a:t>3</a:t>
            </a:r>
            <a:r>
              <a:rPr lang="zh-CN" altLang="en-US" sz="1800" dirty="0">
                <a:solidFill>
                  <a:srgbClr val="C00000"/>
                </a:solidFill>
              </a:rPr>
              <a:t>．检查：检查补写后内容是否符合题干要求、语言是否连贯、有无语病、是否简洁等。要防止草率审题，盲目机械地答题，如果发现问题要及时纠错。最好在写好后代入原文读一读，看看是否真的连贯、贴切、严密。</a:t>
            </a:r>
          </a:p>
        </p:txBody>
      </p:sp>
    </p:spTree>
    <p:extLst>
      <p:ext uri="{BB962C8B-B14F-4D97-AF65-F5344CB8AC3E}">
        <p14:creationId xmlns:p14="http://schemas.microsoft.com/office/powerpoint/2010/main" val="9364178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FF86D7-A103-4E12-8F51-5F9D91ADD476}"/>
              </a:ext>
            </a:extLst>
          </p:cNvPr>
          <p:cNvSpPr>
            <a:spLocks noGrp="1"/>
          </p:cNvSpPr>
          <p:nvPr>
            <p:ph type="title"/>
          </p:nvPr>
        </p:nvSpPr>
        <p:spPr/>
        <p:txBody>
          <a:bodyPr/>
          <a:lstStyle/>
          <a:p>
            <a:endParaRPr lang="zh-CN" altLang="en-US" dirty="0"/>
          </a:p>
        </p:txBody>
      </p:sp>
      <p:sp>
        <p:nvSpPr>
          <p:cNvPr id="3" name="内容占位符 2">
            <a:extLst>
              <a:ext uri="{FF2B5EF4-FFF2-40B4-BE49-F238E27FC236}">
                <a16:creationId xmlns:a16="http://schemas.microsoft.com/office/drawing/2014/main" id="{B0DD32AA-8BE7-42A1-8B49-04ED20937FE2}"/>
              </a:ext>
            </a:extLst>
          </p:cNvPr>
          <p:cNvSpPr>
            <a:spLocks noGrp="1"/>
          </p:cNvSpPr>
          <p:nvPr>
            <p:ph idx="1"/>
          </p:nvPr>
        </p:nvSpPr>
        <p:spPr/>
        <p:txBody>
          <a:bodyPr>
            <a:normAutofit/>
          </a:bodyPr>
          <a:lstStyle/>
          <a:p>
            <a:r>
              <a:rPr lang="zh-CN" altLang="en-US" sz="2400" dirty="0"/>
              <a:t>“停课不停学”的学习方式不是指单纯意义上的网上上课，应是多样化的。其中，①</a:t>
            </a:r>
            <a:r>
              <a:rPr lang="en-US" altLang="zh-CN" sz="2400" dirty="0"/>
              <a:t>______</a:t>
            </a:r>
            <a:r>
              <a:rPr lang="zh-CN" altLang="en-US" sz="2400" dirty="0"/>
              <a:t>在帮助孩子完成相应线上学习的同时，积极开展一些居家的体育锻炼、亲子活动、家务劳动教育等，促成孩子德智体美劳的全面发展。“停课不停学”的学习内容不只是狭义的教村课程，②</a:t>
            </a:r>
            <a:r>
              <a:rPr lang="en-US" altLang="zh-CN" sz="2400" dirty="0"/>
              <a:t>______</a:t>
            </a:r>
            <a:r>
              <a:rPr lang="zh-CN" altLang="en-US" sz="2400" dirty="0"/>
              <a:t>。要利用战“疫”这个特殊时期，讲生命教育、感恩教育、责任教有、还可以讲述涌现的医者仁心、先进典型和人间大爱。“停课不停学”的学习组织实施要③</a:t>
            </a:r>
            <a:r>
              <a:rPr lang="en-US" altLang="zh-CN" sz="2400" dirty="0"/>
              <a:t>______</a:t>
            </a:r>
            <a:r>
              <a:rPr lang="zh-CN" altLang="en-US" sz="2400" dirty="0"/>
              <a:t>。各地各校要根据疫情、学情、教情而量体裁衣，科学谋划，精准施策。对幼儿园、小学低年级，线上学习不作统一硬性要求；对其他学段学生要作出限时、限量的规定，避免学生网上学习时间过长或超前过快学习，防止增加家长和学生不必要的负担。</a:t>
            </a:r>
          </a:p>
        </p:txBody>
      </p:sp>
    </p:spTree>
    <p:extLst>
      <p:ext uri="{BB962C8B-B14F-4D97-AF65-F5344CB8AC3E}">
        <p14:creationId xmlns:p14="http://schemas.microsoft.com/office/powerpoint/2010/main" val="42102640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06A0847F-8B34-4195-9F76-965F18E7FD6E}"/>
              </a:ext>
            </a:extLst>
          </p:cNvPr>
          <p:cNvSpPr>
            <a:spLocks noGrp="1"/>
          </p:cNvSpPr>
          <p:nvPr>
            <p:ph type="title"/>
          </p:nvPr>
        </p:nvSpPr>
        <p:spPr/>
        <p:txBody>
          <a:bodyPr/>
          <a:lstStyle/>
          <a:p>
            <a:endParaRPr lang="zh-CN" altLang="en-US"/>
          </a:p>
        </p:txBody>
      </p:sp>
      <p:sp>
        <p:nvSpPr>
          <p:cNvPr id="5" name="内容占位符 4">
            <a:extLst>
              <a:ext uri="{FF2B5EF4-FFF2-40B4-BE49-F238E27FC236}">
                <a16:creationId xmlns:a16="http://schemas.microsoft.com/office/drawing/2014/main" id="{E9331D28-F552-4538-A91C-20D2FDA11B4B}"/>
              </a:ext>
            </a:extLst>
          </p:cNvPr>
          <p:cNvSpPr>
            <a:spLocks noGrp="1"/>
          </p:cNvSpPr>
          <p:nvPr>
            <p:ph sz="half" idx="1"/>
          </p:nvPr>
        </p:nvSpPr>
        <p:spPr/>
        <p:txBody>
          <a:bodyPr>
            <a:noAutofit/>
          </a:bodyPr>
          <a:lstStyle/>
          <a:p>
            <a:r>
              <a:rPr lang="zh-CN" altLang="en-US" sz="2000" dirty="0"/>
              <a:t>语段对疫情防控期间“停课不停学”的学习方式进行了介绍。根据“孩子”“居家”“亲子”“家务劳动”可推断出①处指家长要发挥教育功能，但主语是“家庭教育”的答案要慎评，要考虑到和下文句子的衔接搭配；②处也可根据后文具体举例并结合前文“狭义的教材课程”，可得出“教材涵盖范围广”之意；③可从“各地”“量体裁衣”等字眼推断得出。</a:t>
            </a:r>
          </a:p>
        </p:txBody>
      </p:sp>
      <p:sp>
        <p:nvSpPr>
          <p:cNvPr id="6" name="内容占位符 5">
            <a:extLst>
              <a:ext uri="{FF2B5EF4-FFF2-40B4-BE49-F238E27FC236}">
                <a16:creationId xmlns:a16="http://schemas.microsoft.com/office/drawing/2014/main" id="{1FC694DE-BEB8-4793-8908-C527DCE15C7F}"/>
              </a:ext>
            </a:extLst>
          </p:cNvPr>
          <p:cNvSpPr>
            <a:spLocks noGrp="1"/>
          </p:cNvSpPr>
          <p:nvPr>
            <p:ph sz="half" idx="2"/>
          </p:nvPr>
        </p:nvSpPr>
        <p:spPr/>
        <p:txBody>
          <a:bodyPr>
            <a:normAutofit/>
          </a:bodyPr>
          <a:lstStyle/>
          <a:p>
            <a:r>
              <a:rPr lang="zh-CN" altLang="en-US" sz="2400" dirty="0"/>
              <a:t>①家长要发挥相应作用；</a:t>
            </a:r>
            <a:br>
              <a:rPr lang="zh-CN" altLang="en-US" sz="2400" dirty="0"/>
            </a:br>
            <a:r>
              <a:rPr lang="zh-CN" altLang="en-US" sz="2400" dirty="0"/>
              <a:t>②涵盖的范围可更加广泛；</a:t>
            </a:r>
            <a:br>
              <a:rPr lang="zh-CN" altLang="en-US" sz="2400" dirty="0"/>
            </a:br>
            <a:r>
              <a:rPr lang="zh-CN" altLang="en-US" sz="2400" dirty="0"/>
              <a:t>③因地制宜。</a:t>
            </a:r>
          </a:p>
        </p:txBody>
      </p:sp>
    </p:spTree>
    <p:extLst>
      <p:ext uri="{BB962C8B-B14F-4D97-AF65-F5344CB8AC3E}">
        <p14:creationId xmlns:p14="http://schemas.microsoft.com/office/powerpoint/2010/main" val="40863036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B1DAF1-92DD-474D-B5C0-4DCCDE573D25}"/>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A58C8E2B-8CA0-49CB-B95A-DEDA7C888E92}"/>
              </a:ext>
            </a:extLst>
          </p:cNvPr>
          <p:cNvSpPr>
            <a:spLocks noGrp="1"/>
          </p:cNvSpPr>
          <p:nvPr>
            <p:ph sz="half" idx="1"/>
          </p:nvPr>
        </p:nvSpPr>
        <p:spPr/>
        <p:txBody>
          <a:bodyPr>
            <a:noAutofit/>
          </a:bodyPr>
          <a:lstStyle/>
          <a:p>
            <a:r>
              <a:rPr lang="zh-CN" altLang="en-US" sz="2000" dirty="0"/>
              <a:t>我们现在正处于一个充满剧烈变化的世界之中，一切看上去似乎都显得格外的混乱、格外的无序。①</a:t>
            </a:r>
            <a:r>
              <a:rPr lang="en-US" altLang="zh-CN" sz="2000" dirty="0"/>
              <a:t>______</a:t>
            </a:r>
            <a:r>
              <a:rPr lang="zh-CN" altLang="en-US" sz="2000" dirty="0"/>
              <a:t>，有关专家却能够从中看清这样一个极为引人注目的事实，②</a:t>
            </a:r>
            <a:r>
              <a:rPr lang="en-US" altLang="zh-CN" sz="2000" dirty="0"/>
              <a:t>______</a:t>
            </a:r>
            <a:r>
              <a:rPr lang="zh-CN" altLang="en-US" sz="2000" dirty="0"/>
              <a:t>。借助于电子计算机和现代通信技术，尤其是手机在社会上的普及，知识已渗透、蔓延到社会的各个方面、各个阶层，使整个社会的性质发生了巨大而迅速的变化，人们的生活模式也随之发生了本质性的改变。正是借助于如此的方式，③</a:t>
            </a:r>
            <a:r>
              <a:rPr lang="en-US" altLang="zh-CN" sz="2000" dirty="0"/>
              <a:t>______</a:t>
            </a:r>
            <a:r>
              <a:rPr lang="zh-CN" altLang="en-US" sz="2000" dirty="0"/>
              <a:t>，将起着巨大的引领和主宰作用。</a:t>
            </a:r>
          </a:p>
        </p:txBody>
      </p:sp>
      <p:sp>
        <p:nvSpPr>
          <p:cNvPr id="4" name="内容占位符 3">
            <a:extLst>
              <a:ext uri="{FF2B5EF4-FFF2-40B4-BE49-F238E27FC236}">
                <a16:creationId xmlns:a16="http://schemas.microsoft.com/office/drawing/2014/main" id="{4F2E8E3C-D6B3-48F9-A4D1-99DE9B73DCEB}"/>
              </a:ext>
            </a:extLst>
          </p:cNvPr>
          <p:cNvSpPr>
            <a:spLocks noGrp="1"/>
          </p:cNvSpPr>
          <p:nvPr>
            <p:ph sz="half" idx="2"/>
          </p:nvPr>
        </p:nvSpPr>
        <p:spPr/>
        <p:txBody>
          <a:bodyPr/>
          <a:lstStyle/>
          <a:p>
            <a:r>
              <a:rPr lang="zh-CN" altLang="en-US" dirty="0"/>
              <a:t>①但就在这混乱与无序之中</a:t>
            </a:r>
            <a:endParaRPr lang="en-US" altLang="zh-CN" dirty="0"/>
          </a:p>
          <a:p>
            <a:r>
              <a:rPr lang="zh-CN" altLang="en-US" dirty="0"/>
              <a:t>②那就是知识在急剧地膨胀和极其迅速地传播</a:t>
            </a:r>
            <a:endParaRPr lang="en-US" altLang="zh-CN" dirty="0"/>
          </a:p>
          <a:p>
            <a:r>
              <a:rPr lang="zh-CN" altLang="en-US" dirty="0"/>
              <a:t>③知识或信息也把自己的触角伸展到未来</a:t>
            </a:r>
          </a:p>
        </p:txBody>
      </p:sp>
    </p:spTree>
    <p:extLst>
      <p:ext uri="{BB962C8B-B14F-4D97-AF65-F5344CB8AC3E}">
        <p14:creationId xmlns:p14="http://schemas.microsoft.com/office/powerpoint/2010/main" val="3499424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533400" y="586740"/>
            <a:ext cx="11358880" cy="5684520"/>
          </a:xfrm>
          <a:solidFill>
            <a:schemeClr val="bg1"/>
          </a:solidFill>
        </p:spPr>
        <p:txBody>
          <a:bodyPr/>
          <a:lstStyle/>
          <a:p>
            <a:pPr>
              <a:lnSpc>
                <a:spcPct val="100000"/>
              </a:lnSpc>
            </a:pPr>
            <a:r>
              <a:rPr altLang="zh-CN" sz="3300" b="1">
                <a:solidFill>
                  <a:srgbClr val="FF0000"/>
                </a:solidFill>
                <a:effectLst>
                  <a:outerShdw blurRad="38100" dist="38100" dir="2700000">
                    <a:srgbClr val="C0C0C0"/>
                  </a:outerShdw>
                </a:effectLst>
                <a:latin typeface="宋体-简" charset="0"/>
                <a:ea typeface="宋体-简" panose="02010800040101010101" charset="-122"/>
                <a:sym typeface="+mn-ea"/>
              </a:rPr>
              <a:t>使整段文字语意完整连贯</a:t>
            </a:r>
            <a:r>
              <a:rPr altLang="zh-CN" sz="3000" b="1">
                <a:solidFill>
                  <a:schemeClr val="tx1"/>
                </a:solidFill>
                <a:effectLst>
                  <a:outerShdw blurRad="38100" dist="38100" dir="2700000">
                    <a:srgbClr val="C0C0C0"/>
                  </a:outerShdw>
                </a:effectLst>
                <a:latin typeface="宋体-简" charset="0"/>
                <a:ea typeface="宋体-简" panose="02010800040101010101" charset="-122"/>
                <a:sym typeface="+mn-ea"/>
              </a:rPr>
              <a:t>：话题一致，层次分明，需要补充必要内容，使信息完整。</a:t>
            </a:r>
          </a:p>
          <a:p>
            <a:pPr>
              <a:lnSpc>
                <a:spcPct val="100000"/>
              </a:lnSpc>
            </a:pPr>
            <a:r>
              <a:rPr altLang="zh-CN" sz="3300" b="1">
                <a:solidFill>
                  <a:srgbClr val="FF0000"/>
                </a:solidFill>
                <a:effectLst>
                  <a:outerShdw blurRad="38100" dist="38100" dir="2700000">
                    <a:srgbClr val="C0C0C0"/>
                  </a:outerShdw>
                </a:effectLst>
                <a:latin typeface="宋体-简" charset="0"/>
                <a:ea typeface="宋体-简" panose="02010800040101010101" charset="-122"/>
                <a:sym typeface="+mn-ea"/>
              </a:rPr>
              <a:t>内容贴切</a:t>
            </a:r>
            <a:r>
              <a:rPr altLang="zh-CN" sz="3000" b="1">
                <a:solidFill>
                  <a:schemeClr val="tx1"/>
                </a:solidFill>
                <a:effectLst>
                  <a:outerShdw blurRad="38100" dist="38100" dir="2700000">
                    <a:srgbClr val="C0C0C0"/>
                  </a:outerShdw>
                </a:effectLst>
                <a:latin typeface="宋体-简" charset="0"/>
                <a:ea typeface="宋体-简" panose="02010800040101010101" charset="-122"/>
                <a:sym typeface="+mn-ea"/>
              </a:rPr>
              <a:t>：用词准确，</a:t>
            </a:r>
            <a:r>
              <a:rPr altLang="zh-CN" sz="3300" b="1">
                <a:solidFill>
                  <a:srgbClr val="FF0000"/>
                </a:solidFill>
                <a:effectLst>
                  <a:outerShdw blurRad="38100" dist="38100" dir="2700000">
                    <a:srgbClr val="C0C0C0"/>
                  </a:outerShdw>
                </a:effectLst>
                <a:latin typeface="宋体-简" charset="0"/>
                <a:ea typeface="宋体-简" panose="02010800040101010101" charset="-122"/>
                <a:sym typeface="+mn-ea"/>
              </a:rPr>
              <a:t>不随意替换概念</a:t>
            </a:r>
            <a:r>
              <a:rPr altLang="zh-CN" sz="3000" b="1">
                <a:solidFill>
                  <a:schemeClr val="tx1"/>
                </a:solidFill>
                <a:effectLst>
                  <a:outerShdw blurRad="38100" dist="38100" dir="2700000">
                    <a:srgbClr val="C0C0C0"/>
                  </a:outerShdw>
                </a:effectLst>
                <a:latin typeface="宋体-简" charset="0"/>
                <a:ea typeface="宋体-简" panose="02010800040101010101" charset="-122"/>
                <a:sym typeface="+mn-ea"/>
              </a:rPr>
              <a:t>。尽量避免使用代词，以避免指代不明的问题。</a:t>
            </a:r>
          </a:p>
          <a:p>
            <a:pPr>
              <a:lnSpc>
                <a:spcPct val="100000"/>
              </a:lnSpc>
            </a:pPr>
            <a:r>
              <a:rPr altLang="zh-CN" sz="3300" b="1">
                <a:solidFill>
                  <a:srgbClr val="FF0000"/>
                </a:solidFill>
                <a:effectLst>
                  <a:outerShdw blurRad="38100" dist="38100" dir="2700000">
                    <a:srgbClr val="C0C0C0"/>
                  </a:outerShdw>
                </a:effectLst>
                <a:latin typeface="宋体-简" charset="0"/>
                <a:ea typeface="宋体-简" panose="02010800040101010101" charset="-122"/>
                <a:sym typeface="+mn-ea"/>
              </a:rPr>
              <a:t>逻辑严密</a:t>
            </a:r>
            <a:r>
              <a:rPr altLang="zh-CN" sz="3000" b="1">
                <a:solidFill>
                  <a:schemeClr val="tx1"/>
                </a:solidFill>
                <a:effectLst>
                  <a:outerShdw blurRad="38100" dist="38100" dir="2700000">
                    <a:srgbClr val="C0C0C0"/>
                  </a:outerShdw>
                </a:effectLst>
                <a:latin typeface="宋体-简" charset="0"/>
                <a:ea typeface="宋体-简" panose="02010800040101010101" charset="-122"/>
                <a:sym typeface="+mn-ea"/>
              </a:rPr>
              <a:t>：说明性语段和论述性语段，重在解说原理。因此</a:t>
            </a:r>
            <a:r>
              <a:rPr altLang="zh-CN" sz="3300" b="1">
                <a:solidFill>
                  <a:srgbClr val="FF0000"/>
                </a:solidFill>
                <a:effectLst>
                  <a:outerShdw blurRad="38100" dist="38100" dir="2700000">
                    <a:srgbClr val="C0C0C0"/>
                  </a:outerShdw>
                </a:effectLst>
                <a:latin typeface="宋体-简" charset="0"/>
                <a:ea typeface="宋体-简" panose="02010800040101010101" charset="-122"/>
                <a:sym typeface="+mn-ea"/>
              </a:rPr>
              <a:t>语句逻辑关系</a:t>
            </a:r>
            <a:r>
              <a:rPr altLang="zh-CN" sz="3000" b="1">
                <a:solidFill>
                  <a:schemeClr val="tx1"/>
                </a:solidFill>
                <a:effectLst>
                  <a:outerShdw blurRad="38100" dist="38100" dir="2700000">
                    <a:srgbClr val="C0C0C0"/>
                  </a:outerShdw>
                </a:effectLst>
                <a:latin typeface="宋体-简" charset="0"/>
                <a:ea typeface="宋体-简" panose="02010800040101010101" charset="-122"/>
                <a:sym typeface="+mn-ea"/>
              </a:rPr>
              <a:t>多呈现为</a:t>
            </a:r>
            <a:r>
              <a:rPr altLang="zh-CN" sz="3300" b="1">
                <a:solidFill>
                  <a:srgbClr val="FF0000"/>
                </a:solidFill>
                <a:effectLst>
                  <a:outerShdw blurRad="38100" dist="38100" dir="2700000">
                    <a:srgbClr val="C0C0C0"/>
                  </a:outerShdw>
                </a:effectLst>
                <a:latin typeface="宋体-简" charset="0"/>
                <a:ea typeface="宋体-简" panose="02010800040101010101" charset="-122"/>
                <a:sym typeface="+mn-ea"/>
              </a:rPr>
              <a:t>总分、因果、递进、转折、条件、解说、顺承</a:t>
            </a:r>
            <a:r>
              <a:rPr altLang="zh-CN" sz="3000" b="1">
                <a:solidFill>
                  <a:schemeClr val="tx1"/>
                </a:solidFill>
                <a:effectLst>
                  <a:outerShdw blurRad="38100" dist="38100" dir="2700000">
                    <a:srgbClr val="C0C0C0"/>
                  </a:outerShdw>
                </a:effectLst>
                <a:latin typeface="宋体-简" charset="0"/>
                <a:ea typeface="宋体-简" panose="02010800040101010101" charset="-122"/>
                <a:sym typeface="+mn-ea"/>
              </a:rPr>
              <a:t>等。</a:t>
            </a:r>
          </a:p>
          <a:p>
            <a:pPr>
              <a:lnSpc>
                <a:spcPct val="100000"/>
              </a:lnSpc>
            </a:pPr>
            <a:r>
              <a:rPr altLang="zh-CN" sz="3000" b="1">
                <a:solidFill>
                  <a:schemeClr val="tx1"/>
                </a:solidFill>
                <a:effectLst>
                  <a:outerShdw blurRad="38100" dist="38100" dir="2700000">
                    <a:srgbClr val="C0C0C0"/>
                  </a:outerShdw>
                </a:effectLst>
                <a:latin typeface="宋体-简" charset="0"/>
                <a:ea typeface="宋体-简" panose="02010800040101010101" charset="-122"/>
                <a:sym typeface="+mn-ea"/>
              </a:rPr>
              <a:t>所填语句往往为</a:t>
            </a:r>
            <a:r>
              <a:rPr altLang="zh-CN" sz="3300" b="1">
                <a:solidFill>
                  <a:srgbClr val="FF0000"/>
                </a:solidFill>
                <a:effectLst>
                  <a:outerShdw blurRad="38100" dist="38100" dir="2700000">
                    <a:srgbClr val="C0C0C0"/>
                  </a:outerShdw>
                </a:effectLst>
                <a:latin typeface="宋体-简" charset="0"/>
                <a:ea typeface="宋体-简" panose="02010800040101010101" charset="-122"/>
                <a:sym typeface="+mn-ea"/>
              </a:rPr>
              <a:t>具有特殊作用的重要语句</a:t>
            </a:r>
            <a:r>
              <a:rPr altLang="zh-CN" sz="3000" b="1">
                <a:solidFill>
                  <a:schemeClr val="tx1"/>
                </a:solidFill>
                <a:effectLst>
                  <a:outerShdw blurRad="38100" dist="38100" dir="2700000">
                    <a:srgbClr val="C0C0C0"/>
                  </a:outerShdw>
                </a:effectLst>
                <a:latin typeface="宋体-简" charset="0"/>
                <a:ea typeface="宋体-简" panose="02010800040101010101" charset="-122"/>
                <a:sym typeface="+mn-ea"/>
              </a:rPr>
              <a:t>：总起（总结）句、过渡句、转折句、递进句、分说呼应句、环节解说句等。</a:t>
            </a:r>
          </a:p>
          <a:p>
            <a:pPr>
              <a:lnSpc>
                <a:spcPct val="100000"/>
              </a:lnSpc>
            </a:pPr>
            <a:endParaRPr altLang="zh-CN" sz="3000" b="1">
              <a:solidFill>
                <a:schemeClr val="tx1"/>
              </a:solidFill>
              <a:effectLst>
                <a:outerShdw blurRad="38100" dist="38100" dir="2700000">
                  <a:srgbClr val="C0C0C0"/>
                </a:outerShdw>
              </a:effectLst>
              <a:latin typeface="宋体-简" charset="0"/>
              <a:ea typeface="宋体-简" panose="020108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linds(horizontal)">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linds(horizontal)">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C86DB6B-96BF-41E0-874E-8FCB8557446C}"/>
              </a:ext>
            </a:extLst>
          </p:cNvPr>
          <p:cNvSpPr/>
          <p:nvPr/>
        </p:nvSpPr>
        <p:spPr>
          <a:xfrm>
            <a:off x="1423386" y="1455937"/>
            <a:ext cx="9877888" cy="3416320"/>
          </a:xfrm>
          <a:prstGeom prst="rect">
            <a:avLst/>
          </a:prstGeom>
        </p:spPr>
        <p:txBody>
          <a:bodyPr wrap="square">
            <a:spAutoFit/>
          </a:bodyPr>
          <a:lstStyle/>
          <a:p>
            <a:r>
              <a:rPr lang="zh-CN" altLang="en-US" sz="2400" dirty="0">
                <a:solidFill>
                  <a:srgbClr val="333333"/>
                </a:solidFill>
                <a:latin typeface="Microsoft YaHei" panose="020B0503020204020204" pitchFamily="34" charset="-122"/>
                <a:ea typeface="Microsoft YaHei" panose="020B0503020204020204" pitchFamily="34" charset="-122"/>
              </a:rPr>
              <a:t>       此段文字论述现代社会知识急剧膨胀、迅速地传播的特点。①处，根据上文“一切看上去似乎都显得格外的混乱、格外的无序”和下文“</a:t>
            </a:r>
            <a:r>
              <a:rPr lang="en-US" altLang="zh-CN" sz="2400" dirty="0">
                <a:solidFill>
                  <a:srgbClr val="333333"/>
                </a:solidFill>
                <a:latin typeface="Microsoft YaHei" panose="020B0503020204020204" pitchFamily="34" charset="-122"/>
                <a:ea typeface="Microsoft YaHei" panose="020B0503020204020204" pitchFamily="34" charset="-122"/>
              </a:rPr>
              <a:t>……</a:t>
            </a:r>
            <a:r>
              <a:rPr lang="zh-CN" altLang="en-US" sz="2400" dirty="0">
                <a:solidFill>
                  <a:srgbClr val="333333"/>
                </a:solidFill>
                <a:latin typeface="Microsoft YaHei" panose="020B0503020204020204" pitchFamily="34" charset="-122"/>
                <a:ea typeface="Microsoft YaHei" panose="020B0503020204020204" pitchFamily="34" charset="-122"/>
              </a:rPr>
              <a:t>却能够从中看清</a:t>
            </a:r>
            <a:r>
              <a:rPr lang="en-US" altLang="zh-CN" sz="2400" dirty="0">
                <a:solidFill>
                  <a:srgbClr val="333333"/>
                </a:solidFill>
                <a:latin typeface="Microsoft YaHei" panose="020B0503020204020204" pitchFamily="34" charset="-122"/>
                <a:ea typeface="Microsoft YaHei" panose="020B0503020204020204" pitchFamily="34" charset="-122"/>
              </a:rPr>
              <a:t>……”</a:t>
            </a:r>
            <a:r>
              <a:rPr lang="zh-CN" altLang="en-US" sz="2400" dirty="0">
                <a:solidFill>
                  <a:srgbClr val="333333"/>
                </a:solidFill>
                <a:latin typeface="Microsoft YaHei" panose="020B0503020204020204" pitchFamily="34" charset="-122"/>
                <a:ea typeface="Microsoft YaHei" panose="020B0503020204020204" pitchFamily="34" charset="-122"/>
              </a:rPr>
              <a:t>可知内容作状语，所以填“但就在这混乱与无序之中”。②处根据下句“知识已渗透、蔓延到社会的各个方面、各个阶层，使整个社会的性质发生了巨大而迅速的变化”推断，该空内容是现代社会的特点，所以填“那就是知识在急剧地膨胀和极其迅速地传播”。③处，根据上文“借助于如此的方式”和下文“将起着巨大的引领和主宰作用”推断可知，该空内容是知识与信息如何作用于社会，所以填“知识或信息也把自己的触角伸展到未来”。</a:t>
            </a:r>
            <a:endParaRPr lang="zh-CN" altLang="en-US" sz="2400" dirty="0"/>
          </a:p>
        </p:txBody>
      </p:sp>
    </p:spTree>
    <p:extLst>
      <p:ext uri="{BB962C8B-B14F-4D97-AF65-F5344CB8AC3E}">
        <p14:creationId xmlns:p14="http://schemas.microsoft.com/office/powerpoint/2010/main" val="17044389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8B9C580-9D10-4596-948A-4B5669B281E7}"/>
              </a:ext>
            </a:extLst>
          </p:cNvPr>
          <p:cNvSpPr/>
          <p:nvPr/>
        </p:nvSpPr>
        <p:spPr>
          <a:xfrm>
            <a:off x="4618676" y="2967335"/>
            <a:ext cx="2954655" cy="923330"/>
          </a:xfrm>
          <a:prstGeom prst="rect">
            <a:avLst/>
          </a:prstGeom>
          <a:noFill/>
        </p:spPr>
        <p:txBody>
          <a:bodyPr wrap="none" lIns="91440" tIns="45720" rIns="91440" bIns="45720">
            <a:spAutoFit/>
          </a:bodyPr>
          <a:lstStyle/>
          <a:p>
            <a:pPr algn="ctr"/>
            <a:r>
              <a:rPr lang="zh-CN" altLang="en-US" sz="5400" dirty="0">
                <a:ln w="0"/>
                <a:solidFill>
                  <a:schemeClr val="accent1"/>
                </a:solidFill>
                <a:effectLst>
                  <a:outerShdw blurRad="38100" dist="25400" dir="5400000" algn="ctr" rotWithShape="0">
                    <a:srgbClr val="6E747A">
                      <a:alpha val="43000"/>
                    </a:srgbClr>
                  </a:outerShdw>
                </a:effectLst>
              </a:rPr>
              <a:t>高考加油</a:t>
            </a:r>
            <a:endParaRPr lang="zh-CN" alt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19502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1.【</a:t>
            </a:r>
            <a:r>
              <a:rPr lang="en-US" altLang="zh-CN" sz="3000">
                <a:solidFill>
                  <a:schemeClr val="tx1"/>
                </a:solidFill>
                <a:latin typeface="文鼎特粗宋" panose="02020A00000000000000" charset="-122"/>
                <a:ea typeface="文鼎特粗宋" panose="02020A00000000000000" charset="-122"/>
                <a:cs typeface="文鼎特粗宋" panose="02020A00000000000000" charset="-122"/>
              </a:rPr>
              <a:t>2019</a:t>
            </a:r>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浙江卷】在下面一段文字横线处补写恰当的语句，使整段文字语意完整连贯，内容贴切，逻辑严密。每处不超过15个字。</a:t>
            </a:r>
          </a:p>
          <a:p>
            <a:pPr algn="l"/>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考古学是利用古人遗迹遗物重建古代历史的学科，尽管先民的物质遗存作为古史研究的直接史料有益于重建古代物质文化的历史，但仅满足于人类物质文化历史的建设，</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①</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。理由很简单，人类社会的历史不仅包括物质文化历史，也应包括精神文化的历史，我们不仅要关心古人是如何生活的，</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②</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。这意味着真正的考古学研究，</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③</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，同时更要通过这些物质遗存研究先民精神文化的成果。</a:t>
            </a:r>
          </a:p>
        </p:txBody>
      </p:sp>
      <p:sp>
        <p:nvSpPr>
          <p:cNvPr id="7" name="圆角矩形 6"/>
          <p:cNvSpPr/>
          <p:nvPr/>
        </p:nvSpPr>
        <p:spPr>
          <a:xfrm>
            <a:off x="4679950" y="2238375"/>
            <a:ext cx="1556385" cy="51244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872865" y="3172460"/>
            <a:ext cx="807720" cy="48323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4602480" y="3801110"/>
            <a:ext cx="356235" cy="33274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51790" y="4133850"/>
            <a:ext cx="6247130" cy="84518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39585" y="0"/>
            <a:ext cx="5352415" cy="467931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物质遗存”是第一处句号前集中陈述的概念，联系“尽管……但”这组关联词，可知第一句是在说“物质遗存”对考古的意义，以及其不足之处。再联系后文的“理由”，可知，①应填“仅满足于人类物质文化历史的建设”的不足之处、局限性。</a:t>
            </a:r>
          </a:p>
          <a:p>
            <a:pPr algn="l" fontAlgn="auto">
              <a:lnSpc>
                <a:spcPts val="3100"/>
              </a:lnSpc>
            </a:pPr>
            <a:endParaRPr lang="zh-CN" altLang="en-US" sz="2800" b="1">
              <a:solidFill>
                <a:schemeClr val="tx1"/>
              </a:solidFill>
              <a:latin typeface="方正潇洒行书_YS" panose="02010600010101010101" charset="-128"/>
              <a:ea typeface="方正潇洒行书_YS" panose="02010600010101010101" charset="-128"/>
            </a:endParaRPr>
          </a:p>
          <a:p>
            <a:pPr algn="l" fontAlgn="auto">
              <a:lnSpc>
                <a:spcPts val="31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答案：显然不足以重建一部完整的历史</a:t>
            </a:r>
          </a:p>
        </p:txBody>
      </p:sp>
      <p:sp>
        <p:nvSpPr>
          <p:cNvPr id="12" name="矩形 11"/>
          <p:cNvSpPr/>
          <p:nvPr/>
        </p:nvSpPr>
        <p:spPr>
          <a:xfrm>
            <a:off x="6839585" y="4775835"/>
            <a:ext cx="5352415" cy="20828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3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归纳总结：</a:t>
            </a:r>
            <a:r>
              <a:rPr lang="en-US" altLang="zh-CN" sz="3000" b="1">
                <a:solidFill>
                  <a:schemeClr val="tx1"/>
                </a:solidFill>
                <a:latin typeface="方正书宋_GBK" panose="02000000000000000000" charset="-122"/>
                <a:ea typeface="方正书宋_GBK" panose="02000000000000000000" charset="-122"/>
                <a:cs typeface="文鼎特粗宋" panose="02020A00000000000000" charset="-122"/>
              </a:rPr>
              <a:t>1.</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关注</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关联词</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，关联词可以告诉我们句子内部的</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逻辑关系</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a:t>
            </a:r>
            <a:r>
              <a:rPr lang="en-US" altLang="zh-CN" sz="3000" b="1">
                <a:solidFill>
                  <a:schemeClr val="tx1"/>
                </a:solidFill>
                <a:latin typeface="方正书宋_GBK" panose="02000000000000000000" charset="-122"/>
                <a:ea typeface="方正书宋_GBK" panose="02000000000000000000" charset="-122"/>
                <a:cs typeface="文鼎特粗宋" panose="02020A00000000000000" charset="-122"/>
              </a:rPr>
              <a:t>2.</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关注</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标点</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，标点可以提示我们语段的</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层次结构</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1.【</a:t>
            </a:r>
            <a:r>
              <a:rPr lang="en-US" altLang="zh-CN" sz="3000">
                <a:solidFill>
                  <a:schemeClr val="tx1"/>
                </a:solidFill>
                <a:latin typeface="文鼎特粗宋" panose="02020A00000000000000" charset="-122"/>
                <a:ea typeface="文鼎特粗宋" panose="02020A00000000000000" charset="-122"/>
                <a:cs typeface="文鼎特粗宋" panose="02020A00000000000000" charset="-122"/>
              </a:rPr>
              <a:t>2019</a:t>
            </a:r>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浙江卷】在下面一段文字横线处补写恰当的语句，使整段文字语意完整连贯，内容贴切，逻辑严密。每处不超过15个字。</a:t>
            </a:r>
          </a:p>
          <a:p>
            <a:pPr algn="l"/>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考古学是利用古人遗迹遗物重建古代历史的学科，尽管先民的物质遗存作为古史研究的直接史料有益于重建古代物质文化的历史，但仅满足于人类物质文化历史的建设，</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①</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。理由很简单，人类社会的历史不仅包括物质文化历史，也应包括精神文化的历史，我们不仅要</a:t>
            </a:r>
            <a:r>
              <a:rPr lang="zh-CN" altLang="en-US" sz="3000" b="1">
                <a:solidFill>
                  <a:srgbClr val="FF0000"/>
                </a:solidFill>
                <a:latin typeface="方正书宋_GBK" panose="02000000000000000000" charset="-122"/>
                <a:ea typeface="方正书宋_GBK" panose="02000000000000000000" charset="-122"/>
                <a:cs typeface="文鼎特粗宋" panose="02020A00000000000000" charset="-122"/>
              </a:rPr>
              <a:t>关心古人是如何</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生活的，</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②</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。这意味着真正的考古学研究，</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③</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，同时更要通过这些物质遗存研究先民精神文化的成果。</a:t>
            </a:r>
          </a:p>
        </p:txBody>
      </p:sp>
      <p:sp>
        <p:nvSpPr>
          <p:cNvPr id="7" name="圆角矩形 6"/>
          <p:cNvSpPr/>
          <p:nvPr/>
        </p:nvSpPr>
        <p:spPr>
          <a:xfrm>
            <a:off x="1165225" y="5039995"/>
            <a:ext cx="1225550" cy="3924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190615" y="4679315"/>
            <a:ext cx="276225" cy="45339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477260" y="4577080"/>
            <a:ext cx="836930" cy="46291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323205" y="4133850"/>
            <a:ext cx="924560"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39585" y="0"/>
            <a:ext cx="5352415" cy="487045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②出现的句子前是逗号，故应与前文有非常密切的联系，甚至是表达同一个意思，因此，我们可以找到“生活”与逗号前的“物质文化历史”是相联系的，②还应写出一个与</a:t>
            </a:r>
            <a:r>
              <a:rPr lang="en-US" altLang="zh-CN" sz="2800" b="1">
                <a:solidFill>
                  <a:schemeClr val="tx1"/>
                </a:solidFill>
                <a:latin typeface="方正潇洒行书_YS" panose="02010600010101010101" charset="-128"/>
                <a:ea typeface="方正潇洒行书_YS" panose="02010600010101010101" charset="-128"/>
              </a:rPr>
              <a:t>“</a:t>
            </a:r>
            <a:r>
              <a:rPr lang="zh-CN" altLang="en-US" sz="2800" b="1">
                <a:solidFill>
                  <a:schemeClr val="tx1"/>
                </a:solidFill>
                <a:latin typeface="方正潇洒行书_YS" panose="02010600010101010101" charset="-128"/>
                <a:ea typeface="方正潇洒行书_YS" panose="02010600010101010101" charset="-128"/>
              </a:rPr>
              <a:t>精神文化历</a:t>
            </a:r>
            <a:r>
              <a:rPr lang="en-US" sz="2800" b="1">
                <a:solidFill>
                  <a:schemeClr val="tx1"/>
                </a:solidFill>
                <a:latin typeface="方正潇洒行书_YS" panose="02010600010101010101" charset="-128"/>
                <a:ea typeface="方正潇洒行书_YS" panose="02010600010101010101" charset="-128"/>
              </a:rPr>
              <a:t>”</a:t>
            </a:r>
            <a:r>
              <a:rPr lang="zh-CN" altLang="en-US" sz="2800" b="1">
                <a:solidFill>
                  <a:schemeClr val="tx1"/>
                </a:solidFill>
                <a:latin typeface="方正潇洒行书_YS" panose="02010600010101010101" charset="-128"/>
                <a:ea typeface="方正潇洒行书_YS" panose="02010600010101010101" charset="-128"/>
              </a:rPr>
              <a:t>相联系的内容。同时，②前面还出现了关联词，除了要注意关联词所表示的逻辑关系外，还应注意将关联词补全。</a:t>
            </a:r>
          </a:p>
          <a:p>
            <a:pPr algn="l" fontAlgn="auto">
              <a:lnSpc>
                <a:spcPts val="31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答案：更要</a:t>
            </a:r>
            <a:r>
              <a:rPr lang="zh-CN" altLang="en-US" sz="3000" b="1">
                <a:solidFill>
                  <a:srgbClr val="FF0000"/>
                </a:solidFill>
                <a:latin typeface="方正书宋_GBK" panose="02000000000000000000" charset="-122"/>
                <a:ea typeface="方正书宋_GBK" panose="02000000000000000000" charset="-122"/>
                <a:cs typeface="文鼎特粗宋" panose="02020A00000000000000" charset="-122"/>
              </a:rPr>
              <a:t>关心他们是如何</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思想的</a:t>
            </a:r>
          </a:p>
        </p:txBody>
      </p:sp>
      <p:sp>
        <p:nvSpPr>
          <p:cNvPr id="12" name="矩形 11"/>
          <p:cNvSpPr/>
          <p:nvPr/>
        </p:nvSpPr>
        <p:spPr>
          <a:xfrm>
            <a:off x="6839585" y="4975225"/>
            <a:ext cx="5352415" cy="188341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3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归纳总结：</a:t>
            </a:r>
            <a:r>
              <a:rPr lang="en-US" altLang="zh-CN" sz="3000" b="1">
                <a:solidFill>
                  <a:schemeClr val="tx1"/>
                </a:solidFill>
                <a:latin typeface="方正书宋_GBK" panose="02000000000000000000" charset="-122"/>
                <a:ea typeface="方正书宋_GBK" panose="02000000000000000000" charset="-122"/>
                <a:cs typeface="文鼎特粗宋" panose="02020A00000000000000" charset="-122"/>
              </a:rPr>
              <a:t>1.</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关注句子之间</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语义的照应</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a:t>
            </a:r>
            <a:r>
              <a:rPr lang="en-US" altLang="zh-CN" sz="3000" b="1">
                <a:solidFill>
                  <a:schemeClr val="tx1"/>
                </a:solidFill>
                <a:latin typeface="方正书宋_GBK" panose="02000000000000000000" charset="-122"/>
                <a:ea typeface="方正书宋_GBK" panose="02000000000000000000" charset="-122"/>
                <a:cs typeface="文鼎特粗宋" panose="02020A00000000000000" charset="-122"/>
              </a:rPr>
              <a:t>2.</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关注</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关联词</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，特别注意有时要补全关联词；关注</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句式，尽量整齐</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1.【</a:t>
            </a:r>
            <a:r>
              <a:rPr lang="en-US" altLang="zh-CN" sz="3000">
                <a:solidFill>
                  <a:schemeClr val="tx1"/>
                </a:solidFill>
                <a:latin typeface="文鼎特粗宋" panose="02020A00000000000000" charset="-122"/>
                <a:ea typeface="文鼎特粗宋" panose="02020A00000000000000" charset="-122"/>
                <a:cs typeface="文鼎特粗宋" panose="02020A00000000000000" charset="-122"/>
              </a:rPr>
              <a:t>2019</a:t>
            </a:r>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浙江卷】在下面一段文字横线处补写恰当的语句，使整段文字语意完整连贯，内容贴切，逻辑严密。每处不超过15个字。</a:t>
            </a:r>
          </a:p>
          <a:p>
            <a:pPr algn="l"/>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考古学是利用古人遗迹遗物重建古代历史的学科，尽管先民的物质遗存作为古史研究的直接史料有益于重建古代物质文化的历史，但仅满足于人类物质文化历史的建设，</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①</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。理由很简单，人类社会的历史不仅包括物质文化历史，也应包括精神文化的历史，我们不仅要关心古人是如何生活的，</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②</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。这意味着真正的考古学研究，</a:t>
            </a:r>
            <a:r>
              <a:rPr lang="zh-CN" altLang="en-US" sz="3000" b="1" u="sng">
                <a:solidFill>
                  <a:schemeClr val="tx1"/>
                </a:solidFill>
                <a:latin typeface="方正书宋_GBK" panose="02000000000000000000" charset="-122"/>
                <a:ea typeface="方正书宋_GBK" panose="02000000000000000000" charset="-122"/>
                <a:cs typeface="文鼎特粗宋" panose="02020A00000000000000" charset="-122"/>
              </a:rPr>
              <a:t>③</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，同时更要通过这些物质遗存研究先民精神文化的成果。</a:t>
            </a:r>
          </a:p>
        </p:txBody>
      </p:sp>
      <p:sp>
        <p:nvSpPr>
          <p:cNvPr id="9" name="圆角矩形 8"/>
          <p:cNvSpPr/>
          <p:nvPr/>
        </p:nvSpPr>
        <p:spPr>
          <a:xfrm>
            <a:off x="2713355" y="5904865"/>
            <a:ext cx="771525" cy="462915"/>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35710" y="5904865"/>
            <a:ext cx="352425"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39585" y="0"/>
            <a:ext cx="5352415" cy="386651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③之后有关联词“更”，因此，我们应在③处将“不仅要/既要……更要”这组关联词补充完整。</a:t>
            </a:r>
          </a:p>
          <a:p>
            <a:pPr algn="l" fontAlgn="auto">
              <a:lnSpc>
                <a:spcPts val="2700"/>
              </a:lnSpc>
            </a:pPr>
            <a:r>
              <a:rPr lang="zh-CN" altLang="en-US" sz="2800" b="1">
                <a:solidFill>
                  <a:schemeClr val="tx1"/>
                </a:solidFill>
                <a:latin typeface="方正潇洒行书_YS" panose="02010600010101010101" charset="-128"/>
                <a:ea typeface="方正潇洒行书_YS" panose="02010600010101010101" charset="-128"/>
              </a:rPr>
              <a:t>③后面的句子里有代词“这些”，我们使用代词是用来代指前文已经出现的内容，因此，我们可以知道“物质遗存”一定在③中出现过。</a:t>
            </a:r>
          </a:p>
          <a:p>
            <a:pPr algn="l" fontAlgn="auto">
              <a:lnSpc>
                <a:spcPts val="31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答案：既要揭示先民的物质创造</a:t>
            </a:r>
          </a:p>
        </p:txBody>
      </p:sp>
      <p:sp>
        <p:nvSpPr>
          <p:cNvPr id="12" name="矩形 11"/>
          <p:cNvSpPr/>
          <p:nvPr/>
        </p:nvSpPr>
        <p:spPr>
          <a:xfrm>
            <a:off x="6839585" y="3980180"/>
            <a:ext cx="5352415" cy="287845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3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归纳总结：</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代词</a:t>
            </a:r>
            <a:r>
              <a:rPr lang="zh-CN" sz="3000" b="1">
                <a:solidFill>
                  <a:schemeClr val="tx1"/>
                </a:solidFill>
                <a:latin typeface="方正书宋_GBK" panose="02000000000000000000" charset="-122"/>
                <a:ea typeface="方正书宋_GBK" panose="02000000000000000000" charset="-122"/>
                <a:cs typeface="文鼎特粗宋" panose="02020A00000000000000" charset="-122"/>
              </a:rPr>
              <a:t>不是凭空出现的，看到要填写的句子后面有代词，第一反应是</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思考这个代词所代指的内容是不是应该出现在要填的内容中</a:t>
            </a:r>
            <a:r>
              <a:rPr lang="zh-CN" sz="3000" b="1">
                <a:solidFill>
                  <a:schemeClr val="tx1"/>
                </a:solidFill>
                <a:latin typeface="方正书宋_GBK" panose="02000000000000000000" charset="-122"/>
                <a:ea typeface="方正书宋_GBK" panose="02000000000000000000" charset="-122"/>
                <a:cs typeface="文鼎特粗宋" panose="02020A00000000000000" charset="-122"/>
              </a:rPr>
              <a:t>。</a:t>
            </a:r>
          </a:p>
        </p:txBody>
      </p:sp>
      <p:pic>
        <p:nvPicPr>
          <p:cNvPr id="5" name="图片 4"/>
          <p:cNvPicPr>
            <a:picLocks noChangeAspect="1"/>
          </p:cNvPicPr>
          <p:nvPr/>
        </p:nvPicPr>
        <p:blipFill>
          <a:blip r:embed="rId4"/>
          <a:stretch>
            <a:fillRect/>
          </a:stretch>
        </p:blipFill>
        <p:spPr>
          <a:xfrm>
            <a:off x="170815" y="1814195"/>
            <a:ext cx="6957060" cy="323088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790" y="0"/>
            <a:ext cx="6386195" cy="685863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000">
                <a:solidFill>
                  <a:schemeClr val="tx1"/>
                </a:solidFill>
                <a:latin typeface="文鼎特粗宋" panose="02020A00000000000000" charset="-122"/>
                <a:ea typeface="文鼎特粗宋" panose="02020A00000000000000" charset="-122"/>
                <a:cs typeface="文鼎特粗宋" panose="02020A00000000000000" charset="-122"/>
              </a:rPr>
              <a:t>2</a:t>
            </a:r>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a:t>
            </a:r>
            <a:r>
              <a:rPr lang="zh-CN" altLang="en-US" sz="3000">
                <a:solidFill>
                  <a:schemeClr val="tx1"/>
                </a:solidFill>
                <a:latin typeface="文鼎特粗宋" panose="02020A00000000000000" charset="-122"/>
                <a:ea typeface="文鼎特粗宋" panose="02020A00000000000000" charset="-122"/>
                <a:cs typeface="文鼎特粗宋" panose="02020A00000000000000" charset="-122"/>
                <a:sym typeface="+mn-ea"/>
              </a:rPr>
              <a:t>【</a:t>
            </a:r>
            <a:r>
              <a:rPr lang="en-US" altLang="zh-CN" sz="3000">
                <a:solidFill>
                  <a:schemeClr val="tx1"/>
                </a:solidFill>
                <a:latin typeface="文鼎特粗宋" panose="02020A00000000000000" charset="-122"/>
                <a:ea typeface="文鼎特粗宋" panose="02020A00000000000000" charset="-122"/>
                <a:cs typeface="文鼎特粗宋" panose="02020A00000000000000" charset="-122"/>
                <a:sym typeface="+mn-ea"/>
              </a:rPr>
              <a:t>201</a:t>
            </a:r>
            <a:r>
              <a:rPr lang="en-US" sz="3000">
                <a:solidFill>
                  <a:schemeClr val="tx1"/>
                </a:solidFill>
                <a:latin typeface="文鼎特粗宋" panose="02020A00000000000000" charset="-122"/>
                <a:ea typeface="文鼎特粗宋" panose="02020A00000000000000" charset="-122"/>
                <a:cs typeface="文鼎特粗宋" panose="02020A00000000000000" charset="-122"/>
                <a:sym typeface="+mn-ea"/>
              </a:rPr>
              <a:t>8</a:t>
            </a:r>
            <a:r>
              <a:rPr lang="zh-CN" altLang="en-US" sz="3000">
                <a:solidFill>
                  <a:schemeClr val="tx1"/>
                </a:solidFill>
                <a:latin typeface="文鼎特粗宋" panose="02020A00000000000000" charset="-122"/>
                <a:ea typeface="文鼎特粗宋" panose="02020A00000000000000" charset="-122"/>
                <a:cs typeface="文鼎特粗宋" panose="02020A00000000000000" charset="-122"/>
                <a:sym typeface="+mn-ea"/>
              </a:rPr>
              <a:t>浙江卷】</a:t>
            </a:r>
            <a:r>
              <a:rPr lang="zh-CN" altLang="en-US" sz="3000">
                <a:solidFill>
                  <a:schemeClr val="tx1"/>
                </a:solidFill>
                <a:latin typeface="文鼎特粗宋" panose="02020A00000000000000" charset="-122"/>
                <a:ea typeface="文鼎特粗宋" panose="02020A00000000000000" charset="-122"/>
                <a:cs typeface="文鼎特粗宋" panose="02020A00000000000000" charset="-122"/>
              </a:rPr>
              <a:t>在下面一段文字横线处补写恰当的语句，使整段文字语意完整连贯，内容贴切，逻辑严密。每处不超过15个字。（6分）</a:t>
            </a:r>
          </a:p>
          <a:p>
            <a:pPr algn="l"/>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植物的生长与光合作用、呼吸作用及蒸腾作用有关，①，所以温度直接影响植物的生长。温度的变化，既影响植物吸收肥料的程度，也影响植物的新陈代谢过程，②，都会使植物新陈代谢的酶活性发生变化，只有适宜的温度才能使新陈代谢达到最佳状态，利于植物的快速成长。据研究，③，即根、冠、叶的温度都有差异，而根温对植物的生长影响最直接。</a:t>
            </a:r>
          </a:p>
        </p:txBody>
      </p:sp>
      <p:sp>
        <p:nvSpPr>
          <p:cNvPr id="11" name="矩形 10"/>
          <p:cNvSpPr/>
          <p:nvPr/>
        </p:nvSpPr>
        <p:spPr>
          <a:xfrm>
            <a:off x="6839585" y="0"/>
            <a:ext cx="5352415" cy="524573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100"/>
              </a:lnSpc>
            </a:pP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①前面阐释了植物生长的三个方面，后面分析总结“温度直接影响植物的生长”，可见影响植物生长的三个方面与温度之间有密切关系，</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sym typeface="+mn-ea"/>
              </a:rPr>
              <a:t>①</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应填“</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这三种作用都受温度的影响</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”。根据“温度的变化”和“只有适宜的温度”等句子，可知</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sym typeface="+mn-ea"/>
              </a:rPr>
              <a:t>②应填</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温度过高或过低</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”。③应填入的句子要概括“即根、冠、叶的温度都有差异，而根温对植物的生长影响最直接”这句话，因此，填入“</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植物各部位的温度是不同的</a:t>
            </a:r>
            <a:r>
              <a:rPr lang="zh-CN" altLang="en-US" sz="2800" b="1">
                <a:solidFill>
                  <a:schemeClr val="tx1"/>
                </a:solidFill>
                <a:latin typeface="方正潇洒行书_YS" panose="02010600010101010101" charset="-128"/>
                <a:ea typeface="方正潇洒行书_YS" panose="02010600010101010101" charset="-128"/>
                <a:cs typeface="文鼎特粗宋" panose="02020A00000000000000" charset="-122"/>
              </a:rPr>
              <a:t>”。</a:t>
            </a:r>
            <a:endPar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endParaRPr>
          </a:p>
        </p:txBody>
      </p:sp>
      <p:sp>
        <p:nvSpPr>
          <p:cNvPr id="12" name="矩形 11"/>
          <p:cNvSpPr/>
          <p:nvPr/>
        </p:nvSpPr>
        <p:spPr>
          <a:xfrm>
            <a:off x="6839585" y="5374005"/>
            <a:ext cx="5352415" cy="1484630"/>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ts val="3300"/>
              </a:lnSpc>
            </a:pP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归纳总结：语段</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rPr>
              <a:t>层次</a:t>
            </a:r>
            <a:r>
              <a:rPr lang="zh-CN" altLang="en-US" sz="3000" b="1">
                <a:solidFill>
                  <a:schemeClr val="tx1"/>
                </a:solidFill>
                <a:latin typeface="方正书宋_GBK" panose="02000000000000000000" charset="-122"/>
                <a:ea typeface="方正书宋_GBK" panose="02000000000000000000" charset="-122"/>
                <a:cs typeface="文鼎特粗宋" panose="02020A00000000000000" charset="-122"/>
              </a:rPr>
              <a:t>对于我们填写有提示作用。本语段第一段为总述，后为分述。</a:t>
            </a:r>
            <a:endParaRPr lang="zh-CN" sz="3000" b="1">
              <a:solidFill>
                <a:schemeClr val="tx1"/>
              </a:solidFill>
              <a:latin typeface="方正书宋_GBK" panose="02000000000000000000" charset="-122"/>
              <a:ea typeface="方正书宋_GBK" panose="02000000000000000000" charset="-122"/>
              <a:cs typeface="文鼎特粗宋" panose="02020A00000000000000" charset="-122"/>
            </a:endParaRPr>
          </a:p>
        </p:txBody>
      </p:sp>
      <p:sp>
        <p:nvSpPr>
          <p:cNvPr id="2" name="圆角矩形 1"/>
          <p:cNvSpPr/>
          <p:nvPr/>
        </p:nvSpPr>
        <p:spPr>
          <a:xfrm>
            <a:off x="432435" y="2017395"/>
            <a:ext cx="2359025"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969135" y="2525395"/>
            <a:ext cx="821690" cy="38735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608830" y="2525395"/>
            <a:ext cx="827405"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2435" y="2968625"/>
            <a:ext cx="2359025" cy="443230"/>
          </a:xfrm>
          <a:prstGeom prst="roundRect">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a:stretch>
            <a:fillRect/>
          </a:stretch>
        </p:blipFill>
        <p:spPr>
          <a:xfrm>
            <a:off x="432435" y="3121025"/>
            <a:ext cx="8051165" cy="2845435"/>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2" grpId="0" bldLvl="0" animBg="1"/>
      <p:bldP spid="3" grpId="0" bldLvl="0" animBg="1"/>
      <p:bldP spid="4"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idx="4294967295"/>
          </p:nvPr>
        </p:nvSpPr>
        <p:spPr>
          <a:xfrm>
            <a:off x="483870" y="414655"/>
            <a:ext cx="11224260" cy="6029325"/>
          </a:xfrm>
          <a:prstGeom prst="rect">
            <a:avLst/>
          </a:prstGeom>
          <a:solidFill>
            <a:schemeClr val="bg1"/>
          </a:solidFill>
          <a:ln w="9525">
            <a:noFill/>
          </a:ln>
        </p:spPr>
        <p:txBody>
          <a:bodyPr/>
          <a:lstStyle/>
          <a:p>
            <a:pPr algn="ctr" eaLnBrk="1" hangingPunct="1">
              <a:lnSpc>
                <a:spcPct val="90000"/>
              </a:lnSpc>
              <a:buNone/>
            </a:pPr>
            <a:r>
              <a:rPr lang="zh-CN" altLang="en-US" sz="5400" b="1" dirty="0">
                <a:solidFill>
                  <a:srgbClr val="0000CC"/>
                </a:solidFill>
                <a:latin typeface="华文隶书" panose="02010800040101010101" pitchFamily="2" charset="-122"/>
                <a:ea typeface="华文隶书" panose="02010800040101010101" pitchFamily="2" charset="-122"/>
                <a:sym typeface="Arial" panose="020B0604020202020204" pitchFamily="34" charset="0"/>
              </a:rPr>
              <a:t>几个重要的句子类型</a:t>
            </a:r>
            <a:endParaRPr lang="en-US" altLang="zh-CN" sz="3200" b="1" dirty="0">
              <a:solidFill>
                <a:srgbClr val="0000CC"/>
              </a:solidFill>
              <a:latin typeface="华文隶书" panose="02010800040101010101" pitchFamily="2" charset="-122"/>
              <a:ea typeface="华文隶书" panose="02010800040101010101" pitchFamily="2" charset="-122"/>
              <a:sym typeface="Arial" panose="020B0604020202020204" pitchFamily="34" charset="0"/>
            </a:endParaRPr>
          </a:p>
          <a:p>
            <a:pPr eaLnBrk="1" hangingPunct="1">
              <a:lnSpc>
                <a:spcPct val="90000"/>
              </a:lnSpc>
              <a:buNone/>
            </a:pPr>
            <a:r>
              <a:rPr lang="zh-CN" altLang="en-US" sz="3200" b="1" dirty="0">
                <a:solidFill>
                  <a:srgbClr val="FF0000"/>
                </a:solidFill>
                <a:latin typeface="微软雅黑" panose="020B0503020204020204" pitchFamily="34" charset="-122"/>
                <a:ea typeface="微软雅黑" panose="020B0503020204020204" pitchFamily="34" charset="-122"/>
              </a:rPr>
              <a:t>引领句：</a:t>
            </a:r>
            <a:r>
              <a:rPr lang="zh-CN" altLang="en-US" sz="3200" b="1" dirty="0">
                <a:latin typeface="黑体" panose="02010609060101010101" pitchFamily="49" charset="-122"/>
                <a:ea typeface="黑体" panose="02010609060101010101" pitchFamily="49" charset="-122"/>
              </a:rPr>
              <a:t>即能</a:t>
            </a:r>
            <a:r>
              <a:rPr lang="zh-CN" altLang="en-US" sz="3200" b="1" dirty="0">
                <a:solidFill>
                  <a:srgbClr val="0000CC"/>
                </a:solidFill>
                <a:latin typeface="黑体" panose="02010609060101010101" pitchFamily="49" charset="-122"/>
                <a:ea typeface="黑体" panose="02010609060101010101" pitchFamily="49" charset="-122"/>
              </a:rPr>
              <a:t>领起或概括</a:t>
            </a:r>
            <a:r>
              <a:rPr lang="zh-CN" altLang="en-US" sz="3200" b="1" dirty="0">
                <a:latin typeface="黑体" panose="02010609060101010101" pitchFamily="49" charset="-122"/>
                <a:ea typeface="黑体" panose="02010609060101010101" pitchFamily="49" charset="-122"/>
              </a:rPr>
              <a:t>整个语段或下文层次的语句。 </a:t>
            </a:r>
            <a:endParaRPr lang="en-US" altLang="zh-CN" sz="3200" b="1" dirty="0">
              <a:latin typeface="黑体" panose="02010609060101010101" pitchFamily="49" charset="-122"/>
              <a:ea typeface="黑体" panose="02010609060101010101" pitchFamily="49" charset="-122"/>
            </a:endParaRPr>
          </a:p>
          <a:p>
            <a:pPr eaLnBrk="1" hangingPunct="1">
              <a:lnSpc>
                <a:spcPct val="90000"/>
              </a:lnSpc>
              <a:buNone/>
            </a:pPr>
            <a:r>
              <a:rPr lang="zh-CN" altLang="en-US" sz="3200" b="1" dirty="0">
                <a:solidFill>
                  <a:srgbClr val="FF0000"/>
                </a:solidFill>
                <a:latin typeface="微软雅黑" panose="020B0503020204020204" pitchFamily="34" charset="-122"/>
                <a:ea typeface="微软雅黑" panose="020B0503020204020204" pitchFamily="34" charset="-122"/>
              </a:rPr>
              <a:t>总结句：</a:t>
            </a:r>
            <a:r>
              <a:rPr lang="zh-CN" altLang="en-US" sz="3200" b="1" dirty="0">
                <a:latin typeface="黑体" panose="02010609060101010101" pitchFamily="49" charset="-122"/>
                <a:ea typeface="黑体" panose="02010609060101010101" pitchFamily="49" charset="-122"/>
              </a:rPr>
              <a:t>就是指对整个语段或语段中某一个</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两个</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层次内容</a:t>
            </a:r>
            <a:r>
              <a:rPr lang="zh-CN" altLang="en-US" sz="3200" b="1" dirty="0">
                <a:solidFill>
                  <a:srgbClr val="0000CC"/>
                </a:solidFill>
                <a:latin typeface="黑体" panose="02010609060101010101" pitchFamily="49" charset="-122"/>
                <a:ea typeface="黑体" panose="02010609060101010101" pitchFamily="49" charset="-122"/>
              </a:rPr>
              <a:t>作出总结</a:t>
            </a:r>
            <a:r>
              <a:rPr lang="zh-CN" altLang="en-US" sz="3200" b="1" dirty="0">
                <a:latin typeface="黑体" panose="02010609060101010101" pitchFamily="49" charset="-122"/>
                <a:ea typeface="黑体" panose="02010609060101010101" pitchFamily="49" charset="-122"/>
              </a:rPr>
              <a:t>的句子。</a:t>
            </a:r>
            <a:endParaRPr lang="en-US" altLang="zh-CN" sz="3200" b="1" dirty="0">
              <a:latin typeface="黑体" panose="02010609060101010101" pitchFamily="49" charset="-122"/>
              <a:ea typeface="黑体" panose="02010609060101010101" pitchFamily="49" charset="-122"/>
            </a:endParaRPr>
          </a:p>
          <a:p>
            <a:pPr eaLnBrk="1" hangingPunct="1">
              <a:lnSpc>
                <a:spcPct val="90000"/>
              </a:lnSpc>
              <a:buNone/>
            </a:pPr>
            <a:r>
              <a:rPr lang="zh-CN" altLang="en-US" sz="3200" b="1" dirty="0">
                <a:solidFill>
                  <a:srgbClr val="FF0000"/>
                </a:solidFill>
                <a:latin typeface="微软雅黑" panose="020B0503020204020204" pitchFamily="34" charset="-122"/>
                <a:ea typeface="微软雅黑" panose="020B0503020204020204" pitchFamily="34" charset="-122"/>
              </a:rPr>
              <a:t>过渡句：</a:t>
            </a:r>
            <a:r>
              <a:rPr lang="zh-CN" altLang="en-US" sz="3200" b="1" dirty="0">
                <a:latin typeface="黑体" panose="02010609060101010101" pitchFamily="49" charset="-122"/>
                <a:ea typeface="黑体" panose="02010609060101010101" pitchFamily="49" charset="-122"/>
              </a:rPr>
              <a:t>是小结前文，启示下文，起着</a:t>
            </a:r>
            <a:r>
              <a:rPr lang="zh-CN" altLang="en-US" sz="3200" b="1" dirty="0">
                <a:solidFill>
                  <a:srgbClr val="0000CC"/>
                </a:solidFill>
                <a:latin typeface="黑体" panose="02010609060101010101" pitchFamily="49" charset="-122"/>
                <a:ea typeface="黑体" panose="02010609060101010101" pitchFamily="49" charset="-122"/>
              </a:rPr>
              <a:t>承上启下</a:t>
            </a:r>
            <a:r>
              <a:rPr lang="zh-CN" altLang="en-US" sz="3200" b="1" dirty="0">
                <a:latin typeface="黑体" panose="02010609060101010101" pitchFamily="49" charset="-122"/>
                <a:ea typeface="黑体" panose="02010609060101010101" pitchFamily="49" charset="-122"/>
              </a:rPr>
              <a:t>的作用的句子。</a:t>
            </a:r>
          </a:p>
          <a:p>
            <a:pPr eaLnBrk="1" hangingPunct="1">
              <a:lnSpc>
                <a:spcPct val="90000"/>
              </a:lnSpc>
              <a:buNone/>
            </a:pPr>
            <a:r>
              <a:rPr lang="zh-CN" altLang="en-US" sz="3200" b="1" dirty="0">
                <a:solidFill>
                  <a:srgbClr val="FF0000"/>
                </a:solidFill>
                <a:latin typeface="微软雅黑" panose="020B0503020204020204" pitchFamily="34" charset="-122"/>
                <a:ea typeface="微软雅黑" panose="020B0503020204020204" pitchFamily="34" charset="-122"/>
              </a:rPr>
              <a:t>照应句：</a:t>
            </a:r>
            <a:r>
              <a:rPr lang="zh-CN" altLang="en-US" sz="3200" b="1" dirty="0">
                <a:latin typeface="黑体" panose="02010609060101010101" pitchFamily="49" charset="-122"/>
                <a:ea typeface="黑体" panose="02010609060101010101" pitchFamily="49" charset="-122"/>
              </a:rPr>
              <a:t>是前面提出的内容，后文有照应</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后面出现的情节</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前文有所交代</a:t>
            </a:r>
            <a:r>
              <a:rPr lang="en-US" altLang="zh-CN" sz="3200" b="1" dirty="0">
                <a:latin typeface="黑体" panose="02010609060101010101" pitchFamily="49" charset="-122"/>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前后照应，和谐统一</a:t>
            </a:r>
            <a:r>
              <a:rPr lang="zh-CN" altLang="en-US" sz="3200" b="1" dirty="0">
                <a:latin typeface="黑体" panose="02010609060101010101" pitchFamily="49" charset="-122"/>
                <a:ea typeface="黑体" panose="02010609060101010101" pitchFamily="49" charset="-122"/>
              </a:rPr>
              <a:t>的句子。</a:t>
            </a:r>
            <a:endParaRPr lang="en-US" altLang="zh-CN" sz="3200" b="1" dirty="0">
              <a:solidFill>
                <a:srgbClr val="FF0000"/>
              </a:solidFill>
              <a:ea typeface="微软雅黑" panose="020B0503020204020204" pitchFamily="34" charset="-122"/>
              <a:sym typeface="Arial" panose="020B0604020202020204" pitchFamily="34" charset="0"/>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idx="4294967295"/>
          </p:nvPr>
        </p:nvSpPr>
        <p:spPr>
          <a:xfrm>
            <a:off x="483870" y="414655"/>
            <a:ext cx="11224260" cy="6029325"/>
          </a:xfrm>
          <a:prstGeom prst="rect">
            <a:avLst/>
          </a:prstGeom>
          <a:solidFill>
            <a:schemeClr val="bg1"/>
          </a:solidFill>
          <a:ln w="9525">
            <a:noFill/>
          </a:ln>
        </p:spPr>
        <p:txBody>
          <a:bodyPr/>
          <a:lstStyle/>
          <a:p>
            <a:pPr algn="ctr" eaLnBrk="1" hangingPunct="1">
              <a:lnSpc>
                <a:spcPct val="90000"/>
              </a:lnSpc>
              <a:buNone/>
            </a:pPr>
            <a:r>
              <a:rPr lang="zh-CN" altLang="en-US" sz="5400" b="1" dirty="0">
                <a:solidFill>
                  <a:srgbClr val="0000CC"/>
                </a:solidFill>
                <a:latin typeface="华文隶书" panose="02010800040101010101" pitchFamily="2" charset="-122"/>
                <a:ea typeface="华文隶书" panose="02010800040101010101" pitchFamily="2" charset="-122"/>
                <a:sym typeface="Arial" panose="020B0604020202020204" pitchFamily="34" charset="0"/>
              </a:rPr>
              <a:t>几个重要的标志</a:t>
            </a:r>
            <a:endParaRPr lang="en-US" altLang="zh-CN" sz="3200" b="1" dirty="0">
              <a:solidFill>
                <a:srgbClr val="0000CC"/>
              </a:solidFill>
              <a:latin typeface="华文隶书" panose="02010800040101010101" pitchFamily="2" charset="-122"/>
              <a:ea typeface="华文隶书" panose="02010800040101010101" pitchFamily="2" charset="-122"/>
              <a:sym typeface="Arial" panose="020B0604020202020204" pitchFamily="34" charset="0"/>
            </a:endParaRPr>
          </a:p>
          <a:p>
            <a:pPr algn="l" fontAlgn="auto">
              <a:lnSpc>
                <a:spcPts val="3300"/>
              </a:lnSpc>
            </a:pPr>
            <a:r>
              <a:rPr lang="en-US" alt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1.</a:t>
            </a:r>
            <a:r>
              <a:rPr lang="zh-CN" altLang="en-US" sz="3200" b="1">
                <a:solidFill>
                  <a:schemeClr val="tx1"/>
                </a:solidFill>
                <a:latin typeface="方正书宋_GBK" panose="02000000000000000000" charset="-122"/>
                <a:ea typeface="方正书宋_GBK" panose="02000000000000000000" charset="-122"/>
                <a:cs typeface="文鼎特粗宋" panose="02020A00000000000000" charset="-122"/>
                <a:sym typeface="+mn-ea"/>
              </a:rPr>
              <a:t>关注</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关联词</a:t>
            </a:r>
            <a:r>
              <a:rPr lang="zh-CN" altLang="en-US" sz="3200" b="1">
                <a:solidFill>
                  <a:schemeClr val="tx1"/>
                </a:solidFill>
                <a:latin typeface="方正书宋_GBK" panose="02000000000000000000" charset="-122"/>
                <a:ea typeface="方正书宋_GBK" panose="02000000000000000000" charset="-122"/>
                <a:cs typeface="文鼎特粗宋" panose="02020A00000000000000" charset="-122"/>
                <a:sym typeface="+mn-ea"/>
              </a:rPr>
              <a:t>，关联词可以告诉我们句子内部的</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逻辑关系，</a:t>
            </a:r>
            <a:r>
              <a:rPr lang="zh-CN" altLang="en-US" sz="3200" b="1">
                <a:solidFill>
                  <a:schemeClr val="tx1"/>
                </a:solidFill>
                <a:latin typeface="方正书宋_GBK" panose="02000000000000000000" charset="-122"/>
                <a:ea typeface="方正书宋_GBK" panose="02000000000000000000" charset="-122"/>
                <a:cs typeface="文鼎特粗宋" panose="02020A00000000000000" charset="-122"/>
                <a:sym typeface="+mn-ea"/>
              </a:rPr>
              <a:t>特别注意有时要补全关联词；</a:t>
            </a:r>
          </a:p>
          <a:p>
            <a:pPr algn="l" fontAlgn="auto">
              <a:lnSpc>
                <a:spcPts val="3300"/>
              </a:lnSpc>
            </a:pPr>
            <a:r>
              <a:rPr lang="en-US" alt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2.</a:t>
            </a:r>
            <a:r>
              <a:rPr lang="zh-CN" altLang="en-US" sz="3200" b="1">
                <a:solidFill>
                  <a:schemeClr val="tx1"/>
                </a:solidFill>
                <a:latin typeface="方正书宋_GBK" panose="02000000000000000000" charset="-122"/>
                <a:ea typeface="方正书宋_GBK" panose="02000000000000000000" charset="-122"/>
                <a:cs typeface="文鼎特粗宋" panose="02020A00000000000000" charset="-122"/>
                <a:sym typeface="+mn-ea"/>
              </a:rPr>
              <a:t>关注</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标点</a:t>
            </a:r>
            <a:r>
              <a:rPr lang="zh-CN" altLang="en-US" sz="3200" b="1">
                <a:solidFill>
                  <a:schemeClr val="tx1"/>
                </a:solidFill>
                <a:latin typeface="方正书宋_GBK" panose="02000000000000000000" charset="-122"/>
                <a:ea typeface="方正书宋_GBK" panose="02000000000000000000" charset="-122"/>
                <a:cs typeface="文鼎特粗宋" panose="02020A00000000000000" charset="-122"/>
                <a:sym typeface="+mn-ea"/>
              </a:rPr>
              <a:t>，标点可以提示我们语段的</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层次结构</a:t>
            </a:r>
            <a:r>
              <a:rPr 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a:t>
            </a:r>
          </a:p>
          <a:p>
            <a:pPr algn="l" fontAlgn="auto">
              <a:lnSpc>
                <a:spcPts val="3300"/>
              </a:lnSpc>
            </a:pPr>
            <a:r>
              <a:rPr lang="en-US" alt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3.</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代词</a:t>
            </a:r>
            <a:r>
              <a:rPr 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不是凭空出现的，看到要填写的句子后面有代词，第一反应是</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思考这个代词所代指的内容是不是应该出现在要填的内容中</a:t>
            </a:r>
            <a:r>
              <a:rPr 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a:t>
            </a:r>
          </a:p>
          <a:p>
            <a:pPr algn="l" fontAlgn="auto">
              <a:lnSpc>
                <a:spcPts val="3300"/>
              </a:lnSpc>
            </a:pPr>
            <a:r>
              <a:rPr lang="en-US" alt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4.</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事例</a:t>
            </a:r>
            <a:r>
              <a:rPr 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往往有提示作用，我们可以根据事例来</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归纳要填写的结论</a:t>
            </a:r>
            <a:r>
              <a:rPr 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a:t>
            </a:r>
          </a:p>
          <a:p>
            <a:pPr algn="l" fontAlgn="auto">
              <a:lnSpc>
                <a:spcPts val="3300"/>
              </a:lnSpc>
            </a:pPr>
            <a:r>
              <a:rPr lang="en-US" alt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5.</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新概念</a:t>
            </a:r>
            <a:r>
              <a:rPr 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不可能凭空出现。</a:t>
            </a:r>
            <a:r>
              <a:rPr lang="zh-CN" altLang="en-US" sz="3200" b="1">
                <a:solidFill>
                  <a:schemeClr val="tx1"/>
                </a:solidFill>
                <a:latin typeface="方正书宋_GBK" panose="02000000000000000000" charset="-122"/>
                <a:ea typeface="方正书宋_GBK" panose="02000000000000000000" charset="-122"/>
                <a:cs typeface="文鼎特粗宋" panose="02020A00000000000000" charset="-122"/>
                <a:sym typeface="+mn-ea"/>
              </a:rPr>
              <a:t>要填写的句子后面如果出现</a:t>
            </a:r>
            <a:r>
              <a:rPr lang="zh-CN" altLang="en-US" sz="3200" b="1">
                <a:solidFill>
                  <a:srgbClr val="FF0000"/>
                </a:solidFill>
                <a:latin typeface="华康俪金黑W8" panose="020B0809000000000000" charset="-122"/>
                <a:ea typeface="华康俪金黑W8" panose="020B0809000000000000" charset="-122"/>
                <a:cs typeface="文鼎特粗宋" panose="02020A00000000000000" charset="-122"/>
                <a:sym typeface="+mn-ea"/>
              </a:rPr>
              <a:t>新概念</a:t>
            </a:r>
            <a:r>
              <a:rPr lang="zh-CN" sz="3200" b="1">
                <a:solidFill>
                  <a:schemeClr val="tx1"/>
                </a:solidFill>
                <a:latin typeface="方正书宋_GBK" panose="02000000000000000000" charset="-122"/>
                <a:ea typeface="方正书宋_GBK" panose="02000000000000000000" charset="-122"/>
                <a:cs typeface="文鼎特粗宋" panose="02020A00000000000000" charset="-122"/>
                <a:sym typeface="+mn-ea"/>
              </a:rPr>
              <a:t>，这个概念往往应该在要填写的句子中。</a:t>
            </a:r>
            <a:endParaRPr lang="zh-CN" sz="3200" b="1">
              <a:solidFill>
                <a:schemeClr val="tx1"/>
              </a:solidFill>
              <a:latin typeface="方正书宋_GBK" panose="02000000000000000000" charset="-122"/>
              <a:ea typeface="方正书宋_GBK" panose="02000000000000000000" charset="-122"/>
              <a:cs typeface="文鼎特粗宋" panose="02020A00000000000000" charset="-122"/>
            </a:endParaRPr>
          </a:p>
          <a:p>
            <a:pPr algn="l" fontAlgn="auto">
              <a:lnSpc>
                <a:spcPts val="3300"/>
              </a:lnSpc>
            </a:pPr>
            <a:endParaRPr lang="zh-CN" sz="3200" b="1" dirty="0">
              <a:solidFill>
                <a:srgbClr val="FF0000"/>
              </a:solidFill>
              <a:ea typeface="微软雅黑" panose="020B0503020204020204" pitchFamily="34" charset="-122"/>
              <a:sym typeface="Arial" panose="020B0604020202020204" pitchFamily="34" charset="0"/>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5956</Words>
  <Application>Microsoft Office PowerPoint</Application>
  <PresentationFormat>宽屏</PresentationFormat>
  <Paragraphs>112</Paragraphs>
  <Slides>31</Slides>
  <Notes>11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31</vt:i4>
      </vt:variant>
    </vt:vector>
  </HeadingPairs>
  <TitlesOfParts>
    <vt:vector size="43" baseType="lpstr">
      <vt:lpstr>方正书宋_GBK</vt:lpstr>
      <vt:lpstr>方正潇洒行书_YS</vt:lpstr>
      <vt:lpstr>黑体</vt:lpstr>
      <vt:lpstr>华康俪金黑W8</vt:lpstr>
      <vt:lpstr>华文隶书</vt:lpstr>
      <vt:lpstr>宋体-简</vt:lpstr>
      <vt:lpstr>Microsoft YaHei</vt:lpstr>
      <vt:lpstr>Microsoft YaHei</vt:lpstr>
      <vt:lpstr>文鼎特粗宋</vt:lpstr>
      <vt:lpstr>Arial</vt:lpstr>
      <vt:lpstr>Wingdings</vt:lpstr>
      <vt:lpstr>Office 主题​​</vt:lpstr>
      <vt:lpstr>   </vt:lpstr>
      <vt:lpstr>从题干探索命题规律，寻求解题路径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补写句子答题攻略：</vt:lpstr>
      <vt:lpstr>PowerPoint 演示文稿</vt:lpstr>
      <vt:lpstr>语意表达连贯</vt:lpstr>
      <vt:lpstr>PowerPoint 演示文稿</vt:lpstr>
      <vt:lpstr>总结</vt:lpstr>
      <vt:lpstr>练习</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revision>128</cp:revision>
  <dcterms:created xsi:type="dcterms:W3CDTF">2019-06-19T02:08:00Z</dcterms:created>
  <dcterms:modified xsi:type="dcterms:W3CDTF">2020-05-17T04:20:03Z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