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3" r:id="rId14"/>
    <p:sldId id="268" r:id="rId15"/>
    <p:sldId id="269" r:id="rId16"/>
    <p:sldId id="270" r:id="rId17"/>
    <p:sldId id="271" r:id="rId18"/>
    <p:sldId id="272" r:id="rId19"/>
    <p:sldId id="281" r:id="rId20"/>
    <p:sldId id="273" r:id="rId21"/>
    <p:sldId id="274" r:id="rId22"/>
    <p:sldId id="275" r:id="rId23"/>
    <p:sldId id="299" r:id="rId24"/>
    <p:sldId id="282" r:id="rId25"/>
    <p:sldId id="277" r:id="rId26"/>
    <p:sldId id="278" r:id="rId27"/>
    <p:sldId id="279" r:id="rId28"/>
    <p:sldId id="280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5" descr="메인3 바닥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7952"/>
            <a:ext cx="9144000" cy="40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Administrator\桌面\有用图标\状元成才路标志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9914" y="12700"/>
            <a:ext cx="935037" cy="1094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Administrator\桌面\人七语上课题图\11窃读记.ti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15018"/>
            <a:ext cx="9144000" cy="517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ED0BB-5F45-4A28-964F-F08F9ADE3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F386C-8114-42F5-ADC2-448D5919A9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0" y="105834"/>
            <a:ext cx="9144000" cy="10371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4000" dirty="0" smtClean="0">
                <a:latin typeface="+mj-ea"/>
              </a:rPr>
              <a:t>11 </a:t>
            </a:r>
            <a:r>
              <a:rPr lang="zh-CN" altLang="en-US" sz="4000" dirty="0" smtClean="0">
                <a:latin typeface="+mj-ea"/>
              </a:rPr>
              <a:t>窃读记</a:t>
            </a:r>
            <a:endParaRPr lang="zh-CN" altLang="en-US" sz="4000" dirty="0" smtClean="0">
              <a:latin typeface="+mj-ea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0" y="1204384"/>
            <a:ext cx="9144000" cy="58208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dirty="0" smtClean="0">
                <a:latin typeface="+mj-ea"/>
                <a:ea typeface="+mj-ea"/>
              </a:rPr>
              <a:t>课时二</a:t>
            </a:r>
            <a:endParaRPr lang="zh-CN" altLang="en-US" sz="2800" dirty="0" smtClean="0"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03401" y="1147233"/>
            <a:ext cx="57642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665164" y="1543051"/>
            <a:ext cx="7788275" cy="1052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latin typeface="黑体" panose="02010600030101010101" pitchFamily="2" charset="-122"/>
                <a:ea typeface="黑体" panose="02010600030101010101" pitchFamily="2" charset="-122"/>
              </a:rPr>
              <a:t>　从本文中你感受到“我”是怎样一个学生？从文中哪些语句中看出的。</a:t>
            </a:r>
            <a:endParaRPr lang="zh-CN" altLang="en-US" sz="2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381000" y="234951"/>
            <a:ext cx="1627369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分析人物</a:t>
            </a:r>
            <a:endParaRPr lang="zh-CN" altLang="en-US" sz="2800" b="1">
              <a:solidFill>
                <a:srgbClr val="FF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88036" y="2684993"/>
            <a:ext cx="7351713" cy="1652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“我”是一个无力购买而又渴望读到那本书的穷学生，求知欲望强烈，却因为生活的贫穷而买不起书，只能无可奈何地到书店里“窃读”。</a:t>
            </a:r>
            <a:endParaRPr lang="zh-CN" altLang="en-US" sz="26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3097214" y="601134"/>
            <a:ext cx="106792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FF"/>
                </a:solidFill>
                <a:latin typeface="華康少女文字 Std W7" pitchFamily="82" charset="-120"/>
                <a:ea typeface="華康少女文字 Std W7" pitchFamily="82" charset="-120"/>
              </a:rPr>
              <a:t>“我”</a:t>
            </a:r>
            <a:endParaRPr lang="zh-CN" altLang="en-US" sz="4000" b="1">
              <a:solidFill>
                <a:srgbClr val="FF00FF"/>
              </a:solidFill>
              <a:latin typeface="華康少女文字 Std W7" pitchFamily="82" charset="-120"/>
              <a:ea typeface="華康少女文字 Std W7" pitchFamily="82" charset="-12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27584" y="5013176"/>
            <a:ext cx="7272338" cy="1188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B050"/>
                </a:solidFill>
                <a:ea typeface="华文新魏" pitchFamily="2" charset="-122"/>
              </a:rPr>
              <a:t>一个渴望读书而不怕艰辛、勤于读书的穷学生。</a:t>
            </a:r>
            <a:endParaRPr lang="zh-CN" altLang="en-US" sz="3600" b="1" dirty="0">
              <a:solidFill>
                <a:srgbClr val="00B05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4" grpId="0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5325" y="812800"/>
            <a:ext cx="7170738" cy="156966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下课从学校急急赶到这里，身上已经汗涔涔的，总算到达目的地</a:t>
            </a: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目的地可不是三阳春，而是紧邻它的一家书店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（第一节）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788989" y="3058584"/>
            <a:ext cx="758983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    用“不是</a:t>
            </a:r>
            <a:r>
              <a:rPr lang="en-US" altLang="zh-CN" sz="2600" b="1" dirty="0" smtClean="0">
                <a:solidFill>
                  <a:srgbClr val="FF0000"/>
                </a:solidFill>
                <a:latin typeface="+mj-ea"/>
                <a:ea typeface="+mj-ea"/>
              </a:rPr>
              <a:t>……</a:t>
            </a:r>
            <a:r>
              <a:rPr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而是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</a:rPr>
              <a:t>……</a:t>
            </a:r>
            <a:r>
              <a:rPr lang="en-US" altLang="zh-CN" sz="2600" b="1" dirty="0" smtClean="0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句式，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强调“精神食粮”更吸引“我”。</a:t>
            </a:r>
            <a:endParaRPr lang="zh-CN" altLang="en-US" sz="26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2534" name="Picture 6" descr="http://www.taopic.com/uploads/allimg/120224/37-1202240912109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245" y="3759454"/>
            <a:ext cx="2955987" cy="2628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755576" y="1601788"/>
            <a:ext cx="792088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我跨进书店门，暗喜没人注意，我踮起脚尖，使矮小的身体挨蹭过别的顾客和书柜的夹缝，从大人的腋下钻过去，哟，把短发弄乱了，没关系，我到底挤到里边来了。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（第三节）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[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析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]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一系列动词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轻手轻脚（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窃读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）；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急切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98513" y="749300"/>
            <a:ext cx="7169150" cy="151638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我趁着慢步给脑子一个思索的机会：“昨天读到什么地方了？那女孩儿不知最后嫁给谁？那本书放在哪里？左角第三排，不错。</a:t>
            </a:r>
            <a:r>
              <a:rPr lang="en-US" altLang="zh-CN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……”(2)</a:t>
            </a:r>
            <a:endParaRPr lang="zh-CN" altLang="en-US" sz="26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984251" y="3450167"/>
            <a:ext cx="4119563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    自语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式的独白，突出了“我”一直对那本书念念不忘，可见“我”对书的</a:t>
            </a:r>
            <a:r>
              <a:rPr lang="zh-CN" altLang="en-US" sz="2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痴迷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en-US" altLang="zh-CN" sz="26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4580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16489" y="3050118"/>
            <a:ext cx="4198937" cy="3484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69939" y="497417"/>
            <a:ext cx="7170737" cy="199136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走到三阳春的门口，便可以看见书店里仍像往日那样挤满了顾客，我可以安心了。但是我又担忧那本书会不会卖光了，因为一连几天都看见有人买，昨天好像只剩下一两本了。（</a:t>
            </a:r>
            <a:r>
              <a:rPr lang="en-US" altLang="zh-CN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节）</a:t>
            </a:r>
            <a:endParaRPr lang="zh-CN" altLang="en-US" sz="26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560389" y="3585633"/>
            <a:ext cx="7589837" cy="199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    看到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书店顾客多时的“安心”与对书可能会卖光的“担忧”形成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对比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写出了“我”喜忧参半的复杂心情，表现了“我”对书的</a:t>
            </a:r>
            <a:r>
              <a:rPr lang="zh-CN" altLang="en-US" sz="2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痴迷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en-US" altLang="zh-CN" sz="26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54075" y="3583517"/>
            <a:ext cx="7170738" cy="108952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当智慧之田丰收，而胃袋求救的时候，我便从口袋里掏出花生米来救急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（第十四节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560389" y="5065184"/>
            <a:ext cx="7781925" cy="98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   运用比喻、拟人等修辞手法，描述了“我”独特的读书状态：</a:t>
            </a:r>
            <a:r>
              <a:rPr lang="zh-CN" altLang="en-US" sz="2600" b="1" dirty="0" smtClean="0">
                <a:solidFill>
                  <a:srgbClr val="00B050"/>
                </a:solidFill>
                <a:latin typeface="+mj-ea"/>
                <a:ea typeface="+mj-ea"/>
              </a:rPr>
              <a:t>物质贫乏、精神丰富。</a:t>
            </a:r>
            <a:endParaRPr lang="en-US" altLang="zh-CN" sz="26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39553" y="514351"/>
            <a:ext cx="7610674" cy="108952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一页，两页，我如饥饿的瘦狼，贪婪地吞读下去。我很快乐，也很惧怕，这种窃读的滋味</a:t>
            </a:r>
            <a:r>
              <a:rPr lang="en-US" altLang="zh-CN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!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（第十节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854076" y="2059517"/>
            <a:ext cx="794067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 smtClean="0">
                <a:solidFill>
                  <a:schemeClr val="accent4"/>
                </a:solidFill>
                <a:latin typeface="+mj-ea"/>
                <a:ea typeface="+mj-ea"/>
              </a:rPr>
              <a:t>    </a:t>
            </a:r>
            <a:r>
              <a:rPr lang="zh-CN" altLang="en-US" sz="2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比喻中略带夸张</a:t>
            </a:r>
            <a:r>
              <a:rPr lang="zh-CN" altLang="en-US" sz="2600" b="1" dirty="0" smtClean="0">
                <a:solidFill>
                  <a:schemeClr val="accent4"/>
                </a:solidFill>
                <a:latin typeface="+mj-ea"/>
                <a:ea typeface="+mj-ea"/>
              </a:rPr>
              <a:t>。形象地刻画了“我”“窃读”的复杂心理。</a:t>
            </a:r>
            <a:endParaRPr lang="zh-CN" altLang="en-US" sz="2600" b="1" dirty="0" smtClean="0">
              <a:solidFill>
                <a:schemeClr val="accent4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55601" y="543984"/>
            <a:ext cx="7897813" cy="1606594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每次从书店出来，我都像喝醉了酒似的，脑子被书中的人物所扰，踉踉跄跄，走路失去控制的能力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（第十八节）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57201" y="2321984"/>
            <a:ext cx="802957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   运用夸张手法。形象地刻画了“我”</a:t>
            </a:r>
            <a:r>
              <a:rPr lang="en-US" altLang="zh-CN" sz="2600" b="1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读书读到忘我的境界，如痴如醉。</a:t>
            </a:r>
            <a:endParaRPr lang="en-US" altLang="zh-CN" sz="26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81925" name="Picture 5" descr="http://img.taopic.com/uploads/allimg/130909/240425-130ZZU5338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297" y="3159970"/>
            <a:ext cx="2878430" cy="3271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49275" y="448734"/>
            <a:ext cx="7589838" cy="108952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我合上最后一页</a:t>
            </a: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咽了一口唾沫，好像所有的智慧都被我吞食下去了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（第二十四节）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82588" y="1968500"/>
            <a:ext cx="8388350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   作者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用“咽了一口唾沫”这样一个动作，写出了此时的“我”尽管是腿酸脚麻、饥肠辘辘，却在两个多钟头的饱读之后有一种满足感、充实感。这种窃读犹如一次精神的盛宴，收获了知识与</a:t>
            </a:r>
            <a:r>
              <a:rPr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智慧。</a:t>
            </a:r>
            <a:endParaRPr lang="en-US" altLang="zh-CN" sz="26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8676" name="Picture 2" descr="http://p4.so.qhimg.com/t01684d8d73324b1cbe.gif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45151" y="4028018"/>
            <a:ext cx="2493963" cy="239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287338" y="3962400"/>
            <a:ext cx="8964612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热爱读书、勤奋刻苦、学会感恩。</a:t>
            </a:r>
            <a:endParaRPr lang="zh-CN" altLang="en-US" sz="44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468313" y="1916113"/>
            <a:ext cx="8424862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FF0000"/>
                </a:solidFill>
              </a:rPr>
              <a:t>渴望读书而不怕艰辛并懂得感恩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608013" y="2882900"/>
            <a:ext cx="7750175" cy="7620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的女孩，我们应该以她为榜样</a:t>
            </a:r>
            <a:r>
              <a:rPr lang="en-US" altLang="zh-CN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endParaRPr lang="en-US" altLang="zh-CN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328613" y="908050"/>
            <a:ext cx="5227637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、文中的</a:t>
            </a:r>
            <a:r>
              <a:rPr lang="zh-CN" altLang="en-US" sz="4400" b="1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我</a:t>
            </a:r>
            <a:r>
              <a:rPr lang="zh-CN" altLang="en-US" sz="4400" b="1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是个</a:t>
            </a:r>
            <a:r>
              <a:rPr lang="en-US" altLang="zh-CN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endParaRPr lang="en-US" altLang="zh-CN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bldLvl="0" animBg="1"/>
      <p:bldP spid="665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0438" y="1157818"/>
            <a:ext cx="6215163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+mj-ea"/>
                <a:ea typeface="+mj-ea"/>
              </a:rPr>
              <a:t>从下面句子中感受老板是个什么样的人？</a:t>
            </a:r>
            <a:endParaRPr lang="zh-CN" altLang="en-US" sz="2600" b="1" dirty="0">
              <a:latin typeface="+mj-ea"/>
              <a:ea typeface="+mj-ea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1339" y="1769534"/>
            <a:ext cx="8294687" cy="3939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我庆幸它居然没有被卖出去，仍四平八稳地躺在书架上，专候我的光临。我多么高兴，又多么渴望地伸手去拿，但和我的手同时抵达的，还有一只巨掌，五个手指大大地分开来，压住了那本书的整个：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“你到底买不买？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（第四、五节）</a:t>
            </a:r>
            <a:endParaRPr lang="en-US" altLang="zh-CN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……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他威风凛凛地俯视着我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（第六节）</a:t>
            </a:r>
            <a:endParaRPr lang="en-US" altLang="zh-CN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在众目睽睽之下，我几乎是狼狈地跨出了店门，脚跟后面紧跟着的是老板的冷笑：“不是一回了！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（第八节）</a:t>
            </a:r>
            <a:endParaRPr lang="en-US" altLang="zh-CN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282575" y="95252"/>
            <a:ext cx="3272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“书店老板”</a:t>
            </a:r>
            <a:endParaRPr lang="zh-CN" altLang="en-US" sz="4000" b="1">
              <a:solidFill>
                <a:srgbClr val="FF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54413" y="469901"/>
            <a:ext cx="3534942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ea typeface="黑体" panose="02010600030101010101" pitchFamily="2" charset="-122"/>
              </a:rPr>
              <a:t>粗暴、冷酷、唯利是图</a:t>
            </a:r>
            <a:endParaRPr lang="zh-CN" altLang="en-US" sz="2600" b="1">
              <a:solidFill>
                <a:srgbClr val="FF0000"/>
              </a:solidFill>
              <a:ea typeface="黑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6093296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同桌配合，试着演绎这一情景。</a:t>
            </a:r>
            <a:endParaRPr lang="zh-CN" altLang="en-US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84151" y="351368"/>
            <a:ext cx="2062163" cy="726017"/>
            <a:chOff x="1438698" y="982657"/>
            <a:chExt cx="2498303" cy="616461"/>
          </a:xfrm>
        </p:grpSpPr>
        <p:pic>
          <p:nvPicPr>
            <p:cNvPr id="8196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7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背景链接</a:t>
              </a:r>
              <a:endParaRPr lang="zh-CN" altLang="en-US" sz="2800" b="1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9512" y="1146628"/>
            <a:ext cx="8964488" cy="5780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本文选自</a:t>
            </a:r>
            <a:r>
              <a:rPr lang="en-US" altLang="zh-CN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英子的心</a:t>
            </a:r>
            <a:r>
              <a:rPr lang="en-US" altLang="zh-CN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（人民日报出版社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2007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年版）。略有改动。在中国解放前（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1949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以前），不是任何人都可以进书店的。劳动人民因为生活贫困买不起书，一辈子与知识无缘。有些穷人家的孩子非常渴望读书，却只能眼巴巴地看着别人背着书包上学；那些只供得起孩子上学的家庭，没有余钱给孩子买课外书读。读书是富贵人家的享受，没有钱还要读书的人会被别人取笑，认为是“不识抬举”。在那个社会，男女地位悬殊，“女子无才便是德”。正因为如此，女孩子读书的很少，读了书的女孩子学几年也就早早待在家中，等到十五六岁的时候就嫁人了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0438" y="1157818"/>
            <a:ext cx="6215163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+mj-ea"/>
                <a:ea typeface="+mj-ea"/>
              </a:rPr>
              <a:t>从下面句子中感受店员是个什么样的人？</a:t>
            </a:r>
            <a:endParaRPr lang="zh-CN" altLang="en-US" sz="2600" b="1" dirty="0">
              <a:latin typeface="+mj-ea"/>
              <a:ea typeface="+mj-ea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528" y="1813984"/>
            <a:ext cx="8577585" cy="32932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正在这时，一个耳朵上架着铅笔的店员走过来了，看那样子是来招呼我的（我多么怕受人招待！）。</a:t>
            </a: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但是一本书触着我的胳膊，轻轻地送到我的面前：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“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请看吧，我多留了一天没有卖。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21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22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节）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在远远的柜台旁，他向我轻轻地点点头，表示他已经知道我看完了，我默默地把书放回书架上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（第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24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节）</a:t>
            </a:r>
            <a:endParaRPr lang="en-US" altLang="zh-CN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748" name="TextBox 5"/>
          <p:cNvSpPr txBox="1">
            <a:spLocks noChangeArrowheads="1"/>
          </p:cNvSpPr>
          <p:nvPr/>
        </p:nvSpPr>
        <p:spPr bwMode="auto">
          <a:xfrm>
            <a:off x="317500" y="107952"/>
            <a:ext cx="3272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“书店店员”</a:t>
            </a:r>
            <a:endParaRPr lang="zh-CN" altLang="en-US" sz="4000" b="1">
              <a:solidFill>
                <a:srgbClr val="FF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54414" y="469901"/>
            <a:ext cx="3869970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ea typeface="黑体" panose="02010600030101010101" pitchFamily="2" charset="-122"/>
              </a:rPr>
              <a:t>和蔼、体谅人；懂得关爱</a:t>
            </a:r>
            <a:endParaRPr lang="zh-CN" altLang="en-US" sz="2600" b="1">
              <a:solidFill>
                <a:srgbClr val="FF0000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1" y="711201"/>
            <a:ext cx="8035925" cy="8839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+mj-ea"/>
                <a:ea typeface="+mj-ea"/>
              </a:rPr>
              <a:t>    </a:t>
            </a:r>
            <a:r>
              <a:rPr lang="en-US" altLang="zh-CN" sz="2600" b="1" dirty="0">
                <a:latin typeface="+mj-ea"/>
                <a:ea typeface="+mj-ea"/>
              </a:rPr>
              <a:t>1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 dirty="0">
                <a:latin typeface="+mj-ea"/>
                <a:ea typeface="+mj-ea"/>
              </a:rPr>
              <a:t>文章为什么要特别提到“书店老板”和“店员”这两个人？</a:t>
            </a:r>
            <a:endParaRPr lang="zh-CN" altLang="en-US" sz="2600" b="1" dirty="0"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5926" y="1900767"/>
            <a:ext cx="7370763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 书店老板的冷漠粗暴与店员的和蔼可亲形成鲜明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对比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表现了“窃读”过程中受到关爱对“我”的影响之大，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 使“我”领悟了“爱”的真谛，感情经历了一个从“仇恨”到“爱”的过程，最终懂得了人“也是在爱里长大的”。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323850" y="10162"/>
            <a:ext cx="2992120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4000" b="1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问题探讨 ：</a:t>
            </a:r>
            <a:endParaRPr lang="zh-CN" altLang="en-US" sz="4000" b="1">
              <a:solidFill>
                <a:srgbClr val="FF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576" y="406401"/>
            <a:ext cx="7273925" cy="8839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+mj-ea"/>
                <a:ea typeface="+mj-ea"/>
              </a:rPr>
              <a:t>    </a:t>
            </a:r>
            <a:r>
              <a:rPr lang="en-US" altLang="zh-CN" sz="2600" b="1" dirty="0">
                <a:latin typeface="+mj-ea"/>
                <a:ea typeface="+mj-ea"/>
              </a:rPr>
              <a:t>2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 dirty="0">
                <a:latin typeface="+mj-ea"/>
                <a:ea typeface="+mj-ea"/>
              </a:rPr>
              <a:t>如何理解“</a:t>
            </a:r>
            <a:r>
              <a:rPr lang="zh-CN" altLang="en-US" sz="2600" b="1" dirty="0">
                <a:solidFill>
                  <a:srgbClr val="FF00FF"/>
                </a:solidFill>
                <a:latin typeface="+mj-ea"/>
                <a:ea typeface="+mj-ea"/>
              </a:rPr>
              <a:t>记住，你是吃饭长大，读书长大，也是在爱里长大的！</a:t>
            </a:r>
            <a:r>
              <a:rPr lang="zh-CN" altLang="en-US" sz="2600" b="1" dirty="0">
                <a:latin typeface="+mj-ea"/>
                <a:ea typeface="+mj-ea"/>
              </a:rPr>
              <a:t>”</a:t>
            </a:r>
            <a:endParaRPr lang="en-US" altLang="zh-CN" sz="2600" b="1" dirty="0"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576" y="1600201"/>
            <a:ext cx="7370763" cy="38912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 “吃饭长大”指的是身体的物质需求，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“读书长大”则是指精神的成长，心灵的成长。   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   粮食哺育的是身体，而书籍哺育的是灵魂，一个只有知识与智慧不断增长的人，才是一个真正健康成长的人。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 人的成长需要物质食粮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——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吃饭；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 还需要精神食粮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——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读书；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    更需要社会关怀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——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人与人之间的爱。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1908175" y="3932238"/>
            <a:ext cx="4032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288608" y="1153478"/>
            <a:ext cx="8640762" cy="1310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zh-CN" altLang="en-US" sz="4400" b="1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记住，你是吃饭长大，读书长大，也是在爱里长大的</a:t>
            </a:r>
            <a:r>
              <a:rPr lang="zh-CN" altLang="en-US" sz="3600" b="1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，你对这句话怎样理解？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68313" y="2838242"/>
            <a:ext cx="8280400" cy="28007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FF0000"/>
                </a:solidFill>
              </a:rPr>
              <a:t>答：日常生活中融入了浓浓的爱，不经意的细节往往给人巨大的力量，我们应该善于感受和发现生活中的美好与爱。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323850" y="10162"/>
            <a:ext cx="1971040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4000" b="1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归纳 ：</a:t>
            </a:r>
            <a:endParaRPr lang="zh-CN" altLang="en-US" sz="4000" b="1">
              <a:solidFill>
                <a:srgbClr val="FF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05063" y="554567"/>
            <a:ext cx="7224712" cy="35702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  <a:spcBef>
                <a:spcPts val="600"/>
              </a:spcBef>
            </a:pPr>
            <a:r>
              <a:rPr lang="zh-CN" altLang="en-US" sz="24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en-US" altLang="zh-CN" sz="24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“我”为什么要“窃读”？</a:t>
            </a:r>
            <a:endParaRPr lang="en-US" altLang="zh-CN" sz="24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30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2.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“我”遭遇了哪些事情？</a:t>
            </a:r>
            <a:endParaRPr lang="en-US" altLang="zh-CN" sz="24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30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3.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“我”有着怎样的心理感受？</a:t>
            </a:r>
            <a:endParaRPr lang="en-US" altLang="zh-CN" sz="24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" name="组合 10"/>
          <p:cNvGrpSpPr/>
          <p:nvPr/>
        </p:nvGrpSpPr>
        <p:grpSpPr bwMode="auto">
          <a:xfrm>
            <a:off x="204788" y="1667934"/>
            <a:ext cx="2473325" cy="2755900"/>
            <a:chOff x="204845" y="1250302"/>
            <a:chExt cx="2473041" cy="2068236"/>
          </a:xfrm>
        </p:grpSpPr>
        <p:sp>
          <p:nvSpPr>
            <p:cNvPr id="2" name="矩形 1"/>
            <p:cNvSpPr>
              <a:spLocks noChangeArrowheads="1"/>
            </p:cNvSpPr>
            <p:nvPr/>
          </p:nvSpPr>
          <p:spPr bwMode="auto">
            <a:xfrm>
              <a:off x="204845" y="1803102"/>
              <a:ext cx="631752" cy="67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4400" b="1" dirty="0">
                  <a:solidFill>
                    <a:srgbClr val="0000FF"/>
                  </a:solidFill>
                  <a:latin typeface="+mj-ea"/>
                  <a:ea typeface="+mj-ea"/>
                </a:rPr>
                <a:t>窃</a:t>
              </a:r>
              <a:endParaRPr lang="zh-CN" altLang="en-US" sz="4400" b="1" dirty="0">
                <a:solidFill>
                  <a:srgbClr val="0000FF"/>
                </a:solidFill>
                <a:latin typeface="+mj-ea"/>
                <a:ea typeface="+mj-ea"/>
              </a:endParaRPr>
            </a:p>
          </p:txBody>
        </p:sp>
        <p:cxnSp>
          <p:nvCxnSpPr>
            <p:cNvPr id="5" name="直接箭头连接符 4"/>
            <p:cNvCxnSpPr/>
            <p:nvPr/>
          </p:nvCxnSpPr>
          <p:spPr>
            <a:xfrm flipV="1">
              <a:off x="1063583" y="1250302"/>
              <a:ext cx="1614303" cy="799019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 flipV="1">
              <a:off x="1215966" y="2201818"/>
              <a:ext cx="1341284" cy="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>
              <a:off x="996916" y="2565586"/>
              <a:ext cx="1560334" cy="752952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2771743" y="1556792"/>
            <a:ext cx="637225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一个无力购买而又渴望读到那本书的穷学生。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7864" y="2780928"/>
            <a:ext cx="437812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遭拒绝                     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受呵护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59832" y="4365104"/>
            <a:ext cx="559961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我很快乐，也很惧怕，这种窃读的滋味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!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323850" y="10162"/>
            <a:ext cx="1714500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4000" b="1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小结：</a:t>
            </a:r>
            <a:endParaRPr lang="zh-CN" altLang="en-US" sz="4000" b="1">
              <a:solidFill>
                <a:srgbClr val="FF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 bwMode="auto">
          <a:xfrm>
            <a:off x="184151" y="351368"/>
            <a:ext cx="2062163" cy="726017"/>
            <a:chOff x="1438698" y="982657"/>
            <a:chExt cx="2498303" cy="616461"/>
          </a:xfrm>
        </p:grpSpPr>
        <p:pic>
          <p:nvPicPr>
            <p:cNvPr id="36868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69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深入探究</a:t>
              </a:r>
              <a:endParaRPr lang="zh-CN" altLang="en-US" sz="2800" b="1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7176" y="1229785"/>
            <a:ext cx="8564563" cy="4817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作者在两次“窃读”中分别遭遇到了什么？把两次“窃读”的经历放在一起的目的是什么？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    第一次窃读时遇到了粗暴、冷漠的老板，使“我”羞惭、尴尬，甚至产生了对人类的仇恨。</a:t>
            </a:r>
            <a:endParaRPr lang="zh-CN" altLang="en-US" sz="2400" b="1" dirty="0">
              <a:latin typeface="+mj-ea"/>
              <a:ea typeface="+mj-ea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   第二次窃读读遇到了细腻、善解人意的店员，让“我”的心里充满了感激之情。</a:t>
            </a:r>
            <a:endParaRPr lang="zh-CN" altLang="en-US" sz="2400" b="1" dirty="0">
              <a:latin typeface="+mj-ea"/>
              <a:ea typeface="+mj-ea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   作者把两次截然不同的“窃读”经历放在一起，目的是为了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突出后一次“窃读”时得到的关爱、支持。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zh-CN" altLang="en-US" sz="2400" b="1" dirty="0">
                <a:latin typeface="+mj-ea"/>
                <a:ea typeface="+mj-ea"/>
              </a:rPr>
              <a:t>平凡的生活中融入浓浓的爱，不经意的细节往往给了我们巨大的力量，希望同学们能够善于去发现、感悟生活中的美好和爱。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 bwMode="auto">
          <a:xfrm>
            <a:off x="184151" y="351368"/>
            <a:ext cx="2062163" cy="726017"/>
            <a:chOff x="1438698" y="982657"/>
            <a:chExt cx="2498303" cy="616461"/>
          </a:xfrm>
        </p:grpSpPr>
        <p:pic>
          <p:nvPicPr>
            <p:cNvPr id="44037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8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拓展迁移</a:t>
              </a:r>
              <a:endParaRPr lang="zh-CN" altLang="en-US" sz="2800" b="1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63601" y="700618"/>
            <a:ext cx="7832725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             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读书名言：</a:t>
            </a:r>
            <a:b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⑴抓紧时间读书：</a:t>
            </a:r>
            <a:b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  黑发不知勤学早，白首方悔读书迟。</a:t>
            </a:r>
            <a:b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⑵读好书：</a:t>
            </a:r>
            <a:b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   读书也像开矿一样，“沙里淘金”。──赵树理</a:t>
            </a:r>
            <a:b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⑶善读书：</a:t>
            </a:r>
            <a:b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  读书有三到，谓心到，眼到，口到。──朱熹</a:t>
            </a:r>
            <a:b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⑷读书的乐趣：</a:t>
            </a:r>
            <a:b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    我觉得，当书本给我讲到闻所未闻，见所未见的人物、感情、思想和态度时，似乎是每一本书都在我面前打开一扇窗户，日日让我看到一个不可思议的新世界。</a:t>
            </a:r>
            <a:endParaRPr lang="zh-CN" altLang="en-US" sz="24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4036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2338" y="505885"/>
            <a:ext cx="2236787" cy="213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://p3.so.qhimg.com/t0124622a1594569ce3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505" y="-12030"/>
            <a:ext cx="2917176" cy="25865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57175" y="960967"/>
            <a:ext cx="8458200" cy="29731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名人读书名言：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 dirty="0">
                <a:latin typeface="+mj-ea"/>
                <a:ea typeface="+mj-ea"/>
              </a:rPr>
              <a:t>1</a:t>
            </a:r>
            <a:r>
              <a:rPr lang="zh-CN" altLang="en-US" sz="2400" b="1" dirty="0">
                <a:latin typeface="+mj-ea"/>
                <a:ea typeface="+mj-ea"/>
              </a:rPr>
              <a:t>、书是人类进步的阶梯。</a:t>
            </a:r>
            <a:r>
              <a:rPr lang="en-US" altLang="zh-CN" sz="2400" b="1" dirty="0">
                <a:latin typeface="+mj-ea"/>
                <a:ea typeface="+mj-ea"/>
              </a:rPr>
              <a:t>——</a:t>
            </a:r>
            <a:r>
              <a:rPr lang="zh-CN" altLang="en-US" sz="2400" b="1" dirty="0">
                <a:latin typeface="+mj-ea"/>
                <a:ea typeface="+mj-ea"/>
              </a:rPr>
              <a:t>高尔基 </a:t>
            </a:r>
            <a:endParaRPr lang="en-US" altLang="zh-CN" sz="2400" b="1" dirty="0">
              <a:latin typeface="+mj-ea"/>
              <a:ea typeface="+mj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 dirty="0">
                <a:latin typeface="+mj-ea"/>
                <a:ea typeface="+mj-ea"/>
              </a:rPr>
              <a:t>2</a:t>
            </a:r>
            <a:r>
              <a:rPr lang="zh-CN" altLang="en-US" sz="2400" b="1" dirty="0">
                <a:latin typeface="+mj-ea"/>
                <a:ea typeface="+mj-ea"/>
              </a:rPr>
              <a:t>、书籍是全世界的营养品。生活里没有书籍，就好像没有阳光；智慧里没有书籍，就好像鸟儿没有翅膀。</a:t>
            </a:r>
            <a:r>
              <a:rPr lang="en-US" altLang="zh-CN" sz="2400" b="1" dirty="0">
                <a:latin typeface="+mj-ea"/>
                <a:ea typeface="+mj-ea"/>
              </a:rPr>
              <a:t>——</a:t>
            </a:r>
            <a:r>
              <a:rPr lang="zh-CN" altLang="en-US" sz="2400" b="1" dirty="0">
                <a:latin typeface="+mj-ea"/>
                <a:ea typeface="+mj-ea"/>
              </a:rPr>
              <a:t>莎士比亚</a:t>
            </a:r>
            <a:endParaRPr lang="en-US" altLang="zh-CN" sz="2400" b="1" dirty="0">
              <a:latin typeface="+mj-ea"/>
              <a:ea typeface="+mj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 dirty="0">
                <a:latin typeface="+mj-ea"/>
                <a:ea typeface="+mj-ea"/>
              </a:rPr>
              <a:t>3</a:t>
            </a:r>
            <a:r>
              <a:rPr lang="zh-CN" altLang="en-US" sz="2400" b="1" dirty="0">
                <a:latin typeface="+mj-ea"/>
                <a:ea typeface="+mj-ea"/>
              </a:rPr>
              <a:t>、理想的书籍是智慧的钥匙。</a:t>
            </a:r>
            <a:r>
              <a:rPr lang="en-US" altLang="zh-CN" sz="2400" b="1" dirty="0">
                <a:latin typeface="+mj-ea"/>
                <a:ea typeface="+mj-ea"/>
              </a:rPr>
              <a:t>——</a:t>
            </a:r>
            <a:r>
              <a:rPr lang="zh-CN" altLang="en-US" sz="2400" b="1" dirty="0">
                <a:latin typeface="+mj-ea"/>
                <a:ea typeface="+mj-ea"/>
              </a:rPr>
              <a:t>列夫</a:t>
            </a:r>
            <a:r>
              <a:rPr lang="en-US" altLang="zh-CN" sz="2400" b="1" dirty="0">
                <a:latin typeface="+mj-ea"/>
                <a:ea typeface="+mj-ea"/>
              </a:rPr>
              <a:t>·</a:t>
            </a:r>
            <a:r>
              <a:rPr lang="zh-CN" altLang="en-US" sz="2400" b="1" dirty="0">
                <a:latin typeface="+mj-ea"/>
                <a:ea typeface="+mj-ea"/>
              </a:rPr>
              <a:t>托尔斯泰 </a:t>
            </a:r>
            <a:endParaRPr lang="en-US" altLang="zh-CN" sz="2400" b="1" dirty="0">
              <a:latin typeface="+mj-ea"/>
              <a:ea typeface="+mj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 dirty="0">
                <a:latin typeface="+mj-ea"/>
                <a:ea typeface="+mj-ea"/>
              </a:rPr>
              <a:t>4</a:t>
            </a:r>
            <a:r>
              <a:rPr lang="zh-CN" altLang="en-US" sz="2400" b="1" dirty="0">
                <a:latin typeface="+mj-ea"/>
                <a:ea typeface="+mj-ea"/>
              </a:rPr>
              <a:t>、书籍是屹立在时间的汪洋大海中的灯塔。</a:t>
            </a:r>
            <a:r>
              <a:rPr lang="en-US" altLang="zh-CN" sz="2400" b="1" dirty="0">
                <a:latin typeface="+mj-ea"/>
                <a:ea typeface="+mj-ea"/>
              </a:rPr>
              <a:t>——</a:t>
            </a:r>
            <a:r>
              <a:rPr lang="zh-CN" altLang="en-US" sz="2400" b="1" dirty="0">
                <a:latin typeface="+mj-ea"/>
                <a:ea typeface="+mj-ea"/>
              </a:rPr>
              <a:t>惠普尔 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0538" y="1094318"/>
            <a:ext cx="8291512" cy="4494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林海音就是出生在那个特殊的年代，后来的著书成名完全得益于她小时候读的那些名家名作。她父亲是一个教书先生，她生长的环境是一个知识分子家庭。虽然家里供她读书至大学，但是因为家里条件贫苦，根本没有闲钱给她买书看。但是，她心中酷爱读书的情结一刻都没有放松，她想尽办法读到了许多梦寐以求的书，为以后的写作道路铺下了扎实的基础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395536" y="1844824"/>
            <a:ext cx="7791450" cy="1799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600" b="1" dirty="0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本文主要讲述了“我”因无钱买书而偷偷躲在书店看书的故事</a:t>
            </a:r>
            <a:r>
              <a:rPr lang="zh-CN" altLang="en-US" sz="2600" b="1" dirty="0" smtClean="0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600" b="1" dirty="0" smtClean="0">
              <a:solidFill>
                <a:srgbClr val="00B05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“窃读”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意为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“偷偷地读”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005064"/>
            <a:ext cx="8226932" cy="8925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第一部分（</a:t>
            </a: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en-US" altLang="zh-CN" sz="2600" b="1" dirty="0">
                <a:solidFill>
                  <a:srgbClr val="0000FF"/>
                </a:solidFill>
                <a:latin typeface="+mj-ea"/>
                <a:ea typeface="+mj-ea"/>
              </a:rPr>
              <a:t>—</a:t>
            </a: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段）叙述在紧邻“三阳春”的那家书店</a:t>
            </a:r>
            <a:endParaRPr lang="en-US" altLang="zh-CN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“窃读”的经历。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5013176"/>
            <a:ext cx="8060220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00" b="1" dirty="0">
                <a:solidFill>
                  <a:srgbClr val="00B0F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第二部分（</a:t>
            </a:r>
            <a:r>
              <a:rPr lang="en-US" altLang="zh-CN" sz="2600" b="1" dirty="0">
                <a:solidFill>
                  <a:srgbClr val="00B0F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en-US" altLang="zh-CN" sz="2600" b="1" dirty="0">
                <a:solidFill>
                  <a:srgbClr val="00B0F0"/>
                </a:solidFill>
                <a:latin typeface="+mj-ea"/>
                <a:ea typeface="+mj-ea"/>
              </a:rPr>
              <a:t>—</a:t>
            </a:r>
            <a:r>
              <a:rPr lang="en-US" altLang="zh-CN" sz="2600" b="1" dirty="0">
                <a:solidFill>
                  <a:srgbClr val="00B0F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14</a:t>
            </a:r>
            <a:r>
              <a:rPr lang="zh-CN" altLang="en-US" sz="2600" b="1" dirty="0">
                <a:solidFill>
                  <a:srgbClr val="00B0F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段）补叙“窃读”的起因以及经验。</a:t>
            </a:r>
            <a:endParaRPr lang="zh-CN" altLang="en-US" sz="2600" b="1" dirty="0">
              <a:solidFill>
                <a:srgbClr val="00B0F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5733256"/>
            <a:ext cx="8485188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第三部分（</a:t>
            </a: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en-US" altLang="zh-CN" sz="2600" b="1" dirty="0">
                <a:solidFill>
                  <a:srgbClr val="0000FF"/>
                </a:solidFill>
                <a:latin typeface="+mj-ea"/>
                <a:ea typeface="+mj-ea"/>
              </a:rPr>
              <a:t>—</a:t>
            </a: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29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段）叙述在另一家书店“窃读”过程</a:t>
            </a:r>
            <a:endParaRPr lang="en-US" altLang="zh-CN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defRPr/>
            </a:pP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中受到的关爱和支持。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文本框 5"/>
          <p:cNvSpPr txBox="1">
            <a:spLocks noChangeArrowheads="1"/>
          </p:cNvSpPr>
          <p:nvPr/>
        </p:nvSpPr>
        <p:spPr bwMode="auto">
          <a:xfrm>
            <a:off x="568325" y="260648"/>
            <a:ext cx="8575675" cy="1423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回顾文本：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课文主要记叙一件什么事？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“窃读”是什么意思？围绕“窃读”主要写了哪几件事？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84151" y="351368"/>
            <a:ext cx="2062163" cy="726017"/>
            <a:chOff x="1438698" y="982657"/>
            <a:chExt cx="2498303" cy="616461"/>
          </a:xfrm>
        </p:grpSpPr>
        <p:pic>
          <p:nvPicPr>
            <p:cNvPr id="17414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5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课文解读</a:t>
              </a:r>
              <a:endParaRPr lang="zh-CN" altLang="en-US" sz="2800" b="1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7411" name="矩形 4"/>
          <p:cNvSpPr>
            <a:spLocks noChangeArrowheads="1"/>
          </p:cNvSpPr>
          <p:nvPr/>
        </p:nvSpPr>
        <p:spPr bwMode="auto">
          <a:xfrm>
            <a:off x="655638" y="2245784"/>
            <a:ext cx="7518400" cy="1052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latin typeface="黑体" panose="02010600030101010101" pitchFamily="2" charset="-122"/>
                <a:ea typeface="黑体" panose="02010600030101010101" pitchFamily="2" charset="-122"/>
              </a:rPr>
              <a:t>1.</a:t>
            </a:r>
            <a:r>
              <a:rPr lang="zh-CN" altLang="en-US" sz="2600" b="1">
                <a:latin typeface="黑体" panose="02010600030101010101" pitchFamily="2" charset="-122"/>
                <a:ea typeface="黑体" panose="02010600030101010101" pitchFamily="2" charset="-122"/>
              </a:rPr>
              <a:t>边默读课文边勾画出描写“我”是怎样“窃读”的句子，并且加以体会。</a:t>
            </a:r>
            <a:endParaRPr lang="zh-CN" altLang="en-US" sz="2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406400" y="1331385"/>
            <a:ext cx="4152099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品味“窃读”，感受渴望</a:t>
            </a:r>
            <a:endParaRPr lang="zh-CN" altLang="en-US" sz="2800" b="1">
              <a:solidFill>
                <a:srgbClr val="FF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7413" name="Picture 11" descr="http://www.photophoto.cn/m24/096/001/09600100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7976" y="3509434"/>
            <a:ext cx="3370263" cy="299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69913" y="706967"/>
            <a:ext cx="7670800" cy="199136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我跨进书店门，暗喜没人注意。我</a:t>
            </a:r>
            <a:r>
              <a:rPr lang="zh-CN" altLang="en-US" sz="26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踮</a:t>
            </a: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起脚，使矮小的身体</a:t>
            </a:r>
            <a:r>
              <a:rPr lang="zh-CN" altLang="en-US" sz="26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挨蹭</a:t>
            </a: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过别的顾客和书柜的夹缝，从大人的腋下</a:t>
            </a:r>
            <a:r>
              <a:rPr lang="zh-CN" altLang="en-US" sz="26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钻</a:t>
            </a: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过去。哟，把短发弄乱了，没关系，我到底</a:t>
            </a:r>
            <a:r>
              <a:rPr lang="zh-CN" altLang="en-US" sz="26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挤</a:t>
            </a: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到里边来了。（第三节）</a:t>
            </a:r>
            <a:endParaRPr lang="zh-CN" altLang="en-US" sz="26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59840" y="3532718"/>
            <a:ext cx="4540025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黑体" panose="02010600030101010101" pitchFamily="2" charset="-122"/>
                <a:ea typeface="黑体" panose="02010600030101010101" pitchFamily="2" charset="-122"/>
              </a:rPr>
              <a:t>从这些动词你感受到了什么？</a:t>
            </a:r>
            <a:endParaRPr lang="zh-CN" altLang="en-US" sz="2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27114" y="4339167"/>
            <a:ext cx="7018337" cy="15327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“踮”“挨蹭”“钻”“挤”，一连串的动作描写体现出“我”十分</a:t>
            </a:r>
            <a:r>
              <a:rPr lang="zh-CN" altLang="en-US" sz="2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急切</a:t>
            </a:r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的心情。我们从中也感受到“我”</a:t>
            </a:r>
            <a:r>
              <a:rPr lang="zh-CN" altLang="en-US" sz="2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对读书的热爱</a:t>
            </a:r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6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23888" y="893233"/>
            <a:ext cx="7669212" cy="10414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一页，两页，我如饥饿的瘦狼，贪婪地吞读下去。（</a:t>
            </a:r>
            <a:r>
              <a:rPr lang="en-US" altLang="zh-CN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11</a:t>
            </a: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节）</a:t>
            </a:r>
            <a:endParaRPr lang="zh-CN" altLang="en-US" sz="26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6275" y="1989667"/>
            <a:ext cx="4331635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600" b="1">
                <a:latin typeface="黑体" panose="02010600030101010101" pitchFamily="2" charset="-122"/>
                <a:ea typeface="黑体" panose="02010600030101010101" pitchFamily="2" charset="-122"/>
              </a:rPr>
              <a:t>这句话运用了什么手法？</a:t>
            </a:r>
            <a:endParaRPr lang="zh-CN" altLang="en-US" sz="2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76275" y="2861734"/>
            <a:ext cx="7564438" cy="1292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600" b="1">
                <a:latin typeface="黑体" panose="02010600030101010101" pitchFamily="2" charset="-122"/>
                <a:ea typeface="黑体" panose="02010600030101010101" pitchFamily="2" charset="-122"/>
              </a:rPr>
              <a:t>“狼”给我们的印象总是不太美好的，而作者把自己比作“饥饿的瘦狼”，那样“贪婪地吞读”着，这样写有什么好处？</a:t>
            </a:r>
            <a:endParaRPr lang="zh-CN" altLang="en-US" sz="2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29176" y="1989667"/>
            <a:ext cx="854721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比喻</a:t>
            </a:r>
            <a:endParaRPr lang="zh-CN" altLang="en-US" sz="26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41401" y="4637617"/>
            <a:ext cx="7199313" cy="8925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形象地刻画了“我”对于</a:t>
            </a:r>
            <a:r>
              <a:rPr lang="zh-CN" altLang="en-US" sz="2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读书的深度渴望</a:t>
            </a:r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，如饥似渴。</a:t>
            </a:r>
            <a:endParaRPr lang="zh-CN" altLang="en-US" sz="26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94044" y="2093385"/>
            <a:ext cx="7350125" cy="566420"/>
          </a:xfrm>
          <a:prstGeom prst="rect">
            <a:avLst/>
          </a:prstGeom>
          <a:solidFill>
            <a:srgbClr val="99FF99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我很快乐，也很惧怕，这种窃读的滋味</a:t>
            </a:r>
            <a:r>
              <a:rPr lang="en-US" altLang="zh-CN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!</a:t>
            </a: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11</a:t>
            </a:r>
            <a:r>
              <a:rPr lang="zh-CN" altLang="en-US" sz="2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节）</a:t>
            </a:r>
            <a:endParaRPr lang="zh-CN" altLang="en-US" sz="26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43026" y="3365501"/>
            <a:ext cx="3534942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黑体" panose="02010600030101010101" pitchFamily="2" charset="-122"/>
                <a:ea typeface="黑体" panose="02010600030101010101" pitchFamily="2" charset="-122"/>
              </a:rPr>
              <a:t>你是如何理解这句话？</a:t>
            </a:r>
            <a:endParaRPr lang="zh-CN" altLang="en-US" sz="2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0484" name="Picture 2" descr="http://p0.so.qhimg.com/t0114a210b26704837f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8213" y="3560233"/>
            <a:ext cx="2165350" cy="291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55601" y="709085"/>
            <a:ext cx="7827963" cy="5724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latin typeface="黑体" panose="02010600030101010101" pitchFamily="2" charset="-122"/>
                <a:ea typeface="黑体" panose="02010600030101010101" pitchFamily="2" charset="-122"/>
              </a:rPr>
              <a:t>2.</a:t>
            </a:r>
            <a:r>
              <a:rPr lang="zh-CN" altLang="en-US" sz="2600" b="1">
                <a:latin typeface="黑体" panose="02010600030101010101" pitchFamily="2" charset="-122"/>
                <a:ea typeface="黑体" panose="02010600030101010101" pitchFamily="2" charset="-122"/>
              </a:rPr>
              <a:t>“窃读”到底是什么样的滋味？请在文中找到原句。</a:t>
            </a:r>
            <a:endParaRPr lang="zh-CN" altLang="en-US" sz="2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68325" y="971551"/>
            <a:ext cx="7848600" cy="365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这句话是本文的</a:t>
            </a:r>
            <a:r>
              <a:rPr lang="zh-CN" altLang="en-US" sz="2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中心句</a:t>
            </a:r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，集中概括了窃读的百般感受，也是作者情感的集中体现。</a:t>
            </a:r>
            <a:endParaRPr lang="zh-CN" altLang="en-US" sz="26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“我”渴望读书，而又无力购买，因此只好“窃读”。但所谓“窃”，也无非是只读不买。</a:t>
            </a:r>
            <a:endParaRPr lang="zh-CN" altLang="en-US" sz="26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“我”在阅读中感受着书籍所带来的智慧与快乐，却时刻害怕被店员或老板发现受到训斥和哄赶，这种书内世界的吸引与沉迷，书外世界的担忧与紧张，使快乐与惧怕紧密地交织在一起，形成一种复杂的、难以言说的感受，正是窃读的滋味。</a:t>
            </a:r>
            <a:endParaRPr lang="zh-CN" altLang="en-US" sz="26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3765</Words>
  <Application>WPS 演示</Application>
  <PresentationFormat>全屏显示(4:3)</PresentationFormat>
  <Paragraphs>186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黑体</vt:lpstr>
      <vt:lpstr>楷体_GB2312</vt:lpstr>
      <vt:lpstr>華康少女文字 Std W7</vt:lpstr>
      <vt:lpstr>华文新魏</vt:lpstr>
      <vt:lpstr>Arial</vt:lpstr>
      <vt:lpstr>Times New Roman</vt:lpstr>
      <vt:lpstr>微软雅黑</vt:lpstr>
      <vt:lpstr>Calibri</vt:lpstr>
      <vt:lpstr>Lucida Sans Unicode</vt:lpstr>
      <vt:lpstr>MingLiU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Administrator</cp:lastModifiedBy>
  <cp:revision>7</cp:revision>
  <dcterms:created xsi:type="dcterms:W3CDTF">2016-10-31T12:44:00Z</dcterms:created>
  <dcterms:modified xsi:type="dcterms:W3CDTF">2016-11-02T00:25:21Z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