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61" r:id="rId3"/>
    <p:sldId id="259" r:id="rId4"/>
    <p:sldId id="260" r:id="rId5"/>
    <p:sldId id="290" r:id="rId6"/>
    <p:sldId id="291" r:id="rId7"/>
    <p:sldId id="292" r:id="rId8"/>
    <p:sldId id="293" r:id="rId9"/>
    <p:sldId id="314" r:id="rId10"/>
    <p:sldId id="312" r:id="rId11"/>
    <p:sldId id="297" r:id="rId12"/>
    <p:sldId id="313" r:id="rId13"/>
    <p:sldId id="296" r:id="rId14"/>
    <p:sldId id="299" r:id="rId15"/>
    <p:sldId id="295" r:id="rId16"/>
    <p:sldId id="294" r:id="rId17"/>
    <p:sldId id="372" r:id="rId18"/>
    <p:sldId id="374" r:id="rId19"/>
    <p:sldId id="373" r:id="rId20"/>
    <p:sldId id="300" r:id="rId21"/>
    <p:sldId id="375" r:id="rId22"/>
    <p:sldId id="302" r:id="rId23"/>
    <p:sldId id="303" r:id="rId24"/>
    <p:sldId id="376" r:id="rId25"/>
    <p:sldId id="341" r:id="rId26"/>
    <p:sldId id="342" r:id="rId27"/>
    <p:sldId id="315" r:id="rId28"/>
    <p:sldId id="316" r:id="rId29"/>
    <p:sldId id="317" r:id="rId30"/>
    <p:sldId id="304" r:id="rId31"/>
    <p:sldId id="320" r:id="rId32"/>
    <p:sldId id="322" r:id="rId33"/>
    <p:sldId id="305" r:id="rId34"/>
    <p:sldId id="340" r:id="rId35"/>
    <p:sldId id="306" r:id="rId36"/>
    <p:sldId id="323" r:id="rId37"/>
    <p:sldId id="324" r:id="rId38"/>
    <p:sldId id="325" r:id="rId39"/>
    <p:sldId id="326" r:id="rId40"/>
    <p:sldId id="327" r:id="rId41"/>
    <p:sldId id="328" r:id="rId42"/>
    <p:sldId id="329" r:id="rId43"/>
    <p:sldId id="330" r:id="rId44"/>
    <p:sldId id="271" r:id="rId45"/>
  </p:sldIdLst>
  <p:sldSz cx="11522075" cy="684022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63" y="384"/>
      </p:cViewPr>
      <p:guideLst>
        <p:guide orient="horz" pos="2122"/>
        <p:guide pos="362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tags" Target="tags/tag4.xml" /><Relationship Id="rId47" Type="http://schemas.openxmlformats.org/officeDocument/2006/relationships/presProps" Target="presProps.xml" /><Relationship Id="rId48" Type="http://schemas.openxmlformats.org/officeDocument/2006/relationships/viewProps" Target="viewProps.xml" /><Relationship Id="rId49" Type="http://schemas.openxmlformats.org/officeDocument/2006/relationships/theme" Target="theme/theme1.xml" /><Relationship Id="rId5" Type="http://schemas.openxmlformats.org/officeDocument/2006/relationships/slide" Target="slides/slide3.xml" /><Relationship Id="rId50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29794" y="1143000"/>
            <a:ext cx="5198411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CBDB3-592E-486C-AD31-898B00EBA38D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125001"/>
            <a:ext cx="9793764" cy="146628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2" y="3876306"/>
            <a:ext cx="8065453" cy="1748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5" y="273939"/>
            <a:ext cx="2592467" cy="583662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73939"/>
            <a:ext cx="7585366" cy="583662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395680"/>
            <a:ext cx="9793764" cy="135860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899313"/>
            <a:ext cx="9793764" cy="149636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1596127"/>
            <a:ext cx="5088916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1596127"/>
            <a:ext cx="5088916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31205"/>
            <a:ext cx="5090917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169338"/>
            <a:ext cx="5090917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531205"/>
            <a:ext cx="5092917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169338"/>
            <a:ext cx="5092917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72356"/>
            <a:ext cx="3790684" cy="11590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2" y="272355"/>
            <a:ext cx="6441160" cy="58382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4" y="1431447"/>
            <a:ext cx="3790684" cy="46791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788378"/>
            <a:ext cx="6913245" cy="56529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611216"/>
            <a:ext cx="6913245" cy="41043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353672"/>
            <a:ext cx="6913245" cy="8028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wip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5" y="273939"/>
            <a:ext cx="10369868" cy="1140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5" y="1596127"/>
            <a:ext cx="10369868" cy="4514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5" y="6340167"/>
            <a:ext cx="2688484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340167"/>
            <a:ext cx="3648658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8" y="6340167"/>
            <a:ext cx="2688484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Relationship Id="rId3" Type="http://schemas.openxmlformats.org/officeDocument/2006/relationships/tags" Target="../tags/tag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9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1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Relationship Id="rId6" Type="http://schemas.openxmlformats.org/officeDocument/2006/relationships/image" Target="../media/image18.png" /><Relationship Id="rId7" Type="http://schemas.openxmlformats.org/officeDocument/2006/relationships/image" Target="../media/image19.png" /><Relationship Id="rId8" Type="http://schemas.openxmlformats.org/officeDocument/2006/relationships/image" Target="../media/image20.png" /><Relationship Id="rId9" Type="http://schemas.openxmlformats.org/officeDocument/2006/relationships/image" Target="../media/image2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7.xml" TargetMode="In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27"/>
          <p:cNvGrpSpPr/>
          <p:nvPr/>
        </p:nvGrpSpPr>
        <p:grpSpPr>
          <a:xfrm>
            <a:off x="305863" y="275329"/>
            <a:ext cx="2718870" cy="701966"/>
            <a:chOff x="5547360" y="57150"/>
            <a:chExt cx="1097410" cy="2670810"/>
          </a:xfrm>
        </p:grpSpPr>
        <p:sp>
          <p:nvSpPr>
            <p:cNvPr id="5" name="矩形 4"/>
            <p:cNvSpPr/>
            <p:nvPr/>
          </p:nvSpPr>
          <p:spPr>
            <a:xfrm>
              <a:off x="5547360" y="57150"/>
              <a:ext cx="109741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663128" y="393780"/>
              <a:ext cx="865875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1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1" y="5076453"/>
            <a:ext cx="11522076" cy="1764085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16" name="组合 11"/>
          <p:cNvGrpSpPr/>
          <p:nvPr/>
        </p:nvGrpSpPr>
        <p:grpSpPr>
          <a:xfrm flipH="1">
            <a:off x="8569349" y="-1"/>
            <a:ext cx="2952328" cy="2484165"/>
            <a:chOff x="0" y="-190500"/>
            <a:chExt cx="2895600" cy="2343151"/>
          </a:xfrm>
        </p:grpSpPr>
        <p:pic>
          <p:nvPicPr>
            <p:cNvPr id="17" name="图片 9"/>
            <p:cNvPicPr>
              <a:picLocks noChangeAspect="1"/>
            </p:cNvPicPr>
            <p:nvPr/>
          </p:nvPicPr>
          <p:blipFill>
            <a:blip r:embed="rId3"/>
            <a:srcRect r="49432" b="71381"/>
            <a:stretch>
              <a:fillRect/>
            </a:stretch>
          </p:blipFill>
          <p:spPr bwMode="auto">
            <a:xfrm>
              <a:off x="0" y="-190500"/>
              <a:ext cx="2895600" cy="9218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18" name="图片 10"/>
            <p:cNvPicPr>
              <a:picLocks noChangeAspect="1"/>
            </p:cNvPicPr>
            <p:nvPr/>
          </p:nvPicPr>
          <p:blipFill>
            <a:blip r:embed="rId4"/>
            <a:srcRect l="40341" t="12794" r="33902"/>
            <a:stretch>
              <a:fillRect/>
            </a:stretch>
          </p:blipFill>
          <p:spPr bwMode="auto">
            <a:xfrm>
              <a:off x="213028" y="228601"/>
              <a:ext cx="1010312" cy="1924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648469" y="363805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了解扬州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9182" y="1188021"/>
            <a:ext cx="10256391" cy="4278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《资治通鉴》载：“扬州庶甲天下，时人称扬一益二。”唐宋时代即可与“天府之国”的益州相比，扬州也牵动了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帝王的游兴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，隋炀帝三下扬州看琼花，清代康熙、乾隆六下江南，扬州达到鼎盛。</a:t>
            </a:r>
            <a:endParaRPr lang="en-US" altLang="zh-CN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旧唐书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地理志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：“扬州地当要冲，多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富商大贾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endParaRPr lang="en-US" altLang="zh-CN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腰缠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十万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贯，骑鹤下扬州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zh-CN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烟花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三月下扬州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88430" y="163513"/>
            <a:ext cx="10729191" cy="772964"/>
            <a:chOff x="288430" y="163513"/>
            <a:chExt cx="10729191" cy="772964"/>
          </a:xfrm>
        </p:grpSpPr>
        <p:sp>
          <p:nvSpPr>
            <p:cNvPr id="3" name="任意多边形 9"/>
            <p:cNvSpPr/>
            <p:nvPr/>
          </p:nvSpPr>
          <p:spPr bwMode="auto">
            <a:xfrm>
              <a:off x="288430" y="163513"/>
              <a:ext cx="738684" cy="772964"/>
            </a:xfrm>
            <a:custGeom>
              <a:cxnLst>
                <a:cxn ang="0">
                  <a:pos x="318220" y="0"/>
                </a:cxn>
                <a:cxn ang="0">
                  <a:pos x="611433" y="194354"/>
                </a:cxn>
                <a:cxn ang="0">
                  <a:pos x="619265" y="219585"/>
                </a:cxn>
                <a:cxn ang="0">
                  <a:pos x="256918" y="630260"/>
                </a:cxn>
                <a:cxn ang="0">
                  <a:pos x="254088" y="629975"/>
                </a:cxn>
                <a:cxn ang="0">
                  <a:pos x="0" y="318220"/>
                </a:cxn>
                <a:cxn ang="0">
                  <a:pos x="318220" y="0"/>
                </a:cxn>
              </a:cxnLst>
              <a:rect l="0" t="0" r="r" b="b"/>
              <a:pathLst>
                <a:path w="619265" h="630260">
                  <a:moveTo>
                    <a:pt x="318220" y="0"/>
                  </a:moveTo>
                  <a:cubicBezTo>
                    <a:pt x="450031" y="0"/>
                    <a:pt x="563124" y="80141"/>
                    <a:pt x="611433" y="194354"/>
                  </a:cubicBezTo>
                  <a:lnTo>
                    <a:pt x="619265" y="219585"/>
                  </a:lnTo>
                  <a:lnTo>
                    <a:pt x="256918" y="630260"/>
                  </a:lnTo>
                  <a:lnTo>
                    <a:pt x="254088" y="629975"/>
                  </a:lnTo>
                  <a:cubicBezTo>
                    <a:pt x="109080" y="600302"/>
                    <a:pt x="0" y="472000"/>
                    <a:pt x="0" y="318220"/>
                  </a:cubicBezTo>
                  <a:cubicBezTo>
                    <a:pt x="0" y="142472"/>
                    <a:pt x="142472" y="0"/>
                    <a:pt x="318220" y="0"/>
                  </a:cubicBezTo>
                  <a:close/>
                </a:path>
              </a:pathLst>
            </a:custGeom>
            <a:solidFill>
              <a:srgbClr val="C00000">
                <a:alpha val="89999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4" name="直接连接符 11"/>
            <p:cNvCxnSpPr>
              <a:cxnSpLocks noChangeShapeType="1"/>
            </p:cNvCxnSpPr>
            <p:nvPr/>
          </p:nvCxnSpPr>
          <p:spPr bwMode="auto">
            <a:xfrm flipH="1">
              <a:off x="819150" y="404813"/>
              <a:ext cx="338138" cy="395287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</a:ln>
          </p:spPr>
        </p:cxnSp>
        <p:sp>
          <p:nvSpPr>
            <p:cNvPr id="5" name="文本框 12"/>
            <p:cNvSpPr txBox="1">
              <a:spLocks noChangeArrowheads="1"/>
            </p:cNvSpPr>
            <p:nvPr/>
          </p:nvSpPr>
          <p:spPr bwMode="auto">
            <a:xfrm>
              <a:off x="297910" y="270001"/>
              <a:ext cx="6191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2400" b="1">
                  <a:solidFill>
                    <a:schemeClr val="bg1"/>
                  </a:solidFill>
                  <a:latin typeface="+mj-lt"/>
                  <a:ea typeface="华文细黑" panose="02010600040101010101" pitchFamily="2" charset="-122"/>
                </a:rPr>
                <a:t>01</a:t>
              </a:r>
              <a:endParaRPr lang="zh-CN" altLang="en-US" sz="2400" b="1">
                <a:solidFill>
                  <a:schemeClr val="bg1"/>
                </a:solidFill>
                <a:latin typeface="+mj-lt"/>
                <a:ea typeface="华文细黑" panose="02010600040101010101" pitchFamily="2" charset="-122"/>
              </a:endParaRPr>
            </a:p>
          </p:txBody>
        </p:sp>
        <p:cxnSp>
          <p:nvCxnSpPr>
            <p:cNvPr id="6" name="直接连接符 14"/>
            <p:cNvCxnSpPr>
              <a:cxnSpLocks noChangeShapeType="1"/>
            </p:cNvCxnSpPr>
            <p:nvPr/>
          </p:nvCxnSpPr>
          <p:spPr bwMode="auto">
            <a:xfrm flipV="1">
              <a:off x="398463" y="899989"/>
              <a:ext cx="10619158" cy="36488"/>
            </a:xfrm>
            <a:prstGeom prst="line">
              <a:avLst/>
            </a:prstGeom>
            <a:noFill/>
            <a:ln w="6350" cmpd="sng">
              <a:solidFill>
                <a:srgbClr val="C00000">
                  <a:alpha val="50000"/>
                </a:srgbClr>
              </a:solidFill>
              <a:round/>
            </a:ln>
          </p:spPr>
        </p:cxnSp>
      </p:grpSp>
      <p:grpSp>
        <p:nvGrpSpPr>
          <p:cNvPr id="79" name="组合 27"/>
          <p:cNvGrpSpPr/>
          <p:nvPr/>
        </p:nvGrpSpPr>
        <p:grpSpPr>
          <a:xfrm>
            <a:off x="1224533" y="179364"/>
            <a:ext cx="2502846" cy="719112"/>
            <a:chOff x="5547360" y="57150"/>
            <a:chExt cx="1097410" cy="2670810"/>
          </a:xfrm>
        </p:grpSpPr>
        <p:sp>
          <p:nvSpPr>
            <p:cNvPr id="80" name="矩形 79"/>
            <p:cNvSpPr/>
            <p:nvPr/>
          </p:nvSpPr>
          <p:spPr>
            <a:xfrm>
              <a:off x="5547360" y="57150"/>
              <a:ext cx="109741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5663128" y="393780"/>
              <a:ext cx="865875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1488563" y="285270"/>
            <a:ext cx="183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研读小序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76461" y="1610548"/>
          <a:ext cx="10338879" cy="5068624"/>
        </p:xfrm>
        <a:graphic>
          <a:graphicData uri="http://schemas.openxmlformats.org/drawingml/2006/table">
            <a:tbl>
              <a:tblPr/>
              <a:tblGrid>
                <a:gridCol w="5040560"/>
                <a:gridCol w="1656184"/>
                <a:gridCol w="1584176"/>
                <a:gridCol w="2057959"/>
              </a:tblGrid>
              <a:tr h="78041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ea typeface="楷体_GB2312" pitchFamily="49" charset="-122"/>
                        </a:rPr>
                        <a:t>淳熙丙申至日，余过维扬。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时间</a:t>
                      </a:r>
                      <a:endParaRPr lang="zh-CN" altLang="en-US" sz="24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 rowSpan="4"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主题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：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对国家昔盛今衰的痛惜伤感之情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 rowSpan="4"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感情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基调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：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低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沉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悲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凉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</a:tr>
              <a:tr h="1737360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l" eaLnBrk="1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ea typeface="楷体_GB2312" pitchFamily="49" charset="-122"/>
                        </a:rPr>
                        <a:t>夜雪初霁，荠麦弥望。入其城则四顾萧条，寒水自碧，暮色渐起，戍角悲吟。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所见所闻</a:t>
                      </a:r>
                      <a:endParaRPr lang="zh-CN" altLang="en-US" sz="24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6174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ea typeface="楷体_GB2312" pitchFamily="49" charset="-122"/>
                        </a:rPr>
                        <a:t>予怀怆然，感慨今昔，因自度此曲。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写作</a:t>
                      </a:r>
                      <a:endParaRPr lang="zh-CN" altLang="en-US" sz="24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缘由</a:t>
                      </a:r>
                      <a:endParaRPr lang="zh-CN" altLang="en-US" sz="24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88977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ea typeface="楷体_GB2312" pitchFamily="49" charset="-122"/>
                        </a:rPr>
                        <a:t>千岩老人以为有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《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黍离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》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之悲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ea typeface="楷体_GB2312" pitchFamily="49" charset="-122"/>
                        </a:rPr>
                        <a:t>也。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别人</a:t>
                      </a:r>
                      <a:endParaRPr lang="zh-CN" altLang="en-US" sz="24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itchFamily="49" charset="-122"/>
                        </a:rPr>
                        <a:t>评价</a:t>
                      </a:r>
                      <a:endParaRPr lang="zh-CN" altLang="en-US" sz="24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917035" y="968100"/>
            <a:ext cx="10585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思考：小序交代了什么内容，作者的写作目的是什么？</a:t>
            </a:r>
            <a:endParaRPr lang="zh-CN" altLang="en-US" sz="32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t="-1"/>
          <a:stretch>
            <a:fillRect/>
          </a:stretch>
        </p:blipFill>
        <p:spPr>
          <a:xfrm rot="10800000">
            <a:off x="7765999" y="3905597"/>
            <a:ext cx="3756076" cy="275509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33548" y="1069487"/>
            <a:ext cx="8475926" cy="5596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645" b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       </a:t>
            </a:r>
            <a:r>
              <a:rPr lang="zh-CN" altLang="en-US" sz="2645" b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淮左</a:t>
            </a:r>
            <a:r>
              <a:rPr lang="zh-CN" altLang="en-US" sz="264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名都，</a:t>
            </a:r>
            <a:r>
              <a:rPr lang="zh-CN" altLang="en-US" sz="2645" b="1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竹西</a:t>
            </a:r>
            <a:r>
              <a:rPr lang="zh-CN" altLang="en-US" sz="264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佳处，解</a:t>
            </a:r>
            <a:r>
              <a:rPr lang="zh-CN" altLang="en-US" sz="2645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鞍少</a:t>
            </a:r>
            <a:r>
              <a:rPr lang="zh-CN" altLang="en-US" sz="264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驻初程。</a:t>
            </a:r>
            <a:r>
              <a:rPr lang="zh-CN" altLang="en-US" sz="2645" b="1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过春风十里</a:t>
            </a:r>
            <a:r>
              <a:rPr lang="zh-CN" altLang="en-US" sz="264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，</a:t>
            </a:r>
            <a:endParaRPr lang="zh-CN" altLang="en-US" sz="2645" b="1"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2645" b="1"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64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尽</a:t>
            </a:r>
            <a:r>
              <a:rPr lang="zh-CN" altLang="en-US" sz="2645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荠麦</a:t>
            </a:r>
            <a:r>
              <a:rPr lang="zh-CN" altLang="en-US" sz="264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青青。自胡马窥江去后，废池乔木，犹厌言兵。</a:t>
            </a:r>
            <a:endParaRPr lang="zh-CN" altLang="en-US" sz="2645" b="1"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2645" b="1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645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渐</a:t>
            </a:r>
            <a:r>
              <a:rPr lang="zh-CN" altLang="en-US" sz="264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黄昏，</a:t>
            </a:r>
            <a:r>
              <a:rPr lang="zh-CN" altLang="en-US" sz="2645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清角</a:t>
            </a:r>
            <a:r>
              <a:rPr lang="zh-CN" altLang="en-US" sz="264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吹寒，都在</a:t>
            </a:r>
            <a:r>
              <a:rPr lang="zh-CN" altLang="en-US" sz="2645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空城。</a:t>
            </a:r>
            <a:r>
              <a:rPr lang="zh-CN" altLang="en-US" sz="2645" b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     </a:t>
            </a:r>
            <a:r>
              <a:rPr lang="zh-CN" altLang="en-US" sz="2645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杜郎俊赏，</a:t>
            </a:r>
            <a:r>
              <a:rPr lang="zh-CN" altLang="en-US" sz="2645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算</a:t>
            </a:r>
            <a:r>
              <a:rPr lang="zh-CN" altLang="en-US" sz="2645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而今重</a:t>
            </a:r>
            <a:endParaRPr lang="zh-CN" altLang="en-US" sz="2645" b="1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2645" b="1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645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到须惊。纵豆蔻词工，青楼梦好，难赋深情。</a:t>
            </a:r>
            <a:r>
              <a:rPr lang="zh-CN" altLang="en-US" sz="2645" b="1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二十四桥</a:t>
            </a:r>
            <a:endParaRPr lang="zh-CN" altLang="en-US" sz="2645" b="1">
              <a:solidFill>
                <a:srgbClr val="7030A0"/>
              </a:solidFill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2645" b="1">
              <a:solidFill>
                <a:srgbClr val="7030A0"/>
              </a:solidFill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645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仍在</a:t>
            </a:r>
            <a:r>
              <a:rPr lang="en-US" altLang="zh-CN" sz="2645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,</a:t>
            </a:r>
            <a:r>
              <a:rPr lang="zh-CN" altLang="en-US" sz="2645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波心荡，冷月无声。念桥边</a:t>
            </a:r>
            <a:r>
              <a:rPr lang="zh-CN" altLang="en-US" sz="2645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红药</a:t>
            </a:r>
            <a:r>
              <a:rPr lang="zh-CN" altLang="en-US" sz="2645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，年年知为谁生。</a:t>
            </a:r>
            <a:endParaRPr lang="zh-CN" altLang="en-US" sz="2645" b="1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9395" y="271780"/>
            <a:ext cx="11111865" cy="78867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淮左：指扬州。宋朝的行政区设有淮南东路和淮南西路，扬州是淮南东路的首府，故称淮左名都。左，古人方位名，面向南时，东为左，西为右。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59910" y="1738524"/>
            <a:ext cx="6553200" cy="44005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竹西：亭名，在扬州东蜀岗上禅智寺前，风光优美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4959" y="3199762"/>
            <a:ext cx="1630680" cy="44005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渐：向，到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77065" y="3199762"/>
            <a:ext cx="2788920" cy="44005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清角：凄清的号角声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02983" y="3199762"/>
            <a:ext cx="2209800" cy="44005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算：推测，料想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65535" y="4110434"/>
            <a:ext cx="3947160" cy="788670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二十四桥：扬州城内古桥，即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吴家砖桥，也叫红药桥。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94334" y="5723751"/>
            <a:ext cx="5394960" cy="44005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红药：红芍药花，是扬州繁华时期的名花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1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1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1"/>
      <p:bldP spid="3" grpId="2"/>
      <p:bldP spid="4" grpId="3"/>
      <p:bldP spid="7" grpId="4"/>
      <p:bldP spid="9" grpId="5"/>
      <p:bldP spid="10" grpId="6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88430" y="163513"/>
            <a:ext cx="10729191" cy="772964"/>
            <a:chOff x="288430" y="163513"/>
            <a:chExt cx="10729191" cy="772964"/>
          </a:xfrm>
        </p:grpSpPr>
        <p:sp>
          <p:nvSpPr>
            <p:cNvPr id="3" name="任意多边形 9"/>
            <p:cNvSpPr/>
            <p:nvPr/>
          </p:nvSpPr>
          <p:spPr bwMode="auto">
            <a:xfrm>
              <a:off x="288430" y="163513"/>
              <a:ext cx="738684" cy="772964"/>
            </a:xfrm>
            <a:custGeom>
              <a:cxnLst>
                <a:cxn ang="0">
                  <a:pos x="318220" y="0"/>
                </a:cxn>
                <a:cxn ang="0">
                  <a:pos x="611433" y="194354"/>
                </a:cxn>
                <a:cxn ang="0">
                  <a:pos x="619265" y="219585"/>
                </a:cxn>
                <a:cxn ang="0">
                  <a:pos x="256918" y="630260"/>
                </a:cxn>
                <a:cxn ang="0">
                  <a:pos x="254088" y="629975"/>
                </a:cxn>
                <a:cxn ang="0">
                  <a:pos x="0" y="318220"/>
                </a:cxn>
                <a:cxn ang="0">
                  <a:pos x="318220" y="0"/>
                </a:cxn>
              </a:cxnLst>
              <a:rect l="0" t="0" r="r" b="b"/>
              <a:pathLst>
                <a:path w="619265" h="630260">
                  <a:moveTo>
                    <a:pt x="318220" y="0"/>
                  </a:moveTo>
                  <a:cubicBezTo>
                    <a:pt x="450031" y="0"/>
                    <a:pt x="563124" y="80141"/>
                    <a:pt x="611433" y="194354"/>
                  </a:cubicBezTo>
                  <a:lnTo>
                    <a:pt x="619265" y="219585"/>
                  </a:lnTo>
                  <a:lnTo>
                    <a:pt x="256918" y="630260"/>
                  </a:lnTo>
                  <a:lnTo>
                    <a:pt x="254088" y="629975"/>
                  </a:lnTo>
                  <a:cubicBezTo>
                    <a:pt x="109080" y="600302"/>
                    <a:pt x="0" y="472000"/>
                    <a:pt x="0" y="318220"/>
                  </a:cubicBezTo>
                  <a:cubicBezTo>
                    <a:pt x="0" y="142472"/>
                    <a:pt x="142472" y="0"/>
                    <a:pt x="318220" y="0"/>
                  </a:cubicBezTo>
                  <a:close/>
                </a:path>
              </a:pathLst>
            </a:custGeom>
            <a:solidFill>
              <a:srgbClr val="C00000">
                <a:alpha val="89999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4" name="直接连接符 11"/>
            <p:cNvCxnSpPr>
              <a:cxnSpLocks noChangeShapeType="1"/>
            </p:cNvCxnSpPr>
            <p:nvPr/>
          </p:nvCxnSpPr>
          <p:spPr bwMode="auto">
            <a:xfrm flipH="1">
              <a:off x="819150" y="404813"/>
              <a:ext cx="338138" cy="395287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</a:ln>
          </p:spPr>
        </p:cxnSp>
        <p:sp>
          <p:nvSpPr>
            <p:cNvPr id="5" name="文本框 12"/>
            <p:cNvSpPr txBox="1">
              <a:spLocks noChangeArrowheads="1"/>
            </p:cNvSpPr>
            <p:nvPr/>
          </p:nvSpPr>
          <p:spPr bwMode="auto">
            <a:xfrm>
              <a:off x="297910" y="270001"/>
              <a:ext cx="6191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2400" b="1">
                  <a:solidFill>
                    <a:schemeClr val="bg1"/>
                  </a:solidFill>
                  <a:latin typeface="+mj-lt"/>
                  <a:ea typeface="华文细黑" panose="02010600040101010101" pitchFamily="2" charset="-122"/>
                </a:rPr>
                <a:t>02</a:t>
              </a:r>
              <a:endParaRPr lang="zh-CN" altLang="en-US" sz="2400" b="1">
                <a:solidFill>
                  <a:schemeClr val="bg1"/>
                </a:solidFill>
                <a:latin typeface="+mj-lt"/>
                <a:ea typeface="华文细黑" panose="02010600040101010101" pitchFamily="2" charset="-122"/>
              </a:endParaRPr>
            </a:p>
          </p:txBody>
        </p:sp>
        <p:cxnSp>
          <p:nvCxnSpPr>
            <p:cNvPr id="6" name="直接连接符 14"/>
            <p:cNvCxnSpPr>
              <a:cxnSpLocks noChangeShapeType="1"/>
            </p:cNvCxnSpPr>
            <p:nvPr/>
          </p:nvCxnSpPr>
          <p:spPr bwMode="auto">
            <a:xfrm flipV="1">
              <a:off x="398463" y="899989"/>
              <a:ext cx="10619158" cy="36488"/>
            </a:xfrm>
            <a:prstGeom prst="line">
              <a:avLst/>
            </a:prstGeom>
            <a:noFill/>
            <a:ln w="6350" cmpd="sng">
              <a:solidFill>
                <a:srgbClr val="C00000">
                  <a:alpha val="50000"/>
                </a:srgbClr>
              </a:solidFill>
              <a:round/>
            </a:ln>
          </p:spPr>
        </p:cxnSp>
      </p:grpSp>
      <p:grpSp>
        <p:nvGrpSpPr>
          <p:cNvPr id="79" name="组合 27"/>
          <p:cNvGrpSpPr/>
          <p:nvPr/>
        </p:nvGrpSpPr>
        <p:grpSpPr>
          <a:xfrm>
            <a:off x="1224533" y="179364"/>
            <a:ext cx="2502846" cy="719112"/>
            <a:chOff x="5547360" y="57150"/>
            <a:chExt cx="1097410" cy="2670810"/>
          </a:xfrm>
        </p:grpSpPr>
        <p:sp>
          <p:nvSpPr>
            <p:cNvPr id="80" name="矩形 79"/>
            <p:cNvSpPr/>
            <p:nvPr/>
          </p:nvSpPr>
          <p:spPr>
            <a:xfrm>
              <a:off x="5547360" y="57150"/>
              <a:ext cx="109741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5663128" y="393780"/>
              <a:ext cx="865875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1488563" y="285270"/>
            <a:ext cx="183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研读上阙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637317" y="1476053"/>
            <a:ext cx="3538661" cy="4031873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淮左名都，竹西佳处，解鞍少驻初程。过春风十里，尽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荠麦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青青。自胡马窥江去后，废池乔木，犹厌言兵。渐黄昏，清角吹寒，都在空城。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13460" y="971997"/>
            <a:ext cx="5904161" cy="54430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扬州自古是著名的都会，这里有著名游览胜地竹西亭，初到扬州我解鞍下马稍作停留。过去昔日繁华热闹的扬州路，如今长满了青青荠麦，一片荒凉。金兵侵略长江流域地区，洗劫扬州后，只留下残存的古树和废毁的池台，都不愿再谈论那残酷的战争。临近黄昏，凄清的号角声响起，回荡在这座凄凉残破的空城。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wipe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88430" y="163513"/>
            <a:ext cx="10729191" cy="772964"/>
            <a:chOff x="288430" y="163513"/>
            <a:chExt cx="10729191" cy="772964"/>
          </a:xfrm>
        </p:grpSpPr>
        <p:sp>
          <p:nvSpPr>
            <p:cNvPr id="3" name="任意多边形 9"/>
            <p:cNvSpPr/>
            <p:nvPr/>
          </p:nvSpPr>
          <p:spPr bwMode="auto">
            <a:xfrm>
              <a:off x="288430" y="163513"/>
              <a:ext cx="738684" cy="772964"/>
            </a:xfrm>
            <a:custGeom>
              <a:cxnLst>
                <a:cxn ang="0">
                  <a:pos x="318220" y="0"/>
                </a:cxn>
                <a:cxn ang="0">
                  <a:pos x="611433" y="194354"/>
                </a:cxn>
                <a:cxn ang="0">
                  <a:pos x="619265" y="219585"/>
                </a:cxn>
                <a:cxn ang="0">
                  <a:pos x="256918" y="630260"/>
                </a:cxn>
                <a:cxn ang="0">
                  <a:pos x="254088" y="629975"/>
                </a:cxn>
                <a:cxn ang="0">
                  <a:pos x="0" y="318220"/>
                </a:cxn>
                <a:cxn ang="0">
                  <a:pos x="318220" y="0"/>
                </a:cxn>
              </a:cxnLst>
              <a:rect l="0" t="0" r="r" b="b"/>
              <a:pathLst>
                <a:path w="619265" h="630260">
                  <a:moveTo>
                    <a:pt x="318220" y="0"/>
                  </a:moveTo>
                  <a:cubicBezTo>
                    <a:pt x="450031" y="0"/>
                    <a:pt x="563124" y="80141"/>
                    <a:pt x="611433" y="194354"/>
                  </a:cubicBezTo>
                  <a:lnTo>
                    <a:pt x="619265" y="219585"/>
                  </a:lnTo>
                  <a:lnTo>
                    <a:pt x="256918" y="630260"/>
                  </a:lnTo>
                  <a:lnTo>
                    <a:pt x="254088" y="629975"/>
                  </a:lnTo>
                  <a:cubicBezTo>
                    <a:pt x="109080" y="600302"/>
                    <a:pt x="0" y="472000"/>
                    <a:pt x="0" y="318220"/>
                  </a:cubicBezTo>
                  <a:cubicBezTo>
                    <a:pt x="0" y="142472"/>
                    <a:pt x="142472" y="0"/>
                    <a:pt x="318220" y="0"/>
                  </a:cubicBezTo>
                  <a:close/>
                </a:path>
              </a:pathLst>
            </a:custGeom>
            <a:solidFill>
              <a:srgbClr val="C00000">
                <a:alpha val="89999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4" name="直接连接符 11"/>
            <p:cNvCxnSpPr>
              <a:cxnSpLocks noChangeShapeType="1"/>
            </p:cNvCxnSpPr>
            <p:nvPr/>
          </p:nvCxnSpPr>
          <p:spPr bwMode="auto">
            <a:xfrm flipH="1">
              <a:off x="819150" y="404813"/>
              <a:ext cx="338138" cy="395287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</a:ln>
          </p:spPr>
        </p:cxnSp>
        <p:sp>
          <p:nvSpPr>
            <p:cNvPr id="5" name="文本框 12"/>
            <p:cNvSpPr txBox="1">
              <a:spLocks noChangeArrowheads="1"/>
            </p:cNvSpPr>
            <p:nvPr/>
          </p:nvSpPr>
          <p:spPr bwMode="auto">
            <a:xfrm>
              <a:off x="297910" y="270001"/>
              <a:ext cx="6191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2400" b="1">
                  <a:solidFill>
                    <a:schemeClr val="bg1"/>
                  </a:solidFill>
                  <a:latin typeface="+mj-lt"/>
                  <a:ea typeface="华文细黑" panose="02010600040101010101" pitchFamily="2" charset="-122"/>
                </a:rPr>
                <a:t>03</a:t>
              </a:r>
              <a:endParaRPr lang="zh-CN" altLang="en-US" sz="2400" b="1">
                <a:solidFill>
                  <a:schemeClr val="bg1"/>
                </a:solidFill>
                <a:latin typeface="+mj-lt"/>
                <a:ea typeface="华文细黑" panose="02010600040101010101" pitchFamily="2" charset="-122"/>
              </a:endParaRPr>
            </a:p>
          </p:txBody>
        </p:sp>
        <p:cxnSp>
          <p:nvCxnSpPr>
            <p:cNvPr id="6" name="直接连接符 14"/>
            <p:cNvCxnSpPr>
              <a:cxnSpLocks noChangeShapeType="1"/>
            </p:cNvCxnSpPr>
            <p:nvPr/>
          </p:nvCxnSpPr>
          <p:spPr bwMode="auto">
            <a:xfrm flipV="1">
              <a:off x="398463" y="899989"/>
              <a:ext cx="10619158" cy="36488"/>
            </a:xfrm>
            <a:prstGeom prst="line">
              <a:avLst/>
            </a:prstGeom>
            <a:noFill/>
            <a:ln w="6350" cmpd="sng">
              <a:solidFill>
                <a:srgbClr val="C00000">
                  <a:alpha val="50000"/>
                </a:srgbClr>
              </a:solidFill>
              <a:round/>
            </a:ln>
          </p:spPr>
        </p:cxnSp>
      </p:grpSp>
      <p:grpSp>
        <p:nvGrpSpPr>
          <p:cNvPr id="79" name="组合 27"/>
          <p:cNvGrpSpPr/>
          <p:nvPr/>
        </p:nvGrpSpPr>
        <p:grpSpPr>
          <a:xfrm>
            <a:off x="1224533" y="179364"/>
            <a:ext cx="2502846" cy="719112"/>
            <a:chOff x="5547360" y="57150"/>
            <a:chExt cx="1097410" cy="2670810"/>
          </a:xfrm>
        </p:grpSpPr>
        <p:sp>
          <p:nvSpPr>
            <p:cNvPr id="80" name="矩形 79"/>
            <p:cNvSpPr/>
            <p:nvPr/>
          </p:nvSpPr>
          <p:spPr>
            <a:xfrm>
              <a:off x="5547360" y="57150"/>
              <a:ext cx="109741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5663128" y="393780"/>
              <a:ext cx="865875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1488563" y="285270"/>
            <a:ext cx="183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研读下阙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711760" y="1548061"/>
            <a:ext cx="3528392" cy="4031873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杜郎俊赏，算而今、重到须惊。纵豆蔻词工，青楼梦好，难赋深情。二十四桥仍在，波心荡、冷月无声。念桥边红药，年年知为谁生？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68950" y="1486954"/>
            <a:ext cx="5112568" cy="51086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0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  <a:sym typeface="+mn-ea"/>
              </a:rPr>
              <a:t>杜牧俊逸清赏，料想他现在再来的话也会感到震惊。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  <a:sym typeface="+mn-ea"/>
              </a:rPr>
              <a:t>即使“豆蔻”词语精工，青楼美梦的诗意很好，也难抒写此刻深沉悲怆感情。二十四桥依然还在，桥下江水水波荡漾，月色凄冷，四周寂静无声。想那桥边红色的芍药花年年花叶繁荣，可它们是为谁生长为谁开放呢？</a:t>
            </a:r>
            <a:endParaRPr lang="zh-CN" altLang="en-US" sz="3000" b="1"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3" name="图片 4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10800000">
            <a:off x="10081518" y="467942"/>
            <a:ext cx="1440557" cy="568895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wipe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88430" y="163513"/>
            <a:ext cx="10729191" cy="772964"/>
            <a:chOff x="288430" y="163513"/>
            <a:chExt cx="10729191" cy="772964"/>
          </a:xfrm>
        </p:grpSpPr>
        <p:sp>
          <p:nvSpPr>
            <p:cNvPr id="3" name="任意多边形 9"/>
            <p:cNvSpPr/>
            <p:nvPr/>
          </p:nvSpPr>
          <p:spPr bwMode="auto">
            <a:xfrm>
              <a:off x="288430" y="163513"/>
              <a:ext cx="738684" cy="772964"/>
            </a:xfrm>
            <a:custGeom>
              <a:cxnLst>
                <a:cxn ang="0">
                  <a:pos x="318220" y="0"/>
                </a:cxn>
                <a:cxn ang="0">
                  <a:pos x="611433" y="194354"/>
                </a:cxn>
                <a:cxn ang="0">
                  <a:pos x="619265" y="219585"/>
                </a:cxn>
                <a:cxn ang="0">
                  <a:pos x="256918" y="630260"/>
                </a:cxn>
                <a:cxn ang="0">
                  <a:pos x="254088" y="629975"/>
                </a:cxn>
                <a:cxn ang="0">
                  <a:pos x="0" y="318220"/>
                </a:cxn>
                <a:cxn ang="0">
                  <a:pos x="318220" y="0"/>
                </a:cxn>
              </a:cxnLst>
              <a:rect l="0" t="0" r="r" b="b"/>
              <a:pathLst>
                <a:path w="619265" h="630260">
                  <a:moveTo>
                    <a:pt x="318220" y="0"/>
                  </a:moveTo>
                  <a:cubicBezTo>
                    <a:pt x="450031" y="0"/>
                    <a:pt x="563124" y="80141"/>
                    <a:pt x="611433" y="194354"/>
                  </a:cubicBezTo>
                  <a:lnTo>
                    <a:pt x="619265" y="219585"/>
                  </a:lnTo>
                  <a:lnTo>
                    <a:pt x="256918" y="630260"/>
                  </a:lnTo>
                  <a:lnTo>
                    <a:pt x="254088" y="629975"/>
                  </a:lnTo>
                  <a:cubicBezTo>
                    <a:pt x="109080" y="600302"/>
                    <a:pt x="0" y="472000"/>
                    <a:pt x="0" y="318220"/>
                  </a:cubicBezTo>
                  <a:cubicBezTo>
                    <a:pt x="0" y="142472"/>
                    <a:pt x="142472" y="0"/>
                    <a:pt x="318220" y="0"/>
                  </a:cubicBezTo>
                  <a:close/>
                </a:path>
              </a:pathLst>
            </a:custGeom>
            <a:solidFill>
              <a:srgbClr val="C00000">
                <a:alpha val="89999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4" name="直接连接符 11"/>
            <p:cNvCxnSpPr>
              <a:cxnSpLocks noChangeShapeType="1"/>
            </p:cNvCxnSpPr>
            <p:nvPr/>
          </p:nvCxnSpPr>
          <p:spPr bwMode="auto">
            <a:xfrm flipH="1">
              <a:off x="819150" y="404813"/>
              <a:ext cx="338138" cy="395287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</a:ln>
          </p:spPr>
        </p:cxnSp>
        <p:sp>
          <p:nvSpPr>
            <p:cNvPr id="5" name="文本框 12"/>
            <p:cNvSpPr txBox="1">
              <a:spLocks noChangeArrowheads="1"/>
            </p:cNvSpPr>
            <p:nvPr/>
          </p:nvSpPr>
          <p:spPr bwMode="auto">
            <a:xfrm>
              <a:off x="297910" y="270001"/>
              <a:ext cx="6191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2400" b="1">
                  <a:solidFill>
                    <a:schemeClr val="bg1"/>
                  </a:solidFill>
                  <a:latin typeface="+mj-lt"/>
                  <a:ea typeface="华文细黑" panose="02010600040101010101" pitchFamily="2" charset="-122"/>
                </a:rPr>
                <a:t>02</a:t>
              </a:r>
              <a:endParaRPr lang="zh-CN" altLang="en-US" sz="2400" b="1">
                <a:solidFill>
                  <a:schemeClr val="bg1"/>
                </a:solidFill>
                <a:latin typeface="+mj-lt"/>
                <a:ea typeface="华文细黑" panose="02010600040101010101" pitchFamily="2" charset="-122"/>
              </a:endParaRPr>
            </a:p>
          </p:txBody>
        </p:sp>
        <p:cxnSp>
          <p:nvCxnSpPr>
            <p:cNvPr id="6" name="直接连接符 14"/>
            <p:cNvCxnSpPr>
              <a:cxnSpLocks noChangeShapeType="1"/>
            </p:cNvCxnSpPr>
            <p:nvPr/>
          </p:nvCxnSpPr>
          <p:spPr bwMode="auto">
            <a:xfrm flipV="1">
              <a:off x="398463" y="899989"/>
              <a:ext cx="10619158" cy="36488"/>
            </a:xfrm>
            <a:prstGeom prst="line">
              <a:avLst/>
            </a:prstGeom>
            <a:noFill/>
            <a:ln w="6350" cmpd="sng">
              <a:solidFill>
                <a:srgbClr val="C00000">
                  <a:alpha val="50000"/>
                </a:srgbClr>
              </a:solidFill>
              <a:round/>
            </a:ln>
          </p:spPr>
        </p:cxnSp>
      </p:grpSp>
      <p:grpSp>
        <p:nvGrpSpPr>
          <p:cNvPr id="79" name="组合 27"/>
          <p:cNvGrpSpPr/>
          <p:nvPr/>
        </p:nvGrpSpPr>
        <p:grpSpPr>
          <a:xfrm>
            <a:off x="1224533" y="179364"/>
            <a:ext cx="2502846" cy="719112"/>
            <a:chOff x="5547360" y="57150"/>
            <a:chExt cx="1097410" cy="2670810"/>
          </a:xfrm>
        </p:grpSpPr>
        <p:sp>
          <p:nvSpPr>
            <p:cNvPr id="80" name="矩形 79"/>
            <p:cNvSpPr/>
            <p:nvPr/>
          </p:nvSpPr>
          <p:spPr>
            <a:xfrm>
              <a:off x="5547360" y="57150"/>
              <a:ext cx="109741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5663128" y="393780"/>
              <a:ext cx="865875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1488563" y="285270"/>
            <a:ext cx="183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研读上阙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 Box 8"/>
          <p:cNvSpPr/>
          <p:nvPr/>
        </p:nvSpPr>
        <p:spPr>
          <a:xfrm>
            <a:off x="5112965" y="1086138"/>
            <a:ext cx="5210946" cy="517064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思考：</a:t>
            </a:r>
            <a:endParaRPr lang="en-US" altLang="zh-CN" sz="3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概括上阕的主要内容，分析</a:t>
            </a:r>
            <a:r>
              <a:rPr lang="zh-CN" altLang="en-US" sz="30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诗眼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是那个词？ </a:t>
            </a:r>
            <a:endParaRPr lang="zh-CN" altLang="en-US" sz="3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扬州的今昔截然不同，造成这一切的</a:t>
            </a:r>
            <a:r>
              <a:rPr lang="zh-CN" altLang="en-US" sz="30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原因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是什么？</a:t>
            </a:r>
            <a:endParaRPr lang="en-US" altLang="zh-CN" sz="3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作者描写劫后的扬州</a:t>
            </a:r>
            <a:r>
              <a:rPr lang="zh-CN" altLang="en-US" sz="30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运用了什么表现手法？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收到了怎样的表达效果？</a:t>
            </a:r>
            <a:endParaRPr lang="zh-CN" altLang="en-US" sz="3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</a:rPr>
              <a:t>4.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试分析上阕的</a:t>
            </a:r>
            <a:r>
              <a:rPr lang="zh-CN" altLang="en-US" sz="30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表达技巧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？</a:t>
            </a:r>
            <a:endParaRPr lang="zh-CN" altLang="en-US" sz="3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2" name="图片 4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10800000">
            <a:off x="10081518" y="467942"/>
            <a:ext cx="1440557" cy="568895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" name="文本框 1"/>
          <p:cNvSpPr txBox="1"/>
          <p:nvPr/>
        </p:nvSpPr>
        <p:spPr>
          <a:xfrm>
            <a:off x="607472" y="1908676"/>
            <a:ext cx="3538661" cy="4031873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淮左名都，竹西佳处，解鞍少驻初程。过春风十里，尽荠麦青青。自胡马窥江去后，</a:t>
            </a:r>
            <a:r>
              <a:rPr lang="zh-CN" altLang="en-US" sz="320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废池乔木，犹厌言兵。</a:t>
            </a:r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</a:t>
            </a:r>
            <a:r>
              <a:rPr lang="zh-CN" altLang="en-US" sz="320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黄昏，清角吹寒，都在空城。</a:t>
            </a:r>
            <a:endParaRPr lang="zh-CN" altLang="en-US" sz="3200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wipe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88430" y="163513"/>
            <a:ext cx="10729191" cy="772964"/>
            <a:chOff x="288430" y="163513"/>
            <a:chExt cx="10729191" cy="772964"/>
          </a:xfrm>
        </p:grpSpPr>
        <p:sp>
          <p:nvSpPr>
            <p:cNvPr id="3" name="任意多边形 9"/>
            <p:cNvSpPr/>
            <p:nvPr/>
          </p:nvSpPr>
          <p:spPr bwMode="auto">
            <a:xfrm>
              <a:off x="288430" y="163513"/>
              <a:ext cx="738684" cy="772964"/>
            </a:xfrm>
            <a:custGeom>
              <a:cxnLst>
                <a:cxn ang="0">
                  <a:pos x="318220" y="0"/>
                </a:cxn>
                <a:cxn ang="0">
                  <a:pos x="611433" y="194354"/>
                </a:cxn>
                <a:cxn ang="0">
                  <a:pos x="619265" y="219585"/>
                </a:cxn>
                <a:cxn ang="0">
                  <a:pos x="256918" y="630260"/>
                </a:cxn>
                <a:cxn ang="0">
                  <a:pos x="254088" y="629975"/>
                </a:cxn>
                <a:cxn ang="0">
                  <a:pos x="0" y="318220"/>
                </a:cxn>
                <a:cxn ang="0">
                  <a:pos x="318220" y="0"/>
                </a:cxn>
              </a:cxnLst>
              <a:rect l="0" t="0" r="r" b="b"/>
              <a:pathLst>
                <a:path w="619265" h="630260">
                  <a:moveTo>
                    <a:pt x="318220" y="0"/>
                  </a:moveTo>
                  <a:cubicBezTo>
                    <a:pt x="450031" y="0"/>
                    <a:pt x="563124" y="80141"/>
                    <a:pt x="611433" y="194354"/>
                  </a:cubicBezTo>
                  <a:lnTo>
                    <a:pt x="619265" y="219585"/>
                  </a:lnTo>
                  <a:lnTo>
                    <a:pt x="256918" y="630260"/>
                  </a:lnTo>
                  <a:lnTo>
                    <a:pt x="254088" y="629975"/>
                  </a:lnTo>
                  <a:cubicBezTo>
                    <a:pt x="109080" y="600302"/>
                    <a:pt x="0" y="472000"/>
                    <a:pt x="0" y="318220"/>
                  </a:cubicBezTo>
                  <a:cubicBezTo>
                    <a:pt x="0" y="142472"/>
                    <a:pt x="142472" y="0"/>
                    <a:pt x="318220" y="0"/>
                  </a:cubicBezTo>
                  <a:close/>
                </a:path>
              </a:pathLst>
            </a:custGeom>
            <a:solidFill>
              <a:srgbClr val="C00000">
                <a:alpha val="89999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4" name="直接连接符 11"/>
            <p:cNvCxnSpPr>
              <a:cxnSpLocks noChangeShapeType="1"/>
            </p:cNvCxnSpPr>
            <p:nvPr/>
          </p:nvCxnSpPr>
          <p:spPr bwMode="auto">
            <a:xfrm flipH="1">
              <a:off x="819150" y="404813"/>
              <a:ext cx="338138" cy="395287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</a:ln>
          </p:spPr>
        </p:cxnSp>
        <p:sp>
          <p:nvSpPr>
            <p:cNvPr id="5" name="文本框 12"/>
            <p:cNvSpPr txBox="1">
              <a:spLocks noChangeArrowheads="1"/>
            </p:cNvSpPr>
            <p:nvPr/>
          </p:nvSpPr>
          <p:spPr bwMode="auto">
            <a:xfrm>
              <a:off x="297910" y="270001"/>
              <a:ext cx="6191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2400" b="1">
                  <a:solidFill>
                    <a:schemeClr val="bg1"/>
                  </a:solidFill>
                  <a:latin typeface="+mj-lt"/>
                  <a:ea typeface="华文细黑" panose="02010600040101010101" pitchFamily="2" charset="-122"/>
                </a:rPr>
                <a:t>02</a:t>
              </a:r>
              <a:endParaRPr lang="zh-CN" altLang="en-US" sz="2400" b="1">
                <a:solidFill>
                  <a:schemeClr val="bg1"/>
                </a:solidFill>
                <a:latin typeface="+mj-lt"/>
                <a:ea typeface="华文细黑" panose="02010600040101010101" pitchFamily="2" charset="-122"/>
              </a:endParaRPr>
            </a:p>
          </p:txBody>
        </p:sp>
        <p:cxnSp>
          <p:nvCxnSpPr>
            <p:cNvPr id="6" name="直接连接符 14"/>
            <p:cNvCxnSpPr>
              <a:cxnSpLocks noChangeShapeType="1"/>
            </p:cNvCxnSpPr>
            <p:nvPr/>
          </p:nvCxnSpPr>
          <p:spPr bwMode="auto">
            <a:xfrm flipV="1">
              <a:off x="398463" y="899989"/>
              <a:ext cx="10619158" cy="36488"/>
            </a:xfrm>
            <a:prstGeom prst="line">
              <a:avLst/>
            </a:prstGeom>
            <a:noFill/>
            <a:ln w="6350" cmpd="sng">
              <a:solidFill>
                <a:srgbClr val="C00000">
                  <a:alpha val="50000"/>
                </a:srgbClr>
              </a:solidFill>
              <a:round/>
            </a:ln>
          </p:spPr>
        </p:cxnSp>
      </p:grpSp>
      <p:grpSp>
        <p:nvGrpSpPr>
          <p:cNvPr id="79" name="组合 27"/>
          <p:cNvGrpSpPr/>
          <p:nvPr/>
        </p:nvGrpSpPr>
        <p:grpSpPr>
          <a:xfrm>
            <a:off x="1224533" y="179364"/>
            <a:ext cx="2502846" cy="719112"/>
            <a:chOff x="5547360" y="57150"/>
            <a:chExt cx="1097410" cy="2670810"/>
          </a:xfrm>
        </p:grpSpPr>
        <p:sp>
          <p:nvSpPr>
            <p:cNvPr id="80" name="矩形 79"/>
            <p:cNvSpPr/>
            <p:nvPr/>
          </p:nvSpPr>
          <p:spPr>
            <a:xfrm>
              <a:off x="5547360" y="57150"/>
              <a:ext cx="109741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5663128" y="393780"/>
              <a:ext cx="865875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1488563" y="285270"/>
            <a:ext cx="183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研读上阙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图片 4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10800000">
            <a:off x="10081518" y="467942"/>
            <a:ext cx="1440557" cy="568895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" name="文本框 12"/>
          <p:cNvSpPr txBox="1"/>
          <p:nvPr/>
        </p:nvSpPr>
        <p:spPr>
          <a:xfrm>
            <a:off x="396021" y="1462912"/>
            <a:ext cx="9899078" cy="50044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2800" b="1">
                <a:solidFill>
                  <a:srgbClr val="0D0D0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①“废池乔木，犹厌言兵” 用了</a:t>
            </a:r>
            <a:r>
              <a:rPr lang="zh-CN" altLang="en-US" sz="2800" b="1" u="sng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拟人</a:t>
            </a:r>
            <a:r>
              <a:rPr lang="zh-CN" altLang="en-US" sz="2800" b="1">
                <a:solidFill>
                  <a:srgbClr val="0D0D0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写法，废池、乔木是没有知觉的东西，词人将它们人格化，意即它们目击了战争的恐怖、敌人的凶残，它们“犹厌言兵”，更何况当地的人民呢？这样写，深刻地反映了人民对侵略战争的极端痛恨，表现了对扬州人民痛苦的深深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同情。</a:t>
            </a:r>
            <a:endParaRPr lang="en-US" altLang="zh-CN" sz="28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>
              <a:spcBef>
                <a:spcPct val="20000"/>
              </a:spcBef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听觉、视觉、触觉相结合。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听觉所闻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是清角悲吟，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触觉所感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是寒气逼人，再联系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视觉所见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的 “荠麦青青”与“废池乔木”这一切交织在一起，突出战后扬州的残破与荒芜。</a:t>
            </a:r>
            <a:endParaRPr lang="en-US" altLang="zh-CN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>
              <a:spcBef>
                <a:spcPct val="20000"/>
              </a:spcBef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情景交融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，眼前的一切景物都统一在这“空城”里，借景抒情、寓情于景，用清角悲吟、废池乔木来衬托空城荒芜寂寥。来突出“黍离之悲”。</a:t>
            </a:r>
            <a:endParaRPr lang="en-US" altLang="zh-CN" sz="28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0" y="768502"/>
            <a:ext cx="7557770" cy="614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3400" b="1" kern="1200" cap="none" spc="0" normalizeH="0" baseline="0" noProof="0" smtClean="0"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3400" b="1" kern="1200" cap="none" spc="0" normalizeH="0" baseline="0" noProof="0" smtClean="0">
                <a:latin typeface="+mn-ea"/>
                <a:ea typeface="+mn-ea"/>
                <a:cs typeface="+mn-cs"/>
              </a:rPr>
              <a:t>如何理解“废池乔木，犹厌言兵”？</a:t>
            </a:r>
            <a:endParaRPr kumimoji="0" lang="zh-CN" altLang="en-US" sz="3400" b="1" kern="1200" cap="none" spc="0" normalizeH="0" baseline="0" noProof="0" smtClean="0">
              <a:latin typeface="+mn-ea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778" y="1946245"/>
            <a:ext cx="8621395" cy="37617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        运用</a:t>
            </a: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拟人</a:t>
            </a:r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的手法，废池、乔木是没有知觉的东西，</a:t>
            </a:r>
            <a:endParaRPr lang="en-US" altLang="zh-CN" sz="2645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词人将它们</a:t>
            </a: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人格化</a:t>
            </a:r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，赋予池、木以人的感情，以</a:t>
            </a: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充分</a:t>
            </a:r>
            <a:endParaRPr lang="en-US" altLang="zh-CN" sz="2645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表达战乱的凄惨景象</a:t>
            </a:r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。</a:t>
            </a:r>
            <a:endParaRPr lang="en-US" altLang="zh-CN" sz="2645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       毁坏的城池和大树至今仍厌恶谈到战争。</a:t>
            </a: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物犹如此，</a:t>
            </a:r>
            <a:endParaRPr lang="en-US" altLang="zh-CN" sz="2645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人何以堪？</a:t>
            </a:r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此句</a:t>
            </a: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不仅表达了对战争的厌恶，对敌人</a:t>
            </a:r>
            <a:endParaRPr lang="en-US" altLang="zh-CN" sz="2645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的痛恨，对人民的同情，对祖国山河破碎的痛惜之</a:t>
            </a:r>
            <a:endParaRPr lang="en-US" altLang="zh-CN" sz="2645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情更有对当权者的控诉。</a:t>
            </a:r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那场经历战乱的树，每一个</a:t>
            </a:r>
            <a:endParaRPr lang="en-US" altLang="zh-CN" sz="2645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年轮就是每一块伤疤，随着时间的流逝，这种痛只</a:t>
            </a:r>
            <a:endParaRPr lang="en-US" altLang="zh-CN" sz="2645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会越深越浓。</a:t>
            </a:r>
            <a:endParaRPr lang="zh-CN" altLang="en-US" sz="2645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0" y="966268"/>
            <a:ext cx="9292590" cy="614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3400" b="1" kern="1200" cap="none" spc="0" normalizeH="0" baseline="0" noProof="0" smtClean="0"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3400" b="1" kern="1200" cap="none" spc="0" normalizeH="0" baseline="0" noProof="0" smtClean="0">
                <a:latin typeface="+mn-ea"/>
                <a:ea typeface="+mn-ea"/>
                <a:cs typeface="+mn-cs"/>
              </a:rPr>
              <a:t>“渐黄昏，清角吹寒，都在空城”好在哪里？</a:t>
            </a:r>
            <a:endParaRPr kumimoji="0" lang="zh-CN" altLang="en-US" sz="3400" b="1" kern="1200" cap="none" spc="0" normalizeH="0" baseline="0" noProof="0" smtClean="0">
              <a:latin typeface="+mn-ea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6009" y="2430762"/>
            <a:ext cx="8933180" cy="33534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“渐”字表明词人</a:t>
            </a: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伫立时间之久</a:t>
            </a:r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，陷入到一片悲凉之中，</a:t>
            </a:r>
            <a:endParaRPr lang="en-US" altLang="zh-CN" sz="2645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不知不觉就到了黄昏，而黄昏，又更加让人惆怅。</a:t>
            </a:r>
            <a:endParaRPr lang="zh-CN" altLang="en-US" sz="2645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“清”修饰“角”，</a:t>
            </a: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渲染了凄清的氛围</a:t>
            </a:r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，跟“寒”“空”</a:t>
            </a:r>
            <a:endParaRPr lang="en-US" altLang="zh-CN" sz="2645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用在一起，</a:t>
            </a: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表明了扬州的荒凉冷落</a:t>
            </a:r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。</a:t>
            </a:r>
            <a:endParaRPr lang="zh-CN" altLang="en-US" sz="2645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“寒”不仅表明号角声在寒气中飘荡，而且让人内心涌起</a:t>
            </a:r>
            <a:endParaRPr lang="en-US" altLang="zh-CN" sz="2645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一股寒流，让人觉得心寒。</a:t>
            </a:r>
            <a:endParaRPr lang="zh-CN" altLang="en-US" sz="2645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“空”字，</a:t>
            </a: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表现城池的萧条</a:t>
            </a:r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，呼应“废池”。而用一“都”</a:t>
            </a:r>
            <a:endParaRPr lang="en-US" altLang="zh-CN" sz="2645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字总括，</a:t>
            </a: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更显得凄凉</a:t>
            </a:r>
            <a:r>
              <a:rPr lang="zh-CN" altLang="en-US" sz="2645">
                <a:latin typeface="华文行楷" panose="02010800040101010101" charset="-122"/>
                <a:ea typeface="华文行楷" panose="02010800040101010101" charset="-122"/>
              </a:rPr>
              <a:t>。</a:t>
            </a:r>
            <a:endParaRPr lang="zh-CN" altLang="en-US" sz="2645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r="32130"/>
          <a:stretch>
            <a:fillRect/>
          </a:stretch>
        </p:blipFill>
        <p:spPr>
          <a:xfrm>
            <a:off x="-554853" y="3491964"/>
            <a:ext cx="2643417" cy="3246118"/>
          </a:xfrm>
          <a:prstGeom prst="rect">
            <a:avLst/>
          </a:prstGeom>
        </p:spPr>
      </p:pic>
      <p:graphicFrame>
        <p:nvGraphicFramePr>
          <p:cNvPr id="178248" name="Group 7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872337" y="899656"/>
          <a:ext cx="8209280" cy="4671857"/>
        </p:xfrm>
        <a:graphic>
          <a:graphicData uri="http://schemas.openxmlformats.org/drawingml/2006/table">
            <a:tbl>
              <a:tblPr/>
              <a:tblGrid>
                <a:gridCol w="892810"/>
                <a:gridCol w="1783715"/>
                <a:gridCol w="2856230"/>
                <a:gridCol w="1164590"/>
                <a:gridCol w="1511935"/>
              </a:tblGrid>
              <a:tr h="618490">
                <a:tc rowSpan="3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1" lang="zh-CN" altLang="zh-CN" sz="4535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1" lang="zh-CN" altLang="zh-CN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6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60452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</a:pPr>
                      <a:endParaRPr kumimoji="0" lang="zh-CN" altLang="zh-CN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793115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</a:pPr>
                      <a:endParaRPr kumimoji="0" lang="zh-CN" altLang="zh-CN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604520">
                <a:tc rowSpan="3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1" lang="zh-CN" altLang="zh-CN" sz="4535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1" lang="zh-CN" altLang="zh-CN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60452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</a:pPr>
                      <a:endParaRPr kumimoji="0" lang="zh-CN" altLang="zh-CN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71755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728980">
                <a:tc gridSpan="5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025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幼圆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  <p:sp>
        <p:nvSpPr>
          <p:cNvPr id="178225" name="Rectangle 49"/>
          <p:cNvSpPr>
            <a:spLocks noChangeArrowheads="1"/>
          </p:cNvSpPr>
          <p:nvPr/>
        </p:nvSpPr>
        <p:spPr bwMode="auto">
          <a:xfrm>
            <a:off x="1944350" y="3132058"/>
            <a:ext cx="648117" cy="1487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今</a:t>
            </a:r>
            <a:endParaRPr kumimoji="1" lang="zh-CN" altLang="en-US" sz="4535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日</a:t>
            </a:r>
            <a:endParaRPr kumimoji="1" lang="zh-CN" altLang="en-US" sz="4535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  <a:sym typeface="+mn-ea"/>
            </a:endParaRPr>
          </a:p>
        </p:txBody>
      </p:sp>
      <p:sp>
        <p:nvSpPr>
          <p:cNvPr id="178226" name="Rectangle 50"/>
          <p:cNvSpPr>
            <a:spLocks noChangeArrowheads="1"/>
          </p:cNvSpPr>
          <p:nvPr/>
        </p:nvSpPr>
        <p:spPr bwMode="auto">
          <a:xfrm>
            <a:off x="4824869" y="2916019"/>
            <a:ext cx="2567305" cy="614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楷体_GB2312" pitchFamily="49" charset="-122"/>
                <a:cs typeface="+mn-cs"/>
                <a:sym typeface="+mn-ea"/>
              </a:rPr>
              <a:t>“</a:t>
            </a: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荠麦青青</a:t>
            </a: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楷体_GB2312" pitchFamily="49" charset="-122"/>
                <a:cs typeface="+mn-cs"/>
                <a:sym typeface="+mn-ea"/>
              </a:rPr>
              <a:t>”</a:t>
            </a:r>
            <a:endParaRPr kumimoji="0" lang="zh-CN" altLang="en-US" sz="3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  <a:sym typeface="+mn-ea"/>
            </a:endParaRPr>
          </a:p>
        </p:txBody>
      </p:sp>
      <p:sp>
        <p:nvSpPr>
          <p:cNvPr id="178227" name="Rectangle 51"/>
          <p:cNvSpPr>
            <a:spLocks noChangeArrowheads="1"/>
          </p:cNvSpPr>
          <p:nvPr/>
        </p:nvSpPr>
        <p:spPr bwMode="auto">
          <a:xfrm>
            <a:off x="4824869" y="3492123"/>
            <a:ext cx="2567305" cy="614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楷体_GB2312" pitchFamily="49" charset="-122"/>
                <a:cs typeface="+mn-cs"/>
                <a:sym typeface="+mn-ea"/>
              </a:rPr>
              <a:t>“</a:t>
            </a: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废池乔木</a:t>
            </a: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楷体_GB2312" pitchFamily="49" charset="-122"/>
                <a:cs typeface="+mn-cs"/>
                <a:sym typeface="+mn-ea"/>
              </a:rPr>
              <a:t>”</a:t>
            </a:r>
            <a:endParaRPr kumimoji="0" lang="zh-CN" altLang="en-US" sz="3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  <a:sym typeface="+mn-ea"/>
            </a:endParaRPr>
          </a:p>
        </p:txBody>
      </p:sp>
      <p:sp>
        <p:nvSpPr>
          <p:cNvPr id="178228" name="Rectangle 52"/>
          <p:cNvSpPr>
            <a:spLocks noChangeArrowheads="1"/>
          </p:cNvSpPr>
          <p:nvPr/>
        </p:nvSpPr>
        <p:spPr bwMode="auto">
          <a:xfrm>
            <a:off x="4896882" y="4140240"/>
            <a:ext cx="2567305" cy="614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楷体_GB2312" pitchFamily="49" charset="-122"/>
                <a:cs typeface="+mn-cs"/>
                <a:sym typeface="+mn-ea"/>
              </a:rPr>
              <a:t>“</a:t>
            </a: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清角吹寒</a:t>
            </a:r>
            <a:r>
              <a:rPr kumimoji="0" lang="zh-CN" altLang="en-US" sz="3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”</a:t>
            </a:r>
            <a:endParaRPr kumimoji="1" lang="zh-CN" altLang="en-US" sz="1325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78229" name="Rectangle 53"/>
          <p:cNvSpPr>
            <a:spLocks noChangeArrowheads="1"/>
          </p:cNvSpPr>
          <p:nvPr/>
        </p:nvSpPr>
        <p:spPr bwMode="auto">
          <a:xfrm>
            <a:off x="1944350" y="1187708"/>
            <a:ext cx="648117" cy="1487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昔</a:t>
            </a:r>
            <a:endParaRPr kumimoji="1" lang="zh-CN" altLang="en-US" sz="4535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日</a:t>
            </a:r>
            <a:endParaRPr kumimoji="1" lang="zh-CN" altLang="en-US" sz="4535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  <a:sym typeface="+mn-ea"/>
            </a:endParaRPr>
          </a:p>
        </p:txBody>
      </p:sp>
      <p:sp>
        <p:nvSpPr>
          <p:cNvPr id="178230" name="Rectangle 54"/>
          <p:cNvSpPr>
            <a:spLocks noChangeArrowheads="1"/>
          </p:cNvSpPr>
          <p:nvPr/>
        </p:nvSpPr>
        <p:spPr bwMode="auto">
          <a:xfrm>
            <a:off x="2880519" y="1259721"/>
            <a:ext cx="1699895" cy="614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楷体_GB2312" pitchFamily="49" charset="-122"/>
                <a:cs typeface="+mn-cs"/>
                <a:sym typeface="+mn-ea"/>
              </a:rPr>
              <a:t>“</a:t>
            </a: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名都</a:t>
            </a: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楷体_GB2312" pitchFamily="49" charset="-122"/>
                <a:cs typeface="+mn-cs"/>
                <a:sym typeface="+mn-ea"/>
              </a:rPr>
              <a:t>”</a:t>
            </a:r>
            <a:endParaRPr kumimoji="0" lang="zh-CN" altLang="en-US" sz="3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  <a:sym typeface="+mn-ea"/>
            </a:endParaRPr>
          </a:p>
        </p:txBody>
      </p:sp>
      <p:sp>
        <p:nvSpPr>
          <p:cNvPr id="178231" name="Rectangle 55"/>
          <p:cNvSpPr>
            <a:spLocks noChangeArrowheads="1"/>
          </p:cNvSpPr>
          <p:nvPr/>
        </p:nvSpPr>
        <p:spPr bwMode="auto">
          <a:xfrm>
            <a:off x="4824869" y="899656"/>
            <a:ext cx="2567305" cy="614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楷体_GB2312" pitchFamily="49" charset="-122"/>
                <a:cs typeface="+mn-cs"/>
                <a:sym typeface="+mn-ea"/>
              </a:rPr>
              <a:t>“</a:t>
            </a: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竹西佳处</a:t>
            </a: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楷体_GB2312" pitchFamily="49" charset="-122"/>
                <a:cs typeface="+mn-cs"/>
                <a:sym typeface="+mn-ea"/>
              </a:rPr>
              <a:t>”</a:t>
            </a:r>
            <a:endParaRPr kumimoji="0" lang="zh-CN" altLang="en-US" sz="3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  <a:sym typeface="+mn-ea"/>
            </a:endParaRPr>
          </a:p>
        </p:txBody>
      </p:sp>
      <p:sp>
        <p:nvSpPr>
          <p:cNvPr id="178232" name="Rectangle 56"/>
          <p:cNvSpPr>
            <a:spLocks noChangeArrowheads="1"/>
          </p:cNvSpPr>
          <p:nvPr/>
        </p:nvSpPr>
        <p:spPr bwMode="auto">
          <a:xfrm>
            <a:off x="4824869" y="1475760"/>
            <a:ext cx="2567305" cy="614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楷体_GB2312" pitchFamily="49" charset="-122"/>
                <a:cs typeface="+mn-cs"/>
                <a:sym typeface="+mn-ea"/>
              </a:rPr>
              <a:t>“</a:t>
            </a: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春风十里</a:t>
            </a: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楷体_GB2312" pitchFamily="49" charset="-122"/>
                <a:cs typeface="+mn-cs"/>
                <a:sym typeface="+mn-ea"/>
              </a:rPr>
              <a:t>”</a:t>
            </a:r>
            <a:endParaRPr kumimoji="0" lang="zh-CN" altLang="en-US" sz="3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  <a:sym typeface="+mn-ea"/>
            </a:endParaRPr>
          </a:p>
        </p:txBody>
      </p:sp>
      <p:sp>
        <p:nvSpPr>
          <p:cNvPr id="178233" name="Rectangle 57"/>
          <p:cNvSpPr>
            <a:spLocks noChangeArrowheads="1"/>
          </p:cNvSpPr>
          <p:nvPr/>
        </p:nvSpPr>
        <p:spPr bwMode="auto">
          <a:xfrm>
            <a:off x="4824869" y="2195890"/>
            <a:ext cx="2567305" cy="614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楷体_GB2312" pitchFamily="49" charset="-122"/>
                <a:cs typeface="+mn-cs"/>
                <a:sym typeface="+mn-ea"/>
              </a:rPr>
              <a:t>“</a:t>
            </a: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青楼梦好</a:t>
            </a: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楷体_GB2312" pitchFamily="49" charset="-122"/>
                <a:cs typeface="+mn-cs"/>
                <a:sym typeface="+mn-ea"/>
              </a:rPr>
              <a:t>”</a:t>
            </a:r>
            <a:endParaRPr kumimoji="0" lang="zh-CN" altLang="en-US" sz="3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  <a:sym typeface="+mn-ea"/>
            </a:endParaRPr>
          </a:p>
        </p:txBody>
      </p:sp>
      <p:sp>
        <p:nvSpPr>
          <p:cNvPr id="178234" name="Rectangle 58"/>
          <p:cNvSpPr>
            <a:spLocks noChangeArrowheads="1"/>
          </p:cNvSpPr>
          <p:nvPr/>
        </p:nvSpPr>
        <p:spPr bwMode="auto">
          <a:xfrm>
            <a:off x="7417336" y="1331734"/>
            <a:ext cx="1224220" cy="1137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繁华</a:t>
            </a:r>
            <a:endParaRPr kumimoji="0" lang="zh-CN" altLang="en-US" sz="3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热闹</a:t>
            </a:r>
            <a:endParaRPr kumimoji="0" lang="zh-CN" altLang="en-US" sz="3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  <a:sym typeface="+mn-ea"/>
            </a:endParaRPr>
          </a:p>
        </p:txBody>
      </p:sp>
      <p:sp>
        <p:nvSpPr>
          <p:cNvPr id="178235" name="Rectangle 59"/>
          <p:cNvSpPr>
            <a:spLocks noChangeArrowheads="1"/>
          </p:cNvSpPr>
          <p:nvPr/>
        </p:nvSpPr>
        <p:spPr bwMode="auto">
          <a:xfrm>
            <a:off x="7417336" y="3276084"/>
            <a:ext cx="1152208" cy="1137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破败</a:t>
            </a:r>
            <a:endParaRPr kumimoji="0" lang="zh-CN" altLang="en-US" sz="3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荒凉</a:t>
            </a:r>
            <a:endParaRPr kumimoji="0" lang="zh-CN" altLang="en-US" sz="3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  <a:sym typeface="+mn-ea"/>
            </a:endParaRPr>
          </a:p>
        </p:txBody>
      </p:sp>
      <p:sp>
        <p:nvSpPr>
          <p:cNvPr id="178236" name="Rectangle 60"/>
          <p:cNvSpPr>
            <a:spLocks noChangeArrowheads="1"/>
          </p:cNvSpPr>
          <p:nvPr/>
        </p:nvSpPr>
        <p:spPr bwMode="auto">
          <a:xfrm>
            <a:off x="8569543" y="1403747"/>
            <a:ext cx="1368246" cy="672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80" b="1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对比</a:t>
            </a:r>
            <a:endParaRPr kumimoji="0" lang="zh-CN" altLang="en-US" sz="3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  <a:sym typeface="+mn-ea"/>
            </a:endParaRPr>
          </a:p>
        </p:txBody>
      </p:sp>
      <p:sp>
        <p:nvSpPr>
          <p:cNvPr id="178239" name="Rectangle 63"/>
          <p:cNvSpPr>
            <a:spLocks noChangeArrowheads="1"/>
          </p:cNvSpPr>
          <p:nvPr/>
        </p:nvSpPr>
        <p:spPr bwMode="auto">
          <a:xfrm>
            <a:off x="8713569" y="2483941"/>
            <a:ext cx="1224220" cy="21837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昔盛今衰的感伤</a:t>
            </a:r>
            <a:endParaRPr kumimoji="0" lang="zh-CN" altLang="en-US" sz="3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  <a:sym typeface="+mn-ea"/>
            </a:endParaRPr>
          </a:p>
        </p:txBody>
      </p:sp>
      <p:sp>
        <p:nvSpPr>
          <p:cNvPr id="178240" name="Rectangle 64"/>
          <p:cNvSpPr>
            <a:spLocks noChangeArrowheads="1"/>
          </p:cNvSpPr>
          <p:nvPr/>
        </p:nvSpPr>
        <p:spPr bwMode="auto">
          <a:xfrm>
            <a:off x="2088376" y="4860369"/>
            <a:ext cx="7839075" cy="672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80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对比</a:t>
            </a:r>
            <a:r>
              <a:rPr kumimoji="0" lang="zh-CN" altLang="en-US" sz="302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鲜明</a:t>
            </a:r>
            <a:r>
              <a:rPr kumimoji="0" lang="en-US" altLang="zh-CN" sz="302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,</a:t>
            </a:r>
            <a:r>
              <a:rPr kumimoji="0" lang="zh-CN" altLang="en-US" sz="3780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虚实</a:t>
            </a:r>
            <a:r>
              <a:rPr kumimoji="0" lang="zh-CN" altLang="en-US" sz="302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相生</a:t>
            </a:r>
            <a:r>
              <a:rPr kumimoji="0" lang="en-US" altLang="zh-CN" sz="302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,</a:t>
            </a:r>
            <a:r>
              <a:rPr kumimoji="0" lang="zh-CN" altLang="en-US" sz="302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化用</a:t>
            </a:r>
            <a:r>
              <a:rPr kumimoji="0" lang="zh-CN" altLang="en-US" sz="3780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诗句</a:t>
            </a:r>
            <a:r>
              <a:rPr kumimoji="0" lang="en-US" altLang="zh-CN" sz="302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,</a:t>
            </a:r>
            <a:r>
              <a:rPr kumimoji="0" lang="zh-CN" altLang="en-US" sz="3780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情景</a:t>
            </a:r>
            <a:r>
              <a:rPr kumimoji="0" lang="zh-CN" altLang="en-US" sz="302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交融。</a:t>
            </a:r>
            <a:endParaRPr kumimoji="0" lang="zh-CN" altLang="en-US" sz="3025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  <a:sym typeface="+mn-ea"/>
            </a:endParaRPr>
          </a:p>
        </p:txBody>
      </p:sp>
      <p:sp>
        <p:nvSpPr>
          <p:cNvPr id="178243" name="Rectangle 67"/>
          <p:cNvSpPr>
            <a:spLocks noChangeArrowheads="1"/>
          </p:cNvSpPr>
          <p:nvPr/>
        </p:nvSpPr>
        <p:spPr bwMode="auto">
          <a:xfrm>
            <a:off x="2808506" y="1979851"/>
            <a:ext cx="1722120" cy="557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25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华文隶书" pitchFamily="2" charset="-122"/>
                <a:cs typeface="+mn-cs"/>
                <a:sym typeface="+mn-ea"/>
              </a:rPr>
              <a:t>（虚写）</a:t>
            </a:r>
            <a:endParaRPr kumimoji="0" lang="zh-CN" altLang="en-US" sz="3025" b="1" i="0" u="none" strike="noStrike" kern="1200" cap="none" spc="0" normalizeH="0" baseline="0" noProof="0">
              <a:ln>
                <a:noFill/>
              </a:ln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  <a:sym typeface="+mn-ea"/>
            </a:endParaRPr>
          </a:p>
        </p:txBody>
      </p:sp>
      <p:sp>
        <p:nvSpPr>
          <p:cNvPr id="178244" name="Rectangle 68"/>
          <p:cNvSpPr>
            <a:spLocks noChangeArrowheads="1"/>
          </p:cNvSpPr>
          <p:nvPr/>
        </p:nvSpPr>
        <p:spPr bwMode="auto">
          <a:xfrm>
            <a:off x="2736493" y="3996214"/>
            <a:ext cx="1722120" cy="557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25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华文隶书" pitchFamily="2" charset="-122"/>
                <a:cs typeface="+mn-cs"/>
                <a:sym typeface="+mn-ea"/>
              </a:rPr>
              <a:t>（实写）</a:t>
            </a:r>
            <a:endParaRPr kumimoji="0" lang="zh-CN" altLang="en-US" sz="3025" b="1" i="0" u="none" strike="noStrike" kern="1200" cap="none" spc="0" normalizeH="0" baseline="0" noProof="0">
              <a:ln>
                <a:noFill/>
              </a:ln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  <a:sym typeface="+mn-ea"/>
            </a:endParaRPr>
          </a:p>
        </p:txBody>
      </p:sp>
      <p:sp>
        <p:nvSpPr>
          <p:cNvPr id="21" name="Rectangle 54"/>
          <p:cNvSpPr>
            <a:spLocks noChangeArrowheads="1"/>
          </p:cNvSpPr>
          <p:nvPr/>
        </p:nvSpPr>
        <p:spPr bwMode="auto">
          <a:xfrm>
            <a:off x="2808506" y="3348097"/>
            <a:ext cx="1699895" cy="614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楷体_GB2312" pitchFamily="49" charset="-122"/>
                <a:cs typeface="+mn-cs"/>
                <a:sym typeface="+mn-ea"/>
              </a:rPr>
              <a:t>“</a:t>
            </a: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楷体_GB2312" pitchFamily="49" charset="-122"/>
                <a:cs typeface="+mn-cs"/>
                <a:sym typeface="+mn-ea"/>
              </a:rPr>
              <a:t>空城”</a:t>
            </a:r>
            <a:endParaRPr kumimoji="0" lang="zh-CN" altLang="en-US" sz="3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8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8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8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78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7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7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7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78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78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7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17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178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225" grpId="0"/>
      <p:bldP spid="178226" grpId="1"/>
      <p:bldP spid="178228" grpId="2"/>
      <p:bldP spid="178229" grpId="3"/>
      <p:bldP spid="178233" grpId="4"/>
      <p:bldP spid="178234" grpId="5"/>
      <p:bldP spid="178235" grpId="6"/>
      <p:bldP spid="178236" grpId="7"/>
      <p:bldP spid="178239" grpId="8"/>
      <p:bldP spid="178240" grpId="9"/>
      <p:bldP spid="178243" grpId="10"/>
      <p:bldP spid="178244" grpId="11"/>
      <p:bldP spid="21" grpId="12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88430" y="163513"/>
            <a:ext cx="10729191" cy="772964"/>
            <a:chOff x="288430" y="163513"/>
            <a:chExt cx="10729191" cy="772964"/>
          </a:xfrm>
        </p:grpSpPr>
        <p:sp>
          <p:nvSpPr>
            <p:cNvPr id="3" name="任意多边形 9"/>
            <p:cNvSpPr/>
            <p:nvPr/>
          </p:nvSpPr>
          <p:spPr bwMode="auto">
            <a:xfrm>
              <a:off x="288430" y="163513"/>
              <a:ext cx="738684" cy="772964"/>
            </a:xfrm>
            <a:custGeom>
              <a:cxnLst>
                <a:cxn ang="0">
                  <a:pos x="318220" y="0"/>
                </a:cxn>
                <a:cxn ang="0">
                  <a:pos x="611433" y="194354"/>
                </a:cxn>
                <a:cxn ang="0">
                  <a:pos x="619265" y="219585"/>
                </a:cxn>
                <a:cxn ang="0">
                  <a:pos x="256918" y="630260"/>
                </a:cxn>
                <a:cxn ang="0">
                  <a:pos x="254088" y="629975"/>
                </a:cxn>
                <a:cxn ang="0">
                  <a:pos x="0" y="318220"/>
                </a:cxn>
                <a:cxn ang="0">
                  <a:pos x="318220" y="0"/>
                </a:cxn>
              </a:cxnLst>
              <a:rect l="0" t="0" r="r" b="b"/>
              <a:pathLst>
                <a:path w="619265" h="630260">
                  <a:moveTo>
                    <a:pt x="318220" y="0"/>
                  </a:moveTo>
                  <a:cubicBezTo>
                    <a:pt x="450031" y="0"/>
                    <a:pt x="563124" y="80141"/>
                    <a:pt x="611433" y="194354"/>
                  </a:cubicBezTo>
                  <a:lnTo>
                    <a:pt x="619265" y="219585"/>
                  </a:lnTo>
                  <a:lnTo>
                    <a:pt x="256918" y="630260"/>
                  </a:lnTo>
                  <a:lnTo>
                    <a:pt x="254088" y="629975"/>
                  </a:lnTo>
                  <a:cubicBezTo>
                    <a:pt x="109080" y="600302"/>
                    <a:pt x="0" y="472000"/>
                    <a:pt x="0" y="318220"/>
                  </a:cubicBezTo>
                  <a:cubicBezTo>
                    <a:pt x="0" y="142472"/>
                    <a:pt x="142472" y="0"/>
                    <a:pt x="318220" y="0"/>
                  </a:cubicBezTo>
                  <a:close/>
                </a:path>
              </a:pathLst>
            </a:custGeom>
            <a:solidFill>
              <a:srgbClr val="C00000">
                <a:alpha val="89999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4" name="直接连接符 11"/>
            <p:cNvCxnSpPr>
              <a:cxnSpLocks noChangeShapeType="1"/>
            </p:cNvCxnSpPr>
            <p:nvPr/>
          </p:nvCxnSpPr>
          <p:spPr bwMode="auto">
            <a:xfrm flipH="1">
              <a:off x="819150" y="404813"/>
              <a:ext cx="338138" cy="395287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</a:ln>
          </p:spPr>
        </p:cxnSp>
        <p:sp>
          <p:nvSpPr>
            <p:cNvPr id="5" name="文本框 12"/>
            <p:cNvSpPr txBox="1">
              <a:spLocks noChangeArrowheads="1"/>
            </p:cNvSpPr>
            <p:nvPr/>
          </p:nvSpPr>
          <p:spPr bwMode="auto">
            <a:xfrm>
              <a:off x="297910" y="270001"/>
              <a:ext cx="6191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2400" b="1">
                  <a:solidFill>
                    <a:schemeClr val="bg1"/>
                  </a:solidFill>
                  <a:latin typeface="+mj-lt"/>
                  <a:ea typeface="华文细黑" panose="02010600040101010101" pitchFamily="2" charset="-122"/>
                </a:rPr>
                <a:t>03</a:t>
              </a:r>
              <a:endParaRPr lang="zh-CN" altLang="en-US" sz="2400" b="1">
                <a:solidFill>
                  <a:schemeClr val="bg1"/>
                </a:solidFill>
                <a:latin typeface="+mj-lt"/>
                <a:ea typeface="华文细黑" panose="02010600040101010101" pitchFamily="2" charset="-122"/>
              </a:endParaRPr>
            </a:p>
          </p:txBody>
        </p:sp>
        <p:cxnSp>
          <p:nvCxnSpPr>
            <p:cNvPr id="6" name="直接连接符 14"/>
            <p:cNvCxnSpPr>
              <a:cxnSpLocks noChangeShapeType="1"/>
            </p:cNvCxnSpPr>
            <p:nvPr/>
          </p:nvCxnSpPr>
          <p:spPr bwMode="auto">
            <a:xfrm flipV="1">
              <a:off x="398463" y="899989"/>
              <a:ext cx="10619158" cy="36488"/>
            </a:xfrm>
            <a:prstGeom prst="line">
              <a:avLst/>
            </a:prstGeom>
            <a:noFill/>
            <a:ln w="6350" cmpd="sng">
              <a:solidFill>
                <a:srgbClr val="C00000">
                  <a:alpha val="50000"/>
                </a:srgbClr>
              </a:solidFill>
              <a:round/>
            </a:ln>
          </p:spPr>
        </p:cxnSp>
      </p:grpSp>
      <p:grpSp>
        <p:nvGrpSpPr>
          <p:cNvPr id="79" name="组合 27"/>
          <p:cNvGrpSpPr/>
          <p:nvPr/>
        </p:nvGrpSpPr>
        <p:grpSpPr>
          <a:xfrm>
            <a:off x="1224533" y="179364"/>
            <a:ext cx="2502846" cy="719112"/>
            <a:chOff x="5547360" y="57150"/>
            <a:chExt cx="1097410" cy="2670810"/>
          </a:xfrm>
        </p:grpSpPr>
        <p:sp>
          <p:nvSpPr>
            <p:cNvPr id="80" name="矩形 79"/>
            <p:cNvSpPr/>
            <p:nvPr/>
          </p:nvSpPr>
          <p:spPr>
            <a:xfrm>
              <a:off x="5547360" y="57150"/>
              <a:ext cx="109741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5663128" y="393780"/>
              <a:ext cx="865875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1488563" y="285270"/>
            <a:ext cx="183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研读下阙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9"/>
          <p:cNvSpPr/>
          <p:nvPr/>
        </p:nvSpPr>
        <p:spPr>
          <a:xfrm>
            <a:off x="5112965" y="1543589"/>
            <a:ext cx="5029944" cy="47089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ts val="1200"/>
              </a:spcBef>
            </a:pP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</a:rPr>
              <a:t>1.“惊”字所用极妙为何？试分析？</a:t>
            </a:r>
            <a:endParaRPr lang="en-US" altLang="zh-CN" sz="3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eaLnBrk="1" hangingPunct="1">
              <a:spcBef>
                <a:spcPts val="1200"/>
              </a:spcBef>
            </a:pP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、下阙引用杜牧的诗句，扬州在杜牧眼里是什么样的？引用其诗句有何作用？</a:t>
            </a:r>
            <a:endParaRPr lang="en-US" altLang="zh-CN" sz="3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eaLnBrk="1" hangingPunct="1">
              <a:spcBef>
                <a:spcPts val="1200"/>
              </a:spcBef>
            </a:pP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3.</a:t>
            </a:r>
            <a:r>
              <a:rPr sz="3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如何理解“二十四桥仍在，波心荡，冷月无声”？</a:t>
            </a:r>
            <a:endParaRPr lang="zh-CN" altLang="en-US" sz="3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eaLnBrk="1" hangingPunct="1">
              <a:spcBef>
                <a:spcPts val="1200"/>
              </a:spcBef>
            </a:pP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4.</a:t>
            </a:r>
            <a:r>
              <a:rPr sz="3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如何理解“念桥边红药，年年知为谁生”？</a:t>
            </a:r>
            <a:endParaRPr lang="zh-CN" altLang="en-US" sz="3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711760" y="1548061"/>
            <a:ext cx="3528392" cy="4031873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杜郎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俊赏，算而今、重到须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惊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。纵豆蔻词工，青楼梦好，难赋深情。二十四桥仍在，波心荡、冷月无声。念桥边红药，年年知为谁生？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3" name="图片 4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10800000">
            <a:off x="10081518" y="467942"/>
            <a:ext cx="1440557" cy="568895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wipe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4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7" y="612279"/>
            <a:ext cx="1440557" cy="568895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" name="图片 4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10800000">
            <a:off x="10081518" y="467942"/>
            <a:ext cx="1440557" cy="568895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TextBox 9"/>
          <p:cNvSpPr txBox="1"/>
          <p:nvPr/>
        </p:nvSpPr>
        <p:spPr>
          <a:xfrm>
            <a:off x="4104853" y="2052117"/>
            <a:ext cx="30839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扬州慢</a:t>
            </a:r>
            <a:endParaRPr lang="zh-CN" altLang="en-US" sz="660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97141" y="3456755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姜夔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0" y="575090"/>
            <a:ext cx="10593705" cy="614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3400" b="1" kern="1200" cap="none" spc="0" normalizeH="0" baseline="0" noProof="0" smtClean="0">
                <a:latin typeface="+mn-ea"/>
                <a:ea typeface="+mn-ea"/>
                <a:cs typeface="+mn-cs"/>
              </a:rPr>
              <a:t>3.</a:t>
            </a:r>
            <a:r>
              <a:rPr kumimoji="0" lang="zh-CN" altLang="en-US" sz="3400" b="1" kern="1200" cap="none" spc="0" normalizeH="0" baseline="0" noProof="0" smtClean="0">
                <a:latin typeface="+mn-ea"/>
                <a:ea typeface="+mn-ea"/>
                <a:cs typeface="+mn-cs"/>
              </a:rPr>
              <a:t>“二十四桥仍在，波心荡，冷月无声”。好在哪里？</a:t>
            </a:r>
            <a:endParaRPr kumimoji="0" lang="zh-CN" altLang="en-US" sz="3400" b="1" kern="1200" cap="none" spc="0" normalizeH="0" baseline="0" noProof="0" smtClean="0">
              <a:latin typeface="+mn-ea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35432" y="1344983"/>
            <a:ext cx="5698026" cy="265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270" kern="1200" cap="none" spc="0" normalizeH="0" baseline="0" noProof="0" smtClean="0"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2645" kern="1200" cap="none" spc="0" normalizeH="0" baseline="0" noProof="0" smtClean="0">
                <a:latin typeface="华文行楷" panose="02010800040101010101" charset="-122"/>
                <a:ea typeface="华文行楷" panose="02010800040101010101" charset="-122"/>
                <a:cs typeface="+mn-cs"/>
              </a:rPr>
              <a:t>寄扬州韩绰判官</a:t>
            </a:r>
            <a:r>
              <a:rPr kumimoji="0" lang="en-US" altLang="zh-CN" sz="2645" kern="1200" cap="none" spc="0" normalizeH="0" baseline="0" noProof="0" smtClean="0">
                <a:latin typeface="华文行楷" panose="02010800040101010101" charset="-122"/>
                <a:ea typeface="华文行楷" panose="02010800040101010101" charset="-122"/>
                <a:cs typeface="+mn-cs"/>
              </a:rPr>
              <a:t>【</a:t>
            </a:r>
            <a:r>
              <a:rPr kumimoji="0" lang="zh-CN" altLang="en-US" sz="2645" kern="1200" cap="none" spc="0" normalizeH="0" baseline="0" noProof="0" smtClean="0">
                <a:latin typeface="华文行楷" panose="02010800040101010101" charset="-122"/>
                <a:ea typeface="华文行楷" panose="02010800040101010101" charset="-122"/>
                <a:cs typeface="+mn-cs"/>
              </a:rPr>
              <a:t>唐</a:t>
            </a:r>
            <a:r>
              <a:rPr kumimoji="0" lang="en-US" altLang="zh-CN" sz="2645" kern="1200" cap="none" spc="0" normalizeH="0" baseline="0" noProof="0" smtClean="0">
                <a:latin typeface="华文行楷" panose="02010800040101010101" charset="-122"/>
                <a:ea typeface="华文行楷" panose="02010800040101010101" charset="-122"/>
                <a:cs typeface="+mn-cs"/>
              </a:rPr>
              <a:t>】</a:t>
            </a:r>
            <a:r>
              <a:rPr kumimoji="0" lang="zh-CN" altLang="en-US" sz="2645" kern="1200" cap="none" spc="0" normalizeH="0" baseline="0" noProof="0" smtClean="0">
                <a:latin typeface="华文行楷" panose="02010800040101010101" charset="-122"/>
                <a:ea typeface="华文行楷" panose="02010800040101010101" charset="-122"/>
                <a:cs typeface="+mn-cs"/>
              </a:rPr>
              <a:t>杜牧</a:t>
            </a:r>
            <a:endParaRPr kumimoji="0" lang="en-US" altLang="zh-CN" sz="2645" kern="1200" cap="none" spc="0" normalizeH="0" baseline="0" noProof="0" smtClean="0"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645" kern="1200" cap="none" spc="0" normalizeH="0" baseline="0" noProof="0" smtClean="0">
                <a:latin typeface="华文行楷" panose="02010800040101010101" charset="-122"/>
                <a:ea typeface="华文行楷" panose="02010800040101010101" charset="-122"/>
                <a:cs typeface="+mn-cs"/>
              </a:rPr>
              <a:t>青山隐隐水迢迢， 秋尽江南草木凋。</a:t>
            </a:r>
            <a:endParaRPr kumimoji="0" lang="zh-CN" altLang="en-US" sz="2645" kern="1200" cap="none" spc="0" normalizeH="0" baseline="0" noProof="0" smtClean="0"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645" kern="1200" cap="none" spc="0" normalizeH="0" baseline="0" noProof="0" smtClean="0">
                <a:latin typeface="华文行楷" panose="02010800040101010101" charset="-122"/>
                <a:ea typeface="华文行楷" panose="02010800040101010101" charset="-122"/>
                <a:cs typeface="+mn-cs"/>
              </a:rPr>
              <a:t>二十四桥明月夜， 玉人何处教吹箫？</a:t>
            </a:r>
            <a:endParaRPr kumimoji="0" lang="zh-CN" altLang="en-US" sz="2645" kern="1200" cap="none" spc="0" normalizeH="0" baseline="0" noProof="0" smtClean="0"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endParaRPr kumimoji="0" lang="en-US" altLang="zh-CN" sz="3400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endParaRPr kumimoji="0" lang="en-US" altLang="zh-CN" sz="2645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endParaRPr kumimoji="0" lang="zh-CN" altLang="en-US" sz="2645" kern="1200" cap="none" spc="0" normalizeH="0" baseline="0" noProof="0" smtClean="0"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725923"/>
            <a:ext cx="9606280" cy="2130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2270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    </a:t>
            </a:r>
            <a:r>
              <a:rPr kumimoji="0" lang="en-US" altLang="zh-CN" sz="2645" kern="1200" cap="none" spc="0" normalizeH="0" baseline="0" noProof="0" smtClean="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“</a:t>
            </a:r>
            <a:r>
              <a:rPr kumimoji="0" lang="zh-CN" altLang="en-US" sz="2645" kern="1200" cap="none" spc="0" normalizeH="0" baseline="0" noProof="0" smtClean="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二十四桥明月夜，玉人何处教吹箫？”所写是明月当空，</a:t>
            </a:r>
            <a:endParaRPr kumimoji="0" lang="en-US" altLang="zh-CN" sz="2645" kern="1200" cap="none" spc="0" normalizeH="0" baseline="0" noProof="0" smtClean="0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645" kern="1200" cap="none" spc="0" normalizeH="0" baseline="0" noProof="0" smtClean="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萧笙聒耳，</a:t>
            </a:r>
            <a:r>
              <a:rPr kumimoji="0" lang="zh-CN" altLang="en-US" sz="2645" kern="1200" cap="none" spc="0" normalizeH="0" baseline="0" noProof="0" smtClean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何等热闹</a:t>
            </a:r>
            <a:r>
              <a:rPr kumimoji="0" lang="zh-CN" altLang="en-US" sz="2645" kern="1200" cap="none" spc="0" normalizeH="0" baseline="0" noProof="0" smtClean="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，而姜词所写却是冷月浸在冬至日的水里，</a:t>
            </a:r>
            <a:endParaRPr kumimoji="0" lang="en-US" altLang="zh-CN" sz="2645" kern="1200" cap="none" spc="0" normalizeH="0" baseline="0" noProof="0" smtClean="0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645" kern="1200" cap="none" spc="0" normalizeH="0" baseline="0" noProof="0" smtClean="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寂静无声，</a:t>
            </a:r>
            <a:r>
              <a:rPr kumimoji="0" lang="zh-CN" altLang="en-US" sz="2645" kern="1200" cap="none" spc="0" normalizeH="0" baseline="0" noProof="0" smtClean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何等冷清</a:t>
            </a:r>
            <a:r>
              <a:rPr kumimoji="0" lang="zh-CN" altLang="en-US" sz="2645" kern="1200" cap="none" spc="0" normalizeH="0" baseline="0" noProof="0" smtClean="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。通过</a:t>
            </a:r>
            <a:r>
              <a:rPr kumimoji="0" lang="zh-CN" altLang="en-US" sz="2645" kern="1200" cap="none" spc="0" normalizeH="0" baseline="0" noProof="0" smtClean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对比反衬</a:t>
            </a:r>
            <a:r>
              <a:rPr kumimoji="0" lang="zh-CN" altLang="en-US" sz="2645" kern="1200" cap="none" spc="0" normalizeH="0" baseline="0" noProof="0" smtClean="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，把“黍离之悲”</a:t>
            </a:r>
            <a:r>
              <a:rPr kumimoji="0" lang="zh-CN" altLang="en-US" sz="2645" kern="1200" cap="none" spc="0" normalizeH="0" baseline="0" noProof="0" smtClean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渲染</a:t>
            </a:r>
            <a:r>
              <a:rPr kumimoji="0" lang="zh-CN" altLang="en-US" sz="2645" kern="1200" cap="none" spc="0" normalizeH="0" baseline="0" noProof="0" smtClean="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的</a:t>
            </a:r>
            <a:endParaRPr kumimoji="0" lang="en-US" altLang="zh-CN" sz="2645" kern="1200" cap="none" spc="0" normalizeH="0" baseline="0" noProof="0" smtClean="0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645" kern="1200" cap="none" spc="0" normalizeH="0" baseline="0" noProof="0" smtClean="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愈加浓烈。</a:t>
            </a:r>
            <a:endParaRPr kumimoji="0" lang="zh-CN" altLang="en-US" sz="2645" kern="1200" cap="none" spc="0" normalizeH="0" baseline="0" noProof="0" smtClean="0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endParaRPr kumimoji="0" lang="zh-CN" altLang="en-US" sz="2645" kern="1200" cap="none" spc="0" normalizeH="0" baseline="0" noProof="0" smtClean="0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538711"/>
            <a:ext cx="9606280" cy="2130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645" b="1">
                <a:solidFill>
                  <a:srgbClr val="000000"/>
                </a:solidFill>
                <a:latin typeface="华文中宋" panose="02010600040101010101" pitchFamily="2" charset="-122"/>
                <a:ea typeface="楷体_GB2312" pitchFamily="49" charset="-122"/>
              </a:rPr>
              <a:t>    </a:t>
            </a:r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月亮本就“无声”，也无所谓冷暖。但词人</a:t>
            </a: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移情于物</a:t>
            </a:r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，</a:t>
            </a:r>
            <a:endParaRPr lang="en-US" altLang="zh-CN" sz="2645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刻画了一个</a:t>
            </a: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疏淡清冷、凄寂萧条的意境</a:t>
            </a:r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：一轮凄冷的孤月</a:t>
            </a:r>
            <a:endParaRPr lang="en-US" altLang="zh-CN" sz="2645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悄然无声地倒映在动荡的水波之中。月仿佛像一位见证人一样，</a:t>
            </a:r>
            <a:endParaRPr lang="en-US" altLang="zh-CN" sz="2645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见证了扬州城曾经的繁华也见证了如今的衰败。</a:t>
            </a:r>
            <a:endParaRPr lang="zh-CN" altLang="en-US" sz="2645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endParaRPr lang="zh-CN" altLang="en-US" sz="2645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88430" y="163513"/>
            <a:ext cx="10729191" cy="772964"/>
            <a:chOff x="288430" y="163513"/>
            <a:chExt cx="10729191" cy="772964"/>
          </a:xfrm>
        </p:grpSpPr>
        <p:sp>
          <p:nvSpPr>
            <p:cNvPr id="3" name="任意多边形 9"/>
            <p:cNvSpPr/>
            <p:nvPr/>
          </p:nvSpPr>
          <p:spPr bwMode="auto">
            <a:xfrm>
              <a:off x="288430" y="163513"/>
              <a:ext cx="738684" cy="772964"/>
            </a:xfrm>
            <a:custGeom>
              <a:cxnLst>
                <a:cxn ang="0">
                  <a:pos x="318220" y="0"/>
                </a:cxn>
                <a:cxn ang="0">
                  <a:pos x="611433" y="194354"/>
                </a:cxn>
                <a:cxn ang="0">
                  <a:pos x="619265" y="219585"/>
                </a:cxn>
                <a:cxn ang="0">
                  <a:pos x="256918" y="630260"/>
                </a:cxn>
                <a:cxn ang="0">
                  <a:pos x="254088" y="629975"/>
                </a:cxn>
                <a:cxn ang="0">
                  <a:pos x="0" y="318220"/>
                </a:cxn>
                <a:cxn ang="0">
                  <a:pos x="318220" y="0"/>
                </a:cxn>
              </a:cxnLst>
              <a:rect l="0" t="0" r="r" b="b"/>
              <a:pathLst>
                <a:path w="619265" h="630260">
                  <a:moveTo>
                    <a:pt x="318220" y="0"/>
                  </a:moveTo>
                  <a:cubicBezTo>
                    <a:pt x="450031" y="0"/>
                    <a:pt x="563124" y="80141"/>
                    <a:pt x="611433" y="194354"/>
                  </a:cubicBezTo>
                  <a:lnTo>
                    <a:pt x="619265" y="219585"/>
                  </a:lnTo>
                  <a:lnTo>
                    <a:pt x="256918" y="630260"/>
                  </a:lnTo>
                  <a:lnTo>
                    <a:pt x="254088" y="629975"/>
                  </a:lnTo>
                  <a:cubicBezTo>
                    <a:pt x="109080" y="600302"/>
                    <a:pt x="0" y="472000"/>
                    <a:pt x="0" y="318220"/>
                  </a:cubicBezTo>
                  <a:cubicBezTo>
                    <a:pt x="0" y="142472"/>
                    <a:pt x="142472" y="0"/>
                    <a:pt x="318220" y="0"/>
                  </a:cubicBezTo>
                  <a:close/>
                </a:path>
              </a:pathLst>
            </a:custGeom>
            <a:solidFill>
              <a:srgbClr val="C00000">
                <a:alpha val="89999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4" name="直接连接符 11"/>
            <p:cNvCxnSpPr>
              <a:cxnSpLocks noChangeShapeType="1"/>
            </p:cNvCxnSpPr>
            <p:nvPr/>
          </p:nvCxnSpPr>
          <p:spPr bwMode="auto">
            <a:xfrm flipH="1">
              <a:off x="819150" y="404813"/>
              <a:ext cx="338138" cy="395287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</a:ln>
          </p:spPr>
        </p:cxnSp>
        <p:sp>
          <p:nvSpPr>
            <p:cNvPr id="5" name="文本框 12"/>
            <p:cNvSpPr txBox="1">
              <a:spLocks noChangeArrowheads="1"/>
            </p:cNvSpPr>
            <p:nvPr/>
          </p:nvSpPr>
          <p:spPr bwMode="auto">
            <a:xfrm>
              <a:off x="297910" y="270001"/>
              <a:ext cx="6191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2400" b="1">
                  <a:solidFill>
                    <a:schemeClr val="bg1"/>
                  </a:solidFill>
                  <a:latin typeface="+mj-lt"/>
                  <a:ea typeface="华文细黑" panose="02010600040101010101" pitchFamily="2" charset="-122"/>
                </a:rPr>
                <a:t>03</a:t>
              </a:r>
              <a:endParaRPr lang="zh-CN" altLang="en-US" sz="2400" b="1">
                <a:solidFill>
                  <a:schemeClr val="bg1"/>
                </a:solidFill>
                <a:latin typeface="+mj-lt"/>
                <a:ea typeface="华文细黑" panose="02010600040101010101" pitchFamily="2" charset="-122"/>
              </a:endParaRPr>
            </a:p>
          </p:txBody>
        </p:sp>
        <p:cxnSp>
          <p:nvCxnSpPr>
            <p:cNvPr id="6" name="直接连接符 14"/>
            <p:cNvCxnSpPr>
              <a:cxnSpLocks noChangeShapeType="1"/>
            </p:cNvCxnSpPr>
            <p:nvPr/>
          </p:nvCxnSpPr>
          <p:spPr bwMode="auto">
            <a:xfrm flipV="1">
              <a:off x="398463" y="899989"/>
              <a:ext cx="10619158" cy="36488"/>
            </a:xfrm>
            <a:prstGeom prst="line">
              <a:avLst/>
            </a:prstGeom>
            <a:noFill/>
            <a:ln w="6350" cmpd="sng">
              <a:solidFill>
                <a:srgbClr val="C00000">
                  <a:alpha val="50000"/>
                </a:srgbClr>
              </a:solidFill>
              <a:round/>
            </a:ln>
          </p:spPr>
        </p:cxnSp>
      </p:grpSp>
      <p:grpSp>
        <p:nvGrpSpPr>
          <p:cNvPr id="79" name="组合 27"/>
          <p:cNvGrpSpPr/>
          <p:nvPr/>
        </p:nvGrpSpPr>
        <p:grpSpPr>
          <a:xfrm>
            <a:off x="1224533" y="179364"/>
            <a:ext cx="2502846" cy="719112"/>
            <a:chOff x="5547360" y="57150"/>
            <a:chExt cx="1097410" cy="2670810"/>
          </a:xfrm>
        </p:grpSpPr>
        <p:sp>
          <p:nvSpPr>
            <p:cNvPr id="80" name="矩形 79"/>
            <p:cNvSpPr/>
            <p:nvPr/>
          </p:nvSpPr>
          <p:spPr>
            <a:xfrm>
              <a:off x="5547360" y="57150"/>
              <a:ext cx="109741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5663128" y="393780"/>
              <a:ext cx="865875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1488563" y="285270"/>
            <a:ext cx="183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名句赏析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图片 4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10800000">
            <a:off x="10081518" y="467942"/>
            <a:ext cx="1440557" cy="568895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3" name="图片 12" descr="图片包含 动物, 鸟, 水鸟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3596" y="1935264"/>
            <a:ext cx="2253636" cy="225363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19345" y="2043416"/>
            <a:ext cx="9646348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lang="en-US" altLang="zh-CN" sz="280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“</a:t>
            </a:r>
            <a:r>
              <a:rPr lang="zh-CN" altLang="en-US" sz="280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二十四桥明月夜，玉人何处教吹箫？”所写是明月当空，萧笙聒耳，</a:t>
            </a:r>
            <a:r>
              <a:rPr lang="zh-CN" altLang="en-US" sz="280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何等热闹</a:t>
            </a:r>
            <a:r>
              <a:rPr lang="zh-CN" altLang="en-US" sz="280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，而姜词所写却是冷月浸在冬至日的水里，寂静无声，</a:t>
            </a:r>
            <a:r>
              <a:rPr lang="zh-CN" altLang="en-US" sz="280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何等冷清</a:t>
            </a:r>
            <a:r>
              <a:rPr lang="zh-CN" altLang="en-US" sz="280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。通过</a:t>
            </a:r>
            <a:r>
              <a:rPr lang="zh-CN" altLang="en-US" sz="280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对比反衬</a:t>
            </a:r>
            <a:r>
              <a:rPr lang="zh-CN" altLang="en-US" sz="280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，把“黍离之悲”</a:t>
            </a:r>
            <a:r>
              <a:rPr lang="zh-CN" altLang="en-US" sz="280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渲染</a:t>
            </a:r>
            <a:r>
              <a:rPr lang="zh-CN" altLang="en-US" sz="280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的愈加浓烈。</a:t>
            </a:r>
            <a:r>
              <a:rPr lang="zh-CN" altLang="en-US" sz="2800" b="1">
                <a:sym typeface="+mn-ea"/>
              </a:rPr>
              <a:t>此处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情景交融</a:t>
            </a:r>
            <a:r>
              <a:rPr lang="zh-CN" altLang="en-US" sz="2800" b="1">
                <a:sym typeface="+mn-ea"/>
              </a:rPr>
              <a:t>，以昔时“二十四桥明月夜”的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乐景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，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反衬</a:t>
            </a:r>
            <a:r>
              <a:rPr lang="zh-CN" altLang="en-US" sz="2800" b="1">
                <a:sym typeface="+mn-ea"/>
              </a:rPr>
              <a:t>今日“波心荡、冷月无声”的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哀情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pitchFamily="2" charset="-122"/>
                <a:ea typeface="楷体_GB2312" pitchFamily="49" charset="-122"/>
                <a:sym typeface="+mn-ea"/>
              </a:rPr>
              <a:t>渲染</a:t>
            </a:r>
            <a:r>
              <a:rPr lang="zh-CN" altLang="en-US" sz="2800" b="1">
                <a:sym typeface="+mn-ea"/>
              </a:rPr>
              <a:t>流露出 “物是人非事事休，欲语泪先流” 的无限伤痛之情。</a:t>
            </a:r>
            <a:endParaRPr lang="zh-CN" sz="28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355600" algn="l"/>
            <a:r>
              <a:rPr lang="en-US" altLang="zh-CN" sz="280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月亮本就“无声”，也无所谓冷暖。但词人</a:t>
            </a:r>
            <a:r>
              <a:rPr lang="en-US" altLang="zh-CN" sz="280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移情于物，刻画了一个疏淡清冷、凄寂萧条的意境</a:t>
            </a:r>
            <a:r>
              <a:rPr lang="en-US" altLang="zh-CN" sz="280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：一轮凄冷的孤月悄然无声地倒映在动荡的水波之中。月仿佛像一位</a:t>
            </a:r>
            <a:r>
              <a:rPr lang="en-US" altLang="zh-CN" sz="280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见证人</a:t>
            </a:r>
            <a:r>
              <a:rPr lang="en-US" altLang="zh-CN" sz="280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一样，见证了扬州城曾经的繁华也见证了如今的衰败。</a:t>
            </a:r>
            <a:endParaRPr lang="en-US" altLang="zh-CN" sz="2800" noProof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44888" y="1290104"/>
            <a:ext cx="7990205" cy="6451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600" b="1" noProof="0">
                <a:latin typeface="+mn-ea"/>
                <a:sym typeface="+mn-ea"/>
              </a:rPr>
              <a:t>“二十四桥</a:t>
            </a:r>
            <a:r>
              <a:rPr lang="zh-CN" altLang="en-US" sz="3600" b="1" noProof="0">
                <a:solidFill>
                  <a:srgbClr val="7030A0"/>
                </a:solidFill>
                <a:latin typeface="+mn-ea"/>
                <a:sym typeface="+mn-ea"/>
              </a:rPr>
              <a:t>仍在</a:t>
            </a:r>
            <a:r>
              <a:rPr lang="zh-CN" altLang="en-US" sz="3600" b="1" noProof="0">
                <a:latin typeface="+mn-ea"/>
                <a:sym typeface="+mn-ea"/>
              </a:rPr>
              <a:t>，波心荡，</a:t>
            </a:r>
            <a:r>
              <a:rPr lang="zh-CN" altLang="en-US" sz="3600" b="1" noProof="0">
                <a:solidFill>
                  <a:srgbClr val="7030A0"/>
                </a:solidFill>
                <a:latin typeface="+mn-ea"/>
                <a:sym typeface="+mn-ea"/>
              </a:rPr>
              <a:t>冷月无声</a:t>
            </a:r>
            <a:r>
              <a:rPr lang="zh-CN" altLang="en-US" sz="3600" b="1" noProof="0">
                <a:latin typeface="+mn-ea"/>
                <a:sym typeface="+mn-ea"/>
              </a:rPr>
              <a:t>”。</a:t>
            </a:r>
            <a:endParaRPr 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88430" y="163513"/>
            <a:ext cx="10729191" cy="772964"/>
            <a:chOff x="288430" y="163513"/>
            <a:chExt cx="10729191" cy="772964"/>
          </a:xfrm>
        </p:grpSpPr>
        <p:sp>
          <p:nvSpPr>
            <p:cNvPr id="3" name="任意多边形 9"/>
            <p:cNvSpPr/>
            <p:nvPr/>
          </p:nvSpPr>
          <p:spPr bwMode="auto">
            <a:xfrm>
              <a:off x="288430" y="163513"/>
              <a:ext cx="738684" cy="772964"/>
            </a:xfrm>
            <a:custGeom>
              <a:cxnLst>
                <a:cxn ang="0">
                  <a:pos x="318220" y="0"/>
                </a:cxn>
                <a:cxn ang="0">
                  <a:pos x="611433" y="194354"/>
                </a:cxn>
                <a:cxn ang="0">
                  <a:pos x="619265" y="219585"/>
                </a:cxn>
                <a:cxn ang="0">
                  <a:pos x="256918" y="630260"/>
                </a:cxn>
                <a:cxn ang="0">
                  <a:pos x="254088" y="629975"/>
                </a:cxn>
                <a:cxn ang="0">
                  <a:pos x="0" y="318220"/>
                </a:cxn>
                <a:cxn ang="0">
                  <a:pos x="318220" y="0"/>
                </a:cxn>
              </a:cxnLst>
              <a:rect l="0" t="0" r="r" b="b"/>
              <a:pathLst>
                <a:path w="619265" h="630260">
                  <a:moveTo>
                    <a:pt x="318220" y="0"/>
                  </a:moveTo>
                  <a:cubicBezTo>
                    <a:pt x="450031" y="0"/>
                    <a:pt x="563124" y="80141"/>
                    <a:pt x="611433" y="194354"/>
                  </a:cubicBezTo>
                  <a:lnTo>
                    <a:pt x="619265" y="219585"/>
                  </a:lnTo>
                  <a:lnTo>
                    <a:pt x="256918" y="630260"/>
                  </a:lnTo>
                  <a:lnTo>
                    <a:pt x="254088" y="629975"/>
                  </a:lnTo>
                  <a:cubicBezTo>
                    <a:pt x="109080" y="600302"/>
                    <a:pt x="0" y="472000"/>
                    <a:pt x="0" y="318220"/>
                  </a:cubicBezTo>
                  <a:cubicBezTo>
                    <a:pt x="0" y="142472"/>
                    <a:pt x="142472" y="0"/>
                    <a:pt x="318220" y="0"/>
                  </a:cubicBezTo>
                  <a:close/>
                </a:path>
              </a:pathLst>
            </a:custGeom>
            <a:solidFill>
              <a:srgbClr val="C00000">
                <a:alpha val="89999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4" name="直接连接符 11"/>
            <p:cNvCxnSpPr>
              <a:cxnSpLocks noChangeShapeType="1"/>
            </p:cNvCxnSpPr>
            <p:nvPr/>
          </p:nvCxnSpPr>
          <p:spPr bwMode="auto">
            <a:xfrm flipH="1">
              <a:off x="819150" y="404813"/>
              <a:ext cx="338138" cy="395287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</a:ln>
          </p:spPr>
        </p:cxnSp>
        <p:sp>
          <p:nvSpPr>
            <p:cNvPr id="5" name="文本框 12"/>
            <p:cNvSpPr txBox="1">
              <a:spLocks noChangeArrowheads="1"/>
            </p:cNvSpPr>
            <p:nvPr/>
          </p:nvSpPr>
          <p:spPr bwMode="auto">
            <a:xfrm>
              <a:off x="297910" y="270001"/>
              <a:ext cx="6191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2400" b="1">
                  <a:solidFill>
                    <a:schemeClr val="bg1"/>
                  </a:solidFill>
                  <a:latin typeface="+mj-lt"/>
                  <a:ea typeface="华文细黑" panose="02010600040101010101" pitchFamily="2" charset="-122"/>
                </a:rPr>
                <a:t>03</a:t>
              </a:r>
              <a:endParaRPr lang="zh-CN" altLang="en-US" sz="2400" b="1">
                <a:solidFill>
                  <a:schemeClr val="bg1"/>
                </a:solidFill>
                <a:latin typeface="+mj-lt"/>
                <a:ea typeface="华文细黑" panose="02010600040101010101" pitchFamily="2" charset="-122"/>
              </a:endParaRPr>
            </a:p>
          </p:txBody>
        </p:sp>
        <p:cxnSp>
          <p:nvCxnSpPr>
            <p:cNvPr id="6" name="直接连接符 14"/>
            <p:cNvCxnSpPr>
              <a:cxnSpLocks noChangeShapeType="1"/>
            </p:cNvCxnSpPr>
            <p:nvPr/>
          </p:nvCxnSpPr>
          <p:spPr bwMode="auto">
            <a:xfrm flipV="1">
              <a:off x="398463" y="899989"/>
              <a:ext cx="10619158" cy="36488"/>
            </a:xfrm>
            <a:prstGeom prst="line">
              <a:avLst/>
            </a:prstGeom>
            <a:noFill/>
            <a:ln w="6350" cmpd="sng">
              <a:solidFill>
                <a:srgbClr val="C00000">
                  <a:alpha val="50000"/>
                </a:srgbClr>
              </a:solidFill>
              <a:round/>
            </a:ln>
          </p:spPr>
        </p:cxnSp>
      </p:grpSp>
      <p:grpSp>
        <p:nvGrpSpPr>
          <p:cNvPr id="79" name="组合 27"/>
          <p:cNvGrpSpPr/>
          <p:nvPr/>
        </p:nvGrpSpPr>
        <p:grpSpPr>
          <a:xfrm>
            <a:off x="1224533" y="179364"/>
            <a:ext cx="2502846" cy="719112"/>
            <a:chOff x="5547360" y="57150"/>
            <a:chExt cx="1097410" cy="2670810"/>
          </a:xfrm>
        </p:grpSpPr>
        <p:sp>
          <p:nvSpPr>
            <p:cNvPr id="80" name="矩形 79"/>
            <p:cNvSpPr/>
            <p:nvPr/>
          </p:nvSpPr>
          <p:spPr>
            <a:xfrm>
              <a:off x="5547360" y="57150"/>
              <a:ext cx="109741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5663128" y="393780"/>
              <a:ext cx="865875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1488563" y="285270"/>
            <a:ext cx="183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名句赏析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图片 4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10800000">
            <a:off x="10081518" y="467942"/>
            <a:ext cx="1440557" cy="568895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/>
        </p:nvSpPr>
        <p:spPr>
          <a:xfrm>
            <a:off x="900800" y="2120004"/>
            <a:ext cx="8956555" cy="31260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①以景结情，言有尽而意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无穷，给读者留下深沉的思考和回味。   </a:t>
            </a:r>
            <a:endParaRPr lang="en-US" altLang="zh-CN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②虚写，冬去春回，红药花开，但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花开依旧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人事已非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，花开也不过徒增空城的感伤而已。</a:t>
            </a:r>
            <a:endParaRPr lang="en-US" altLang="zh-CN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③词人借此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曲折地表现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出战后扬州人民的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凄苦生活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情况，以及自己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亡国之痛、兴亡之悲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的情感。</a:t>
            </a:r>
            <a:endParaRPr lang="zh-CN" sz="28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62655" y="243840"/>
            <a:ext cx="79902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 noProof="0">
                <a:latin typeface="+mn-ea"/>
                <a:sym typeface="+mn-ea"/>
              </a:rPr>
              <a:t>“</a:t>
            </a:r>
            <a:r>
              <a:rPr lang="zh-CN" altLang="en-US" sz="3600" b="1" noProof="0">
                <a:latin typeface="+mn-ea"/>
                <a:sym typeface="+mn-ea"/>
              </a:rPr>
              <a:t>念桥边红药，年年</a:t>
            </a:r>
            <a:r>
              <a:rPr lang="zh-CN" altLang="en-US" sz="3600" b="1" noProof="0">
                <a:solidFill>
                  <a:srgbClr val="7030A0"/>
                </a:solidFill>
                <a:latin typeface="+mn-ea"/>
                <a:sym typeface="+mn-ea"/>
              </a:rPr>
              <a:t>知为谁生</a:t>
            </a:r>
            <a:r>
              <a:rPr lang="zh-CN" altLang="en-US" sz="3600" b="1" noProof="0">
                <a:latin typeface="+mn-ea"/>
                <a:sym typeface="+mn-ea"/>
              </a:rPr>
              <a:t>”。</a:t>
            </a:r>
            <a:endParaRPr 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22474" y="1224393"/>
            <a:ext cx="747712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defRPr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“映阶碧草自春色，隔叶黄鹂空好音”的味道。</a:t>
            </a:r>
            <a:endParaRPr lang="zh-CN" altLang="en-US" sz="2800" b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167107" y="601402"/>
            <a:ext cx="11027410" cy="11372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3400" b="1" kern="1200" cap="none" spc="0" normalizeH="0" baseline="0" noProof="0" smtClean="0">
                <a:latin typeface="+mn-ea"/>
                <a:ea typeface="+mn-ea"/>
                <a:cs typeface="+mn-cs"/>
              </a:rPr>
              <a:t>4.</a:t>
            </a:r>
            <a:r>
              <a:rPr kumimoji="0" lang="zh-CN" altLang="en-US" sz="3400" b="1" kern="1200" cap="none" spc="0" normalizeH="0" baseline="0" noProof="0" smtClean="0">
                <a:latin typeface="+mn-ea"/>
                <a:ea typeface="+mn-ea"/>
                <a:cs typeface="+mn-cs"/>
              </a:rPr>
              <a:t>“念桥边红药，年年知为难生”与序中哪句感觉很像？</a:t>
            </a:r>
            <a:endParaRPr kumimoji="0" lang="en-US" altLang="zh-CN" sz="3400" b="1" kern="1200" cap="none" spc="0" normalizeH="0" baseline="0" noProof="0" smtClean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lang="zh-CN" altLang="en-US" sz="3400" b="1" smtClean="0">
                <a:latin typeface="+mn-ea"/>
              </a:rPr>
              <a:t>让你想起学过的哪句诗？</a:t>
            </a:r>
            <a:r>
              <a:rPr kumimoji="0" lang="zh-CN" altLang="en-US" sz="3400" b="1" kern="1200" cap="none" spc="0" normalizeH="0" baseline="0" noProof="0" smtClean="0">
                <a:latin typeface="+mn-ea"/>
                <a:ea typeface="+mn-ea"/>
                <a:cs typeface="+mn-cs"/>
              </a:rPr>
              <a:t>好在哪里？</a:t>
            </a:r>
            <a:endParaRPr kumimoji="0" lang="zh-CN" altLang="en-US" sz="3400" b="1" kern="1200" cap="none" spc="0" normalizeH="0" baseline="0" noProof="0" smtClean="0">
              <a:latin typeface="+mn-ea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789063"/>
            <a:ext cx="9942830" cy="2130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27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         </a:t>
            </a:r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红药一到春天就开始生长，不管人世间发生了怎样的变化，</a:t>
            </a:r>
            <a:endParaRPr lang="en-US" altLang="zh-CN" sz="2645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 smtClean="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自然</a:t>
            </a:r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物的本性不会改变。往年，它可以供游人观赏，可是现在</a:t>
            </a:r>
            <a:endParaRPr lang="en-US" altLang="zh-CN" sz="2645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城空了，人少了，何况国难未息，谁也无心去观赏它。真有点儿</a:t>
            </a:r>
            <a:endParaRPr lang="en-US" altLang="zh-CN" sz="2645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“映阶碧草自春色，隔叶黄鹂空好音”的味道。词人借此</a:t>
            </a: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曲折地</a:t>
            </a:r>
            <a:endParaRPr lang="en-US" altLang="zh-CN" sz="2645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表现</a:t>
            </a:r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出劫后扬州人民的</a:t>
            </a: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凄苦生活</a:t>
            </a:r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情况，以及自己</a:t>
            </a: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感时伤乱</a:t>
            </a:r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的情怀。</a:t>
            </a:r>
            <a:endParaRPr lang="zh-CN" altLang="en-US" sz="2645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966624"/>
            <a:ext cx="10404074" cy="1884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89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       </a:t>
            </a:r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这里的虚拟非常耐人寻味。冬至之日，本来不是红芍药花开</a:t>
            </a:r>
            <a:endParaRPr lang="en-US" altLang="zh-CN" sz="2645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的季节，但纵使冬去春回，来年红药花开，又有谁来欣赏它呢？</a:t>
            </a:r>
            <a:endParaRPr lang="en-US" altLang="zh-CN" sz="2645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花开依旧</a:t>
            </a:r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，</a:t>
            </a: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人事已非</a:t>
            </a:r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，花开也不过徒增空城的感伤而已。词情</a:t>
            </a:r>
            <a:endParaRPr lang="en-US" altLang="zh-CN" sz="2645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645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跌宕浓烈</a:t>
            </a:r>
            <a:r>
              <a:rPr lang="zh-CN" altLang="en-US" sz="2645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，增强了艺术感染力。</a:t>
            </a:r>
            <a:endParaRPr lang="zh-CN" altLang="en-US" sz="2645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9618" name="Rectangle 2"/>
          <p:cNvSpPr/>
          <p:nvPr/>
        </p:nvSpPr>
        <p:spPr>
          <a:xfrm>
            <a:off x="268087" y="926400"/>
            <a:ext cx="8641556" cy="24174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416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5</a:t>
            </a:r>
            <a:r>
              <a:rPr lang="en-US" altLang="zh-CN" sz="4160" b="1" smtClean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.</a:t>
            </a:r>
            <a:r>
              <a:rPr lang="zh-CN" altLang="en-US" sz="4160" b="1" smtClean="0">
                <a:latin typeface="华文新魏" panose="02010800040101010101" charset="-122"/>
                <a:ea typeface="华文新魏" panose="02010800040101010101" charset="-122"/>
              </a:rPr>
              <a:t>找出词</a:t>
            </a:r>
            <a:r>
              <a:rPr lang="zh-CN" altLang="en-US" sz="416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中的典</a:t>
            </a:r>
            <a:r>
              <a:rPr lang="zh-CN" altLang="en-US" sz="4160" b="1" smtClean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故。作者使</a:t>
            </a:r>
            <a:r>
              <a:rPr lang="zh-CN" altLang="en-US" sz="416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用这些典</a:t>
            </a:r>
            <a:r>
              <a:rPr lang="zh-CN" altLang="en-US" sz="4160" b="1" smtClean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故说</a:t>
            </a:r>
            <a:r>
              <a:rPr lang="zh-CN" altLang="en-US" sz="416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明了什么</a:t>
            </a:r>
            <a:r>
              <a:rPr lang="en-US" altLang="zh-CN" sz="416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?</a:t>
            </a:r>
            <a:r>
              <a:rPr lang="en-US" altLang="zh-CN" sz="4160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charset="-122"/>
              </a:rPr>
              <a:t> </a:t>
            </a:r>
            <a:br>
              <a:rPr lang="en-US" altLang="zh-CN" sz="416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</a:br>
            <a:br>
              <a:rPr lang="en-US" altLang="zh-CN" sz="3400">
                <a:latin typeface="华文新魏" panose="02010800040101010101" charset="-122"/>
                <a:ea typeface="华文新魏" panose="02010800040101010101" charset="-122"/>
              </a:rPr>
            </a:br>
            <a:endParaRPr lang="en-US" altLang="zh-CN" sz="340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397" y="1759792"/>
            <a:ext cx="5108224" cy="4900901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25314" name="Group 3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0824" y="339155"/>
          <a:ext cx="11051540" cy="6161405"/>
        </p:xfrm>
        <a:graphic>
          <a:graphicData uri="http://schemas.openxmlformats.org/drawingml/2006/table">
            <a:tbl>
              <a:tblPr/>
              <a:tblGrid>
                <a:gridCol w="2135505"/>
                <a:gridCol w="6129655"/>
                <a:gridCol w="2786380"/>
              </a:tblGrid>
              <a:tr h="96901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270" b="0" i="0" u="none" strike="noStrike" cap="none" normalizeH="0" baseline="0" smtClean="0">
                        <a:ln>
                          <a:noFill/>
                        </a:ln>
                        <a:solidFill>
                          <a:srgbClr val="3F325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025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原句、出处</a:t>
                      </a:r>
                      <a:endParaRPr kumimoji="0" lang="zh-CN" altLang="en-US" sz="3025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025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作用</a:t>
                      </a:r>
                      <a:endParaRPr kumimoji="0" lang="zh-CN" altLang="en-US" sz="3025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97091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645" b="0" i="0" u="none" strike="noStrike" cap="none" normalizeH="0" baseline="0" smtClean="0">
                        <a:ln>
                          <a:noFill/>
                        </a:ln>
                        <a:solidFill>
                          <a:srgbClr val="3F325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645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4">
                  <a:txBody>
                    <a:bodyPr vert="horz" wrap="square"/>
                    <a:lstStyle/>
                    <a:p>
                      <a:pPr algn="l"/>
                      <a:endParaRPr lang="zh-CN" altLang="en-US" sz="1700"/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92392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645" b="0" i="0" u="none" strike="noStrike" cap="none" normalizeH="0" baseline="0" smtClean="0">
                        <a:ln>
                          <a:noFill/>
                        </a:ln>
                        <a:solidFill>
                          <a:srgbClr val="3F325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645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184467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645" b="0" i="0" u="none" strike="noStrike" cap="none" normalizeH="0" baseline="0" smtClean="0">
                        <a:ln>
                          <a:noFill/>
                        </a:ln>
                        <a:solidFill>
                          <a:srgbClr val="3F325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645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145288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645" b="0" i="0" u="none" strike="noStrike" cap="none" normalizeH="0" baseline="0" smtClean="0">
                        <a:ln>
                          <a:noFill/>
                        </a:ln>
                        <a:solidFill>
                          <a:srgbClr val="3F325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645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86415" marR="86415" marT="43207" marB="432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  <p:sp>
        <p:nvSpPr>
          <p:cNvPr id="225306" name="Rectangle 26"/>
          <p:cNvSpPr>
            <a:spLocks noChangeArrowheads="1"/>
          </p:cNvSpPr>
          <p:nvPr/>
        </p:nvSpPr>
        <p:spPr bwMode="auto">
          <a:xfrm>
            <a:off x="8502931" y="1280725"/>
            <a:ext cx="2807306" cy="41694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2645" b="1" i="0" u="none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①</a:t>
            </a:r>
            <a:r>
              <a:rPr lang="zh-CN" altLang="en-US" sz="2645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以昔日的繁华，</a:t>
            </a:r>
            <a:r>
              <a:rPr lang="zh-CN" altLang="en-US" sz="2645" b="1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反衬</a:t>
            </a:r>
            <a:r>
              <a:rPr lang="zh-CN" altLang="en-US" sz="2645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了今日的荒凉，反而使词更</a:t>
            </a:r>
            <a:r>
              <a:rPr lang="zh-CN" altLang="en-US" sz="2645" b="1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沉郁</a:t>
            </a:r>
            <a:r>
              <a:rPr lang="zh-CN" altLang="en-US" sz="2645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，内容更丰厚。有力地表达了作者对扬州</a:t>
            </a:r>
            <a:r>
              <a:rPr lang="zh-CN" altLang="en-US" sz="2645" b="1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昔盛今衰的感伤</a:t>
            </a:r>
            <a:r>
              <a:rPr lang="zh-CN" altLang="en-US" sz="2270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</a:t>
            </a:r>
            <a:endParaRPr kumimoji="0" lang="zh-CN" altLang="en-US" sz="2645" b="1" i="0" u="none" strike="noStrike" kern="1200" cap="none" spc="0" normalizeH="0" baseline="0" noProof="0">
              <a:ln>
                <a:noFill/>
              </a:ln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645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②</a:t>
            </a:r>
            <a:r>
              <a:rPr kumimoji="0" lang="zh-CN" altLang="en-US" sz="2645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形象更加鲜明，增加了文采 。</a:t>
            </a:r>
            <a:endParaRPr kumimoji="0" lang="zh-CN" altLang="en-US" sz="2645" b="1" i="0" u="none" strike="noStrike" kern="1200" cap="none" spc="0" normalizeH="0" baseline="0" noProof="0">
              <a:ln>
                <a:noFill/>
              </a:ln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+mn-ea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45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③表崇拜之情</a:t>
            </a:r>
            <a:endParaRPr kumimoji="0" lang="zh-CN" altLang="en-US" sz="2270" b="1" i="0" u="none" strike="noStrike" kern="1200" cap="none" spc="0" normalizeH="0" baseline="0" noProof="0">
              <a:ln>
                <a:noFill/>
              </a:ln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225307" name="Rectangle 27"/>
          <p:cNvSpPr>
            <a:spLocks noChangeArrowheads="1"/>
          </p:cNvSpPr>
          <p:nvPr/>
        </p:nvSpPr>
        <p:spPr bwMode="auto">
          <a:xfrm>
            <a:off x="3312597" y="1403747"/>
            <a:ext cx="4320778" cy="7886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谁知竹西路，歌吹是扬州。</a:t>
            </a:r>
            <a:endParaRPr kumimoji="0" lang="zh-CN" altLang="en-US" sz="227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</a:t>
            </a:r>
            <a:r>
              <a:rPr kumimoji="0" lang="en-US" altLang="zh-CN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——《</a:t>
            </a:r>
            <a:r>
              <a:rPr kumimoji="0" lang="zh-CN" altLang="en-US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  <a:hlinkClick action="ppaction://noaction"/>
              </a:rPr>
              <a:t>题扬州禅智寺</a:t>
            </a:r>
            <a:r>
              <a:rPr kumimoji="0" lang="en-US" altLang="zh-CN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》</a:t>
            </a:r>
            <a:endParaRPr kumimoji="0" lang="en-US" altLang="zh-CN" sz="227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25308" name="Rectangle 28"/>
          <p:cNvSpPr>
            <a:spLocks noChangeArrowheads="1"/>
          </p:cNvSpPr>
          <p:nvPr/>
        </p:nvSpPr>
        <p:spPr bwMode="auto">
          <a:xfrm>
            <a:off x="3096558" y="2411928"/>
            <a:ext cx="4815840" cy="7886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春风十里扬州路，卷起珠帘总不如。</a:t>
            </a:r>
            <a:endParaRPr kumimoji="0" lang="zh-CN" altLang="en-US" sz="227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             </a:t>
            </a:r>
            <a:r>
              <a:rPr kumimoji="0" lang="en-US" altLang="zh-CN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——《</a:t>
            </a:r>
            <a:r>
              <a:rPr kumimoji="0" lang="zh-CN" altLang="en-US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  <a:hlinkClick action="ppaction://noaction"/>
              </a:rPr>
              <a:t>赠别</a:t>
            </a:r>
            <a:r>
              <a:rPr kumimoji="0" lang="en-US" altLang="zh-CN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》</a:t>
            </a:r>
            <a:endParaRPr kumimoji="0" lang="en-US" altLang="zh-CN" sz="227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25309" name="Rectangle 29"/>
          <p:cNvSpPr>
            <a:spLocks noChangeArrowheads="1"/>
          </p:cNvSpPr>
          <p:nvPr/>
        </p:nvSpPr>
        <p:spPr bwMode="auto">
          <a:xfrm>
            <a:off x="3096558" y="3420110"/>
            <a:ext cx="5544999" cy="14865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娉娉袅袅十三余，豆蔻梢头二月初。</a:t>
            </a:r>
            <a:endParaRPr kumimoji="0" lang="zh-CN" altLang="en-US" sz="227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                </a:t>
            </a:r>
            <a:r>
              <a:rPr kumimoji="0" lang="en-US" altLang="zh-CN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——《</a:t>
            </a:r>
            <a:r>
              <a:rPr kumimoji="0" lang="zh-CN" altLang="en-US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赠别</a:t>
            </a:r>
            <a:r>
              <a:rPr kumimoji="0" lang="en-US" altLang="zh-CN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》</a:t>
            </a:r>
            <a:endParaRPr kumimoji="0" lang="en-US" altLang="zh-CN" sz="227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十年一觉扬州梦，赢得青楼薄幸名。</a:t>
            </a:r>
            <a:endParaRPr kumimoji="0" lang="zh-CN" altLang="en-US" sz="227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               </a:t>
            </a:r>
            <a:r>
              <a:rPr kumimoji="0" lang="en-US" altLang="zh-CN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——《</a:t>
            </a:r>
            <a:r>
              <a:rPr kumimoji="0" lang="zh-CN" altLang="en-US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  <a:hlinkClick action="ppaction://noaction"/>
              </a:rPr>
              <a:t>遣怀</a:t>
            </a:r>
            <a:r>
              <a:rPr kumimoji="0" lang="en-US" altLang="zh-CN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》</a:t>
            </a:r>
            <a:endParaRPr kumimoji="0" lang="en-US" altLang="zh-CN" sz="227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25310" name="Rectangle 30"/>
          <p:cNvSpPr>
            <a:spLocks noChangeArrowheads="1"/>
          </p:cNvSpPr>
          <p:nvPr/>
        </p:nvSpPr>
        <p:spPr bwMode="auto">
          <a:xfrm>
            <a:off x="3096558" y="5436473"/>
            <a:ext cx="4824869" cy="7886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二十四桥明月夜，玉人何处教吹萧？</a:t>
            </a:r>
            <a:endParaRPr kumimoji="0" lang="zh-CN" altLang="en-US" sz="227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</a:t>
            </a:r>
            <a:r>
              <a:rPr kumimoji="0" lang="en-US" altLang="zh-CN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——《</a:t>
            </a:r>
            <a:r>
              <a:rPr kumimoji="0" lang="zh-CN" altLang="en-US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  <a:hlinkClick action="ppaction://noaction"/>
              </a:rPr>
              <a:t>寄扬州韩绰判官</a:t>
            </a:r>
            <a:r>
              <a:rPr kumimoji="0" lang="en-US" altLang="zh-CN" sz="227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》</a:t>
            </a:r>
            <a:endParaRPr kumimoji="0" lang="en-US" altLang="zh-CN" sz="227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2558" name="TextBox 7"/>
          <p:cNvSpPr txBox="1"/>
          <p:nvPr/>
        </p:nvSpPr>
        <p:spPr>
          <a:xfrm>
            <a:off x="387070" y="441774"/>
            <a:ext cx="1865630" cy="760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645">
                <a:solidFill>
                  <a:srgbClr val="3F325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645">
                <a:solidFill>
                  <a:srgbClr val="3F3250"/>
                </a:solidFill>
                <a:latin typeface="楷体_GB2312" pitchFamily="49" charset="-122"/>
                <a:ea typeface="楷体_GB2312" pitchFamily="49" charset="-122"/>
              </a:rPr>
              <a:t>扬州慢</a:t>
            </a:r>
            <a:r>
              <a:rPr lang="en-US" altLang="zh-CN" sz="2645">
                <a:solidFill>
                  <a:srgbClr val="3F325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1700">
              <a:solidFill>
                <a:srgbClr val="3F325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1700">
              <a:latin typeface="Arial" panose="020b0604020202020204" pitchFamily="34" charset="0"/>
            </a:endParaRPr>
          </a:p>
        </p:txBody>
      </p:sp>
      <p:sp>
        <p:nvSpPr>
          <p:cNvPr id="22559" name="TextBox 8"/>
          <p:cNvSpPr txBox="1"/>
          <p:nvPr/>
        </p:nvSpPr>
        <p:spPr>
          <a:xfrm>
            <a:off x="555100" y="1403747"/>
            <a:ext cx="1529080" cy="906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645">
                <a:solidFill>
                  <a:srgbClr val="3F3250"/>
                </a:solidFill>
                <a:latin typeface="楷体_GB2312" pitchFamily="49" charset="-122"/>
                <a:ea typeface="楷体_GB2312" pitchFamily="49" charset="-122"/>
              </a:rPr>
              <a:t>竹西佳处</a:t>
            </a:r>
            <a:endParaRPr lang="zh-CN" altLang="en-US" sz="2645">
              <a:solidFill>
                <a:srgbClr val="3F325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endParaRPr lang="zh-CN" altLang="en-US" sz="2645">
              <a:latin typeface="Arial" panose="020b0604020202020204" pitchFamily="34" charset="0"/>
            </a:endParaRPr>
          </a:p>
        </p:txBody>
      </p:sp>
      <p:sp>
        <p:nvSpPr>
          <p:cNvPr id="22560" name="TextBox 9"/>
          <p:cNvSpPr txBox="1"/>
          <p:nvPr/>
        </p:nvSpPr>
        <p:spPr>
          <a:xfrm>
            <a:off x="555100" y="2411928"/>
            <a:ext cx="1529080" cy="906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645">
                <a:solidFill>
                  <a:srgbClr val="3F3250"/>
                </a:solidFill>
                <a:latin typeface="楷体_GB2312" pitchFamily="49" charset="-122"/>
                <a:ea typeface="楷体_GB2312" pitchFamily="49" charset="-122"/>
              </a:rPr>
              <a:t>春风十里</a:t>
            </a:r>
            <a:endParaRPr lang="zh-CN" altLang="en-US" sz="2645">
              <a:solidFill>
                <a:srgbClr val="3F325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endParaRPr lang="zh-CN" altLang="en-US" sz="2645">
              <a:latin typeface="Arial" panose="020b0604020202020204" pitchFamily="34" charset="0"/>
            </a:endParaRPr>
          </a:p>
        </p:txBody>
      </p:sp>
      <p:sp>
        <p:nvSpPr>
          <p:cNvPr id="22561" name="TextBox 10"/>
          <p:cNvSpPr txBox="1"/>
          <p:nvPr/>
        </p:nvSpPr>
        <p:spPr>
          <a:xfrm>
            <a:off x="387070" y="3699160"/>
            <a:ext cx="1865630" cy="14776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spcBef>
                <a:spcPct val="20000"/>
              </a:spcBef>
            </a:pPr>
            <a:r>
              <a:rPr lang="zh-CN" altLang="en-US" sz="2645">
                <a:solidFill>
                  <a:srgbClr val="3F3250"/>
                </a:solidFill>
                <a:latin typeface="楷体_GB2312" pitchFamily="49" charset="-122"/>
                <a:ea typeface="楷体_GB2312" pitchFamily="49" charset="-122"/>
              </a:rPr>
              <a:t>豆蔻词工，</a:t>
            </a:r>
            <a:endParaRPr lang="zh-CN" altLang="en-US" sz="2645">
              <a:solidFill>
                <a:srgbClr val="3F325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spcBef>
                <a:spcPct val="20000"/>
              </a:spcBef>
            </a:pPr>
            <a:r>
              <a:rPr lang="zh-CN" altLang="en-US" sz="2645">
                <a:solidFill>
                  <a:srgbClr val="3F3250"/>
                </a:solidFill>
                <a:latin typeface="楷体_GB2312" pitchFamily="49" charset="-122"/>
                <a:ea typeface="楷体_GB2312" pitchFamily="49" charset="-122"/>
              </a:rPr>
              <a:t>青楼梦好</a:t>
            </a:r>
            <a:endParaRPr lang="zh-CN" altLang="en-US" sz="2645">
              <a:solidFill>
                <a:srgbClr val="3F325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spcBef>
                <a:spcPct val="20000"/>
              </a:spcBef>
            </a:pPr>
            <a:endParaRPr lang="zh-CN" altLang="en-US" sz="2645">
              <a:latin typeface="Arial" panose="020b0604020202020204" pitchFamily="34" charset="0"/>
            </a:endParaRPr>
          </a:p>
        </p:txBody>
      </p:sp>
      <p:sp>
        <p:nvSpPr>
          <p:cNvPr id="22562" name="TextBox 11"/>
          <p:cNvSpPr txBox="1"/>
          <p:nvPr/>
        </p:nvSpPr>
        <p:spPr>
          <a:xfrm>
            <a:off x="555100" y="5524089"/>
            <a:ext cx="1529080" cy="760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645">
                <a:solidFill>
                  <a:srgbClr val="3F3250"/>
                </a:solidFill>
                <a:latin typeface="楷体_GB2312" pitchFamily="49" charset="-122"/>
                <a:ea typeface="楷体_GB2312" pitchFamily="49" charset="-122"/>
              </a:rPr>
              <a:t>二十四桥</a:t>
            </a:r>
            <a:endParaRPr lang="zh-CN" altLang="en-US" sz="1700">
              <a:solidFill>
                <a:srgbClr val="3F325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endParaRPr lang="zh-CN" altLang="en-US" sz="17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" name="组合 31"/>
          <p:cNvGrpSpPr/>
          <p:nvPr/>
        </p:nvGrpSpPr>
        <p:grpSpPr>
          <a:xfrm>
            <a:off x="201636" y="565396"/>
            <a:ext cx="681723" cy="371467"/>
            <a:chOff x="0" y="521062"/>
            <a:chExt cx="781051" cy="393337"/>
          </a:xfrm>
        </p:grpSpPr>
        <p:sp>
          <p:nvSpPr>
            <p:cNvPr id="33" name="任意多边形 32"/>
            <p:cNvSpPr/>
            <p:nvPr/>
          </p:nvSpPr>
          <p:spPr>
            <a:xfrm>
              <a:off x="243569" y="521062"/>
              <a:ext cx="537482" cy="393337"/>
            </a:xfrm>
            <a:custGeom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>
                <a:solidFill>
                  <a:srgbClr val="8E6D48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0" y="521062"/>
              <a:ext cx="188685" cy="393337"/>
            </a:xfrm>
            <a:prstGeom prst="rect">
              <a:avLst/>
            </a:pr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>
                <a:solidFill>
                  <a:srgbClr val="8E6D48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00708" y="565396"/>
            <a:ext cx="10781542" cy="1023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25" b="1">
                <a:solidFill>
                  <a:srgbClr val="8E6D48"/>
                </a:solidFill>
                <a:latin typeface="幼圆" pitchFamily="49" charset="-122"/>
                <a:ea typeface="幼圆" pitchFamily="49" charset="-122"/>
                <a:sym typeface="+mn-ea"/>
              </a:rPr>
              <a:t>   </a:t>
            </a:r>
            <a:r>
              <a:rPr lang="zh-CN" altLang="en-US" sz="3025" b="1">
                <a:solidFill>
                  <a:srgbClr val="8E6D48"/>
                </a:solidFill>
                <a:latin typeface="幼圆" pitchFamily="49" charset="-122"/>
                <a:ea typeface="幼圆" pitchFamily="49" charset="-122"/>
                <a:sym typeface="+mn-ea"/>
              </a:rPr>
              <a:t>哪些意象渲染了凄凉的氛围，表现了词人的</a:t>
            </a:r>
            <a:r>
              <a:rPr lang="en-US" altLang="zh-CN" sz="3025" b="1">
                <a:solidFill>
                  <a:srgbClr val="8E6D48"/>
                </a:solidFill>
                <a:latin typeface="幼圆" pitchFamily="49" charset="-122"/>
                <a:ea typeface="幼圆" pitchFamily="49" charset="-122"/>
                <a:sym typeface="+mn-ea"/>
              </a:rPr>
              <a:t>“</a:t>
            </a:r>
            <a:r>
              <a:rPr lang="zh-CN" altLang="en-US" sz="3025" b="1">
                <a:solidFill>
                  <a:srgbClr val="8E6D48"/>
                </a:solidFill>
                <a:latin typeface="幼圆" pitchFamily="49" charset="-122"/>
                <a:ea typeface="幼圆" pitchFamily="49" charset="-122"/>
                <a:sym typeface="+mn-ea"/>
              </a:rPr>
              <a:t>《黍离》之悲</a:t>
            </a:r>
            <a:r>
              <a:rPr lang="en-US" altLang="zh-CN" sz="3025" b="1">
                <a:solidFill>
                  <a:srgbClr val="8E6D48"/>
                </a:solidFill>
                <a:latin typeface="幼圆" pitchFamily="49" charset="-122"/>
                <a:ea typeface="幼圆" pitchFamily="49" charset="-122"/>
                <a:sym typeface="+mn-ea"/>
              </a:rPr>
              <a:t>”</a:t>
            </a:r>
            <a:r>
              <a:rPr lang="zh-CN" altLang="en-US" sz="3025" b="1">
                <a:solidFill>
                  <a:srgbClr val="8E6D48"/>
                </a:solidFill>
                <a:latin typeface="幼圆" pitchFamily="49" charset="-122"/>
                <a:ea typeface="幼圆" pitchFamily="49" charset="-122"/>
                <a:sym typeface="+mn-ea"/>
              </a:rPr>
              <a:t>？填写下表。</a:t>
            </a:r>
            <a:endParaRPr lang="zh-CN" altLang="en-US" sz="3025" b="1">
              <a:solidFill>
                <a:srgbClr val="8E6D48"/>
              </a:solidFill>
              <a:latin typeface="幼圆" pitchFamily="49" charset="-122"/>
              <a:ea typeface="幼圆" pitchFamily="49" charset="-122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00708" y="1712202"/>
          <a:ext cx="10753090" cy="3980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4650"/>
                <a:gridCol w="5514340"/>
                <a:gridCol w="3594100"/>
              </a:tblGrid>
              <a:tr h="66357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400" b="1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意象</a:t>
                      </a:r>
                      <a:endParaRPr lang="zh-CN" altLang="en-US" sz="3400" b="1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415" marR="86415" marT="43207" marB="43207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意蕴</a:t>
                      </a:r>
                      <a:endParaRPr lang="zh-CN" altLang="en-US" sz="3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415" marR="86415" marT="43207" marB="43207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效果</a:t>
                      </a:r>
                      <a:endParaRPr lang="zh-CN" altLang="en-US" sz="3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415" marR="86415" marT="43207" marB="43207" anchor="ctr"/>
                </a:tc>
              </a:tr>
              <a:tr h="51244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645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青青荠麦</a:t>
                      </a:r>
                      <a:endParaRPr lang="zh-CN" altLang="en-US" sz="2645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415" marR="86415" marT="43207" marB="43207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645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昔日</a:t>
                      </a:r>
                      <a:r>
                        <a:rPr lang="en-US" altLang="zh-CN" sz="2645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“</a:t>
                      </a:r>
                      <a:r>
                        <a:rPr lang="zh-CN" altLang="en-US" sz="2645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春风十里</a:t>
                      </a:r>
                      <a:r>
                        <a:rPr lang="en-US" altLang="zh-CN" sz="2645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”</a:t>
                      </a:r>
                      <a:r>
                        <a:rPr lang="zh-CN" altLang="en-US" sz="2645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，如今满目荒凉</a:t>
                      </a:r>
                      <a:endParaRPr lang="zh-CN" altLang="en-US" sz="2645" b="1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86415" marR="86415" marT="43207" marB="43207" anchor="ctr"/>
                </a:tc>
                <a:tc rowSpan="5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645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视觉、听觉、</a:t>
                      </a:r>
                      <a:endParaRPr lang="zh-CN" altLang="en-US" sz="2645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645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虚实、俯仰、</a:t>
                      </a:r>
                      <a:endParaRPr lang="zh-CN" altLang="en-US" sz="2645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645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对比、移情、</a:t>
                      </a:r>
                      <a:endParaRPr lang="zh-CN" altLang="en-US" sz="2645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645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衬托、渲染，</a:t>
                      </a:r>
                      <a:endParaRPr lang="zh-CN" altLang="en-US" sz="2645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645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遭劫之后的扬州，荒凉寂寞的场景，郁闷悲凉的气氛，感怀家园的悲伤，伤时念乱的痛惜。</a:t>
                      </a:r>
                      <a:endParaRPr lang="zh-CN" altLang="en-US" sz="2645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415" marR="86415" marT="43207" marB="43207" anchor="ctr"/>
                </a:tc>
              </a:tr>
              <a:tr h="5130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645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废池乔木</a:t>
                      </a:r>
                      <a:endParaRPr lang="zh-CN" altLang="en-US" sz="2645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415" marR="86415" marT="43207" marB="43207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645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残破，萧条，兵火之地，生灵涂炭</a:t>
                      </a:r>
                      <a:endParaRPr lang="zh-CN" altLang="en-US" sz="2645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415" marR="86415" marT="43207" marB="43207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51244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645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吹寒清角</a:t>
                      </a:r>
                      <a:endParaRPr lang="zh-CN" altLang="en-US" sz="2645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415" marR="86415" marT="43207" marB="43207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645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凄清、怆寒，以声衬静，城池空寂</a:t>
                      </a:r>
                      <a:endParaRPr lang="zh-CN" altLang="en-US" sz="2645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415" marR="86415" marT="43207" marB="43207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8940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645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二十四桥</a:t>
                      </a:r>
                      <a:endParaRPr lang="zh-CN" altLang="en-US" sz="2645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645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桥边红药</a:t>
                      </a:r>
                      <a:endParaRPr lang="zh-CN" altLang="en-US" sz="2645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415" marR="86415" marT="43207" marB="43207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645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物是人非，乐景衬哀情，冷落寂寞</a:t>
                      </a:r>
                      <a:endParaRPr lang="zh-CN" altLang="en-US" sz="2645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415" marR="86415" marT="43207" marB="43207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88519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645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水波冷月</a:t>
                      </a:r>
                      <a:endParaRPr lang="zh-CN" altLang="en-US" sz="2645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415" marR="86415" marT="43207" marB="43207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645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以动写静，移情于水月，人何以堪</a:t>
                      </a:r>
                      <a:endParaRPr lang="zh-CN" altLang="en-US" sz="2645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415" marR="86415" marT="43207" marB="43207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-1"/>
          <a:stretch>
            <a:fillRect/>
          </a:stretch>
        </p:blipFill>
        <p:spPr>
          <a:xfrm rot="10800000">
            <a:off x="7585966" y="3058245"/>
            <a:ext cx="3936109" cy="3602449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3830" y="1133698"/>
            <a:ext cx="10989179" cy="5221540"/>
          </a:xfrm>
        </p:spPr>
        <p:txBody>
          <a:bodyPr>
            <a:normAutofit fontScale="80000"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b="1">
                <a:ea typeface="隶书" panose="02010509060101010101" pitchFamily="49" charset="-122"/>
                <a:sym typeface="+mn-ea"/>
              </a:rPr>
              <a:t>语出</a:t>
            </a:r>
            <a:r>
              <a:rPr lang="en-US" altLang="zh-CN" b="1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《</a:t>
            </a:r>
            <a:r>
              <a:rPr lang="zh-CN" altLang="en-US" b="1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诗经</a:t>
            </a:r>
            <a:r>
              <a:rPr lang="en-US" altLang="zh-CN" b="1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·</a:t>
            </a:r>
            <a:r>
              <a:rPr lang="zh-CN" altLang="en-US" b="1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王风</a:t>
            </a:r>
            <a:r>
              <a:rPr lang="en-US" altLang="zh-CN" b="1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·</a:t>
            </a:r>
            <a:r>
              <a:rPr lang="zh-CN" altLang="en-US" b="1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黍离</a:t>
            </a:r>
            <a:r>
              <a:rPr lang="en-US" altLang="zh-CN" b="1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》 </a:t>
            </a:r>
            <a:r>
              <a:rPr lang="zh-CN" altLang="en-US" b="1">
                <a:ea typeface="隶书" panose="02010509060101010101" pitchFamily="49" charset="-122"/>
                <a:sym typeface="+mn-ea"/>
              </a:rPr>
              <a:t>：“彼黍离离，彼稷之苗。行迈靡靡，中心摇摇。知我者谓我心忧，不知我者，谓我何求。悠悠苍天，此何人哉。”</a:t>
            </a:r>
            <a:endParaRPr lang="zh-CN" altLang="en-US" b="1">
              <a:ea typeface="隶书" panose="020105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b="1">
                <a:solidFill>
                  <a:schemeClr val="accent6"/>
                </a:solidFill>
                <a:ea typeface="隶书" panose="02010509060101010101" pitchFamily="49" charset="-122"/>
                <a:sym typeface="+mn-ea"/>
              </a:rPr>
              <a:t>《</a:t>
            </a:r>
            <a:r>
              <a:rPr lang="zh-CN" altLang="en-US" b="1">
                <a:solidFill>
                  <a:schemeClr val="accent6"/>
                </a:solidFill>
                <a:ea typeface="隶书" panose="02010509060101010101" pitchFamily="49" charset="-122"/>
                <a:sym typeface="+mn-ea"/>
              </a:rPr>
              <a:t>毛诗序</a:t>
            </a:r>
            <a:r>
              <a:rPr lang="en-US" altLang="zh-CN" b="1">
                <a:solidFill>
                  <a:schemeClr val="accent6"/>
                </a:solidFill>
                <a:ea typeface="隶书" panose="02010509060101010101" pitchFamily="49" charset="-122"/>
                <a:sym typeface="+mn-ea"/>
              </a:rPr>
              <a:t>》</a:t>
            </a:r>
            <a:r>
              <a:rPr lang="zh-CN" altLang="en-US" b="1">
                <a:solidFill>
                  <a:schemeClr val="accent6"/>
                </a:solidFill>
                <a:ea typeface="隶书" panose="02010509060101010101" pitchFamily="49" charset="-122"/>
                <a:sym typeface="+mn-ea"/>
              </a:rPr>
              <a:t>云</a:t>
            </a:r>
            <a:r>
              <a:rPr lang="en-US" altLang="zh-CN" b="1">
                <a:solidFill>
                  <a:schemeClr val="accent6"/>
                </a:solidFill>
                <a:ea typeface="隶书" panose="02010509060101010101" pitchFamily="49" charset="-122"/>
                <a:sym typeface="+mn-ea"/>
              </a:rPr>
              <a:t>:“《</a:t>
            </a:r>
            <a:r>
              <a:rPr lang="zh-CN" altLang="en-US" b="1">
                <a:solidFill>
                  <a:schemeClr val="accent6"/>
                </a:solidFill>
                <a:ea typeface="隶书" panose="02010509060101010101" pitchFamily="49" charset="-122"/>
                <a:sym typeface="+mn-ea"/>
              </a:rPr>
              <a:t>黍离</a:t>
            </a:r>
            <a:r>
              <a:rPr lang="en-US" altLang="zh-CN" b="1">
                <a:solidFill>
                  <a:schemeClr val="accent6"/>
                </a:solidFill>
                <a:ea typeface="隶书" panose="02010509060101010101" pitchFamily="49" charset="-122"/>
                <a:sym typeface="+mn-ea"/>
              </a:rPr>
              <a:t>》,</a:t>
            </a:r>
            <a:r>
              <a:rPr lang="zh-CN" altLang="en-US" b="1">
                <a:solidFill>
                  <a:schemeClr val="accent6"/>
                </a:solidFill>
                <a:ea typeface="隶书" panose="02010509060101010101" pitchFamily="49" charset="-122"/>
                <a:sym typeface="+mn-ea"/>
              </a:rPr>
              <a:t>闵宗周（西周）也。周大夫行役</a:t>
            </a:r>
            <a:r>
              <a:rPr lang="en-US" altLang="zh-CN" b="1">
                <a:solidFill>
                  <a:schemeClr val="accent6"/>
                </a:solidFill>
                <a:ea typeface="隶书" panose="02010509060101010101" pitchFamily="49" charset="-122"/>
                <a:sym typeface="+mn-ea"/>
              </a:rPr>
              <a:t>,</a:t>
            </a:r>
            <a:r>
              <a:rPr lang="zh-CN" altLang="en-US" b="1">
                <a:solidFill>
                  <a:schemeClr val="accent6"/>
                </a:solidFill>
                <a:ea typeface="隶书" panose="02010509060101010101" pitchFamily="49" charset="-122"/>
                <a:sym typeface="+mn-ea"/>
              </a:rPr>
              <a:t>至于宗周。过故宗庙宫室</a:t>
            </a:r>
            <a:r>
              <a:rPr lang="en-US" altLang="zh-CN" b="1">
                <a:solidFill>
                  <a:schemeClr val="accent6"/>
                </a:solidFill>
                <a:ea typeface="隶书" panose="02010509060101010101" pitchFamily="49" charset="-122"/>
                <a:sym typeface="+mn-ea"/>
              </a:rPr>
              <a:t>,</a:t>
            </a:r>
            <a:r>
              <a:rPr lang="zh-CN" altLang="en-US" b="1">
                <a:solidFill>
                  <a:schemeClr val="accent6"/>
                </a:solidFill>
                <a:ea typeface="隶书" panose="02010509060101010101" pitchFamily="49" charset="-122"/>
                <a:sym typeface="+mn-ea"/>
              </a:rPr>
              <a:t>尽为禾黍</a:t>
            </a:r>
            <a:r>
              <a:rPr lang="en-US" altLang="zh-CN" b="1">
                <a:solidFill>
                  <a:schemeClr val="accent6"/>
                </a:solidFill>
                <a:ea typeface="隶书" panose="02010509060101010101" pitchFamily="49" charset="-122"/>
                <a:sym typeface="+mn-ea"/>
              </a:rPr>
              <a:t>,</a:t>
            </a:r>
            <a:r>
              <a:rPr lang="zh-CN" altLang="en-US" b="1">
                <a:solidFill>
                  <a:schemeClr val="accent6"/>
                </a:solidFill>
                <a:ea typeface="隶书" panose="02010509060101010101" pitchFamily="49" charset="-122"/>
                <a:sym typeface="+mn-ea"/>
              </a:rPr>
              <a:t>闵宗周之颠覆</a:t>
            </a:r>
            <a:r>
              <a:rPr lang="en-US" altLang="zh-CN" b="1">
                <a:solidFill>
                  <a:schemeClr val="accent6"/>
                </a:solidFill>
                <a:ea typeface="隶书" panose="02010509060101010101" pitchFamily="49" charset="-122"/>
                <a:sym typeface="+mn-ea"/>
              </a:rPr>
              <a:t>,</a:t>
            </a:r>
            <a:r>
              <a:rPr lang="zh-CN" altLang="en-US" b="1">
                <a:solidFill>
                  <a:schemeClr val="accent6"/>
                </a:solidFill>
                <a:ea typeface="隶书" panose="02010509060101010101" pitchFamily="49" charset="-122"/>
                <a:sym typeface="+mn-ea"/>
              </a:rPr>
              <a:t>彷徨不忍去。而作是诗也。”</a:t>
            </a:r>
            <a:endParaRPr lang="zh-CN" altLang="en-US" b="1">
              <a:ea typeface="隶书" panose="02010509060101010101" pitchFamily="49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>
                <a:ea typeface="隶书" panose="02010509060101010101" pitchFamily="49" charset="-122"/>
                <a:sym typeface="+mn-ea"/>
              </a:rPr>
              <a:t>    </a:t>
            </a:r>
            <a:r>
              <a:rPr lang="zh-CN" altLang="en-US" b="1">
                <a:solidFill>
                  <a:srgbClr val="1F2DA8"/>
                </a:solidFill>
                <a:ea typeface="隶书" panose="02010509060101010101" pitchFamily="49" charset="-122"/>
                <a:sym typeface="+mn-ea"/>
              </a:rPr>
              <a:t>     传说，这是周人东游故都，见昔日繁华的宗庙宫室已夷为平地，且遍种黍稷，不禁伤心落泪，</a:t>
            </a:r>
            <a:r>
              <a:rPr lang="zh-CN" altLang="en-US" b="1">
                <a:solidFill>
                  <a:srgbClr val="1F2DA8"/>
                </a:solidFill>
                <a:ea typeface="隶书" panose="02010509060101010101" pitchFamily="49" charset="-122"/>
              </a:rPr>
              <a:t>吟唱成篇。后将</a:t>
            </a:r>
            <a:r>
              <a:rPr lang="en-US" altLang="zh-CN" b="1">
                <a:solidFill>
                  <a:srgbClr val="1F2DA8"/>
                </a:solidFill>
                <a:ea typeface="隶书" panose="02010509060101010101" pitchFamily="49" charset="-122"/>
              </a:rPr>
              <a:t>“</a:t>
            </a:r>
            <a:r>
              <a:rPr lang="zh-CN" altLang="en-US" b="1">
                <a:solidFill>
                  <a:srgbClr val="1F2DA8"/>
                </a:solidFill>
                <a:ea typeface="隶书" panose="02010509060101010101" pitchFamily="49" charset="-122"/>
              </a:rPr>
              <a:t>亡国之痛，兴亡之感</a:t>
            </a:r>
            <a:r>
              <a:rPr lang="en-US" altLang="zh-CN" b="1">
                <a:solidFill>
                  <a:srgbClr val="1F2DA8"/>
                </a:solidFill>
                <a:ea typeface="隶书" panose="02010509060101010101" pitchFamily="49" charset="-122"/>
              </a:rPr>
              <a:t>”</a:t>
            </a:r>
            <a:r>
              <a:rPr lang="zh-CN" altLang="en-US" b="1">
                <a:solidFill>
                  <a:srgbClr val="1F2DA8"/>
                </a:solidFill>
                <a:ea typeface="隶书" panose="02010509060101010101" pitchFamily="49" charset="-122"/>
              </a:rPr>
              <a:t>，称为</a:t>
            </a:r>
            <a:r>
              <a:rPr lang="en-US" altLang="zh-CN" b="1">
                <a:solidFill>
                  <a:srgbClr val="1F2DA8"/>
                </a:solidFill>
                <a:ea typeface="隶书" panose="02010509060101010101" pitchFamily="49" charset="-122"/>
              </a:rPr>
              <a:t>“</a:t>
            </a:r>
            <a:r>
              <a:rPr lang="zh-CN" altLang="en-US" b="1">
                <a:solidFill>
                  <a:srgbClr val="1F2DA8"/>
                </a:solidFill>
                <a:ea typeface="隶书" panose="02010509060101010101" pitchFamily="49" charset="-122"/>
              </a:rPr>
              <a:t>黍离之悲</a:t>
            </a:r>
            <a:r>
              <a:rPr lang="en-US" altLang="zh-CN" b="1">
                <a:solidFill>
                  <a:srgbClr val="1F2DA8"/>
                </a:solidFill>
                <a:ea typeface="隶书" panose="02010509060101010101" pitchFamily="49" charset="-122"/>
              </a:rPr>
              <a:t>”</a:t>
            </a:r>
            <a:r>
              <a:rPr lang="zh-CN" altLang="en-US" b="1">
                <a:solidFill>
                  <a:srgbClr val="1F2DA8"/>
                </a:solidFill>
                <a:ea typeface="隶书" panose="02010509060101010101" pitchFamily="49" charset="-122"/>
              </a:rPr>
              <a:t>。</a:t>
            </a:r>
            <a:endParaRPr lang="en-US" altLang="zh-CN">
              <a:solidFill>
                <a:srgbClr val="1F2DA8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表示国家残破、山河破碎之痛。</a:t>
            </a:r>
            <a:endParaRPr lang="zh-CN" altLang="en-US" b="1">
              <a:solidFill>
                <a:srgbClr val="C23448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b="1">
              <a:ea typeface="隶书" panose="02010509060101010101" pitchFamily="49" charset="-122"/>
            </a:endParaRPr>
          </a:p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14403" y="261741"/>
            <a:ext cx="5683624" cy="557530"/>
            <a:chOff x="0" y="426911"/>
            <a:chExt cx="4430395" cy="589946"/>
          </a:xfrm>
        </p:grpSpPr>
        <p:sp>
          <p:nvSpPr>
            <p:cNvPr id="15" name="任意多边形 14"/>
            <p:cNvSpPr/>
            <p:nvPr/>
          </p:nvSpPr>
          <p:spPr>
            <a:xfrm>
              <a:off x="243569" y="521062"/>
              <a:ext cx="537482" cy="393337"/>
            </a:xfrm>
            <a:custGeom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2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39"/>
            <p:cNvSpPr txBox="1">
              <a:spLocks noChangeArrowheads="1"/>
            </p:cNvSpPr>
            <p:nvPr/>
          </p:nvSpPr>
          <p:spPr bwMode="auto">
            <a:xfrm>
              <a:off x="829945" y="426911"/>
              <a:ext cx="3600450" cy="589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indent="0">
                <a:spcBef>
                  <a:spcPct val="50000"/>
                </a:spcBef>
              </a:pPr>
              <a:r>
                <a:rPr lang="zh-CN" altLang="en-US" sz="3025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典故</a:t>
              </a:r>
              <a:r>
                <a:rPr lang="en-US" altLang="zh-CN" sz="3025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“</a:t>
              </a:r>
              <a:r>
                <a:rPr lang="zh-CN" altLang="en-US" sz="3025" b="1">
                  <a:effectLst/>
                  <a:cs typeface="Arial" panose="020b0604020202020204" pitchFamily="34" charset="0"/>
                  <a:sym typeface="+mn-ea"/>
                </a:rPr>
                <a:t>黍离之悲</a:t>
              </a:r>
              <a:r>
                <a:rPr lang="en-US" altLang="zh-CN" sz="3025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”</a:t>
              </a:r>
              <a:endParaRPr lang="en-US" altLang="zh-CN" sz="302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521062"/>
              <a:ext cx="188685" cy="393337"/>
            </a:xfrm>
            <a:prstGeom prst="rect">
              <a:avLst/>
            </a:pr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2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-1"/>
          <a:stretch>
            <a:fillRect/>
          </a:stretch>
        </p:blipFill>
        <p:spPr>
          <a:xfrm rot="10800000">
            <a:off x="7585966" y="3058245"/>
            <a:ext cx="3936109" cy="3602449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5062" y="1032880"/>
            <a:ext cx="10831951" cy="5178333"/>
          </a:xfrm>
        </p:spPr>
        <p:txBody>
          <a:bodyPr>
            <a:normAutofit fontScale="80000"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杜牧《题扬州禅智寺》</a:t>
            </a:r>
            <a:endParaRPr lang="zh-CN" altLang="en-US" b="1">
              <a:solidFill>
                <a:srgbClr val="C23448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>
                <a:ea typeface="隶书" panose="02010509060101010101" pitchFamily="49" charset="-122"/>
              </a:rPr>
              <a:t>雨过一蝉噪，飘萧松桂秋。青苔满阶砌，白鸟故迟留。</a:t>
            </a:r>
            <a:endParaRPr lang="zh-CN" altLang="en-US" b="1">
              <a:ea typeface="隶书" panose="02010509060101010101" pitchFamily="49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>
                <a:ea typeface="隶书" panose="02010509060101010101" pitchFamily="49" charset="-122"/>
              </a:rPr>
              <a:t>暮霭生深树，斜阳下小楼。谁知</a:t>
            </a:r>
            <a:r>
              <a:rPr lang="zh-CN" altLang="en-US" b="1">
                <a:solidFill>
                  <a:srgbClr val="7030A0"/>
                </a:solidFill>
                <a:ea typeface="隶书" panose="02010509060101010101" pitchFamily="49" charset="-122"/>
              </a:rPr>
              <a:t>竹西路</a:t>
            </a:r>
            <a:r>
              <a:rPr lang="zh-CN" altLang="en-US" b="1">
                <a:ea typeface="隶书" panose="02010509060101010101" pitchFamily="49" charset="-122"/>
              </a:rPr>
              <a:t>，歌吹是扬州。</a:t>
            </a:r>
            <a:endParaRPr lang="zh-CN" altLang="en-US" b="1">
              <a:ea typeface="隶书" panose="02010509060101010101" pitchFamily="49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a typeface="隶书" panose="02010509060101010101" pitchFamily="49" charset="-122"/>
              </a:rPr>
              <a:t>杜牧《赠别》</a:t>
            </a:r>
            <a:endParaRPr lang="zh-CN" altLang="en-US" b="1">
              <a:ea typeface="隶书" panose="02010509060101010101" pitchFamily="49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>
                <a:ea typeface="隶书" panose="02010509060101010101" pitchFamily="49" charset="-122"/>
              </a:rPr>
              <a:t>娉娉袅袅十三余，豆蔻梢头二月初。</a:t>
            </a:r>
            <a:r>
              <a:rPr lang="zh-CN" altLang="en-US" b="1">
                <a:solidFill>
                  <a:srgbClr val="7030A0"/>
                </a:solidFill>
                <a:ea typeface="隶书" panose="02010509060101010101" pitchFamily="49" charset="-122"/>
              </a:rPr>
              <a:t>春风十里</a:t>
            </a:r>
            <a:r>
              <a:rPr lang="zh-CN" altLang="en-US" b="1">
                <a:ea typeface="隶书" panose="02010509060101010101" pitchFamily="49" charset="-122"/>
              </a:rPr>
              <a:t>扬州路，卷上珠帘总不如。</a:t>
            </a:r>
            <a:endParaRPr lang="zh-CN" altLang="en-US" b="1">
              <a:ea typeface="隶书" panose="02010509060101010101" pitchFamily="49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a typeface="隶书" panose="02010509060101010101" pitchFamily="49" charset="-122"/>
              </a:rPr>
              <a:t>杜牧《寄扬州韩绰判官》</a:t>
            </a:r>
            <a:endParaRPr lang="zh-CN" altLang="en-US" b="1">
              <a:ea typeface="隶书" panose="02010509060101010101" pitchFamily="49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>
                <a:ea typeface="隶书" panose="02010509060101010101" pitchFamily="49" charset="-122"/>
              </a:rPr>
              <a:t>青山隐隐水迢迢，秋尽江南草未凋。</a:t>
            </a:r>
            <a:r>
              <a:rPr lang="zh-CN" altLang="en-US" b="1">
                <a:solidFill>
                  <a:srgbClr val="7030A0"/>
                </a:solidFill>
                <a:ea typeface="隶书" panose="02010509060101010101" pitchFamily="49" charset="-122"/>
              </a:rPr>
              <a:t>二十四桥</a:t>
            </a:r>
            <a:r>
              <a:rPr lang="zh-CN" altLang="en-US" b="1">
                <a:ea typeface="隶书" panose="02010509060101010101" pitchFamily="49" charset="-122"/>
              </a:rPr>
              <a:t>明月夜，玉人何处教吹箫。</a:t>
            </a:r>
            <a:endParaRPr lang="zh-CN" altLang="en-US" b="1">
              <a:ea typeface="隶书" panose="02010509060101010101" pitchFamily="49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14403" y="261922"/>
            <a:ext cx="4186954" cy="557530"/>
            <a:chOff x="0" y="426911"/>
            <a:chExt cx="4430395" cy="589946"/>
          </a:xfrm>
        </p:grpSpPr>
        <p:sp>
          <p:nvSpPr>
            <p:cNvPr id="15" name="任意多边形 14"/>
            <p:cNvSpPr/>
            <p:nvPr/>
          </p:nvSpPr>
          <p:spPr>
            <a:xfrm>
              <a:off x="243569" y="521062"/>
              <a:ext cx="537482" cy="393337"/>
            </a:xfrm>
            <a:custGeom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2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39"/>
            <p:cNvSpPr txBox="1">
              <a:spLocks noChangeArrowheads="1"/>
            </p:cNvSpPr>
            <p:nvPr/>
          </p:nvSpPr>
          <p:spPr bwMode="auto">
            <a:xfrm>
              <a:off x="829945" y="426911"/>
              <a:ext cx="3600450" cy="589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indent="0">
                <a:spcBef>
                  <a:spcPct val="50000"/>
                </a:spcBef>
              </a:pPr>
              <a:r>
                <a:rPr lang="zh-CN" altLang="en-US" sz="3025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典故</a:t>
              </a:r>
              <a:endParaRPr lang="zh-CN" altLang="en-US" sz="302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521062"/>
              <a:ext cx="188685" cy="393337"/>
            </a:xfrm>
            <a:prstGeom prst="rect">
              <a:avLst/>
            </a:pr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2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88430" y="163513"/>
            <a:ext cx="10729191" cy="772964"/>
            <a:chOff x="288430" y="163513"/>
            <a:chExt cx="10729191" cy="772964"/>
          </a:xfrm>
        </p:grpSpPr>
        <p:sp>
          <p:nvSpPr>
            <p:cNvPr id="3" name="任意多边形 9"/>
            <p:cNvSpPr/>
            <p:nvPr/>
          </p:nvSpPr>
          <p:spPr bwMode="auto">
            <a:xfrm>
              <a:off x="288430" y="163513"/>
              <a:ext cx="738684" cy="772964"/>
            </a:xfrm>
            <a:custGeom>
              <a:cxnLst>
                <a:cxn ang="0">
                  <a:pos x="318220" y="0"/>
                </a:cxn>
                <a:cxn ang="0">
                  <a:pos x="611433" y="194354"/>
                </a:cxn>
                <a:cxn ang="0">
                  <a:pos x="619265" y="219585"/>
                </a:cxn>
                <a:cxn ang="0">
                  <a:pos x="256918" y="630260"/>
                </a:cxn>
                <a:cxn ang="0">
                  <a:pos x="254088" y="629975"/>
                </a:cxn>
                <a:cxn ang="0">
                  <a:pos x="0" y="318220"/>
                </a:cxn>
                <a:cxn ang="0">
                  <a:pos x="318220" y="0"/>
                </a:cxn>
              </a:cxnLst>
              <a:rect l="0" t="0" r="r" b="b"/>
              <a:pathLst>
                <a:path w="619265" h="630260">
                  <a:moveTo>
                    <a:pt x="318220" y="0"/>
                  </a:moveTo>
                  <a:cubicBezTo>
                    <a:pt x="450031" y="0"/>
                    <a:pt x="563124" y="80141"/>
                    <a:pt x="611433" y="194354"/>
                  </a:cubicBezTo>
                  <a:lnTo>
                    <a:pt x="619265" y="219585"/>
                  </a:lnTo>
                  <a:lnTo>
                    <a:pt x="256918" y="630260"/>
                  </a:lnTo>
                  <a:lnTo>
                    <a:pt x="254088" y="629975"/>
                  </a:lnTo>
                  <a:cubicBezTo>
                    <a:pt x="109080" y="600302"/>
                    <a:pt x="0" y="472000"/>
                    <a:pt x="0" y="318220"/>
                  </a:cubicBezTo>
                  <a:cubicBezTo>
                    <a:pt x="0" y="142472"/>
                    <a:pt x="142472" y="0"/>
                    <a:pt x="318220" y="0"/>
                  </a:cubicBezTo>
                  <a:close/>
                </a:path>
              </a:pathLst>
            </a:custGeom>
            <a:solidFill>
              <a:srgbClr val="C00000">
                <a:alpha val="89999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4" name="直接连接符 11"/>
            <p:cNvCxnSpPr>
              <a:cxnSpLocks noChangeShapeType="1"/>
            </p:cNvCxnSpPr>
            <p:nvPr/>
          </p:nvCxnSpPr>
          <p:spPr bwMode="auto">
            <a:xfrm flipH="1">
              <a:off x="819150" y="404813"/>
              <a:ext cx="338138" cy="395287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</a:ln>
          </p:spPr>
        </p:cxnSp>
        <p:sp>
          <p:nvSpPr>
            <p:cNvPr id="5" name="文本框 12"/>
            <p:cNvSpPr txBox="1">
              <a:spLocks noChangeArrowheads="1"/>
            </p:cNvSpPr>
            <p:nvPr/>
          </p:nvSpPr>
          <p:spPr bwMode="auto">
            <a:xfrm>
              <a:off x="297910" y="270001"/>
              <a:ext cx="6191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2400" b="1">
                  <a:solidFill>
                    <a:schemeClr val="bg1"/>
                  </a:solidFill>
                  <a:latin typeface="+mj-lt"/>
                  <a:ea typeface="华文细黑" panose="02010600040101010101" pitchFamily="2" charset="-122"/>
                </a:rPr>
                <a:t>04</a:t>
              </a:r>
              <a:endParaRPr lang="zh-CN" altLang="en-US" sz="2400" b="1">
                <a:solidFill>
                  <a:schemeClr val="bg1"/>
                </a:solidFill>
                <a:latin typeface="+mj-lt"/>
                <a:ea typeface="华文细黑" panose="02010600040101010101" pitchFamily="2" charset="-122"/>
              </a:endParaRPr>
            </a:p>
          </p:txBody>
        </p:sp>
        <p:cxnSp>
          <p:nvCxnSpPr>
            <p:cNvPr id="6" name="直接连接符 14"/>
            <p:cNvCxnSpPr>
              <a:cxnSpLocks noChangeShapeType="1"/>
            </p:cNvCxnSpPr>
            <p:nvPr/>
          </p:nvCxnSpPr>
          <p:spPr bwMode="auto">
            <a:xfrm flipV="1">
              <a:off x="398463" y="899989"/>
              <a:ext cx="10619158" cy="36488"/>
            </a:xfrm>
            <a:prstGeom prst="line">
              <a:avLst/>
            </a:prstGeom>
            <a:noFill/>
            <a:ln w="6350" cmpd="sng">
              <a:solidFill>
                <a:srgbClr val="C00000">
                  <a:alpha val="50000"/>
                </a:srgbClr>
              </a:solidFill>
              <a:round/>
            </a:ln>
          </p:spPr>
        </p:cxnSp>
      </p:grpSp>
      <p:grpSp>
        <p:nvGrpSpPr>
          <p:cNvPr id="79" name="组合 27"/>
          <p:cNvGrpSpPr/>
          <p:nvPr/>
        </p:nvGrpSpPr>
        <p:grpSpPr>
          <a:xfrm>
            <a:off x="1224533" y="179364"/>
            <a:ext cx="2502846" cy="719112"/>
            <a:chOff x="5547360" y="57150"/>
            <a:chExt cx="1097410" cy="2670810"/>
          </a:xfrm>
        </p:grpSpPr>
        <p:sp>
          <p:nvSpPr>
            <p:cNvPr id="80" name="矩形 79"/>
            <p:cNvSpPr/>
            <p:nvPr/>
          </p:nvSpPr>
          <p:spPr>
            <a:xfrm>
              <a:off x="5547360" y="57150"/>
              <a:ext cx="109741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5663128" y="393780"/>
              <a:ext cx="865875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1488563" y="285270"/>
            <a:ext cx="183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常用技法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图片 4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10800000">
            <a:off x="10081518" y="467942"/>
            <a:ext cx="1440557" cy="568895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内容占位符 2"/>
          <p:cNvSpPr>
            <a:spLocks noGrp="1"/>
          </p:cNvSpPr>
          <p:nvPr>
            <p:ph idx="1"/>
          </p:nvPr>
        </p:nvSpPr>
        <p:spPr>
          <a:xfrm>
            <a:off x="216421" y="1695841"/>
            <a:ext cx="11461750" cy="4249803"/>
          </a:xfrm>
        </p:spPr>
        <p:txBody>
          <a:bodyPr>
            <a:noAutofit/>
          </a:bodyPr>
          <a:lstStyle/>
          <a:p>
            <a:pPr marL="0" indent="0" fontAlgn="auto"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对比：今昔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 fontAlgn="auto">
              <a:buClrTx/>
              <a:buSzTx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衬托：纵豆蔻词工......，虚实衬托，过去对现实的衬托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fontAlgn="auto"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虚实：过去  现在；现在  未来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fontAlgn="auto"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感觉：尽荠麦青青，清角吹寒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fontAlgn="auto"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俯仰：波心荡 、冷月无声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：人的主观情感转移到自然界的物上，如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冷月无声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fontAlgn="auto"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废池乔木，犹厌言兵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fontAlgn="auto"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渲染：清角吹寒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fontAlgn="auto"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情景关系：念桥边红药，以景结情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fontAlgn="auto"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正侧面描写：上阙正面描写扬州的荒芜冷寂，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fontAlgn="auto">
              <a:spcBef>
                <a:spcPct val="0"/>
              </a:spcBef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下阙借杜牧侧面烘托战后扬州的破败荒凉。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6795" y="936625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endParaRPr lang="zh-CN" alt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22"/>
          <p:cNvGrpSpPr/>
          <p:nvPr/>
        </p:nvGrpSpPr>
        <p:grpSpPr>
          <a:xfrm>
            <a:off x="-999392" y="465556"/>
            <a:ext cx="2150580" cy="2988221"/>
            <a:chOff x="-476362" y="0"/>
            <a:chExt cx="1530462" cy="1440000"/>
          </a:xfrm>
        </p:grpSpPr>
        <p:grpSp>
          <p:nvGrpSpPr>
            <p:cNvPr id="6" name="组合 20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442913" y="0"/>
                <a:ext cx="204715" cy="143986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 flipH="1">
                <a:off x="686169" y="0"/>
                <a:ext cx="0" cy="1439863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文本框 21"/>
            <p:cNvSpPr txBox="1">
              <a:spLocks noChangeArrowheads="1"/>
            </p:cNvSpPr>
            <p:nvPr/>
          </p:nvSpPr>
          <p:spPr bwMode="auto">
            <a:xfrm>
              <a:off x="-476362" y="79160"/>
              <a:ext cx="1459089" cy="13080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34"/>
          <p:cNvGrpSpPr/>
          <p:nvPr/>
        </p:nvGrpSpPr>
        <p:grpSpPr>
          <a:xfrm>
            <a:off x="2014926" y="629825"/>
            <a:ext cx="705822" cy="580556"/>
            <a:chOff x="11041883" y="552138"/>
            <a:chExt cx="709335" cy="590550"/>
          </a:xfrm>
        </p:grpSpPr>
        <p:sp>
          <p:nvSpPr>
            <p:cNvPr id="11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gdLst>
                <a:gd name="T0" fmla="*/ 549567 w 291"/>
                <a:gd name="T1" fmla="*/ 230314 h 300"/>
                <a:gd name="T2" fmla="*/ 539718 w 291"/>
                <a:gd name="T3" fmla="*/ 198818 h 300"/>
                <a:gd name="T4" fmla="*/ 529869 w 291"/>
                <a:gd name="T5" fmla="*/ 165354 h 300"/>
                <a:gd name="T6" fmla="*/ 500322 w 291"/>
                <a:gd name="T7" fmla="*/ 124015 h 300"/>
                <a:gd name="T8" fmla="*/ 447138 w 291"/>
                <a:gd name="T9" fmla="*/ 72835 h 300"/>
                <a:gd name="T10" fmla="*/ 451078 w 291"/>
                <a:gd name="T11" fmla="*/ 66929 h 300"/>
                <a:gd name="T12" fmla="*/ 429410 w 291"/>
                <a:gd name="T13" fmla="*/ 45275 h 300"/>
                <a:gd name="T14" fmla="*/ 376227 w 291"/>
                <a:gd name="T15" fmla="*/ 39370 h 300"/>
                <a:gd name="T16" fmla="*/ 342741 w 291"/>
                <a:gd name="T17" fmla="*/ 17717 h 300"/>
                <a:gd name="T18" fmla="*/ 309254 w 291"/>
                <a:gd name="T19" fmla="*/ 7874 h 300"/>
                <a:gd name="T20" fmla="*/ 265919 w 291"/>
                <a:gd name="T21" fmla="*/ 11811 h 300"/>
                <a:gd name="T22" fmla="*/ 232433 w 291"/>
                <a:gd name="T23" fmla="*/ 11811 h 300"/>
                <a:gd name="T24" fmla="*/ 175310 w 291"/>
                <a:gd name="T25" fmla="*/ 27559 h 300"/>
                <a:gd name="T26" fmla="*/ 114247 w 291"/>
                <a:gd name="T27" fmla="*/ 61023 h 300"/>
                <a:gd name="T28" fmla="*/ 90610 w 291"/>
                <a:gd name="T29" fmla="*/ 78740 h 300"/>
                <a:gd name="T30" fmla="*/ 68942 w 291"/>
                <a:gd name="T31" fmla="*/ 88582 h 300"/>
                <a:gd name="T32" fmla="*/ 43335 w 291"/>
                <a:gd name="T33" fmla="*/ 127953 h 300"/>
                <a:gd name="T34" fmla="*/ 19698 w 291"/>
                <a:gd name="T35" fmla="*/ 183070 h 300"/>
                <a:gd name="T36" fmla="*/ 9849 w 291"/>
                <a:gd name="T37" fmla="*/ 202755 h 300"/>
                <a:gd name="T38" fmla="*/ 7879 w 291"/>
                <a:gd name="T39" fmla="*/ 261811 h 300"/>
                <a:gd name="T40" fmla="*/ 31516 w 291"/>
                <a:gd name="T41" fmla="*/ 338582 h 300"/>
                <a:gd name="T42" fmla="*/ 33486 w 291"/>
                <a:gd name="T43" fmla="*/ 358267 h 300"/>
                <a:gd name="T44" fmla="*/ 35456 w 291"/>
                <a:gd name="T45" fmla="*/ 368109 h 300"/>
                <a:gd name="T46" fmla="*/ 41365 w 291"/>
                <a:gd name="T47" fmla="*/ 379920 h 300"/>
                <a:gd name="T48" fmla="*/ 106368 w 291"/>
                <a:gd name="T49" fmla="*/ 446849 h 300"/>
                <a:gd name="T50" fmla="*/ 163491 w 291"/>
                <a:gd name="T51" fmla="*/ 480314 h 300"/>
                <a:gd name="T52" fmla="*/ 210766 w 291"/>
                <a:gd name="T53" fmla="*/ 517716 h 300"/>
                <a:gd name="T54" fmla="*/ 228494 w 291"/>
                <a:gd name="T55" fmla="*/ 521653 h 300"/>
                <a:gd name="T56" fmla="*/ 222584 w 291"/>
                <a:gd name="T57" fmla="*/ 537401 h 300"/>
                <a:gd name="T58" fmla="*/ 256071 w 291"/>
                <a:gd name="T59" fmla="*/ 553149 h 300"/>
                <a:gd name="T60" fmla="*/ 244252 w 291"/>
                <a:gd name="T61" fmla="*/ 564960 h 300"/>
                <a:gd name="T62" fmla="*/ 295466 w 291"/>
                <a:gd name="T63" fmla="*/ 576771 h 300"/>
                <a:gd name="T64" fmla="*/ 364408 w 291"/>
                <a:gd name="T65" fmla="*/ 568897 h 300"/>
                <a:gd name="T66" fmla="*/ 413652 w 291"/>
                <a:gd name="T67" fmla="*/ 537401 h 300"/>
                <a:gd name="T68" fmla="*/ 484564 w 291"/>
                <a:gd name="T69" fmla="*/ 496062 h 300"/>
                <a:gd name="T70" fmla="*/ 527899 w 291"/>
                <a:gd name="T71" fmla="*/ 438975 h 300"/>
                <a:gd name="T72" fmla="*/ 539718 w 291"/>
                <a:gd name="T73" fmla="*/ 385826 h 300"/>
                <a:gd name="T74" fmla="*/ 551537 w 291"/>
                <a:gd name="T75" fmla="*/ 360235 h 300"/>
                <a:gd name="T76" fmla="*/ 559416 w 291"/>
                <a:gd name="T77" fmla="*/ 312991 h 30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1"/>
                <a:gd name="T118" fmla="*/ 0 h 300"/>
                <a:gd name="T119" fmla="*/ 291 w 291"/>
                <a:gd name="T120" fmla="*/ 300 h 300"/>
              </a:gdLst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36"/>
            <p:cNvSpPr txBox="1">
              <a:spLocks noChangeArrowheads="1"/>
            </p:cNvSpPr>
            <p:nvPr/>
          </p:nvSpPr>
          <p:spPr bwMode="auto">
            <a:xfrm>
              <a:off x="11041883" y="602938"/>
              <a:ext cx="709335" cy="457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34"/>
          <p:cNvGrpSpPr/>
          <p:nvPr/>
        </p:nvGrpSpPr>
        <p:grpSpPr>
          <a:xfrm>
            <a:off x="2054651" y="1722392"/>
            <a:ext cx="668103" cy="580556"/>
            <a:chOff x="11041883" y="552138"/>
            <a:chExt cx="709335" cy="590550"/>
          </a:xfrm>
        </p:grpSpPr>
        <p:sp>
          <p:nvSpPr>
            <p:cNvPr id="22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gdLst>
                <a:gd name="T0" fmla="*/ 549567 w 291"/>
                <a:gd name="T1" fmla="*/ 230314 h 300"/>
                <a:gd name="T2" fmla="*/ 539718 w 291"/>
                <a:gd name="T3" fmla="*/ 198818 h 300"/>
                <a:gd name="T4" fmla="*/ 529869 w 291"/>
                <a:gd name="T5" fmla="*/ 165354 h 300"/>
                <a:gd name="T6" fmla="*/ 500322 w 291"/>
                <a:gd name="T7" fmla="*/ 124015 h 300"/>
                <a:gd name="T8" fmla="*/ 447138 w 291"/>
                <a:gd name="T9" fmla="*/ 72835 h 300"/>
                <a:gd name="T10" fmla="*/ 451078 w 291"/>
                <a:gd name="T11" fmla="*/ 66929 h 300"/>
                <a:gd name="T12" fmla="*/ 429410 w 291"/>
                <a:gd name="T13" fmla="*/ 45275 h 300"/>
                <a:gd name="T14" fmla="*/ 376227 w 291"/>
                <a:gd name="T15" fmla="*/ 39370 h 300"/>
                <a:gd name="T16" fmla="*/ 342741 w 291"/>
                <a:gd name="T17" fmla="*/ 17717 h 300"/>
                <a:gd name="T18" fmla="*/ 309254 w 291"/>
                <a:gd name="T19" fmla="*/ 7874 h 300"/>
                <a:gd name="T20" fmla="*/ 265919 w 291"/>
                <a:gd name="T21" fmla="*/ 11811 h 300"/>
                <a:gd name="T22" fmla="*/ 232433 w 291"/>
                <a:gd name="T23" fmla="*/ 11811 h 300"/>
                <a:gd name="T24" fmla="*/ 175310 w 291"/>
                <a:gd name="T25" fmla="*/ 27559 h 300"/>
                <a:gd name="T26" fmla="*/ 114247 w 291"/>
                <a:gd name="T27" fmla="*/ 61023 h 300"/>
                <a:gd name="T28" fmla="*/ 90610 w 291"/>
                <a:gd name="T29" fmla="*/ 78740 h 300"/>
                <a:gd name="T30" fmla="*/ 68942 w 291"/>
                <a:gd name="T31" fmla="*/ 88582 h 300"/>
                <a:gd name="T32" fmla="*/ 43335 w 291"/>
                <a:gd name="T33" fmla="*/ 127953 h 300"/>
                <a:gd name="T34" fmla="*/ 19698 w 291"/>
                <a:gd name="T35" fmla="*/ 183070 h 300"/>
                <a:gd name="T36" fmla="*/ 9849 w 291"/>
                <a:gd name="T37" fmla="*/ 202755 h 300"/>
                <a:gd name="T38" fmla="*/ 7879 w 291"/>
                <a:gd name="T39" fmla="*/ 261811 h 300"/>
                <a:gd name="T40" fmla="*/ 31516 w 291"/>
                <a:gd name="T41" fmla="*/ 338582 h 300"/>
                <a:gd name="T42" fmla="*/ 33486 w 291"/>
                <a:gd name="T43" fmla="*/ 358267 h 300"/>
                <a:gd name="T44" fmla="*/ 35456 w 291"/>
                <a:gd name="T45" fmla="*/ 368109 h 300"/>
                <a:gd name="T46" fmla="*/ 41365 w 291"/>
                <a:gd name="T47" fmla="*/ 379920 h 300"/>
                <a:gd name="T48" fmla="*/ 106368 w 291"/>
                <a:gd name="T49" fmla="*/ 446849 h 300"/>
                <a:gd name="T50" fmla="*/ 163491 w 291"/>
                <a:gd name="T51" fmla="*/ 480314 h 300"/>
                <a:gd name="T52" fmla="*/ 210766 w 291"/>
                <a:gd name="T53" fmla="*/ 517716 h 300"/>
                <a:gd name="T54" fmla="*/ 228494 w 291"/>
                <a:gd name="T55" fmla="*/ 521653 h 300"/>
                <a:gd name="T56" fmla="*/ 222584 w 291"/>
                <a:gd name="T57" fmla="*/ 537401 h 300"/>
                <a:gd name="T58" fmla="*/ 256071 w 291"/>
                <a:gd name="T59" fmla="*/ 553149 h 300"/>
                <a:gd name="T60" fmla="*/ 244252 w 291"/>
                <a:gd name="T61" fmla="*/ 564960 h 300"/>
                <a:gd name="T62" fmla="*/ 295466 w 291"/>
                <a:gd name="T63" fmla="*/ 576771 h 300"/>
                <a:gd name="T64" fmla="*/ 364408 w 291"/>
                <a:gd name="T65" fmla="*/ 568897 h 300"/>
                <a:gd name="T66" fmla="*/ 413652 w 291"/>
                <a:gd name="T67" fmla="*/ 537401 h 300"/>
                <a:gd name="T68" fmla="*/ 484564 w 291"/>
                <a:gd name="T69" fmla="*/ 496062 h 300"/>
                <a:gd name="T70" fmla="*/ 527899 w 291"/>
                <a:gd name="T71" fmla="*/ 438975 h 300"/>
                <a:gd name="T72" fmla="*/ 539718 w 291"/>
                <a:gd name="T73" fmla="*/ 385826 h 300"/>
                <a:gd name="T74" fmla="*/ 551537 w 291"/>
                <a:gd name="T75" fmla="*/ 360235 h 300"/>
                <a:gd name="T76" fmla="*/ 559416 w 291"/>
                <a:gd name="T77" fmla="*/ 312991 h 30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1"/>
                <a:gd name="T118" fmla="*/ 0 h 300"/>
                <a:gd name="T119" fmla="*/ 291 w 291"/>
                <a:gd name="T120" fmla="*/ 300 h 300"/>
              </a:gdLst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36"/>
            <p:cNvSpPr txBox="1">
              <a:spLocks noChangeArrowheads="1"/>
            </p:cNvSpPr>
            <p:nvPr/>
          </p:nvSpPr>
          <p:spPr bwMode="auto">
            <a:xfrm>
              <a:off x="11041883" y="602938"/>
              <a:ext cx="709335" cy="457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4"/>
          <p:cNvGrpSpPr/>
          <p:nvPr/>
        </p:nvGrpSpPr>
        <p:grpSpPr>
          <a:xfrm>
            <a:off x="2111631" y="2852376"/>
            <a:ext cx="612980" cy="580556"/>
            <a:chOff x="11041883" y="552138"/>
            <a:chExt cx="709335" cy="590550"/>
          </a:xfrm>
        </p:grpSpPr>
        <p:sp>
          <p:nvSpPr>
            <p:cNvPr id="33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gdLst>
                <a:gd name="T0" fmla="*/ 549567 w 291"/>
                <a:gd name="T1" fmla="*/ 230314 h 300"/>
                <a:gd name="T2" fmla="*/ 539718 w 291"/>
                <a:gd name="T3" fmla="*/ 198818 h 300"/>
                <a:gd name="T4" fmla="*/ 529869 w 291"/>
                <a:gd name="T5" fmla="*/ 165354 h 300"/>
                <a:gd name="T6" fmla="*/ 500322 w 291"/>
                <a:gd name="T7" fmla="*/ 124015 h 300"/>
                <a:gd name="T8" fmla="*/ 447138 w 291"/>
                <a:gd name="T9" fmla="*/ 72835 h 300"/>
                <a:gd name="T10" fmla="*/ 451078 w 291"/>
                <a:gd name="T11" fmla="*/ 66929 h 300"/>
                <a:gd name="T12" fmla="*/ 429410 w 291"/>
                <a:gd name="T13" fmla="*/ 45275 h 300"/>
                <a:gd name="T14" fmla="*/ 376227 w 291"/>
                <a:gd name="T15" fmla="*/ 39370 h 300"/>
                <a:gd name="T16" fmla="*/ 342741 w 291"/>
                <a:gd name="T17" fmla="*/ 17717 h 300"/>
                <a:gd name="T18" fmla="*/ 309254 w 291"/>
                <a:gd name="T19" fmla="*/ 7874 h 300"/>
                <a:gd name="T20" fmla="*/ 265919 w 291"/>
                <a:gd name="T21" fmla="*/ 11811 h 300"/>
                <a:gd name="T22" fmla="*/ 232433 w 291"/>
                <a:gd name="T23" fmla="*/ 11811 h 300"/>
                <a:gd name="T24" fmla="*/ 175310 w 291"/>
                <a:gd name="T25" fmla="*/ 27559 h 300"/>
                <a:gd name="T26" fmla="*/ 114247 w 291"/>
                <a:gd name="T27" fmla="*/ 61023 h 300"/>
                <a:gd name="T28" fmla="*/ 90610 w 291"/>
                <a:gd name="T29" fmla="*/ 78740 h 300"/>
                <a:gd name="T30" fmla="*/ 68942 w 291"/>
                <a:gd name="T31" fmla="*/ 88582 h 300"/>
                <a:gd name="T32" fmla="*/ 43335 w 291"/>
                <a:gd name="T33" fmla="*/ 127953 h 300"/>
                <a:gd name="T34" fmla="*/ 19698 w 291"/>
                <a:gd name="T35" fmla="*/ 183070 h 300"/>
                <a:gd name="T36" fmla="*/ 9849 w 291"/>
                <a:gd name="T37" fmla="*/ 202755 h 300"/>
                <a:gd name="T38" fmla="*/ 7879 w 291"/>
                <a:gd name="T39" fmla="*/ 261811 h 300"/>
                <a:gd name="T40" fmla="*/ 31516 w 291"/>
                <a:gd name="T41" fmla="*/ 338582 h 300"/>
                <a:gd name="T42" fmla="*/ 33486 w 291"/>
                <a:gd name="T43" fmla="*/ 358267 h 300"/>
                <a:gd name="T44" fmla="*/ 35456 w 291"/>
                <a:gd name="T45" fmla="*/ 368109 h 300"/>
                <a:gd name="T46" fmla="*/ 41365 w 291"/>
                <a:gd name="T47" fmla="*/ 379920 h 300"/>
                <a:gd name="T48" fmla="*/ 106368 w 291"/>
                <a:gd name="T49" fmla="*/ 446849 h 300"/>
                <a:gd name="T50" fmla="*/ 163491 w 291"/>
                <a:gd name="T51" fmla="*/ 480314 h 300"/>
                <a:gd name="T52" fmla="*/ 210766 w 291"/>
                <a:gd name="T53" fmla="*/ 517716 h 300"/>
                <a:gd name="T54" fmla="*/ 228494 w 291"/>
                <a:gd name="T55" fmla="*/ 521653 h 300"/>
                <a:gd name="T56" fmla="*/ 222584 w 291"/>
                <a:gd name="T57" fmla="*/ 537401 h 300"/>
                <a:gd name="T58" fmla="*/ 256071 w 291"/>
                <a:gd name="T59" fmla="*/ 553149 h 300"/>
                <a:gd name="T60" fmla="*/ 244252 w 291"/>
                <a:gd name="T61" fmla="*/ 564960 h 300"/>
                <a:gd name="T62" fmla="*/ 295466 w 291"/>
                <a:gd name="T63" fmla="*/ 576771 h 300"/>
                <a:gd name="T64" fmla="*/ 364408 w 291"/>
                <a:gd name="T65" fmla="*/ 568897 h 300"/>
                <a:gd name="T66" fmla="*/ 413652 w 291"/>
                <a:gd name="T67" fmla="*/ 537401 h 300"/>
                <a:gd name="T68" fmla="*/ 484564 w 291"/>
                <a:gd name="T69" fmla="*/ 496062 h 300"/>
                <a:gd name="T70" fmla="*/ 527899 w 291"/>
                <a:gd name="T71" fmla="*/ 438975 h 300"/>
                <a:gd name="T72" fmla="*/ 539718 w 291"/>
                <a:gd name="T73" fmla="*/ 385826 h 300"/>
                <a:gd name="T74" fmla="*/ 551537 w 291"/>
                <a:gd name="T75" fmla="*/ 360235 h 300"/>
                <a:gd name="T76" fmla="*/ 559416 w 291"/>
                <a:gd name="T77" fmla="*/ 312991 h 30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1"/>
                <a:gd name="T118" fmla="*/ 0 h 300"/>
                <a:gd name="T119" fmla="*/ 291 w 291"/>
                <a:gd name="T120" fmla="*/ 300 h 300"/>
              </a:gdLst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文本框 36"/>
            <p:cNvSpPr txBox="1">
              <a:spLocks noChangeArrowheads="1"/>
            </p:cNvSpPr>
            <p:nvPr/>
          </p:nvSpPr>
          <p:spPr bwMode="auto">
            <a:xfrm>
              <a:off x="11041883" y="602938"/>
              <a:ext cx="709335" cy="457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4" name="图片 15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 bwMode="auto">
          <a:xfrm>
            <a:off x="0" y="3530063"/>
            <a:ext cx="7749406" cy="334659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5" name="文本框 54"/>
          <p:cNvSpPr txBox="1"/>
          <p:nvPr/>
        </p:nvSpPr>
        <p:spPr>
          <a:xfrm>
            <a:off x="3096741" y="577770"/>
            <a:ext cx="82809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/>
              <a:t>学习情景交融、虚实相济的写法。</a:t>
            </a:r>
            <a:endParaRPr lang="zh-CN" altLang="en-US" sz="3200"/>
          </a:p>
        </p:txBody>
      </p:sp>
      <p:sp>
        <p:nvSpPr>
          <p:cNvPr id="56" name="文本框 55"/>
          <p:cNvSpPr txBox="1"/>
          <p:nvPr/>
        </p:nvSpPr>
        <p:spPr>
          <a:xfrm>
            <a:off x="3120466" y="1718173"/>
            <a:ext cx="75608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/>
              <a:t>体味忧国伤时的情感及“清冷”的意境。</a:t>
            </a:r>
            <a:endParaRPr lang="zh-CN" altLang="en-US" sz="3200"/>
          </a:p>
        </p:txBody>
      </p:sp>
      <p:sp>
        <p:nvSpPr>
          <p:cNvPr id="57" name="文本框 56"/>
          <p:cNvSpPr txBox="1"/>
          <p:nvPr/>
        </p:nvSpPr>
        <p:spPr>
          <a:xfrm>
            <a:off x="3240757" y="2891878"/>
            <a:ext cx="66701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/>
              <a:t>品味词中引用前人词句的写作技巧。</a:t>
            </a:r>
            <a:endParaRPr lang="zh-CN" altLang="en-US" sz="3200"/>
          </a:p>
        </p:txBody>
      </p:sp>
    </p:spTree>
  </p:cSld>
  <p:clrMapOvr>
    <a:masterClrMapping/>
  </p:clrMapOvr>
  <p:transition>
    <p:wipe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" name="矩形 32"/>
          <p:cNvSpPr/>
          <p:nvPr/>
        </p:nvSpPr>
        <p:spPr>
          <a:xfrm>
            <a:off x="-7000" y="2829955"/>
            <a:ext cx="732544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www.1ppt.com/hangye/ </a:t>
            </a:r>
            <a:endParaRPr lang="en-US" altLang="zh-CN" sz="100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www.1ppt.com/sucai/</a:t>
            </a:r>
            <a:endParaRPr lang="en-US" altLang="zh-CN" sz="100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www.1ppt.com/tubiao/      </a:t>
            </a:r>
            <a:endParaRPr lang="en-US" altLang="zh-CN" sz="100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www.1ppt.com/powerpoint/      </a:t>
            </a:r>
            <a:endParaRPr lang="en-US" altLang="zh-CN" sz="100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www.1ppt.com/excel/  </a:t>
            </a:r>
            <a:endParaRPr lang="en-US" altLang="zh-CN" sz="100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www.1ppt.com/kejian/ </a:t>
            </a:r>
            <a:endParaRPr lang="en-US" altLang="zh-CN" sz="100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www.1ppt.com/shiti/  </a:t>
            </a:r>
            <a:endParaRPr lang="en-US" altLang="zh-CN" sz="100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smtClean="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>
                <a:solidFill>
                  <a:schemeClr val="bg1">
                    <a:lumMod val="95000"/>
                  </a:schemeClr>
                </a:solidFill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" y="179526"/>
            <a:ext cx="11522074" cy="6481167"/>
          </a:xfrm>
          <a:prstGeom prst="rect">
            <a:avLst/>
          </a:prstGeom>
          <a:solidFill>
            <a:srgbClr val="F4F0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0"/>
          </a:p>
        </p:txBody>
      </p:sp>
      <p:grpSp>
        <p:nvGrpSpPr>
          <p:cNvPr id="14" name="组合 13"/>
          <p:cNvGrpSpPr/>
          <p:nvPr/>
        </p:nvGrpSpPr>
        <p:grpSpPr>
          <a:xfrm>
            <a:off x="-14403" y="261922"/>
            <a:ext cx="4186954" cy="557530"/>
            <a:chOff x="0" y="426911"/>
            <a:chExt cx="4430395" cy="589946"/>
          </a:xfrm>
        </p:grpSpPr>
        <p:sp>
          <p:nvSpPr>
            <p:cNvPr id="6" name="任意多边形 5"/>
            <p:cNvSpPr/>
            <p:nvPr/>
          </p:nvSpPr>
          <p:spPr>
            <a:xfrm>
              <a:off x="243569" y="521062"/>
              <a:ext cx="537482" cy="393337"/>
            </a:xfrm>
            <a:custGeom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2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39"/>
            <p:cNvSpPr txBox="1">
              <a:spLocks noChangeArrowheads="1"/>
            </p:cNvSpPr>
            <p:nvPr/>
          </p:nvSpPr>
          <p:spPr bwMode="auto">
            <a:xfrm>
              <a:off x="829945" y="426911"/>
              <a:ext cx="3600450" cy="589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indent="0">
                <a:spcBef>
                  <a:spcPct val="50000"/>
                </a:spcBef>
              </a:pPr>
              <a:r>
                <a:rPr lang="zh-CN" altLang="en-US" sz="3025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总结</a:t>
              </a:r>
              <a:endParaRPr lang="zh-CN" altLang="en-US" sz="302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521062"/>
              <a:ext cx="188685" cy="393337"/>
            </a:xfrm>
            <a:prstGeom prst="rect">
              <a:avLst/>
            </a:pr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2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172551" y="722624"/>
            <a:ext cx="2669281" cy="557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25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025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黍离之悲</a:t>
            </a:r>
            <a:r>
              <a:rPr lang="en-US" altLang="zh-CN" sz="3025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endParaRPr lang="zh-CN" altLang="en-US" sz="3025" b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29890" y="1274124"/>
            <a:ext cx="336804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27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（亡国之痛，兴亡之感）</a:t>
            </a:r>
            <a:endParaRPr lang="zh-CN" altLang="en-US" sz="227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52208" y="1912038"/>
            <a:ext cx="9217660" cy="720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0"/>
          </a:p>
        </p:txBody>
      </p:sp>
      <p:sp>
        <p:nvSpPr>
          <p:cNvPr id="13" name="矩形 12"/>
          <p:cNvSpPr/>
          <p:nvPr/>
        </p:nvSpPr>
        <p:spPr>
          <a:xfrm>
            <a:off x="1152208" y="1984051"/>
            <a:ext cx="72013" cy="4476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0"/>
          </a:p>
        </p:txBody>
      </p:sp>
      <p:sp>
        <p:nvSpPr>
          <p:cNvPr id="19" name="矩形 18"/>
          <p:cNvSpPr/>
          <p:nvPr/>
        </p:nvSpPr>
        <p:spPr>
          <a:xfrm>
            <a:off x="5725631" y="1999054"/>
            <a:ext cx="71413" cy="7921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0"/>
          </a:p>
        </p:txBody>
      </p:sp>
      <p:sp>
        <p:nvSpPr>
          <p:cNvPr id="32" name="矩形 31"/>
          <p:cNvSpPr/>
          <p:nvPr/>
        </p:nvSpPr>
        <p:spPr>
          <a:xfrm>
            <a:off x="10298455" y="1999054"/>
            <a:ext cx="72013" cy="4320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0"/>
          </a:p>
        </p:txBody>
      </p:sp>
      <p:sp>
        <p:nvSpPr>
          <p:cNvPr id="37" name="文本框 36"/>
          <p:cNvSpPr txBox="1"/>
          <p:nvPr/>
        </p:nvSpPr>
        <p:spPr>
          <a:xfrm>
            <a:off x="522694" y="2506746"/>
            <a:ext cx="1589686" cy="557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25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025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</a:t>
            </a:r>
            <a:r>
              <a:rPr lang="en-US" altLang="zh-CN" sz="3025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endParaRPr lang="zh-CN" altLang="en-US" sz="3025" b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625733" y="2511546"/>
            <a:ext cx="1416855" cy="557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25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025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昔</a:t>
            </a:r>
            <a:r>
              <a:rPr lang="en-US" altLang="zh-CN" sz="3025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endParaRPr lang="zh-CN" altLang="en-US" sz="3025" b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9416" y="2892615"/>
            <a:ext cx="220980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27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（荒寒、空冷）</a:t>
            </a:r>
            <a:endParaRPr lang="zh-CN" altLang="en-US" sz="227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235063" y="3058245"/>
            <a:ext cx="220980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27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（繁华、风流）</a:t>
            </a:r>
            <a:endParaRPr lang="zh-CN" altLang="en-US" sz="227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1" name="矩形 40"/>
          <p:cNvSpPr/>
          <p:nvPr/>
        </p:nvSpPr>
        <p:spPr>
          <a:xfrm flipH="1">
            <a:off x="1152208" y="3327693"/>
            <a:ext cx="72013" cy="490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0"/>
          </a:p>
        </p:txBody>
      </p:sp>
      <p:sp>
        <p:nvSpPr>
          <p:cNvPr id="42" name="矩形 41"/>
          <p:cNvSpPr/>
          <p:nvPr/>
        </p:nvSpPr>
        <p:spPr>
          <a:xfrm flipH="1">
            <a:off x="10226442" y="3381703"/>
            <a:ext cx="72013" cy="490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0"/>
          </a:p>
        </p:txBody>
      </p:sp>
      <p:sp>
        <p:nvSpPr>
          <p:cNvPr id="43" name="文本框 42"/>
          <p:cNvSpPr txBox="1"/>
          <p:nvPr/>
        </p:nvSpPr>
        <p:spPr>
          <a:xfrm>
            <a:off x="396071" y="3817982"/>
            <a:ext cx="1729740" cy="2421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25" b="1">
                <a:latin typeface="楷体" panose="02010609060101010101" pitchFamily="49" charset="-122"/>
                <a:ea typeface="楷体" panose="02010609060101010101" pitchFamily="49" charset="-122"/>
              </a:rPr>
              <a:t>荠麦青青</a:t>
            </a:r>
            <a:endParaRPr lang="zh-CN" altLang="en-US" sz="302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25" b="1">
                <a:latin typeface="楷体" panose="02010609060101010101" pitchFamily="49" charset="-122"/>
                <a:ea typeface="楷体" panose="02010609060101010101" pitchFamily="49" charset="-122"/>
              </a:rPr>
              <a:t>废池乔木</a:t>
            </a:r>
            <a:endParaRPr lang="zh-CN" altLang="en-US" sz="302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25" b="1">
                <a:latin typeface="楷体" panose="02010609060101010101" pitchFamily="49" charset="-122"/>
                <a:ea typeface="楷体" panose="02010609060101010101" pitchFamily="49" charset="-122"/>
              </a:rPr>
              <a:t>四顾萧条</a:t>
            </a:r>
            <a:endParaRPr lang="zh-CN" altLang="en-US" sz="302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25" b="1">
                <a:latin typeface="楷体" panose="02010609060101010101" pitchFamily="49" charset="-122"/>
                <a:ea typeface="楷体" panose="02010609060101010101" pitchFamily="49" charset="-122"/>
              </a:rPr>
              <a:t>清角吹寒</a:t>
            </a:r>
            <a:endParaRPr lang="zh-CN" altLang="en-US" sz="302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25" b="1">
                <a:latin typeface="楷体" panose="02010609060101010101" pitchFamily="49" charset="-122"/>
                <a:ea typeface="楷体" panose="02010609060101010101" pitchFamily="49" charset="-122"/>
              </a:rPr>
              <a:t>都在空城</a:t>
            </a:r>
            <a:endParaRPr lang="zh-CN" altLang="en-US" sz="302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382690" y="3871991"/>
            <a:ext cx="1903543" cy="2421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25" b="1">
                <a:latin typeface="楷体" panose="02010609060101010101" pitchFamily="49" charset="-122"/>
                <a:ea typeface="楷体" panose="02010609060101010101" pitchFamily="49" charset="-122"/>
              </a:rPr>
              <a:t>淮左名都</a:t>
            </a:r>
            <a:endParaRPr lang="zh-CN" altLang="en-US" sz="302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25" b="1">
                <a:latin typeface="楷体" panose="02010609060101010101" pitchFamily="49" charset="-122"/>
                <a:ea typeface="楷体" panose="02010609060101010101" pitchFamily="49" charset="-122"/>
              </a:rPr>
              <a:t>竹西佳处</a:t>
            </a:r>
            <a:endParaRPr lang="zh-CN" altLang="en-US" sz="302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25" b="1">
                <a:latin typeface="楷体" panose="02010609060101010101" pitchFamily="49" charset="-122"/>
                <a:ea typeface="楷体" panose="02010609060101010101" pitchFamily="49" charset="-122"/>
              </a:rPr>
              <a:t>春风十里</a:t>
            </a:r>
            <a:endParaRPr lang="zh-CN" altLang="en-US" sz="302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25" b="1">
                <a:latin typeface="楷体" panose="02010609060101010101" pitchFamily="49" charset="-122"/>
                <a:ea typeface="楷体" panose="02010609060101010101" pitchFamily="49" charset="-122"/>
              </a:rPr>
              <a:t>豆蔻词工</a:t>
            </a:r>
            <a:endParaRPr lang="zh-CN" altLang="en-US" sz="302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25" b="1">
                <a:latin typeface="楷体" panose="02010609060101010101" pitchFamily="49" charset="-122"/>
                <a:ea typeface="楷体" panose="02010609060101010101" pitchFamily="49" charset="-122"/>
              </a:rPr>
              <a:t>青楼梦好</a:t>
            </a:r>
            <a:endParaRPr lang="zh-CN" altLang="en-US" sz="302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747455" y="3493323"/>
            <a:ext cx="2258207" cy="195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2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对比  虚实</a:t>
            </a:r>
            <a:endParaRPr lang="zh-CN" altLang="en-US" sz="302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02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视觉  听觉</a:t>
            </a:r>
            <a:endParaRPr lang="zh-CN" altLang="en-US" sz="302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02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俯仰  移情</a:t>
            </a:r>
            <a:endParaRPr lang="zh-CN" altLang="en-US" sz="302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02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衬托  渲染</a:t>
            </a:r>
            <a:endParaRPr lang="zh-CN" altLang="en-US" sz="302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326179" y="2830204"/>
            <a:ext cx="3276600" cy="557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2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所见、所闻、所想</a:t>
            </a:r>
            <a:endParaRPr lang="zh-CN" altLang="en-US" sz="302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1"/>
      <p:bldP spid="43" grpId="2"/>
      <p:bldP spid="44" grpId="3"/>
      <p:bldP spid="39" grpId="4"/>
      <p:bldP spid="40" grpId="5"/>
      <p:bldP spid="47" grpId="6"/>
      <p:bldP spid="46" grpId="7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1428" name="Rectangle 4"/>
          <p:cNvSpPr>
            <a:spLocks noRot="1" noChangeArrowheads="1"/>
          </p:cNvSpPr>
          <p:nvPr/>
        </p:nvSpPr>
        <p:spPr bwMode="auto">
          <a:xfrm>
            <a:off x="2808506" y="323552"/>
            <a:ext cx="6121102" cy="936169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56446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琥珀" pitchFamily="2" charset="-122"/>
                <a:ea typeface="华康简综艺" pitchFamily="49" charset="-122"/>
                <a:cs typeface="+mn-cs"/>
                <a:sym typeface="+mn-ea"/>
              </a:rPr>
              <a:t>主要内容及鉴赏要点</a:t>
            </a:r>
            <a:endParaRPr kumimoji="0" lang="zh-CN" altLang="en-US" sz="3400" b="1" i="0" u="none" strike="noStrike" kern="1200" cap="none" spc="0" normalizeH="0" baseline="0" noProof="0">
              <a:ln>
                <a:noFill/>
              </a:ln>
              <a:solidFill>
                <a:srgbClr val="56446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琥珀" pitchFamily="2" charset="-122"/>
              <a:ea typeface="华康简综艺" pitchFamily="49" charset="-122"/>
              <a:cs typeface="+mn-cs"/>
              <a:sym typeface="+mn-ea"/>
            </a:endParaRPr>
          </a:p>
        </p:txBody>
      </p:sp>
      <p:sp>
        <p:nvSpPr>
          <p:cNvPr id="231429" name="Text Box 5"/>
          <p:cNvSpPr txBox="1">
            <a:spLocks noChangeArrowheads="1"/>
          </p:cNvSpPr>
          <p:nvPr/>
        </p:nvSpPr>
        <p:spPr bwMode="auto">
          <a:xfrm>
            <a:off x="3888700" y="1835825"/>
            <a:ext cx="3240584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2645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cs"/>
                <a:sym typeface="+mn-ea"/>
              </a:rPr>
              <a:t>  </a:t>
            </a:r>
            <a:r>
              <a:rPr kumimoji="1" lang="zh-CN" altLang="en-US" sz="2645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cs"/>
                <a:sym typeface="+mn-ea"/>
              </a:rPr>
              <a:t>昔日：名都、佳处</a:t>
            </a:r>
            <a:endParaRPr kumimoji="1" lang="zh-CN" altLang="en-US" sz="2645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231430" name="Text Box 6"/>
          <p:cNvSpPr txBox="1">
            <a:spLocks noChangeArrowheads="1"/>
          </p:cNvSpPr>
          <p:nvPr/>
        </p:nvSpPr>
        <p:spPr bwMode="auto">
          <a:xfrm>
            <a:off x="4032726" y="2641470"/>
            <a:ext cx="4653838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2645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cs"/>
                <a:sym typeface="+mn-ea"/>
              </a:rPr>
              <a:t>今日：荠麦青青</a:t>
            </a:r>
            <a:endParaRPr kumimoji="1" lang="zh-CN" altLang="en-US" sz="2645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231431" name="AutoShape 7"/>
          <p:cNvSpPr/>
          <p:nvPr/>
        </p:nvSpPr>
        <p:spPr>
          <a:xfrm>
            <a:off x="3888700" y="2051864"/>
            <a:ext cx="144026" cy="1008182"/>
          </a:xfrm>
          <a:prstGeom prst="leftBrace">
            <a:avLst>
              <a:gd name="adj1" fmla="val 58300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/>
            <a:endParaRPr lang="zh-CN" altLang="en-US" sz="1700">
              <a:latin typeface="Arial" panose="020b0604020202020204" pitchFamily="34" charset="0"/>
            </a:endParaRPr>
          </a:p>
        </p:txBody>
      </p:sp>
      <p:sp>
        <p:nvSpPr>
          <p:cNvPr id="231432" name="Text Box 8"/>
          <p:cNvSpPr txBox="1">
            <a:spLocks noChangeArrowheads="1"/>
          </p:cNvSpPr>
          <p:nvPr/>
        </p:nvSpPr>
        <p:spPr bwMode="auto">
          <a:xfrm>
            <a:off x="2427210" y="2267903"/>
            <a:ext cx="1347470" cy="7201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025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比</a:t>
            </a:r>
            <a:endParaRPr kumimoji="1" lang="zh-CN" altLang="en-US" sz="3025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新魏" panose="02010800040101010101" charset="-122"/>
              <a:ea typeface="华文新魏" panose="02010800040101010101" charset="-122"/>
              <a:cs typeface="+mn-cs"/>
              <a:sym typeface="+mn-ea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025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对</a:t>
            </a:r>
            <a:endParaRPr kumimoji="1" lang="zh-CN" altLang="en-US" sz="3025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新魏" panose="02010800040101010101" charset="-122"/>
              <a:ea typeface="华文新魏" panose="02010800040101010101" charset="-122"/>
              <a:cs typeface="+mn-cs"/>
              <a:sym typeface="+mn-ea"/>
            </a:endParaRPr>
          </a:p>
        </p:txBody>
      </p:sp>
      <p:sp>
        <p:nvSpPr>
          <p:cNvPr id="231433" name="Text Box 9"/>
          <p:cNvSpPr txBox="1">
            <a:spLocks noChangeArrowheads="1"/>
          </p:cNvSpPr>
          <p:nvPr/>
        </p:nvSpPr>
        <p:spPr bwMode="auto">
          <a:xfrm>
            <a:off x="4896882" y="2988032"/>
            <a:ext cx="2088376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2645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cs"/>
                <a:sym typeface="+mn-ea"/>
              </a:rPr>
              <a:t>黄昏、清角</a:t>
            </a:r>
            <a:endParaRPr kumimoji="1" lang="zh-CN" altLang="en-US" sz="2645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231434" name="Text Box 10"/>
          <p:cNvSpPr txBox="1">
            <a:spLocks noChangeArrowheads="1"/>
          </p:cNvSpPr>
          <p:nvPr/>
        </p:nvSpPr>
        <p:spPr bwMode="auto">
          <a:xfrm>
            <a:off x="2448441" y="2944525"/>
            <a:ext cx="2520454" cy="557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025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正面渲染</a:t>
            </a:r>
            <a:endParaRPr kumimoji="1" lang="zh-CN" altLang="en-US" sz="3025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新魏" panose="02010800040101010101" charset="-122"/>
              <a:ea typeface="华文新魏" panose="02010800040101010101" charset="-122"/>
              <a:cs typeface="+mn-cs"/>
              <a:sym typeface="+mn-ea"/>
            </a:endParaRPr>
          </a:p>
        </p:txBody>
      </p:sp>
      <p:sp>
        <p:nvSpPr>
          <p:cNvPr id="231435" name="Text Box 11"/>
          <p:cNvSpPr txBox="1">
            <a:spLocks noChangeArrowheads="1"/>
          </p:cNvSpPr>
          <p:nvPr/>
        </p:nvSpPr>
        <p:spPr bwMode="auto">
          <a:xfrm>
            <a:off x="4752856" y="3577639"/>
            <a:ext cx="4680843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2645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废池乔木、犹厌言兵</a:t>
            </a:r>
            <a:endParaRPr kumimoji="1" lang="zh-CN" altLang="en-US" sz="2645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231436" name="Text Box 12"/>
          <p:cNvSpPr txBox="1">
            <a:spLocks noChangeArrowheads="1"/>
          </p:cNvSpPr>
          <p:nvPr/>
        </p:nvSpPr>
        <p:spPr bwMode="auto">
          <a:xfrm>
            <a:off x="4752856" y="4081730"/>
            <a:ext cx="4392791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2645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cs"/>
                <a:sym typeface="+mn-ea"/>
              </a:rPr>
              <a:t>杜郎重到须惊</a:t>
            </a:r>
            <a:endParaRPr kumimoji="1" lang="zh-CN" altLang="en-US" sz="2645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231437" name="Text Box 13"/>
          <p:cNvSpPr txBox="1">
            <a:spLocks noChangeArrowheads="1"/>
          </p:cNvSpPr>
          <p:nvPr/>
        </p:nvSpPr>
        <p:spPr bwMode="auto">
          <a:xfrm>
            <a:off x="4740854" y="4513807"/>
            <a:ext cx="4320778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2645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cs"/>
                <a:sym typeface="+mn-ea"/>
              </a:rPr>
              <a:t>冷月无声</a:t>
            </a:r>
            <a:endParaRPr kumimoji="1" lang="zh-CN" altLang="en-US" sz="2645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231438" name="AutoShape 14"/>
          <p:cNvSpPr/>
          <p:nvPr/>
        </p:nvSpPr>
        <p:spPr>
          <a:xfrm>
            <a:off x="4248765" y="3780175"/>
            <a:ext cx="432078" cy="1512272"/>
          </a:xfrm>
          <a:prstGeom prst="leftBrace">
            <a:avLst>
              <a:gd name="adj1" fmla="val 29150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/>
            <a:endParaRPr lang="zh-CN" altLang="en-US" sz="1700">
              <a:latin typeface="Arial" panose="020b0604020202020204" pitchFamily="34" charset="0"/>
            </a:endParaRPr>
          </a:p>
        </p:txBody>
      </p:sp>
      <p:sp>
        <p:nvSpPr>
          <p:cNvPr id="231439" name="Text Box 15"/>
          <p:cNvSpPr txBox="1">
            <a:spLocks noChangeArrowheads="1"/>
          </p:cNvSpPr>
          <p:nvPr/>
        </p:nvSpPr>
        <p:spPr bwMode="auto">
          <a:xfrm>
            <a:off x="2425937" y="4168745"/>
            <a:ext cx="2232402" cy="557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025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侧面烘托</a:t>
            </a:r>
            <a:endParaRPr kumimoji="1" lang="zh-CN" altLang="en-US" sz="3025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新魏" panose="02010800040101010101" charset="-122"/>
              <a:ea typeface="华文新魏" panose="02010800040101010101" charset="-122"/>
              <a:cs typeface="+mn-cs"/>
              <a:sym typeface="+mn-ea"/>
            </a:endParaRPr>
          </a:p>
        </p:txBody>
      </p:sp>
      <p:sp>
        <p:nvSpPr>
          <p:cNvPr id="231440" name="AutoShape 16"/>
          <p:cNvSpPr/>
          <p:nvPr/>
        </p:nvSpPr>
        <p:spPr>
          <a:xfrm>
            <a:off x="2160389" y="2411928"/>
            <a:ext cx="360065" cy="2088376"/>
          </a:xfrm>
          <a:prstGeom prst="leftBrace">
            <a:avLst>
              <a:gd name="adj1" fmla="val 48306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/>
            <a:endParaRPr lang="zh-CN" altLang="en-US" sz="1700">
              <a:latin typeface="Arial" panose="020b0604020202020204" pitchFamily="34" charset="0"/>
            </a:endParaRPr>
          </a:p>
        </p:txBody>
      </p:sp>
      <p:sp>
        <p:nvSpPr>
          <p:cNvPr id="231441" name="Text Box 17"/>
          <p:cNvSpPr txBox="1">
            <a:spLocks noChangeArrowheads="1"/>
          </p:cNvSpPr>
          <p:nvPr/>
        </p:nvSpPr>
        <p:spPr bwMode="auto">
          <a:xfrm>
            <a:off x="1423711" y="2627967"/>
            <a:ext cx="1054735" cy="216038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5670" b="1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扬州</a:t>
            </a:r>
            <a:endParaRPr kumimoji="1" lang="zh-CN" altLang="en-US" sz="5670" b="1" kern="1200" cap="none" spc="0" normalizeH="0" baseline="0" noProof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新魏" panose="02010800040101010101" charset="-122"/>
              <a:ea typeface="华文新魏" panose="02010800040101010101" charset="-122"/>
              <a:cs typeface="+mn-cs"/>
              <a:sym typeface="+mn-ea"/>
            </a:endParaRPr>
          </a:p>
        </p:txBody>
      </p:sp>
      <p:sp>
        <p:nvSpPr>
          <p:cNvPr id="231442" name="Text Box 18"/>
          <p:cNvSpPr txBox="1">
            <a:spLocks noChangeArrowheads="1"/>
          </p:cNvSpPr>
          <p:nvPr/>
        </p:nvSpPr>
        <p:spPr bwMode="auto">
          <a:xfrm>
            <a:off x="5040908" y="2209392"/>
            <a:ext cx="3012543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2645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cs"/>
                <a:sym typeface="+mn-ea"/>
              </a:rPr>
              <a:t>春风十里</a:t>
            </a:r>
            <a:endParaRPr kumimoji="1" lang="zh-CN" altLang="en-US" sz="2645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231443" name="AutoShape 19"/>
          <p:cNvSpPr/>
          <p:nvPr/>
        </p:nvSpPr>
        <p:spPr>
          <a:xfrm>
            <a:off x="6913245" y="1979851"/>
            <a:ext cx="360065" cy="1368246"/>
          </a:xfrm>
          <a:prstGeom prst="rightBrace">
            <a:avLst>
              <a:gd name="adj1" fmla="val 31649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/>
            <a:endParaRPr lang="zh-CN" altLang="en-US" sz="1700">
              <a:latin typeface="Arial" panose="020b0604020202020204" pitchFamily="34" charset="0"/>
            </a:endParaRPr>
          </a:p>
        </p:txBody>
      </p:sp>
      <p:sp>
        <p:nvSpPr>
          <p:cNvPr id="231444" name="Text Box 20"/>
          <p:cNvSpPr txBox="1">
            <a:spLocks noChangeArrowheads="1"/>
          </p:cNvSpPr>
          <p:nvPr/>
        </p:nvSpPr>
        <p:spPr bwMode="auto">
          <a:xfrm>
            <a:off x="7400292" y="2051864"/>
            <a:ext cx="998220" cy="11522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2645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劫后萧</a:t>
            </a:r>
            <a:endParaRPr kumimoji="1" lang="zh-CN" altLang="en-US" sz="2645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新魏" panose="02010800040101010101" charset="-122"/>
              <a:ea typeface="华文新魏" panose="02010800040101010101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1" lang="zh-CN" altLang="en-US" sz="2645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条景象</a:t>
            </a:r>
            <a:endParaRPr kumimoji="1" lang="zh-CN" altLang="en-US" sz="2645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新魏" panose="02010800040101010101" charset="-122"/>
              <a:ea typeface="华文新魏" panose="02010800040101010101" charset="-122"/>
              <a:cs typeface="+mn-cs"/>
              <a:sym typeface="+mn-ea"/>
            </a:endParaRPr>
          </a:p>
        </p:txBody>
      </p:sp>
      <p:sp>
        <p:nvSpPr>
          <p:cNvPr id="231445" name="AutoShape 21"/>
          <p:cNvSpPr/>
          <p:nvPr/>
        </p:nvSpPr>
        <p:spPr>
          <a:xfrm>
            <a:off x="7921427" y="3852188"/>
            <a:ext cx="288052" cy="1440259"/>
          </a:xfrm>
          <a:prstGeom prst="rightBrace">
            <a:avLst>
              <a:gd name="adj1" fmla="val 41643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/>
            <a:endParaRPr lang="zh-CN" altLang="en-US" sz="1700">
              <a:latin typeface="Arial" panose="020b0604020202020204" pitchFamily="34" charset="0"/>
            </a:endParaRPr>
          </a:p>
        </p:txBody>
      </p:sp>
      <p:sp>
        <p:nvSpPr>
          <p:cNvPr id="231446" name="Rectangle 22"/>
          <p:cNvSpPr>
            <a:spLocks noChangeArrowheads="1"/>
          </p:cNvSpPr>
          <p:nvPr/>
        </p:nvSpPr>
        <p:spPr bwMode="auto">
          <a:xfrm>
            <a:off x="4392791" y="4917380"/>
            <a:ext cx="2653978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64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  <a:sym typeface="+mn-ea"/>
              </a:rPr>
              <a:t>红药为谁生</a:t>
            </a:r>
            <a:endParaRPr kumimoji="1" lang="zh-CN" altLang="en-US" sz="264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24597" name="WordArt 23"/>
          <p:cNvSpPr>
            <a:spLocks noTextEdit="1"/>
          </p:cNvSpPr>
          <p:nvPr/>
        </p:nvSpPr>
        <p:spPr>
          <a:xfrm rot="5400000">
            <a:off x="7646878" y="3262582"/>
            <a:ext cx="2232402" cy="81914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400"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8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空城</a:t>
            </a:r>
            <a:endParaRPr lang="zh-CN" altLang="en-US" sz="3400"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8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1448" name="AutoShape 24"/>
          <p:cNvSpPr/>
          <p:nvPr/>
        </p:nvSpPr>
        <p:spPr>
          <a:xfrm>
            <a:off x="2304415" y="3492123"/>
            <a:ext cx="6049089" cy="72013"/>
          </a:xfrm>
          <a:prstGeom prst="rightArrow">
            <a:avLst>
              <a:gd name="adj1" fmla="val 50000"/>
              <a:gd name="adj2" fmla="val 2100000"/>
            </a:avLst>
          </a:prstGeom>
          <a:solidFill>
            <a:srgbClr val="0058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/>
            <a:endParaRPr lang="zh-CN" altLang="en-US" sz="1700">
              <a:latin typeface="Arial" panose="020b0604020202020204" pitchFamily="34" charset="0"/>
            </a:endParaRPr>
          </a:p>
        </p:txBody>
      </p:sp>
      <p:sp>
        <p:nvSpPr>
          <p:cNvPr id="231450" name="Text Box 26"/>
          <p:cNvSpPr txBox="1">
            <a:spLocks noChangeArrowheads="1"/>
          </p:cNvSpPr>
          <p:nvPr/>
        </p:nvSpPr>
        <p:spPr bwMode="auto">
          <a:xfrm>
            <a:off x="1872337" y="5529490"/>
            <a:ext cx="7777401" cy="87757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5105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《</a:t>
            </a:r>
            <a:r>
              <a:rPr kumimoji="1" lang="zh-CN" altLang="en-US" sz="5105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黍离</a:t>
            </a:r>
            <a:r>
              <a:rPr kumimoji="1" lang="en-US" altLang="zh-CN" sz="5105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》</a:t>
            </a:r>
            <a:r>
              <a:rPr kumimoji="1" lang="zh-CN" altLang="en-US" sz="5105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之悲</a:t>
            </a:r>
            <a:endParaRPr kumimoji="1" lang="zh-CN" altLang="en-US" sz="5105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新魏" panose="02010800040101010101" charset="-122"/>
              <a:ea typeface="华文新魏" panose="0201080004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231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231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3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9" grpId="0"/>
      <p:bldP spid="231430" grpId="1"/>
      <p:bldP spid="231432" grpId="2"/>
      <p:bldP spid="231433" grpId="3"/>
      <p:bldP spid="231434" grpId="4" uiExpand="1" build="p"/>
      <p:bldP spid="231435" grpId="5"/>
      <p:bldP spid="231436" grpId="6"/>
      <p:bldP spid="231437" grpId="7"/>
      <p:bldP spid="231439" grpId="8"/>
      <p:bldP spid="231442" grpId="9"/>
      <p:bldP spid="231444" grpId="10"/>
      <p:bldP spid="231450" grpId="1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27"/>
          <p:cNvGrpSpPr/>
          <p:nvPr/>
        </p:nvGrpSpPr>
        <p:grpSpPr>
          <a:xfrm>
            <a:off x="305863" y="275329"/>
            <a:ext cx="2718870" cy="701966"/>
            <a:chOff x="5547360" y="57150"/>
            <a:chExt cx="1097410" cy="2670810"/>
          </a:xfrm>
        </p:grpSpPr>
        <p:sp>
          <p:nvSpPr>
            <p:cNvPr id="5" name="矩形 4"/>
            <p:cNvSpPr/>
            <p:nvPr/>
          </p:nvSpPr>
          <p:spPr>
            <a:xfrm>
              <a:off x="5547360" y="57150"/>
              <a:ext cx="109741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663128" y="393780"/>
              <a:ext cx="865875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1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25714" y="5076453"/>
            <a:ext cx="11522076" cy="1764085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16" name="组合 11"/>
          <p:cNvGrpSpPr/>
          <p:nvPr/>
        </p:nvGrpSpPr>
        <p:grpSpPr>
          <a:xfrm flipH="1">
            <a:off x="8713365" y="0"/>
            <a:ext cx="2808312" cy="2124126"/>
            <a:chOff x="0" y="-190500"/>
            <a:chExt cx="2895600" cy="2343151"/>
          </a:xfrm>
        </p:grpSpPr>
        <p:pic>
          <p:nvPicPr>
            <p:cNvPr id="17" name="图片 9"/>
            <p:cNvPicPr>
              <a:picLocks noChangeAspect="1"/>
            </p:cNvPicPr>
            <p:nvPr/>
          </p:nvPicPr>
          <p:blipFill>
            <a:blip r:embed="rId3"/>
            <a:srcRect r="49432" b="71381"/>
            <a:stretch>
              <a:fillRect/>
            </a:stretch>
          </p:blipFill>
          <p:spPr bwMode="auto">
            <a:xfrm>
              <a:off x="0" y="-190500"/>
              <a:ext cx="2895600" cy="9218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18" name="图片 10"/>
            <p:cNvPicPr>
              <a:picLocks noChangeAspect="1"/>
            </p:cNvPicPr>
            <p:nvPr/>
          </p:nvPicPr>
          <p:blipFill>
            <a:blip r:embed="rId4"/>
            <a:srcRect l="40341" t="12794" r="33902"/>
            <a:stretch>
              <a:fillRect/>
            </a:stretch>
          </p:blipFill>
          <p:spPr bwMode="auto">
            <a:xfrm>
              <a:off x="213028" y="228601"/>
              <a:ext cx="1010312" cy="1924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648469" y="363805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诗歌小结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4"/>
          <p:cNvSpPr/>
          <p:nvPr/>
        </p:nvSpPr>
        <p:spPr>
          <a:xfrm>
            <a:off x="1080517" y="1404045"/>
            <a:ext cx="4787900" cy="252095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90000"/>
              </a:lnSpc>
            </a:pPr>
            <a:r>
              <a:rPr kumimoji="1"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上阕写眼前实景，写出了扬州战后的萧条景象。作者怀念故国，憎恨战争的爱国之情从中自然流露出来。</a:t>
            </a:r>
            <a:endParaRPr kumimoji="1"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5"/>
          <p:cNvSpPr/>
          <p:nvPr/>
        </p:nvSpPr>
        <p:spPr>
          <a:xfrm>
            <a:off x="5977061" y="3843976"/>
            <a:ext cx="5042315" cy="2520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90000"/>
              </a:lnSpc>
            </a:pPr>
            <a:r>
              <a:rPr kumimoji="1"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下阙伤今怀古，以杜牧当年扬州诗之胜况，反衬现在扬州之冷清萧条。令人产生“物是人非”的怅惘之情。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fontAlgn="ctr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kumimoji="1"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90000"/>
              </a:lnSpc>
            </a:pPr>
            <a:endParaRPr kumimoji="1"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wipe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78027"/>
            <a:ext cx="5056368" cy="4641612"/>
          </a:xfrm>
          <a:prstGeom prst="rect">
            <a:avLst/>
          </a:prstGeom>
        </p:spPr>
      </p:pic>
      <p:grpSp>
        <p:nvGrpSpPr>
          <p:cNvPr id="3" name="组合 6"/>
          <p:cNvGrpSpPr/>
          <p:nvPr/>
        </p:nvGrpSpPr>
        <p:grpSpPr>
          <a:xfrm>
            <a:off x="4012566" y="4342023"/>
            <a:ext cx="1738062" cy="984748"/>
            <a:chOff x="4200525" y="3664586"/>
            <a:chExt cx="608013" cy="344487"/>
          </a:xfrm>
          <a:solidFill>
            <a:srgbClr val="DAB86E">
              <a:alpha val="9000"/>
            </a:srgbClr>
          </a:solidFill>
        </p:grpSpPr>
        <p:sp>
          <p:nvSpPr>
            <p:cNvPr id="8" name="Freeform 795"/>
            <p:cNvSpPr/>
            <p:nvPr/>
          </p:nvSpPr>
          <p:spPr bwMode="auto">
            <a:xfrm flipH="1">
              <a:off x="4560888" y="3912236"/>
              <a:ext cx="0" cy="3175"/>
            </a:xfrm>
            <a:custGeom>
              <a:gdLst>
                <a:gd name="T0" fmla="*/ 2 h 2"/>
                <a:gd name="T1" fmla="*/ 2 h 2"/>
                <a:gd name="T2" fmla="*/ 0 h 2"/>
                <a:gd name="T3" fmla="*/ 2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Freeform 796"/>
            <p:cNvSpPr/>
            <p:nvPr/>
          </p:nvSpPr>
          <p:spPr bwMode="auto">
            <a:xfrm flipH="1">
              <a:off x="4564063" y="3904298"/>
              <a:ext cx="0" cy="4762"/>
            </a:xfrm>
            <a:custGeom>
              <a:gdLst>
                <a:gd name="T0" fmla="*/ 3 h 3"/>
                <a:gd name="T1" fmla="*/ 0 h 3"/>
                <a:gd name="T2" fmla="*/ 3 h 3"/>
                <a:gd name="T3" fmla="*/ 3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Freeform 797"/>
            <p:cNvSpPr/>
            <p:nvPr/>
          </p:nvSpPr>
          <p:spPr bwMode="auto">
            <a:xfrm flipH="1">
              <a:off x="4560888" y="392334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Rectangle 798"/>
            <p:cNvSpPr>
              <a:spLocks noChangeArrowheads="1"/>
            </p:cNvSpPr>
            <p:nvPr/>
          </p:nvSpPr>
          <p:spPr bwMode="auto">
            <a:xfrm>
              <a:off x="4533900" y="39614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Freeform 799"/>
            <p:cNvSpPr/>
            <p:nvPr/>
          </p:nvSpPr>
          <p:spPr bwMode="auto">
            <a:xfrm>
              <a:off x="4533900" y="3961448"/>
              <a:ext cx="4763" cy="0"/>
            </a:xfrm>
            <a:custGeom>
              <a:gdLst>
                <a:gd name="T0" fmla="*/ 3 w 3"/>
                <a:gd name="T1" fmla="*/ 0 w 3"/>
                <a:gd name="T2" fmla="*/ 0 w 3"/>
                <a:gd name="T3" fmla="*/ 0 w 3"/>
                <a:gd name="T4" fmla="*/ 3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Freeform 800"/>
            <p:cNvSpPr/>
            <p:nvPr/>
          </p:nvSpPr>
          <p:spPr bwMode="auto">
            <a:xfrm flipH="1">
              <a:off x="4568825" y="3832861"/>
              <a:ext cx="0" cy="4762"/>
            </a:xfrm>
            <a:custGeom>
              <a:gdLst>
                <a:gd name="T0" fmla="*/ 3 h 3"/>
                <a:gd name="T1" fmla="*/ 0 h 3"/>
                <a:gd name="T2" fmla="*/ 3 h 3"/>
                <a:gd name="T3" fmla="*/ 3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Freeform 801"/>
            <p:cNvSpPr/>
            <p:nvPr/>
          </p:nvSpPr>
          <p:spPr bwMode="auto">
            <a:xfrm flipH="1">
              <a:off x="4564063" y="390429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Freeform 802"/>
            <p:cNvSpPr/>
            <p:nvPr/>
          </p:nvSpPr>
          <p:spPr bwMode="auto">
            <a:xfrm>
              <a:off x="4602163" y="3796348"/>
              <a:ext cx="3175" cy="0"/>
            </a:xfrm>
            <a:custGeom>
              <a:gdLst>
                <a:gd name="T0" fmla="*/ 0 w 2"/>
                <a:gd name="T1" fmla="*/ 0 w 2"/>
                <a:gd name="T2" fmla="*/ 2 w 2"/>
                <a:gd name="T3" fmla="*/ 0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Freeform 803"/>
            <p:cNvSpPr/>
            <p:nvPr/>
          </p:nvSpPr>
          <p:spPr bwMode="auto">
            <a:xfrm flipH="1">
              <a:off x="4533900" y="3956686"/>
              <a:ext cx="0" cy="4762"/>
            </a:xfrm>
            <a:custGeom>
              <a:gdLst>
                <a:gd name="T0" fmla="*/ 3 h 3"/>
                <a:gd name="T1" fmla="*/ 0 h 3"/>
                <a:gd name="T2" fmla="*/ 3 h 3"/>
                <a:gd name="T3" fmla="*/ 3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Freeform 804"/>
            <p:cNvSpPr/>
            <p:nvPr/>
          </p:nvSpPr>
          <p:spPr bwMode="auto">
            <a:xfrm flipH="1">
              <a:off x="4560888" y="391223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Freeform 805"/>
            <p:cNvSpPr>
              <a:spLocks noEditPoints="1"/>
            </p:cNvSpPr>
            <p:nvPr/>
          </p:nvSpPr>
          <p:spPr bwMode="auto">
            <a:xfrm>
              <a:off x="4203700" y="3664586"/>
              <a:ext cx="547688" cy="344487"/>
            </a:xfrm>
            <a:custGeom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6 w 146"/>
                <a:gd name="T75" fmla="*/ 42 h 92"/>
                <a:gd name="T76" fmla="*/ 93 w 146"/>
                <a:gd name="T77" fmla="*/ 43 h 92"/>
                <a:gd name="T78" fmla="*/ 93 w 146"/>
                <a:gd name="T79" fmla="*/ 38 h 92"/>
                <a:gd name="T80" fmla="*/ 95 w 146"/>
                <a:gd name="T81" fmla="*/ 38 h 92"/>
                <a:gd name="T82" fmla="*/ 73 w 146"/>
                <a:gd name="T83" fmla="*/ 22 h 92"/>
                <a:gd name="T84" fmla="*/ 55 w 146"/>
                <a:gd name="T85" fmla="*/ 43 h 92"/>
                <a:gd name="T86" fmla="*/ 14 w 146"/>
                <a:gd name="T87" fmla="*/ 76 h 92"/>
                <a:gd name="T88" fmla="*/ 47 w 146"/>
                <a:gd name="T89" fmla="*/ 90 h 92"/>
                <a:gd name="T90" fmla="*/ 49 w 146"/>
                <a:gd name="T91" fmla="*/ 79 h 92"/>
                <a:gd name="T92" fmla="*/ 19 w 146"/>
                <a:gd name="T93" fmla="*/ 69 h 92"/>
                <a:gd name="T94" fmla="*/ 14 w 146"/>
                <a:gd name="T95" fmla="*/ 72 h 92"/>
                <a:gd name="T96" fmla="*/ 11 w 146"/>
                <a:gd name="T97" fmla="*/ 71 h 92"/>
                <a:gd name="T98" fmla="*/ 10 w 146"/>
                <a:gd name="T99" fmla="*/ 68 h 92"/>
                <a:gd name="T100" fmla="*/ 21 w 146"/>
                <a:gd name="T101" fmla="*/ 44 h 92"/>
                <a:gd name="T102" fmla="*/ 34 w 146"/>
                <a:gd name="T103" fmla="*/ 24 h 92"/>
                <a:gd name="T104" fmla="*/ 43 w 146"/>
                <a:gd name="T105" fmla="*/ 24 h 92"/>
                <a:gd name="T106" fmla="*/ 41 w 146"/>
                <a:gd name="T107" fmla="*/ 37 h 92"/>
                <a:gd name="T108" fmla="*/ 47 w 146"/>
                <a:gd name="T109" fmla="*/ 57 h 92"/>
                <a:gd name="T110" fmla="*/ 54 w 146"/>
                <a:gd name="T111" fmla="*/ 77 h 92"/>
                <a:gd name="T112" fmla="*/ 60 w 146"/>
                <a:gd name="T113" fmla="*/ 79 h 92"/>
                <a:gd name="T114" fmla="*/ 85 w 146"/>
                <a:gd name="T115" fmla="*/ 71 h 92"/>
                <a:gd name="T116" fmla="*/ 83 w 146"/>
                <a:gd name="T117" fmla="*/ 76 h 92"/>
                <a:gd name="T118" fmla="*/ 81 w 146"/>
                <a:gd name="T119" fmla="*/ 73 h 92"/>
                <a:gd name="T120" fmla="*/ 88 w 146"/>
                <a:gd name="T121" fmla="*/ 75 h 92"/>
                <a:gd name="T122" fmla="*/ 83 w 146"/>
                <a:gd name="T123" fmla="*/ 79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lnTo>
                    <a:pt x="100" y="73"/>
                  </a:ln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3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lnTo>
                    <a:pt x="113" y="20"/>
                  </a:ln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10" y="22"/>
                    <a:pt x="110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lnTo>
                    <a:pt x="103" y="36"/>
                  </a:ln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8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lnTo>
                    <a:pt x="49" y="79"/>
                  </a:ln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6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4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lnTo>
                    <a:pt x="89" y="77"/>
                  </a:ln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lnTo>
                    <a:pt x="97" y="72"/>
                  </a:lnTo>
                  <a:close/>
                  <a:moveTo>
                    <a:pt x="98" y="74"/>
                  </a:move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Freeform 806"/>
            <p:cNvSpPr/>
            <p:nvPr/>
          </p:nvSpPr>
          <p:spPr bwMode="auto">
            <a:xfrm>
              <a:off x="4635500" y="3788411"/>
              <a:ext cx="3175" cy="3175"/>
            </a:xfrm>
            <a:custGeom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Freeform 807"/>
            <p:cNvSpPr/>
            <p:nvPr/>
          </p:nvSpPr>
          <p:spPr bwMode="auto">
            <a:xfrm>
              <a:off x="4654550" y="3780473"/>
              <a:ext cx="3175" cy="4762"/>
            </a:xfrm>
            <a:custGeom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Freeform 808"/>
            <p:cNvSpPr/>
            <p:nvPr/>
          </p:nvSpPr>
          <p:spPr bwMode="auto">
            <a:xfrm>
              <a:off x="4230688" y="3942398"/>
              <a:ext cx="3175" cy="3175"/>
            </a:xfrm>
            <a:custGeom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Rectangle 809"/>
            <p:cNvSpPr>
              <a:spLocks noChangeArrowheads="1"/>
            </p:cNvSpPr>
            <p:nvPr/>
          </p:nvSpPr>
          <p:spPr bwMode="auto">
            <a:xfrm>
              <a:off x="4602163" y="3796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Rectangle 810"/>
            <p:cNvSpPr>
              <a:spLocks noChangeArrowheads="1"/>
            </p:cNvSpPr>
            <p:nvPr/>
          </p:nvSpPr>
          <p:spPr bwMode="auto">
            <a:xfrm>
              <a:off x="4657725" y="3785236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Rectangle 811"/>
            <p:cNvSpPr>
              <a:spLocks noChangeArrowheads="1"/>
            </p:cNvSpPr>
            <p:nvPr/>
          </p:nvSpPr>
          <p:spPr bwMode="auto">
            <a:xfrm>
              <a:off x="4429125" y="396779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812"/>
            <p:cNvSpPr/>
            <p:nvPr/>
          </p:nvSpPr>
          <p:spPr bwMode="auto">
            <a:xfrm flipH="1">
              <a:off x="4214813" y="3915411"/>
              <a:ext cx="0" cy="7937"/>
            </a:xfrm>
            <a:custGeom>
              <a:gdLst>
                <a:gd name="T0" fmla="*/ 0 h 2"/>
                <a:gd name="T1" fmla="*/ 2 h 2"/>
                <a:gd name="T2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Freeform 813"/>
            <p:cNvSpPr/>
            <p:nvPr/>
          </p:nvSpPr>
          <p:spPr bwMode="auto">
            <a:xfrm>
              <a:off x="4673600" y="3777298"/>
              <a:ext cx="3175" cy="0"/>
            </a:xfrm>
            <a:custGeom>
              <a:gdLst>
                <a:gd name="T0" fmla="*/ 0 w 2"/>
                <a:gd name="T1" fmla="*/ 2 w 2"/>
                <a:gd name="T2" fmla="*/ 0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Rectangle 814"/>
            <p:cNvSpPr>
              <a:spLocks noChangeArrowheads="1"/>
            </p:cNvSpPr>
            <p:nvPr/>
          </p:nvSpPr>
          <p:spPr bwMode="auto">
            <a:xfrm>
              <a:off x="4252913" y="376142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815"/>
            <p:cNvSpPr/>
            <p:nvPr/>
          </p:nvSpPr>
          <p:spPr bwMode="auto">
            <a:xfrm>
              <a:off x="4387850" y="3994786"/>
              <a:ext cx="4763" cy="3175"/>
            </a:xfrm>
            <a:custGeom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2 h 2"/>
                <a:gd name="T6" fmla="*/ 3 w 3"/>
                <a:gd name="T7" fmla="*/ 2 h 2"/>
                <a:gd name="T8" fmla="*/ 3 w 3"/>
                <a:gd name="T9" fmla="*/ 0 h 2"/>
                <a:gd name="T10" fmla="*/ 3 w 3"/>
                <a:gd name="T11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816"/>
            <p:cNvSpPr/>
            <p:nvPr/>
          </p:nvSpPr>
          <p:spPr bwMode="auto">
            <a:xfrm flipH="1">
              <a:off x="4533900" y="396144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817"/>
            <p:cNvSpPr/>
            <p:nvPr/>
          </p:nvSpPr>
          <p:spPr bwMode="auto">
            <a:xfrm flipH="1">
              <a:off x="4429125" y="3705861"/>
              <a:ext cx="0" cy="3175"/>
            </a:xfrm>
            <a:custGeom>
              <a:gdLst>
                <a:gd name="T0" fmla="*/ 0 h 2"/>
                <a:gd name="T1" fmla="*/ 0 h 2"/>
                <a:gd name="T2" fmla="*/ 2 h 2"/>
                <a:gd name="T3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Rectangle 818"/>
            <p:cNvSpPr>
              <a:spLocks noChangeArrowheads="1"/>
            </p:cNvSpPr>
            <p:nvPr/>
          </p:nvSpPr>
          <p:spPr bwMode="auto">
            <a:xfrm>
              <a:off x="4462463" y="36947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Rectangle 819"/>
            <p:cNvSpPr>
              <a:spLocks noChangeArrowheads="1"/>
            </p:cNvSpPr>
            <p:nvPr/>
          </p:nvSpPr>
          <p:spPr bwMode="auto">
            <a:xfrm>
              <a:off x="4579938" y="3709036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820"/>
            <p:cNvSpPr/>
            <p:nvPr/>
          </p:nvSpPr>
          <p:spPr bwMode="auto">
            <a:xfrm>
              <a:off x="4706938" y="3716973"/>
              <a:ext cx="7938" cy="3175"/>
            </a:xfrm>
            <a:custGeom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821"/>
            <p:cNvSpPr/>
            <p:nvPr/>
          </p:nvSpPr>
          <p:spPr bwMode="auto">
            <a:xfrm flipH="1">
              <a:off x="4568825" y="3702686"/>
              <a:ext cx="0" cy="3175"/>
            </a:xfrm>
            <a:custGeom>
              <a:gdLst>
                <a:gd name="T0" fmla="*/ 0 h 2"/>
                <a:gd name="T1" fmla="*/ 0 h 2"/>
                <a:gd name="T2" fmla="*/ 2 h 2"/>
                <a:gd name="T3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Rectangle 822"/>
            <p:cNvSpPr>
              <a:spLocks noChangeArrowheads="1"/>
            </p:cNvSpPr>
            <p:nvPr/>
          </p:nvSpPr>
          <p:spPr bwMode="auto">
            <a:xfrm>
              <a:off x="4489450" y="369157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823"/>
            <p:cNvSpPr/>
            <p:nvPr/>
          </p:nvSpPr>
          <p:spPr bwMode="auto">
            <a:xfrm flipH="1">
              <a:off x="4748213" y="3739198"/>
              <a:ext cx="0" cy="4762"/>
            </a:xfrm>
            <a:custGeom>
              <a:gdLst>
                <a:gd name="T0" fmla="*/ 3 h 3"/>
                <a:gd name="T1" fmla="*/ 0 h 3"/>
                <a:gd name="T2" fmla="*/ 3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Rectangle 824"/>
            <p:cNvSpPr>
              <a:spLocks noChangeArrowheads="1"/>
            </p:cNvSpPr>
            <p:nvPr/>
          </p:nvSpPr>
          <p:spPr bwMode="auto">
            <a:xfrm>
              <a:off x="4249738" y="3761423"/>
              <a:ext cx="3175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825"/>
            <p:cNvSpPr>
              <a:spLocks noEditPoints="1"/>
            </p:cNvSpPr>
            <p:nvPr/>
          </p:nvSpPr>
          <p:spPr bwMode="auto">
            <a:xfrm>
              <a:off x="4470400" y="3769361"/>
              <a:ext cx="338138" cy="134937"/>
            </a:xfrm>
            <a:custGeom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lnTo>
                    <a:pt x="90" y="10"/>
                  </a:ln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lnTo>
                    <a:pt x="55" y="7"/>
                  </a:ln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lnTo>
                    <a:pt x="58" y="7"/>
                  </a:ln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826"/>
            <p:cNvSpPr/>
            <p:nvPr/>
          </p:nvSpPr>
          <p:spPr bwMode="auto">
            <a:xfrm flipH="1">
              <a:off x="4714875" y="372014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827"/>
            <p:cNvSpPr/>
            <p:nvPr/>
          </p:nvSpPr>
          <p:spPr bwMode="auto">
            <a:xfrm>
              <a:off x="4244975" y="3956686"/>
              <a:ext cx="4763" cy="0"/>
            </a:xfrm>
            <a:custGeom>
              <a:gdLst>
                <a:gd name="T0" fmla="*/ 3 w 3"/>
                <a:gd name="T1" fmla="*/ 0 w 3"/>
                <a:gd name="T2" fmla="*/ 3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Rectangle 828"/>
            <p:cNvSpPr>
              <a:spLocks noChangeArrowheads="1"/>
            </p:cNvSpPr>
            <p:nvPr/>
          </p:nvSpPr>
          <p:spPr bwMode="auto">
            <a:xfrm>
              <a:off x="4519613" y="3874136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829"/>
            <p:cNvSpPr/>
            <p:nvPr/>
          </p:nvSpPr>
          <p:spPr bwMode="auto">
            <a:xfrm>
              <a:off x="4725988" y="3728086"/>
              <a:ext cx="3175" cy="0"/>
            </a:xfrm>
            <a:custGeom>
              <a:gdLst>
                <a:gd name="T0" fmla="*/ 1 w 1"/>
                <a:gd name="T1" fmla="*/ 0 w 1"/>
                <a:gd name="T2" fmla="*/ 1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830"/>
            <p:cNvSpPr/>
            <p:nvPr/>
          </p:nvSpPr>
          <p:spPr bwMode="auto">
            <a:xfrm flipH="1">
              <a:off x="4268788" y="396144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831"/>
            <p:cNvSpPr/>
            <p:nvPr/>
          </p:nvSpPr>
          <p:spPr bwMode="auto">
            <a:xfrm flipH="1">
              <a:off x="4514850" y="387889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832"/>
            <p:cNvSpPr/>
            <p:nvPr/>
          </p:nvSpPr>
          <p:spPr bwMode="auto">
            <a:xfrm>
              <a:off x="4414838" y="3672523"/>
              <a:ext cx="3175" cy="3175"/>
            </a:xfrm>
            <a:custGeom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833"/>
            <p:cNvSpPr/>
            <p:nvPr/>
          </p:nvSpPr>
          <p:spPr bwMode="auto">
            <a:xfrm>
              <a:off x="4445000" y="3697923"/>
              <a:ext cx="6350" cy="4762"/>
            </a:xfrm>
            <a:custGeom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834"/>
            <p:cNvSpPr/>
            <p:nvPr/>
          </p:nvSpPr>
          <p:spPr bwMode="auto">
            <a:xfrm>
              <a:off x="4718050" y="3716973"/>
              <a:ext cx="3175" cy="3175"/>
            </a:xfrm>
            <a:custGeom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835"/>
            <p:cNvSpPr/>
            <p:nvPr/>
          </p:nvSpPr>
          <p:spPr bwMode="auto">
            <a:xfrm>
              <a:off x="4721225" y="3720148"/>
              <a:ext cx="7938" cy="0"/>
            </a:xfrm>
            <a:custGeom>
              <a:gdLst>
                <a:gd name="T0" fmla="*/ 5 w 5"/>
                <a:gd name="T1" fmla="*/ 3 w 5"/>
                <a:gd name="T2" fmla="*/ 3 w 5"/>
                <a:gd name="T3" fmla="*/ 0 w 5"/>
                <a:gd name="T4" fmla="*/ 3 w 5"/>
                <a:gd name="T5" fmla="*/ 5 w 5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836"/>
            <p:cNvSpPr/>
            <p:nvPr/>
          </p:nvSpPr>
          <p:spPr bwMode="auto">
            <a:xfrm>
              <a:off x="4737100" y="3720148"/>
              <a:ext cx="3175" cy="4762"/>
            </a:xfrm>
            <a:custGeom>
              <a:gdLst>
                <a:gd name="T0" fmla="*/ 2 w 2"/>
                <a:gd name="T1" fmla="*/ 3 h 3"/>
                <a:gd name="T2" fmla="*/ 2 w 2"/>
                <a:gd name="T3" fmla="*/ 3 h 3"/>
                <a:gd name="T4" fmla="*/ 2 w 2"/>
                <a:gd name="T5" fmla="*/ 0 h 3"/>
                <a:gd name="T6" fmla="*/ 0 w 2"/>
                <a:gd name="T7" fmla="*/ 3 h 3"/>
                <a:gd name="T8" fmla="*/ 2 w 2"/>
                <a:gd name="T9" fmla="*/ 3 h 3"/>
                <a:gd name="T10" fmla="*/ 2 w 2"/>
                <a:gd name="T11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Freeform 837"/>
            <p:cNvSpPr/>
            <p:nvPr/>
          </p:nvSpPr>
          <p:spPr bwMode="auto">
            <a:xfrm>
              <a:off x="4729163" y="3728086"/>
              <a:ext cx="7938" cy="0"/>
            </a:xfrm>
            <a:custGeom>
              <a:gdLst>
                <a:gd name="T0" fmla="*/ 0 w 2"/>
                <a:gd name="T1" fmla="*/ 2 w 2"/>
                <a:gd name="T2" fmla="*/ 2 w 2"/>
                <a:gd name="T3" fmla="*/ 0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Freeform 838"/>
            <p:cNvSpPr/>
            <p:nvPr/>
          </p:nvSpPr>
          <p:spPr bwMode="auto">
            <a:xfrm>
              <a:off x="4751388" y="3743961"/>
              <a:ext cx="11113" cy="0"/>
            </a:xfrm>
            <a:custGeom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Rectangle 839"/>
            <p:cNvSpPr>
              <a:spLocks noChangeArrowheads="1"/>
            </p:cNvSpPr>
            <p:nvPr/>
          </p:nvSpPr>
          <p:spPr bwMode="auto">
            <a:xfrm>
              <a:off x="4591050" y="3791586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840"/>
            <p:cNvSpPr/>
            <p:nvPr/>
          </p:nvSpPr>
          <p:spPr bwMode="auto">
            <a:xfrm>
              <a:off x="4627563" y="3796348"/>
              <a:ext cx="4763" cy="0"/>
            </a:xfrm>
            <a:custGeom>
              <a:gdLst>
                <a:gd name="T0" fmla="*/ 3 w 3"/>
                <a:gd name="T1" fmla="*/ 0 w 3"/>
                <a:gd name="T2" fmla="*/ 3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841"/>
            <p:cNvSpPr/>
            <p:nvPr/>
          </p:nvSpPr>
          <p:spPr bwMode="auto">
            <a:xfrm>
              <a:off x="4632325" y="3791586"/>
              <a:ext cx="3175" cy="4762"/>
            </a:xfrm>
            <a:custGeom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2 w 2"/>
                <a:gd name="T11" fmla="*/ 0 h 3"/>
                <a:gd name="T12" fmla="*/ 0 w 2"/>
                <a:gd name="T13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Rectangle 842"/>
            <p:cNvSpPr>
              <a:spLocks noChangeArrowheads="1"/>
            </p:cNvSpPr>
            <p:nvPr/>
          </p:nvSpPr>
          <p:spPr bwMode="auto">
            <a:xfrm>
              <a:off x="4797425" y="3796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843"/>
            <p:cNvSpPr/>
            <p:nvPr/>
          </p:nvSpPr>
          <p:spPr bwMode="auto">
            <a:xfrm>
              <a:off x="4552950" y="3807461"/>
              <a:ext cx="3175" cy="3175"/>
            </a:xfrm>
            <a:custGeom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Rectangle 844"/>
            <p:cNvSpPr>
              <a:spLocks noChangeArrowheads="1"/>
            </p:cNvSpPr>
            <p:nvPr/>
          </p:nvSpPr>
          <p:spPr bwMode="auto">
            <a:xfrm>
              <a:off x="4610100" y="3802698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845"/>
            <p:cNvSpPr/>
            <p:nvPr/>
          </p:nvSpPr>
          <p:spPr bwMode="auto">
            <a:xfrm>
              <a:off x="4208463" y="3832861"/>
              <a:ext cx="3175" cy="0"/>
            </a:xfrm>
            <a:custGeom>
              <a:gdLst>
                <a:gd name="T0" fmla="*/ 2 w 2"/>
                <a:gd name="T1" fmla="*/ 2 w 2"/>
                <a:gd name="T2" fmla="*/ 0 w 2"/>
                <a:gd name="T3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846"/>
            <p:cNvSpPr/>
            <p:nvPr/>
          </p:nvSpPr>
          <p:spPr bwMode="auto">
            <a:xfrm flipH="1">
              <a:off x="4208463" y="3832861"/>
              <a:ext cx="0" cy="4762"/>
            </a:xfrm>
            <a:custGeom>
              <a:gdLst>
                <a:gd name="T0" fmla="*/ 0 h 1"/>
                <a:gd name="T1" fmla="*/ 0 h 1"/>
                <a:gd name="T2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847"/>
            <p:cNvSpPr/>
            <p:nvPr/>
          </p:nvSpPr>
          <p:spPr bwMode="auto">
            <a:xfrm>
              <a:off x="4203700" y="3837623"/>
              <a:ext cx="4763" cy="11112"/>
            </a:xfrm>
            <a:custGeom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848"/>
            <p:cNvSpPr/>
            <p:nvPr/>
          </p:nvSpPr>
          <p:spPr bwMode="auto">
            <a:xfrm>
              <a:off x="4568825" y="3826511"/>
              <a:ext cx="3175" cy="6350"/>
            </a:xfrm>
            <a:custGeom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849"/>
            <p:cNvSpPr/>
            <p:nvPr/>
          </p:nvSpPr>
          <p:spPr bwMode="auto">
            <a:xfrm flipH="1">
              <a:off x="4200525" y="3870961"/>
              <a:ext cx="0" cy="22225"/>
            </a:xfrm>
            <a:custGeom>
              <a:gdLst>
                <a:gd name="T0" fmla="*/ 6 h 6"/>
                <a:gd name="T1" fmla="*/ 0 h 6"/>
                <a:gd name="T2" fmla="*/ 6 h 6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850"/>
            <p:cNvSpPr/>
            <p:nvPr/>
          </p:nvSpPr>
          <p:spPr bwMode="auto">
            <a:xfrm>
              <a:off x="4489450" y="3882073"/>
              <a:ext cx="3175" cy="0"/>
            </a:xfrm>
            <a:custGeom>
              <a:gdLst>
                <a:gd name="T0" fmla="*/ 2 w 2"/>
                <a:gd name="T1" fmla="*/ 2 w 2"/>
                <a:gd name="T2" fmla="*/ 0 w 2"/>
                <a:gd name="T3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851"/>
            <p:cNvSpPr/>
            <p:nvPr/>
          </p:nvSpPr>
          <p:spPr bwMode="auto">
            <a:xfrm>
              <a:off x="4200525" y="3904298"/>
              <a:ext cx="3175" cy="7937"/>
            </a:xfrm>
            <a:custGeom>
              <a:gdLst>
                <a:gd name="T0" fmla="*/ 2 w 2"/>
                <a:gd name="T1" fmla="*/ 5 h 5"/>
                <a:gd name="T2" fmla="*/ 2 w 2"/>
                <a:gd name="T3" fmla="*/ 3 h 5"/>
                <a:gd name="T4" fmla="*/ 0 w 2"/>
                <a:gd name="T5" fmla="*/ 0 h 5"/>
                <a:gd name="T6" fmla="*/ 2 w 2"/>
                <a:gd name="T7" fmla="*/ 5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852"/>
            <p:cNvSpPr/>
            <p:nvPr/>
          </p:nvSpPr>
          <p:spPr bwMode="auto">
            <a:xfrm>
              <a:off x="4545013" y="3901123"/>
              <a:ext cx="7938" cy="3175"/>
            </a:xfrm>
            <a:custGeom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853"/>
            <p:cNvSpPr/>
            <p:nvPr/>
          </p:nvSpPr>
          <p:spPr bwMode="auto">
            <a:xfrm>
              <a:off x="4552950" y="3901123"/>
              <a:ext cx="3175" cy="3175"/>
            </a:xfrm>
            <a:custGeom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Freeform 854"/>
            <p:cNvSpPr/>
            <p:nvPr/>
          </p:nvSpPr>
          <p:spPr bwMode="auto">
            <a:xfrm flipH="1">
              <a:off x="4556125" y="3901123"/>
              <a:ext cx="0" cy="3175"/>
            </a:xfrm>
            <a:custGeom>
              <a:gdLst>
                <a:gd name="T0" fmla="*/ 0 h 2"/>
                <a:gd name="T1" fmla="*/ 0 h 2"/>
                <a:gd name="T2" fmla="*/ 2 h 2"/>
                <a:gd name="T3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Rectangle 855"/>
            <p:cNvSpPr>
              <a:spLocks noChangeArrowheads="1"/>
            </p:cNvSpPr>
            <p:nvPr/>
          </p:nvSpPr>
          <p:spPr bwMode="auto">
            <a:xfrm>
              <a:off x="4568825" y="3901123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Freeform 856"/>
            <p:cNvSpPr/>
            <p:nvPr/>
          </p:nvSpPr>
          <p:spPr bwMode="auto">
            <a:xfrm>
              <a:off x="4241800" y="3915411"/>
              <a:ext cx="3175" cy="4762"/>
            </a:xfrm>
            <a:custGeom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  <a:gd name="T8" fmla="*/ 2 w 2"/>
                <a:gd name="T9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Freeform 857"/>
            <p:cNvSpPr/>
            <p:nvPr/>
          </p:nvSpPr>
          <p:spPr bwMode="auto">
            <a:xfrm>
              <a:off x="4203700" y="3920173"/>
              <a:ext cx="19050" cy="36512"/>
            </a:xfrm>
            <a:custGeom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Freeform 858"/>
            <p:cNvSpPr/>
            <p:nvPr/>
          </p:nvSpPr>
          <p:spPr bwMode="auto">
            <a:xfrm>
              <a:off x="4572000" y="3904298"/>
              <a:ext cx="3175" cy="4762"/>
            </a:xfrm>
            <a:custGeom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Freeform 859"/>
            <p:cNvSpPr/>
            <p:nvPr/>
          </p:nvSpPr>
          <p:spPr bwMode="auto">
            <a:xfrm flipH="1">
              <a:off x="4575175" y="390906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Freeform 860"/>
            <p:cNvSpPr/>
            <p:nvPr/>
          </p:nvSpPr>
          <p:spPr bwMode="auto">
            <a:xfrm>
              <a:off x="4575175" y="3904298"/>
              <a:ext cx="4763" cy="4762"/>
            </a:xfrm>
            <a:custGeom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Rectangle 861"/>
            <p:cNvSpPr>
              <a:spLocks noChangeArrowheads="1"/>
            </p:cNvSpPr>
            <p:nvPr/>
          </p:nvSpPr>
          <p:spPr bwMode="auto">
            <a:xfrm>
              <a:off x="4244975" y="3923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Freeform 862"/>
            <p:cNvSpPr/>
            <p:nvPr/>
          </p:nvSpPr>
          <p:spPr bwMode="auto">
            <a:xfrm>
              <a:off x="4541838" y="3909061"/>
              <a:ext cx="3175" cy="3175"/>
            </a:xfrm>
            <a:custGeom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Rectangle 863"/>
            <p:cNvSpPr>
              <a:spLocks noChangeArrowheads="1"/>
            </p:cNvSpPr>
            <p:nvPr/>
          </p:nvSpPr>
          <p:spPr bwMode="auto">
            <a:xfrm>
              <a:off x="4549775" y="3909061"/>
              <a:ext cx="3175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864"/>
            <p:cNvSpPr/>
            <p:nvPr/>
          </p:nvSpPr>
          <p:spPr bwMode="auto">
            <a:xfrm>
              <a:off x="4572000" y="3909061"/>
              <a:ext cx="3175" cy="3175"/>
            </a:xfrm>
            <a:custGeom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865"/>
            <p:cNvSpPr/>
            <p:nvPr/>
          </p:nvSpPr>
          <p:spPr bwMode="auto">
            <a:xfrm>
              <a:off x="4241800" y="3926523"/>
              <a:ext cx="3175" cy="4762"/>
            </a:xfrm>
            <a:custGeom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Freeform 866"/>
            <p:cNvSpPr/>
            <p:nvPr/>
          </p:nvSpPr>
          <p:spPr bwMode="auto">
            <a:xfrm>
              <a:off x="4256088" y="3931286"/>
              <a:ext cx="4763" cy="3175"/>
            </a:xfrm>
            <a:custGeom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867"/>
            <p:cNvSpPr/>
            <p:nvPr/>
          </p:nvSpPr>
          <p:spPr bwMode="auto">
            <a:xfrm>
              <a:off x="4583113" y="3920173"/>
              <a:ext cx="3175" cy="3175"/>
            </a:xfrm>
            <a:custGeom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Freeform 868"/>
            <p:cNvSpPr/>
            <p:nvPr/>
          </p:nvSpPr>
          <p:spPr bwMode="auto">
            <a:xfrm>
              <a:off x="4579938" y="3923348"/>
              <a:ext cx="6350" cy="7937"/>
            </a:xfrm>
            <a:custGeom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Rectangle 869"/>
            <p:cNvSpPr>
              <a:spLocks noChangeArrowheads="1"/>
            </p:cNvSpPr>
            <p:nvPr/>
          </p:nvSpPr>
          <p:spPr bwMode="auto">
            <a:xfrm>
              <a:off x="4583113" y="3923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83" name="Freeform 870"/>
            <p:cNvSpPr/>
            <p:nvPr/>
          </p:nvSpPr>
          <p:spPr bwMode="auto">
            <a:xfrm>
              <a:off x="4572000" y="3926523"/>
              <a:ext cx="3175" cy="4762"/>
            </a:xfrm>
            <a:custGeom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2 w 2"/>
                <a:gd name="T7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Freeform 871"/>
            <p:cNvSpPr/>
            <p:nvPr/>
          </p:nvSpPr>
          <p:spPr bwMode="auto">
            <a:xfrm>
              <a:off x="4264025" y="3945573"/>
              <a:ext cx="4763" cy="0"/>
            </a:xfrm>
            <a:custGeom>
              <a:gdLst>
                <a:gd name="T0" fmla="*/ 0 w 3"/>
                <a:gd name="T1" fmla="*/ 3 w 3"/>
                <a:gd name="T2" fmla="*/ 0 w 3"/>
                <a:gd name="T3" fmla="*/ 0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872"/>
            <p:cNvSpPr/>
            <p:nvPr/>
          </p:nvSpPr>
          <p:spPr bwMode="auto">
            <a:xfrm>
              <a:off x="4275138" y="3964623"/>
              <a:ext cx="4763" cy="0"/>
            </a:xfrm>
            <a:custGeom>
              <a:gdLst>
                <a:gd name="T0" fmla="*/ 0 w 3"/>
                <a:gd name="T1" fmla="*/ 0 w 3"/>
                <a:gd name="T2" fmla="*/ 3 w 3"/>
                <a:gd name="T3" fmla="*/ 0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873"/>
            <p:cNvSpPr/>
            <p:nvPr/>
          </p:nvSpPr>
          <p:spPr bwMode="auto">
            <a:xfrm>
              <a:off x="4233863" y="3967798"/>
              <a:ext cx="7938" cy="4762"/>
            </a:xfrm>
            <a:custGeom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87" name="Freeform 874"/>
            <p:cNvSpPr/>
            <p:nvPr/>
          </p:nvSpPr>
          <p:spPr bwMode="auto">
            <a:xfrm>
              <a:off x="4233863" y="3972561"/>
              <a:ext cx="4763" cy="3175"/>
            </a:xfrm>
            <a:custGeom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88" name="Freeform 875"/>
            <p:cNvSpPr/>
            <p:nvPr/>
          </p:nvSpPr>
          <p:spPr bwMode="auto">
            <a:xfrm>
              <a:off x="4256088" y="3975736"/>
              <a:ext cx="7938" cy="7937"/>
            </a:xfrm>
            <a:custGeom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Freeform 876"/>
            <p:cNvSpPr/>
            <p:nvPr/>
          </p:nvSpPr>
          <p:spPr bwMode="auto">
            <a:xfrm>
              <a:off x="4264025" y="3983673"/>
              <a:ext cx="4763" cy="0"/>
            </a:xfrm>
            <a:custGeom>
              <a:gdLst>
                <a:gd name="T0" fmla="*/ 0 w 3"/>
                <a:gd name="T1" fmla="*/ 3 w 3"/>
                <a:gd name="T2" fmla="*/ 0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877"/>
            <p:cNvSpPr>
              <a:spLocks noEditPoints="1"/>
            </p:cNvSpPr>
            <p:nvPr/>
          </p:nvSpPr>
          <p:spPr bwMode="auto">
            <a:xfrm>
              <a:off x="4238625" y="3972561"/>
              <a:ext cx="22225" cy="14287"/>
            </a:xfrm>
            <a:custGeom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91" name="Rectangle 878"/>
            <p:cNvSpPr>
              <a:spLocks noChangeArrowheads="1"/>
            </p:cNvSpPr>
            <p:nvPr/>
          </p:nvSpPr>
          <p:spPr bwMode="auto">
            <a:xfrm>
              <a:off x="4268788" y="398367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92" name="Freeform 879"/>
            <p:cNvSpPr/>
            <p:nvPr/>
          </p:nvSpPr>
          <p:spPr bwMode="auto">
            <a:xfrm flipH="1">
              <a:off x="4264025" y="398367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Freeform 880"/>
            <p:cNvSpPr/>
            <p:nvPr/>
          </p:nvSpPr>
          <p:spPr bwMode="auto">
            <a:xfrm>
              <a:off x="4238625" y="3972561"/>
              <a:ext cx="3175" cy="0"/>
            </a:xfrm>
            <a:custGeom>
              <a:gdLst>
                <a:gd name="T0" fmla="*/ 0 w 2"/>
                <a:gd name="T1" fmla="*/ 2 w 2"/>
                <a:gd name="T2" fmla="*/ 0 w 2"/>
                <a:gd name="T3" fmla="*/ 0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  <p:sp>
          <p:nvSpPr>
            <p:cNvPr id="94" name="Freeform 881"/>
            <p:cNvSpPr/>
            <p:nvPr/>
          </p:nvSpPr>
          <p:spPr bwMode="auto">
            <a:xfrm>
              <a:off x="4260850" y="3983673"/>
              <a:ext cx="7938" cy="3175"/>
            </a:xfrm>
            <a:custGeom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5" tIns="43207" rIns="86415" bIns="43207" numCol="1" anchor="t" anchorCtr="0" compatLnSpc="1"/>
            <a:lstStyle/>
            <a:p>
              <a:endParaRPr lang="zh-CN" altLang="en-US" sz="1700">
                <a:solidFill>
                  <a:srgbClr val="E8FAFC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725539" y="385892"/>
            <a:ext cx="9842096" cy="7533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总结</a:t>
            </a:r>
            <a:endParaRPr lang="en-US" altLang="zh-CN" sz="2270" smtClean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一、内容：</a:t>
            </a:r>
            <a:endParaRPr lang="en-US" altLang="zh-CN" sz="2270" smtClean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上</a:t>
            </a:r>
            <a:r>
              <a:rPr lang="zh-CN" altLang="en-US" sz="227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阕实写萧条之</a:t>
            </a: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景： 景</a:t>
            </a:r>
            <a:r>
              <a:rPr lang="zh-CN" altLang="en-US" sz="227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物</a:t>
            </a: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1、荠</a:t>
            </a:r>
            <a:r>
              <a:rPr lang="zh-CN" altLang="en-US" sz="227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麦青青 </a:t>
            </a: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景</a:t>
            </a:r>
            <a:r>
              <a:rPr lang="zh-CN" altLang="en-US" sz="227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物2：废池乔木 </a:t>
            </a: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景</a:t>
            </a:r>
            <a:r>
              <a:rPr lang="zh-CN" altLang="en-US" sz="227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物3：清角吹</a:t>
            </a: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寒</a:t>
            </a:r>
            <a:endParaRPr lang="en-US" altLang="zh-CN" sz="2270" smtClean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下阕虚拟设想 拟想1： 杜郎俊赏,难赋深情 拟想 2：桥月仍在，玉人已无 拟想3： 花开依旧，人事全非</a:t>
            </a:r>
            <a:endParaRPr lang="en-US" altLang="zh-CN" sz="2270" smtClean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endParaRPr lang="en-US" altLang="zh-CN" sz="2270" smtClean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 lvl="0"/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二、主旨：通过</a:t>
            </a: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</a:rPr>
              <a:t>描绘昔日的繁华扬州受到金人的践踏而呈现的惨状，揭露金人的残暴，抒发</a:t>
            </a: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cs typeface="Shruti" panose="020b0502040204020203" charset="0"/>
                <a:sym typeface="+mn-ea"/>
              </a:rPr>
              <a:t>对侵略战争的痛恨，</a:t>
            </a: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cs typeface="Shruti" panose="020b0502040204020203" charset="0"/>
              </a:rPr>
              <a:t>体现国亡土丧的黍离之悲，和凄凉悲怆的心情。</a:t>
            </a:r>
            <a:endParaRPr lang="en-US" altLang="zh-CN" sz="2270" smtClean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endParaRPr lang="en-US" altLang="zh-CN" sz="2270" smtClean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三、手法：</a:t>
            </a:r>
            <a:endParaRPr lang="en-US" altLang="zh-CN" sz="2270" smtClean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对比鲜明</a:t>
            </a:r>
            <a:r>
              <a:rPr lang="en-US" altLang="zh-CN" sz="227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拟人含蓄、视听结合、</a:t>
            </a: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虚实相生</a:t>
            </a:r>
            <a:r>
              <a:rPr lang="en-US" altLang="zh-CN" sz="227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化用诗句</a:t>
            </a:r>
            <a:r>
              <a:rPr lang="en-US" altLang="zh-CN" sz="227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情景交融。</a:t>
            </a:r>
            <a:endParaRPr lang="en-US" altLang="zh-CN" sz="227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化用的作用：</a:t>
            </a:r>
            <a:endParaRPr lang="zh-CN" altLang="en-US" sz="227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27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</a:t>
            </a: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以昔日的繁华，反衬了今日的荒凉，反而使词更沉郁，内容更丰厚。有力地表达了作者对扬州昔盛今衰的感伤。</a:t>
            </a:r>
            <a:endParaRPr lang="zh-CN" altLang="en-US" sz="227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27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</a:t>
            </a: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形象更加鲜明，增加了文采 。</a:t>
            </a:r>
            <a:endParaRPr lang="zh-CN" altLang="en-US" sz="227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27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③表崇拜之情</a:t>
            </a:r>
            <a:endParaRPr lang="zh-CN" altLang="en-US" sz="227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en-US" altLang="zh-CN" sz="227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227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27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025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27"/>
          <p:cNvGrpSpPr/>
          <p:nvPr/>
        </p:nvGrpSpPr>
        <p:grpSpPr>
          <a:xfrm>
            <a:off x="305863" y="275329"/>
            <a:ext cx="2718870" cy="701966"/>
            <a:chOff x="5547360" y="57150"/>
            <a:chExt cx="1097410" cy="2670810"/>
          </a:xfrm>
        </p:grpSpPr>
        <p:sp>
          <p:nvSpPr>
            <p:cNvPr id="5" name="矩形 4"/>
            <p:cNvSpPr/>
            <p:nvPr/>
          </p:nvSpPr>
          <p:spPr>
            <a:xfrm>
              <a:off x="5547360" y="57150"/>
              <a:ext cx="109741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663128" y="393780"/>
              <a:ext cx="865875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48469" y="363805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再读诗歌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内容占位符 8"/>
          <p:cNvSpPr>
            <a:spLocks noGrp="1"/>
          </p:cNvSpPr>
          <p:nvPr>
            <p:ph idx="1"/>
          </p:nvPr>
        </p:nvSpPr>
        <p:spPr>
          <a:xfrm>
            <a:off x="643187" y="1548061"/>
            <a:ext cx="9582345" cy="3333699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indent="0" eaLnBrk="1" hangingPunct="1">
              <a:buNone/>
            </a:pPr>
            <a:r>
              <a:rPr lang="en-US" altLang="zh-CN" b="1">
                <a:solidFill>
                  <a:srgbClr val="070709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lang="zh-CN" altLang="en-US" b="1">
              <a:effectLst>
                <a:outerShdw blurRad="38100" dist="38100" dir="2700000">
                  <a:srgbClr val="FFFF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1" name="图片 4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620069"/>
            <a:ext cx="1440557" cy="568895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4" name="Rectangle 4"/>
          <p:cNvSpPr/>
          <p:nvPr/>
        </p:nvSpPr>
        <p:spPr>
          <a:xfrm>
            <a:off x="1368549" y="3204245"/>
            <a:ext cx="9582345" cy="32035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淮左名都，竹西佳处，解鞍少驻初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程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。过春风十里，尽荠麦青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。自胡马窥江去后，废池乔木，犹厌言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。渐黄昏，清角吹寒，都在空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杜郎俊赏，算而今重到须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。纵豆蔻词工，青楼梦好，难赋深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。二十四桥仍在</a:t>
            </a:r>
            <a:r>
              <a:rPr lang="en-US" altLang="zh-CN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波心荡，冷月无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。念桥边红药，年年知为谁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b="1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0"/>
          <p:cNvSpPr/>
          <p:nvPr/>
        </p:nvSpPr>
        <p:spPr>
          <a:xfrm>
            <a:off x="1204076" y="1866231"/>
            <a:ext cx="978471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淳熙丙申至日，余过维扬。夜雪初霁，荠麦弥望。入其城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则四顾萧条，寒水自碧，暮色渐起，戍角悲吟。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予怀怆然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感慨今昔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，因自度此曲。千岩老人以为有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黍离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之悲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也。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"/>
          <p:cNvSpPr/>
          <p:nvPr/>
        </p:nvSpPr>
        <p:spPr>
          <a:xfrm>
            <a:off x="3619933" y="897640"/>
            <a:ext cx="4953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扬州慢</a:t>
            </a:r>
            <a:r>
              <a:rPr lang="zh-CN" altLang="en-US" sz="4000" b="1">
                <a:solidFill>
                  <a:srgbClr val="0033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      </a:t>
            </a:r>
            <a:r>
              <a:rPr lang="zh-CN" altLang="en-US" sz="2800" b="1">
                <a:solidFill>
                  <a:srgbClr val="00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姜夔（</a:t>
            </a:r>
            <a:r>
              <a:rPr lang="en-US" altLang="zh-CN" sz="2800" b="1" err="1">
                <a:solidFill>
                  <a:srgbClr val="00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ku</a:t>
            </a:r>
            <a:r>
              <a:rPr lang="en-US" altLang="zh-CN" sz="2800" b="1" err="1">
                <a:solidFill>
                  <a:srgbClr val="0033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í</a:t>
            </a:r>
            <a:r>
              <a:rPr lang="zh-CN" altLang="en-US" sz="2800" b="1">
                <a:solidFill>
                  <a:srgbClr val="00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  <a:endParaRPr lang="zh-CN" altLang="en-US" sz="2800" b="1">
              <a:solidFill>
                <a:srgbClr val="0033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wipe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687724" y="1538771"/>
            <a:ext cx="9937790" cy="4112241"/>
          </a:xfrm>
        </p:spPr>
        <p:txBody>
          <a:bodyPr vert="horz" wrap="square" lIns="86415" tIns="43207" rIns="86415" bIns="43207" anchor="t">
            <a:normAutofit lnSpcReduction="10000"/>
          </a:bodyPr>
          <a:lstStyle/>
          <a:p>
            <a:pPr eaLnBrk="1" hangingPunct="1">
              <a:spcBef>
                <a:spcPct val="50000"/>
              </a:spcBef>
              <a:buNone/>
            </a:pPr>
            <a:r>
              <a:rPr lang="zh-CN" altLang="en-US" sz="2645">
                <a:solidFill>
                  <a:srgbClr val="FF0000"/>
                </a:solidFill>
              </a:rPr>
              <a:t> </a:t>
            </a:r>
            <a:endParaRPr lang="zh-CN" altLang="en-US" sz="2645">
              <a:solidFill>
                <a:srgbClr val="FF0000"/>
              </a:solidFill>
            </a:endParaRPr>
          </a:p>
          <a:p>
            <a:pPr algn="just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sz="2645" b="1"/>
              <a:t>   </a:t>
            </a:r>
            <a:r>
              <a:rPr lang="zh-CN" altLang="en-US" sz="3400" b="1"/>
              <a:t>宋时在淮扬一带设置淮南东路和淮南西路。淮南东路称淮左，扬州是淮左地区的著名都会，故称淮左名都。竹西，是扬州的名胜。说明过去扬州是繁华的，令人向往的。所以作者路过此处，自然要“解鞍少驻初程”。意思是说，下马解鞍，暂时在初行的这段路歇歇吧！</a:t>
            </a:r>
            <a:endParaRPr lang="zh-CN" altLang="en-US" sz="3400" b="1"/>
          </a:p>
        </p:txBody>
      </p:sp>
      <p:sp>
        <p:nvSpPr>
          <p:cNvPr id="13" name="矩形 12"/>
          <p:cNvSpPr/>
          <p:nvPr/>
        </p:nvSpPr>
        <p:spPr>
          <a:xfrm>
            <a:off x="570103" y="414169"/>
            <a:ext cx="10381870" cy="9397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780">
                <a:solidFill>
                  <a:srgbClr val="FF0000"/>
                </a:solidFill>
                <a:sym typeface="+mn-ea"/>
              </a:rPr>
              <a:t>淮左名都，竹西佳处，解鞍少驻初程</a:t>
            </a:r>
            <a:endParaRPr lang="zh-CN" altLang="en-US" sz="378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982056">
            <a:off x="206894" y="5148544"/>
            <a:ext cx="1619102" cy="1776701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3"/>
          <p:cNvSpPr>
            <a:spLocks noGrp="1"/>
          </p:cNvSpPr>
          <p:nvPr>
            <p:ph idx="1"/>
          </p:nvPr>
        </p:nvSpPr>
        <p:spPr/>
        <p:txBody>
          <a:bodyPr vert="horz" wrap="square" lIns="86415" tIns="43207" rIns="86415" bIns="43207" anchor="t"/>
          <a:lstStyle/>
          <a:p>
            <a:pPr eaLnBrk="1" hangingPunct="1"/>
            <a:r>
              <a:rPr lang="zh-CN" altLang="en-US">
                <a:solidFill>
                  <a:schemeClr val="accent2"/>
                </a:solidFill>
              </a:rPr>
              <a:t> </a:t>
            </a:r>
            <a:endParaRPr lang="zh-CN" altLang="en-US">
              <a:solidFill>
                <a:schemeClr val="accent2"/>
              </a:solidFill>
            </a:endParaRPr>
          </a:p>
          <a:p>
            <a:pPr algn="just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b="1"/>
              <a:t>   </a:t>
            </a:r>
            <a:r>
              <a:rPr lang="zh-CN" altLang="en-US" sz="3400" b="1"/>
              <a:t>“过春风十里”化用唐代诗人杜牧的诗句“春风十里扬州路”象征昔日的繁华，此处为虚写。“荠麦青青”，为实写今日的萧条冷落。上下两句，今昔对照鲜明，突出了今日扬州的荒凉不堪的景象。 </a:t>
            </a:r>
            <a:endParaRPr lang="zh-CN" altLang="en-US" sz="3400" b="1"/>
          </a:p>
          <a:p>
            <a:pPr eaLnBrk="1" hangingPunct="1">
              <a:lnSpc>
                <a:spcPct val="110000"/>
              </a:lnSpc>
              <a:buNone/>
            </a:pPr>
            <a:endParaRPr lang="zh-CN" altLang="en-US" sz="3400">
              <a:solidFill>
                <a:schemeClr val="accent2"/>
              </a:solidFill>
            </a:endParaRPr>
          </a:p>
          <a:p>
            <a:pPr eaLnBrk="1" hangingPunct="1"/>
            <a:endParaRPr lang="zh-CN" altLang="en-US" sz="3400">
              <a:solidFill>
                <a:schemeClr val="accent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0103" y="414169"/>
            <a:ext cx="10381870" cy="9397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780">
                <a:solidFill>
                  <a:srgbClr val="FF0000"/>
                </a:solidFill>
                <a:sym typeface="+mn-ea"/>
              </a:rPr>
              <a:t>       </a:t>
            </a:r>
            <a:r>
              <a:rPr lang="zh-CN" altLang="en-US" sz="3780">
                <a:solidFill>
                  <a:srgbClr val="FF0000"/>
                </a:solidFill>
                <a:sym typeface="+mn-ea"/>
              </a:rPr>
              <a:t>过春风十里，尽荠麦青青</a:t>
            </a:r>
            <a:endParaRPr lang="zh-CN" altLang="en-US" sz="378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143" y="414169"/>
            <a:ext cx="826949" cy="804745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3"/>
          <p:cNvSpPr>
            <a:spLocks noGrp="1"/>
          </p:cNvSpPr>
          <p:nvPr>
            <p:ph idx="1"/>
          </p:nvPr>
        </p:nvSpPr>
        <p:spPr>
          <a:xfrm>
            <a:off x="792143" y="1760811"/>
            <a:ext cx="9937790" cy="4112241"/>
          </a:xfrm>
        </p:spPr>
        <p:txBody>
          <a:bodyPr vert="horz" wrap="square" lIns="86415" tIns="43207" rIns="86415" bIns="43207" anchor="t"/>
          <a:lstStyle/>
          <a:p>
            <a:pPr algn="ctr" eaLnBrk="1" hangingPunct="1">
              <a:spcBef>
                <a:spcPct val="5000"/>
              </a:spcBef>
              <a:buNone/>
            </a:pPr>
            <a:endParaRPr lang="zh-CN" altLang="en-US">
              <a:solidFill>
                <a:srgbClr val="2E2EBA"/>
              </a:solidFill>
            </a:endParaRPr>
          </a:p>
          <a:p>
            <a:pPr algn="just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b="1"/>
              <a:t>   </a:t>
            </a:r>
            <a:r>
              <a:rPr lang="zh-CN" altLang="en-US" sz="3400" b="1"/>
              <a:t>前一句扬州破坏的原因，后两句写战乱的惨状，那屡遭兵火摧残的古树是战火地遗迹和见证，似乎在向人们控诉对战争的厌恶之情。“树犹如此，人何以堪”，作者成功地运用了拟人的手法。 </a:t>
            </a:r>
            <a:endParaRPr lang="zh-CN" altLang="en-US" sz="3400" b="1"/>
          </a:p>
          <a:p>
            <a:pPr eaLnBrk="1" hangingPunct="1">
              <a:lnSpc>
                <a:spcPct val="110000"/>
              </a:lnSpc>
              <a:buNone/>
            </a:pPr>
            <a:endParaRPr lang="zh-CN" altLang="en-US" sz="3400" b="1"/>
          </a:p>
        </p:txBody>
      </p:sp>
      <p:grpSp>
        <p:nvGrpSpPr>
          <p:cNvPr id="2" name="组合 1"/>
          <p:cNvGrpSpPr/>
          <p:nvPr/>
        </p:nvGrpSpPr>
        <p:grpSpPr>
          <a:xfrm>
            <a:off x="570103" y="414169"/>
            <a:ext cx="10381870" cy="939769"/>
            <a:chOff x="950" y="391"/>
            <a:chExt cx="17300" cy="1566"/>
          </a:xfrm>
        </p:grpSpPr>
        <p:sp>
          <p:nvSpPr>
            <p:cNvPr id="13" name="矩形 12"/>
            <p:cNvSpPr/>
            <p:nvPr/>
          </p:nvSpPr>
          <p:spPr>
            <a:xfrm>
              <a:off x="950" y="391"/>
              <a:ext cx="17300" cy="15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altLang="zh-CN" sz="3780">
                  <a:solidFill>
                    <a:srgbClr val="FF0000"/>
                  </a:solidFill>
                  <a:sym typeface="+mn-ea"/>
                </a:rPr>
                <a:t>       </a:t>
              </a:r>
              <a:r>
                <a:rPr lang="zh-CN" altLang="en-US" sz="3780">
                  <a:solidFill>
                    <a:srgbClr val="FF0000"/>
                  </a:solidFill>
                  <a:sym typeface="+mn-ea"/>
                </a:rPr>
                <a:t>自胡马窥江去后，废池乔木，犹厌言兵</a:t>
              </a:r>
              <a:r>
                <a:rPr lang="zh-CN" altLang="en-US" sz="3780">
                  <a:solidFill>
                    <a:srgbClr val="2E2EBA"/>
                  </a:solidFill>
                  <a:sym typeface="+mn-ea"/>
                </a:rPr>
                <a:t> </a:t>
              </a:r>
              <a:endParaRPr lang="zh-CN" altLang="en-US" sz="3780">
                <a:solidFill>
                  <a:srgbClr val="FF0000"/>
                </a:solidFill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0" y="391"/>
              <a:ext cx="1378" cy="1341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 dir="ru"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Rectangle 3"/>
          <p:cNvSpPr>
            <a:spLocks noGrp="1"/>
          </p:cNvSpPr>
          <p:nvPr>
            <p:ph idx="1"/>
          </p:nvPr>
        </p:nvSpPr>
        <p:spPr>
          <a:xfrm>
            <a:off x="896561" y="1683098"/>
            <a:ext cx="8071454" cy="4035727"/>
          </a:xfrm>
        </p:spPr>
        <p:txBody>
          <a:bodyPr vert="horz" wrap="square" lIns="86415" tIns="43207" rIns="86415" bIns="43207" anchor="t"/>
          <a:lstStyle/>
          <a:p>
            <a:pPr eaLnBrk="1" hangingPunct="1">
              <a:lnSpc>
                <a:spcPct val="110000"/>
              </a:lnSpc>
            </a:pPr>
            <a:endParaRPr lang="zh-CN" altLang="en-US" sz="3780">
              <a:solidFill>
                <a:srgbClr val="FF0000"/>
              </a:solidFill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3780" b="1"/>
              <a:t>   黄昏时候，凄清的号角声随着凛冽的寒风飘过，回荡在荒凉的空城之上，令人不胜沉痛之感。</a:t>
            </a:r>
            <a:endParaRPr lang="zh-CN" altLang="en-US" sz="3780" b="1"/>
          </a:p>
        </p:txBody>
      </p:sp>
      <p:grpSp>
        <p:nvGrpSpPr>
          <p:cNvPr id="3" name="组合 2"/>
          <p:cNvGrpSpPr/>
          <p:nvPr/>
        </p:nvGrpSpPr>
        <p:grpSpPr>
          <a:xfrm>
            <a:off x="570103" y="414169"/>
            <a:ext cx="10381870" cy="939769"/>
            <a:chOff x="950" y="391"/>
            <a:chExt cx="17300" cy="1566"/>
          </a:xfrm>
        </p:grpSpPr>
        <p:sp>
          <p:nvSpPr>
            <p:cNvPr id="13" name="矩形 12"/>
            <p:cNvSpPr/>
            <p:nvPr/>
          </p:nvSpPr>
          <p:spPr>
            <a:xfrm>
              <a:off x="950" y="391"/>
              <a:ext cx="17300" cy="15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r>
                <a:rPr lang="en-US" altLang="zh-CN" sz="3780">
                  <a:solidFill>
                    <a:srgbClr val="FF0000"/>
                  </a:solidFill>
                  <a:sym typeface="+mn-ea"/>
                </a:rPr>
                <a:t>       </a:t>
              </a:r>
              <a:r>
                <a:rPr lang="zh-CN" altLang="en-US" sz="3780">
                  <a:solidFill>
                    <a:srgbClr val="FF0000"/>
                  </a:solidFill>
                  <a:sym typeface="+mn-ea"/>
                </a:rPr>
                <a:t>渐黄昏角吹寒，都在空城</a:t>
              </a:r>
              <a:endParaRPr lang="zh-CN" altLang="en-US" sz="3780">
                <a:solidFill>
                  <a:srgbClr val="FF0000"/>
                </a:solidFill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0" y="391"/>
              <a:ext cx="1378" cy="1341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 dir="ru"/>
  </p:transition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3"/>
          <p:cNvSpPr>
            <a:spLocks noGrp="1"/>
          </p:cNvSpPr>
          <p:nvPr>
            <p:ph idx="1"/>
          </p:nvPr>
        </p:nvSpPr>
        <p:spPr/>
        <p:txBody>
          <a:bodyPr vert="horz" wrap="square" lIns="86415" tIns="43207" rIns="86415" bIns="43207" anchor="t"/>
          <a:lstStyle/>
          <a:p>
            <a:pPr eaLnBrk="1" hangingPunct="1"/>
            <a:endParaRPr lang="zh-CN" altLang="en-US">
              <a:solidFill>
                <a:srgbClr val="FF0000"/>
              </a:solidFill>
            </a:endParaRPr>
          </a:p>
          <a:p>
            <a:pPr algn="just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b="1"/>
              <a:t>   </a:t>
            </a:r>
            <a:r>
              <a:rPr lang="zh-CN" altLang="en-US" sz="3400" b="1"/>
              <a:t>像唐代诗人杜牧那样才华横溢，如果今日重到扬州，一定会为之大吃一惊。因为昔日扬州的繁华已荡然无存。这个“惊”字暗联上片景物，带动下片抒情。</a:t>
            </a:r>
            <a:endParaRPr lang="zh-CN" altLang="en-US" sz="3400" b="1"/>
          </a:p>
          <a:p>
            <a:pPr eaLnBrk="1" hangingPunct="1">
              <a:lnSpc>
                <a:spcPct val="120000"/>
              </a:lnSpc>
              <a:buNone/>
            </a:pPr>
            <a:endParaRPr lang="zh-CN" altLang="en-US" sz="3400" b="1">
              <a:solidFill>
                <a:srgbClr val="2E2EBA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0103" y="414169"/>
            <a:ext cx="10381870" cy="939769"/>
            <a:chOff x="950" y="391"/>
            <a:chExt cx="17300" cy="1566"/>
          </a:xfrm>
        </p:grpSpPr>
        <p:sp>
          <p:nvSpPr>
            <p:cNvPr id="13" name="矩形 12"/>
            <p:cNvSpPr/>
            <p:nvPr/>
          </p:nvSpPr>
          <p:spPr>
            <a:xfrm>
              <a:off x="950" y="391"/>
              <a:ext cx="17300" cy="15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r>
                <a:rPr lang="en-US" altLang="zh-CN" sz="3780">
                  <a:solidFill>
                    <a:srgbClr val="FF0000"/>
                  </a:solidFill>
                  <a:sym typeface="+mn-ea"/>
                </a:rPr>
                <a:t>       </a:t>
              </a:r>
              <a:r>
                <a:rPr lang="zh-CN" altLang="en-US" sz="3780">
                  <a:solidFill>
                    <a:srgbClr val="FF0000"/>
                  </a:solidFill>
                  <a:sym typeface="+mn-ea"/>
                </a:rPr>
                <a:t>杜郎俊赏，算而今重到须惊</a:t>
              </a:r>
              <a:endParaRPr lang="zh-CN" altLang="en-US" sz="3780">
                <a:solidFill>
                  <a:srgbClr val="FF0000"/>
                </a:solidFill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0" y="391"/>
              <a:ext cx="1378" cy="1341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 dir="ru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27"/>
          <p:cNvGrpSpPr/>
          <p:nvPr/>
        </p:nvGrpSpPr>
        <p:grpSpPr>
          <a:xfrm>
            <a:off x="305863" y="275329"/>
            <a:ext cx="2718870" cy="701966"/>
            <a:chOff x="5547360" y="57150"/>
            <a:chExt cx="1097410" cy="2670810"/>
          </a:xfrm>
        </p:grpSpPr>
        <p:sp>
          <p:nvSpPr>
            <p:cNvPr id="5" name="矩形 4"/>
            <p:cNvSpPr/>
            <p:nvPr/>
          </p:nvSpPr>
          <p:spPr>
            <a:xfrm>
              <a:off x="5547360" y="57150"/>
              <a:ext cx="109741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663128" y="393780"/>
              <a:ext cx="865875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1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1" y="5076453"/>
            <a:ext cx="11522076" cy="1764085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16" name="组合 11"/>
          <p:cNvGrpSpPr/>
          <p:nvPr/>
        </p:nvGrpSpPr>
        <p:grpSpPr>
          <a:xfrm flipH="1">
            <a:off x="8569349" y="-1"/>
            <a:ext cx="2952328" cy="2484165"/>
            <a:chOff x="0" y="-190500"/>
            <a:chExt cx="2895600" cy="2343151"/>
          </a:xfrm>
        </p:grpSpPr>
        <p:pic>
          <p:nvPicPr>
            <p:cNvPr id="17" name="图片 9"/>
            <p:cNvPicPr>
              <a:picLocks noChangeAspect="1"/>
            </p:cNvPicPr>
            <p:nvPr/>
          </p:nvPicPr>
          <p:blipFill>
            <a:blip r:embed="rId3"/>
            <a:srcRect r="49432" b="71381"/>
            <a:stretch>
              <a:fillRect/>
            </a:stretch>
          </p:blipFill>
          <p:spPr bwMode="auto">
            <a:xfrm>
              <a:off x="0" y="-190500"/>
              <a:ext cx="2895600" cy="9218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18" name="图片 10"/>
            <p:cNvPicPr>
              <a:picLocks noChangeAspect="1"/>
            </p:cNvPicPr>
            <p:nvPr/>
          </p:nvPicPr>
          <p:blipFill>
            <a:blip r:embed="rId4"/>
            <a:srcRect l="40341" t="12794" r="33902"/>
            <a:stretch>
              <a:fillRect/>
            </a:stretch>
          </p:blipFill>
          <p:spPr bwMode="auto">
            <a:xfrm>
              <a:off x="213028" y="228601"/>
              <a:ext cx="1010312" cy="1924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648469" y="363805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了解慢词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0707" y="1620069"/>
            <a:ext cx="9847662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慢词是依据曲调舒缓的慢曲填写的词，重抒情，一般都比较长。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但与长调有别，长调单指字数，习惯上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58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字以内为小令，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59—90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为中调，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字以上为长调。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扬州慢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共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98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个字，是一首长调，也是一首慢词。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wipe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3"/>
          <p:cNvSpPr>
            <a:spLocks noGrp="1"/>
          </p:cNvSpPr>
          <p:nvPr>
            <p:ph idx="1"/>
          </p:nvPr>
        </p:nvSpPr>
        <p:spPr/>
        <p:txBody>
          <a:bodyPr vert="horz" wrap="square" lIns="86415" tIns="43207" rIns="86415" bIns="43207" anchor="t"/>
          <a:lstStyle/>
          <a:p>
            <a:pPr algn="ctr" eaLnBrk="1" hangingPunct="1">
              <a:spcBef>
                <a:spcPct val="5000"/>
              </a:spcBef>
              <a:buNone/>
            </a:pPr>
            <a:r>
              <a:rPr lang="zh-CN" altLang="en-US">
                <a:solidFill>
                  <a:srgbClr val="2E2EBA"/>
                </a:solidFill>
              </a:rPr>
              <a:t> </a:t>
            </a:r>
            <a:endParaRPr lang="zh-CN" altLang="en-US">
              <a:solidFill>
                <a:srgbClr val="2E2EBA"/>
              </a:solidFill>
            </a:endParaRPr>
          </a:p>
          <a:p>
            <a:pPr algn="just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b="1"/>
              <a:t>   </a:t>
            </a:r>
            <a:r>
              <a:rPr lang="zh-CN" altLang="en-US" sz="3780" b="1"/>
              <a:t>当年杜牧在繁华富庶的扬州，写下了名噪一时的佳句，为封建文人所称颂不已。如今要是杜郎再来，面对破败荒凉的扬州城，恐怕再也做不成“扬州梦”写不出“豆蔻词”了。含蓄地抒发了自己抚今追昔的感情。 </a:t>
            </a:r>
            <a:endParaRPr lang="zh-CN" altLang="en-US" sz="3780" b="1"/>
          </a:p>
          <a:p>
            <a:pPr eaLnBrk="1" hangingPunct="1">
              <a:lnSpc>
                <a:spcPct val="110000"/>
              </a:lnSpc>
              <a:buNone/>
            </a:pPr>
            <a:endParaRPr lang="zh-CN" altLang="en-US" sz="3780" b="1"/>
          </a:p>
        </p:txBody>
      </p:sp>
      <p:grpSp>
        <p:nvGrpSpPr>
          <p:cNvPr id="3" name="组合 2"/>
          <p:cNvGrpSpPr/>
          <p:nvPr/>
        </p:nvGrpSpPr>
        <p:grpSpPr>
          <a:xfrm>
            <a:off x="570103" y="414169"/>
            <a:ext cx="10381870" cy="939769"/>
            <a:chOff x="950" y="391"/>
            <a:chExt cx="17300" cy="1566"/>
          </a:xfrm>
        </p:grpSpPr>
        <p:sp>
          <p:nvSpPr>
            <p:cNvPr id="13" name="矩形 12"/>
            <p:cNvSpPr/>
            <p:nvPr/>
          </p:nvSpPr>
          <p:spPr>
            <a:xfrm>
              <a:off x="950" y="391"/>
              <a:ext cx="17300" cy="15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r>
                <a:rPr lang="en-US" altLang="zh-CN" sz="3780">
                  <a:solidFill>
                    <a:srgbClr val="FF0000"/>
                  </a:solidFill>
                  <a:sym typeface="+mn-ea"/>
                </a:rPr>
                <a:t>       </a:t>
              </a:r>
              <a:r>
                <a:rPr lang="zh-CN" altLang="en-US" sz="3780">
                  <a:solidFill>
                    <a:srgbClr val="FF0000"/>
                  </a:solidFill>
                  <a:sym typeface="+mn-ea"/>
                </a:rPr>
                <a:t>纵豆蔻词工，青楼梦好，难赋深情</a:t>
              </a:r>
              <a:endParaRPr lang="zh-CN" altLang="en-US" sz="3780">
                <a:solidFill>
                  <a:srgbClr val="FF0000"/>
                </a:solidFill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0" y="391"/>
              <a:ext cx="1378" cy="1341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 dir="ru"/>
  </p:transition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3"/>
          <p:cNvSpPr>
            <a:spLocks noGrp="1"/>
          </p:cNvSpPr>
          <p:nvPr>
            <p:ph idx="1"/>
          </p:nvPr>
        </p:nvSpPr>
        <p:spPr/>
        <p:txBody>
          <a:bodyPr vert="horz" wrap="square" lIns="86415" tIns="43207" rIns="86415" bIns="43207" anchor="t"/>
          <a:lstStyle/>
          <a:p>
            <a:pPr algn="ctr" eaLnBrk="1" hangingPunct="1">
              <a:spcBef>
                <a:spcPct val="5000"/>
              </a:spcBef>
              <a:buNone/>
            </a:pPr>
            <a:r>
              <a:rPr lang="zh-CN" altLang="en-US">
                <a:solidFill>
                  <a:srgbClr val="2E2EBA"/>
                </a:solidFill>
              </a:rPr>
              <a:t> </a:t>
            </a:r>
            <a:endParaRPr lang="zh-CN" altLang="en-US">
              <a:solidFill>
                <a:srgbClr val="2E2EBA"/>
              </a:solidFill>
            </a:endParaRPr>
          </a:p>
          <a:p>
            <a:pPr algn="just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b="1"/>
              <a:t>   </a:t>
            </a:r>
            <a:r>
              <a:rPr lang="zh-CN" altLang="en-US" sz="3400" b="1"/>
              <a:t>当年杜牧曾写过：“二十四桥明月夜，玉人何处教吹箫？”反映了扬州二十四桥的热闹景象。而今呢？桥虽在，时已非，水波、冷月，寂然无声。这真是“物是人非事事休，欲语泪先流。”无限痛惜之情，溢于言表。</a:t>
            </a:r>
            <a:endParaRPr lang="zh-CN" altLang="en-US" sz="3400" b="1"/>
          </a:p>
          <a:p>
            <a:pPr eaLnBrk="1" hangingPunct="1">
              <a:lnSpc>
                <a:spcPct val="110000"/>
              </a:lnSpc>
              <a:buNone/>
            </a:pPr>
            <a:endParaRPr lang="zh-CN" altLang="en-US" sz="3400" b="1"/>
          </a:p>
        </p:txBody>
      </p:sp>
      <p:grpSp>
        <p:nvGrpSpPr>
          <p:cNvPr id="3" name="组合 2"/>
          <p:cNvGrpSpPr/>
          <p:nvPr/>
        </p:nvGrpSpPr>
        <p:grpSpPr>
          <a:xfrm>
            <a:off x="570103" y="414169"/>
            <a:ext cx="10381870" cy="939769"/>
            <a:chOff x="950" y="391"/>
            <a:chExt cx="17300" cy="1566"/>
          </a:xfrm>
        </p:grpSpPr>
        <p:sp>
          <p:nvSpPr>
            <p:cNvPr id="13" name="矩形 12"/>
            <p:cNvSpPr/>
            <p:nvPr/>
          </p:nvSpPr>
          <p:spPr>
            <a:xfrm>
              <a:off x="950" y="391"/>
              <a:ext cx="17300" cy="15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r>
                <a:rPr lang="en-US" altLang="zh-CN" sz="3780">
                  <a:solidFill>
                    <a:srgbClr val="FF0000"/>
                  </a:solidFill>
                  <a:sym typeface="+mn-ea"/>
                </a:rPr>
                <a:t>       </a:t>
              </a:r>
              <a:r>
                <a:rPr lang="zh-CN" altLang="en-US" sz="3780">
                  <a:solidFill>
                    <a:srgbClr val="FF0000"/>
                  </a:solidFill>
                  <a:sym typeface="+mn-ea"/>
                </a:rPr>
                <a:t>二十四桥仍在，波心荡，冷月无声</a:t>
              </a:r>
              <a:endParaRPr lang="zh-CN" altLang="en-US" sz="3780">
                <a:solidFill>
                  <a:srgbClr val="FF0000"/>
                </a:solidFill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0" y="391"/>
              <a:ext cx="1378" cy="1341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 dir="ru"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3"/>
          <p:cNvSpPr>
            <a:spLocks noGrp="1"/>
          </p:cNvSpPr>
          <p:nvPr>
            <p:ph idx="1"/>
          </p:nvPr>
        </p:nvSpPr>
        <p:spPr/>
        <p:txBody>
          <a:bodyPr vert="horz" wrap="square" lIns="86415" tIns="43207" rIns="86415" bIns="43207" anchor="t"/>
          <a:lstStyle/>
          <a:p>
            <a:pPr algn="just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b="1"/>
              <a:t>   </a:t>
            </a:r>
            <a:r>
              <a:rPr lang="zh-CN" altLang="en-US" sz="3780" b="1"/>
              <a:t>时值隆冬，芍药当然未抽蕊开花。但作者想象到“扬州芍药甲天下”，将来芍药盛开的时节，有谁来欣赏呢？这结局，宛如百感交集，一声长叹，把伤今怀古之情推向高潮。</a:t>
            </a:r>
            <a:endParaRPr lang="zh-CN" altLang="en-US" sz="3780" b="1"/>
          </a:p>
          <a:p>
            <a:pPr eaLnBrk="1" hangingPunct="1">
              <a:lnSpc>
                <a:spcPct val="120000"/>
              </a:lnSpc>
              <a:buNone/>
            </a:pPr>
            <a:endParaRPr lang="zh-CN" altLang="en-US" sz="3780" b="1">
              <a:solidFill>
                <a:srgbClr val="2E2EBA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0103" y="414169"/>
            <a:ext cx="10381870" cy="939769"/>
            <a:chOff x="950" y="391"/>
            <a:chExt cx="17300" cy="1566"/>
          </a:xfrm>
        </p:grpSpPr>
        <p:sp>
          <p:nvSpPr>
            <p:cNvPr id="13" name="矩形 12"/>
            <p:cNvSpPr/>
            <p:nvPr/>
          </p:nvSpPr>
          <p:spPr>
            <a:xfrm>
              <a:off x="950" y="391"/>
              <a:ext cx="17300" cy="15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r>
                <a:rPr lang="en-US" altLang="zh-CN" sz="3780">
                  <a:solidFill>
                    <a:srgbClr val="FF0000"/>
                  </a:solidFill>
                  <a:sym typeface="+mn-ea"/>
                </a:rPr>
                <a:t>       </a:t>
              </a:r>
              <a:endParaRPr lang="en-US" altLang="zh-CN" sz="3780">
                <a:solidFill>
                  <a:srgbClr val="FF0000"/>
                </a:solidFill>
                <a:sym typeface="+mn-ea"/>
              </a:endParaRPr>
            </a:p>
            <a:p>
              <a:pPr algn="l">
                <a:lnSpc>
                  <a:spcPct val="120000"/>
                </a:lnSpc>
              </a:pPr>
              <a:r>
                <a:rPr lang="en-US" altLang="zh-CN" sz="3780">
                  <a:solidFill>
                    <a:srgbClr val="FF0000"/>
                  </a:solidFill>
                  <a:sym typeface="+mn-ea"/>
                </a:rPr>
                <a:t>      </a:t>
              </a:r>
              <a:r>
                <a:rPr lang="zh-CN" altLang="en-US" sz="3780">
                  <a:solidFill>
                    <a:srgbClr val="FF0000"/>
                  </a:solidFill>
                  <a:sym typeface="+mn-ea"/>
                </a:rPr>
                <a:t>念桥边红药，年年知为谁生</a:t>
              </a:r>
              <a:endParaRPr lang="zh-CN" altLang="en-US" sz="3780">
                <a:solidFill>
                  <a:srgbClr val="FF0000"/>
                </a:solidFill>
              </a:endParaRPr>
            </a:p>
            <a:p>
              <a:pPr algn="l">
                <a:lnSpc>
                  <a:spcPct val="120000"/>
                </a:lnSpc>
              </a:pPr>
              <a:endParaRPr lang="zh-CN" altLang="en-US" sz="3780">
                <a:solidFill>
                  <a:srgbClr val="FF0000"/>
                </a:solidFill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0" y="391"/>
              <a:ext cx="1378" cy="1341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 dir="ru"/>
  </p:transition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未标题-1.png"/>
          <p:cNvPicPr>
            <a:picLocks noChangeAspect="1"/>
          </p:cNvPicPr>
          <p:nvPr/>
        </p:nvPicPr>
        <p:blipFill>
          <a:blip r:embed="rId2"/>
          <a:srcRect l="2296" r="5744" b="36866"/>
          <a:stretch>
            <a:fillRect/>
          </a:stretch>
        </p:blipFill>
        <p:spPr>
          <a:xfrm>
            <a:off x="0" y="1458106"/>
            <a:ext cx="11522075" cy="536448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672805" y="1815188"/>
            <a:ext cx="2736304" cy="2253153"/>
            <a:chOff x="4176539" y="1476055"/>
            <a:chExt cx="1695450" cy="1492250"/>
          </a:xfrm>
        </p:grpSpPr>
        <p:pic>
          <p:nvPicPr>
            <p:cNvPr id="4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4176539" y="1476055"/>
              <a:ext cx="1695450" cy="1492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5" name="图片 4" descr="谢.png"/>
            <p:cNvPicPr>
              <a:picLocks noChangeAspect="1"/>
            </p:cNvPicPr>
            <p:nvPr/>
          </p:nvPicPr>
          <p:blipFill>
            <a:blip r:embed="rId4"/>
            <a:srcRect r="-5178" b="53973"/>
            <a:stretch>
              <a:fillRect/>
            </a:stretch>
          </p:blipFill>
          <p:spPr>
            <a:xfrm>
              <a:off x="4464571" y="1638226"/>
              <a:ext cx="432048" cy="432048"/>
            </a:xfrm>
            <a:prstGeom prst="rect">
              <a:avLst/>
            </a:prstGeom>
          </p:spPr>
        </p:pic>
        <p:pic>
          <p:nvPicPr>
            <p:cNvPr id="6" name="图片 5" descr="谢.png"/>
            <p:cNvPicPr>
              <a:picLocks noChangeAspect="1"/>
            </p:cNvPicPr>
            <p:nvPr/>
          </p:nvPicPr>
          <p:blipFill>
            <a:blip r:embed="rId4"/>
            <a:srcRect r="-5178" b="53973"/>
            <a:stretch>
              <a:fillRect/>
            </a:stretch>
          </p:blipFill>
          <p:spPr>
            <a:xfrm>
              <a:off x="4464571" y="2286298"/>
              <a:ext cx="432048" cy="432048"/>
            </a:xfrm>
            <a:prstGeom prst="rect">
              <a:avLst/>
            </a:prstGeom>
          </p:spPr>
        </p:pic>
        <p:pic>
          <p:nvPicPr>
            <p:cNvPr id="7" name="图片 6" descr="22.png"/>
            <p:cNvPicPr>
              <a:picLocks noChangeAspect="1"/>
            </p:cNvPicPr>
            <p:nvPr/>
          </p:nvPicPr>
          <p:blipFill>
            <a:blip r:embed="rId5"/>
            <a:srcRect b="50000"/>
            <a:stretch>
              <a:fillRect/>
            </a:stretch>
          </p:blipFill>
          <p:spPr>
            <a:xfrm>
              <a:off x="5184652" y="1638225"/>
              <a:ext cx="432048" cy="468053"/>
            </a:xfrm>
            <a:prstGeom prst="rect">
              <a:avLst/>
            </a:prstGeom>
          </p:spPr>
        </p:pic>
        <p:pic>
          <p:nvPicPr>
            <p:cNvPr id="8" name="图片 7" descr="2.png"/>
            <p:cNvPicPr>
              <a:picLocks noChangeAspect="1"/>
            </p:cNvPicPr>
            <p:nvPr/>
          </p:nvPicPr>
          <p:blipFill>
            <a:blip r:embed="rId6"/>
            <a:srcRect b="50000"/>
            <a:stretch>
              <a:fillRect/>
            </a:stretch>
          </p:blipFill>
          <p:spPr>
            <a:xfrm>
              <a:off x="5184158" y="2286298"/>
              <a:ext cx="432541" cy="504056"/>
            </a:xfrm>
            <a:prstGeom prst="rect">
              <a:avLst/>
            </a:prstGeom>
          </p:spPr>
        </p:pic>
      </p:grpSp>
      <p:pic>
        <p:nvPicPr>
          <p:cNvPr id="9" name="New picture" hidden="1"/>
          <p:cNvPicPr/>
          <p:nvPr/>
        </p:nvPicPr>
        <p:blipFill>
          <a:blip r:embed="rId7"/>
          <a:stretch>
            <a:fillRect/>
          </a:stretch>
        </p:blipFill>
        <p:spPr>
          <a:xfrm>
            <a:off x="12573000" y="11785600"/>
            <a:ext cx="330200" cy="330200"/>
          </a:xfrm>
          <a:prstGeom prst="cube">
            <a:avLst/>
          </a:prstGeom>
        </p:spPr>
      </p:pic>
      <p:pic>
        <p:nvPicPr>
          <p:cNvPr id="10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2115800" y="11785600"/>
            <a:ext cx="304800" cy="228600"/>
          </a:xfrm>
          <a:prstGeom prst="cube">
            <a:avLst/>
          </a:prstGeom>
        </p:spPr>
      </p:pic>
      <p:pic>
        <p:nvPicPr>
          <p:cNvPr id="11" name="New picture"/>
          <p:cNvPicPr/>
          <p:nvPr/>
        </p:nvPicPr>
        <p:blipFill>
          <a:blip r:embed="rId9"/>
          <a:stretch>
            <a:fillRect/>
          </a:stretch>
        </p:blipFill>
        <p:spPr>
          <a:xfrm>
            <a:off x="11264900" y="101854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>
    <p:wip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27"/>
          <p:cNvGrpSpPr/>
          <p:nvPr/>
        </p:nvGrpSpPr>
        <p:grpSpPr>
          <a:xfrm>
            <a:off x="305863" y="275329"/>
            <a:ext cx="2718870" cy="701966"/>
            <a:chOff x="5547360" y="57150"/>
            <a:chExt cx="1097410" cy="2670810"/>
          </a:xfrm>
        </p:grpSpPr>
        <p:sp>
          <p:nvSpPr>
            <p:cNvPr id="5" name="矩形 4"/>
            <p:cNvSpPr/>
            <p:nvPr/>
          </p:nvSpPr>
          <p:spPr>
            <a:xfrm>
              <a:off x="5547360" y="57150"/>
              <a:ext cx="109741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663128" y="393780"/>
              <a:ext cx="865875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1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1" y="5076453"/>
            <a:ext cx="11522076" cy="1764085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16" name="组合 11"/>
          <p:cNvGrpSpPr/>
          <p:nvPr/>
        </p:nvGrpSpPr>
        <p:grpSpPr>
          <a:xfrm flipH="1">
            <a:off x="8713365" y="0"/>
            <a:ext cx="2808312" cy="2124126"/>
            <a:chOff x="0" y="-190500"/>
            <a:chExt cx="2895600" cy="2343151"/>
          </a:xfrm>
        </p:grpSpPr>
        <p:pic>
          <p:nvPicPr>
            <p:cNvPr id="17" name="图片 9"/>
            <p:cNvPicPr>
              <a:picLocks noChangeAspect="1"/>
            </p:cNvPicPr>
            <p:nvPr/>
          </p:nvPicPr>
          <p:blipFill>
            <a:blip r:embed="rId3"/>
            <a:srcRect r="49432" b="71381"/>
            <a:stretch>
              <a:fillRect/>
            </a:stretch>
          </p:blipFill>
          <p:spPr bwMode="auto">
            <a:xfrm>
              <a:off x="0" y="-190500"/>
              <a:ext cx="2895600" cy="9218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18" name="图片 10"/>
            <p:cNvPicPr>
              <a:picLocks noChangeAspect="1"/>
            </p:cNvPicPr>
            <p:nvPr/>
          </p:nvPicPr>
          <p:blipFill>
            <a:blip r:embed="rId4"/>
            <a:srcRect l="40341" t="12794" r="33902"/>
            <a:stretch>
              <a:fillRect/>
            </a:stretch>
          </p:blipFill>
          <p:spPr bwMode="auto">
            <a:xfrm>
              <a:off x="213028" y="228601"/>
              <a:ext cx="1010312" cy="1924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648469" y="363805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了解作者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2445" y="1272376"/>
            <a:ext cx="10369152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/>
            <a:r>
              <a:rPr lang="en-US" altLang="zh-CN" sz="3200" b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  </a:t>
            </a: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姜夔（约1155—约1221），</a:t>
            </a:r>
            <a:r>
              <a:rPr lang="zh-CN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字尧章，号白石道人，</a:t>
            </a: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饶州鄱阳（今属江西）人。一生未入仕途，以布衣出入于公卿之门，善书法、精音乐、能自度曲。诗词俱工，词尤负盛名。</a:t>
            </a:r>
            <a:r>
              <a:rPr lang="zh-CN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词多记游、咏物、感叹身世飘零，亦有寄寓忧国伤时之作。有《白石道人诗集》、《白石道人歌曲》。</a:t>
            </a:r>
            <a:endParaRPr lang="zh-CN" sz="32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</a:endParaRPr>
          </a:p>
          <a:p>
            <a:pPr indent="355600"/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  以姜夔为代表的风雅词派在传统的美学境界中以</a:t>
            </a:r>
            <a:r>
              <a:rPr lang="zh-CN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韵味的悠长、意境的空灵、色泽的清冷、气格的峭拔特立于词林。</a:t>
            </a: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这首词在语言上有它独特过人之处，细细品味，似乎每一句都有无尽的意蕴。</a:t>
            </a:r>
            <a:endParaRPr lang="zh-CN" altLang="en-US" sz="3200" b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>
    <p:wipe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27"/>
          <p:cNvGrpSpPr/>
          <p:nvPr/>
        </p:nvGrpSpPr>
        <p:grpSpPr>
          <a:xfrm>
            <a:off x="305863" y="275329"/>
            <a:ext cx="2718870" cy="701966"/>
            <a:chOff x="5547360" y="57150"/>
            <a:chExt cx="1097410" cy="2670810"/>
          </a:xfrm>
        </p:grpSpPr>
        <p:sp>
          <p:nvSpPr>
            <p:cNvPr id="5" name="矩形 4"/>
            <p:cNvSpPr/>
            <p:nvPr/>
          </p:nvSpPr>
          <p:spPr>
            <a:xfrm>
              <a:off x="5547360" y="57150"/>
              <a:ext cx="109741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663128" y="393780"/>
              <a:ext cx="865875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1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25714" y="5076453"/>
            <a:ext cx="11522076" cy="1764085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16" name="组合 11"/>
          <p:cNvGrpSpPr/>
          <p:nvPr/>
        </p:nvGrpSpPr>
        <p:grpSpPr>
          <a:xfrm flipH="1">
            <a:off x="8713365" y="0"/>
            <a:ext cx="2808312" cy="2124126"/>
            <a:chOff x="0" y="-190500"/>
            <a:chExt cx="2895600" cy="2343151"/>
          </a:xfrm>
        </p:grpSpPr>
        <p:pic>
          <p:nvPicPr>
            <p:cNvPr id="17" name="图片 9"/>
            <p:cNvPicPr>
              <a:picLocks noChangeAspect="1"/>
            </p:cNvPicPr>
            <p:nvPr/>
          </p:nvPicPr>
          <p:blipFill>
            <a:blip r:embed="rId3"/>
            <a:srcRect r="49432" b="71381"/>
            <a:stretch>
              <a:fillRect/>
            </a:stretch>
          </p:blipFill>
          <p:spPr bwMode="auto">
            <a:xfrm>
              <a:off x="0" y="-190500"/>
              <a:ext cx="2895600" cy="9218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18" name="图片 10"/>
            <p:cNvPicPr>
              <a:picLocks noChangeAspect="1"/>
            </p:cNvPicPr>
            <p:nvPr/>
          </p:nvPicPr>
          <p:blipFill>
            <a:blip r:embed="rId4"/>
            <a:srcRect l="40341" t="12794" r="33902"/>
            <a:stretch>
              <a:fillRect/>
            </a:stretch>
          </p:blipFill>
          <p:spPr bwMode="auto">
            <a:xfrm>
              <a:off x="213028" y="228601"/>
              <a:ext cx="1010312" cy="1924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648469" y="363805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了解背景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内容占位符 8"/>
          <p:cNvSpPr>
            <a:spLocks noGrp="1"/>
          </p:cNvSpPr>
          <p:nvPr>
            <p:ph idx="1"/>
          </p:nvPr>
        </p:nvSpPr>
        <p:spPr>
          <a:xfrm>
            <a:off x="592455" y="1264285"/>
            <a:ext cx="9582150" cy="5135880"/>
          </a:xfrm>
        </p:spPr>
        <p:txBody>
          <a:bodyPr vert="horz" wrap="square" lIns="91440" tIns="45720" rIns="91440" bIns="45720" numCol="1" anchor="t" anchorCtr="0" compatLnSpc="1">
            <a:normAutofit fontScale="25000"/>
          </a:bodyPr>
          <a:lstStyle/>
          <a:p>
            <a:pPr indent="0" fontAlgn="auto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06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</a:t>
            </a:r>
            <a:r>
              <a:rPr lang="en-US" altLang="zh-CN" sz="106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1127</a:t>
            </a:r>
            <a:r>
              <a:rPr lang="zh-CN" altLang="en-US" sz="106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年，“靖康之变”后，在北宋的半边废墟上重建的南宋，是一个更加虚弱的王朝，金兵频繁发动的大规模南侵，使它长期面临着覆亡的严重危机。南宋建炎三年</a:t>
            </a:r>
            <a:r>
              <a:rPr lang="en-US" altLang="zh-CN" sz="106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(1129)</a:t>
            </a:r>
            <a:r>
              <a:rPr lang="zh-CN" altLang="en-US" sz="106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，金兵大举南侵，曾攻破扬州，烧杀掳掠。绍兴三十一年（</a:t>
            </a:r>
            <a:r>
              <a:rPr lang="en-US" altLang="zh-CN" sz="106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1161)</a:t>
            </a:r>
            <a:r>
              <a:rPr lang="zh-CN" altLang="en-US" sz="106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，金人十万铁骑破扬州，大肆掳掠，“横尸二十里”，破坏极其惨重。</a:t>
            </a:r>
            <a:endParaRPr lang="zh-CN" altLang="en-US" sz="10665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66700" fontAlgn="auto">
              <a:lnSpc>
                <a:spcPct val="100000"/>
              </a:lnSpc>
            </a:pPr>
            <a:r>
              <a:rPr lang="en-US" altLang="zh-CN" sz="106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1176</a:t>
            </a:r>
            <a:r>
              <a:rPr lang="zh-CN" altLang="en-US" sz="106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年，虽然已过十五年，作者路过扬州时，映入视野的还是劫后的扬州一片荒芜，满目疮痍的萧条景象，词人思绪翻滚，感慨万千，写下此词</a:t>
            </a:r>
            <a:r>
              <a:rPr lang="en-US" altLang="zh-CN" sz="106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106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扬州慢</a:t>
            </a:r>
            <a:r>
              <a:rPr lang="en-US" altLang="zh-CN" sz="106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106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10665" b="1">
              <a:effectLst>
                <a:outerShdw blurRad="38100" dist="38100" dir="2700000">
                  <a:srgbClr val="FFFF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wipe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27"/>
          <p:cNvGrpSpPr/>
          <p:nvPr/>
        </p:nvGrpSpPr>
        <p:grpSpPr>
          <a:xfrm>
            <a:off x="305863" y="275329"/>
            <a:ext cx="2718870" cy="701966"/>
            <a:chOff x="5547360" y="57150"/>
            <a:chExt cx="1097410" cy="2670810"/>
          </a:xfrm>
        </p:grpSpPr>
        <p:sp>
          <p:nvSpPr>
            <p:cNvPr id="5" name="矩形 4"/>
            <p:cNvSpPr/>
            <p:nvPr/>
          </p:nvSpPr>
          <p:spPr>
            <a:xfrm>
              <a:off x="5547360" y="57150"/>
              <a:ext cx="109741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663128" y="393780"/>
              <a:ext cx="865875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48469" y="363805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整体感知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内容占位符 8"/>
          <p:cNvSpPr>
            <a:spLocks noGrp="1"/>
          </p:cNvSpPr>
          <p:nvPr>
            <p:ph idx="1"/>
          </p:nvPr>
        </p:nvSpPr>
        <p:spPr>
          <a:xfrm>
            <a:off x="643187" y="1548061"/>
            <a:ext cx="9582345" cy="3333699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indent="0" eaLnBrk="1" hangingPunct="1">
              <a:buNone/>
            </a:pPr>
            <a:r>
              <a:rPr lang="en-US" altLang="zh-CN" b="1">
                <a:solidFill>
                  <a:srgbClr val="070709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lang="zh-CN" altLang="en-US" b="1">
              <a:effectLst>
                <a:outerShdw blurRad="38100" dist="38100" dir="2700000">
                  <a:srgbClr val="FFFF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1" name="图片 4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620069"/>
            <a:ext cx="1440557" cy="568895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4" name="Rectangle 4"/>
          <p:cNvSpPr/>
          <p:nvPr/>
        </p:nvSpPr>
        <p:spPr>
          <a:xfrm>
            <a:off x="1368549" y="3204245"/>
            <a:ext cx="9582345" cy="32035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淮左名都，竹西佳处，解鞍少驻初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程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。过春风十里，尽荠麦青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。自胡马窥江去后，废池乔木，犹厌言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。渐黄昏，清角吹寒，都在空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杜郎俊赏，算而今重到须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。纵豆蔻词工，青楼梦好，难赋深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。二十四桥仍在</a:t>
            </a:r>
            <a:r>
              <a:rPr lang="en-US" altLang="zh-CN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波心荡，冷月无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。念桥边红药，年年知为谁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28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b="1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0"/>
          <p:cNvSpPr/>
          <p:nvPr/>
        </p:nvSpPr>
        <p:spPr>
          <a:xfrm>
            <a:off x="1204076" y="1866231"/>
            <a:ext cx="978471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淳熙丙申至日，余过维扬。夜雪初霁，荠麦弥望。入其城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则四顾萧条，寒水自碧，暮色渐起，戍角悲吟。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予怀怆然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感慨今昔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，因自度此曲。千岩老人以为有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黍离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之悲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也。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"/>
          <p:cNvSpPr/>
          <p:nvPr/>
        </p:nvSpPr>
        <p:spPr>
          <a:xfrm>
            <a:off x="3619933" y="897640"/>
            <a:ext cx="4953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扬州慢</a:t>
            </a:r>
            <a:r>
              <a:rPr lang="zh-CN" altLang="en-US" sz="4000" b="1">
                <a:solidFill>
                  <a:srgbClr val="0033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      </a:t>
            </a:r>
            <a:r>
              <a:rPr lang="zh-CN" altLang="en-US" sz="2800" b="1">
                <a:solidFill>
                  <a:srgbClr val="00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姜夔（</a:t>
            </a:r>
            <a:r>
              <a:rPr lang="en-US" altLang="zh-CN" sz="2800" b="1" err="1">
                <a:solidFill>
                  <a:srgbClr val="00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ku</a:t>
            </a:r>
            <a:r>
              <a:rPr lang="en-US" altLang="zh-CN" sz="2800" b="1" err="1">
                <a:solidFill>
                  <a:srgbClr val="0033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í</a:t>
            </a:r>
            <a:r>
              <a:rPr lang="zh-CN" altLang="en-US" sz="2800" b="1">
                <a:solidFill>
                  <a:srgbClr val="00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  <a:endParaRPr lang="zh-CN" altLang="en-US" sz="2800" b="1">
              <a:solidFill>
                <a:srgbClr val="0033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wipe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" name="组合 31"/>
          <p:cNvGrpSpPr/>
          <p:nvPr/>
        </p:nvGrpSpPr>
        <p:grpSpPr>
          <a:xfrm>
            <a:off x="70813" y="1083289"/>
            <a:ext cx="681723" cy="371467"/>
            <a:chOff x="0" y="521062"/>
            <a:chExt cx="781051" cy="393337"/>
          </a:xfrm>
        </p:grpSpPr>
        <p:sp>
          <p:nvSpPr>
            <p:cNvPr id="33" name="任意多边形 32"/>
            <p:cNvSpPr/>
            <p:nvPr/>
          </p:nvSpPr>
          <p:spPr>
            <a:xfrm>
              <a:off x="243569" y="521062"/>
              <a:ext cx="537482" cy="393337"/>
            </a:xfrm>
            <a:custGeom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>
                <a:solidFill>
                  <a:srgbClr val="8E6D48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0" y="521062"/>
              <a:ext cx="188685" cy="393337"/>
            </a:xfrm>
            <a:prstGeom prst="rect">
              <a:avLst/>
            </a:pr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>
                <a:solidFill>
                  <a:srgbClr val="8E6D48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333148" y="964468"/>
            <a:ext cx="8856980" cy="6140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400" b="1">
                <a:solidFill>
                  <a:schemeClr val="accent4">
                    <a:lumMod val="50000"/>
                  </a:schemeClr>
                </a:solidFill>
                <a:latin typeface="幼圆" pitchFamily="49" charset="-122"/>
                <a:ea typeface="幼圆" pitchFamily="49" charset="-122"/>
                <a:sym typeface="+mn-ea"/>
              </a:rPr>
              <a:t>这首词写了什么内容？抒发了词人什么感情？</a:t>
            </a:r>
            <a:endParaRPr lang="zh-CN" altLang="en-US" sz="3400" b="1">
              <a:solidFill>
                <a:schemeClr val="accent4">
                  <a:lumMod val="50000"/>
                </a:schemeClr>
              </a:solidFill>
              <a:latin typeface="幼圆" pitchFamily="49" charset="-122"/>
              <a:ea typeface="幼圆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8690" y="2275704"/>
            <a:ext cx="10294854" cy="148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lnSpc>
                <a:spcPct val="150000"/>
              </a:lnSpc>
            </a:pPr>
            <a:r>
              <a:rPr lang="en-US" altLang="zh-CN" sz="3025" b="1">
                <a:solidFill>
                  <a:srgbClr val="1F2DA8"/>
                </a:solidFill>
              </a:rPr>
              <a:t>         </a:t>
            </a:r>
            <a:r>
              <a:rPr lang="zh-CN" altLang="en-US" sz="3025" b="1">
                <a:solidFill>
                  <a:srgbClr val="1F2DA8"/>
                </a:solidFill>
              </a:rPr>
              <a:t>作者通过描写昔日扬州城的繁华与今日扬州城的萧条形成鲜明杜比，表达词人对战争的憎恶，物是人非的感慨。</a:t>
            </a:r>
            <a:endParaRPr lang="zh-CN" altLang="en-US" sz="3025" b="1">
              <a:solidFill>
                <a:srgbClr val="1F2DA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86740" y="1952846"/>
            <a:ext cx="8867197" cy="3352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02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淳熙丙申</a:t>
            </a:r>
            <a:r>
              <a:rPr lang="zh-CN" altLang="en-US" sz="3025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至日</a:t>
            </a:r>
            <a:r>
              <a:rPr lang="zh-CN" altLang="en-US" sz="302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，余过</a:t>
            </a:r>
            <a:r>
              <a:rPr lang="zh-CN" altLang="en-US" sz="3025" b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维扬</a:t>
            </a:r>
            <a:r>
              <a:rPr lang="zh-CN" altLang="en-US" sz="302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。夜雪初</a:t>
            </a:r>
            <a:r>
              <a:rPr lang="zh-CN" altLang="en-US" sz="3025" b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霁，</a:t>
            </a:r>
            <a:r>
              <a:rPr lang="zh-CN" altLang="en-US" sz="302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荠麦</a:t>
            </a:r>
            <a:r>
              <a:rPr lang="zh-CN" altLang="en-US" sz="3025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弥望</a:t>
            </a:r>
            <a:r>
              <a:rPr lang="zh-CN" altLang="en-US" sz="302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。入其城</a:t>
            </a:r>
            <a:r>
              <a:rPr lang="en-US" altLang="zh-CN" sz="302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,</a:t>
            </a:r>
            <a:r>
              <a:rPr lang="zh-CN" altLang="en-US" sz="302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则四顾萧条，寒水自碧，暮色渐起，</a:t>
            </a:r>
            <a:r>
              <a:rPr lang="zh-CN" altLang="en-US" sz="3025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戍角</a:t>
            </a:r>
            <a:r>
              <a:rPr lang="zh-CN" altLang="en-US" sz="302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悲吟。</a:t>
            </a:r>
            <a:r>
              <a:rPr lang="zh-CN" altLang="en-US" sz="3025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予怀怆然，感慨今昔，</a:t>
            </a:r>
            <a:r>
              <a:rPr lang="zh-CN" altLang="en-US" sz="302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因自</a:t>
            </a:r>
            <a:r>
              <a:rPr lang="zh-CN" altLang="en-US" sz="3025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度</a:t>
            </a:r>
            <a:r>
              <a:rPr lang="zh-CN" altLang="en-US" sz="302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此曲。</a:t>
            </a:r>
            <a:r>
              <a:rPr lang="zh-CN" altLang="en-US" sz="3025" b="1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千岩老人</a:t>
            </a:r>
            <a:r>
              <a:rPr lang="zh-CN" altLang="en-US" sz="302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以为有</a:t>
            </a:r>
            <a:r>
              <a:rPr lang="en-US" altLang="zh-CN" sz="3025" b="1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  <a:hlinkClick r:id="rId2" action="ppaction://hlinksldjump"/>
              </a:rPr>
              <a:t>《</a:t>
            </a:r>
            <a:r>
              <a:rPr lang="zh-CN" altLang="en-US" sz="3025" b="1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  <a:hlinkClick r:id="rId2" action="ppaction://hlinksldjump"/>
              </a:rPr>
              <a:t>黍离</a:t>
            </a:r>
            <a:r>
              <a:rPr lang="en-US" altLang="zh-CN" sz="3025" b="1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  <a:hlinkClick r:id="rId2" action="ppaction://hlinksldjump"/>
              </a:rPr>
              <a:t>》</a:t>
            </a:r>
            <a:r>
              <a:rPr lang="zh-CN" altLang="en-US" sz="3025" b="1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  <a:hlinkClick r:id="rId2" action="ppaction://hlinksldjump"/>
              </a:rPr>
              <a:t>之悲也</a:t>
            </a:r>
            <a:r>
              <a:rPr lang="zh-CN" altLang="en-US" sz="3025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。</a:t>
            </a:r>
            <a:endParaRPr lang="zh-CN" altLang="en-US" sz="3025">
              <a:latin typeface="华文行楷" panose="02010800040101010101" charset="-122"/>
              <a:ea typeface="华文行楷" panose="02010800040101010101" charset="-122"/>
            </a:endParaRPr>
          </a:p>
          <a:p>
            <a:endParaRPr lang="zh-CN" altLang="en-US" sz="3025"/>
          </a:p>
        </p:txBody>
      </p:sp>
      <p:grpSp>
        <p:nvGrpSpPr>
          <p:cNvPr id="14" name="组合 13"/>
          <p:cNvGrpSpPr/>
          <p:nvPr/>
        </p:nvGrpSpPr>
        <p:grpSpPr>
          <a:xfrm>
            <a:off x="172831" y="496564"/>
            <a:ext cx="4186954" cy="557530"/>
            <a:chOff x="0" y="426911"/>
            <a:chExt cx="4430395" cy="589946"/>
          </a:xfrm>
        </p:grpSpPr>
        <p:sp>
          <p:nvSpPr>
            <p:cNvPr id="15" name="任意多边形 14"/>
            <p:cNvSpPr/>
            <p:nvPr/>
          </p:nvSpPr>
          <p:spPr>
            <a:xfrm>
              <a:off x="243569" y="521062"/>
              <a:ext cx="537482" cy="393337"/>
            </a:xfrm>
            <a:custGeom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2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39"/>
            <p:cNvSpPr txBox="1">
              <a:spLocks noChangeArrowheads="1"/>
            </p:cNvSpPr>
            <p:nvPr/>
          </p:nvSpPr>
          <p:spPr bwMode="auto">
            <a:xfrm>
              <a:off x="829945" y="426911"/>
              <a:ext cx="3600450" cy="589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indent="0">
                <a:spcBef>
                  <a:spcPct val="50000"/>
                </a:spcBef>
              </a:pPr>
              <a:r>
                <a:rPr lang="zh-CN" altLang="en-US" sz="3025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课文研读</a:t>
              </a:r>
              <a:endParaRPr lang="zh-CN" altLang="en-US" sz="302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521062"/>
              <a:ext cx="188685" cy="393337"/>
            </a:xfrm>
            <a:prstGeom prst="rect">
              <a:avLst/>
            </a:pr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2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257575" y="1380635"/>
            <a:ext cx="2499360" cy="44005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至日：冬至这一天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99228" y="1820822"/>
            <a:ext cx="1630680" cy="44005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维扬：扬州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72166" y="1670195"/>
            <a:ext cx="2209800" cy="44005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霁：天有雪转晴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29008" y="1670195"/>
            <a:ext cx="1630680" cy="44005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弥望：满眼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53560" y="2596762"/>
            <a:ext cx="3368040" cy="44005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戍角：守城士兵的号角声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61418" y="3222674"/>
            <a:ext cx="2499360" cy="44005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度：谱写（乐曲）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75056" y="4077228"/>
            <a:ext cx="4526280" cy="113728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千岩老人：南宋诗人萧德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藻，字东夫，自号千岩老人。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7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姜夔是他的侄女婿，曾跟他学诗。</a:t>
            </a:r>
            <a:endParaRPr lang="zh-CN" altLang="en-US" sz="227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对话气泡: 圆角矩形 8"/>
          <p:cNvSpPr/>
          <p:nvPr/>
        </p:nvSpPr>
        <p:spPr>
          <a:xfrm>
            <a:off x="1886585" y="4879975"/>
            <a:ext cx="4874895" cy="425450"/>
          </a:xfrm>
          <a:prstGeom prst="wedgeRoundRectCallout">
            <a:avLst>
              <a:gd name="adj1" fmla="val 18604"/>
              <a:gd name="adj2" fmla="val -77894"/>
              <a:gd name="adj3" fmla="val 16667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C23448"/>
                </a:solidFill>
                <a:latin typeface="+mn-ea"/>
              </a:rPr>
              <a:t>表示国家残破、山河破碎之痛</a:t>
            </a:r>
            <a:endParaRPr lang="zh-CN" altLang="en-US" sz="2400" b="1">
              <a:solidFill>
                <a:srgbClr val="C23448"/>
              </a:solidFill>
              <a:latin typeface="+mn-ea"/>
            </a:endParaRPr>
          </a:p>
        </p:txBody>
      </p:sp>
      <p:sp>
        <p:nvSpPr>
          <p:cNvPr id="85" name="Rectangle 4"/>
          <p:cNvSpPr/>
          <p:nvPr/>
        </p:nvSpPr>
        <p:spPr>
          <a:xfrm>
            <a:off x="-1" y="5400305"/>
            <a:ext cx="11522076" cy="14404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80000"/>
              </a:lnSpc>
              <a:buNone/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   语出</a:t>
            </a:r>
            <a:r>
              <a:rPr lang="en-US" altLang="zh-CN" sz="2400" b="1">
                <a:solidFill>
                  <a:srgbClr val="C2344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C2344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诗经</a:t>
            </a:r>
            <a:r>
              <a:rPr lang="en-US" altLang="zh-CN" sz="2400" b="1">
                <a:solidFill>
                  <a:srgbClr val="C2344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400" b="1">
                <a:solidFill>
                  <a:srgbClr val="C2344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王风</a:t>
            </a:r>
            <a:r>
              <a:rPr lang="en-US" altLang="zh-CN" sz="2400" b="1">
                <a:solidFill>
                  <a:srgbClr val="C2344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400" b="1">
                <a:solidFill>
                  <a:srgbClr val="C2344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黍离</a:t>
            </a:r>
            <a:r>
              <a:rPr lang="en-US" altLang="zh-CN" sz="2400" b="1">
                <a:solidFill>
                  <a:srgbClr val="C2344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 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：“彼黍离离，彼稷之苗。行迈靡靡，中心摇摇。知我者谓我心忧，不知我者，谓我何求。悠悠苍天，此何人哉。”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eaLnBrk="1" hangingPunct="1">
              <a:lnSpc>
                <a:spcPct val="80000"/>
              </a:lnSpc>
              <a:buNone/>
            </a:pP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  《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毛诗序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云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:“《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黍离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》,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闵宗周（西周）也。周大夫行役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至于宗周。过故宗庙宫室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尽为禾黍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闵宗周之颠覆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彷徨不忍去。而作是诗也。”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  <p:bldP spid="9" grpId="2"/>
      <p:bldP spid="10" grpId="3"/>
      <p:bldP spid="11" grpId="4"/>
      <p:bldP spid="12" grpId="5"/>
      <p:bldP spid="13" grpId="6"/>
      <p:bldP spid="2" grpId="1"/>
      <p:bldP spid="85" grpId="0"/>
    </p:bldLst>
  </p:timing>
</p:sld>
</file>

<file path=ppt/tags/tag1.xml><?xml version="1.0" encoding="utf-8"?>
<p:tagLst xmlns:p="http://schemas.openxmlformats.org/presentationml/2006/main">
  <p:tag name="KSO_WM_UNIT_TABLE_BEAUTIFY" val="smartTable{9a891824-8053-4d43-a21c-f814ec50b777}"/>
</p:tagLst>
</file>

<file path=ppt/tags/tag2.xml><?xml version="1.0" encoding="utf-8"?>
<p:tagLst xmlns:p="http://schemas.openxmlformats.org/presentationml/2006/main">
  <p:tag name="KSO_WM_UNIT_TABLE_BEAUTIFY" val="smartTable{d8c9cb52-6600-4e42-b0c2-6a8f28a73b33}"/>
</p:tagLst>
</file>

<file path=ppt/tags/tag3.xml><?xml version="1.0" encoding="utf-8"?>
<p:tagLst xmlns:p="http://schemas.openxmlformats.org/presentationml/2006/main">
  <p:tag name="KSO_WM_UNIT_TABLE_BEAUTIFY" val="smartTable{d55cd940-906c-4643-bc07-0c8eedf238ca}"/>
</p:tagLst>
</file>

<file path=ppt/tags/tag4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303</Paragraphs>
  <Slides>43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baseType="lpstr" size="65">
      <vt:lpstr>Arial</vt:lpstr>
      <vt:lpstr>Calibri</vt:lpstr>
      <vt:lpstr>Calibri Light</vt:lpstr>
      <vt:lpstr>楷体</vt:lpstr>
      <vt:lpstr>隶书</vt:lpstr>
      <vt:lpstr>黑体</vt:lpstr>
      <vt:lpstr>幼圆</vt:lpstr>
      <vt:lpstr>华文行楷</vt:lpstr>
      <vt:lpstr>宋体</vt:lpstr>
      <vt:lpstr>仿宋</vt:lpstr>
      <vt:lpstr>华文细黑</vt:lpstr>
      <vt:lpstr>Wingdings</vt:lpstr>
      <vt:lpstr>楷体_GB2312</vt:lpstr>
      <vt:lpstr>华文新魏</vt:lpstr>
      <vt:lpstr>华文隶书</vt:lpstr>
      <vt:lpstr>华文中宋</vt:lpstr>
      <vt:lpstr>Times New Roman</vt:lpstr>
      <vt:lpstr>华文琥珀</vt:lpstr>
      <vt:lpstr>华康简综艺</vt:lpstr>
      <vt:lpstr>微软雅黑</vt:lpstr>
      <vt:lpstr>Shruti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2021-01-04T09:57:16.508</cp:lastPrinted>
  <dcterms:created xsi:type="dcterms:W3CDTF">2021-01-04T09:57:16Z</dcterms:created>
  <dcterms:modified xsi:type="dcterms:W3CDTF">2021-01-04T01:57:20Z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