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09" r:id="rId2"/>
    <p:sldId id="410" r:id="rId3"/>
    <p:sldId id="415" r:id="rId4"/>
    <p:sldId id="416" r:id="rId5"/>
    <p:sldId id="417" r:id="rId6"/>
    <p:sldId id="418" r:id="rId7"/>
    <p:sldId id="419" r:id="rId8"/>
    <p:sldId id="420" r:id="rId9"/>
    <p:sldId id="421" r:id="rId10"/>
    <p:sldId id="425" r:id="rId11"/>
    <p:sldId id="424" r:id="rId12"/>
    <p:sldId id="422" r:id="rId13"/>
    <p:sldId id="428" r:id="rId14"/>
    <p:sldId id="429" r:id="rId15"/>
    <p:sldId id="430" r:id="rId16"/>
    <p:sldId id="423" r:id="rId17"/>
    <p:sldId id="426" r:id="rId18"/>
    <p:sldId id="436" r:id="rId19"/>
    <p:sldId id="431" r:id="rId20"/>
    <p:sldId id="433" r:id="rId21"/>
    <p:sldId id="432" r:id="rId22"/>
    <p:sldId id="435" r:id="rId23"/>
    <p:sldId id="427" r:id="rId24"/>
    <p:sldId id="437" r:id="rId25"/>
    <p:sldId id="439" r:id="rId26"/>
    <p:sldId id="440" r:id="rId27"/>
    <p:sldId id="441" r:id="rId28"/>
    <p:sldId id="442" r:id="rId29"/>
    <p:sldId id="443" r:id="rId30"/>
    <p:sldId id="444" r:id="rId31"/>
    <p:sldId id="438" r:id="rId32"/>
    <p:sldId id="450" r:id="rId33"/>
    <p:sldId id="446" r:id="rId34"/>
    <p:sldId id="447" r:id="rId35"/>
    <p:sldId id="448"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2021-8-30</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10" name="组合 9"/>
          <p:cNvGrpSpPr/>
          <p:nvPr userDrawn="1"/>
        </p:nvGrpSpPr>
        <p:grpSpPr>
          <a:xfrm>
            <a:off x="5231904" y="-27384"/>
            <a:ext cx="2665803" cy="880109"/>
            <a:chOff x="11613" y="1584001"/>
            <a:chExt cx="1677992" cy="733424"/>
          </a:xfrm>
        </p:grpSpPr>
        <p:pic>
          <p:nvPicPr>
            <p:cNvPr id="11" name="图片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13" y="1584001"/>
              <a:ext cx="1677992" cy="733424"/>
            </a:xfrm>
            <a:prstGeom prst="rect">
              <a:avLst/>
            </a:prstGeom>
          </p:spPr>
        </p:pic>
        <p:sp>
          <p:nvSpPr>
            <p:cNvPr id="12" name="TextBox 8">
              <a:hlinkClick r:id="" action="ppaction://noaction"/>
            </p:cNvPr>
            <p:cNvSpPr txBox="1"/>
            <p:nvPr userDrawn="1"/>
          </p:nvSpPr>
          <p:spPr>
            <a:xfrm>
              <a:off x="192915" y="1807573"/>
              <a:ext cx="1274278" cy="255587"/>
            </a:xfrm>
            <a:prstGeom prst="rect">
              <a:avLst/>
            </a:prstGeom>
            <a:noFill/>
          </p:spPr>
          <p:txBody>
            <a:bodyPr wrap="squar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dirty="0">
                <a:solidFill>
                  <a:schemeClr val="bg1"/>
                </a:solidFill>
                <a:latin typeface="黑体" panose="02010609060101010101" pitchFamily="2" charset="-122"/>
                <a:ea typeface="黑体" panose="02010609060101010101" pitchFamily="2" charset="-122"/>
              </a:endParaRPr>
            </a:p>
          </p:txBody>
        </p:sp>
      </p:gr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2021-8-30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2021-8-30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2021-8-30</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2021-8-30</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2021-8-30</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 pos="1609725" algn="l"/>
                <a:tab pos="1609725" algn="l"/>
                <a:tab pos="1609725" algn="l"/>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2021-8-30</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2021-8-30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tags" Target="../tags/tag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tags" Target="../tags/tag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ustDataLst>
      <p:tags r:id="rId1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image" Target="../media/image6.emf"/><Relationship Id="rId4" Type="http://schemas.openxmlformats.org/officeDocument/2006/relationships/package" Target="../embeddings/Microsoft_Word___4.docx"/></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image" Target="../media/image7.emf"/><Relationship Id="rId4" Type="http://schemas.openxmlformats.org/officeDocument/2006/relationships/package" Target="../embeddings/Microsoft_Word___5.docx"/></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6.xml"/><Relationship Id="rId1" Type="http://schemas.openxmlformats.org/officeDocument/2006/relationships/tags" Target="../tags/tag66.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package" Target="../embeddings/Microsoft_Word___1.docx"/></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7.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package" Target="../embeddings/Microsoft_Word___2.docx"/></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image" Target="../media/image5.emf"/><Relationship Id="rId4" Type="http://schemas.openxmlformats.org/officeDocument/2006/relationships/package" Target="../embeddings/Microsoft_Word___3.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p:txBody>
          <a:bodyPr>
            <a:scene3d>
              <a:camera prst="orthographicFront"/>
              <a:lightRig rig="threePt" dir="t"/>
            </a:scene3d>
          </a:bodyPr>
          <a:lstStyle/>
          <a:p>
            <a:r>
              <a:rPr lang="zh-CN" altLang="zh-CN" sz="11500">
                <a:solidFill>
                  <a:srgbClr val="FF0000"/>
                </a:solidFill>
                <a:effectLst>
                  <a:reflection blurRad="6350" stA="53000" endA="300" endPos="35500" dir="5400000" sy="-90000" algn="bl" rotWithShape="0"/>
                </a:effectLst>
                <a:latin typeface="隶书" panose="02010509060101010101" charset="-122"/>
                <a:ea typeface="隶书" panose="02010509060101010101" charset="-122"/>
              </a:rPr>
              <a:t>复活</a:t>
            </a:r>
          </a:p>
        </p:txBody>
      </p:sp>
      <p:sp>
        <p:nvSpPr>
          <p:cNvPr id="3" name="副标题 2"/>
          <p:cNvSpPr>
            <a:spLocks noGrp="1"/>
          </p:cNvSpPr>
          <p:nvPr>
            <p:ph type="subTitle" idx="1"/>
            <p:custDataLst>
              <p:tags r:id="rId3"/>
            </p:custDataLst>
          </p:nvPr>
        </p:nvSpPr>
        <p:spPr/>
        <p:txBody>
          <a:bodyPr>
            <a:scene3d>
              <a:camera prst="orthographicFront"/>
              <a:lightRig rig="threePt" dir="t"/>
            </a:scene3d>
          </a:bodyPr>
          <a:lstStyle/>
          <a:p>
            <a:endParaRPr lang="zh-CN" altLang="en-US" sz="3200" b="1">
              <a:ln w="22225">
                <a:solidFill>
                  <a:schemeClr val="accent2"/>
                </a:solidFill>
                <a:prstDash val="solid"/>
              </a:ln>
              <a:solidFill>
                <a:schemeClr val="accent2">
                  <a:lumMod val="40000"/>
                  <a:lumOff val="60000"/>
                </a:schemeClr>
              </a:solidFill>
              <a:effectLst/>
            </a:endParaRPr>
          </a:p>
          <a:p>
            <a:r>
              <a:rPr lang="zh-CN" altLang="en-US" sz="3200" b="1">
                <a:solidFill>
                  <a:srgbClr val="FF0000"/>
                </a:soli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rPr>
              <a:t>列夫  托尔斯泰</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593725" y="375315"/>
            <a:ext cx="8128000" cy="49720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b="1">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      </a:t>
            </a:r>
            <a:r>
              <a:rPr lang="zh-CN" altLang="zh-CN" sz="2200" b="1">
                <a:solidFill>
                  <a:srgbClr val="000000"/>
                </a:solidFill>
                <a:latin typeface="NEU-BZ-S92"/>
                <a:ea typeface="方正宋黑_GBK" panose="03000509000000000000" pitchFamily="65" charset="-122"/>
                <a:cs typeface="Times New Roman" panose="02020603050405020304" pitchFamily="18" charset="0"/>
              </a:rPr>
              <a:t>径自</a:t>
            </a:r>
            <a:r>
              <a:rPr lang="en-US" altLang="zh-CN" sz="2200" b="1">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NEU-BZ-S92"/>
                <a:ea typeface="方正宋黑_GBK" panose="03000509000000000000" pitchFamily="65" charset="-122"/>
                <a:cs typeface="Times New Roman" panose="02020603050405020304" pitchFamily="18" charset="0"/>
              </a:rPr>
              <a:t>径直</a:t>
            </a:r>
            <a:endParaRPr lang="zh-CN" altLang="zh-CN" sz="2200" b="1">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683260" y="2145030"/>
          <a:ext cx="9227185" cy="3894455"/>
        </p:xfrm>
        <a:graphic>
          <a:graphicData uri="http://schemas.openxmlformats.org/presentationml/2006/ole">
            <mc:AlternateContent xmlns:mc="http://schemas.openxmlformats.org/markup-compatibility/2006">
              <mc:Choice xmlns:v="urn:schemas-microsoft-com:vml" Requires="v">
                <p:oleObj spid="_x0000_s4100" name="文档" r:id="rId4" imgW="3984625" imgH="1909445" progId="">
                  <p:embed/>
                </p:oleObj>
              </mc:Choice>
              <mc:Fallback>
                <p:oleObj name="文档" r:id="rId4" imgW="3984625" imgH="1909445" progId="">
                  <p:embed/>
                  <p:pic>
                    <p:nvPicPr>
                      <p:cNvPr id="0" name="图片 4096"/>
                      <p:cNvPicPr>
                        <a:picLocks noChangeAspect="1"/>
                      </p:cNvPicPr>
                      <p:nvPr/>
                    </p:nvPicPr>
                    <p:blipFill>
                      <a:blip r:embed="rId5"/>
                      <a:stretch>
                        <a:fillRect/>
                      </a:stretch>
                    </p:blipFill>
                    <p:spPr>
                      <a:xfrm>
                        <a:off x="683260" y="2145030"/>
                        <a:ext cx="9227185" cy="3894455"/>
                      </a:xfrm>
                      <a:prstGeom prst="rect">
                        <a:avLst/>
                      </a:prstGeom>
                      <a:noFill/>
                      <a:ln w="9525">
                        <a:noFill/>
                      </a:ln>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ltLang="zh-CN">
                <a:solidFill>
                  <a:srgbClr val="000000"/>
                </a:solidFill>
                <a:latin typeface="NEU-BZ-S92"/>
                <a:ea typeface="方正宋黑_GBK" panose="03000509000000000000" pitchFamily="65" charset="-122"/>
                <a:cs typeface="Times New Roman" panose="02020603050405020304" pitchFamily="18" charset="0"/>
                <a:sym typeface="+mn-ea"/>
              </a:rPr>
              <a:t>衣冠楚楚</a:t>
            </a:r>
            <a:r>
              <a:rPr lang="en-US" altLang="zh-CN">
                <a:solidFill>
                  <a:srgbClr val="000000"/>
                </a:solidFill>
                <a:latin typeface="Times New Roman" panose="02020603050405020304" pitchFamily="18" charset="0"/>
                <a:cs typeface="Times New Roman" panose="02020603050405020304" pitchFamily="18" charset="0"/>
                <a:sym typeface="+mn-ea"/>
              </a:rPr>
              <a:t>·</a:t>
            </a:r>
            <a:r>
              <a:rPr altLang="zh-CN" smtClean="0">
                <a:solidFill>
                  <a:srgbClr val="000000"/>
                </a:solidFill>
                <a:latin typeface="NEU-BZ-S92"/>
                <a:ea typeface="方正宋黑_GBK" panose="03000509000000000000" pitchFamily="65" charset="-122"/>
                <a:cs typeface="Times New Roman" panose="02020603050405020304" pitchFamily="18" charset="0"/>
                <a:sym typeface="+mn-ea"/>
              </a:rPr>
              <a:t>道貌岸然</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4417060" y="1340768"/>
            <a:ext cx="309880" cy="497205"/>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611505" y="1867535"/>
          <a:ext cx="9734550" cy="4108450"/>
        </p:xfrm>
        <a:graphic>
          <a:graphicData uri="http://schemas.openxmlformats.org/presentationml/2006/ole">
            <mc:AlternateContent xmlns:mc="http://schemas.openxmlformats.org/markup-compatibility/2006">
              <mc:Choice xmlns:v="urn:schemas-microsoft-com:vml" Requires="v">
                <p:oleObj spid="_x0000_s5124" name="文档" r:id="rId4" imgW="3984625" imgH="1736090" progId="">
                  <p:embed/>
                </p:oleObj>
              </mc:Choice>
              <mc:Fallback>
                <p:oleObj name="文档" r:id="rId4" imgW="3984625" imgH="1736090" progId="">
                  <p:embed/>
                  <p:pic>
                    <p:nvPicPr>
                      <p:cNvPr id="0" name="图片 5120"/>
                      <p:cNvPicPr>
                        <a:picLocks noChangeAspect="1"/>
                      </p:cNvPicPr>
                      <p:nvPr/>
                    </p:nvPicPr>
                    <p:blipFill>
                      <a:blip r:embed="rId5"/>
                      <a:stretch>
                        <a:fillRect/>
                      </a:stretch>
                    </p:blipFill>
                    <p:spPr>
                      <a:xfrm>
                        <a:off x="611505" y="1867535"/>
                        <a:ext cx="9734550" cy="4108450"/>
                      </a:xfrm>
                      <a:prstGeom prst="rect">
                        <a:avLst/>
                      </a:prstGeom>
                      <a:noFill/>
                      <a:ln w="9525">
                        <a:noFill/>
                      </a:ln>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第二次读文：（一）归纳小说情节</a:t>
            </a:r>
          </a:p>
        </p:txBody>
      </p:sp>
      <p:pic>
        <p:nvPicPr>
          <p:cNvPr id="8" name="a21.eps" descr="id:2147488674;FounderCES"/>
          <p:cNvPicPr/>
          <p:nvPr/>
        </p:nvPicPr>
        <p:blipFill>
          <a:blip r:embed="rId2" cstate="print"/>
          <a:stretch>
            <a:fillRect/>
          </a:stretch>
        </p:blipFill>
        <p:spPr>
          <a:xfrm>
            <a:off x="2761615" y="2301240"/>
            <a:ext cx="5149850" cy="284797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solidFill>
                  <a:srgbClr val="000000"/>
                </a:solidFill>
                <a:latin typeface="Times New Roman" panose="02020603050405020304" pitchFamily="18" charset="0"/>
                <a:cs typeface="Times New Roman" panose="02020603050405020304" pitchFamily="18" charset="0"/>
                <a:sym typeface="+mn-ea"/>
              </a:rPr>
              <a:t>1.</a:t>
            </a:r>
            <a:r>
              <a:rPr altLang="zh-CN">
                <a:solidFill>
                  <a:srgbClr val="000000"/>
                </a:solidFill>
                <a:latin typeface="Times New Roman" panose="02020603050405020304" pitchFamily="18" charset="0"/>
                <a:cs typeface="Times New Roman" panose="02020603050405020304" pitchFamily="18" charset="0"/>
                <a:sym typeface="+mn-ea"/>
              </a:rPr>
              <a:t>结合有关资料</a:t>
            </a:r>
            <a:r>
              <a:rPr lang="en-US" altLang="zh-CN">
                <a:solidFill>
                  <a:srgbClr val="000000"/>
                </a:solidFill>
                <a:latin typeface="Times New Roman" panose="02020603050405020304" pitchFamily="18" charset="0"/>
                <a:cs typeface="Times New Roman" panose="02020603050405020304" pitchFamily="18" charset="0"/>
                <a:sym typeface="+mn-ea"/>
              </a:rPr>
              <a:t>,</a:t>
            </a:r>
            <a:r>
              <a:rPr altLang="zh-CN">
                <a:solidFill>
                  <a:srgbClr val="000000"/>
                </a:solidFill>
                <a:latin typeface="Times New Roman" panose="02020603050405020304" pitchFamily="18" charset="0"/>
                <a:cs typeface="Times New Roman" panose="02020603050405020304" pitchFamily="18" charset="0"/>
                <a:sym typeface="+mn-ea"/>
              </a:rPr>
              <a:t>简要概括节选部分的内容。</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文本框 2"/>
          <p:cNvSpPr txBox="1"/>
          <p:nvPr/>
        </p:nvSpPr>
        <p:spPr>
          <a:xfrm>
            <a:off x="984885" y="1763395"/>
            <a:ext cx="9448165" cy="4225290"/>
          </a:xfrm>
          <a:prstGeom prst="rect">
            <a:avLst/>
          </a:prstGeom>
          <a:noFill/>
        </p:spPr>
        <p:txBody>
          <a:bodyPr wrap="square" rtlCol="0" anchor="t">
            <a:spAutoFit/>
          </a:bodyPr>
          <a:lstStyle/>
          <a:p>
            <a:pPr indent="533400">
              <a:lnSpc>
                <a:spcPct val="120000"/>
              </a:lnSpc>
              <a:spcAft>
                <a:spcPts val="0"/>
              </a:spcAft>
              <a:tabLst>
                <a:tab pos="1029335" algn="l"/>
                <a:tab pos="1850390" algn="l"/>
                <a:tab pos="2538095" algn="l"/>
                <a:tab pos="3221990" algn="l"/>
              </a:tabLst>
            </a:pPr>
            <a:r>
              <a:rPr lang="zh-CN" altLang="zh-CN" sz="3200" b="1">
                <a:solidFill>
                  <a:srgbClr val="FF0000"/>
                </a:solidFill>
                <a:latin typeface="Arial" panose="020B0604020202020204" pitchFamily="34" charset="0"/>
                <a:ea typeface="黑体" panose="02010609060101010101" pitchFamily="2" charset="-122"/>
                <a:cs typeface="Times New Roman" panose="02020603050405020304" pitchFamily="18" charset="0"/>
                <a:sym typeface="+mn-ea"/>
              </a:rPr>
              <a:t>点拨</a:t>
            </a:r>
            <a:r>
              <a:rPr lang="en-US" altLang="zh-CN" sz="3200" b="1">
                <a:solidFill>
                  <a:srgbClr val="FF0000"/>
                </a:solidFill>
                <a:latin typeface="Arial" panose="020B0604020202020204" pitchFamily="34" charset="0"/>
                <a:ea typeface="黑体" panose="02010609060101010101" pitchFamily="2" charset="-122"/>
                <a:cs typeface="Times New Roman" panose="02020603050405020304" pitchFamily="18" charset="0"/>
                <a:sym typeface="+mn-ea"/>
              </a:rPr>
              <a:t>:</a:t>
            </a:r>
            <a:r>
              <a:rPr lang="zh-CN" altLang="zh-CN" sz="32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聂赫留朵夫到监狱探望玛丝洛娃</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向她问起他们的孩子</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她开始感到震惊</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被唤醒的往事使她痛苦万分。但她只简单对答几句</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把聂赫留朵夫当作可利用的男人</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给了他一个媚笑</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向他要十卢布的烟酒钱以麻醉自己。聂赫留朵夫对玛丝洛娃的变化感到又惊又怕。</a:t>
            </a:r>
            <a:endParaRPr lang="zh-CN" altLang="zh-CN" sz="3200" b="1">
              <a:solidFill>
                <a:srgbClr val="000000"/>
              </a:solidFill>
              <a:latin typeface="NEU-BZ-S92"/>
              <a:ea typeface="方正书宋_GBK" panose="03000509000000000000" pitchFamily="65" charset="-122"/>
              <a:cs typeface="Times New Roman" panose="02020603050405020304" pitchFamily="18" charset="0"/>
            </a:endParaRPr>
          </a:p>
          <a:p>
            <a:pPr indent="535305">
              <a:lnSpc>
                <a:spcPct val="120000"/>
              </a:lnSpc>
              <a:spcAft>
                <a:spcPts val="0"/>
              </a:spcAft>
              <a:tabLst>
                <a:tab pos="1029335" algn="l"/>
                <a:tab pos="1850390" algn="l"/>
                <a:tab pos="2538095" algn="l"/>
                <a:tab pos="3221990" algn="l"/>
              </a:tabLst>
            </a:pPr>
            <a:endParaRPr lang="zh-CN" altLang="zh-CN" sz="3200" b="1">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solidFill>
                  <a:srgbClr val="000000"/>
                </a:solidFill>
                <a:latin typeface="Times New Roman" panose="02020603050405020304" pitchFamily="18" charset="0"/>
                <a:cs typeface="Times New Roman" panose="02020603050405020304" pitchFamily="18" charset="0"/>
                <a:sym typeface="+mn-ea"/>
              </a:rPr>
              <a:t>2.</a:t>
            </a:r>
            <a:r>
              <a:rPr altLang="zh-CN">
                <a:solidFill>
                  <a:srgbClr val="000000"/>
                </a:solidFill>
                <a:latin typeface="Times New Roman" panose="02020603050405020304" pitchFamily="18" charset="0"/>
                <a:cs typeface="Times New Roman" panose="02020603050405020304" pitchFamily="18" charset="0"/>
                <a:sym typeface="+mn-ea"/>
              </a:rPr>
              <a:t>文章开头部分</a:t>
            </a:r>
            <a:r>
              <a:rPr lang="en-US" altLang="zh-CN">
                <a:solidFill>
                  <a:srgbClr val="000000"/>
                </a:solidFill>
                <a:latin typeface="Times New Roman" panose="02020603050405020304" pitchFamily="18" charset="0"/>
                <a:cs typeface="Times New Roman" panose="02020603050405020304" pitchFamily="18" charset="0"/>
                <a:sym typeface="+mn-ea"/>
              </a:rPr>
              <a:t>,</a:t>
            </a:r>
            <a:r>
              <a:rPr altLang="zh-CN">
                <a:solidFill>
                  <a:srgbClr val="000000"/>
                </a:solidFill>
                <a:latin typeface="Times New Roman" panose="02020603050405020304" pitchFamily="18" charset="0"/>
                <a:cs typeface="Times New Roman" panose="02020603050405020304" pitchFamily="18" charset="0"/>
                <a:sym typeface="+mn-ea"/>
              </a:rPr>
              <a:t>对狱中其他人物对话情形的描写有什么作用</a:t>
            </a:r>
            <a:r>
              <a:rPr lang="en-US" altLang="zh-CN">
                <a:solidFill>
                  <a:srgbClr val="000000"/>
                </a:solidFill>
                <a:latin typeface="Times New Roman" panose="02020603050405020304" pitchFamily="18" charset="0"/>
                <a:cs typeface="Times New Roman" panose="02020603050405020304" pitchFamily="18" charset="0"/>
                <a:sym typeface="+mn-ea"/>
              </a:rPr>
              <a:t>?</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文本框 2"/>
          <p:cNvSpPr txBox="1"/>
          <p:nvPr/>
        </p:nvSpPr>
        <p:spPr>
          <a:xfrm>
            <a:off x="771525" y="1814195"/>
            <a:ext cx="9851390" cy="2675255"/>
          </a:xfrm>
          <a:prstGeom prst="rect">
            <a:avLst/>
          </a:prstGeom>
          <a:noFill/>
        </p:spPr>
        <p:txBody>
          <a:bodyPr wrap="square" rtlCol="0" anchor="t">
            <a:spAutoFit/>
          </a:bodyPr>
          <a:lstStyle/>
          <a:p>
            <a:pPr indent="533400">
              <a:lnSpc>
                <a:spcPct val="120000"/>
              </a:lnSpc>
              <a:spcAft>
                <a:spcPts val="0"/>
              </a:spcAft>
              <a:tabLst>
                <a:tab pos="1029335" algn="l"/>
                <a:tab pos="1850390" algn="l"/>
                <a:tab pos="2538095" algn="l"/>
                <a:tab pos="3221990" algn="l"/>
              </a:tabLst>
            </a:pPr>
            <a:r>
              <a:rPr lang="zh-CN" altLang="zh-CN" sz="2800">
                <a:solidFill>
                  <a:srgbClr val="FF0000"/>
                </a:solidFill>
                <a:latin typeface="Arial" panose="020B0604020202020204" pitchFamily="34" charset="0"/>
                <a:ea typeface="黑体" panose="02010609060101010101" pitchFamily="2" charset="-122"/>
                <a:cs typeface="Times New Roman" panose="02020603050405020304" pitchFamily="18" charset="0"/>
                <a:sym typeface="+mn-ea"/>
              </a:rPr>
              <a:t>点拨</a:t>
            </a:r>
            <a:r>
              <a:rPr lang="en-US" altLang="zh-CN" sz="2800">
                <a:solidFill>
                  <a:srgbClr val="FF0000"/>
                </a:solidFill>
                <a:latin typeface="Arial" panose="020B0604020202020204" pitchFamily="34" charset="0"/>
                <a:ea typeface="黑体" panose="02010609060101010101" pitchFamily="2" charset="-122"/>
                <a:cs typeface="Times New Roman" panose="02020603050405020304" pitchFamily="18" charset="0"/>
                <a:sym typeface="+mn-ea"/>
              </a:rPr>
              <a:t>:</a:t>
            </a:r>
          </a:p>
          <a:p>
            <a:pPr indent="533400">
              <a:lnSpc>
                <a:spcPct val="120000"/>
              </a:lnSpc>
              <a:spcAft>
                <a:spcPts val="0"/>
              </a:spcAft>
              <a:tabLst>
                <a:tab pos="1029335" algn="l"/>
                <a:tab pos="1850390" algn="l"/>
                <a:tab pos="2538095" algn="l"/>
                <a:tab pos="3221990" algn="l"/>
              </a:tabLst>
            </a:pPr>
            <a:r>
              <a:rPr lang="zh-CN" altLang="zh-CN" sz="2800" b="1">
                <a:solidFill>
                  <a:srgbClr val="000000"/>
                </a:solidFill>
                <a:latin typeface="NEU-BZ-S92"/>
                <a:cs typeface="宋体" panose="02010600030101010101" pitchFamily="2" charset="-122"/>
                <a:sym typeface="+mn-ea"/>
              </a:rPr>
              <a:t>①</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从对话内容来看</a:t>
            </a:r>
            <a:r>
              <a:rPr lang="en-US" altLang="zh-CN" sz="2800" b="1">
                <a:solidFill>
                  <a:srgbClr val="000000"/>
                </a:solidFill>
                <a:latin typeface="Times New Roman" panose="02020603050405020304" pitchFamily="18" charset="0"/>
                <a:cs typeface="Times New Roman" panose="02020603050405020304" pitchFamily="18" charset="0"/>
                <a:sym typeface="+mn-ea"/>
              </a:rPr>
              <a:t>,</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从一个侧面展现了当时俄国社会的混乱。</a:t>
            </a:r>
          </a:p>
          <a:p>
            <a:pPr indent="533400">
              <a:lnSpc>
                <a:spcPct val="120000"/>
              </a:lnSpc>
              <a:spcAft>
                <a:spcPts val="0"/>
              </a:spcAft>
              <a:tabLst>
                <a:tab pos="1029335" algn="l"/>
                <a:tab pos="1850390" algn="l"/>
                <a:tab pos="2538095" algn="l"/>
                <a:tab pos="3221990" algn="l"/>
              </a:tabLst>
            </a:pPr>
            <a:r>
              <a:rPr lang="zh-CN" altLang="zh-CN" sz="2800" b="1">
                <a:solidFill>
                  <a:srgbClr val="000000"/>
                </a:solidFill>
                <a:latin typeface="NEU-BZ-S92"/>
                <a:cs typeface="宋体" panose="02010600030101010101" pitchFamily="2" charset="-122"/>
                <a:sym typeface="+mn-ea"/>
              </a:rPr>
              <a:t>②</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为聂赫留朵夫和玛丝洛娃的第一次见面提供了背景。</a:t>
            </a:r>
          </a:p>
          <a:p>
            <a:pPr indent="533400">
              <a:lnSpc>
                <a:spcPct val="120000"/>
              </a:lnSpc>
              <a:spcAft>
                <a:spcPts val="0"/>
              </a:spcAft>
              <a:tabLst>
                <a:tab pos="1029335" algn="l"/>
                <a:tab pos="1850390" algn="l"/>
                <a:tab pos="2538095" algn="l"/>
                <a:tab pos="3221990" algn="l"/>
              </a:tabLst>
            </a:pPr>
            <a:r>
              <a:rPr lang="zh-CN" altLang="zh-CN" sz="2800" b="1">
                <a:solidFill>
                  <a:srgbClr val="000000"/>
                </a:solidFill>
                <a:latin typeface="NEU-BZ-S92"/>
                <a:cs typeface="宋体" panose="02010600030101010101" pitchFamily="2" charset="-122"/>
                <a:sym typeface="+mn-ea"/>
              </a:rPr>
              <a:t>③</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因为这一吵闹的场面使得玛丝洛娃听不清聂赫留朵夫的讲话内容</a:t>
            </a:r>
            <a:r>
              <a:rPr lang="en-US" altLang="zh-CN" sz="2800" b="1">
                <a:solidFill>
                  <a:srgbClr val="000000"/>
                </a:solidFill>
                <a:latin typeface="Times New Roman" panose="02020603050405020304" pitchFamily="18" charset="0"/>
                <a:cs typeface="Times New Roman" panose="02020603050405020304" pitchFamily="18" charset="0"/>
                <a:sym typeface="+mn-ea"/>
              </a:rPr>
              <a:t>,</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才有了下文两人近距离的谈话</a:t>
            </a:r>
            <a:r>
              <a:rPr lang="en-US" altLang="zh-CN" sz="2800" b="1">
                <a:solidFill>
                  <a:srgbClr val="000000"/>
                </a:solidFill>
                <a:latin typeface="Times New Roman" panose="02020603050405020304" pitchFamily="18" charset="0"/>
                <a:cs typeface="Times New Roman" panose="02020603050405020304" pitchFamily="18" charset="0"/>
                <a:sym typeface="+mn-ea"/>
              </a:rPr>
              <a:t>,</a:t>
            </a:r>
            <a:r>
              <a:rPr lang="zh-CN" altLang="zh-CN" sz="28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推动了情节发展。</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altLang="zh-CN">
                <a:solidFill>
                  <a:srgbClr val="FF0000"/>
                </a:solidFill>
                <a:latin typeface="隶书" panose="02010509060101010101" charset="-122"/>
                <a:ea typeface="隶书" panose="02010509060101010101" charset="-122"/>
                <a:cs typeface="隶书" panose="02010509060101010101" charset="-122"/>
                <a:sym typeface="+mn-ea"/>
              </a:rPr>
              <a:t/>
            </a:r>
            <a:br>
              <a:rPr altLang="zh-CN">
                <a:solidFill>
                  <a:srgbClr val="FF0000"/>
                </a:solidFill>
                <a:latin typeface="隶书" panose="02010509060101010101" charset="-122"/>
                <a:ea typeface="隶书" panose="02010509060101010101" charset="-122"/>
                <a:cs typeface="隶书" panose="02010509060101010101" charset="-122"/>
                <a:sym typeface="+mn-ea"/>
              </a:rPr>
            </a:br>
            <a:r>
              <a:rPr lang="en-US" altLang="zh-CN">
                <a:solidFill>
                  <a:srgbClr val="FF0000"/>
                </a:solidFill>
                <a:latin typeface="隶书" panose="02010509060101010101" charset="-122"/>
                <a:ea typeface="隶书" panose="02010509060101010101" charset="-122"/>
                <a:cs typeface="隶书" panose="02010509060101010101" charset="-122"/>
                <a:sym typeface="+mn-ea"/>
              </a:rPr>
              <a:t>3</a:t>
            </a:r>
            <a:r>
              <a:rPr>
                <a:solidFill>
                  <a:srgbClr val="FF0000"/>
                </a:solidFill>
                <a:latin typeface="隶书" panose="02010509060101010101" charset="-122"/>
                <a:ea typeface="隶书" panose="02010509060101010101" charset="-122"/>
                <a:cs typeface="隶书" panose="02010509060101010101" charset="-122"/>
                <a:sym typeface="+mn-ea"/>
              </a:rPr>
              <a:t>、</a:t>
            </a:r>
            <a:r>
              <a:rPr altLang="zh-CN">
                <a:solidFill>
                  <a:srgbClr val="FF0000"/>
                </a:solidFill>
                <a:latin typeface="隶书" panose="02010509060101010101" charset="-122"/>
                <a:ea typeface="隶书" panose="02010509060101010101" charset="-122"/>
                <a:cs typeface="隶书" panose="02010509060101010101" charset="-122"/>
                <a:sym typeface="+mn-ea"/>
              </a:rPr>
              <a:t>文中聂赫留朵夫对玛丝洛娃的称呼有几次变化</a:t>
            </a:r>
            <a:r>
              <a:rPr lang="en-US" altLang="zh-CN">
                <a:solidFill>
                  <a:srgbClr val="FF0000"/>
                </a:solidFill>
                <a:latin typeface="隶书" panose="02010509060101010101" charset="-122"/>
                <a:ea typeface="隶书" panose="02010509060101010101" charset="-122"/>
                <a:cs typeface="隶书" panose="02010509060101010101" charset="-122"/>
                <a:sym typeface="+mn-ea"/>
              </a:rPr>
              <a:t>?</a:t>
            </a:r>
            <a:r>
              <a:rPr altLang="zh-CN">
                <a:solidFill>
                  <a:srgbClr val="FF0000"/>
                </a:solidFill>
                <a:latin typeface="隶书" panose="02010509060101010101" charset="-122"/>
                <a:ea typeface="隶书" panose="02010509060101010101" charset="-122"/>
                <a:cs typeface="隶书" panose="02010509060101010101" charset="-122"/>
                <a:sym typeface="+mn-ea"/>
              </a:rPr>
              <a:t>这说明什么</a:t>
            </a:r>
            <a:r>
              <a:rPr lang="en-US" altLang="zh-CN">
                <a:solidFill>
                  <a:srgbClr val="FF0000"/>
                </a:solidFill>
                <a:latin typeface="隶书" panose="02010509060101010101" charset="-122"/>
                <a:ea typeface="隶书" panose="02010509060101010101" charset="-122"/>
                <a:cs typeface="隶书" panose="02010509060101010101" charset="-122"/>
                <a:sym typeface="+mn-ea"/>
              </a:rPr>
              <a:t>?</a:t>
            </a:r>
            <a:r>
              <a:rPr lang="zh-CN" altLang="zh-CN">
                <a:solidFill>
                  <a:srgbClr val="FF0000"/>
                </a:solidFill>
                <a:latin typeface="隶书" panose="02010509060101010101" charset="-122"/>
                <a:ea typeface="隶书" panose="02010509060101010101" charset="-122"/>
                <a:cs typeface="隶书" panose="02010509060101010101" charset="-122"/>
              </a:rPr>
              <a:t/>
            </a:r>
            <a:br>
              <a:rPr lang="zh-CN" altLang="zh-CN">
                <a:solidFill>
                  <a:srgbClr val="FF0000"/>
                </a:solidFill>
                <a:latin typeface="隶书" panose="02010509060101010101" charset="-122"/>
                <a:ea typeface="隶书" panose="02010509060101010101" charset="-122"/>
                <a:cs typeface="隶书" panose="02010509060101010101" charset="-122"/>
              </a:rPr>
            </a:br>
            <a:endParaRPr lang="zh-CN" altLang="zh-CN">
              <a:solidFill>
                <a:srgbClr val="FF0000"/>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761365" y="1908810"/>
            <a:ext cx="10282555" cy="1863725"/>
          </a:xfrm>
          <a:prstGeom prst="rect">
            <a:avLst/>
          </a:prstGeom>
          <a:noFill/>
        </p:spPr>
        <p:txBody>
          <a:bodyPr wrap="square" rtlCol="0" anchor="t">
            <a:spAutoFit/>
          </a:bodyPr>
          <a:lstStyle/>
          <a:p>
            <a:pPr indent="533400">
              <a:lnSpc>
                <a:spcPct val="120000"/>
              </a:lnSpc>
              <a:spcAft>
                <a:spcPts val="0"/>
              </a:spcAft>
              <a:tabLst>
                <a:tab pos="1029335" algn="l"/>
                <a:tab pos="1850390" algn="l"/>
                <a:tab pos="2538095" algn="l"/>
                <a:tab pos="3221990" algn="l"/>
              </a:tabLst>
            </a:pPr>
            <a:r>
              <a:rPr lang="zh-CN" altLang="zh-CN" sz="2400" b="1">
                <a:solidFill>
                  <a:srgbClr val="FF0000"/>
                </a:solidFill>
                <a:latin typeface="Arial" panose="020B0604020202020204" pitchFamily="34" charset="0"/>
                <a:ea typeface="黑体" panose="02010609060101010101" pitchFamily="2" charset="-122"/>
                <a:cs typeface="Times New Roman" panose="02020603050405020304" pitchFamily="18" charset="0"/>
                <a:sym typeface="+mn-ea"/>
              </a:rPr>
              <a:t>点拨</a:t>
            </a:r>
            <a:r>
              <a:rPr lang="en-US" altLang="zh-CN" sz="2400" b="1">
                <a:solidFill>
                  <a:srgbClr val="FF0000"/>
                </a:solidFill>
                <a:latin typeface="Arial" panose="020B0604020202020204" pitchFamily="34" charset="0"/>
                <a:ea typeface="黑体" panose="02010609060101010101" pitchFamily="2" charset="-122"/>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有三次变化。刚见面称</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您</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后来称玛丝洛娃为</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你</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卡秋莎</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。这说明聂赫留朵夫刚开始还不能与玛丝洛娃拉近内心的距离</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只是把她当作一个他想帮助的人</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后来</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聂赫留朵夫逐渐地在情感上拉近了与玛丝洛娃的距离</a:t>
            </a:r>
            <a:r>
              <a:rPr lang="en-US" altLang="zh-CN" sz="2400" b="1">
                <a:solidFill>
                  <a:srgbClr val="000000"/>
                </a:solidFill>
                <a:latin typeface="Times New Roman" panose="02020603050405020304" pitchFamily="18" charset="0"/>
                <a:cs typeface="Times New Roman" panose="02020603050405020304" pitchFamily="18" charset="0"/>
                <a:sym typeface="+mn-ea"/>
              </a:rPr>
              <a:t>,</a:t>
            </a:r>
            <a:r>
              <a:rPr lang="zh-CN" altLang="zh-CN" sz="2400" b="1">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已经把她当作一个熟悉的人看待。</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40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（二）主题：</a:t>
            </a:r>
          </a:p>
        </p:txBody>
      </p:sp>
      <p:sp>
        <p:nvSpPr>
          <p:cNvPr id="3" name="文本框 2"/>
          <p:cNvSpPr txBox="1"/>
          <p:nvPr/>
        </p:nvSpPr>
        <p:spPr>
          <a:xfrm>
            <a:off x="241300" y="2228850"/>
            <a:ext cx="10878185" cy="3044190"/>
          </a:xfrm>
          <a:prstGeom prst="rect">
            <a:avLst/>
          </a:prstGeom>
          <a:noFill/>
        </p:spPr>
        <p:txBody>
          <a:bodyPr wrap="square" rtlCol="0" anchor="t">
            <a:spAutoFit/>
          </a:bodyPr>
          <a:lstStyle/>
          <a:p>
            <a:pPr indent="533400">
              <a:lnSpc>
                <a:spcPct val="120000"/>
              </a:lnSpc>
              <a:spcAft>
                <a:spcPts val="0"/>
              </a:spcAft>
              <a:tabLst>
                <a:tab pos="1029335" algn="l"/>
                <a:tab pos="1850390" algn="l"/>
                <a:tab pos="2538095" algn="l"/>
                <a:tab pos="3221990" algn="l"/>
              </a:tabLst>
            </a:pPr>
            <a:r>
              <a:rPr lang="zh-CN" altLang="zh-CN" sz="3200" b="1">
                <a:solidFill>
                  <a:srgbClr val="000000"/>
                </a:solidFill>
                <a:latin typeface="Times New Roman" panose="02020603050405020304" pitchFamily="18" charset="0"/>
                <a:cs typeface="Times New Roman" panose="02020603050405020304" pitchFamily="18" charset="0"/>
                <a:sym typeface="+mn-ea"/>
              </a:rPr>
              <a:t>课文节选部分主要是写聂赫留朵夫在法庭审判之后</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cs typeface="Times New Roman" panose="02020603050405020304" pitchFamily="18" charset="0"/>
                <a:sym typeface="+mn-ea"/>
              </a:rPr>
              <a:t>内心痛苦</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cs typeface="Times New Roman" panose="02020603050405020304" pitchFamily="18" charset="0"/>
                <a:sym typeface="+mn-ea"/>
              </a:rPr>
              <a:t>认清了自己虚伪可耻的面目</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cs typeface="Times New Roman" panose="02020603050405020304" pitchFamily="18" charset="0"/>
                <a:sym typeface="+mn-ea"/>
              </a:rPr>
              <a:t>决心悔过。他去狱中请求玛丝洛娃的原谅</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cs typeface="Times New Roman" panose="02020603050405020304" pitchFamily="18" charset="0"/>
                <a:sym typeface="+mn-ea"/>
              </a:rPr>
              <a:t>并打算为她奔走申冤</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cs typeface="Times New Roman" panose="02020603050405020304" pitchFamily="18" charset="0"/>
                <a:sym typeface="+mn-ea"/>
              </a:rPr>
              <a:t>但玛丝洛娃并不相信他。该部分内容展现了聂赫留朵夫发自内心的忏悔</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cs typeface="Times New Roman" panose="02020603050405020304" pitchFamily="18" charset="0"/>
                <a:sym typeface="+mn-ea"/>
              </a:rPr>
              <a:t>表现了他内心的</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cs typeface="Times New Roman" panose="02020603050405020304" pitchFamily="18" charset="0"/>
                <a:sym typeface="+mn-ea"/>
              </a:rPr>
              <a:t>复活</a:t>
            </a:r>
            <a:r>
              <a:rPr lang="en-US" altLang="zh-CN" sz="3200" b="1">
                <a:solidFill>
                  <a:srgbClr val="000000"/>
                </a:solidFill>
                <a:latin typeface="Times New Roman" panose="02020603050405020304" pitchFamily="18" charset="0"/>
                <a:cs typeface="Times New Roman" panose="02020603050405020304" pitchFamily="18" charset="0"/>
                <a:sym typeface="+mn-ea"/>
              </a:rPr>
              <a:t>”</a:t>
            </a:r>
            <a:r>
              <a:rPr lang="zh-CN" altLang="zh-CN" sz="3200" b="1">
                <a:solidFill>
                  <a:srgbClr val="000000"/>
                </a:solidFill>
                <a:latin typeface="Times New Roman" panose="02020603050405020304" pitchFamily="18" charset="0"/>
                <a:cs typeface="Times New Roman" panose="02020603050405020304" pitchFamily="18" charset="0"/>
                <a:sym typeface="+mn-ea"/>
              </a:rPr>
              <a: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altLang="zh-CN">
                <a:solidFill>
                  <a:srgbClr val="000000"/>
                </a:solidFill>
                <a:latin typeface="Times New Roman" panose="02020603050405020304" pitchFamily="18" charset="0"/>
                <a:cs typeface="Times New Roman" panose="02020603050405020304" pitchFamily="18" charset="0"/>
                <a:sym typeface="+mn-ea"/>
              </a:rPr>
              <a:t/>
            </a:r>
            <a:br>
              <a:rPr altLang="zh-CN">
                <a:solidFill>
                  <a:srgbClr val="000000"/>
                </a:solidFill>
                <a:latin typeface="Times New Roman" panose="02020603050405020304" pitchFamily="18" charset="0"/>
                <a:cs typeface="Times New Roman" panose="02020603050405020304" pitchFamily="18" charset="0"/>
                <a:sym typeface="+mn-ea"/>
              </a:rPr>
            </a:br>
            <a:r>
              <a:rPr altLang="zh-CN">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从节选部分来看</a:t>
            </a:r>
            <a:r>
              <a:rPr lang="en-US" altLang="zh-CN">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a:t>
            </a:r>
            <a:r>
              <a:rPr altLang="zh-CN">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怎样理解</a:t>
            </a:r>
            <a:r>
              <a:rPr lang="en-US" altLang="zh-CN">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a:t>
            </a:r>
            <a:r>
              <a:rPr altLang="zh-CN">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复活</a:t>
            </a:r>
            <a:r>
              <a:rPr lang="en-US" altLang="zh-CN">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a:t>
            </a:r>
            <a:r>
              <a:rPr altLang="zh-CN">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的含义</a:t>
            </a:r>
            <a:r>
              <a:rPr lang="en-US" altLang="zh-CN">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a:t>
            </a:r>
            <a:r>
              <a:rPr lang="zh-CN" altLang="zh-CN">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
            </a:r>
            <a:br>
              <a:rPr lang="zh-CN" altLang="zh-CN">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br>
            <a:endParaRPr lang="zh-CN" altLang="zh-CN">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1276350" y="2220595"/>
            <a:ext cx="9620885" cy="1863090"/>
          </a:xfrm>
          <a:prstGeom prst="rect">
            <a:avLst/>
          </a:prstGeom>
          <a:noFill/>
        </p:spPr>
        <p:txBody>
          <a:bodyPr wrap="square" rtlCol="0" anchor="t">
            <a:spAutoFit/>
            <a:scene3d>
              <a:camera prst="orthographicFront"/>
              <a:lightRig rig="threePt" dir="t"/>
            </a:scene3d>
          </a:bodyPr>
          <a:lstStyle/>
          <a:p>
            <a:pPr indent="533400">
              <a:lnSpc>
                <a:spcPct val="120000"/>
              </a:lnSpc>
              <a:spcAft>
                <a:spcPts val="0"/>
              </a:spcAft>
              <a:tabLst>
                <a:tab pos="1029335" algn="l"/>
                <a:tab pos="1850390" algn="l"/>
                <a:tab pos="2538095" algn="l"/>
                <a:tab pos="3221990" algn="l"/>
              </a:tabLst>
            </a:pPr>
            <a:r>
              <a:rPr lang="zh-CN" altLang="zh-CN" sz="3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sym typeface="+mn-ea"/>
              </a:rPr>
              <a:t>点拨</a:t>
            </a:r>
            <a:r>
              <a:rPr lang="en-US" altLang="zh-CN" sz="3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sym typeface="+mn-ea"/>
              </a:rPr>
              <a:t>:</a:t>
            </a:r>
            <a:r>
              <a:rPr lang="zh-CN" altLang="zh-CN" sz="3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sym typeface="+mn-ea"/>
              </a:rPr>
              <a:t>就节选部分来看</a:t>
            </a:r>
            <a:r>
              <a:rPr lang="en-US" altLang="zh-CN" sz="3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sym typeface="+mn-ea"/>
              </a:rPr>
              <a:t>,“</a:t>
            </a:r>
            <a:r>
              <a:rPr lang="zh-CN" altLang="zh-CN" sz="3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sym typeface="+mn-ea"/>
              </a:rPr>
              <a:t>复活</a:t>
            </a:r>
            <a:r>
              <a:rPr lang="en-US" altLang="zh-CN" sz="3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sym typeface="+mn-ea"/>
              </a:rPr>
              <a:t>”</a:t>
            </a:r>
            <a:r>
              <a:rPr lang="zh-CN" altLang="zh-CN" sz="3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sym typeface="+mn-ea"/>
              </a:rPr>
              <a:t>应指的是聂赫留朵夫思想的复活</a:t>
            </a:r>
            <a:r>
              <a:rPr lang="en-US" altLang="zh-CN" sz="3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sym typeface="+mn-ea"/>
              </a:rPr>
              <a:t>,</a:t>
            </a:r>
            <a:r>
              <a:rPr lang="zh-CN" altLang="zh-CN" sz="3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sym typeface="+mn-ea"/>
              </a:rPr>
              <a:t>灵魂的复活</a:t>
            </a:r>
            <a:r>
              <a:rPr lang="en-US" altLang="zh-CN" sz="3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sym typeface="+mn-ea"/>
              </a:rPr>
              <a:t>,</a:t>
            </a:r>
            <a:r>
              <a:rPr lang="zh-CN" altLang="zh-CN" sz="3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sym typeface="+mn-ea"/>
              </a:rPr>
              <a:t>人性的复活</a:t>
            </a:r>
            <a:r>
              <a:rPr lang="en-US" altLang="zh-CN" sz="3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sym typeface="+mn-ea"/>
              </a:rPr>
              <a:t>,</a:t>
            </a:r>
            <a:r>
              <a:rPr lang="zh-CN" altLang="zh-CN" sz="3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sym typeface="+mn-ea"/>
              </a:rPr>
              <a:t>良心的复活</a:t>
            </a:r>
            <a:r>
              <a:rPr lang="en-US" altLang="zh-CN" sz="3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sym typeface="+mn-ea"/>
              </a:rPr>
              <a:t>,</a:t>
            </a:r>
            <a:r>
              <a:rPr lang="zh-CN" altLang="zh-CN" sz="32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sym typeface="+mn-ea"/>
              </a:rPr>
              <a:t>道德的复活。</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385" y="204540"/>
            <a:ext cx="10969200" cy="705600"/>
          </a:xfrm>
        </p:spPr>
        <p:txBody>
          <a:bodyPr/>
          <a:lstStyle/>
          <a:p>
            <a:r>
              <a:rPr lang="zh-CN" altLang="en-US"/>
              <a:t>探究主题：</a:t>
            </a:r>
          </a:p>
        </p:txBody>
      </p:sp>
      <p:sp>
        <p:nvSpPr>
          <p:cNvPr id="3" name="文本框 2"/>
          <p:cNvSpPr txBox="1"/>
          <p:nvPr/>
        </p:nvSpPr>
        <p:spPr>
          <a:xfrm>
            <a:off x="555625" y="909955"/>
            <a:ext cx="11243945" cy="5775960"/>
          </a:xfrm>
          <a:prstGeom prst="rect">
            <a:avLst/>
          </a:prstGeom>
          <a:noFill/>
        </p:spPr>
        <p:txBody>
          <a:bodyPr wrap="square" rtlCol="0" anchor="t">
            <a:spAutoFit/>
          </a:bodyPr>
          <a:lstStyle/>
          <a:p>
            <a:pPr indent="533400">
              <a:lnSpc>
                <a:spcPct val="120000"/>
              </a:lnSpc>
              <a:spcAft>
                <a:spcPts val="0"/>
              </a:spcAft>
              <a:tabLst>
                <a:tab pos="1029335" algn="l"/>
                <a:tab pos="1850390" algn="l"/>
                <a:tab pos="2538095" algn="l"/>
                <a:tab pos="3221990" algn="l"/>
              </a:tabLst>
            </a:pPr>
            <a:r>
              <a:rPr lang="zh-CN" altLang="zh-CN" sz="2800">
                <a:solidFill>
                  <a:srgbClr val="000000"/>
                </a:solidFill>
                <a:latin typeface="Times New Roman" panose="02020603050405020304" pitchFamily="18" charset="0"/>
                <a:cs typeface="Times New Roman" panose="02020603050405020304" pitchFamily="18" charset="0"/>
                <a:sym typeface="+mn-ea"/>
              </a:rPr>
              <a:t>聂赫留朵夫面对法庭上巧遇的玛丝洛娃</a:t>
            </a:r>
            <a:r>
              <a:rPr lang="en-US" altLang="zh-CN" sz="2800">
                <a:solidFill>
                  <a:srgbClr val="000000"/>
                </a:solidFill>
                <a:latin typeface="Times New Roman" panose="02020603050405020304" pitchFamily="18" charset="0"/>
                <a:cs typeface="Times New Roman" panose="02020603050405020304" pitchFamily="18" charset="0"/>
                <a:sym typeface="+mn-ea"/>
              </a:rPr>
              <a:t>,</a:t>
            </a:r>
            <a:r>
              <a:rPr lang="zh-CN" altLang="zh-CN" sz="2800">
                <a:solidFill>
                  <a:srgbClr val="000000"/>
                </a:solidFill>
                <a:latin typeface="Times New Roman" panose="02020603050405020304" pitchFamily="18" charset="0"/>
                <a:cs typeface="Times New Roman" panose="02020603050405020304" pitchFamily="18" charset="0"/>
                <a:sym typeface="+mn-ea"/>
              </a:rPr>
              <a:t>他的心灵受到猛烈撞击</a:t>
            </a:r>
            <a:r>
              <a:rPr lang="en-US" altLang="zh-CN" sz="2800">
                <a:solidFill>
                  <a:srgbClr val="000000"/>
                </a:solidFill>
                <a:latin typeface="Times New Roman" panose="02020603050405020304" pitchFamily="18" charset="0"/>
                <a:cs typeface="Times New Roman" panose="02020603050405020304" pitchFamily="18" charset="0"/>
                <a:sym typeface="+mn-ea"/>
              </a:rPr>
              <a:t>,</a:t>
            </a:r>
            <a:r>
              <a:rPr lang="zh-CN" altLang="zh-CN" sz="2800">
                <a:solidFill>
                  <a:srgbClr val="000000"/>
                </a:solidFill>
                <a:latin typeface="Times New Roman" panose="02020603050405020304" pitchFamily="18" charset="0"/>
                <a:cs typeface="Times New Roman" panose="02020603050405020304" pitchFamily="18" charset="0"/>
                <a:sym typeface="+mn-ea"/>
              </a:rPr>
              <a:t>就来到监狱请求她的原谅。那么</a:t>
            </a:r>
            <a:r>
              <a:rPr lang="en-US" altLang="zh-CN" sz="2800">
                <a:solidFill>
                  <a:srgbClr val="000000"/>
                </a:solidFill>
                <a:latin typeface="Times New Roman" panose="02020603050405020304" pitchFamily="18" charset="0"/>
                <a:cs typeface="Times New Roman" panose="02020603050405020304" pitchFamily="18" charset="0"/>
                <a:sym typeface="+mn-ea"/>
              </a:rPr>
              <a:t>,</a:t>
            </a:r>
            <a:r>
              <a:rPr lang="zh-CN" altLang="zh-CN" sz="2800">
                <a:solidFill>
                  <a:srgbClr val="000000"/>
                </a:solidFill>
                <a:latin typeface="Times New Roman" panose="02020603050405020304" pitchFamily="18" charset="0"/>
                <a:cs typeface="Times New Roman" panose="02020603050405020304" pitchFamily="18" charset="0"/>
                <a:sym typeface="+mn-ea"/>
              </a:rPr>
              <a:t>你认为</a:t>
            </a:r>
            <a:r>
              <a:rPr lang="en-US" altLang="zh-CN" sz="2800">
                <a:solidFill>
                  <a:srgbClr val="000000"/>
                </a:solidFill>
                <a:latin typeface="Times New Roman" panose="02020603050405020304" pitchFamily="18" charset="0"/>
                <a:cs typeface="Times New Roman" panose="02020603050405020304" pitchFamily="18" charset="0"/>
                <a:sym typeface="+mn-ea"/>
              </a:rPr>
              <a:t>,</a:t>
            </a:r>
            <a:r>
              <a:rPr lang="zh-CN" altLang="zh-CN" sz="2800">
                <a:solidFill>
                  <a:srgbClr val="000000"/>
                </a:solidFill>
                <a:latin typeface="Times New Roman" panose="02020603050405020304" pitchFamily="18" charset="0"/>
                <a:cs typeface="Times New Roman" panose="02020603050405020304" pitchFamily="18" charset="0"/>
                <a:sym typeface="+mn-ea"/>
              </a:rPr>
              <a:t>聂赫留朵夫对玛丝洛娃有真正的爱情吗</a:t>
            </a:r>
            <a:r>
              <a:rPr lang="en-US" altLang="zh-CN" sz="2800">
                <a:solidFill>
                  <a:srgbClr val="000000"/>
                </a:solidFill>
                <a:latin typeface="Times New Roman" panose="02020603050405020304" pitchFamily="18" charset="0"/>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zh-CN" altLang="zh-CN" sz="2800">
                <a:solidFill>
                  <a:srgbClr val="000000"/>
                </a:solidFill>
                <a:latin typeface="Arial" panose="020B0604020202020204" pitchFamily="34" charset="0"/>
                <a:ea typeface="黑体" panose="02010609060101010101" pitchFamily="2" charset="-122"/>
                <a:cs typeface="Times New Roman" panose="02020603050405020304" pitchFamily="18" charset="0"/>
                <a:sym typeface="+mn-ea"/>
              </a:rPr>
              <a:t>提示</a:t>
            </a:r>
            <a:r>
              <a:rPr lang="zh-CN" altLang="zh-CN"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本题有一定开放性</a:t>
            </a:r>
            <a:r>
              <a:rPr lang="en-US" altLang="zh-CN" sz="2800">
                <a:solidFill>
                  <a:srgbClr val="000000"/>
                </a:solidFill>
                <a:latin typeface="Times New Roman" panose="02020603050405020304" pitchFamily="18" charset="0"/>
                <a:cs typeface="Times New Roman" panose="02020603050405020304" pitchFamily="18" charset="0"/>
                <a:sym typeface="+mn-ea"/>
              </a:rPr>
              <a:t>,</a:t>
            </a:r>
            <a:r>
              <a:rPr lang="zh-CN" altLang="zh-CN"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可以结合文本内容分析聂赫留朵夫的心理</a:t>
            </a:r>
            <a:r>
              <a:rPr lang="en-US" altLang="zh-CN" sz="2800">
                <a:solidFill>
                  <a:srgbClr val="000000"/>
                </a:solidFill>
                <a:latin typeface="Times New Roman" panose="02020603050405020304" pitchFamily="18" charset="0"/>
                <a:cs typeface="Times New Roman" panose="02020603050405020304" pitchFamily="18" charset="0"/>
                <a:sym typeface="+mn-ea"/>
              </a:rPr>
              <a:t>,</a:t>
            </a:r>
            <a:r>
              <a:rPr lang="zh-CN" altLang="zh-CN"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答案并不唯一。</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zh-CN" altLang="zh-CN" sz="2800">
                <a:solidFill>
                  <a:srgbClr val="FF0000"/>
                </a:solidFill>
                <a:latin typeface="Arial" panose="020B0604020202020204" pitchFamily="34" charset="0"/>
                <a:ea typeface="黑体" panose="02010609060101010101" pitchFamily="2" charset="-122"/>
                <a:cs typeface="Times New Roman" panose="02020603050405020304" pitchFamily="18" charset="0"/>
                <a:sym typeface="+mn-ea"/>
              </a:rPr>
              <a:t>点拨</a:t>
            </a:r>
            <a:r>
              <a:rPr lang="en-US" altLang="zh-CN" sz="2800">
                <a:solidFill>
                  <a:srgbClr val="FF0000"/>
                </a:solidFill>
                <a:latin typeface="Arial" panose="020B0604020202020204" pitchFamily="34" charset="0"/>
                <a:ea typeface="黑体" panose="02010609060101010101" pitchFamily="2" charset="-122"/>
                <a:cs typeface="Times New Roman" panose="02020603050405020304" pitchFamily="18" charset="0"/>
                <a:sym typeface="+mn-ea"/>
              </a:rPr>
              <a:t>:</a:t>
            </a:r>
            <a:r>
              <a:rPr lang="en-US" altLang="zh-CN" sz="2800">
                <a:solidFill>
                  <a:srgbClr val="000000"/>
                </a:solidFill>
                <a:latin typeface="Times New Roman" panose="02020603050405020304" pitchFamily="18" charset="0"/>
                <a:cs typeface="Times New Roman" panose="02020603050405020304" pitchFamily="18" charset="0"/>
                <a:sym typeface="+mn-ea"/>
              </a:rPr>
              <a:t>(1)</a:t>
            </a:r>
            <a:r>
              <a:rPr lang="zh-CN" altLang="zh-CN"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我认为存在真正的爱情</a:t>
            </a:r>
            <a:r>
              <a:rPr lang="en-US" altLang="zh-CN" sz="2800">
                <a:solidFill>
                  <a:srgbClr val="000000"/>
                </a:solidFill>
                <a:latin typeface="Times New Roman" panose="02020603050405020304" pitchFamily="18" charset="0"/>
                <a:cs typeface="Times New Roman" panose="02020603050405020304" pitchFamily="18" charset="0"/>
                <a:sym typeface="+mn-ea"/>
              </a:rPr>
              <a:t>,</a:t>
            </a:r>
            <a:r>
              <a:rPr lang="zh-CN" altLang="zh-CN"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玛丝洛娃是他的初恋</a:t>
            </a:r>
            <a:r>
              <a:rPr lang="en-US" altLang="zh-CN" sz="2800">
                <a:solidFill>
                  <a:srgbClr val="000000"/>
                </a:solidFill>
                <a:latin typeface="Times New Roman" panose="02020603050405020304" pitchFamily="18" charset="0"/>
                <a:cs typeface="Times New Roman" panose="02020603050405020304" pitchFamily="18" charset="0"/>
                <a:sym typeface="+mn-ea"/>
              </a:rPr>
              <a:t>,</a:t>
            </a:r>
            <a:r>
              <a:rPr lang="zh-CN" altLang="zh-CN"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对于这份纯洁的感情</a:t>
            </a:r>
            <a:r>
              <a:rPr lang="en-US" altLang="zh-CN" sz="2800">
                <a:solidFill>
                  <a:srgbClr val="000000"/>
                </a:solidFill>
                <a:latin typeface="Times New Roman" panose="02020603050405020304" pitchFamily="18" charset="0"/>
                <a:cs typeface="Times New Roman" panose="02020603050405020304" pitchFamily="18" charset="0"/>
                <a:sym typeface="+mn-ea"/>
              </a:rPr>
              <a:t>,</a:t>
            </a:r>
            <a:r>
              <a:rPr lang="zh-CN" altLang="zh-CN"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多年后在法庭上相遇时</a:t>
            </a:r>
            <a:r>
              <a:rPr lang="en-US" altLang="zh-CN" sz="2800">
                <a:solidFill>
                  <a:srgbClr val="000000"/>
                </a:solidFill>
                <a:latin typeface="Times New Roman" panose="02020603050405020304" pitchFamily="18" charset="0"/>
                <a:cs typeface="Times New Roman" panose="02020603050405020304" pitchFamily="18" charset="0"/>
                <a:sym typeface="+mn-ea"/>
              </a:rPr>
              <a:t>,</a:t>
            </a:r>
            <a:r>
              <a:rPr lang="zh-CN" altLang="zh-CN"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他依旧能感觉到。也恰恰是这份感情打开了他复活的大门</a:t>
            </a:r>
            <a:r>
              <a:rPr lang="en-US" altLang="zh-CN" sz="2800">
                <a:solidFill>
                  <a:srgbClr val="000000"/>
                </a:solidFill>
                <a:latin typeface="Times New Roman" panose="02020603050405020304" pitchFamily="18" charset="0"/>
                <a:cs typeface="Times New Roman" panose="02020603050405020304" pitchFamily="18" charset="0"/>
                <a:sym typeface="+mn-ea"/>
              </a:rPr>
              <a:t>,</a:t>
            </a:r>
            <a:r>
              <a:rPr lang="zh-CN" altLang="zh-CN"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使他走上了救赎自己的道路。因为如果没有任何感情的话</a:t>
            </a:r>
            <a:r>
              <a:rPr lang="en-US" altLang="zh-CN" sz="2800">
                <a:solidFill>
                  <a:srgbClr val="000000"/>
                </a:solidFill>
                <a:latin typeface="Times New Roman" panose="02020603050405020304" pitchFamily="18" charset="0"/>
                <a:cs typeface="Times New Roman" panose="02020603050405020304" pitchFamily="18" charset="0"/>
                <a:sym typeface="+mn-ea"/>
              </a:rPr>
              <a:t>,</a:t>
            </a:r>
            <a:r>
              <a:rPr lang="zh-CN" altLang="zh-CN"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他就根本不会有什么恻隐之心了。</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en-US" altLang="zh-CN" sz="2800">
                <a:solidFill>
                  <a:srgbClr val="000000"/>
                </a:solidFill>
                <a:latin typeface="Times New Roman" panose="02020603050405020304" pitchFamily="18" charset="0"/>
                <a:cs typeface="Times New Roman" panose="02020603050405020304" pitchFamily="18" charset="0"/>
                <a:sym typeface="+mn-ea"/>
              </a:rPr>
              <a:t>(2)</a:t>
            </a:r>
            <a:r>
              <a:rPr lang="zh-CN" altLang="zh-CN"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我不认为他对玛丝洛娃还有爱情</a:t>
            </a:r>
            <a:r>
              <a:rPr lang="en-US" altLang="zh-CN" sz="2800">
                <a:solidFill>
                  <a:srgbClr val="000000"/>
                </a:solidFill>
                <a:latin typeface="Times New Roman" panose="02020603050405020304" pitchFamily="18" charset="0"/>
                <a:cs typeface="Times New Roman" panose="02020603050405020304" pitchFamily="18" charset="0"/>
                <a:sym typeface="+mn-ea"/>
              </a:rPr>
              <a:t>,</a:t>
            </a:r>
            <a:r>
              <a:rPr lang="zh-CN" altLang="zh-CN"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他不过是在拯救自己的灵魂罢了。此时的玛丝洛娃也只是他拯救自己灵魂的</a:t>
            </a:r>
            <a:r>
              <a:rPr lang="en-US" altLang="zh-CN" sz="2800">
                <a:solidFill>
                  <a:srgbClr val="000000"/>
                </a:solidFill>
                <a:latin typeface="Times New Roman" panose="02020603050405020304" pitchFamily="18" charset="0"/>
                <a:cs typeface="Times New Roman" panose="02020603050405020304" pitchFamily="18" charset="0"/>
                <a:sym typeface="+mn-ea"/>
              </a:rPr>
              <a:t>“</a:t>
            </a:r>
            <a:r>
              <a:rPr lang="zh-CN" altLang="zh-CN"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工具</a:t>
            </a:r>
            <a:r>
              <a:rPr lang="en-US" altLang="zh-CN" sz="2800">
                <a:solidFill>
                  <a:srgbClr val="000000"/>
                </a:solidFill>
                <a:latin typeface="Times New Roman" panose="02020603050405020304" pitchFamily="18" charset="0"/>
                <a:cs typeface="Times New Roman" panose="02020603050405020304" pitchFamily="18" charset="0"/>
                <a:sym typeface="+mn-ea"/>
              </a:rPr>
              <a:t>”</a:t>
            </a:r>
            <a:r>
              <a:rPr lang="zh-CN" altLang="zh-CN"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282010"/>
            <a:ext cx="10969200" cy="705600"/>
          </a:xfrm>
        </p:spPr>
        <p:txBody>
          <a:bodyPr>
            <a:normAutofit/>
          </a:bodyPr>
          <a:lstStyle/>
          <a:p>
            <a:r>
              <a:rPr lang="zh-CN" altLang="en-US"/>
              <a:t>（三）从</a:t>
            </a:r>
            <a:r>
              <a:rPr altLang="zh-CN">
                <a:solidFill>
                  <a:srgbClr val="000000"/>
                </a:solidFill>
                <a:ea typeface="黑体" panose="02010609060101010101" pitchFamily="2" charset="-122"/>
                <a:cs typeface="Times New Roman" panose="02020603050405020304" pitchFamily="18" charset="0"/>
                <a:sym typeface="+mn-ea"/>
              </a:rPr>
              <a:t>把握人物形象的角度，分析写作手法</a:t>
            </a:r>
            <a:endParaRPr lang="zh-CN" altLang="en-US"/>
          </a:p>
        </p:txBody>
      </p:sp>
      <p:sp>
        <p:nvSpPr>
          <p:cNvPr id="3" name="文本框 2"/>
          <p:cNvSpPr txBox="1"/>
          <p:nvPr/>
        </p:nvSpPr>
        <p:spPr>
          <a:xfrm>
            <a:off x="969645" y="1079500"/>
            <a:ext cx="9695180" cy="521970"/>
          </a:xfrm>
          <a:prstGeom prst="rect">
            <a:avLst/>
          </a:prstGeom>
          <a:noFill/>
        </p:spPr>
        <p:txBody>
          <a:bodyPr wrap="none" rtlCol="0" anchor="t">
            <a:spAutoFit/>
          </a:bodyPr>
          <a:lstStyle/>
          <a:p>
            <a:r>
              <a:rPr lang="zh-CN" altLang="zh-CN" sz="2800" b="1">
                <a:solidFill>
                  <a:srgbClr val="000000"/>
                </a:solidFill>
                <a:latin typeface="Times New Roman" panose="02020603050405020304" pitchFamily="18" charset="0"/>
                <a:cs typeface="Times New Roman" panose="02020603050405020304" pitchFamily="18" charset="0"/>
                <a:sym typeface="+mn-ea"/>
              </a:rPr>
              <a:t>问题</a:t>
            </a:r>
            <a:r>
              <a:rPr lang="en-US" altLang="zh-CN" sz="2800" b="1">
                <a:solidFill>
                  <a:srgbClr val="000000"/>
                </a:solidFill>
                <a:latin typeface="Times New Roman" panose="02020603050405020304" pitchFamily="18" charset="0"/>
                <a:cs typeface="Times New Roman" panose="02020603050405020304" pitchFamily="18" charset="0"/>
                <a:sym typeface="+mn-ea"/>
              </a:rPr>
              <a:t>1</a:t>
            </a:r>
            <a:r>
              <a:rPr lang="zh-CN" altLang="zh-CN" sz="2800" b="1">
                <a:solidFill>
                  <a:srgbClr val="000000"/>
                </a:solidFill>
                <a:latin typeface="Times New Roman" panose="02020603050405020304" pitchFamily="18" charset="0"/>
                <a:cs typeface="Times New Roman" panose="02020603050405020304" pitchFamily="18" charset="0"/>
                <a:sym typeface="+mn-ea"/>
              </a:rPr>
              <a:t>：文中对玛丝洛娃的描写非常到位</a:t>
            </a:r>
            <a:r>
              <a:rPr lang="en-US" altLang="zh-CN" sz="2800" b="1">
                <a:solidFill>
                  <a:srgbClr val="000000"/>
                </a:solidFill>
                <a:latin typeface="Times New Roman" panose="02020603050405020304" pitchFamily="18" charset="0"/>
                <a:cs typeface="Times New Roman" panose="02020603050405020304" pitchFamily="18" charset="0"/>
                <a:sym typeface="+mn-ea"/>
              </a:rPr>
              <a:t>,</a:t>
            </a:r>
            <a:r>
              <a:rPr lang="zh-CN" altLang="zh-CN" sz="2800" b="1">
                <a:solidFill>
                  <a:srgbClr val="000000"/>
                </a:solidFill>
                <a:latin typeface="Times New Roman" panose="02020603050405020304" pitchFamily="18" charset="0"/>
                <a:cs typeface="Times New Roman" panose="02020603050405020304" pitchFamily="18" charset="0"/>
                <a:sym typeface="+mn-ea"/>
              </a:rPr>
              <a:t>请选择几处加以赏析</a:t>
            </a:r>
          </a:p>
        </p:txBody>
      </p:sp>
      <p:sp>
        <p:nvSpPr>
          <p:cNvPr id="8" name="矩形 7"/>
          <p:cNvSpPr>
            <a:spLocks noChangeAspect="1"/>
          </p:cNvSpPr>
          <p:nvPr/>
        </p:nvSpPr>
        <p:spPr>
          <a:xfrm>
            <a:off x="430530" y="1789019"/>
            <a:ext cx="5287645" cy="497205"/>
          </a:xfrm>
          <a:prstGeom prst="rect">
            <a:avLst/>
          </a:prstGeom>
        </p:spPr>
        <p:txBody>
          <a:bodyPr wrap="none">
            <a:spAutoFit/>
          </a:bodyPr>
          <a:lstStyle/>
          <a:p>
            <a:pPr indent="533400" algn="l">
              <a:lnSpc>
                <a:spcPct val="120000"/>
              </a:lnSpc>
              <a:spcAft>
                <a:spcPts val="0"/>
              </a:spcAft>
              <a:tabLst>
                <a:tab pos="1029335" algn="l"/>
                <a:tab pos="1850390" algn="l"/>
                <a:tab pos="2538095" algn="l"/>
                <a:tab pos="3221990" algn="l"/>
              </a:tabLst>
            </a:pPr>
            <a:r>
              <a:rPr lang="zh-CN" altLang="zh-CN" sz="2200" b="1">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b="1" smtClean="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en-US" sz="2200" b="1" smtClean="0">
                <a:solidFill>
                  <a:srgbClr val="FF0000"/>
                </a:solidFill>
                <a:latin typeface="Arial" panose="020B0604020202020204" pitchFamily="34" charset="0"/>
                <a:ea typeface="黑体" panose="02010609060101010101" pitchFamily="2" charset="-122"/>
                <a:cs typeface="Times New Roman" panose="02020603050405020304" pitchFamily="18" charset="0"/>
              </a:rPr>
              <a:t>主要是对</a:t>
            </a:r>
            <a:r>
              <a:rPr lang="zh-CN" altLang="zh-CN" sz="2200" b="1">
                <a:solidFill>
                  <a:srgbClr val="FF0000"/>
                </a:solidFill>
                <a:latin typeface="Times New Roman" panose="02020603050405020304" pitchFamily="18" charset="0"/>
                <a:cs typeface="Times New Roman" panose="02020603050405020304" pitchFamily="18" charset="0"/>
                <a:sym typeface="+mn-ea"/>
              </a:rPr>
              <a:t>玛丝洛娃的神态描写。</a:t>
            </a: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表格 8"/>
          <p:cNvGraphicFramePr>
            <a:graphicFrameLocks noGrp="1"/>
          </p:cNvGraphicFramePr>
          <p:nvPr>
            <p:custDataLst>
              <p:tags r:id="rId1"/>
            </p:custDataLst>
          </p:nvPr>
        </p:nvGraphicFramePr>
        <p:xfrm>
          <a:off x="935293" y="2748133"/>
          <a:ext cx="9705340" cy="3042920"/>
        </p:xfrm>
        <a:graphic>
          <a:graphicData uri="http://schemas.openxmlformats.org/drawingml/2006/table">
            <a:tbl>
              <a:tblPr firstRow="1" firstCol="1" bandRow="1"/>
              <a:tblGrid>
                <a:gridCol w="3586480"/>
                <a:gridCol w="6118860"/>
              </a:tblGrid>
              <a:tr h="337820">
                <a:tc>
                  <a:txBody>
                    <a:bodyPr/>
                    <a:lstStyle/>
                    <a:p>
                      <a:pPr algn="just">
                        <a:spcAft>
                          <a:spcPts val="0"/>
                        </a:spcAft>
                        <a:tabLst>
                          <a:tab pos="1029335" algn="l"/>
                          <a:tab pos="1850390" algn="l"/>
                          <a:tab pos="2538095" algn="l"/>
                          <a:tab pos="3221990" algn="l"/>
                        </a:tabLst>
                      </a:pPr>
                      <a:r>
                        <a:rPr lang="zh-CN" sz="22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神态描写</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2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反映的内心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4730">
                <a:tc>
                  <a:txBody>
                    <a:bodyPr/>
                    <a:lstStyle/>
                    <a:p>
                      <a:pPr algn="just">
                        <a:spcAft>
                          <a:spcPts val="0"/>
                        </a:spcAft>
                        <a:tabLst>
                          <a:tab pos="1029335" algn="l"/>
                          <a:tab pos="1850390" algn="l"/>
                          <a:tab pos="2538095" algn="l"/>
                          <a:tab pos="3221990" algn="l"/>
                        </a:tabLst>
                      </a:pPr>
                      <a:r>
                        <a:rPr lang="zh-CN" sz="2200"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她从衣衫上看出他是个有钱人</a:t>
                      </a:r>
                      <a:r>
                        <a:rPr lang="en-US" sz="2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就嫣然一笑</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200"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此时</a:t>
                      </a:r>
                      <a:r>
                        <a:rPr lang="en-US" sz="2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玛丝洛娃还是以妓女的身份审视周围的人</a:t>
                      </a:r>
                      <a:r>
                        <a:rPr lang="en-US" sz="2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看到眼前是个有钱人就露出习惯性的笑容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6275">
                <a:tc>
                  <a:txBody>
                    <a:bodyPr/>
                    <a:lstStyle/>
                    <a:p>
                      <a:pPr algn="just">
                        <a:spcAft>
                          <a:spcPts val="0"/>
                        </a:spcAft>
                        <a:tabLst>
                          <a:tab pos="1029335" algn="l"/>
                          <a:tab pos="1850390" algn="l"/>
                          <a:tab pos="2538095" algn="l"/>
                          <a:tab pos="3221990" algn="l"/>
                        </a:tabLst>
                      </a:pPr>
                      <a:r>
                        <a:rPr lang="zh-CN" sz="2200"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不过</a:t>
                      </a:r>
                      <a:r>
                        <a:rPr lang="en-US" sz="2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她的笑容消失了</a:t>
                      </a:r>
                      <a:r>
                        <a:rPr lang="en-US" sz="2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眉头痛苦地皱起来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200"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玛丝洛娃认出了眼前的人就是伤害她的聂赫留朵夫</a:t>
                      </a:r>
                      <a:r>
                        <a:rPr lang="en-US" sz="2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这使她的内心非常痛苦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4095">
                <a:tc>
                  <a:txBody>
                    <a:bodyPr/>
                    <a:lstStyle/>
                    <a:p>
                      <a:pPr algn="just">
                        <a:spcAft>
                          <a:spcPts val="0"/>
                        </a:spcAft>
                        <a:tabLst>
                          <a:tab pos="1029335" algn="l"/>
                          <a:tab pos="1850390" algn="l"/>
                          <a:tab pos="2538095" algn="l"/>
                          <a:tab pos="3221990" algn="l"/>
                        </a:tabLst>
                      </a:pPr>
                      <a:r>
                        <a:rPr lang="zh-CN" sz="2200"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她气愤地简单回答</a:t>
                      </a:r>
                      <a:r>
                        <a:rPr lang="en-US" sz="2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转过眼睛不去看他</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200"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聂赫留朵夫提到两人的孩子</a:t>
                      </a:r>
                      <a:r>
                        <a:rPr lang="en-US" sz="2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但孩子的夭折对玛丝洛娃来说是沉重的打击</a:t>
                      </a:r>
                      <a:r>
                        <a:rPr lang="en-US" sz="2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此时</a:t>
                      </a:r>
                      <a:r>
                        <a:rPr lang="en-US" sz="2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玛丝洛娃内心是痛苦的</a:t>
                      </a:r>
                      <a:r>
                        <a:rPr lang="en-US" sz="22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b="1">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是愤恨的</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928495" y="1789161"/>
            <a:ext cx="8128000" cy="2084070"/>
          </a:xfrm>
          <a:prstGeom prst="rect">
            <a:avLst/>
          </a:prstGeom>
        </p:spPr>
        <p:txBody>
          <a:bodyPr>
            <a:spAutoFit/>
            <a:scene3d>
              <a:camera prst="orthographicFront"/>
              <a:lightRig rig="harsh" dir="t"/>
            </a:scene3d>
            <a:sp3d extrusionH="57150" prstMaterial="matte">
              <a:bevelT w="63500" h="12700" prst="angle"/>
              <a:contourClr>
                <a:schemeClr val="bg1">
                  <a:lumMod val="65000"/>
                </a:schemeClr>
              </a:contourClr>
            </a:sp3d>
          </a:bodyPr>
          <a:lstStyle/>
          <a:p>
            <a:pPr>
              <a:lnSpc>
                <a:spcPct val="120000"/>
              </a:lnSpc>
              <a:spcAft>
                <a:spcPts val="0"/>
              </a:spcAft>
            </a:pPr>
            <a:r>
              <a:rPr lang="en-US" altLang="zh-CN" sz="2200" smtClean="0">
                <a:solidFill>
                  <a:schemeClr val="accent3"/>
                </a:solidFill>
                <a:latin typeface="Arial" panose="020B0604020202020204" pitchFamily="34" charset="0"/>
                <a:ea typeface="黑体" panose="02010609060101010101" pitchFamily="2" charset="-122"/>
                <a:cs typeface="Times New Roman" panose="02020603050405020304" pitchFamily="18" charset="0"/>
              </a:rPr>
              <a:t>      </a:t>
            </a:r>
            <a:r>
              <a:rPr lang="zh-CN" altLang="zh-CN" sz="3600" b="1" smtClean="0">
                <a:solidFill>
                  <a:schemeClr val="accent3"/>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cs typeface="Times New Roman" panose="02020603050405020304" pitchFamily="18" charset="0"/>
              </a:rPr>
              <a:t>学习</a:t>
            </a:r>
            <a:r>
              <a:rPr lang="zh-CN" altLang="zh-CN" sz="3600" b="1">
                <a:solidFill>
                  <a:schemeClr val="accent3"/>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cs typeface="Times New Roman" panose="02020603050405020304" pitchFamily="18" charset="0"/>
              </a:rPr>
              <a:t>目标</a:t>
            </a:r>
            <a:endParaRPr lang="zh-CN" altLang="zh-CN" sz="3600" b="1">
              <a:solidFill>
                <a:schemeClr val="accent3"/>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endParaRPr>
          </a:p>
          <a:p>
            <a:pPr indent="459105">
              <a:lnSpc>
                <a:spcPct val="120000"/>
              </a:lnSpc>
              <a:spcAft>
                <a:spcPts val="0"/>
              </a:spcAft>
              <a:tabLst>
                <a:tab pos="1029335" algn="l"/>
                <a:tab pos="1850390" algn="l"/>
                <a:tab pos="2538095" algn="l"/>
                <a:tab pos="3221990" algn="l"/>
              </a:tabLst>
            </a:pPr>
            <a:r>
              <a:rPr lang="en-US" altLang="zh-CN" sz="3600" b="1">
                <a:solidFill>
                  <a:schemeClr val="accent3"/>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a:t>
            </a:r>
            <a:r>
              <a:rPr lang="zh-CN" altLang="zh-CN" sz="3600" b="1">
                <a:solidFill>
                  <a:schemeClr val="accent3"/>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了解故事背景</a:t>
            </a:r>
            <a:r>
              <a:rPr lang="en-US" altLang="zh-CN" sz="3600" b="1">
                <a:solidFill>
                  <a:schemeClr val="accent3"/>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3600" b="1">
                <a:solidFill>
                  <a:schemeClr val="accent3"/>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梳理故事情节。</a:t>
            </a:r>
            <a:endParaRPr lang="zh-CN" altLang="zh-CN" sz="3600" b="1">
              <a:solidFill>
                <a:schemeClr val="accent3"/>
              </a:solidFill>
              <a:effectLst>
                <a:outerShdw blurRad="38100" dist="38100" dir="2700000" algn="tl">
                  <a:srgbClr val="000000">
                    <a:alpha val="43137"/>
                  </a:srgbClr>
                </a:outerShdw>
              </a:effectLst>
              <a:latin typeface="NEU-BZ-S92"/>
              <a:ea typeface="方正书宋_GBK" panose="03000509000000000000" pitchFamily="65" charset="-122"/>
              <a:cs typeface="Times New Roman" panose="02020603050405020304" pitchFamily="18" charset="0"/>
            </a:endParaRPr>
          </a:p>
          <a:p>
            <a:pPr indent="459105">
              <a:lnSpc>
                <a:spcPct val="120000"/>
              </a:lnSpc>
              <a:spcAft>
                <a:spcPts val="0"/>
              </a:spcAft>
              <a:tabLst>
                <a:tab pos="1029335" algn="l"/>
                <a:tab pos="1850390" algn="l"/>
                <a:tab pos="2538095" algn="l"/>
                <a:tab pos="3221990" algn="l"/>
              </a:tabLst>
            </a:pPr>
            <a:r>
              <a:rPr lang="en-US" altLang="zh-CN" sz="3600" b="1">
                <a:solidFill>
                  <a:schemeClr val="accent3"/>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a:t>
            </a:r>
            <a:r>
              <a:rPr lang="zh-CN" altLang="zh-CN" sz="3600" b="1">
                <a:solidFill>
                  <a:schemeClr val="accent3"/>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分析写作手法</a:t>
            </a:r>
            <a:r>
              <a:rPr lang="en-US" altLang="zh-CN" sz="3600" b="1">
                <a:solidFill>
                  <a:schemeClr val="accent3"/>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zh-CN" sz="3600" b="1">
                <a:solidFill>
                  <a:schemeClr val="accent3"/>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把握人物形象。</a:t>
            </a:r>
          </a:p>
        </p:txBody>
      </p:sp>
    </p:spTree>
  </p:cSld>
  <p:clrMapOvr>
    <a:masterClrMapping/>
  </p:clrMapOvr>
  <p:transition spd="slow">
    <p:cover dir="l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scene3d>
              <a:camera prst="orthographicFront"/>
              <a:lightRig rig="threePt" dir="t"/>
            </a:scene3d>
          </a:bodyPr>
          <a:lstStyle/>
          <a:p>
            <a:r>
              <a:rPr lang="zh-CN" altLang="en-US"/>
              <a:t/>
            </a:r>
            <a:br>
              <a:rPr lang="zh-CN" altLang="en-US"/>
            </a:br>
            <a:r>
              <a:rPr lang="zh-CN" altLang="en-US" sz="40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问题</a:t>
            </a:r>
            <a:r>
              <a:rPr lang="en-US" altLang="zh-CN" sz="40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2</a:t>
            </a:r>
            <a:r>
              <a:rPr sz="40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a:t>
            </a:r>
            <a:r>
              <a:rPr lang="en-US" altLang="zh-CN" sz="40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altLang="zh-CN" sz="40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天哪</a:t>
            </a:r>
            <a:r>
              <a:rPr lang="en-US" altLang="zh-CN" sz="40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altLang="zh-CN" sz="40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你帮助我</a:t>
            </a:r>
            <a:r>
              <a:rPr lang="en-US" altLang="zh-CN" sz="40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altLang="zh-CN" sz="40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教教我该怎么办</a:t>
            </a:r>
            <a:r>
              <a:rPr lang="en-US" altLang="zh-CN" sz="40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altLang="zh-CN" sz="40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这一内心独白表现了聂赫留朵夫怎样的心理</a:t>
            </a:r>
            <a:r>
              <a:rPr lang="en-US" altLang="zh-CN" sz="40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40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ea typeface="方正书宋_GBK" panose="03000509000000000000" pitchFamily="65" charset="-122"/>
                <a:cs typeface="Times New Roman" panose="02020603050405020304" pitchFamily="18" charset="0"/>
              </a:rPr>
              <a:t/>
            </a:r>
            <a:br>
              <a:rPr lang="zh-CN" altLang="zh-CN" sz="40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ea typeface="方正书宋_GBK" panose="03000509000000000000" pitchFamily="65" charset="-122"/>
                <a:cs typeface="Times New Roman" panose="02020603050405020304" pitchFamily="18" charset="0"/>
              </a:rPr>
            </a:br>
            <a:endParaRPr lang="zh-CN" altLang="zh-CN" sz="4000"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ea typeface="方正书宋_GBK" panose="03000509000000000000" pitchFamily="65" charset="-122"/>
              <a:cs typeface="Times New Roman" panose="02020603050405020304" pitchFamily="18" charset="0"/>
            </a:endParaRPr>
          </a:p>
        </p:txBody>
      </p:sp>
      <p:sp>
        <p:nvSpPr>
          <p:cNvPr id="3" name="文本框 2"/>
          <p:cNvSpPr txBox="1"/>
          <p:nvPr/>
        </p:nvSpPr>
        <p:spPr>
          <a:xfrm>
            <a:off x="608330" y="2338705"/>
            <a:ext cx="10076180" cy="1863725"/>
          </a:xfrm>
          <a:prstGeom prst="rect">
            <a:avLst/>
          </a:prstGeom>
          <a:noFill/>
        </p:spPr>
        <p:txBody>
          <a:bodyPr wrap="square" rtlCol="0" anchor="t">
            <a:spAutoFit/>
            <a:scene3d>
              <a:camera prst="orthographicFront"/>
              <a:lightRig rig="harsh" dir="t"/>
            </a:scene3d>
            <a:sp3d extrusionH="57150" prstMaterial="matte">
              <a:bevelT w="63500" h="12700" prst="angle"/>
              <a:contourClr>
                <a:schemeClr val="bg1">
                  <a:lumMod val="65000"/>
                </a:schemeClr>
              </a:contourClr>
            </a:sp3d>
          </a:bodyPr>
          <a:lstStyle/>
          <a:p>
            <a:pPr indent="533400">
              <a:lnSpc>
                <a:spcPct val="120000"/>
              </a:lnSpc>
              <a:spcAft>
                <a:spcPts val="0"/>
              </a:spcAft>
              <a:tabLst>
                <a:tab pos="1029335" algn="l"/>
                <a:tab pos="1850390" algn="l"/>
                <a:tab pos="2538095" algn="l"/>
                <a:tab pos="3221990" algn="l"/>
              </a:tabLst>
            </a:pPr>
            <a:r>
              <a:rPr lang="zh-CN" altLang="zh-CN" sz="2400" b="1" dirty="0">
                <a:solidFill>
                  <a:schemeClr val="accent3"/>
                </a:solidFill>
                <a:effectLst/>
                <a:latin typeface="Arial" panose="020B0604020202020204" pitchFamily="34" charset="0"/>
                <a:ea typeface="黑体" panose="02010609060101010101" pitchFamily="2" charset="-122"/>
                <a:cs typeface="Times New Roman" panose="02020603050405020304" pitchFamily="18" charset="0"/>
                <a:sym typeface="+mn-ea"/>
              </a:rPr>
              <a:t>点拨</a:t>
            </a:r>
            <a:r>
              <a:rPr lang="en-US" altLang="zh-CN" sz="2400" b="1" dirty="0">
                <a:solidFill>
                  <a:schemeClr val="accent3"/>
                </a:solidFill>
                <a:effectLst/>
                <a:latin typeface="Arial" panose="020B0604020202020204" pitchFamily="34" charset="0"/>
                <a:ea typeface="黑体" panose="02010609060101010101" pitchFamily="2" charset="-122"/>
                <a:cs typeface="Times New Roman" panose="02020603050405020304" pitchFamily="18" charset="0"/>
                <a:sym typeface="+mn-ea"/>
              </a:rPr>
              <a:t>:</a:t>
            </a:r>
            <a:r>
              <a:rPr lang="zh-CN" altLang="zh-CN" sz="2400" b="1" dirty="0">
                <a:solidFill>
                  <a:schemeClr val="accent3"/>
                </a:solidFill>
                <a:effectLst/>
                <a:latin typeface="Times New Roman" panose="02020603050405020304" pitchFamily="18" charset="0"/>
                <a:ea typeface="楷体" panose="02010609060101010101" pitchFamily="49" charset="-122"/>
                <a:cs typeface="Times New Roman" panose="02020603050405020304" pitchFamily="18" charset="0"/>
                <a:sym typeface="+mn-ea"/>
              </a:rPr>
              <a:t>聂赫留朵夫内心充满矛盾。法庭上</a:t>
            </a:r>
            <a:r>
              <a:rPr lang="en-US" altLang="zh-CN" sz="2400" b="1" dirty="0">
                <a:solidFill>
                  <a:schemeClr val="accent3"/>
                </a:solidFill>
                <a:effectLst/>
                <a:latin typeface="Times New Roman" panose="02020603050405020304" pitchFamily="18" charset="0"/>
                <a:cs typeface="Times New Roman" panose="02020603050405020304" pitchFamily="18" charset="0"/>
                <a:sym typeface="+mn-ea"/>
              </a:rPr>
              <a:t>,</a:t>
            </a:r>
            <a:r>
              <a:rPr lang="zh-CN" altLang="zh-CN" sz="2400" b="1" dirty="0">
                <a:solidFill>
                  <a:schemeClr val="accent3"/>
                </a:solidFill>
                <a:effectLst/>
                <a:latin typeface="Times New Roman" panose="02020603050405020304" pitchFamily="18" charset="0"/>
                <a:ea typeface="楷体" panose="02010609060101010101" pitchFamily="49" charset="-122"/>
                <a:cs typeface="Times New Roman" panose="02020603050405020304" pitchFamily="18" charset="0"/>
                <a:sym typeface="+mn-ea"/>
              </a:rPr>
              <a:t>他被玛丝洛娃的冤案震惊而醒悟</a:t>
            </a:r>
            <a:r>
              <a:rPr lang="en-US" altLang="zh-CN" sz="2400" b="1" dirty="0">
                <a:solidFill>
                  <a:schemeClr val="accent3"/>
                </a:solidFill>
                <a:effectLst/>
                <a:latin typeface="Times New Roman" panose="02020603050405020304" pitchFamily="18" charset="0"/>
                <a:cs typeface="Times New Roman" panose="02020603050405020304" pitchFamily="18" charset="0"/>
                <a:sym typeface="+mn-ea"/>
              </a:rPr>
              <a:t>,</a:t>
            </a:r>
            <a:r>
              <a:rPr lang="zh-CN" altLang="zh-CN" sz="2400" b="1" dirty="0">
                <a:solidFill>
                  <a:schemeClr val="accent3"/>
                </a:solidFill>
                <a:effectLst/>
                <a:latin typeface="Times New Roman" panose="02020603050405020304" pitchFamily="18" charset="0"/>
                <a:ea typeface="楷体" panose="02010609060101010101" pitchFamily="49" charset="-122"/>
                <a:cs typeface="Times New Roman" panose="02020603050405020304" pitchFamily="18" charset="0"/>
                <a:sym typeface="+mn-ea"/>
              </a:rPr>
              <a:t>开始认识到自己犯的罪行</a:t>
            </a:r>
            <a:r>
              <a:rPr lang="en-US" altLang="zh-CN" sz="2400" b="1" dirty="0">
                <a:solidFill>
                  <a:schemeClr val="accent3"/>
                </a:solidFill>
                <a:effectLst/>
                <a:latin typeface="Times New Roman" panose="02020603050405020304" pitchFamily="18" charset="0"/>
                <a:cs typeface="Times New Roman" panose="02020603050405020304" pitchFamily="18" charset="0"/>
                <a:sym typeface="+mn-ea"/>
              </a:rPr>
              <a:t>,</a:t>
            </a:r>
            <a:r>
              <a:rPr lang="zh-CN" altLang="zh-CN" sz="2400" b="1" dirty="0">
                <a:solidFill>
                  <a:schemeClr val="accent3"/>
                </a:solidFill>
                <a:effectLst/>
                <a:latin typeface="Times New Roman" panose="02020603050405020304" pitchFamily="18" charset="0"/>
                <a:ea typeface="楷体" panose="02010609060101010101" pitchFamily="49" charset="-122"/>
                <a:cs typeface="Times New Roman" panose="02020603050405020304" pitchFamily="18" charset="0"/>
                <a:sym typeface="+mn-ea"/>
              </a:rPr>
              <a:t>因此要帮助玛丝洛娃</a:t>
            </a:r>
            <a:r>
              <a:rPr lang="en-US" altLang="zh-CN" sz="2400" b="1" dirty="0">
                <a:solidFill>
                  <a:schemeClr val="accent3"/>
                </a:solidFill>
                <a:effectLst/>
                <a:latin typeface="Times New Roman" panose="02020603050405020304" pitchFamily="18" charset="0"/>
                <a:cs typeface="Times New Roman" panose="02020603050405020304" pitchFamily="18" charset="0"/>
                <a:sym typeface="+mn-ea"/>
              </a:rPr>
              <a:t>;</a:t>
            </a:r>
            <a:r>
              <a:rPr lang="zh-CN" altLang="zh-CN" sz="2400" b="1" dirty="0">
                <a:solidFill>
                  <a:schemeClr val="accent3"/>
                </a:solidFill>
                <a:effectLst/>
                <a:latin typeface="Times New Roman" panose="02020603050405020304" pitchFamily="18" charset="0"/>
                <a:ea typeface="楷体" panose="02010609060101010101" pitchFamily="49" charset="-122"/>
                <a:cs typeface="Times New Roman" panose="02020603050405020304" pitchFamily="18" charset="0"/>
                <a:sym typeface="+mn-ea"/>
              </a:rPr>
              <a:t>但当他真正面对已经堕落了的变得丑陋的玛丝洛娃时还是有一丝犹豫的。此刻</a:t>
            </a:r>
            <a:r>
              <a:rPr lang="en-US" altLang="zh-CN" sz="2400" b="1" dirty="0">
                <a:solidFill>
                  <a:schemeClr val="accent3"/>
                </a:solidFill>
                <a:effectLst/>
                <a:latin typeface="Times New Roman" panose="02020603050405020304" pitchFamily="18" charset="0"/>
                <a:cs typeface="Times New Roman" panose="02020603050405020304" pitchFamily="18" charset="0"/>
                <a:sym typeface="+mn-ea"/>
              </a:rPr>
              <a:t>,</a:t>
            </a:r>
            <a:r>
              <a:rPr lang="zh-CN" altLang="zh-CN" sz="2400" b="1" dirty="0">
                <a:solidFill>
                  <a:schemeClr val="accent3"/>
                </a:solidFill>
                <a:effectLst/>
                <a:latin typeface="Times New Roman" panose="02020603050405020304" pitchFamily="18" charset="0"/>
                <a:ea typeface="楷体" panose="02010609060101010101" pitchFamily="49" charset="-122"/>
                <a:cs typeface="Times New Roman" panose="02020603050405020304" pitchFamily="18" charset="0"/>
                <a:sym typeface="+mn-ea"/>
              </a:rPr>
              <a:t>他不知道该作出怎样的决定。</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r>
              <a:rPr lang="zh-CN" altLang="en-US">
                <a:solidFill>
                  <a:schemeClr val="accent3"/>
                </a:solidFill>
              </a:rPr>
              <a:t/>
            </a:r>
            <a:br>
              <a:rPr lang="zh-CN" altLang="en-US">
                <a:solidFill>
                  <a:schemeClr val="accent3"/>
                </a:solidFill>
              </a:rPr>
            </a:br>
            <a:r>
              <a:rPr lang="zh-CN" altLang="en-US">
                <a:solidFill>
                  <a:schemeClr val="accent3"/>
                </a:solidFill>
              </a:rPr>
              <a:t/>
            </a:r>
            <a:br>
              <a:rPr lang="zh-CN" altLang="en-US">
                <a:solidFill>
                  <a:schemeClr val="accent3"/>
                </a:solidFill>
              </a:rPr>
            </a:br>
            <a:r>
              <a:rPr lang="zh-CN" altLang="en-US">
                <a:solidFill>
                  <a:schemeClr val="accent3"/>
                </a:solidFill>
              </a:rPr>
              <a:t/>
            </a:r>
            <a:br>
              <a:rPr lang="zh-CN" altLang="en-US">
                <a:solidFill>
                  <a:schemeClr val="accent3"/>
                </a:solidFill>
              </a:rPr>
            </a:br>
            <a:r>
              <a:rPr lang="zh-CN" altLang="en-US">
                <a:solidFill>
                  <a:schemeClr val="accent3"/>
                </a:solidFill>
              </a:rPr>
              <a:t/>
            </a:r>
            <a:br>
              <a:rPr lang="zh-CN" altLang="en-US">
                <a:solidFill>
                  <a:schemeClr val="accent3"/>
                </a:solidFill>
              </a:rPr>
            </a:br>
            <a:r>
              <a:rPr lang="zh-CN" altLang="en-US">
                <a:solidFill>
                  <a:schemeClr val="accent3"/>
                </a:solidFill>
              </a:rPr>
              <a:t/>
            </a:r>
            <a:br>
              <a:rPr lang="zh-CN" altLang="en-US">
                <a:solidFill>
                  <a:schemeClr val="accent3"/>
                </a:solidFill>
              </a:rPr>
            </a:br>
            <a:r>
              <a:rPr lang="zh-CN" altLang="en-US">
                <a:solidFill>
                  <a:schemeClr val="accent3"/>
                </a:solidFill>
              </a:rPr>
              <a:t/>
            </a:r>
            <a:br>
              <a:rPr lang="zh-CN" altLang="en-US">
                <a:solidFill>
                  <a:schemeClr val="accent3"/>
                </a:solidFill>
              </a:rPr>
            </a:br>
            <a:r>
              <a:rPr lang="zh-CN" altLang="en-US">
                <a:solidFill>
                  <a:schemeClr val="accent3"/>
                </a:solidFill>
              </a:rPr>
              <a:t/>
            </a:r>
            <a:br>
              <a:rPr lang="zh-CN" altLang="en-US">
                <a:solidFill>
                  <a:schemeClr val="accent3"/>
                </a:solidFill>
              </a:rPr>
            </a:br>
            <a:r>
              <a:rPr lang="zh-CN" altLang="en-US">
                <a:solidFill>
                  <a:schemeClr val="accent3"/>
                </a:solidFill>
                <a:effectLst>
                  <a:reflection blurRad="6350" stA="53000" endA="300" endPos="35500" dir="5400000" sy="-90000" algn="bl" rotWithShape="0"/>
                </a:effectLst>
              </a:rPr>
              <a:t>问题</a:t>
            </a:r>
            <a:r>
              <a:rPr lang="en-US" altLang="zh-CN">
                <a:solidFill>
                  <a:schemeClr val="accent3"/>
                </a:solidFill>
                <a:effectLst>
                  <a:reflection blurRad="6350" stA="53000" endA="300" endPos="35500" dir="5400000" sy="-90000" algn="bl" rotWithShape="0"/>
                </a:effectLst>
              </a:rPr>
              <a:t>3</a:t>
            </a:r>
            <a:r>
              <a:rPr>
                <a:solidFill>
                  <a:schemeClr val="accent3"/>
                </a:solidFill>
                <a:effectLst>
                  <a:reflection blurRad="6350" stA="53000" endA="300" endPos="35500" dir="5400000" sy="-90000" algn="bl" rotWithShape="0"/>
                </a:effectLst>
              </a:rPr>
              <a:t>：</a:t>
            </a:r>
            <a:r>
              <a:rPr altLang="zh-CN">
                <a:solidFill>
                  <a:schemeClr val="accent3"/>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文中还有大量的人物对话描写</a:t>
            </a:r>
            <a:r>
              <a:rPr lang="en-US" altLang="zh-CN">
                <a:solidFill>
                  <a:schemeClr val="accent3"/>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altLang="zh-CN">
                <a:solidFill>
                  <a:schemeClr val="accent3"/>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有什么作用</a:t>
            </a:r>
            <a:r>
              <a:rPr lang="en-US" altLang="zh-CN">
                <a:solidFill>
                  <a:schemeClr val="accent3"/>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dirty="0">
                <a:solidFill>
                  <a:schemeClr val="accent3"/>
                </a:solidFill>
                <a:effectLst>
                  <a:reflection blurRad="6350" stA="53000" endA="300" endPos="35500" dir="5400000" sy="-90000" algn="bl" rotWithShape="0"/>
                </a:effectLst>
                <a:latin typeface="NEU-BZ-S92"/>
                <a:ea typeface="方正书宋_GBK" panose="03000509000000000000" pitchFamily="65" charset="-122"/>
                <a:cs typeface="Times New Roman" panose="02020603050405020304" pitchFamily="18" charset="0"/>
              </a:rPr>
              <a:t/>
            </a:r>
            <a:br>
              <a:rPr lang="zh-CN" altLang="zh-CN" dirty="0">
                <a:solidFill>
                  <a:schemeClr val="accent3"/>
                </a:solidFill>
                <a:effectLst>
                  <a:reflection blurRad="6350" stA="53000" endA="300" endPos="35500" dir="5400000" sy="-90000" algn="bl" rotWithShape="0"/>
                </a:effectLst>
                <a:latin typeface="NEU-BZ-S92"/>
                <a:ea typeface="方正书宋_GBK" panose="03000509000000000000" pitchFamily="65" charset="-122"/>
                <a:cs typeface="Times New Roman" panose="02020603050405020304" pitchFamily="18" charset="0"/>
              </a:rPr>
            </a:br>
            <a:r>
              <a:rPr lang="zh-CN" altLang="zh-CN" dirty="0">
                <a:solidFill>
                  <a:schemeClr val="accent3"/>
                </a:solidFill>
                <a:latin typeface="NEU-BZ-S92"/>
                <a:ea typeface="方正书宋_GBK" panose="03000509000000000000" pitchFamily="65" charset="-122"/>
                <a:cs typeface="Times New Roman" panose="02020603050405020304" pitchFamily="18" charset="0"/>
              </a:rPr>
              <a:t/>
            </a:r>
            <a:br>
              <a:rPr lang="zh-CN" altLang="zh-CN" dirty="0">
                <a:solidFill>
                  <a:schemeClr val="accent3"/>
                </a:solidFill>
                <a:latin typeface="NEU-BZ-S92"/>
                <a:ea typeface="方正书宋_GBK" panose="03000509000000000000" pitchFamily="65" charset="-122"/>
                <a:cs typeface="Times New Roman" panose="02020603050405020304" pitchFamily="18" charset="0"/>
              </a:rPr>
            </a:br>
            <a:r>
              <a:rPr lang="zh-CN" altLang="zh-CN" dirty="0">
                <a:solidFill>
                  <a:schemeClr val="accent3"/>
                </a:solidFill>
                <a:latin typeface="NEU-BZ-S92"/>
                <a:ea typeface="方正书宋_GBK" panose="03000509000000000000" pitchFamily="65" charset="-122"/>
                <a:cs typeface="Times New Roman" panose="02020603050405020304" pitchFamily="18" charset="0"/>
              </a:rPr>
              <a:t/>
            </a:r>
            <a:br>
              <a:rPr lang="zh-CN" altLang="zh-CN" dirty="0">
                <a:solidFill>
                  <a:schemeClr val="accent3"/>
                </a:solidFill>
                <a:latin typeface="NEU-BZ-S92"/>
                <a:ea typeface="方正书宋_GBK" panose="03000509000000000000" pitchFamily="65" charset="-122"/>
                <a:cs typeface="Times New Roman" panose="02020603050405020304" pitchFamily="18" charset="0"/>
              </a:rPr>
            </a:br>
            <a:r>
              <a:rPr lang="zh-CN" altLang="zh-CN" dirty="0">
                <a:solidFill>
                  <a:schemeClr val="accent3"/>
                </a:solidFill>
                <a:latin typeface="NEU-BZ-S92"/>
                <a:ea typeface="方正书宋_GBK" panose="03000509000000000000" pitchFamily="65" charset="-122"/>
                <a:cs typeface="Times New Roman" panose="02020603050405020304" pitchFamily="18" charset="0"/>
              </a:rPr>
              <a:t/>
            </a:r>
            <a:br>
              <a:rPr lang="zh-CN" altLang="zh-CN" dirty="0">
                <a:solidFill>
                  <a:schemeClr val="accent3"/>
                </a:solidFill>
                <a:latin typeface="NEU-BZ-S92"/>
                <a:ea typeface="方正书宋_GBK" panose="03000509000000000000" pitchFamily="65" charset="-122"/>
                <a:cs typeface="Times New Roman" panose="02020603050405020304" pitchFamily="18" charset="0"/>
              </a:rPr>
            </a:br>
            <a:r>
              <a:rPr altLang="zh-CN">
                <a:solidFill>
                  <a:schemeClr val="accent3"/>
                </a:solidFill>
                <a:ea typeface="黑体" panose="02010609060101010101" pitchFamily="2" charset="-122"/>
                <a:cs typeface="Times New Roman" panose="02020603050405020304" pitchFamily="18" charset="0"/>
                <a:sym typeface="+mn-ea"/>
              </a:rPr>
              <a:t>点拨</a:t>
            </a:r>
            <a:r>
              <a:rPr lang="en-US" altLang="zh-CN">
                <a:solidFill>
                  <a:schemeClr val="accent3"/>
                </a:solidFill>
                <a:ea typeface="黑体" panose="02010609060101010101" pitchFamily="2" charset="-122"/>
                <a:cs typeface="Times New Roman" panose="02020603050405020304" pitchFamily="18" charset="0"/>
                <a:sym typeface="+mn-ea"/>
              </a:rPr>
              <a:t>:</a:t>
            </a:r>
            <a:r>
              <a:rPr>
                <a:solidFill>
                  <a:schemeClr val="accent3"/>
                </a:solidFill>
                <a:effectLst/>
                <a:latin typeface="隶书" panose="02010509060101010101" charset="-122"/>
                <a:ea typeface="隶书" panose="02010509060101010101" charset="-122"/>
                <a:cs typeface="隶书" panose="02010509060101010101" charset="-122"/>
                <a:sym typeface="+mn-ea"/>
              </a:rPr>
              <a:t>这是塑造人物形象的语言描写，</a:t>
            </a:r>
            <a:r>
              <a:rPr altLang="zh-CN">
                <a:solidFill>
                  <a:schemeClr val="accent3"/>
                </a:solidFill>
                <a:effectLst/>
                <a:latin typeface="隶书" panose="02010509060101010101" charset="-122"/>
                <a:ea typeface="隶书" panose="02010509060101010101" charset="-122"/>
                <a:cs typeface="隶书" panose="02010509060101010101" charset="-122"/>
                <a:sym typeface="+mn-ea"/>
              </a:rPr>
              <a:t>通过男女主人公的对话</a:t>
            </a:r>
            <a:r>
              <a:rPr lang="en-US" altLang="zh-CN">
                <a:solidFill>
                  <a:schemeClr val="accent3"/>
                </a:solidFill>
                <a:effectLst/>
                <a:latin typeface="隶书" panose="02010509060101010101" charset="-122"/>
                <a:ea typeface="隶书" panose="02010509060101010101" charset="-122"/>
                <a:cs typeface="隶书" panose="02010509060101010101" charset="-122"/>
                <a:sym typeface="+mn-ea"/>
              </a:rPr>
              <a:t>,</a:t>
            </a:r>
            <a:r>
              <a:rPr altLang="zh-CN">
                <a:solidFill>
                  <a:schemeClr val="accent3"/>
                </a:solidFill>
                <a:effectLst/>
                <a:latin typeface="隶书" panose="02010509060101010101" charset="-122"/>
                <a:ea typeface="隶书" panose="02010509060101010101" charset="-122"/>
                <a:cs typeface="隶书" panose="02010509060101010101" charset="-122"/>
                <a:sym typeface="+mn-ea"/>
              </a:rPr>
              <a:t>能够表现人物性格</a:t>
            </a:r>
            <a:r>
              <a:rPr lang="en-US" altLang="zh-CN">
                <a:solidFill>
                  <a:schemeClr val="accent3"/>
                </a:solidFill>
                <a:effectLst/>
                <a:latin typeface="隶书" panose="02010509060101010101" charset="-122"/>
                <a:ea typeface="隶书" panose="02010509060101010101" charset="-122"/>
                <a:cs typeface="隶书" panose="02010509060101010101" charset="-122"/>
                <a:sym typeface="+mn-ea"/>
              </a:rPr>
              <a:t>;</a:t>
            </a:r>
            <a:r>
              <a:rPr altLang="zh-CN">
                <a:solidFill>
                  <a:schemeClr val="accent3"/>
                </a:solidFill>
                <a:effectLst/>
                <a:latin typeface="隶书" panose="02010509060101010101" charset="-122"/>
                <a:ea typeface="隶书" panose="02010509060101010101" charset="-122"/>
                <a:cs typeface="隶书" panose="02010509060101010101" charset="-122"/>
                <a:sym typeface="+mn-ea"/>
              </a:rPr>
              <a:t>推动情节发展</a:t>
            </a:r>
            <a:r>
              <a:rPr lang="en-US" altLang="zh-CN">
                <a:solidFill>
                  <a:schemeClr val="accent3"/>
                </a:solidFill>
                <a:effectLst/>
                <a:latin typeface="隶书" panose="02010509060101010101" charset="-122"/>
                <a:ea typeface="隶书" panose="02010509060101010101" charset="-122"/>
                <a:cs typeface="隶书" panose="02010509060101010101" charset="-122"/>
                <a:sym typeface="+mn-ea"/>
              </a:rPr>
              <a:t>,</a:t>
            </a:r>
            <a:r>
              <a:rPr altLang="zh-CN">
                <a:solidFill>
                  <a:schemeClr val="accent3"/>
                </a:solidFill>
                <a:effectLst/>
                <a:latin typeface="隶书" panose="02010509060101010101" charset="-122"/>
                <a:ea typeface="隶书" panose="02010509060101010101" charset="-122"/>
                <a:cs typeface="隶书" panose="02010509060101010101" charset="-122"/>
                <a:sym typeface="+mn-ea"/>
              </a:rPr>
              <a:t>交代了必要的背景。</a:t>
            </a:r>
            <a:r>
              <a:rPr lang="zh-CN" altLang="zh-CN" dirty="0">
                <a:solidFill>
                  <a:schemeClr val="accent3"/>
                </a:solidFill>
                <a:effectLst/>
                <a:latin typeface="隶书" panose="02010509060101010101" charset="-122"/>
                <a:ea typeface="隶书" panose="02010509060101010101" charset="-122"/>
                <a:cs typeface="隶书" panose="02010509060101010101" charset="-122"/>
              </a:rPr>
              <a:t/>
            </a:r>
            <a:br>
              <a:rPr lang="zh-CN" altLang="zh-CN" dirty="0">
                <a:solidFill>
                  <a:schemeClr val="accent3"/>
                </a:solidFill>
                <a:effectLst/>
                <a:latin typeface="隶书" panose="02010509060101010101" charset="-122"/>
                <a:ea typeface="隶书" panose="02010509060101010101" charset="-122"/>
                <a:cs typeface="隶书" panose="02010509060101010101" charset="-122"/>
              </a:rPr>
            </a:br>
            <a:endParaRPr lang="zh-CN" altLang="zh-CN" dirty="0">
              <a:solidFill>
                <a:schemeClr val="accent3"/>
              </a:solidFill>
              <a:effectLst/>
              <a:latin typeface="隶书" panose="02010509060101010101" charset="-122"/>
              <a:ea typeface="隶书" panose="02010509060101010101" charset="-122"/>
              <a:cs typeface="隶书" panose="0201050906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a:normAutofit fontScale="90000"/>
          </a:bodyPr>
          <a:lstStyle/>
          <a:p>
            <a:r>
              <a:rPr altLang="zh-CN">
                <a:solidFill>
                  <a:srgbClr val="000000"/>
                </a:solidFill>
                <a:latin typeface="NEU-BZ-S92"/>
                <a:ea typeface="方正宋黑_GBK" panose="03000509000000000000" pitchFamily="65" charset="-122"/>
                <a:cs typeface="Times New Roman" panose="02020603050405020304" pitchFamily="18" charset="0"/>
                <a:sym typeface="+mn-ea"/>
              </a:rPr>
              <a:t/>
            </a:r>
            <a:br>
              <a:rPr altLang="zh-CN">
                <a:solidFill>
                  <a:srgbClr val="000000"/>
                </a:solidFill>
                <a:latin typeface="NEU-BZ-S92"/>
                <a:ea typeface="方正宋黑_GBK" panose="03000509000000000000" pitchFamily="65" charset="-122"/>
                <a:cs typeface="Times New Roman" panose="02020603050405020304" pitchFamily="18" charset="0"/>
                <a:sym typeface="+mn-ea"/>
              </a:rPr>
            </a:br>
            <a:r>
              <a:rPr altLang="zh-CN" sz="4000">
                <a:solidFill>
                  <a:srgbClr val="000000"/>
                </a:solidFill>
                <a:latin typeface="隶书" panose="02010509060101010101" charset="-122"/>
                <a:ea typeface="隶书" panose="02010509060101010101" charset="-122"/>
                <a:cs typeface="隶书" panose="02010509060101010101" charset="-122"/>
                <a:sym typeface="+mn-ea"/>
              </a:rPr>
              <a:t>点拨：</a:t>
            </a:r>
            <a:r>
              <a:rPr altLang="zh-CN" sz="4000">
                <a:solidFill>
                  <a:srgbClr val="FF0000"/>
                </a:solidFill>
                <a:latin typeface="隶书" panose="02010509060101010101" charset="-122"/>
                <a:ea typeface="隶书" panose="02010509060101010101" charset="-122"/>
                <a:cs typeface="隶书" panose="02010509060101010101" charset="-122"/>
                <a:sym typeface="+mn-ea"/>
              </a:rPr>
              <a:t>人物对话在小说中的作用</a:t>
            </a:r>
            <a:r>
              <a:rPr lang="zh-CN" altLang="zh-CN" sz="4000">
                <a:solidFill>
                  <a:srgbClr val="FF0000"/>
                </a:solidFill>
                <a:latin typeface="隶书" panose="02010509060101010101" charset="-122"/>
                <a:ea typeface="隶书" panose="02010509060101010101" charset="-122"/>
                <a:cs typeface="隶书" panose="02010509060101010101" charset="-122"/>
              </a:rPr>
              <a:t/>
            </a:r>
            <a:br>
              <a:rPr lang="zh-CN" altLang="zh-CN" sz="4000">
                <a:solidFill>
                  <a:srgbClr val="FF0000"/>
                </a:solidFill>
                <a:latin typeface="隶书" panose="02010509060101010101" charset="-122"/>
                <a:ea typeface="隶书" panose="02010509060101010101" charset="-122"/>
                <a:cs typeface="隶书" panose="02010509060101010101" charset="-122"/>
              </a:rPr>
            </a:br>
            <a:endParaRPr lang="zh-CN" altLang="zh-CN" sz="4000">
              <a:solidFill>
                <a:srgbClr val="FF0000"/>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487045" y="2230120"/>
            <a:ext cx="11348720" cy="3709035"/>
          </a:xfrm>
          <a:prstGeom prst="rect">
            <a:avLst/>
          </a:prstGeom>
          <a:noFill/>
        </p:spPr>
        <p:txBody>
          <a:bodyPr wrap="square" rtlCol="0" anchor="t">
            <a:spAutoFit/>
          </a:bodyPr>
          <a:lstStyle/>
          <a:p>
            <a:pPr indent="533400">
              <a:lnSpc>
                <a:spcPct val="120000"/>
              </a:lnSpc>
              <a:spcAft>
                <a:spcPts val="0"/>
              </a:spcAft>
              <a:tabLst>
                <a:tab pos="1029335" algn="l"/>
                <a:tab pos="1850390" algn="l"/>
                <a:tab pos="2538095" algn="l"/>
                <a:tab pos="3221990" algn="l"/>
              </a:tabLst>
            </a:pPr>
            <a:r>
              <a:rPr lang="zh-CN" altLang="zh-CN" sz="2800" b="1">
                <a:solidFill>
                  <a:srgbClr val="000000"/>
                </a:solidFill>
                <a:latin typeface="隶书" panose="02010509060101010101" charset="-122"/>
                <a:ea typeface="隶书" panose="02010509060101010101" charset="-122"/>
                <a:cs typeface="隶书" panose="02010509060101010101" charset="-122"/>
                <a:sym typeface="+mn-ea"/>
              </a:rPr>
              <a:t>明确：课文节选部分对聂赫留朵夫和玛丝洛娃的对话的描写相当精彩。通过两人对话不仅展现了人物性格</a:t>
            </a:r>
            <a:r>
              <a:rPr lang="en-US" altLang="zh-CN" sz="2800" b="1">
                <a:solidFill>
                  <a:srgbClr val="000000"/>
                </a:solidFill>
                <a:latin typeface="隶书" panose="02010509060101010101" charset="-122"/>
                <a:ea typeface="隶书" panose="02010509060101010101" charset="-122"/>
                <a:cs typeface="隶书" panose="02010509060101010101" charset="-122"/>
                <a:sym typeface="+mn-ea"/>
              </a:rPr>
              <a:t>,</a:t>
            </a:r>
            <a:r>
              <a:rPr lang="zh-CN" altLang="zh-CN" sz="2800" b="1">
                <a:solidFill>
                  <a:srgbClr val="000000"/>
                </a:solidFill>
                <a:latin typeface="隶书" panose="02010509060101010101" charset="-122"/>
                <a:ea typeface="隶书" panose="02010509060101010101" charset="-122"/>
                <a:cs typeface="隶书" panose="02010509060101010101" charset="-122"/>
                <a:sym typeface="+mn-ea"/>
              </a:rPr>
              <a:t>也推动了故事向前发展。</a:t>
            </a:r>
            <a:endParaRPr lang="zh-CN" altLang="zh-CN" sz="2800" b="1">
              <a:solidFill>
                <a:srgbClr val="000000"/>
              </a:solidFill>
              <a:latin typeface="隶书" panose="02010509060101010101" charset="-122"/>
              <a:ea typeface="隶书" panose="02010509060101010101" charset="-122"/>
              <a:cs typeface="隶书" panose="02010509060101010101" charset="-122"/>
            </a:endParaRPr>
          </a:p>
          <a:p>
            <a:pPr indent="533400">
              <a:lnSpc>
                <a:spcPct val="120000"/>
              </a:lnSpc>
              <a:spcAft>
                <a:spcPts val="0"/>
              </a:spcAft>
              <a:tabLst>
                <a:tab pos="1029335" algn="l"/>
                <a:tab pos="1850390" algn="l"/>
                <a:tab pos="2538095" algn="l"/>
                <a:tab pos="3221990" algn="l"/>
              </a:tabLst>
            </a:pPr>
            <a:r>
              <a:rPr lang="zh-CN" altLang="zh-CN" sz="2800" b="1">
                <a:solidFill>
                  <a:srgbClr val="000000"/>
                </a:solidFill>
                <a:latin typeface="隶书" panose="02010509060101010101" charset="-122"/>
                <a:ea typeface="隶书" panose="02010509060101010101" charset="-122"/>
                <a:cs typeface="隶书" panose="02010509060101010101" charset="-122"/>
                <a:sym typeface="+mn-ea"/>
              </a:rPr>
              <a:t>人物对话最容易反映对话双方的个性特征</a:t>
            </a:r>
            <a:r>
              <a:rPr lang="en-US" altLang="zh-CN" sz="2800" b="1">
                <a:solidFill>
                  <a:srgbClr val="000000"/>
                </a:solidFill>
                <a:latin typeface="隶书" panose="02010509060101010101" charset="-122"/>
                <a:ea typeface="隶书" panose="02010509060101010101" charset="-122"/>
                <a:cs typeface="隶书" panose="02010509060101010101" charset="-122"/>
                <a:sym typeface="+mn-ea"/>
              </a:rPr>
              <a:t>,</a:t>
            </a:r>
            <a:r>
              <a:rPr lang="zh-CN" altLang="zh-CN" sz="2800" b="1">
                <a:solidFill>
                  <a:srgbClr val="000000"/>
                </a:solidFill>
                <a:latin typeface="隶书" panose="02010509060101010101" charset="-122"/>
                <a:ea typeface="隶书" panose="02010509060101010101" charset="-122"/>
                <a:cs typeface="隶书" panose="02010509060101010101" charset="-122"/>
                <a:sym typeface="+mn-ea"/>
              </a:rPr>
              <a:t>它能灵活直接地体现人物性格</a:t>
            </a:r>
            <a:r>
              <a:rPr lang="en-US" altLang="zh-CN" sz="2800" b="1">
                <a:solidFill>
                  <a:srgbClr val="000000"/>
                </a:solidFill>
                <a:latin typeface="隶书" panose="02010509060101010101" charset="-122"/>
                <a:ea typeface="隶书" panose="02010509060101010101" charset="-122"/>
                <a:cs typeface="隶书" panose="02010509060101010101" charset="-122"/>
                <a:sym typeface="+mn-ea"/>
              </a:rPr>
              <a:t>,</a:t>
            </a:r>
            <a:r>
              <a:rPr lang="zh-CN" altLang="zh-CN" sz="2800" b="1">
                <a:solidFill>
                  <a:srgbClr val="000000"/>
                </a:solidFill>
                <a:latin typeface="隶书" panose="02010509060101010101" charset="-122"/>
                <a:ea typeface="隶书" panose="02010509060101010101" charset="-122"/>
                <a:cs typeface="隶书" panose="02010509060101010101" charset="-122"/>
                <a:sym typeface="+mn-ea"/>
              </a:rPr>
              <a:t>充分坦露人物的内心世界。同时</a:t>
            </a:r>
            <a:r>
              <a:rPr lang="en-US" altLang="zh-CN" sz="2800" b="1">
                <a:solidFill>
                  <a:srgbClr val="000000"/>
                </a:solidFill>
                <a:latin typeface="隶书" panose="02010509060101010101" charset="-122"/>
                <a:ea typeface="隶书" panose="02010509060101010101" charset="-122"/>
                <a:cs typeface="隶书" panose="02010509060101010101" charset="-122"/>
                <a:sym typeface="+mn-ea"/>
              </a:rPr>
              <a:t>,</a:t>
            </a:r>
            <a:r>
              <a:rPr lang="zh-CN" altLang="zh-CN" sz="2800" b="1">
                <a:solidFill>
                  <a:srgbClr val="000000"/>
                </a:solidFill>
                <a:latin typeface="隶书" panose="02010509060101010101" charset="-122"/>
                <a:ea typeface="隶书" panose="02010509060101010101" charset="-122"/>
                <a:cs typeface="隶书" panose="02010509060101010101" charset="-122"/>
                <a:sym typeface="+mn-ea"/>
              </a:rPr>
              <a:t>人物对话往往可以推动情节的发展。作者可以通过对话描述出具体的环境和人物的心态</a:t>
            </a:r>
            <a:r>
              <a:rPr lang="en-US" altLang="zh-CN" sz="2800" b="1">
                <a:solidFill>
                  <a:srgbClr val="000000"/>
                </a:solidFill>
                <a:latin typeface="隶书" panose="02010509060101010101" charset="-122"/>
                <a:ea typeface="隶书" panose="02010509060101010101" charset="-122"/>
                <a:cs typeface="隶书" panose="02010509060101010101" charset="-122"/>
                <a:sym typeface="+mn-ea"/>
              </a:rPr>
              <a:t>,</a:t>
            </a:r>
            <a:r>
              <a:rPr lang="zh-CN" altLang="zh-CN" sz="2800" b="1">
                <a:solidFill>
                  <a:srgbClr val="000000"/>
                </a:solidFill>
                <a:latin typeface="隶书" panose="02010509060101010101" charset="-122"/>
                <a:ea typeface="隶书" panose="02010509060101010101" charset="-122"/>
                <a:cs typeface="隶书" panose="02010509060101010101" charset="-122"/>
                <a:sym typeface="+mn-ea"/>
              </a:rPr>
              <a:t>让读者随着人物对话进入下面的情节</a:t>
            </a:r>
            <a:r>
              <a:rPr lang="en-US" altLang="zh-CN" sz="2800" b="1">
                <a:solidFill>
                  <a:srgbClr val="000000"/>
                </a:solidFill>
                <a:latin typeface="隶书" panose="02010509060101010101" charset="-122"/>
                <a:ea typeface="隶书" panose="02010509060101010101" charset="-122"/>
                <a:cs typeface="隶书" panose="02010509060101010101" charset="-122"/>
                <a:sym typeface="+mn-ea"/>
              </a:rPr>
              <a:t>;</a:t>
            </a:r>
            <a:r>
              <a:rPr lang="zh-CN" altLang="zh-CN" sz="2800" b="1">
                <a:solidFill>
                  <a:srgbClr val="000000"/>
                </a:solidFill>
                <a:latin typeface="隶书" panose="02010509060101010101" charset="-122"/>
                <a:ea typeface="隶书" panose="02010509060101010101" charset="-122"/>
                <a:cs typeface="隶书" panose="02010509060101010101" charset="-122"/>
                <a:sym typeface="+mn-ea"/>
              </a:rPr>
              <a:t>人物对话能更直接地表现人物的特点、所处环境和时代特色</a:t>
            </a:r>
            <a:r>
              <a:rPr lang="en-US" altLang="zh-CN" sz="2800" b="1">
                <a:solidFill>
                  <a:srgbClr val="000000"/>
                </a:solidFill>
                <a:latin typeface="隶书" panose="02010509060101010101" charset="-122"/>
                <a:ea typeface="隶书" panose="02010509060101010101" charset="-122"/>
                <a:cs typeface="隶书" panose="02010509060101010101" charset="-122"/>
                <a:sym typeface="+mn-ea"/>
              </a:rPr>
              <a:t>,</a:t>
            </a:r>
            <a:r>
              <a:rPr lang="zh-CN" altLang="zh-CN" sz="2800" b="1">
                <a:solidFill>
                  <a:srgbClr val="000000"/>
                </a:solidFill>
                <a:latin typeface="隶书" panose="02010509060101010101" charset="-122"/>
                <a:ea typeface="隶书" panose="02010509060101010101" charset="-122"/>
                <a:cs typeface="隶书" panose="02010509060101010101" charset="-122"/>
                <a:sym typeface="+mn-ea"/>
              </a:rPr>
              <a:t>所以对话描写是塑造人物、反映主题的重要手段。</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96640" y="273120"/>
            <a:ext cx="10969200" cy="705600"/>
          </a:xfrm>
        </p:spPr>
        <p:txBody>
          <a:bodyPr/>
          <a:lstStyle/>
          <a:p>
            <a:r>
              <a:rPr altLang="zh-CN">
                <a:solidFill>
                  <a:srgbClr val="000000"/>
                </a:solidFill>
                <a:latin typeface="NEU-BZ-S92"/>
                <a:ea typeface="方正宋黑_GBK" panose="03000509000000000000" pitchFamily="65" charset="-122"/>
                <a:cs typeface="Times New Roman" panose="02020603050405020304" pitchFamily="18" charset="0"/>
                <a:sym typeface="+mn-ea"/>
              </a:rPr>
              <a:t>（四）鉴赏环境描写</a:t>
            </a:r>
            <a:r>
              <a:rPr lang="en-US" altLang="zh-CN">
                <a:solidFill>
                  <a:srgbClr val="000000"/>
                </a:solidFill>
                <a:latin typeface="Times New Roman" panose="02020603050405020304" pitchFamily="18" charset="0"/>
                <a:cs typeface="Times New Roman" panose="02020603050405020304" pitchFamily="18" charset="0"/>
                <a:sym typeface="+mn-ea"/>
              </a:rPr>
              <a:t>——</a:t>
            </a:r>
            <a:r>
              <a:rPr altLang="zh-CN">
                <a:solidFill>
                  <a:srgbClr val="000000"/>
                </a:solidFill>
                <a:latin typeface="NEU-BZ-S92"/>
                <a:ea typeface="方正宋黑_GBK" panose="03000509000000000000" pitchFamily="65" charset="-122"/>
                <a:cs typeface="Times New Roman" panose="02020603050405020304" pitchFamily="18" charset="0"/>
                <a:sym typeface="+mn-ea"/>
              </a:rPr>
              <a:t>社会环境</a:t>
            </a:r>
            <a:r>
              <a:rPr altLang="zh-CN" smtClean="0">
                <a:solidFill>
                  <a:srgbClr val="000000"/>
                </a:solidFill>
                <a:latin typeface="NEU-BZ-S92"/>
                <a:ea typeface="方正宋黑_GBK" panose="03000509000000000000" pitchFamily="65" charset="-122"/>
                <a:cs typeface="Times New Roman" panose="02020603050405020304" pitchFamily="18" charset="0"/>
                <a:sym typeface="+mn-ea"/>
              </a:rPr>
              <a:t>描写</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417060" y="2055903"/>
            <a:ext cx="309880" cy="497205"/>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文本框 3"/>
          <p:cNvSpPr txBox="1"/>
          <p:nvPr/>
        </p:nvSpPr>
        <p:spPr>
          <a:xfrm>
            <a:off x="105410" y="2307590"/>
            <a:ext cx="11684000" cy="2675255"/>
          </a:xfrm>
          <a:prstGeom prst="rect">
            <a:avLst/>
          </a:prstGeom>
          <a:noFill/>
        </p:spPr>
        <p:txBody>
          <a:bodyPr wrap="square" rtlCol="0" anchor="t">
            <a:spAutoFit/>
          </a:bodyPr>
          <a:lstStyle/>
          <a:p>
            <a:pPr indent="533400">
              <a:lnSpc>
                <a:spcPct val="120000"/>
              </a:lnSpc>
              <a:spcAft>
                <a:spcPts val="0"/>
              </a:spcAft>
              <a:tabLst>
                <a:tab pos="1029335" algn="l"/>
                <a:tab pos="1850390" algn="l"/>
                <a:tab pos="2538095" algn="l"/>
                <a:tab pos="3221990" algn="l"/>
              </a:tabLst>
            </a:pPr>
            <a:r>
              <a:rPr lang="zh-CN" altLang="zh-CN" sz="2800" b="1">
                <a:solidFill>
                  <a:srgbClr val="FF0000"/>
                </a:solidFill>
                <a:latin typeface="Times New Roman" panose="02020603050405020304" pitchFamily="18" charset="0"/>
                <a:cs typeface="Times New Roman" panose="02020603050405020304" pitchFamily="18" charset="0"/>
                <a:sym typeface="+mn-ea"/>
              </a:rPr>
              <a:t>小说中的环境包括自然环境和社会环境。社会环境是指人物活动、事件发生、</a:t>
            </a:r>
          </a:p>
          <a:p>
            <a:pPr indent="533400">
              <a:lnSpc>
                <a:spcPct val="120000"/>
              </a:lnSpc>
              <a:spcAft>
                <a:spcPts val="0"/>
              </a:spcAft>
              <a:tabLst>
                <a:tab pos="1029335" algn="l"/>
                <a:tab pos="1850390" algn="l"/>
                <a:tab pos="2538095" algn="l"/>
                <a:tab pos="3221990" algn="l"/>
              </a:tabLst>
            </a:pPr>
            <a:r>
              <a:rPr lang="zh-CN" altLang="zh-CN" sz="2800" b="1">
                <a:solidFill>
                  <a:srgbClr val="FF0000"/>
                </a:solidFill>
                <a:latin typeface="Times New Roman" panose="02020603050405020304" pitchFamily="18" charset="0"/>
                <a:cs typeface="Times New Roman" panose="02020603050405020304" pitchFamily="18" charset="0"/>
                <a:sym typeface="+mn-ea"/>
              </a:rPr>
              <a:t>情节展开的社会背景、历史条件及地方的风土人情、社会关系、政治生态、经济水平等</a:t>
            </a:r>
            <a:r>
              <a:rPr lang="en-US" altLang="zh-CN" sz="2800" b="1">
                <a:solidFill>
                  <a:srgbClr val="FF0000"/>
                </a:solidFill>
                <a:latin typeface="Times New Roman" panose="02020603050405020304" pitchFamily="18" charset="0"/>
                <a:cs typeface="Times New Roman" panose="02020603050405020304" pitchFamily="18" charset="0"/>
                <a:sym typeface="+mn-ea"/>
              </a:rPr>
              <a:t>,</a:t>
            </a:r>
            <a:r>
              <a:rPr lang="zh-CN" altLang="zh-CN" sz="2800" b="1">
                <a:solidFill>
                  <a:srgbClr val="FF0000"/>
                </a:solidFill>
                <a:latin typeface="Times New Roman" panose="02020603050405020304" pitchFamily="18" charset="0"/>
                <a:cs typeface="Times New Roman" panose="02020603050405020304" pitchFamily="18" charset="0"/>
                <a:sym typeface="+mn-ea"/>
              </a:rPr>
              <a:t>主要是交代人物的生存环境、社会关系等。对社会环境描写的考查一般是概括社会环境的特点和分析社会环境的作用两个方面。</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t>小说试题出题角度：</a:t>
            </a:r>
            <a:r>
              <a:rPr altLang="zh-CN">
                <a:solidFill>
                  <a:srgbClr val="000000"/>
                </a:solidFill>
                <a:latin typeface="Times New Roman" panose="02020603050405020304" pitchFamily="18" charset="0"/>
                <a:cs typeface="Times New Roman" panose="02020603050405020304" pitchFamily="18" charset="0"/>
                <a:sym typeface="+mn-ea"/>
              </a:rPr>
              <a:t>社会环境描写类题目命题方向</a:t>
            </a:r>
            <a:r>
              <a:rPr lang="en-US" altLang="zh-CN">
                <a:solidFill>
                  <a:srgbClr val="000000"/>
                </a:solidFill>
                <a:latin typeface="Times New Roman" panose="02020603050405020304" pitchFamily="18" charset="0"/>
                <a:cs typeface="Times New Roman" panose="02020603050405020304" pitchFamily="18" charset="0"/>
                <a:sym typeface="+mn-ea"/>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文本框 2"/>
          <p:cNvSpPr txBox="1"/>
          <p:nvPr/>
        </p:nvSpPr>
        <p:spPr>
          <a:xfrm>
            <a:off x="461010" y="1548130"/>
            <a:ext cx="11217910" cy="4375150"/>
          </a:xfrm>
          <a:prstGeom prst="rect">
            <a:avLst/>
          </a:prstGeom>
          <a:noFill/>
        </p:spPr>
        <p:txBody>
          <a:bodyPr wrap="square" rtlCol="0" anchor="t">
            <a:spAutoFit/>
          </a:bodyPr>
          <a:lstStyle/>
          <a:p>
            <a:pPr indent="533400">
              <a:lnSpc>
                <a:spcPct val="120000"/>
              </a:lnSpc>
              <a:spcAft>
                <a:spcPts val="0"/>
              </a:spcAft>
              <a:tabLst>
                <a:tab pos="1029335" algn="l"/>
                <a:tab pos="1850390" algn="l"/>
                <a:tab pos="2538095" algn="l"/>
                <a:tab pos="3221990" algn="l"/>
              </a:tabLst>
            </a:pP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cs typeface="宋体" panose="02010600030101010101" pitchFamily="2" charset="-122"/>
                <a:sym typeface="+mn-ea"/>
              </a:rPr>
              <a:t>①</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在文中准确地找出描写社会环境的句子</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cs typeface="宋体" panose="02010600030101010101" pitchFamily="2" charset="-122"/>
                <a:sym typeface="+mn-ea"/>
              </a:rPr>
              <a:t>②</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就指定的社会环境描写说出其作用</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cs typeface="宋体" panose="02010600030101010101" pitchFamily="2" charset="-122"/>
                <a:sym typeface="+mn-ea"/>
              </a:rPr>
              <a:t>③</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分析社会环境描写对塑造人物或表现主题所起到的作用。</a:t>
            </a:r>
            <a:endPar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ea typeface="方正书宋_GBK" panose="03000509000000000000" pitchFamily="65" charset="-122"/>
              <a:cs typeface="Times New Roman" panose="02020603050405020304" pitchFamily="18" charset="0"/>
            </a:endParaRPr>
          </a:p>
          <a:p>
            <a:pPr indent="533400" algn="ctr">
              <a:lnSpc>
                <a:spcPct val="120000"/>
              </a:lnSpc>
              <a:spcAft>
                <a:spcPts val="0"/>
              </a:spcAft>
              <a:tabLst>
                <a:tab pos="1029335" algn="l"/>
                <a:tab pos="1850390" algn="l"/>
                <a:tab pos="2538095" algn="l"/>
                <a:tab pos="3221990" algn="l"/>
              </a:tabLst>
            </a:pPr>
            <a:endPar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ea typeface="方正宋黑_GBK" panose="03000509000000000000" pitchFamily="65" charset="-122"/>
              <a:cs typeface="Times New Roman" panose="02020603050405020304" pitchFamily="18" charset="0"/>
              <a:sym typeface="+mn-ea"/>
            </a:endParaRPr>
          </a:p>
          <a:p>
            <a:pPr indent="533400" algn="ctr">
              <a:lnSpc>
                <a:spcPct val="120000"/>
              </a:lnSpc>
              <a:spcAft>
                <a:spcPts val="0"/>
              </a:spcAft>
              <a:tabLst>
                <a:tab pos="1029335" algn="l"/>
                <a:tab pos="1850390" algn="l"/>
                <a:tab pos="2538095" algn="l"/>
                <a:tab pos="3221990" algn="l"/>
              </a:tabLst>
            </a:pPr>
            <a:endPar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ea typeface="方正宋黑_GBK" panose="03000509000000000000" pitchFamily="65" charset="-122"/>
              <a:cs typeface="Times New Roman" panose="02020603050405020304" pitchFamily="18" charset="0"/>
              <a:sym typeface="+mn-ea"/>
            </a:endParaRPr>
          </a:p>
          <a:p>
            <a:pPr indent="533400" algn="ctr">
              <a:lnSpc>
                <a:spcPct val="120000"/>
              </a:lnSpc>
              <a:spcAft>
                <a:spcPts val="0"/>
              </a:spcAft>
              <a:tabLst>
                <a:tab pos="1029335" algn="l"/>
                <a:tab pos="1850390" algn="l"/>
                <a:tab pos="2538095" algn="l"/>
                <a:tab pos="3221990" algn="l"/>
              </a:tabLst>
            </a:pPr>
            <a:r>
              <a:rPr lang="zh-CN" altLang="zh-CN" sz="3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ea typeface="方正宋黑_GBK" panose="03000509000000000000" pitchFamily="65" charset="-122"/>
                <a:cs typeface="Times New Roman" panose="02020603050405020304" pitchFamily="18" charset="0"/>
                <a:sym typeface="+mn-ea"/>
              </a:rPr>
              <a:t>答题指要</a:t>
            </a:r>
            <a:endParaRPr lang="zh-CN" altLang="zh-CN" sz="3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(1)</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解题思路</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endPar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首先</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确定社会环境描写的作用。社会环境描写必须为主题服务。</a:t>
            </a:r>
          </a:p>
          <a:p>
            <a:pPr indent="533400">
              <a:lnSpc>
                <a:spcPct val="120000"/>
              </a:lnSpc>
              <a:spcAft>
                <a:spcPts val="0"/>
              </a:spcAft>
              <a:tabLst>
                <a:tab pos="1029335" algn="l"/>
                <a:tab pos="1850390" algn="l"/>
                <a:tab pos="2538095" algn="l"/>
                <a:tab pos="3221990" algn="l"/>
              </a:tabLst>
            </a:pP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社会环境描写的作用有</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cs typeface="宋体" panose="02010600030101010101" pitchFamily="2" charset="-122"/>
                <a:sym typeface="+mn-ea"/>
              </a:rPr>
              <a:t>①</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交代人物的生存环境</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cs typeface="宋体" panose="02010600030101010101" pitchFamily="2" charset="-122"/>
                <a:sym typeface="+mn-ea"/>
              </a:rPr>
              <a:t>②</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交代人物的社会关系</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cs typeface="宋体" panose="02010600030101010101" pitchFamily="2" charset="-122"/>
                <a:sym typeface="+mn-ea"/>
              </a:rPr>
              <a:t>③</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交代作品的时代背景</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cs typeface="宋体" panose="02010600030101010101" pitchFamily="2" charset="-122"/>
                <a:sym typeface="+mn-ea"/>
              </a:rPr>
              <a:t>④</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推动情节发展</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暗示小说结局</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cs typeface="宋体" panose="02010600030101010101" pitchFamily="2" charset="-122"/>
                <a:sym typeface="+mn-ea"/>
              </a:rPr>
              <a:t>⑤</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折射社会现实</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揭示小说主题</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cs typeface="宋体" panose="02010600030101010101" pitchFamily="2" charset="-122"/>
                <a:sym typeface="+mn-ea"/>
              </a:rPr>
              <a:t>⑥</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有象征或暗喻的作用。</a:t>
            </a:r>
            <a:endPar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然后</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根据题目要求</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结合文章内容进行分析。</a:t>
            </a:r>
            <a:endPar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(2)</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答题规范</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社会环境</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情节</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人物</a:t>
            </a:r>
            <a:r>
              <a:rPr lang="en-US"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a:t>
            </a:r>
            <a:r>
              <a:rPr lang="zh-CN" alt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mn-ea"/>
              </a:rPr>
              <a:t>主题。</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scene3d>
              <a:camera prst="orthographicFront"/>
              <a:lightRig rig="threePt" dir="t"/>
            </a:scene3d>
          </a:bodyPr>
          <a:lstStyle/>
          <a:p>
            <a:r>
              <a:rPr altLang="zh-CN">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NEU-BZ-S92"/>
                <a:ea typeface="方正宋黑_GBK" panose="03000509000000000000" pitchFamily="65" charset="-122"/>
                <a:cs typeface="Times New Roman" panose="02020603050405020304" pitchFamily="18" charset="0"/>
                <a:sym typeface="+mn-ea"/>
              </a:rPr>
              <a:t>分析社会环境描写的作用应注意的问题</a:t>
            </a:r>
            <a:r>
              <a:rPr lang="zh-CN" altLang="zh-CN">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NEU-BZ-S92"/>
                <a:ea typeface="方正书宋_GBK" panose="03000509000000000000" pitchFamily="65" charset="-122"/>
                <a:cs typeface="Times New Roman" panose="02020603050405020304" pitchFamily="18" charset="0"/>
              </a:rPr>
              <a:t/>
            </a:r>
            <a:br>
              <a:rPr lang="zh-CN" altLang="zh-CN">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NEU-BZ-S92"/>
                <a:ea typeface="方正书宋_GBK" panose="03000509000000000000" pitchFamily="65" charset="-122"/>
                <a:cs typeface="Times New Roman" panose="02020603050405020304" pitchFamily="18" charset="0"/>
              </a:rPr>
            </a:br>
            <a:endParaRPr lang="zh-CN" altLang="zh-CN">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NEU-BZ-S92"/>
              <a:ea typeface="方正书宋_GBK" panose="03000509000000000000" pitchFamily="65" charset="-122"/>
              <a:cs typeface="Times New Roman" panose="02020603050405020304" pitchFamily="18" charset="0"/>
            </a:endParaRPr>
          </a:p>
        </p:txBody>
      </p:sp>
      <p:sp>
        <p:nvSpPr>
          <p:cNvPr id="3" name="文本框 2"/>
          <p:cNvSpPr txBox="1"/>
          <p:nvPr/>
        </p:nvSpPr>
        <p:spPr>
          <a:xfrm>
            <a:off x="502920" y="1722755"/>
            <a:ext cx="9896475" cy="3709035"/>
          </a:xfrm>
          <a:prstGeom prst="rect">
            <a:avLst/>
          </a:prstGeom>
          <a:noFill/>
        </p:spPr>
        <p:txBody>
          <a:bodyPr wrap="square" rtlCol="0" anchor="t">
            <a:spAutoFit/>
            <a:scene3d>
              <a:camera prst="orthographicFront"/>
              <a:lightRig rig="harsh" dir="t"/>
            </a:scene3d>
            <a:sp3d extrusionH="57150" prstMaterial="matte">
              <a:bevelT w="63500" h="12700" prst="angle"/>
              <a:contourClr>
                <a:schemeClr val="bg1">
                  <a:lumMod val="65000"/>
                </a:schemeClr>
              </a:contourClr>
            </a:sp3d>
          </a:bodyPr>
          <a:lstStyle/>
          <a:p>
            <a:pPr indent="533400">
              <a:lnSpc>
                <a:spcPct val="120000"/>
              </a:lnSpc>
              <a:spcAft>
                <a:spcPts val="0"/>
              </a:spcAft>
              <a:tabLst>
                <a:tab pos="1029335" algn="l"/>
                <a:tab pos="1850390" algn="l"/>
                <a:tab pos="2538095" algn="l"/>
                <a:tab pos="3221990" algn="l"/>
              </a:tabLst>
            </a:pPr>
            <a:r>
              <a:rPr lang="zh-CN"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第一</a:t>
            </a:r>
            <a:r>
              <a:rPr lang="en-US"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a:t>
            </a:r>
            <a:r>
              <a:rPr lang="zh-CN"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社会环境往往有复合的因素</a:t>
            </a:r>
            <a:r>
              <a:rPr lang="en-US"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a:t>
            </a:r>
            <a:r>
              <a:rPr lang="zh-CN"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有几个因素就应分析出几个因素。</a:t>
            </a:r>
            <a:endParaRPr lang="zh-CN"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endParaRPr>
          </a:p>
          <a:p>
            <a:pPr indent="533400">
              <a:lnSpc>
                <a:spcPct val="120000"/>
              </a:lnSpc>
              <a:spcAft>
                <a:spcPts val="0"/>
              </a:spcAft>
              <a:tabLst>
                <a:tab pos="1029335" algn="l"/>
                <a:tab pos="1850390" algn="l"/>
                <a:tab pos="2538095" algn="l"/>
                <a:tab pos="3221990" algn="l"/>
              </a:tabLst>
            </a:pPr>
            <a:r>
              <a:rPr lang="zh-CN"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第二</a:t>
            </a:r>
            <a:r>
              <a:rPr lang="en-US"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a:t>
            </a:r>
            <a:r>
              <a:rPr lang="zh-CN"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分析社会环境应透过当事人的言行深入挖掘社会历史内涵。</a:t>
            </a:r>
            <a:endParaRPr lang="zh-CN"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endParaRPr>
          </a:p>
          <a:p>
            <a:pPr indent="533400">
              <a:lnSpc>
                <a:spcPct val="120000"/>
              </a:lnSpc>
              <a:spcAft>
                <a:spcPts val="0"/>
              </a:spcAft>
              <a:tabLst>
                <a:tab pos="1029335" algn="l"/>
                <a:tab pos="1850390" algn="l"/>
                <a:tab pos="2538095" algn="l"/>
                <a:tab pos="3221990" algn="l"/>
              </a:tabLst>
            </a:pPr>
            <a:r>
              <a:rPr lang="zh-CN"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第三</a:t>
            </a:r>
            <a:r>
              <a:rPr lang="en-US"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a:t>
            </a:r>
            <a:r>
              <a:rPr lang="zh-CN"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注意人物与社会环境的辩证关系。社会环境决定人物命运及其性格</a:t>
            </a:r>
            <a:r>
              <a:rPr lang="en-US"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a:t>
            </a:r>
            <a:r>
              <a:rPr lang="zh-CN"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人物又影响和改变环境。</a:t>
            </a:r>
            <a:endParaRPr lang="zh-CN"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endParaRPr>
          </a:p>
          <a:p>
            <a:pPr indent="533400">
              <a:lnSpc>
                <a:spcPct val="120000"/>
              </a:lnSpc>
              <a:spcAft>
                <a:spcPts val="0"/>
              </a:spcAft>
              <a:tabLst>
                <a:tab pos="1029335" algn="l"/>
                <a:tab pos="1850390" algn="l"/>
                <a:tab pos="2538095" algn="l"/>
                <a:tab pos="3221990" algn="l"/>
              </a:tabLst>
            </a:pPr>
            <a:r>
              <a:rPr lang="zh-CN"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第四</a:t>
            </a:r>
            <a:r>
              <a:rPr lang="en-US"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a:t>
            </a:r>
            <a:r>
              <a:rPr lang="zh-CN"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分析社会环境描写</a:t>
            </a:r>
            <a:r>
              <a:rPr lang="en-US"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a:t>
            </a:r>
            <a:r>
              <a:rPr lang="zh-CN" altLang="zh-CN" sz="2800" b="1">
                <a:solidFill>
                  <a:schemeClr val="accent3"/>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sym typeface="+mn-ea"/>
              </a:rPr>
              <a:t>理解人物的性格。</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2025" y="161995"/>
            <a:ext cx="10969200" cy="705600"/>
          </a:xfrm>
        </p:spPr>
        <p:txBody>
          <a:bodyPr>
            <a:normAutofit fontScale="90000"/>
          </a:bodyPr>
          <a:lstStyle/>
          <a:p>
            <a:r>
              <a:rPr lang="zh-CN" altLang="en-US"/>
              <a:t/>
            </a:r>
            <a:br>
              <a:rPr lang="zh-CN" altLang="en-US"/>
            </a:br>
            <a:r>
              <a:rPr lang="zh-CN" altLang="en-US"/>
              <a:t>小说阅读：</a:t>
            </a:r>
            <a:r>
              <a:rPr>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sym typeface="+mn-ea"/>
              </a:rPr>
              <a:t>最后的黄豆</a:t>
            </a:r>
            <a:endParaRPr lang="en-US">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sym typeface="+mn-ea"/>
            </a:endParaRPr>
          </a:p>
          <a:p>
            <a:endParaRPr lang="en-US" altLang="en-US">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401955" y="1235075"/>
            <a:ext cx="11241405" cy="5323205"/>
          </a:xfrm>
          <a:prstGeom prst="rect">
            <a:avLst/>
          </a:prstGeom>
          <a:noFill/>
          <a:ln w="9525">
            <a:noFill/>
          </a:ln>
        </p:spPr>
        <p:txBody>
          <a:bodyPr wrap="square">
            <a:spAutoFit/>
          </a:bodyPr>
          <a:lstStyle/>
          <a:p>
            <a:pPr indent="0" algn="l"/>
            <a:r>
              <a:rPr lang="en-US" sz="1050" b="0">
                <a:solidFill>
                  <a:srgbClr val="000000"/>
                </a:solidFill>
                <a:latin typeface="Calibri" panose="020F0502020204030204" charset="0"/>
                <a:ea typeface="宋体" panose="02010600030101010101" pitchFamily="2" charset="-122"/>
                <a:cs typeface="Times New Roman" panose="02020603050405020304" pitchFamily="18" charset="0"/>
              </a:rPr>
              <a:t> </a:t>
            </a:r>
            <a:r>
              <a:rPr lang="en-US" sz="2000" b="0">
                <a:solidFill>
                  <a:srgbClr val="000000"/>
                </a:solidFill>
                <a:latin typeface="Calibri" panose="020F0502020204030204" charset="0"/>
                <a:ea typeface="宋体" panose="02010600030101010101" pitchFamily="2" charset="-122"/>
                <a:cs typeface="Times New Roman" panose="02020603050405020304" pitchFamily="18" charset="0"/>
              </a:rPr>
              <a:t>       </a:t>
            </a:r>
            <a:r>
              <a:rPr 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爷爷是染布的。他爱吃黄豆出了名。在镇子西头，爷爷十七岁那年刷刷地在地上架起了好几口大染锅。这吃饭的手艺是</a:t>
            </a:r>
            <a:r>
              <a:rPr lang="en-US"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rPr>
              <a:t>“</a:t>
            </a:r>
            <a:r>
              <a:rPr 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偷</a:t>
            </a:r>
            <a:r>
              <a:rPr lang="en-US"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rPr>
              <a:t>”</a:t>
            </a:r>
            <a:r>
              <a:rPr 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来的。</a:t>
            </a:r>
            <a:endParaRPr lang="en-US"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endParaRPr>
          </a:p>
          <a:p>
            <a:pPr indent="0" algn="l"/>
            <a:r>
              <a:rPr lang="en-US"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rPr>
              <a:t>         </a:t>
            </a:r>
            <a:r>
              <a:rPr 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爷爷从小喜欢跑进大染坊找老板的儿子斗蛐蛐。有时老板的儿子跟私塾先生念书，爷爷便蹲在一旁，直愣愣地盯着热气腾腾的大染锅。爷爷蹲着看染布时，就从兜里摸出几把炒熟的黄豆塞到嘴里嚼，这样一蹲就是一两个时辰。</a:t>
            </a:r>
            <a:r>
              <a:rPr lang="en-US"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rPr>
              <a:t>“</a:t>
            </a:r>
            <a:r>
              <a:rPr 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呆瓜</a:t>
            </a:r>
            <a:r>
              <a:rPr lang="en-US"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rPr>
              <a:t>”——</a:t>
            </a:r>
            <a:r>
              <a:rPr 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染布师傅往往这么笑话爷爷。当爷爷染出第一锅布时，大家才知道爷爷不呆。</a:t>
            </a:r>
            <a:endParaRPr lang="en-US"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endParaRPr>
          </a:p>
          <a:p>
            <a:pPr indent="0" algn="l"/>
            <a:r>
              <a:rPr lang="en-US"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rPr>
              <a:t>        </a:t>
            </a:r>
            <a:r>
              <a:rPr 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那年，家里遭了大灾，爷爷架几口大锅开始染布。开业那天，镇子里所有人都听到爷爷一边敲锣一边喊话，开张头半个月染布不收钱，染坏了一赔二。爷爷没钱请帮工，自己把麻绳往肚子上一勒，一把黄豆往嘴巴里一塞，一边香甜地嚼着，一边搅动大染锅。当爷爷嚼完三四把黄豆时，青布便染成了。青色衬着爷爷额头的汗珠，沉稳得像傍晚袭来的夜幕。</a:t>
            </a:r>
            <a:endParaRPr lang="en-US"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endParaRPr>
          </a:p>
          <a:p>
            <a:pPr indent="0" algn="l"/>
            <a:r>
              <a:rPr lang="en-US"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rPr>
              <a:t>       </a:t>
            </a:r>
            <a:r>
              <a:rPr 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后来，那家大染坊被爷爷挤垮了。没过半月，爷爷快乐地嚼着黄豆把那几口锅搬进了大染坊。于是，镇子里又有了大染坊。那名声像染布匠拿搅锅棍敲锅一样，咣咣当当响得很。在嚼着一把又一把黄豆时，爷爷兜里也开始响着咣咣当当的银元声。</a:t>
            </a:r>
            <a:endParaRPr lang="en-US"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endParaRPr>
          </a:p>
          <a:p>
            <a:pPr indent="0" algn="l"/>
            <a:r>
              <a:rPr lang="en-US"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rPr>
              <a:t>       </a:t>
            </a:r>
            <a:r>
              <a:rPr lang="zh-CN"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有了钱，除了每天有滋有味地多嚼几把黄豆，还娶了奶奶。迎亲那天，爷爷喝了好多酒，醉了，进洞房时还绊了一脚，兜里的黄豆全撒在地上，他捡了好一阵子。奶奶什么反应，到现在我也不知道。后来跟我讲这事时，爷爷还叹气，这一绊，不是什么好兆头，要不，后半辈子也不会活得这样磕磕绊绊。说这事时，爷爷喘着粗气，我帮着捶了半天背，他还是喘得满脸猪肝紫。</a:t>
            </a:r>
            <a:endParaRPr lang="zh-CN" altLang="en-US" sz="20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88950" y="244475"/>
            <a:ext cx="11445875" cy="6369685"/>
          </a:xfrm>
          <a:prstGeom prst="rect">
            <a:avLst/>
          </a:prstGeom>
          <a:noFill/>
          <a:ln w="9525">
            <a:noFill/>
          </a:ln>
        </p:spPr>
        <p:txBody>
          <a:bodyPr wrap="square">
            <a:spAutoFit/>
          </a:bodyPr>
          <a:lstStyle/>
          <a:p>
            <a:pPr indent="0"/>
            <a:r>
              <a:rPr lang="en-US" altLang="zh-CN" sz="2400" b="0">
                <a:solidFill>
                  <a:srgbClr val="000000"/>
                </a:solidFill>
                <a:ea typeface="宋体" panose="02010600030101010101" pitchFamily="2" charset="-122"/>
              </a:rPr>
              <a:t>       </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其实，爷爷在生父亲的气。</a:t>
            </a:r>
            <a:endPar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endParaRPr>
          </a:p>
          <a:p>
            <a:pPr indent="0"/>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rPr>
              <a:t>        </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闲时，爷爷经常是一边慢慢地嚼着黄豆一边跟我聊天，像在咀嚼他的一生。他说，父亲是一个</a:t>
            </a:r>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rPr>
              <a:t>“</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倒钱筒</a:t>
            </a:r>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rPr>
              <a:t>”</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。父亲是爷爷的独苗，奶奶宠着他，惯着他。听爷爷说，父亲才十岁，就开始进大烟馆。没钱，就赊账。烟馆老板拿着赊账本来计钱时，爷爷才明白是怎么一回事。</a:t>
            </a:r>
            <a:endPar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endParaRPr>
          </a:p>
          <a:p>
            <a:pPr indent="0"/>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rPr>
              <a:t>         </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父亲就像一颗荒野的树那样疯长。</a:t>
            </a:r>
            <a:endPar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endParaRPr>
          </a:p>
          <a:p>
            <a:pPr indent="0"/>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rPr>
              <a:t>         </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我十岁那年，三天三夜，父亲跟人赌输了。大染坊被抵了赌债。那一天爷爷没有嚼他的黄豆，唉声叹气，一脸乌云。</a:t>
            </a:r>
            <a:endPar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endParaRPr>
          </a:p>
          <a:p>
            <a:pPr indent="0"/>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rPr>
              <a:t>         </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搬出大染坊时，爷爷习惯性地掏出黄豆，迟疑了一下，爷爷这回没有把黄豆塞进嘴巴，而是把黄豆一路撒在地上。</a:t>
            </a:r>
            <a:endPar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endParaRPr>
          </a:p>
          <a:p>
            <a:pPr indent="0"/>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rPr>
              <a:t>         </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没几年，爷爷病得不行了。父亲依然整天不着家，爷爷的安危只是他耳边刮过的一阵微风。</a:t>
            </a:r>
            <a:endPar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endParaRPr>
          </a:p>
          <a:p>
            <a:pPr indent="0"/>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rPr>
              <a:t>        </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临终前的那个晚上，爷爷示意我到他跟前，他手中攥着一个小布袋，打开来，是些黄豆。昏暗的灯光下，豆子炒得金灿灿的，爷爷说，这辈子只剩下这点黄豆了，他的声音很轻，连他旁边油灯的火苗都没有动一下，他颤巍巍拈出一颗豆子，习惯性地放入口中，又要嚼它。不知是黄豆太硬还是爷爷老了，牙品不行，他没嚼动，又把豆子放入袋中。</a:t>
            </a:r>
            <a:endParaRPr lang="zh-CN" alt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31495" y="984250"/>
            <a:ext cx="10174605" cy="5262245"/>
          </a:xfrm>
          <a:prstGeom prst="rect">
            <a:avLst/>
          </a:prstGeom>
          <a:noFill/>
          <a:ln w="9525">
            <a:noFill/>
          </a:ln>
        </p:spPr>
        <p:txBody>
          <a:bodyPr wrap="square">
            <a:spAutoFit/>
            <a:scene3d>
              <a:camera prst="orthographicFront"/>
              <a:lightRig rig="threePt" dir="t"/>
            </a:scene3d>
          </a:bodyPr>
          <a:lstStyle/>
          <a:p>
            <a:pPr indent="0"/>
            <a:r>
              <a:rPr lang="en-US" sz="1050" b="0">
                <a:solidFill>
                  <a:srgbClr val="000000"/>
                </a:solidFill>
                <a:latin typeface="Calibri" panose="020F0502020204030204" charset="0"/>
                <a:ea typeface="宋体" panose="02010600030101010101" pitchFamily="2" charset="-122"/>
                <a:cs typeface="Times New Roman" panose="02020603050405020304" pitchFamily="18" charset="0"/>
              </a:rPr>
              <a:t> </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rPr>
              <a:t>他叹叹气，说这辈子就爱这黄豆，人走了带上它，也算来世上留个念想。他慈爱地对我说，如果你长大了真活不下去，可以再到爷爷这里来拿这黄豆吃。不过，你要是争气，最好就别来找我了，他语气中满是沮丧。</a:t>
            </a:r>
            <a:endPar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endParaRPr>
          </a:p>
          <a:p>
            <a:pPr indent="0"/>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rPr>
              <a:t>    </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rPr>
              <a:t>我愣愣的，不太明白，点了点头。</a:t>
            </a:r>
            <a:endPar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endParaRPr>
          </a:p>
          <a:p>
            <a:pPr indent="0"/>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rPr>
              <a:t>    </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rPr>
              <a:t>第二天早晨，爷爷走了，手里紧紧攥着那小袋嚼不动的黄豆。邻居帮忙葬了爷爷后，父亲才回来。没人怪他，他在邻里眼中只是一个能够看得见的影子。</a:t>
            </a:r>
            <a:endPar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endParaRPr>
          </a:p>
          <a:p>
            <a:pPr indent="0"/>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rPr>
              <a:t>    </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rPr>
              <a:t>父亲长号着，声音凄厉，如同塌了脊梁。大家都知道他为什么哭。整整两天两夜，他雇了好几个人把小房子掏了一遍又一遍，最后连瓦背也全掀掉了，还是没有找到传说中爷爷那几坨金子。他疯了。</a:t>
            </a:r>
            <a:endPar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endParaRPr>
          </a:p>
          <a:p>
            <a:pPr indent="0"/>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rPr>
              <a:t>    </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rPr>
              <a:t>后来，一个金匠跟我说爷爷确实有几坨金子。不过，爷爷临终前偷偷让他把它们打成了一颗颗金珠子。</a:t>
            </a:r>
            <a:endPar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endParaRPr>
          </a:p>
          <a:p>
            <a:pPr indent="0"/>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rPr>
              <a:t>    </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rPr>
              <a:t>我蓦然明白，爷爷那小袋黄豆是什么了。爷爷给我留了一笔活命钱。</a:t>
            </a:r>
            <a:endPar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endParaRPr>
          </a:p>
          <a:p>
            <a:pPr indent="0"/>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rPr>
              <a:t>    </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rPr>
              <a:t>有人曾问我，金子最终找到了吗？</a:t>
            </a:r>
            <a:endParaRPr lang="zh-CN" alt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cs typeface="隶书" panose="02010509060101010101"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468120" y="810260"/>
            <a:ext cx="9669145" cy="1753235"/>
          </a:xfrm>
          <a:prstGeom prst="rect">
            <a:avLst/>
          </a:prstGeom>
          <a:noFill/>
          <a:ln w="9525">
            <a:noFill/>
          </a:ln>
        </p:spPr>
        <p:txBody>
          <a:bodyPr wrap="square">
            <a:spAutoFit/>
            <a:scene3d>
              <a:camera prst="orthographicFront"/>
              <a:lightRig rig="threePt" dir="t"/>
            </a:scene3d>
          </a:bodyPr>
          <a:lstStyle/>
          <a:p>
            <a:pPr indent="0"/>
            <a:r>
              <a:rPr lang="en-US" sz="1050" b="0">
                <a:solidFill>
                  <a:srgbClr val="000000"/>
                </a:solidFill>
                <a:latin typeface="Calibri" panose="020F0502020204030204" charset="0"/>
                <a:ea typeface="宋体" panose="02010600030101010101" pitchFamily="2" charset="-122"/>
                <a:cs typeface="Times New Roman" panose="02020603050405020304" pitchFamily="18" charset="0"/>
              </a:rPr>
              <a:t> </a:t>
            </a:r>
            <a:r>
              <a:rPr lang="zh-CN"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当然没有。爷爷的坟头早被我平了，当时还有人说，我跟我那疯死掉的父亲一样，也是忤逆不孝。</a:t>
            </a:r>
            <a:endParaRPr lang="en-US"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endParaRPr>
          </a:p>
          <a:p>
            <a:pPr indent="0"/>
            <a:r>
              <a:rPr lang="en-US"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rPr>
              <a:t>    </a:t>
            </a:r>
            <a:r>
              <a:rPr lang="zh-CN"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现在我有了自己的企业，人们称我是什么</a:t>
            </a:r>
            <a:r>
              <a:rPr lang="en-US"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rPr>
              <a:t>“</a:t>
            </a:r>
            <a:r>
              <a:rPr lang="zh-CN"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著名企业家</a:t>
            </a:r>
            <a:r>
              <a:rPr lang="en-US"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rPr>
              <a:t>”</a:t>
            </a:r>
            <a:r>
              <a:rPr lang="zh-CN"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。不久前，一次慈善会上，我说了，死后捐出全部财产，我那个儿子和老婆都不跟我说话了。</a:t>
            </a:r>
            <a:endParaRPr lang="en-US"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endParaRPr>
          </a:p>
          <a:p>
            <a:pPr indent="0"/>
            <a:r>
              <a:rPr lang="en-US"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rPr>
              <a:t>    </a:t>
            </a:r>
            <a:r>
              <a:rPr lang="zh-CN"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为什么这么做？有记者问我，我一时语塞，眼前浮现出爷爷那小袋最后的黄豆。</a:t>
            </a:r>
          </a:p>
          <a:p>
            <a:pPr indent="0"/>
            <a:r>
              <a:rPr lang="zh-CN"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（改自王琼华《最后一碗黄豆》）</a:t>
            </a:r>
            <a:endParaRPr lang="zh-CN" altLang="en-US"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3" action="ppaction://hlinksldjump"/>
          </p:cNvPr>
          <p:cNvSpPr/>
          <p:nvPr/>
        </p:nvSpPr>
        <p:spPr>
          <a:xfrm>
            <a:off x="1150620" y="424180"/>
            <a:ext cx="2154555" cy="671830"/>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bg1"/>
                </a:solidFill>
                <a:latin typeface="微软雅黑" panose="020B0503020204020204" pitchFamily="34" charset="-122"/>
                <a:ea typeface="微软雅黑" panose="020B0503020204020204" pitchFamily="34" charset="-122"/>
              </a:rPr>
              <a:t>作者简介</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1430655" y="1226185"/>
            <a:ext cx="8729345" cy="2526665"/>
          </a:xfrm>
          <a:prstGeom prst="rect">
            <a:avLst/>
          </a:prstGeom>
        </p:spPr>
        <p:txBody>
          <a:bodyPr wrap="square">
            <a:spAutoFit/>
          </a:bodyPr>
          <a:lstStyle/>
          <a:p>
            <a:pPr indent="533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列夫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托尔斯泰</a:t>
            </a:r>
            <a:r>
              <a:rPr lang="en-US" altLang="zh-CN" sz="2200" dirty="0">
                <a:solidFill>
                  <a:srgbClr val="000000"/>
                </a:solidFill>
                <a:latin typeface="Times New Roman" panose="02020603050405020304" pitchFamily="18" charset="0"/>
                <a:cs typeface="Times New Roman" panose="02020603050405020304" pitchFamily="18" charset="0"/>
              </a:rPr>
              <a:t>(1828—1910),19</a:t>
            </a:r>
            <a:r>
              <a:rPr lang="zh-CN" altLang="zh-CN" sz="2200" dirty="0">
                <a:solidFill>
                  <a:srgbClr val="000000"/>
                </a:solidFill>
                <a:latin typeface="Times New Roman" panose="02020603050405020304" pitchFamily="18" charset="0"/>
                <a:cs typeface="Times New Roman" panose="02020603050405020304" pitchFamily="18" charset="0"/>
              </a:rPr>
              <a:t>世纪中期俄国批判现实主义作家、思想家、哲学家。托尔斯泰生于贵族家庭</a:t>
            </a:r>
            <a:r>
              <a:rPr lang="en-US" altLang="zh-CN" sz="2200" dirty="0">
                <a:solidFill>
                  <a:srgbClr val="000000"/>
                </a:solidFill>
                <a:latin typeface="Times New Roman" panose="02020603050405020304" pitchFamily="18" charset="0"/>
                <a:cs typeface="Times New Roman" panose="02020603050405020304" pitchFamily="18" charset="0"/>
              </a:rPr>
              <a:t>,1847</a:t>
            </a:r>
            <a:r>
              <a:rPr lang="zh-CN" altLang="zh-CN" sz="2200" dirty="0">
                <a:solidFill>
                  <a:srgbClr val="000000"/>
                </a:solidFill>
                <a:latin typeface="Times New Roman" panose="02020603050405020304" pitchFamily="18" charset="0"/>
                <a:cs typeface="Times New Roman" panose="02020603050405020304" pitchFamily="18" charset="0"/>
              </a:rPr>
              <a:t>年退学后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回故乡在自己领地上作改革农奴制的尝试</a:t>
            </a:r>
            <a:r>
              <a:rPr lang="en-US" altLang="zh-CN" sz="2200" dirty="0">
                <a:solidFill>
                  <a:srgbClr val="000000"/>
                </a:solidFill>
                <a:latin typeface="Times New Roman" panose="02020603050405020304" pitchFamily="18" charset="0"/>
                <a:cs typeface="Times New Roman" panose="02020603050405020304" pitchFamily="18" charset="0"/>
              </a:rPr>
              <a:t>,1851~1854</a:t>
            </a:r>
            <a:r>
              <a:rPr lang="zh-CN" altLang="zh-CN" sz="2200" dirty="0">
                <a:solidFill>
                  <a:srgbClr val="000000"/>
                </a:solidFill>
                <a:latin typeface="Times New Roman" panose="02020603050405020304" pitchFamily="18" charset="0"/>
                <a:cs typeface="Times New Roman" panose="02020603050405020304" pitchFamily="18" charset="0"/>
              </a:rPr>
              <a:t>年在高加索军队中服役并开始写作</a:t>
            </a:r>
            <a:r>
              <a:rPr lang="en-US" altLang="zh-CN" sz="2200" dirty="0">
                <a:solidFill>
                  <a:srgbClr val="000000"/>
                </a:solidFill>
                <a:latin typeface="Times New Roman" panose="02020603050405020304" pitchFamily="18" charset="0"/>
                <a:cs typeface="Times New Roman" panose="02020603050405020304" pitchFamily="18" charset="0"/>
              </a:rPr>
              <a:t>,1854~1855</a:t>
            </a:r>
            <a:r>
              <a:rPr lang="zh-CN" altLang="zh-CN" sz="2200" dirty="0">
                <a:solidFill>
                  <a:srgbClr val="000000"/>
                </a:solidFill>
                <a:latin typeface="Times New Roman" panose="02020603050405020304" pitchFamily="18" charset="0"/>
                <a:cs typeface="Times New Roman" panose="02020603050405020304" pitchFamily="18" charset="0"/>
              </a:rPr>
              <a:t>年参加克里米亚战争</a:t>
            </a:r>
            <a:r>
              <a:rPr lang="en-US" altLang="zh-CN" sz="2200" dirty="0">
                <a:solidFill>
                  <a:srgbClr val="000000"/>
                </a:solidFill>
                <a:latin typeface="Times New Roman" panose="02020603050405020304" pitchFamily="18" charset="0"/>
                <a:cs typeface="Times New Roman" panose="02020603050405020304" pitchFamily="18" charset="0"/>
              </a:rPr>
              <a:t>,1855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月回到彼得堡</a:t>
            </a:r>
            <a:r>
              <a:rPr lang="en-US" altLang="zh-CN" sz="2200" dirty="0">
                <a:solidFill>
                  <a:srgbClr val="000000"/>
                </a:solidFill>
                <a:latin typeface="Times New Roman" panose="02020603050405020304" pitchFamily="18" charset="0"/>
                <a:cs typeface="Times New Roman" panose="02020603050405020304" pitchFamily="18" charset="0"/>
              </a:rPr>
              <a:t>,1910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月病逝于一个小站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享年</a:t>
            </a:r>
            <a:r>
              <a:rPr lang="en-US" altLang="zh-CN" sz="2200" dirty="0">
                <a:solidFill>
                  <a:srgbClr val="000000"/>
                </a:solidFill>
                <a:latin typeface="Times New Roman" panose="02020603050405020304" pitchFamily="18" charset="0"/>
                <a:cs typeface="Times New Roman" panose="02020603050405020304" pitchFamily="18" charset="0"/>
              </a:rPr>
              <a:t>82</a:t>
            </a:r>
            <a:r>
              <a:rPr lang="zh-CN" altLang="zh-CN" sz="2200" dirty="0">
                <a:solidFill>
                  <a:srgbClr val="000000"/>
                </a:solidFill>
                <a:latin typeface="Times New Roman" panose="02020603050405020304" pitchFamily="18" charset="0"/>
                <a:cs typeface="Times New Roman" panose="02020603050405020304" pitchFamily="18" charset="0"/>
              </a:rPr>
              <a:t>岁。代表作有《战争与和平》《安娜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卡列尼娜》《复活》等。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20.eps" descr="id:2147488600;FounderCES"/>
          <p:cNvPicPr/>
          <p:nvPr>
            <p:custDataLst>
              <p:tags r:id="rId1"/>
            </p:custDataLst>
          </p:nvPr>
        </p:nvPicPr>
        <p:blipFill>
          <a:blip r:embed="rId4" cstate="print"/>
          <a:stretch>
            <a:fillRect/>
          </a:stretch>
        </p:blipFill>
        <p:spPr>
          <a:xfrm>
            <a:off x="9624060" y="4524375"/>
            <a:ext cx="1912620" cy="169418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t>（1）小说中“爷爷这回没有把黄豆塞进嘴巴，而是把黄豆一路撒在地上”这一行为反映了爷爷什么样的心态？请简要分析。</a:t>
            </a:r>
          </a:p>
        </p:txBody>
      </p:sp>
      <p:sp>
        <p:nvSpPr>
          <p:cNvPr id="100" name="文本框 99"/>
          <p:cNvSpPr txBox="1"/>
          <p:nvPr/>
        </p:nvSpPr>
        <p:spPr>
          <a:xfrm>
            <a:off x="608965" y="1998980"/>
            <a:ext cx="9831070" cy="1938020"/>
          </a:xfrm>
          <a:prstGeom prst="rect">
            <a:avLst/>
          </a:prstGeom>
          <a:noFill/>
          <a:ln w="9525">
            <a:noFill/>
          </a:ln>
        </p:spPr>
        <p:txBody>
          <a:bodyPr wrap="square">
            <a:spAutoFit/>
          </a:bodyPr>
          <a:lstStyle/>
          <a:p>
            <a:pPr indent="0"/>
            <a:r>
              <a:rPr lang="zh-CN" sz="2400" b="1">
                <a:solidFill>
                  <a:srgbClr val="0000FF"/>
                </a:solidFill>
                <a:effectLst>
                  <a:outerShdw blurRad="38100" dist="38100" dir="2700000" algn="tl">
                    <a:srgbClr val="000000">
                      <a:alpha val="43137"/>
                    </a:srgbClr>
                  </a:outerShdw>
                </a:effectLst>
                <a:ea typeface="宋体" panose="02010600030101010101" pitchFamily="2" charset="-122"/>
              </a:rPr>
              <a:t>【答案】</a:t>
            </a:r>
            <a:r>
              <a:rPr lang="en-US" sz="2400"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cs typeface="Times New Roman" panose="02020603050405020304" pitchFamily="18" charset="0"/>
              </a:rPr>
              <a:t> </a:t>
            </a:r>
            <a:r>
              <a:rPr lang="zh-CN" sz="2400" b="1">
                <a:solidFill>
                  <a:srgbClr val="000000"/>
                </a:solidFill>
                <a:effectLst>
                  <a:outerShdw blurRad="38100" dist="38100" dir="2700000" algn="tl">
                    <a:srgbClr val="000000">
                      <a:alpha val="43137"/>
                    </a:srgbClr>
                  </a:outerShdw>
                </a:effectLst>
                <a:ea typeface="宋体" panose="02010600030101010101" pitchFamily="2" charset="-122"/>
              </a:rPr>
              <a:t>（</a:t>
            </a:r>
            <a:r>
              <a:rPr lang="en-US" sz="2400"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cs typeface="Times New Roman" panose="02020603050405020304" pitchFamily="18" charset="0"/>
              </a:rPr>
              <a:t>1</a:t>
            </a:r>
            <a:r>
              <a:rPr lang="zh-CN" sz="2400" b="1">
                <a:solidFill>
                  <a:srgbClr val="000000"/>
                </a:solidFill>
                <a:effectLst>
                  <a:outerShdw blurRad="38100" dist="38100" dir="2700000" algn="tl">
                    <a:srgbClr val="000000">
                      <a:alpha val="43137"/>
                    </a:srgbClr>
                  </a:outerShdw>
                </a:effectLst>
                <a:ea typeface="宋体" panose="02010600030101010101" pitchFamily="2" charset="-122"/>
              </a:rPr>
              <a:t>）心态：反映出</a:t>
            </a:r>
            <a:r>
              <a:rPr lang="en-US" sz="2400"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sz="2400" b="1">
                <a:solidFill>
                  <a:srgbClr val="000000"/>
                </a:solidFill>
                <a:effectLst>
                  <a:outerShdw blurRad="38100" dist="38100" dir="2700000" algn="tl">
                    <a:srgbClr val="000000">
                      <a:alpha val="43137"/>
                    </a:srgbClr>
                  </a:outerShdw>
                </a:effectLst>
                <a:ea typeface="宋体" panose="02010600030101010101" pitchFamily="2" charset="-122"/>
              </a:rPr>
              <a:t>爷爷</a:t>
            </a:r>
            <a:r>
              <a:rPr lang="en-US" sz="2400"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sz="2400" b="1">
                <a:solidFill>
                  <a:srgbClr val="000000"/>
                </a:solidFill>
                <a:effectLst>
                  <a:outerShdw blurRad="38100" dist="38100" dir="2700000" algn="tl">
                    <a:srgbClr val="000000">
                      <a:alpha val="43137"/>
                    </a:srgbClr>
                  </a:outerShdw>
                </a:effectLst>
                <a:ea typeface="宋体" panose="02010600030101010101" pitchFamily="2" charset="-122"/>
              </a:rPr>
              <a:t>在产业被抵债后内心的痛苦、失落和气愤。</a:t>
            </a:r>
          </a:p>
          <a:p>
            <a:pPr indent="0"/>
            <a:r>
              <a:rPr lang="zh-CN" sz="2400" b="1">
                <a:solidFill>
                  <a:srgbClr val="000000"/>
                </a:solidFill>
                <a:effectLst>
                  <a:outerShdw blurRad="38100" dist="38100" dir="2700000" algn="tl">
                    <a:srgbClr val="000000">
                      <a:alpha val="43137"/>
                    </a:srgbClr>
                  </a:outerShdw>
                </a:effectLst>
                <a:ea typeface="宋体" panose="02010600030101010101" pitchFamily="2" charset="-122"/>
              </a:rPr>
              <a:t>分析：</a:t>
            </a:r>
            <a:r>
              <a:rPr lang="en-US" sz="2400"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①“</a:t>
            </a:r>
            <a:r>
              <a:rPr lang="zh-CN" sz="2400" b="1">
                <a:solidFill>
                  <a:srgbClr val="000000"/>
                </a:solidFill>
                <a:effectLst>
                  <a:outerShdw blurRad="38100" dist="38100" dir="2700000" algn="tl">
                    <a:srgbClr val="000000">
                      <a:alpha val="43137"/>
                    </a:srgbClr>
                  </a:outerShdw>
                </a:effectLst>
                <a:ea typeface="宋体" panose="02010600030101010101" pitchFamily="2" charset="-122"/>
              </a:rPr>
              <a:t>没有把黄豆塞进嘴巴</a:t>
            </a:r>
            <a:r>
              <a:rPr lang="en-US" sz="2400"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sz="2400" b="1">
                <a:solidFill>
                  <a:srgbClr val="000000"/>
                </a:solidFill>
                <a:effectLst>
                  <a:outerShdw blurRad="38100" dist="38100" dir="2700000" algn="tl">
                    <a:srgbClr val="000000">
                      <a:alpha val="43137"/>
                    </a:srgbClr>
                  </a:outerShdw>
                </a:effectLst>
                <a:ea typeface="宋体" panose="02010600030101010101" pitchFamily="2" charset="-122"/>
              </a:rPr>
              <a:t>是因为内心痛苦，没兴趣嚼黄豆了；</a:t>
            </a:r>
            <a:r>
              <a:rPr lang="en-US" sz="2400"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②“</a:t>
            </a:r>
            <a:r>
              <a:rPr lang="zh-CN" sz="2400" b="1">
                <a:solidFill>
                  <a:srgbClr val="000000"/>
                </a:solidFill>
                <a:effectLst>
                  <a:outerShdw blurRad="38100" dist="38100" dir="2700000" algn="tl">
                    <a:srgbClr val="000000">
                      <a:alpha val="43137"/>
                    </a:srgbClr>
                  </a:outerShdw>
                </a:effectLst>
                <a:ea typeface="宋体" panose="02010600030101010101" pitchFamily="2" charset="-122"/>
              </a:rPr>
              <a:t>把黄豆一路撒在地上</a:t>
            </a:r>
            <a:r>
              <a:rPr lang="en-US" sz="2400"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sz="2400" b="1">
                <a:solidFill>
                  <a:srgbClr val="000000"/>
                </a:solidFill>
                <a:effectLst>
                  <a:outerShdw blurRad="38100" dist="38100" dir="2700000" algn="tl">
                    <a:srgbClr val="000000">
                      <a:alpha val="43137"/>
                    </a:srgbClr>
                  </a:outerShdw>
                </a:effectLst>
                <a:ea typeface="宋体" panose="02010600030101010101" pitchFamily="2" charset="-122"/>
              </a:rPr>
              <a:t>寓意其守成的失败，也表达了对儿子败家的气愤</a:t>
            </a:r>
            <a:endParaRPr lang="zh-CN" altLang="en-US" sz="2400" b="1">
              <a:solidFill>
                <a:srgbClr val="000000"/>
              </a:solidFill>
              <a:effectLst>
                <a:outerShdw blurRad="38100" dist="38100" dir="2700000" algn="tl">
                  <a:srgbClr val="000000">
                    <a:alpha val="43137"/>
                  </a:srgbClr>
                </a:outerShdw>
              </a:effectLst>
              <a:ea typeface="宋体" panose="02010600030101010101" pitchFamily="2" charset="-122"/>
            </a:endParaRPr>
          </a:p>
        </p:txBody>
      </p:sp>
      <p:sp>
        <p:nvSpPr>
          <p:cNvPr id="3" name="文本框 2"/>
          <p:cNvSpPr txBox="1"/>
          <p:nvPr/>
        </p:nvSpPr>
        <p:spPr>
          <a:xfrm>
            <a:off x="324485" y="3937000"/>
            <a:ext cx="10605135" cy="1568450"/>
          </a:xfrm>
          <a:prstGeom prst="rect">
            <a:avLst/>
          </a:prstGeom>
          <a:noFill/>
          <a:ln w="9525">
            <a:noFill/>
          </a:ln>
        </p:spPr>
        <p:txBody>
          <a:bodyPr wrap="square">
            <a:spAutoFit/>
          </a:bodyPr>
          <a:lstStyle/>
          <a:p>
            <a:pPr indent="0"/>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【分析】（</a:t>
            </a:r>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rPr>
              <a:t>1</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）本题考查对人物情感的分析。爷爷这回没有把黄豆塞进嘴巴，而是把黄豆一路撒在地上。联系文本内容，爷爷是在什么情景之下有这种行为的，是在染坊被抵债后。抓住爷爷的动作</a:t>
            </a:r>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rPr>
              <a:t>“</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撒</a:t>
            </a:r>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rPr>
              <a:t>”</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分析情感。反映出</a:t>
            </a:r>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rPr>
              <a:t>“</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爷爷</a:t>
            </a:r>
            <a:r>
              <a:rPr 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Calibri" panose="020F0502020204030204" charset="0"/>
                <a:ea typeface="宋体" panose="02010600030101010101" pitchFamily="2" charset="-122"/>
              </a:rPr>
              <a:t>”</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rPr>
              <a:t>在产业被抵债后内心的痛苦、失落和气愤。答出心态，然后进行分析。</a:t>
            </a:r>
            <a:endParaRPr lang="zh-CN" altLang="en-US" sz="2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t>（2）小说多次写到爷爷嚼黄豆，这在全文中有何作用？请简要概括。</a:t>
            </a:r>
          </a:p>
        </p:txBody>
      </p:sp>
      <p:sp>
        <p:nvSpPr>
          <p:cNvPr id="100" name="文本框 99"/>
          <p:cNvSpPr txBox="1"/>
          <p:nvPr/>
        </p:nvSpPr>
        <p:spPr>
          <a:xfrm>
            <a:off x="608330" y="2033270"/>
            <a:ext cx="11241405" cy="922020"/>
          </a:xfrm>
          <a:prstGeom prst="rect">
            <a:avLst/>
          </a:prstGeom>
          <a:noFill/>
          <a:ln w="9525">
            <a:noFill/>
          </a:ln>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indent="0"/>
            <a:r>
              <a:rPr lang="zh-CN" b="1">
                <a:solidFill>
                  <a:schemeClr val="accent3"/>
                </a:solidFill>
                <a:effectLst>
                  <a:outerShdw blurRad="38100" dist="38100" dir="2700000" algn="tl">
                    <a:srgbClr val="000000">
                      <a:alpha val="43137"/>
                    </a:srgbClr>
                  </a:outerShdw>
                </a:effectLst>
                <a:ea typeface="宋体" panose="02010600030101010101" pitchFamily="2" charset="-122"/>
              </a:rPr>
              <a:t>（</a:t>
            </a:r>
            <a:r>
              <a:rPr lang="en-US"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cs typeface="Times New Roman" panose="02020603050405020304" pitchFamily="18" charset="0"/>
              </a:rPr>
              <a:t>2</a:t>
            </a:r>
            <a:r>
              <a:rPr lang="zh-CN" b="1">
                <a:solidFill>
                  <a:schemeClr val="accent3"/>
                </a:solidFill>
                <a:effectLst>
                  <a:outerShdw blurRad="38100" dist="38100" dir="2700000" algn="tl">
                    <a:srgbClr val="000000">
                      <a:alpha val="43137"/>
                    </a:srgbClr>
                  </a:outerShdw>
                </a:effectLst>
                <a:ea typeface="宋体" panose="02010600030101010101" pitchFamily="2" charset="-122"/>
              </a:rPr>
              <a:t>）【答案】</a:t>
            </a:r>
            <a:r>
              <a:rPr lang="en-US"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①</a:t>
            </a:r>
            <a:r>
              <a:rPr lang="zh-CN" b="1">
                <a:solidFill>
                  <a:schemeClr val="accent3"/>
                </a:solidFill>
                <a:effectLst>
                  <a:outerShdw blurRad="38100" dist="38100" dir="2700000" algn="tl">
                    <a:srgbClr val="000000">
                      <a:alpha val="43137"/>
                    </a:srgbClr>
                  </a:outerShdw>
                </a:effectLst>
                <a:ea typeface="宋体" panose="02010600030101010101" pitchFamily="2" charset="-122"/>
              </a:rPr>
              <a:t>生动揭示</a:t>
            </a:r>
            <a:r>
              <a:rPr lang="en-US"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b="1">
                <a:solidFill>
                  <a:schemeClr val="accent3"/>
                </a:solidFill>
                <a:effectLst>
                  <a:outerShdw blurRad="38100" dist="38100" dir="2700000" algn="tl">
                    <a:srgbClr val="000000">
                      <a:alpha val="43137"/>
                    </a:srgbClr>
                  </a:outerShdw>
                </a:effectLst>
                <a:ea typeface="宋体" panose="02010600030101010101" pitchFamily="2" charset="-122"/>
              </a:rPr>
              <a:t>爷爷</a:t>
            </a:r>
            <a:r>
              <a:rPr lang="en-US"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b="1">
                <a:solidFill>
                  <a:schemeClr val="accent3"/>
                </a:solidFill>
                <a:effectLst>
                  <a:outerShdw blurRad="38100" dist="38100" dir="2700000" algn="tl">
                    <a:srgbClr val="000000">
                      <a:alpha val="43137"/>
                    </a:srgbClr>
                  </a:outerShdw>
                </a:effectLst>
                <a:ea typeface="宋体" panose="02010600030101010101" pitchFamily="2" charset="-122"/>
              </a:rPr>
              <a:t>心理，反映</a:t>
            </a:r>
            <a:r>
              <a:rPr lang="en-US"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b="1">
                <a:solidFill>
                  <a:schemeClr val="accent3"/>
                </a:solidFill>
                <a:effectLst>
                  <a:outerShdw blurRad="38100" dist="38100" dir="2700000" algn="tl">
                    <a:srgbClr val="000000">
                      <a:alpha val="43137"/>
                    </a:srgbClr>
                  </a:outerShdw>
                </a:effectLst>
                <a:ea typeface="宋体" panose="02010600030101010101" pitchFamily="2" charset="-122"/>
              </a:rPr>
              <a:t>爷爷</a:t>
            </a:r>
            <a:r>
              <a:rPr lang="en-US"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b="1">
                <a:solidFill>
                  <a:schemeClr val="accent3"/>
                </a:solidFill>
                <a:effectLst>
                  <a:outerShdw blurRad="38100" dist="38100" dir="2700000" algn="tl">
                    <a:srgbClr val="000000">
                      <a:alpha val="43137"/>
                    </a:srgbClr>
                  </a:outerShdw>
                </a:effectLst>
                <a:ea typeface="宋体" panose="02010600030101010101" pitchFamily="2" charset="-122"/>
              </a:rPr>
              <a:t>专注、执著和顽强的性格特征；</a:t>
            </a:r>
            <a:r>
              <a:rPr lang="en-US"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②</a:t>
            </a:r>
            <a:r>
              <a:rPr lang="zh-CN" b="1">
                <a:solidFill>
                  <a:schemeClr val="accent3"/>
                </a:solidFill>
                <a:effectLst>
                  <a:outerShdw blurRad="38100" dist="38100" dir="2700000" algn="tl">
                    <a:srgbClr val="000000">
                      <a:alpha val="43137"/>
                    </a:srgbClr>
                  </a:outerShdw>
                </a:effectLst>
                <a:ea typeface="宋体" panose="02010600030101010101" pitchFamily="2" charset="-122"/>
              </a:rPr>
              <a:t>是贯穿全文的线索，将</a:t>
            </a:r>
            <a:r>
              <a:rPr lang="en-US"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b="1">
                <a:solidFill>
                  <a:schemeClr val="accent3"/>
                </a:solidFill>
                <a:effectLst>
                  <a:outerShdw blurRad="38100" dist="38100" dir="2700000" algn="tl">
                    <a:srgbClr val="000000">
                      <a:alpha val="43137"/>
                    </a:srgbClr>
                  </a:outerShdw>
                </a:effectLst>
                <a:ea typeface="宋体" panose="02010600030101010101" pitchFamily="2" charset="-122"/>
              </a:rPr>
              <a:t>爷爷</a:t>
            </a:r>
            <a:r>
              <a:rPr lang="en-US"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b="1">
                <a:solidFill>
                  <a:schemeClr val="accent3"/>
                </a:solidFill>
                <a:effectLst>
                  <a:outerShdw blurRad="38100" dist="38100" dir="2700000" algn="tl">
                    <a:srgbClr val="000000">
                      <a:alpha val="43137"/>
                    </a:srgbClr>
                  </a:outerShdw>
                </a:effectLst>
                <a:ea typeface="宋体" panose="02010600030101010101" pitchFamily="2" charset="-122"/>
              </a:rPr>
              <a:t>创业、守成过程中的环节紧密联系起来；</a:t>
            </a:r>
            <a:r>
              <a:rPr lang="en-US"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③</a:t>
            </a:r>
            <a:r>
              <a:rPr lang="zh-CN" b="1">
                <a:solidFill>
                  <a:schemeClr val="accent3"/>
                </a:solidFill>
                <a:effectLst>
                  <a:outerShdw blurRad="38100" dist="38100" dir="2700000" algn="tl">
                    <a:srgbClr val="000000">
                      <a:alpha val="43137"/>
                    </a:srgbClr>
                  </a:outerShdw>
                </a:effectLst>
                <a:ea typeface="宋体" panose="02010600030101010101" pitchFamily="2" charset="-122"/>
              </a:rPr>
              <a:t>为情节发展做铺垫，使故事情节更丰富、更合理。或：有利于表现主题。</a:t>
            </a:r>
            <a:endParaRPr lang="zh-CN" altLang="en-US" b="1">
              <a:solidFill>
                <a:schemeClr val="accent3"/>
              </a:solidFill>
              <a:effectLst>
                <a:outerShdw blurRad="38100" dist="38100" dir="2700000" algn="tl">
                  <a:srgbClr val="000000">
                    <a:alpha val="43137"/>
                  </a:srgbClr>
                </a:outerShdw>
              </a:effectLst>
              <a:ea typeface="宋体" panose="02010600030101010101" pitchFamily="2" charset="-122"/>
            </a:endParaRPr>
          </a:p>
        </p:txBody>
      </p:sp>
      <p:sp>
        <p:nvSpPr>
          <p:cNvPr id="3" name="文本框 2"/>
          <p:cNvSpPr txBox="1"/>
          <p:nvPr/>
        </p:nvSpPr>
        <p:spPr>
          <a:xfrm>
            <a:off x="539115" y="3442335"/>
            <a:ext cx="11038205" cy="1383665"/>
          </a:xfrm>
          <a:prstGeom prst="rect">
            <a:avLst/>
          </a:prstGeom>
          <a:noFill/>
          <a:ln w="9525">
            <a:noFill/>
          </a:ln>
        </p:spPr>
        <p:txBody>
          <a:bodyPr wrap="square">
            <a:spAutoFit/>
          </a:bodyPr>
          <a:lstStyle/>
          <a:p>
            <a:pPr indent="0"/>
            <a:r>
              <a:rPr lang="zh-CN" sz="2800" b="1">
                <a:solidFill>
                  <a:srgbClr val="000000"/>
                </a:solidFill>
                <a:ea typeface="宋体" panose="02010600030101010101" pitchFamily="2" charset="-122"/>
              </a:rPr>
              <a:t>【分析】本题考查分析文章结构。爷爷嚼黄豆是在什么情况下嚼黄豆，通过写爷爷嚼黄豆可以表现出爷爷的性格特征；写爷爷从小时候到死去都在嚼黄豆，嚼黄豆是全文的线索，推动了情节的发展。</a:t>
            </a:r>
            <a:endParaRPr lang="zh-CN" altLang="en-US" sz="2800" b="1">
              <a:solidFill>
                <a:srgbClr val="000000"/>
              </a:solidFill>
              <a:ea typeface="宋体" panose="0201060003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考点：某一情节的作用。</a:t>
            </a:r>
          </a:p>
        </p:txBody>
      </p:sp>
      <p:sp>
        <p:nvSpPr>
          <p:cNvPr id="100" name="文本框 99"/>
          <p:cNvSpPr txBox="1"/>
          <p:nvPr/>
        </p:nvSpPr>
        <p:spPr>
          <a:xfrm>
            <a:off x="702945" y="1943100"/>
            <a:ext cx="10029825" cy="3784600"/>
          </a:xfrm>
          <a:prstGeom prst="rect">
            <a:avLst/>
          </a:prstGeom>
          <a:noFill/>
          <a:ln w="9525">
            <a:noFill/>
          </a:ln>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indent="0"/>
            <a:r>
              <a:rPr lang="zh-CN" sz="2400" b="1">
                <a:solidFill>
                  <a:schemeClr val="accent3"/>
                </a:solidFill>
                <a:effectLst>
                  <a:outerShdw blurRad="38100" dist="38100" dir="2700000" algn="tl">
                    <a:srgbClr val="000000">
                      <a:alpha val="43137"/>
                    </a:srgbClr>
                  </a:outerShdw>
                </a:effectLst>
                <a:ea typeface="宋体" panose="02010600030101010101" pitchFamily="2" charset="-122"/>
              </a:rPr>
              <a:t>小说情节是指在小说提供的特定环境中，由于人物之间的相互关系与环境间的矛盾冲突而产生的一系列生活事件发生、发展直至解决的整个过程。小说情节组成部分通常有开端、发展、高潮和结局，有时前面有序幕，后面还有尾声。情节往往显示生活中矛盾的发展过程。情节的巧妙安排对于刻画人物和表现主题有着重要意义。分析小说故事情节时要注意两点：</a:t>
            </a:r>
            <a:r>
              <a:rPr lang="en-US" sz="2400"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cs typeface="Times New Roman" panose="02020603050405020304" pitchFamily="18" charset="0"/>
              </a:rPr>
              <a:t>①</a:t>
            </a:r>
            <a:r>
              <a:rPr lang="zh-CN" sz="2400" b="1">
                <a:solidFill>
                  <a:schemeClr val="accent3"/>
                </a:solidFill>
                <a:effectLst>
                  <a:outerShdw blurRad="38100" dist="38100" dir="2700000" algn="tl">
                    <a:srgbClr val="000000">
                      <a:alpha val="43137"/>
                    </a:srgbClr>
                  </a:outerShdw>
                </a:effectLst>
                <a:ea typeface="宋体" panose="02010600030101010101" pitchFamily="2" charset="-122"/>
              </a:rPr>
              <a:t>情节的发展变化是矛盾冲突发展的体现，分析小说的情节时必须抓住主要的矛盾冲突；</a:t>
            </a:r>
            <a:r>
              <a:rPr lang="en-US" sz="2400"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②</a:t>
            </a:r>
            <a:r>
              <a:rPr lang="zh-CN" sz="2400" b="1">
                <a:solidFill>
                  <a:schemeClr val="accent3"/>
                </a:solidFill>
                <a:effectLst>
                  <a:outerShdw blurRad="38100" dist="38100" dir="2700000" algn="tl">
                    <a:srgbClr val="000000">
                      <a:alpha val="43137"/>
                    </a:srgbClr>
                  </a:outerShdw>
                </a:effectLst>
                <a:ea typeface="宋体" panose="02010600030101010101" pitchFamily="2" charset="-122"/>
              </a:rPr>
              <a:t>分析情节不是鉴赏小说的目的，而是手段，是为理解人物性格、把握小说主题服务的。所以，在分析情节的过程中，要随时注意体会它对人物性格的形成及对揭示小说主题的作用。该题中考核</a:t>
            </a:r>
            <a:r>
              <a:rPr lang="en-US" sz="2400"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sz="2400" b="1">
                <a:solidFill>
                  <a:schemeClr val="accent3"/>
                </a:solidFill>
                <a:effectLst>
                  <a:outerShdw blurRad="38100" dist="38100" dir="2700000" algn="tl">
                    <a:srgbClr val="000000">
                      <a:alpha val="43137"/>
                    </a:srgbClr>
                  </a:outerShdw>
                </a:effectLst>
                <a:ea typeface="宋体" panose="02010600030101010101" pitchFamily="2" charset="-122"/>
              </a:rPr>
              <a:t>爷爷嚼黄豆</a:t>
            </a:r>
            <a:r>
              <a:rPr lang="en-US" sz="2400"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sz="2400" b="1">
                <a:solidFill>
                  <a:schemeClr val="accent3"/>
                </a:solidFill>
                <a:effectLst>
                  <a:outerShdw blurRad="38100" dist="38100" dir="2700000" algn="tl">
                    <a:srgbClr val="000000">
                      <a:alpha val="43137"/>
                    </a:srgbClr>
                  </a:outerShdw>
                </a:effectLst>
                <a:ea typeface="宋体" panose="02010600030101010101" pitchFamily="2" charset="-122"/>
              </a:rPr>
              <a:t>这一情节的作用。</a:t>
            </a:r>
            <a:endParaRPr lang="zh-CN" altLang="en-US" sz="2400" b="1">
              <a:solidFill>
                <a:schemeClr val="accent3"/>
              </a:solidFill>
              <a:effectLst>
                <a:outerShdw blurRad="38100" dist="38100" dir="2700000" algn="tl">
                  <a:srgbClr val="000000">
                    <a:alpha val="43137"/>
                  </a:srgbClr>
                </a:outerShdw>
              </a:effectLst>
              <a:ea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t>（3）小说以“最后的黄豆”为标题，寓意何在？这对现实人生有许多启示，谈谈你感受最深的一点。</a:t>
            </a:r>
          </a:p>
        </p:txBody>
      </p:sp>
      <p:sp>
        <p:nvSpPr>
          <p:cNvPr id="100" name="文本框 99"/>
          <p:cNvSpPr txBox="1"/>
          <p:nvPr/>
        </p:nvSpPr>
        <p:spPr>
          <a:xfrm>
            <a:off x="548640" y="1919605"/>
            <a:ext cx="10871835" cy="1476375"/>
          </a:xfrm>
          <a:prstGeom prst="rect">
            <a:avLst/>
          </a:prstGeom>
          <a:noFill/>
          <a:ln w="9525">
            <a:noFill/>
          </a:ln>
        </p:spPr>
        <p:txBody>
          <a:bodyPr wrap="square">
            <a:spAutoFit/>
          </a:bodyPr>
          <a:lstStyle/>
          <a:p>
            <a:pPr indent="0"/>
            <a:r>
              <a:rPr lang="zh-CN" b="1">
                <a:solidFill>
                  <a:srgbClr val="000000"/>
                </a:solidFill>
                <a:effectLst>
                  <a:outerShdw blurRad="38100" dist="38100" dir="2700000" algn="tl">
                    <a:srgbClr val="000000">
                      <a:alpha val="43137"/>
                    </a:srgbClr>
                  </a:outerShdw>
                </a:effectLst>
                <a:ea typeface="宋体" panose="02010600030101010101" pitchFamily="2" charset="-122"/>
              </a:rPr>
              <a:t>【答案】寓意：一是</a:t>
            </a:r>
            <a:r>
              <a:rPr lang="en-US"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b="1">
                <a:solidFill>
                  <a:srgbClr val="000000"/>
                </a:solidFill>
                <a:effectLst>
                  <a:outerShdw blurRad="38100" dist="38100" dir="2700000" algn="tl">
                    <a:srgbClr val="000000">
                      <a:alpha val="43137"/>
                    </a:srgbClr>
                  </a:outerShdw>
                </a:effectLst>
                <a:ea typeface="宋体" panose="02010600030101010101" pitchFamily="2" charset="-122"/>
              </a:rPr>
              <a:t>爷爷</a:t>
            </a:r>
            <a:r>
              <a:rPr lang="en-US"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b="1">
                <a:solidFill>
                  <a:srgbClr val="000000"/>
                </a:solidFill>
                <a:effectLst>
                  <a:outerShdw blurRad="38100" dist="38100" dir="2700000" algn="tl">
                    <a:srgbClr val="000000">
                      <a:alpha val="43137"/>
                    </a:srgbClr>
                  </a:outerShdw>
                </a:effectLst>
                <a:ea typeface="宋体" panose="02010600030101010101" pitchFamily="2" charset="-122"/>
              </a:rPr>
              <a:t>通过一生奋斗留给</a:t>
            </a:r>
            <a:r>
              <a:rPr lang="en-US"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b="1">
                <a:solidFill>
                  <a:srgbClr val="000000"/>
                </a:solidFill>
                <a:effectLst>
                  <a:outerShdw blurRad="38100" dist="38100" dir="2700000" algn="tl">
                    <a:srgbClr val="000000">
                      <a:alpha val="43137"/>
                    </a:srgbClr>
                  </a:outerShdw>
                </a:effectLst>
                <a:ea typeface="宋体" panose="02010600030101010101" pitchFamily="2" charset="-122"/>
              </a:rPr>
              <a:t>我</a:t>
            </a:r>
            <a:r>
              <a:rPr lang="en-US"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b="1">
                <a:solidFill>
                  <a:srgbClr val="000000"/>
                </a:solidFill>
                <a:effectLst>
                  <a:outerShdw blurRad="38100" dist="38100" dir="2700000" algn="tl">
                    <a:srgbClr val="000000">
                      <a:alpha val="43137"/>
                    </a:srgbClr>
                  </a:outerShdw>
                </a:effectLst>
                <a:ea typeface="宋体" panose="02010600030101010101" pitchFamily="2" charset="-122"/>
              </a:rPr>
              <a:t>的物质遗产，是现实世界中的财富；二是</a:t>
            </a:r>
            <a:r>
              <a:rPr lang="en-US"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b="1">
                <a:solidFill>
                  <a:srgbClr val="000000"/>
                </a:solidFill>
                <a:effectLst>
                  <a:outerShdw blurRad="38100" dist="38100" dir="2700000" algn="tl">
                    <a:srgbClr val="000000">
                      <a:alpha val="43137"/>
                    </a:srgbClr>
                  </a:outerShdw>
                </a:effectLst>
                <a:ea typeface="宋体" panose="02010600030101010101" pitchFamily="2" charset="-122"/>
              </a:rPr>
              <a:t>爷爷</a:t>
            </a:r>
            <a:r>
              <a:rPr lang="en-US"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b="1">
                <a:solidFill>
                  <a:srgbClr val="000000"/>
                </a:solidFill>
                <a:effectLst>
                  <a:outerShdw blurRad="38100" dist="38100" dir="2700000" algn="tl">
                    <a:srgbClr val="000000">
                      <a:alpha val="43137"/>
                    </a:srgbClr>
                  </a:outerShdw>
                </a:effectLst>
                <a:ea typeface="宋体" panose="02010600030101010101" pitchFamily="2" charset="-122"/>
              </a:rPr>
              <a:t>留给</a:t>
            </a:r>
            <a:r>
              <a:rPr lang="en-US"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b="1">
                <a:solidFill>
                  <a:srgbClr val="000000"/>
                </a:solidFill>
                <a:effectLst>
                  <a:outerShdw blurRad="38100" dist="38100" dir="2700000" algn="tl">
                    <a:srgbClr val="000000">
                      <a:alpha val="43137"/>
                    </a:srgbClr>
                  </a:outerShdw>
                </a:effectLst>
                <a:ea typeface="宋体" panose="02010600030101010101" pitchFamily="2" charset="-122"/>
              </a:rPr>
              <a:t>我</a:t>
            </a:r>
            <a:r>
              <a:rPr lang="en-US"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b="1">
                <a:solidFill>
                  <a:srgbClr val="000000"/>
                </a:solidFill>
                <a:effectLst>
                  <a:outerShdw blurRad="38100" dist="38100" dir="2700000" algn="tl">
                    <a:srgbClr val="000000">
                      <a:alpha val="43137"/>
                    </a:srgbClr>
                  </a:outerShdw>
                </a:effectLst>
                <a:ea typeface="宋体" panose="02010600030101010101" pitchFamily="2" charset="-122"/>
              </a:rPr>
              <a:t>的人生教训，启发</a:t>
            </a:r>
            <a:r>
              <a:rPr lang="en-US"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b="1">
                <a:solidFill>
                  <a:srgbClr val="000000"/>
                </a:solidFill>
                <a:effectLst>
                  <a:outerShdw blurRad="38100" dist="38100" dir="2700000" algn="tl">
                    <a:srgbClr val="000000">
                      <a:alpha val="43137"/>
                    </a:srgbClr>
                  </a:outerShdw>
                </a:effectLst>
                <a:ea typeface="宋体" panose="02010600030101010101" pitchFamily="2" charset="-122"/>
              </a:rPr>
              <a:t>我</a:t>
            </a:r>
            <a:r>
              <a:rPr lang="en-US" b="1">
                <a:solidFill>
                  <a:srgbClr val="000000"/>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b="1">
                <a:solidFill>
                  <a:srgbClr val="000000"/>
                </a:solidFill>
                <a:effectLst>
                  <a:outerShdw blurRad="38100" dist="38100" dir="2700000" algn="tl">
                    <a:srgbClr val="000000">
                      <a:alpha val="43137"/>
                    </a:srgbClr>
                  </a:outerShdw>
                </a:effectLst>
                <a:ea typeface="宋体" panose="02010600030101010101" pitchFamily="2" charset="-122"/>
              </a:rPr>
              <a:t>对物质有清醒认识，是精神财富。启示一：就人生追求而言，单纯的物质追求并不会让人幸福，相反可能带来生活中的不幸。启示二：就亲情而言，真正的爱不是溺爱，而要帮助下一代树立正确的价值观。启示三：就传承而言，精神财富的传承比物质财富更为重要，精神的力量才能真正改变人生。</a:t>
            </a:r>
            <a:endParaRPr lang="zh-CN" altLang="en-US" b="1">
              <a:solidFill>
                <a:srgbClr val="000000"/>
              </a:solidFill>
              <a:effectLst>
                <a:outerShdw blurRad="38100" dist="38100" dir="2700000" algn="tl">
                  <a:srgbClr val="000000">
                    <a:alpha val="43137"/>
                  </a:srgbClr>
                </a:outerShdw>
              </a:effectLst>
              <a:ea typeface="宋体" panose="02010600030101010101" pitchFamily="2" charset="-122"/>
            </a:endParaRPr>
          </a:p>
        </p:txBody>
      </p:sp>
      <p:sp>
        <p:nvSpPr>
          <p:cNvPr id="3" name="文本框 2"/>
          <p:cNvSpPr txBox="1"/>
          <p:nvPr/>
        </p:nvSpPr>
        <p:spPr>
          <a:xfrm>
            <a:off x="419100" y="3971290"/>
            <a:ext cx="10871835" cy="1568450"/>
          </a:xfrm>
          <a:prstGeom prst="rect">
            <a:avLst/>
          </a:prstGeom>
          <a:noFill/>
          <a:ln w="9525">
            <a:noFill/>
          </a:ln>
        </p:spPr>
        <p:txBody>
          <a:bodyPr wrap="square">
            <a:spAutoFit/>
          </a:bodyPr>
          <a:lstStyle/>
          <a:p>
            <a:pPr indent="0"/>
            <a:r>
              <a:rPr lang="zh-CN" sz="24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ea typeface="宋体" panose="02010600030101010101" pitchFamily="2" charset="-122"/>
              </a:rPr>
              <a:t>分析：本题考查对文章题目的分析理解。解答本题先回答出标题的寓意，</a:t>
            </a:r>
            <a:r>
              <a:rPr lang="en-US" sz="24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Calibri" panose="020F0502020204030204" charset="0"/>
                <a:ea typeface="宋体" panose="02010600030101010101" pitchFamily="2" charset="-122"/>
                <a:cs typeface="Times New Roman" panose="02020603050405020304" pitchFamily="18" charset="0"/>
              </a:rPr>
              <a:t>“</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ea typeface="宋体" panose="02010600030101010101" pitchFamily="2" charset="-122"/>
              </a:rPr>
              <a:t>最后的黄豆</a:t>
            </a:r>
            <a:r>
              <a:rPr lang="en-US" sz="24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Calibri" panose="020F0502020204030204" charset="0"/>
                <a:ea typeface="宋体" panose="02010600030101010101" pitchFamily="2" charset="-122"/>
              </a:rPr>
              <a:t>”</a:t>
            </a:r>
            <a:r>
              <a:rPr lang="zh-CN" sz="24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ea typeface="宋体" panose="02010600030101010101" pitchFamily="2" charset="-122"/>
              </a:rPr>
              <a:t>，一是物质财富，二是精神财富。然后回答给自己的启示，论述启示时不要求面面俱到，只要能就任何一种启示或其他启示进行论述，即可根据观点是否明确、论述是否合理酌情给分。</a:t>
            </a:r>
            <a:endParaRPr lang="zh-CN" altLang="en-US" sz="2400" b="1">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ea typeface="宋体" panose="0201060003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6520" y="376555"/>
            <a:ext cx="11999595" cy="705485"/>
          </a:xfrm>
        </p:spPr>
        <p:txBody>
          <a:bodyPr>
            <a:noAutofit/>
            <a:scene3d>
              <a:camera prst="orthographicFront"/>
              <a:lightRig rig="threePt" dir="t"/>
            </a:scene3d>
          </a:bodyPr>
          <a:lstStyle/>
          <a:p>
            <a:r>
              <a:rPr>
                <a:ln w="9525">
                  <a:solidFill>
                    <a:schemeClr val="bg1"/>
                  </a:solidFill>
                  <a:prstDash val="solid"/>
                </a:ln>
                <a:solidFill>
                  <a:schemeClr val="tx1"/>
                </a:solidFill>
                <a:effectLst>
                  <a:outerShdw blurRad="12700" dist="38100" dir="2700000" algn="tl" rotWithShape="0">
                    <a:schemeClr val="bg1">
                      <a:lumMod val="50000"/>
                    </a:schemeClr>
                  </a:outerShdw>
                </a:effectLst>
                <a:latin typeface="隶书" panose="02010509060101010101" charset="-122"/>
                <a:ea typeface="隶书" panose="02010509060101010101" charset="-122"/>
                <a:sym typeface="+mn-ea"/>
              </a:rPr>
              <a:t>考点：小说标题的用意（原因、作用、效果、好处）</a:t>
            </a:r>
            <a:endParaRPr lang="zh-CN" altLang="en-US">
              <a:ln w="9525">
                <a:solidFill>
                  <a:schemeClr val="bg1"/>
                </a:solidFill>
                <a:prstDash val="solid"/>
              </a:ln>
              <a:solidFill>
                <a:schemeClr val="tx1"/>
              </a:solidFill>
              <a:effectLst>
                <a:outerShdw blurRad="12700" dist="38100" dir="2700000" algn="tl" rotWithShape="0">
                  <a:schemeClr val="bg1">
                    <a:lumMod val="50000"/>
                  </a:schemeClr>
                </a:outerShdw>
              </a:effectLst>
              <a:latin typeface="隶书" panose="02010509060101010101" charset="-122"/>
              <a:ea typeface="隶书" panose="02010509060101010101" charset="-122"/>
              <a:sym typeface="+mn-ea"/>
            </a:endParaRPr>
          </a:p>
        </p:txBody>
      </p:sp>
      <p:sp>
        <p:nvSpPr>
          <p:cNvPr id="100" name="文本框 99"/>
          <p:cNvSpPr txBox="1"/>
          <p:nvPr/>
        </p:nvSpPr>
        <p:spPr>
          <a:xfrm>
            <a:off x="943610" y="1644015"/>
            <a:ext cx="9676765" cy="4523105"/>
          </a:xfrm>
          <a:prstGeom prst="rect">
            <a:avLst/>
          </a:prstGeom>
          <a:noFill/>
          <a:ln w="9525">
            <a:noFill/>
          </a:ln>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indent="0"/>
            <a:r>
              <a:rPr lang="en-US" sz="3200"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1</a:t>
            </a:r>
            <a:r>
              <a:rPr lang="zh-CN" sz="3200" b="1">
                <a:solidFill>
                  <a:schemeClr val="accent3"/>
                </a:solidFill>
                <a:effectLst>
                  <a:outerShdw blurRad="38100" dist="38100" dir="2700000" algn="tl">
                    <a:srgbClr val="000000">
                      <a:alpha val="43137"/>
                    </a:srgbClr>
                  </a:outerShdw>
                </a:effectLst>
                <a:ea typeface="宋体" panose="02010600030101010101" pitchFamily="2" charset="-122"/>
              </a:rPr>
              <a:t>．交代主要的人物形象。</a:t>
            </a:r>
            <a:r>
              <a:rPr lang="en-US" sz="3200"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2</a:t>
            </a:r>
            <a:r>
              <a:rPr lang="zh-CN" sz="3200" b="1">
                <a:solidFill>
                  <a:schemeClr val="accent3"/>
                </a:solidFill>
                <a:effectLst>
                  <a:outerShdw blurRad="38100" dist="38100" dir="2700000" algn="tl">
                    <a:srgbClr val="000000">
                      <a:alpha val="43137"/>
                    </a:srgbClr>
                  </a:outerShdw>
                </a:effectLst>
                <a:ea typeface="宋体" panose="02010600030101010101" pitchFamily="2" charset="-122"/>
              </a:rPr>
              <a:t>．概括小说主要事件。</a:t>
            </a:r>
          </a:p>
          <a:p>
            <a:pPr indent="0"/>
            <a:r>
              <a:rPr lang="en-US" sz="3200"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3</a:t>
            </a:r>
            <a:r>
              <a:rPr lang="zh-CN" sz="3200" b="1">
                <a:solidFill>
                  <a:schemeClr val="accent3"/>
                </a:solidFill>
                <a:effectLst>
                  <a:outerShdw blurRad="38100" dist="38100" dir="2700000" algn="tl">
                    <a:srgbClr val="000000">
                      <a:alpha val="43137"/>
                    </a:srgbClr>
                  </a:outerShdw>
                </a:effectLst>
                <a:ea typeface="宋体" panose="02010600030101010101" pitchFamily="2" charset="-122"/>
              </a:rPr>
              <a:t>．点明时间地点，创设故事背景，渲染环境氛围。</a:t>
            </a:r>
          </a:p>
          <a:p>
            <a:pPr indent="0"/>
            <a:r>
              <a:rPr lang="en-US" sz="3200"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4</a:t>
            </a:r>
            <a:r>
              <a:rPr lang="zh-CN" sz="3200" b="1">
                <a:solidFill>
                  <a:schemeClr val="accent3"/>
                </a:solidFill>
                <a:effectLst>
                  <a:outerShdw blurRad="38100" dist="38100" dir="2700000" algn="tl">
                    <a:srgbClr val="000000">
                      <a:alpha val="43137"/>
                    </a:srgbClr>
                  </a:outerShdw>
                </a:effectLst>
                <a:ea typeface="宋体" panose="02010600030101010101" pitchFamily="2" charset="-122"/>
              </a:rPr>
              <a:t>．贯穿全文，起线索作用。</a:t>
            </a:r>
            <a:r>
              <a:rPr lang="en-US" sz="3200"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5</a:t>
            </a:r>
            <a:r>
              <a:rPr lang="zh-CN" sz="3200" b="1">
                <a:solidFill>
                  <a:schemeClr val="accent3"/>
                </a:solidFill>
                <a:effectLst>
                  <a:outerShdw blurRad="38100" dist="38100" dir="2700000" algn="tl">
                    <a:srgbClr val="000000">
                      <a:alpha val="43137"/>
                    </a:srgbClr>
                  </a:outerShdw>
                </a:effectLst>
                <a:ea typeface="宋体" panose="02010600030101010101" pitchFamily="2" charset="-122"/>
              </a:rPr>
              <a:t>．具有象征意义。</a:t>
            </a:r>
          </a:p>
          <a:p>
            <a:pPr indent="0"/>
            <a:r>
              <a:rPr lang="en-US" sz="3200"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6</a:t>
            </a:r>
            <a:r>
              <a:rPr lang="zh-CN" sz="3200" b="1">
                <a:solidFill>
                  <a:schemeClr val="accent3"/>
                </a:solidFill>
                <a:effectLst>
                  <a:outerShdw blurRad="38100" dist="38100" dir="2700000" algn="tl">
                    <a:srgbClr val="000000">
                      <a:alpha val="43137"/>
                    </a:srgbClr>
                  </a:outerShdw>
                </a:effectLst>
                <a:ea typeface="宋体" panose="02010600030101010101" pitchFamily="2" charset="-122"/>
              </a:rPr>
              <a:t>．揭示小说主旨，深化主题。</a:t>
            </a:r>
          </a:p>
          <a:p>
            <a:pPr indent="0"/>
            <a:r>
              <a:rPr lang="en-US" sz="3200"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7</a:t>
            </a:r>
            <a:r>
              <a:rPr lang="zh-CN" sz="3200" b="1">
                <a:solidFill>
                  <a:schemeClr val="accent3"/>
                </a:solidFill>
                <a:effectLst>
                  <a:outerShdw blurRad="38100" dist="38100" dir="2700000" algn="tl">
                    <a:srgbClr val="000000">
                      <a:alpha val="43137"/>
                    </a:srgbClr>
                  </a:outerShdw>
                </a:effectLst>
                <a:ea typeface="宋体" panose="02010600030101010101" pitchFamily="2" charset="-122"/>
              </a:rPr>
              <a:t>．寄托作者情感。</a:t>
            </a:r>
            <a:r>
              <a:rPr lang="en-US" sz="3200"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8</a:t>
            </a:r>
            <a:r>
              <a:rPr lang="zh-CN" sz="3200" b="1">
                <a:solidFill>
                  <a:schemeClr val="accent3"/>
                </a:solidFill>
                <a:effectLst>
                  <a:outerShdw blurRad="38100" dist="38100" dir="2700000" algn="tl">
                    <a:srgbClr val="000000">
                      <a:alpha val="43137"/>
                    </a:srgbClr>
                  </a:outerShdw>
                </a:effectLst>
                <a:ea typeface="宋体" panose="02010600030101010101" pitchFamily="2" charset="-122"/>
              </a:rPr>
              <a:t>．展开情节，前后呼应。</a:t>
            </a:r>
          </a:p>
          <a:p>
            <a:pPr indent="0"/>
            <a:r>
              <a:rPr lang="en-US" sz="3200"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9</a:t>
            </a:r>
            <a:r>
              <a:rPr lang="zh-CN" sz="3200" b="1">
                <a:solidFill>
                  <a:schemeClr val="accent3"/>
                </a:solidFill>
                <a:effectLst>
                  <a:outerShdw blurRad="38100" dist="38100" dir="2700000" algn="tl">
                    <a:srgbClr val="000000">
                      <a:alpha val="43137"/>
                    </a:srgbClr>
                  </a:outerShdw>
                </a:effectLst>
                <a:ea typeface="宋体" panose="02010600030101010101" pitchFamily="2" charset="-122"/>
              </a:rPr>
              <a:t>．对比讽刺，强化效果。</a:t>
            </a:r>
            <a:r>
              <a:rPr lang="en-US" sz="3200"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10</a:t>
            </a:r>
            <a:r>
              <a:rPr lang="zh-CN" sz="3200" b="1">
                <a:solidFill>
                  <a:schemeClr val="accent3"/>
                </a:solidFill>
                <a:effectLst>
                  <a:outerShdw blurRad="38100" dist="38100" dir="2700000" algn="tl">
                    <a:srgbClr val="000000">
                      <a:alpha val="43137"/>
                    </a:srgbClr>
                  </a:outerShdw>
                </a:effectLst>
                <a:ea typeface="宋体" panose="02010600030101010101" pitchFamily="2" charset="-122"/>
              </a:rPr>
              <a:t>．奠定文章的感情基调。</a:t>
            </a:r>
          </a:p>
          <a:p>
            <a:pPr indent="0"/>
            <a:r>
              <a:rPr lang="en-US" sz="3200"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11</a:t>
            </a:r>
            <a:r>
              <a:rPr lang="zh-CN" sz="3200" b="1">
                <a:solidFill>
                  <a:schemeClr val="accent3"/>
                </a:solidFill>
                <a:effectLst>
                  <a:outerShdw blurRad="38100" dist="38100" dir="2700000" algn="tl">
                    <a:srgbClr val="000000">
                      <a:alpha val="43137"/>
                    </a:srgbClr>
                  </a:outerShdw>
                </a:effectLst>
                <a:ea typeface="宋体" panose="02010600030101010101" pitchFamily="2" charset="-122"/>
              </a:rPr>
              <a:t>．从给读者的感情来说，还有吸引读者的兴趣，引发阅读的冲动的作用。该题中考核的是</a:t>
            </a:r>
            <a:r>
              <a:rPr lang="en-US" sz="3200"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sz="3200" b="1">
                <a:solidFill>
                  <a:schemeClr val="accent3"/>
                </a:solidFill>
                <a:effectLst>
                  <a:outerShdw blurRad="38100" dist="38100" dir="2700000" algn="tl">
                    <a:srgbClr val="000000">
                      <a:alpha val="43137"/>
                    </a:srgbClr>
                  </a:outerShdw>
                </a:effectLst>
                <a:ea typeface="宋体" panose="02010600030101010101" pitchFamily="2" charset="-122"/>
              </a:rPr>
              <a:t>揭示小说主旨，深化主题</a:t>
            </a:r>
            <a:r>
              <a:rPr lang="en-US" sz="3200" b="1">
                <a:solidFill>
                  <a:schemeClr val="accent3"/>
                </a:solidFill>
                <a:effectLst>
                  <a:outerShdw blurRad="38100" dist="38100" dir="2700000" algn="tl">
                    <a:srgbClr val="000000">
                      <a:alpha val="43137"/>
                    </a:srgbClr>
                  </a:outerShdw>
                </a:effectLst>
                <a:latin typeface="Calibri" panose="020F0502020204030204" charset="0"/>
                <a:ea typeface="宋体" panose="02010600030101010101" pitchFamily="2" charset="-122"/>
              </a:rPr>
              <a:t>”</a:t>
            </a:r>
            <a:r>
              <a:rPr lang="zh-CN" sz="3200" b="1">
                <a:solidFill>
                  <a:schemeClr val="accent3"/>
                </a:solidFill>
                <a:effectLst>
                  <a:outerShdw blurRad="38100" dist="38100" dir="2700000" algn="tl">
                    <a:srgbClr val="000000">
                      <a:alpha val="43137"/>
                    </a:srgbClr>
                  </a:outerShdw>
                </a:effectLst>
                <a:ea typeface="宋体" panose="02010600030101010101" pitchFamily="2" charset="-122"/>
              </a:rPr>
              <a:t>。</a:t>
            </a:r>
            <a:endParaRPr lang="zh-CN" altLang="en-US" sz="3200" b="1">
              <a:solidFill>
                <a:schemeClr val="accent3"/>
              </a:solidFill>
              <a:effectLst>
                <a:outerShdw blurRad="38100" dist="38100" dir="2700000" algn="tl">
                  <a:srgbClr val="000000">
                    <a:alpha val="43137"/>
                  </a:srgbClr>
                </a:outerShdw>
              </a:effectLst>
              <a:ea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80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隶书" panose="02010509060101010101" charset="-122"/>
                <a:ea typeface="隶书" panose="02010509060101010101" charset="-122"/>
              </a:rPr>
              <a:t>作业：</a:t>
            </a:r>
          </a:p>
        </p:txBody>
      </p:sp>
      <p:sp>
        <p:nvSpPr>
          <p:cNvPr id="3" name="矩形 2"/>
          <p:cNvSpPr/>
          <p:nvPr/>
        </p:nvSpPr>
        <p:spPr>
          <a:xfrm>
            <a:off x="1848684" y="2829560"/>
            <a:ext cx="8494634" cy="1200329"/>
          </a:xfrm>
          <a:prstGeom prst="rect">
            <a:avLst/>
          </a:prstGeom>
          <a:noFill/>
          <a:ln>
            <a:noFill/>
          </a:ln>
        </p:spPr>
        <p:txBody>
          <a:bodyPr wrap="none" rtlCol="0" anchor="t">
            <a:spAutoFit/>
          </a:bodyPr>
          <a:lstStyle/>
          <a:p>
            <a:pPr algn="ctr"/>
            <a:r>
              <a:rPr lang="zh-CN" altLang="en-US" sz="7200" b="1" dirty="0">
                <a:solidFill>
                  <a:schemeClr val="accent1"/>
                </a:solidFill>
                <a:effectLst>
                  <a:outerShdw blurRad="38100" dist="25400" dir="5400000" algn="ctr" rotWithShape="0">
                    <a:srgbClr val="6E747A">
                      <a:alpha val="43000"/>
                    </a:srgbClr>
                  </a:outerShdw>
                </a:effectLst>
              </a:rPr>
              <a:t>阅读</a:t>
            </a:r>
            <a:r>
              <a:rPr lang="zh-CN" altLang="en-US" sz="7200" b="1" dirty="0" smtClean="0">
                <a:solidFill>
                  <a:schemeClr val="accent1"/>
                </a:solidFill>
                <a:effectLst>
                  <a:outerShdw blurRad="38100" dist="25400" dir="5400000" algn="ctr" rotWithShape="0">
                    <a:srgbClr val="6E747A">
                      <a:alpha val="43000"/>
                    </a:srgbClr>
                  </a:outerShdw>
                </a:effectLst>
              </a:rPr>
              <a:t>《复活》整本书</a:t>
            </a:r>
            <a:endParaRPr lang="zh-CN" altLang="en-US" sz="7200" b="1" dirty="0">
              <a:solidFill>
                <a:schemeClr val="accent1"/>
              </a:solidFill>
              <a:effectLst>
                <a:outerShdw blurRad="38100" dist="25400" dir="5400000" algn="ctr" rotWithShape="0">
                  <a:srgbClr val="6E747A">
                    <a:alpha val="43000"/>
                  </a:srgbClr>
                </a:outerShdw>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hlinkClick r:id="rId2" action="ppaction://hlinksldjump"/>
          </p:cNvPr>
          <p:cNvSpPr/>
          <p:nvPr/>
        </p:nvSpPr>
        <p:spPr>
          <a:xfrm>
            <a:off x="489585" y="339090"/>
            <a:ext cx="2644775" cy="688340"/>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a:solidFill>
                  <a:schemeClr val="bg1"/>
                </a:solidFill>
                <a:latin typeface="隶书" panose="02010509060101010101" charset="-122"/>
                <a:ea typeface="隶书" panose="02010509060101010101" charset="-122"/>
              </a:rPr>
              <a:t>作品背景</a:t>
            </a:r>
            <a:endParaRPr lang="zh-CN" altLang="en-US" sz="3600" dirty="0">
              <a:solidFill>
                <a:schemeClr val="bg1"/>
              </a:solidFill>
              <a:latin typeface="隶书" panose="02010509060101010101" charset="-122"/>
              <a:ea typeface="隶书" panose="02010509060101010101" charset="-122"/>
            </a:endParaRPr>
          </a:p>
        </p:txBody>
      </p:sp>
      <p:sp>
        <p:nvSpPr>
          <p:cNvPr id="6" name="矩形 5"/>
          <p:cNvSpPr>
            <a:spLocks noChangeAspect="1"/>
          </p:cNvSpPr>
          <p:nvPr/>
        </p:nvSpPr>
        <p:spPr>
          <a:xfrm>
            <a:off x="657860" y="1708785"/>
            <a:ext cx="10705465" cy="4742815"/>
          </a:xfrm>
          <a:prstGeom prst="rect">
            <a:avLst/>
          </a:prstGeom>
        </p:spPr>
        <p:txBody>
          <a:bodyPr wrap="square">
            <a:spAutoFit/>
          </a:bodyPr>
          <a:lstStyle/>
          <a:p>
            <a:pPr indent="533400">
              <a:lnSpc>
                <a:spcPct val="120000"/>
              </a:lnSpc>
              <a:spcAft>
                <a:spcPts val="0"/>
              </a:spcAft>
              <a:tabLst>
                <a:tab pos="1029335" algn="l"/>
                <a:tab pos="1850390" algn="l"/>
                <a:tab pos="2538095" algn="l"/>
                <a:tab pos="3221990" algn="l"/>
              </a:tabLst>
            </a:pPr>
            <a:r>
              <a:rPr lang="en-US"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19</a:t>
            </a:r>
            <a:r>
              <a:rPr lang="zh-CN"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世纪</a:t>
            </a:r>
            <a:r>
              <a:rPr lang="en-US"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70</a:t>
            </a:r>
            <a:r>
              <a:rPr lang="zh-CN"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年代末到</a:t>
            </a:r>
            <a:r>
              <a:rPr lang="en-US"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80</a:t>
            </a:r>
            <a:r>
              <a:rPr lang="zh-CN"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年代初</a:t>
            </a:r>
            <a:r>
              <a:rPr lang="en-US"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a:t>
            </a:r>
            <a:r>
              <a:rPr lang="zh-CN"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俄国的资本主义迅猛发展</a:t>
            </a:r>
            <a:r>
              <a:rPr lang="en-US"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a:t>
            </a:r>
            <a:r>
              <a:rPr lang="zh-CN"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农村遭到巨大的破坏</a:t>
            </a:r>
            <a:r>
              <a:rPr lang="en-US"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a:t>
            </a:r>
            <a:r>
              <a:rPr lang="zh-CN"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广大劳动人民的生活日趋贫困。当时俄土战争的重负、连年饥馑给人民带来更为深重的灾难。这时托尔斯泰越发地关心人民的困苦。他积极地参加当时的救灾工作</a:t>
            </a:r>
            <a:r>
              <a:rPr lang="en-US"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a:t>
            </a:r>
            <a:r>
              <a:rPr lang="zh-CN"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目睹了农民和城市贫民的可怕处境</a:t>
            </a:r>
            <a:r>
              <a:rPr lang="en-US"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a:t>
            </a:r>
            <a:r>
              <a:rPr lang="zh-CN"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在他多年探索、思考的基础上终于看清了沙皇专制制度的反动本质。《复活》是托尔斯泰的晚期代表作。这时作家的世界观已经发生变化</a:t>
            </a:r>
            <a:r>
              <a:rPr lang="en-US"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a:t>
            </a:r>
            <a:r>
              <a:rPr lang="zh-CN"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他抛弃了上层地主贵族阶层的传统观点</a:t>
            </a:r>
            <a:r>
              <a:rPr lang="en-US"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a:t>
            </a:r>
            <a:r>
              <a:rPr lang="zh-CN"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重新审视了各种社会现象</a:t>
            </a:r>
            <a:r>
              <a:rPr lang="en-US"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a:t>
            </a:r>
            <a:r>
              <a:rPr lang="zh-CN" altLang="zh-CN" sz="2800" b="1">
                <a:solidFill>
                  <a:srgbClr val="FF0000"/>
                </a:solidFill>
                <a:effectLst>
                  <a:outerShdw blurRad="38100" dist="38100" dir="2700000" algn="tl">
                    <a:srgbClr val="000000">
                      <a:alpha val="43137"/>
                    </a:srgbClr>
                  </a:outerShdw>
                </a:effectLst>
                <a:latin typeface="隶书" panose="02010509060101010101" charset="-122"/>
                <a:ea typeface="隶书" panose="02010509060101010101" charset="-122"/>
                <a:cs typeface="隶书" panose="02010509060101010101" charset="-122"/>
              </a:rPr>
              <a:t>通过男女主人公的遭遇淋漓尽致地描绘出一幅幅俄国社会的真实图景。</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故事梗概：</a:t>
            </a:r>
          </a:p>
        </p:txBody>
      </p:sp>
      <p:sp>
        <p:nvSpPr>
          <p:cNvPr id="3" name="文本框 2"/>
          <p:cNvSpPr txBox="1"/>
          <p:nvPr/>
        </p:nvSpPr>
        <p:spPr>
          <a:xfrm>
            <a:off x="721360" y="1932940"/>
            <a:ext cx="11208385" cy="4521835"/>
          </a:xfrm>
          <a:prstGeom prst="rect">
            <a:avLst/>
          </a:prstGeom>
          <a:noFill/>
        </p:spPr>
        <p:txBody>
          <a:bodyPr wrap="square" rtlCol="0" anchor="t">
            <a:spAutoFit/>
          </a:bodyPr>
          <a:lstStyle/>
          <a:p>
            <a:pPr indent="533400">
              <a:lnSpc>
                <a:spcPct val="120000"/>
              </a:lnSpc>
              <a:spcAft>
                <a:spcPts val="0"/>
              </a:spcAft>
              <a:tabLst>
                <a:tab pos="1029335" algn="l"/>
                <a:tab pos="1850390" algn="l"/>
                <a:tab pos="2538095" algn="l"/>
                <a:tab pos="3221990" algn="l"/>
              </a:tabLst>
            </a:pP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小说女主人公卡秋莎</a:t>
            </a:r>
            <a:r>
              <a:rPr lang="en-US" altLang="zh-CN" sz="2400" b="1">
                <a:solidFill>
                  <a:srgbClr val="FF0000"/>
                </a:solidFill>
                <a:latin typeface="隶书" panose="02010509060101010101" charset="-122"/>
                <a:ea typeface="隶书" panose="02010509060101010101" charset="-122"/>
                <a:cs typeface="隶书" panose="02010509060101010101" charset="-122"/>
                <a:sym typeface="+mn-ea"/>
              </a:rPr>
              <a:t>·</a:t>
            </a: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玛丝洛娃本是一个贵族地主家的女仆</a:t>
            </a:r>
            <a:r>
              <a:rPr lang="en-US" altLang="zh-CN" sz="2400" b="1">
                <a:solidFill>
                  <a:srgbClr val="FF0000"/>
                </a:solidFill>
                <a:latin typeface="隶书" panose="02010509060101010101" charset="-122"/>
                <a:ea typeface="隶书" panose="02010509060101010101" charset="-122"/>
                <a:cs typeface="隶书" panose="02010509060101010101" charset="-122"/>
                <a:sym typeface="+mn-ea"/>
              </a:rPr>
              <a:t>,</a:t>
            </a: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她被主人的侄子、贵族青年聂赫留朵夫公爵玩弄后遗弃。由此她陷入了苦难的生活</a:t>
            </a:r>
            <a:r>
              <a:rPr lang="en-US" altLang="zh-CN" sz="2400" b="1">
                <a:solidFill>
                  <a:srgbClr val="FF0000"/>
                </a:solidFill>
                <a:latin typeface="隶书" panose="02010509060101010101" charset="-122"/>
                <a:ea typeface="隶书" panose="02010509060101010101" charset="-122"/>
                <a:cs typeface="隶书" panose="02010509060101010101" charset="-122"/>
                <a:sym typeface="+mn-ea"/>
              </a:rPr>
              <a:t>,</a:t>
            </a: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她怀着身孕被主人赶走</a:t>
            </a:r>
            <a:r>
              <a:rPr lang="en-US" altLang="zh-CN" sz="2400" b="1">
                <a:solidFill>
                  <a:srgbClr val="FF0000"/>
                </a:solidFill>
                <a:latin typeface="隶书" panose="02010509060101010101" charset="-122"/>
                <a:ea typeface="隶书" panose="02010509060101010101" charset="-122"/>
                <a:cs typeface="隶书" panose="02010509060101010101" charset="-122"/>
                <a:sym typeface="+mn-ea"/>
              </a:rPr>
              <a:t>,</a:t>
            </a: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四处漂泊</a:t>
            </a:r>
            <a:r>
              <a:rPr lang="en-US" altLang="zh-CN" sz="2400" b="1">
                <a:solidFill>
                  <a:srgbClr val="FF0000"/>
                </a:solidFill>
                <a:latin typeface="隶书" panose="02010509060101010101" charset="-122"/>
                <a:ea typeface="隶书" panose="02010509060101010101" charset="-122"/>
                <a:cs typeface="隶书" panose="02010509060101010101" charset="-122"/>
                <a:sym typeface="+mn-ea"/>
              </a:rPr>
              <a:t>,</a:t>
            </a: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沦为妓女。后来她被人诬陷谋财害命而被捕入狱。小说男主人公聂赫留朵夫以陪审员的身份出庭审理玛丝洛娃的案件。他认出了被告就是从前被他遗弃的玛丝洛娃</a:t>
            </a:r>
            <a:r>
              <a:rPr lang="en-US" altLang="zh-CN" sz="2400" b="1">
                <a:solidFill>
                  <a:srgbClr val="FF0000"/>
                </a:solidFill>
                <a:latin typeface="隶书" panose="02010509060101010101" charset="-122"/>
                <a:ea typeface="隶书" panose="02010509060101010101" charset="-122"/>
                <a:cs typeface="隶书" panose="02010509060101010101" charset="-122"/>
                <a:sym typeface="+mn-ea"/>
              </a:rPr>
              <a:t>,</a:t>
            </a: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他受到了良心的谴责。为了给自己的灵魂赎罪</a:t>
            </a:r>
            <a:r>
              <a:rPr lang="en-US" altLang="zh-CN" sz="2400" b="1">
                <a:solidFill>
                  <a:srgbClr val="FF0000"/>
                </a:solidFill>
                <a:latin typeface="隶书" panose="02010509060101010101" charset="-122"/>
                <a:ea typeface="隶书" panose="02010509060101010101" charset="-122"/>
                <a:cs typeface="隶书" panose="02010509060101010101" charset="-122"/>
                <a:sym typeface="+mn-ea"/>
              </a:rPr>
              <a:t>,</a:t>
            </a: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他四处奔走为她减刑。当所有的努力都无效时</a:t>
            </a:r>
            <a:r>
              <a:rPr lang="en-US" altLang="zh-CN" sz="2400" b="1">
                <a:solidFill>
                  <a:srgbClr val="FF0000"/>
                </a:solidFill>
                <a:latin typeface="隶书" panose="02010509060101010101" charset="-122"/>
                <a:ea typeface="隶书" panose="02010509060101010101" charset="-122"/>
                <a:cs typeface="隶书" panose="02010509060101010101" charset="-122"/>
                <a:sym typeface="+mn-ea"/>
              </a:rPr>
              <a:t>,</a:t>
            </a: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玛丝洛娃被押送去西伯利亚</a:t>
            </a:r>
            <a:r>
              <a:rPr lang="en-US" altLang="zh-CN" sz="2400" b="1">
                <a:solidFill>
                  <a:srgbClr val="FF0000"/>
                </a:solidFill>
                <a:latin typeface="隶书" panose="02010509060101010101" charset="-122"/>
                <a:ea typeface="隶书" panose="02010509060101010101" charset="-122"/>
                <a:cs typeface="隶书" panose="02010509060101010101" charset="-122"/>
                <a:sym typeface="+mn-ea"/>
              </a:rPr>
              <a:t>,</a:t>
            </a: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聂赫留朵夫与她同行。玛丝洛娃在聂赫留朵夫的真诚忏悔和关怀下</a:t>
            </a:r>
            <a:r>
              <a:rPr lang="en-US" altLang="zh-CN" sz="2400" b="1">
                <a:solidFill>
                  <a:srgbClr val="FF0000"/>
                </a:solidFill>
                <a:latin typeface="隶书" panose="02010509060101010101" charset="-122"/>
                <a:ea typeface="隶书" panose="02010509060101010101" charset="-122"/>
                <a:cs typeface="隶书" panose="02010509060101010101" charset="-122"/>
                <a:sym typeface="+mn-ea"/>
              </a:rPr>
              <a:t>,</a:t>
            </a: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消除前怨</a:t>
            </a:r>
            <a:r>
              <a:rPr lang="en-US" altLang="zh-CN" sz="2400" b="1">
                <a:solidFill>
                  <a:srgbClr val="FF0000"/>
                </a:solidFill>
                <a:latin typeface="隶书" panose="02010509060101010101" charset="-122"/>
                <a:ea typeface="隶书" panose="02010509060101010101" charset="-122"/>
                <a:cs typeface="隶书" panose="02010509060101010101" charset="-122"/>
                <a:sym typeface="+mn-ea"/>
              </a:rPr>
              <a:t>,</a:t>
            </a: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重新唤醒内心的美德</a:t>
            </a:r>
            <a:r>
              <a:rPr lang="en-US" altLang="zh-CN" sz="2400" b="1">
                <a:solidFill>
                  <a:srgbClr val="FF0000"/>
                </a:solidFill>
                <a:latin typeface="隶书" panose="02010509060101010101" charset="-122"/>
                <a:ea typeface="隶书" panose="02010509060101010101" charset="-122"/>
                <a:cs typeface="隶书" panose="02010509060101010101" charset="-122"/>
                <a:sym typeface="+mn-ea"/>
              </a:rPr>
              <a:t>,</a:t>
            </a: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并且为了他的前途</a:t>
            </a:r>
            <a:r>
              <a:rPr lang="en-US" altLang="zh-CN" sz="2400" b="1">
                <a:solidFill>
                  <a:srgbClr val="FF0000"/>
                </a:solidFill>
                <a:latin typeface="隶书" panose="02010509060101010101" charset="-122"/>
                <a:ea typeface="隶书" panose="02010509060101010101" charset="-122"/>
                <a:cs typeface="隶书" panose="02010509060101010101" charset="-122"/>
                <a:sym typeface="+mn-ea"/>
              </a:rPr>
              <a:t>,</a:t>
            </a: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拒绝了他的求婚</a:t>
            </a:r>
            <a:r>
              <a:rPr lang="en-US" altLang="zh-CN" sz="2400" b="1">
                <a:solidFill>
                  <a:srgbClr val="FF0000"/>
                </a:solidFill>
                <a:latin typeface="隶书" panose="02010509060101010101" charset="-122"/>
                <a:ea typeface="隶书" panose="02010509060101010101" charset="-122"/>
                <a:cs typeface="隶书" panose="02010509060101010101" charset="-122"/>
                <a:sym typeface="+mn-ea"/>
              </a:rPr>
              <a:t>,</a:t>
            </a: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与政治犯西蒙松结合。男女主人公的经历</a:t>
            </a:r>
            <a:r>
              <a:rPr lang="en-US" altLang="zh-CN" sz="2400" b="1">
                <a:solidFill>
                  <a:srgbClr val="FF0000"/>
                </a:solidFill>
                <a:latin typeface="隶书" panose="02010509060101010101" charset="-122"/>
                <a:ea typeface="隶书" panose="02010509060101010101" charset="-122"/>
                <a:cs typeface="隶书" panose="02010509060101010101" charset="-122"/>
                <a:sym typeface="+mn-ea"/>
              </a:rPr>
              <a:t>,</a:t>
            </a: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表现了他们在精神上和道德上的复活。小说揭露和批判俄国社会的腐败和黑暗</a:t>
            </a:r>
            <a:r>
              <a:rPr lang="en-US" altLang="zh-CN" sz="2400" b="1">
                <a:solidFill>
                  <a:srgbClr val="FF0000"/>
                </a:solidFill>
                <a:latin typeface="隶书" panose="02010509060101010101" charset="-122"/>
                <a:ea typeface="隶书" panose="02010509060101010101" charset="-122"/>
                <a:cs typeface="隶书" panose="02010509060101010101" charset="-122"/>
                <a:sym typeface="+mn-ea"/>
              </a:rPr>
              <a:t>,</a:t>
            </a: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批判了专制的国家制度</a:t>
            </a:r>
            <a:r>
              <a:rPr lang="en-US" altLang="zh-CN" sz="2400" b="1">
                <a:solidFill>
                  <a:srgbClr val="FF0000"/>
                </a:solidFill>
                <a:latin typeface="隶书" panose="02010509060101010101" charset="-122"/>
                <a:ea typeface="隶书" panose="02010509060101010101" charset="-122"/>
                <a:cs typeface="隶书" panose="02010509060101010101" charset="-122"/>
                <a:sym typeface="+mn-ea"/>
              </a:rPr>
              <a:t>,</a:t>
            </a:r>
            <a:r>
              <a:rPr lang="zh-CN" altLang="zh-CN" sz="2400" b="1">
                <a:solidFill>
                  <a:srgbClr val="FF0000"/>
                </a:solidFill>
                <a:latin typeface="隶书" panose="02010509060101010101" charset="-122"/>
                <a:ea typeface="隶书" panose="02010509060101010101" charset="-122"/>
                <a:cs typeface="隶书" panose="02010509060101010101" charset="-122"/>
                <a:sym typeface="+mn-ea"/>
              </a:rPr>
              <a:t>揭露了政府机关的黑暗和官吏的残暴。</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rPr>
              <a:t>第一次读文：整合基础知识</a:t>
            </a:r>
          </a:p>
        </p:txBody>
      </p:sp>
      <p:sp>
        <p:nvSpPr>
          <p:cNvPr id="6" name="矩形 5"/>
          <p:cNvSpPr>
            <a:spLocks noChangeAspect="1"/>
          </p:cNvSpPr>
          <p:nvPr/>
        </p:nvSpPr>
        <p:spPr>
          <a:xfrm>
            <a:off x="542290" y="1351915"/>
            <a:ext cx="2159635" cy="607695"/>
          </a:xfrm>
          <a:prstGeom prst="rect">
            <a:avLst/>
          </a:prstGeom>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nSpc>
                <a:spcPct val="120000"/>
              </a:lnSpc>
              <a:spcAft>
                <a:spcPts val="0"/>
              </a:spcAft>
              <a:tabLst>
                <a:tab pos="1029335" algn="l"/>
                <a:tab pos="1850390" algn="l"/>
                <a:tab pos="2538095" algn="l"/>
                <a:tab pos="3221990" algn="l"/>
              </a:tabLst>
            </a:pPr>
            <a:r>
              <a:rPr lang="en-US" altLang="zh-CN" sz="2800" b="1">
                <a:solidFill>
                  <a:schemeClr val="accent3"/>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a:t>
            </a:r>
            <a:r>
              <a:rPr lang="zh-CN" altLang="zh-CN" sz="2800" b="1">
                <a:solidFill>
                  <a:schemeClr val="accent3"/>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cs typeface="Times New Roman" panose="02020603050405020304" pitchFamily="18" charset="0"/>
              </a:rPr>
              <a:t>读准</a:t>
            </a:r>
            <a:r>
              <a:rPr lang="zh-CN" altLang="zh-CN" sz="2800" b="1" smtClean="0">
                <a:solidFill>
                  <a:schemeClr val="accent3"/>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cs typeface="Times New Roman" panose="02020603050405020304" pitchFamily="18" charset="0"/>
              </a:rPr>
              <a:t>字音</a:t>
            </a:r>
            <a:r>
              <a:rPr lang="en-US" altLang="zh-CN" sz="2800" b="1" smtClean="0">
                <a:solidFill>
                  <a:schemeClr val="accent3"/>
                </a:solidFill>
                <a:effectLst>
                  <a:outerShdw blurRad="38100" dist="38100" dir="2700000" algn="tl">
                    <a:srgbClr val="000000">
                      <a:alpha val="43137"/>
                    </a:srgbClr>
                  </a:outerShdw>
                </a:effectLst>
                <a:latin typeface="Arial" panose="020B0604020202020204" pitchFamily="34" charset="0"/>
                <a:ea typeface="黑体" panose="02010609060101010101" pitchFamily="2" charset="-122"/>
                <a:cs typeface="Times New Roman" panose="02020603050405020304" pitchFamily="18" charset="0"/>
              </a:rPr>
              <a:t> </a:t>
            </a:r>
          </a:p>
        </p:txBody>
      </p:sp>
      <p:graphicFrame>
        <p:nvGraphicFramePr>
          <p:cNvPr id="7" name="对象 6"/>
          <p:cNvGraphicFramePr>
            <a:graphicFrameLocks noChangeAspect="1"/>
          </p:cNvGraphicFramePr>
          <p:nvPr/>
        </p:nvGraphicFramePr>
        <p:xfrm>
          <a:off x="1868170" y="2442210"/>
          <a:ext cx="8201025" cy="3035300"/>
        </p:xfrm>
        <a:graphic>
          <a:graphicData uri="http://schemas.openxmlformats.org/presentationml/2006/ole">
            <mc:AlternateContent xmlns:mc="http://schemas.openxmlformats.org/markup-compatibility/2006">
              <mc:Choice xmlns:v="urn:schemas-microsoft-com:vml" Requires="v">
                <p:oleObj spid="_x0000_s1028" name="文档" r:id="rId4" imgW="3984625" imgH="1778635" progId="">
                  <p:embed/>
                </p:oleObj>
              </mc:Choice>
              <mc:Fallback>
                <p:oleObj name="文档" r:id="rId4" imgW="3984625" imgH="1778635" progId="">
                  <p:embed/>
                  <p:pic>
                    <p:nvPicPr>
                      <p:cNvPr id="0" name="图片 1024"/>
                      <p:cNvPicPr>
                        <a:picLocks noChangeAspect="1"/>
                      </p:cNvPicPr>
                      <p:nvPr/>
                    </p:nvPicPr>
                    <p:blipFill>
                      <a:blip r:embed="rId5"/>
                      <a:stretch>
                        <a:fillRect/>
                      </a:stretch>
                    </p:blipFill>
                    <p:spPr>
                      <a:xfrm>
                        <a:off x="1868170" y="2442210"/>
                        <a:ext cx="8201025" cy="3035300"/>
                      </a:xfrm>
                      <a:prstGeom prst="rect">
                        <a:avLst/>
                      </a:prstGeom>
                      <a:noFill/>
                      <a:ln w="9525">
                        <a:noFill/>
                      </a:ln>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solidFill>
                  <a:srgbClr val="000000"/>
                </a:solidFill>
                <a:latin typeface="Times New Roman" panose="02020603050405020304" pitchFamily="18" charset="0"/>
                <a:cs typeface="Times New Roman" panose="02020603050405020304" pitchFamily="18" charset="0"/>
                <a:sym typeface="+mn-ea"/>
              </a:rPr>
              <a:t>2.</a:t>
            </a:r>
            <a:r>
              <a:rPr altLang="zh-CN">
                <a:solidFill>
                  <a:srgbClr val="000000"/>
                </a:solidFill>
                <a:ea typeface="黑体" panose="02010609060101010101" pitchFamily="2" charset="-122"/>
                <a:cs typeface="Times New Roman" panose="02020603050405020304" pitchFamily="18" charset="0"/>
                <a:sym typeface="+mn-ea"/>
              </a:rPr>
              <a:t>写对</a:t>
            </a:r>
            <a:r>
              <a:rPr altLang="zh-CN" smtClean="0">
                <a:solidFill>
                  <a:srgbClr val="000000"/>
                </a:solidFill>
                <a:ea typeface="黑体" panose="02010609060101010101" pitchFamily="2" charset="-122"/>
                <a:cs typeface="Times New Roman" panose="02020603050405020304" pitchFamily="18" charset="0"/>
                <a:sym typeface="+mn-ea"/>
              </a:rPr>
              <a:t>字形</a:t>
            </a:r>
            <a:endParaRPr lang="zh-CN" altLang="en-US"/>
          </a:p>
        </p:txBody>
      </p:sp>
      <p:graphicFrame>
        <p:nvGraphicFramePr>
          <p:cNvPr id="7" name="表格 6"/>
          <p:cNvGraphicFramePr>
            <a:graphicFrameLocks noGrp="1"/>
          </p:cNvGraphicFramePr>
          <p:nvPr>
            <p:custDataLst>
              <p:tags r:id="rId1"/>
            </p:custDataLst>
          </p:nvPr>
        </p:nvGraphicFramePr>
        <p:xfrm>
          <a:off x="508000" y="1849757"/>
          <a:ext cx="7560000" cy="2987040"/>
        </p:xfrm>
        <a:graphic>
          <a:graphicData uri="http://schemas.openxmlformats.org/drawingml/2006/table">
            <a:tbl>
              <a:tblPr firstRow="1" firstCol="1" bandRow="1"/>
              <a:tblGrid>
                <a:gridCol w="1800000"/>
                <a:gridCol w="1800000"/>
                <a:gridCol w="360000"/>
                <a:gridCol w="1800000"/>
                <a:gridCol w="1800000"/>
              </a:tblGrid>
              <a:tr h="242570">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词语</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易错字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a:lstStyle/>
                    <a:p>
                      <a:pPr algn="just">
                        <a:spcAft>
                          <a:spcPts val="0"/>
                        </a:spcAft>
                        <a:tabLst>
                          <a:tab pos="1029335" algn="l"/>
                          <a:tab pos="1850390" algn="l"/>
                          <a:tab pos="2538095" algn="l"/>
                          <a:tab pos="3221990" algn="l"/>
                        </a:tabLst>
                      </a:pPr>
                      <a:r>
                        <a:rPr lang="en-US" sz="2800" b="1">
                          <a:solidFill>
                            <a:srgbClr val="FF0000"/>
                          </a:solidFill>
                          <a:effectLst/>
                          <a:latin typeface="NEU-BZ-S92"/>
                          <a:ea typeface="方正书宋_GBK" panose="03000509000000000000" pitchFamily="65" charset="-122"/>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词语</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易错字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035">
                <a:tc>
                  <a:txBody>
                    <a:bodyPr/>
                    <a:lstStyle/>
                    <a:p>
                      <a:pPr algn="just">
                        <a:spcAft>
                          <a:spcPts val="0"/>
                        </a:spcAft>
                        <a:tabLst>
                          <a:tab pos="1029335" algn="l"/>
                          <a:tab pos="1850390" algn="l"/>
                          <a:tab pos="2538095" algn="l"/>
                          <a:tab pos="3221990" algn="l"/>
                        </a:tabLst>
                      </a:pPr>
                      <a:r>
                        <a:rPr lang="en-US" sz="28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gěng</a:t>
                      </a: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哽</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a:tc>
                <a:tc>
                  <a:txBody>
                    <a:bodyPr/>
                    <a:lstStyle/>
                    <a:p>
                      <a:pPr algn="just">
                        <a:spcAft>
                          <a:spcPts val="0"/>
                        </a:spcAft>
                        <a:tabLst>
                          <a:tab pos="1029335" algn="l"/>
                          <a:tab pos="1850390" algn="l"/>
                          <a:tab pos="2538095" algn="l"/>
                          <a:tab pos="3221990" algn="l"/>
                        </a:tabLst>
                      </a:pPr>
                      <a:r>
                        <a:rPr lang="en-US" sz="28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quán</a:t>
                      </a: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发</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鬈</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035">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鱼</a:t>
                      </a:r>
                      <a:r>
                        <a:rPr lang="en-US" sz="28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gěng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鲠</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a:tc>
                <a:tc>
                  <a:txBody>
                    <a:bodyPr/>
                    <a:lstStyle/>
                    <a:p>
                      <a:pPr algn="just">
                        <a:spcAft>
                          <a:spcPts val="0"/>
                        </a:spcAft>
                        <a:tabLst>
                          <a:tab pos="1029335" algn="l"/>
                          <a:tab pos="1850390" algn="l"/>
                          <a:tab pos="2538095" algn="l"/>
                          <a:tab pos="3221990" algn="l"/>
                        </a:tabLst>
                      </a:pPr>
                      <a:r>
                        <a:rPr lang="en-US" sz="28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quán</a:t>
                      </a: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缩</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035">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害</a:t>
                      </a:r>
                      <a:r>
                        <a:rPr lang="en-US" sz="28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sào</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臊</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a:tc>
                <a:tc>
                  <a:txBody>
                    <a:bodyPr/>
                    <a:lstStyle/>
                    <a:p>
                      <a:pPr algn="just">
                        <a:spcAft>
                          <a:spcPts val="0"/>
                        </a:spcAft>
                        <a:tabLst>
                          <a:tab pos="1029335" algn="l"/>
                          <a:tab pos="1850390" algn="l"/>
                          <a:tab pos="2538095" algn="l"/>
                          <a:tab pos="3221990" algn="l"/>
                        </a:tabLst>
                      </a:pPr>
                      <a:r>
                        <a:rPr lang="en-US" sz="28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duò</a:t>
                      </a: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落</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堕</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035">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干</a:t>
                      </a:r>
                      <a:r>
                        <a:rPr lang="en-US" sz="28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zào</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a:tc>
                <a:tc>
                  <a:txBody>
                    <a:bodyPr/>
                    <a:lstStyle/>
                    <a:p>
                      <a:pPr algn="just">
                        <a:spcAft>
                          <a:spcPts val="0"/>
                        </a:spcAft>
                        <a:tabLst>
                          <a:tab pos="1029335" algn="l"/>
                          <a:tab pos="1850390" algn="l"/>
                          <a:tab pos="2538095" algn="l"/>
                          <a:tab pos="3221990" algn="l"/>
                        </a:tabLst>
                      </a:pPr>
                      <a:r>
                        <a:rPr lang="en-US" sz="28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zhuì</a:t>
                      </a: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落</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坠</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035">
                <a:tc>
                  <a:txBody>
                    <a:bodyPr/>
                    <a:lstStyle/>
                    <a:p>
                      <a:pPr algn="just">
                        <a:spcAft>
                          <a:spcPts val="0"/>
                        </a:spcAft>
                        <a:tabLst>
                          <a:tab pos="1029335" algn="l"/>
                          <a:tab pos="1850390" algn="l"/>
                          <a:tab pos="2538095" algn="l"/>
                          <a:tab pos="3221990" algn="l"/>
                        </a:tabLst>
                      </a:pPr>
                      <a:r>
                        <a:rPr lang="en-US" sz="28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duó</a:t>
                      </a: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踱</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a:tc>
                <a:tc>
                  <a:txBody>
                    <a:bodyPr/>
                    <a:lstStyle/>
                    <a:p>
                      <a:pPr algn="just">
                        <a:spcAft>
                          <a:spcPts val="0"/>
                        </a:spcAft>
                        <a:tabLst>
                          <a:tab pos="1029335" algn="l"/>
                          <a:tab pos="1850390" algn="l"/>
                          <a:tab pos="2538095" algn="l"/>
                          <a:tab pos="3221990" algn="l"/>
                        </a:tabLst>
                      </a:pPr>
                      <a:r>
                        <a:rPr lang="en-US" sz="28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shú</a:t>
                      </a: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罪</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赎</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3035">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揣</a:t>
                      </a:r>
                      <a:r>
                        <a:rPr lang="en-US" sz="28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duó</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p>
                  </a:txBody>
                  <a:tcPr/>
                </a:tc>
                <a:tc>
                  <a:txBody>
                    <a:bodyPr/>
                    <a:lstStyle/>
                    <a:p>
                      <a:pPr algn="just">
                        <a:spcAft>
                          <a:spcPts val="0"/>
                        </a:spcAft>
                        <a:tabLst>
                          <a:tab pos="1029335" algn="l"/>
                          <a:tab pos="1850390" algn="l"/>
                          <a:tab pos="2538095" algn="l"/>
                          <a:tab pos="3221990" algn="l"/>
                        </a:tabLst>
                      </a:pPr>
                      <a:r>
                        <a:rPr lang="en-US" sz="2800" b="1">
                          <a:solidFill>
                            <a:srgbClr val="FF0000"/>
                          </a:solidFill>
                          <a:effectLst/>
                          <a:latin typeface="Arial" panose="020B0604020202020204" pitchFamily="34" charset="0"/>
                          <a:ea typeface="黑体" panose="02010609060101010101" pitchFamily="2" charset="-122"/>
                          <a:cs typeface="Times New Roman" panose="02020603050405020304" pitchFamily="18" charset="0"/>
                        </a:rPr>
                        <a:t>dú</a:t>
                      </a: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029335" algn="l"/>
                          <a:tab pos="1850390" algn="l"/>
                          <a:tab pos="2538095" algn="l"/>
                          <a:tab pos="3221990" algn="l"/>
                        </a:tabLst>
                      </a:pPr>
                      <a:r>
                        <a:rPr lang="zh-CN" sz="2800" b="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黩</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p:cNvGraphicFramePr>
            <a:graphicFrameLocks noChangeAspect="1"/>
          </p:cNvGraphicFramePr>
          <p:nvPr/>
        </p:nvGraphicFramePr>
        <p:xfrm>
          <a:off x="508000" y="1335405"/>
          <a:ext cx="9992995" cy="4441190"/>
        </p:xfrm>
        <a:graphic>
          <a:graphicData uri="http://schemas.openxmlformats.org/presentationml/2006/ole">
            <mc:AlternateContent xmlns:mc="http://schemas.openxmlformats.org/markup-compatibility/2006">
              <mc:Choice xmlns:v="urn:schemas-microsoft-com:vml" Requires="v">
                <p:oleObj spid="_x0000_s2052" name="文档" r:id="rId4" imgW="3841750" imgH="2101215" progId="">
                  <p:embed/>
                </p:oleObj>
              </mc:Choice>
              <mc:Fallback>
                <p:oleObj name="文档" r:id="rId4" imgW="3841750" imgH="2101215" progId="">
                  <p:embed/>
                  <p:pic>
                    <p:nvPicPr>
                      <p:cNvPr id="0" name="图片 2048"/>
                      <p:cNvPicPr>
                        <a:picLocks noChangeAspect="1"/>
                      </p:cNvPicPr>
                      <p:nvPr/>
                    </p:nvPicPr>
                    <p:blipFill>
                      <a:blip r:embed="rId5"/>
                      <a:stretch>
                        <a:fillRect/>
                      </a:stretch>
                    </p:blipFill>
                    <p:spPr>
                      <a:xfrm>
                        <a:off x="508000" y="1335405"/>
                        <a:ext cx="9992995" cy="4441190"/>
                      </a:xfrm>
                      <a:prstGeom prst="rect">
                        <a:avLst/>
                      </a:prstGeom>
                      <a:noFill/>
                      <a:ln w="9525">
                        <a:noFill/>
                      </a:ln>
                    </p:spPr>
                  </p:pic>
                </p:oleObj>
              </mc:Fallback>
            </mc:AlternateContent>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p:cNvGraphicFramePr>
            <a:graphicFrameLocks noChangeAspect="1"/>
          </p:cNvGraphicFramePr>
          <p:nvPr/>
        </p:nvGraphicFramePr>
        <p:xfrm>
          <a:off x="508000" y="1437640"/>
          <a:ext cx="10215880" cy="4220210"/>
        </p:xfrm>
        <a:graphic>
          <a:graphicData uri="http://schemas.openxmlformats.org/presentationml/2006/ole">
            <mc:AlternateContent xmlns:mc="http://schemas.openxmlformats.org/markup-compatibility/2006">
              <mc:Choice xmlns:v="urn:schemas-microsoft-com:vml" Requires="v">
                <p:oleObj spid="_x0000_s3076" name="文档" r:id="rId4" imgW="3841750" imgH="1996440" progId="">
                  <p:embed/>
                </p:oleObj>
              </mc:Choice>
              <mc:Fallback>
                <p:oleObj name="文档" r:id="rId4" imgW="3841750" imgH="1996440" progId="">
                  <p:embed/>
                  <p:pic>
                    <p:nvPicPr>
                      <p:cNvPr id="0" name="图片 3072"/>
                      <p:cNvPicPr>
                        <a:picLocks noChangeAspect="1"/>
                      </p:cNvPicPr>
                      <p:nvPr/>
                    </p:nvPicPr>
                    <p:blipFill>
                      <a:blip r:embed="rId5"/>
                      <a:stretch>
                        <a:fillRect/>
                      </a:stretch>
                    </p:blipFill>
                    <p:spPr>
                      <a:xfrm>
                        <a:off x="508000" y="1437640"/>
                        <a:ext cx="10215880" cy="4220210"/>
                      </a:xfrm>
                      <a:prstGeom prst="rect">
                        <a:avLst/>
                      </a:prstGeom>
                      <a:noFill/>
                      <a:ln w="9525">
                        <a:noFill/>
                      </a:ln>
                    </p:spPr>
                  </p:pic>
                </p:oleObj>
              </mc:Fallback>
            </mc:AlternateContent>
          </a:graphicData>
        </a:graphic>
      </p:graphicFrame>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737.1905511811024,&quot;width&quot;:4195.7417322834644}"/>
</p:tagLst>
</file>

<file path=ppt/tags/tag67.xml><?xml version="1.0" encoding="utf-8"?>
<p:tagLst xmlns:a="http://schemas.openxmlformats.org/drawingml/2006/main" xmlns:r="http://schemas.openxmlformats.org/officeDocument/2006/relationships" xmlns:p="http://schemas.openxmlformats.org/presentationml/2006/main">
  <p:tag name="KSO_WM_UNIT_TABLE_BEAUTIFY" val="smartTable{4e0f87ff-ee24-4bb9-8bbc-1f225c6bc0bf}"/>
</p:tagLst>
</file>

<file path=ppt/tags/tag68.xml><?xml version="1.0" encoding="utf-8"?>
<p:tagLst xmlns:a="http://schemas.openxmlformats.org/drawingml/2006/main" xmlns:r="http://schemas.openxmlformats.org/officeDocument/2006/relationships" xmlns:p="http://schemas.openxmlformats.org/presentationml/2006/main">
  <p:tag name="KSO_WM_UNIT_TABLE_BEAUTIFY" val="smartTable{6adc4bef-c229-4819-a598-14b6cf5746d4}"/>
  <p:tag name="TABLE_ENDDRAG_ORIGIN_RECT" val="764*239"/>
  <p:tag name="TABLE_ENDDRAG_RECT" val="73*216*764*239"/>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3777</Words>
  <Application>Microsoft Office PowerPoint</Application>
  <PresentationFormat>自定义</PresentationFormat>
  <Paragraphs>148</Paragraphs>
  <Slides>35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37" baseType="lpstr">
      <vt:lpstr>Office 主题​​</vt:lpstr>
      <vt:lpstr>文档</vt:lpstr>
      <vt:lpstr>复活</vt:lpstr>
      <vt:lpstr>PowerPoint 演示文稿</vt:lpstr>
      <vt:lpstr>PowerPoint 演示文稿</vt:lpstr>
      <vt:lpstr>PowerPoint 演示文稿</vt:lpstr>
      <vt:lpstr>故事梗概：</vt:lpstr>
      <vt:lpstr>第一次读文：整合基础知识</vt:lpstr>
      <vt:lpstr>2.写对字形</vt:lpstr>
      <vt:lpstr>PowerPoint 演示文稿</vt:lpstr>
      <vt:lpstr>PowerPoint 演示文稿</vt:lpstr>
      <vt:lpstr>PowerPoint 演示文稿</vt:lpstr>
      <vt:lpstr>衣冠楚楚·道貌岸然</vt:lpstr>
      <vt:lpstr>第二次读文：（一）归纳小说情节</vt:lpstr>
      <vt:lpstr>1.结合有关资料,简要概括节选部分的内容。 </vt:lpstr>
      <vt:lpstr>2.文章开头部分,对狱中其他人物对话情形的描写有什么作用? </vt:lpstr>
      <vt:lpstr> 3、文中聂赫留朵夫对玛丝洛娃的称呼有几次变化?这说明什么? </vt:lpstr>
      <vt:lpstr>（二）主题：</vt:lpstr>
      <vt:lpstr> 从节选部分来看,怎样理解“复活”的含义? </vt:lpstr>
      <vt:lpstr>探究主题：</vt:lpstr>
      <vt:lpstr>（三）从把握人物形象的角度，分析写作手法</vt:lpstr>
      <vt:lpstr> 问题2：“天哪!你帮助我,教教我该怎么办!”这一内心独白表现了聂赫留朵夫怎样的心理? </vt:lpstr>
      <vt:lpstr>       问题3：文中还有大量的人物对话描写,有什么作用?    点拨:这是塑造人物形象的语言描写，通过男女主人公的对话,能够表现人物性格;推动情节发展,交代了必要的背景。 </vt:lpstr>
      <vt:lpstr> 点拨：人物对话在小说中的作用 </vt:lpstr>
      <vt:lpstr>（四）鉴赏环境描写——社会环境描写</vt:lpstr>
      <vt:lpstr>小说试题出题角度：社会环境描写类题目命题方向:</vt:lpstr>
      <vt:lpstr>分析社会环境描写的作用应注意的问题 </vt:lpstr>
      <vt:lpstr> 小说阅读：最后的黄豆 </vt:lpstr>
      <vt:lpstr>PowerPoint 演示文稿</vt:lpstr>
      <vt:lpstr>PowerPoint 演示文稿</vt:lpstr>
      <vt:lpstr>PowerPoint 演示文稿</vt:lpstr>
      <vt:lpstr>（1）小说中“爷爷这回没有把黄豆塞进嘴巴，而是把黄豆一路撒在地上”这一行为反映了爷爷什么样的心态？请简要分析。</vt:lpstr>
      <vt:lpstr>（2）小说多次写到爷爷嚼黄豆，这在全文中有何作用？请简要概括。</vt:lpstr>
      <vt:lpstr>考点：某一情节的作用。</vt:lpstr>
      <vt:lpstr>（3）小说以“最后的黄豆”为标题，寓意何在？这对现实人生有许多启示，谈谈你感受最深的一点。</vt:lpstr>
      <vt:lpstr>考点：小说标题的用意（原因、作用、效果、好处）</vt:lpstr>
      <vt:lpstr>作业：</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复活</dc:title>
  <dc:creator/>
  <cp:lastModifiedBy>hj</cp:lastModifiedBy>
  <cp:revision>178</cp:revision>
  <dcterms:created xsi:type="dcterms:W3CDTF">2019-06-19T02:08:00Z</dcterms:created>
  <dcterms:modified xsi:type="dcterms:W3CDTF">2021-08-30T06:57:55Z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