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62" r:id="rId4"/>
    <p:sldId id="257" r:id="rId5"/>
    <p:sldId id="265" r:id="rId6"/>
    <p:sldId id="263" r:id="rId7"/>
    <p:sldId id="264" r:id="rId8"/>
    <p:sldId id="267" r:id="rId9"/>
    <p:sldId id="261" r:id="rId10"/>
    <p:sldId id="272" r:id="rId11"/>
    <p:sldId id="273" r:id="rId12"/>
    <p:sldId id="274" r:id="rId13"/>
    <p:sldId id="275" r:id="rId14"/>
    <p:sldId id="277" r:id="rId15"/>
    <p:sldId id="278" r:id="rId16"/>
    <p:sldId id="280" r:id="rId17"/>
    <p:sldId id="260" r:id="rId18"/>
    <p:sldId id="283" r:id="rId19"/>
    <p:sldId id="282" r:id="rId20"/>
    <p:sldId id="284" r:id="rId21"/>
    <p:sldId id="285" r:id="rId22"/>
    <p:sldId id="286" r:id="rId23"/>
    <p:sldId id="287" r:id="rId24"/>
    <p:sldId id="288" r:id="rId25"/>
    <p:sldId id="276" r:id="rId26"/>
    <p:sldId id="297" r:id="rId27"/>
    <p:sldId id="293" r:id="rId28"/>
    <p:sldId id="296" r:id="rId29"/>
    <p:sldId id="294" r:id="rId30"/>
    <p:sldId id="298" r:id="rId31"/>
    <p:sldId id="281" r:id="rId32"/>
    <p:sldId id="299" r:id="rId33"/>
    <p:sldId id="301" r:id="rId34"/>
    <p:sldId id="259" r:id="rId35"/>
    <p:sldId id="300" r:id="rId36"/>
    <p:sldId id="309" r:id="rId37"/>
    <p:sldId id="308" r:id="rId38"/>
    <p:sldId id="310" r:id="rId39"/>
    <p:sldId id="311" r:id="rId40"/>
    <p:sldId id="313" r:id="rId41"/>
    <p:sldId id="312" r:id="rId42"/>
    <p:sldId id="315" r:id="rId43"/>
    <p:sldId id="316" r:id="rId44"/>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tags" Target="tags/tag319.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265.xml" /><Relationship Id="rId4" Type="http://schemas.openxmlformats.org/officeDocument/2006/relationships/tags" Target="../tags/tag266.xml" /><Relationship Id="rId5" Type="http://schemas.openxmlformats.org/officeDocument/2006/relationships/tags" Target="../tags/tag267.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3.xml" /><Relationship Id="rId3" Type="http://schemas.openxmlformats.org/officeDocument/2006/relationships/image" Target="../media/image1.jpeg" /><Relationship Id="rId4" Type="http://schemas.openxmlformats.org/officeDocument/2006/relationships/tags" Target="../tags/tag84.xml" /><Relationship Id="rId5" Type="http://schemas.openxmlformats.org/officeDocument/2006/relationships/tags" Target="../tags/tag8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9.xml" /><Relationship Id="rId11" Type="http://schemas.openxmlformats.org/officeDocument/2006/relationships/tags" Target="../tags/tag130.xml" /><Relationship Id="rId12" Type="http://schemas.openxmlformats.org/officeDocument/2006/relationships/tags" Target="../tags/tag131.xml" /><Relationship Id="rId13" Type="http://schemas.openxmlformats.org/officeDocument/2006/relationships/tags" Target="../tags/tag132.xml" /><Relationship Id="rId14" Type="http://schemas.openxmlformats.org/officeDocument/2006/relationships/tags" Target="../tags/tag133.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4.xml" /><Relationship Id="rId3" Type="http://schemas.openxmlformats.org/officeDocument/2006/relationships/image" Target="../media/image5.jpeg"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5.xml" /><Relationship Id="rId11" Type="http://schemas.openxmlformats.org/officeDocument/2006/relationships/tags" Target="../tags/tag146.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tags" Target="../tags/tag143.xml" /><Relationship Id="rId8" Type="http://schemas.openxmlformats.org/officeDocument/2006/relationships/tags" Target="../tags/tag144.xml" /><Relationship Id="rId9"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7.xml" /><Relationship Id="rId3" Type="http://schemas.openxmlformats.org/officeDocument/2006/relationships/image" Target="../media/image7.jpeg"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4.xml" /><Relationship Id="rId3" Type="http://schemas.openxmlformats.org/officeDocument/2006/relationships/image" Target="../media/image7.jpeg"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tags" Target="../tags/tag158.xml" /><Relationship Id="rId8" Type="http://schemas.openxmlformats.org/officeDocument/2006/relationships/tags" Target="../tags/tag159.xml" /><Relationship Id="rId9" Type="http://schemas.openxmlformats.org/officeDocument/2006/relationships/tags" Target="../tags/tag16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1.xml" /><Relationship Id="rId3" Type="http://schemas.openxmlformats.org/officeDocument/2006/relationships/image" Target="../media/image7.jpeg"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 Id="rId8" Type="http://schemas.openxmlformats.org/officeDocument/2006/relationships/tags" Target="../tags/tag16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5.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tags" Target="../tags/tag173.xml" /><Relationship Id="rId9" Type="http://schemas.openxmlformats.org/officeDocument/2006/relationships/tags" Target="../tags/tag17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6.xml" /><Relationship Id="rId3" Type="http://schemas.openxmlformats.org/officeDocument/2006/relationships/image" Target="../media/image8.jpeg" /><Relationship Id="rId4" Type="http://schemas.openxmlformats.org/officeDocument/2006/relationships/tags" Target="../tags/tag177.xml" /><Relationship Id="rId5" Type="http://schemas.openxmlformats.org/officeDocument/2006/relationships/tags" Target="../tags/tag17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tags" Target="../tags/tag18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jpeg"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tags" Target="../tags/tag9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tags" Target="../tags/tag19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5.xml" /><Relationship Id="rId3" Type="http://schemas.openxmlformats.org/officeDocument/2006/relationships/image" Target="../media/image7.jpeg"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image" Target="../media/image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7.xml" /><Relationship Id="rId3" Type="http://schemas.openxmlformats.org/officeDocument/2006/relationships/image" Target="../media/image9.jpeg"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tags" Target="../tags/tag21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tags" Target="../tags/tag214.xml" /><Relationship Id="rId6" Type="http://schemas.openxmlformats.org/officeDocument/2006/relationships/tags" Target="../tags/tag215.xml" /><Relationship Id="rId7" Type="http://schemas.openxmlformats.org/officeDocument/2006/relationships/tags" Target="../tags/tag216.xml" /><Relationship Id="rId8" Type="http://schemas.openxmlformats.org/officeDocument/2006/relationships/image" Target="../media/image10.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image" Target="../media/image10.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 Id="rId7" Type="http://schemas.openxmlformats.org/officeDocument/2006/relationships/image" Target="../media/image10.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6.xml" /><Relationship Id="rId2" Type="http://schemas.openxmlformats.org/officeDocument/2006/relationships/tags" Target="../tags/tag229.xml" /><Relationship Id="rId3" Type="http://schemas.openxmlformats.org/officeDocument/2006/relationships/image" Target="../media/image11.jpeg"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 Id="rId7" Type="http://schemas.openxmlformats.org/officeDocument/2006/relationships/tags" Target="../tags/tag233.xml" /><Relationship Id="rId8" Type="http://schemas.openxmlformats.org/officeDocument/2006/relationships/tags" Target="../tags/tag234.xml" /><Relationship Id="rId9" Type="http://schemas.openxmlformats.org/officeDocument/2006/relationships/tags" Target="../tags/tag23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 Id="rId7" Type="http://schemas.openxmlformats.org/officeDocument/2006/relationships/image" Target="../media/image11.jpeg" /><Relationship Id="rId8" Type="http://schemas.openxmlformats.org/officeDocument/2006/relationships/tags" Target="../tags/tag24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tags" Target="../tags/tag253.xml" /><Relationship Id="rId8" Type="http://schemas.openxmlformats.org/officeDocument/2006/relationships/tags" Target="../tags/tag25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image" Target="../media/image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0.xml" /><Relationship Id="rId3" Type="http://schemas.openxmlformats.org/officeDocument/2006/relationships/image" Target="../media/image2.jpeg" /><Relationship Id="rId4" Type="http://schemas.openxmlformats.org/officeDocument/2006/relationships/tags" Target="../tags/tag261.xml" /><Relationship Id="rId5" Type="http://schemas.openxmlformats.org/officeDocument/2006/relationships/image" Target="../media/image12.jpeg" /><Relationship Id="rId6" Type="http://schemas.openxmlformats.org/officeDocument/2006/relationships/tags" Target="../tags/tag262.xml" /><Relationship Id="rId7" Type="http://schemas.openxmlformats.org/officeDocument/2006/relationships/tags" Target="../tags/tag263.xml" /><Relationship Id="rId8" Type="http://schemas.openxmlformats.org/officeDocument/2006/relationships/tags" Target="../tags/tag26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4.xml" /><Relationship Id="rId2" Type="http://schemas.openxmlformats.org/officeDocument/2006/relationships/notesSlide" Target="../notesSlides/notesSlide2.xml" /><Relationship Id="rId3" Type="http://schemas.openxmlformats.org/officeDocument/2006/relationships/tags" Target="../tags/tag268.xml" /><Relationship Id="rId4" Type="http://schemas.openxmlformats.org/officeDocument/2006/relationships/image" Target="../media/image13.png"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tags" Target="../tags/tag27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tags" Target="../tags/tag280.xml" /><Relationship Id="rId8" Type="http://schemas.openxmlformats.org/officeDocument/2006/relationships/tags" Target="../tags/tag28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image" Target="../media/image12.jpeg" /><Relationship Id="rId5" Type="http://schemas.openxmlformats.org/officeDocument/2006/relationships/tags" Target="../tags/tag284.xml" /><Relationship Id="rId6" Type="http://schemas.openxmlformats.org/officeDocument/2006/relationships/image" Target="../media/image14.png" /><Relationship Id="rId7" Type="http://schemas.openxmlformats.org/officeDocument/2006/relationships/tags" Target="../tags/tag28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9.xml" /><Relationship Id="rId3" Type="http://schemas.openxmlformats.org/officeDocument/2006/relationships/tags" Target="../tags/tag29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tags" Target="../tags/tag296.xml" /><Relationship Id="rId6" Type="http://schemas.openxmlformats.org/officeDocument/2006/relationships/tags" Target="../tags/tag297.xml" /><Relationship Id="rId7" Type="http://schemas.openxmlformats.org/officeDocument/2006/relationships/tags" Target="../tags/tag298.xml" /><Relationship Id="rId8" Type="http://schemas.openxmlformats.org/officeDocument/2006/relationships/image" Target="../media/image10.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image" Target="../media/image2.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9.xml"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tags" Target="../tags/tag302.xml" /><Relationship Id="rId6" Type="http://schemas.openxmlformats.org/officeDocument/2006/relationships/image" Target="../media/image15.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3.xml" /><Relationship Id="rId3" Type="http://schemas.openxmlformats.org/officeDocument/2006/relationships/image" Target="../media/image16.jpeg"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tags" Target="../tags/tag306.xml" /><Relationship Id="rId7" Type="http://schemas.openxmlformats.org/officeDocument/2006/relationships/tags" Target="../tags/tag30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16.xml" /><Relationship Id="rId11" Type="http://schemas.openxmlformats.org/officeDocument/2006/relationships/tags" Target="../tags/tag317.xml" /><Relationship Id="rId12" Type="http://schemas.openxmlformats.org/officeDocument/2006/relationships/image" Target="../media/image17.png" /><Relationship Id="rId13" Type="http://schemas.openxmlformats.org/officeDocument/2006/relationships/tags" Target="../tags/tag318.xml" /><Relationship Id="rId14" Type="http://schemas.openxmlformats.org/officeDocument/2006/relationships/image" Target="../media/image2.jpeg" /><Relationship Id="rId2" Type="http://schemas.openxmlformats.org/officeDocument/2006/relationships/tags" Target="../tags/tag308.xml" /><Relationship Id="rId3" Type="http://schemas.openxmlformats.org/officeDocument/2006/relationships/tags" Target="../tags/tag309.xml" /><Relationship Id="rId4" Type="http://schemas.openxmlformats.org/officeDocument/2006/relationships/tags" Target="../tags/tag310.xml" /><Relationship Id="rId5" Type="http://schemas.openxmlformats.org/officeDocument/2006/relationships/tags" Target="../tags/tag311.xml" /><Relationship Id="rId6" Type="http://schemas.openxmlformats.org/officeDocument/2006/relationships/tags" Target="../tags/tag312.xml" /><Relationship Id="rId7" Type="http://schemas.openxmlformats.org/officeDocument/2006/relationships/tags" Target="../tags/tag313.xml" /><Relationship Id="rId8" Type="http://schemas.openxmlformats.org/officeDocument/2006/relationships/tags" Target="../tags/tag314.xml" /><Relationship Id="rId9" Type="http://schemas.openxmlformats.org/officeDocument/2006/relationships/tags" Target="../tags/tag31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image" Target="../media/image3.jpeg" /><Relationship Id="rId5" Type="http://schemas.openxmlformats.org/officeDocument/2006/relationships/tags" Target="../tags/tag10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tags" Target="../tags/tag11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image" Target="../media/image4.jpeg" /><Relationship Id="rId6" Type="http://schemas.openxmlformats.org/officeDocument/2006/relationships/tags" Target="../tags/tag12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0" name="图片 99"/>
          <p:cNvPicPr/>
          <p:nvPr>
            <p:custDataLst>
              <p:tags r:id="rId4"/>
            </p:custDataLst>
          </p:nvPr>
        </p:nvPicPr>
        <p:blipFill>
          <a:blip r:embed="rId3"/>
          <a:srcRect b="6880"/>
          <a:stretch>
            <a:fillRect/>
          </a:stretch>
        </p:blipFill>
        <p:spPr>
          <a:xfrm>
            <a:off x="0" y="-635"/>
            <a:ext cx="6305550" cy="6858635"/>
          </a:xfrm>
          <a:prstGeom prst="rect">
            <a:avLst/>
          </a:prstGeom>
          <a:noFill/>
          <a:ln w="9525">
            <a:noFill/>
          </a:ln>
        </p:spPr>
      </p:pic>
      <p:sp>
        <p:nvSpPr>
          <p:cNvPr id="6" name="文本框 5"/>
          <p:cNvSpPr txBox="1"/>
          <p:nvPr>
            <p:custDataLst>
              <p:tags r:id="rId5"/>
            </p:custDataLst>
          </p:nvPr>
        </p:nvSpPr>
        <p:spPr>
          <a:xfrm>
            <a:off x="6516370" y="426720"/>
            <a:ext cx="5151755" cy="5285105"/>
          </a:xfrm>
          <a:prstGeom prst="rect">
            <a:avLst/>
          </a:prstGeom>
          <a:noFill/>
        </p:spPr>
        <p:txBody>
          <a:bodyPr wrap="square" rtlCol="0">
            <a:spAutoFit/>
          </a:bodyPr>
          <a:lstStyle/>
          <a:p>
            <a:pPr fontAlgn="auto">
              <a:lnSpc>
                <a:spcPct val="125000"/>
              </a:lnSpc>
            </a:pPr>
            <a:r>
              <a:rPr lang="en-US" altLang="zh-CN" sz="5400"/>
              <a:t>        </a:t>
            </a:r>
            <a:r>
              <a:rPr lang="zh-CN" altLang="en-US" sz="5400"/>
              <a:t>一个人若生活得诚恳，他一定是生活在一个遥远的地方。</a:t>
            </a:r>
            <a:endParaRPr lang="zh-CN" altLang="en-US" sz="5400"/>
          </a:p>
          <a:p>
            <a:pPr algn="r" fontAlgn="auto">
              <a:lnSpc>
                <a:spcPct val="125000"/>
              </a:lnSpc>
            </a:pPr>
            <a:r>
              <a:rPr lang="en-US" altLang="zh-CN" sz="5400"/>
              <a:t>——梭罗</a:t>
            </a:r>
            <a:endParaRPr lang="en-US" altLang="zh-CN" sz="5400"/>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31445" y="81280"/>
            <a:ext cx="6937375" cy="521970"/>
          </a:xfrm>
          <a:prstGeom prst="rect">
            <a:avLst/>
          </a:prstGeom>
          <a:noFill/>
        </p:spPr>
        <p:txBody>
          <a:bodyPr wrap="square" rtlCol="0">
            <a:spAutoFit/>
          </a:bodyPr>
          <a:lstStyle/>
          <a:p>
            <a:r>
              <a:rPr lang="zh-CN" altLang="en-US" sz="2800" b="1">
                <a:solidFill>
                  <a:srgbClr val="FF0000"/>
                </a:solidFill>
              </a:rPr>
              <a:t>活动一：梳理选文情节，突出一个节日</a:t>
            </a:r>
            <a:endParaRPr lang="zh-CN" altLang="en-US" sz="2800" b="1">
              <a:solidFill>
                <a:srgbClr val="FF0000"/>
              </a:solidFill>
            </a:endParaRPr>
          </a:p>
        </p:txBody>
      </p:sp>
      <p:sp>
        <p:nvSpPr>
          <p:cNvPr id="102" name="文本框 101"/>
          <p:cNvSpPr txBox="1"/>
          <p:nvPr>
            <p:custDataLst>
              <p:tags r:id="rId4"/>
            </p:custDataLst>
          </p:nvPr>
        </p:nvSpPr>
        <p:spPr>
          <a:xfrm>
            <a:off x="131445" y="603250"/>
            <a:ext cx="10870565" cy="521970"/>
          </a:xfrm>
          <a:prstGeom prst="rect">
            <a:avLst/>
          </a:prstGeom>
          <a:noFill/>
          <a:ln w="9525">
            <a:noFill/>
          </a:ln>
        </p:spPr>
        <p:txBody>
          <a:bodyPr wrap="square">
            <a:spAutoFit/>
          </a:bodyPr>
          <a:lstStyle/>
          <a:p>
            <a:pPr indent="0"/>
            <a:r>
              <a:rPr lang="zh-CN" sz="2800" b="1">
                <a:ea typeface="宋体" panose="02010600030101010101" pitchFamily="2" charset="-122"/>
              </a:rPr>
              <a:t>齐读课文第三部分第</a:t>
            </a:r>
            <a:r>
              <a:rPr lang="zh-CN" sz="2800" b="1">
                <a:ea typeface="宋体" panose="02010600030101010101" pitchFamily="2" charset="-122"/>
                <a:cs typeface="Times New Roman" panose="02020603050405020304" charset="0"/>
              </a:rPr>
              <a:t> 2 段，思考下面问题。</a:t>
            </a:r>
            <a:endParaRPr lang="zh-CN" altLang="en-US" sz="2800" b="1"/>
          </a:p>
        </p:txBody>
      </p:sp>
      <p:sp>
        <p:nvSpPr>
          <p:cNvPr id="3" name="文本框 2"/>
          <p:cNvSpPr txBox="1"/>
          <p:nvPr>
            <p:custDataLst>
              <p:tags r:id="rId5"/>
            </p:custDataLst>
          </p:nvPr>
        </p:nvSpPr>
        <p:spPr>
          <a:xfrm>
            <a:off x="198755" y="1013460"/>
            <a:ext cx="11925935" cy="737235"/>
          </a:xfrm>
          <a:prstGeom prst="rect">
            <a:avLst/>
          </a:prstGeom>
          <a:noFill/>
          <a:ln w="9525">
            <a:noFill/>
          </a:ln>
        </p:spPr>
        <p:txBody>
          <a:bodyPr wrap="square">
            <a:spAutoFit/>
          </a:bodyPr>
          <a:lstStyle/>
          <a:p>
            <a:pPr marL="228600" indent="-228600" fontAlgn="auto">
              <a:lnSpc>
                <a:spcPct val="150000"/>
              </a:lnSpc>
            </a:pPr>
            <a:r>
              <a:rPr lang="zh-CN" sz="2800" b="1">
                <a:latin typeface="微软雅黑" panose="020b0503020204020204" charset="-122"/>
                <a:ea typeface="微软雅黑" panose="020b0503020204020204" charset="-122"/>
                <a:cs typeface="微软雅黑" panose="020b0503020204020204" charset="-122"/>
              </a:rPr>
              <a:t>1</a:t>
            </a:r>
            <a:r>
              <a:rPr lang="en-US" altLang="zh-CN" sz="2800" b="1">
                <a:latin typeface="微软雅黑" panose="020b0503020204020204" charset="-122"/>
                <a:ea typeface="微软雅黑" panose="020b0503020204020204" charset="-122"/>
                <a:cs typeface="微软雅黑" panose="020b0503020204020204" charset="-122"/>
              </a:rPr>
              <a:t>.</a:t>
            </a:r>
            <a:r>
              <a:rPr lang="zh-CN" sz="2800" b="1">
                <a:latin typeface="微软雅黑" panose="020b0503020204020204" charset="-122"/>
                <a:ea typeface="微软雅黑" panose="020b0503020204020204" charset="-122"/>
                <a:cs typeface="微软雅黑" panose="020b0503020204020204" charset="-122"/>
              </a:rPr>
              <a:t>沈从文在这部分着重描写了哪一个节日？</a:t>
            </a:r>
            <a:r>
              <a:rPr lang="en-US" altLang="zh-CN" sz="2800" b="1">
                <a:latin typeface="微软雅黑" panose="020b0503020204020204" charset="-122"/>
                <a:ea typeface="微软雅黑" panose="020b0503020204020204" charset="-122"/>
                <a:cs typeface="微软雅黑" panose="020b0503020204020204" charset="-122"/>
              </a:rPr>
              <a:t>2.</a:t>
            </a:r>
            <a:r>
              <a:rPr lang="zh-CN" sz="2800" b="1">
                <a:latin typeface="微软雅黑" panose="020b0503020204020204" charset="-122"/>
                <a:ea typeface="微软雅黑" panose="020b0503020204020204" charset="-122"/>
                <a:cs typeface="微软雅黑" panose="020b0503020204020204" charset="-122"/>
              </a:rPr>
              <a:t>课文写了几次端午呢？</a:t>
            </a:r>
            <a:endParaRPr lang="zh-CN" altLang="en-US" sz="2800" b="1">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6"/>
            </p:custDataLst>
          </p:nvPr>
        </p:nvSpPr>
        <p:spPr>
          <a:xfrm>
            <a:off x="1022985" y="1705610"/>
            <a:ext cx="1300480" cy="768350"/>
          </a:xfrm>
          <a:prstGeom prst="rect">
            <a:avLst/>
          </a:prstGeom>
          <a:noFill/>
          <a:ln>
            <a:noFill/>
          </a:ln>
        </p:spPr>
        <p:txBody>
          <a:bodyPr wrap="none" rtlCol="0" anchor="t">
            <a:spAutoFit/>
          </a:bodyPr>
          <a:lstStyle/>
          <a:p>
            <a:pPr algn="ctr"/>
            <a:r>
              <a:rPr lang="zh-CN" altLang="en-US" sz="4400" b="1">
                <a:ln w="12700" cmpd="sng">
                  <a:solidFill>
                    <a:schemeClr val="accent4"/>
                  </a:solidFill>
                  <a:prstDash val="solid"/>
                </a:ln>
                <a:solidFill>
                  <a:srgbClr val="0070C0"/>
                </a:solidFill>
                <a:effectLst/>
              </a:rPr>
              <a:t>端午</a:t>
            </a:r>
            <a:endParaRPr lang="zh-CN" altLang="en-US" sz="4400" b="1">
              <a:ln w="12700" cmpd="sng">
                <a:solidFill>
                  <a:schemeClr val="accent4"/>
                </a:solidFill>
                <a:prstDash val="solid"/>
              </a:ln>
              <a:solidFill>
                <a:srgbClr val="0070C0"/>
              </a:solidFill>
              <a:effectLst/>
            </a:endParaRPr>
          </a:p>
        </p:txBody>
      </p:sp>
      <p:sp>
        <p:nvSpPr>
          <p:cNvPr id="5" name="矩形 4"/>
          <p:cNvSpPr/>
          <p:nvPr>
            <p:custDataLst>
              <p:tags r:id="rId7"/>
            </p:custDataLst>
          </p:nvPr>
        </p:nvSpPr>
        <p:spPr>
          <a:xfrm>
            <a:off x="8113395" y="1823720"/>
            <a:ext cx="1300480" cy="768350"/>
          </a:xfrm>
          <a:prstGeom prst="rect">
            <a:avLst/>
          </a:prstGeom>
          <a:noFill/>
          <a:ln>
            <a:noFill/>
          </a:ln>
        </p:spPr>
        <p:txBody>
          <a:bodyPr wrap="none" rtlCol="0" anchor="t">
            <a:spAutoFit/>
          </a:bodyPr>
          <a:lstStyle/>
          <a:p>
            <a:pPr algn="ctr"/>
            <a:r>
              <a:rPr lang="zh-CN" altLang="en-US" sz="4400" b="1">
                <a:ln w="12700" cmpd="sng">
                  <a:solidFill>
                    <a:schemeClr val="accent4"/>
                  </a:solidFill>
                  <a:prstDash val="solid"/>
                </a:ln>
                <a:solidFill>
                  <a:srgbClr val="0070C0"/>
                </a:solidFill>
                <a:effectLst/>
              </a:rPr>
              <a:t>三次</a:t>
            </a:r>
            <a:endParaRPr lang="zh-CN" altLang="en-US" sz="4400" b="1">
              <a:ln w="12700" cmpd="sng">
                <a:solidFill>
                  <a:schemeClr val="accent4"/>
                </a:solidFill>
                <a:prstDash val="solid"/>
              </a:ln>
              <a:solidFill>
                <a:srgbClr val="0070C0"/>
              </a:solidFill>
              <a:effectLst/>
            </a:endParaRPr>
          </a:p>
        </p:txBody>
      </p:sp>
      <p:sp>
        <p:nvSpPr>
          <p:cNvPr id="6" name="文本框 5"/>
          <p:cNvSpPr txBox="1"/>
          <p:nvPr>
            <p:custDataLst>
              <p:tags r:id="rId8"/>
            </p:custDataLst>
          </p:nvPr>
        </p:nvSpPr>
        <p:spPr>
          <a:xfrm>
            <a:off x="131445" y="2680335"/>
            <a:ext cx="8092440" cy="521970"/>
          </a:xfrm>
          <a:prstGeom prst="rect">
            <a:avLst/>
          </a:prstGeom>
          <a:noFill/>
          <a:ln w="9525">
            <a:noFill/>
          </a:ln>
        </p:spPr>
        <p:txBody>
          <a:bodyPr wrap="square">
            <a:spAutoFit/>
          </a:bodyPr>
          <a:lstStyle/>
          <a:p>
            <a:pPr marL="457200" indent="-457200"/>
            <a:r>
              <a:rPr lang="zh-CN" sz="2800" b="1">
                <a:ea typeface="宋体" panose="02010600030101010101" pitchFamily="2" charset="-122"/>
              </a:rPr>
              <a:t>（1）</a:t>
            </a:r>
            <a:r>
              <a:rPr lang="en-US" sz="2800" b="1">
                <a:latin typeface="宋体" panose="02010600030101010101" pitchFamily="2" charset="-122"/>
                <a:ea typeface="宋体" panose="02010600030101010101" pitchFamily="2" charset="-122"/>
              </a:rPr>
              <a:t> </a:t>
            </a:r>
            <a:r>
              <a:rPr lang="zh-CN" sz="2800" b="1">
                <a:ea typeface="宋体" panose="02010600030101010101" pitchFamily="2" charset="-122"/>
              </a:rPr>
              <a:t>在文章中画出提示端午时间的语句。</a:t>
            </a:r>
            <a:endParaRPr lang="zh-CN" altLang="en-US" sz="2800" b="1"/>
          </a:p>
        </p:txBody>
      </p:sp>
      <p:sp>
        <p:nvSpPr>
          <p:cNvPr id="7" name="文本框 6"/>
          <p:cNvSpPr txBox="1"/>
          <p:nvPr>
            <p:custDataLst>
              <p:tags r:id="rId9"/>
            </p:custDataLst>
          </p:nvPr>
        </p:nvSpPr>
        <p:spPr>
          <a:xfrm>
            <a:off x="0" y="3239770"/>
            <a:ext cx="10515600" cy="1814830"/>
          </a:xfrm>
          <a:prstGeom prst="rect">
            <a:avLst/>
          </a:prstGeom>
          <a:noFill/>
          <a:ln w="9525">
            <a:noFill/>
          </a:ln>
        </p:spPr>
        <p:txBody>
          <a:bodyPr wrap="square">
            <a:spAutoFit/>
          </a:bodyPr>
          <a:lstStyle/>
          <a:p>
            <a:pPr indent="0"/>
            <a:r>
              <a:rPr lang="zh-CN" sz="2800" b="1">
                <a:solidFill>
                  <a:srgbClr val="FF0000"/>
                </a:solidFill>
                <a:ea typeface="宋体" panose="02010600030101010101" pitchFamily="2" charset="-122"/>
              </a:rPr>
              <a:t>端午又快来了（第三部分</a:t>
            </a:r>
            <a:r>
              <a:rPr lang="zh-CN" sz="2800" b="1">
                <a:solidFill>
                  <a:srgbClr val="FF0000"/>
                </a:solidFill>
                <a:ea typeface="宋体" panose="02010600030101010101" pitchFamily="2" charset="-122"/>
                <a:cs typeface="Times New Roman" panose="02020603050405020304" charset="0"/>
              </a:rPr>
              <a:t> 8 段）</a:t>
            </a:r>
            <a:r>
              <a:rPr lang="en-US" sz="2800" b="1">
                <a:latin typeface="宋体" panose="02010600030101010101" pitchFamily="2" charset="-122"/>
                <a:ea typeface="宋体" panose="02010600030101010101" pitchFamily="2" charset="-122"/>
                <a:cs typeface="Times New Roman" panose="02020603050405020304" charset="0"/>
              </a:rPr>
              <a:t> </a:t>
            </a:r>
            <a:r>
              <a:rPr lang="zh-CN" sz="2800" b="1">
                <a:ea typeface="宋体" panose="02010600030101010101" pitchFamily="2" charset="-122"/>
              </a:rPr>
              <a:t>还是两年前的事（第四部分</a:t>
            </a:r>
            <a:r>
              <a:rPr lang="zh-CN" sz="2800" b="1">
                <a:ea typeface="宋体" panose="02010600030101010101" pitchFamily="2" charset="-122"/>
                <a:cs typeface="Times New Roman" panose="02020603050405020304" charset="0"/>
              </a:rPr>
              <a:t> 1 段）</a:t>
            </a:r>
            <a:r>
              <a:rPr lang="en-US" sz="2800" b="1">
                <a:latin typeface="宋体" panose="02010600030101010101" pitchFamily="2" charset="-122"/>
                <a:ea typeface="宋体" panose="02010600030101010101" pitchFamily="2" charset="-122"/>
                <a:cs typeface="Times New Roman" panose="02020603050405020304" charset="0"/>
              </a:rPr>
              <a:t> </a:t>
            </a:r>
            <a:r>
              <a:rPr lang="en-US" sz="2800" b="1">
                <a:latin typeface="宋体" panose="02010600030101010101" pitchFamily="2" charset="-122"/>
                <a:ea typeface="宋体" panose="02010600030101010101" pitchFamily="2" charset="-122"/>
                <a:cs typeface="Times New Roman" panose="02020603050405020304" charset="0"/>
              </a:rPr>
              <a:t>
</a:t>
            </a:r>
            <a:endParaRPr lang="zh-CN" sz="2800" b="1">
              <a:ea typeface="宋体" panose="02010600030101010101" pitchFamily="2" charset="-122"/>
            </a:endParaRPr>
          </a:p>
          <a:p>
            <a:pPr indent="0"/>
            <a:r>
              <a:rPr lang="zh-CN" sz="2800" b="1">
                <a:gradFill>
                  <a:gsLst>
                    <a:gs pos="0">
                      <a:srgbClr val="7B32B2"/>
                    </a:gs>
                    <a:gs pos="100000">
                      <a:srgbClr val="401A5D"/>
                    </a:gs>
                  </a:gsLst>
                  <a:lin scaled="0"/>
                </a:gradFill>
                <a:ea typeface="宋体" panose="02010600030101010101" pitchFamily="2" charset="-122"/>
              </a:rPr>
              <a:t>上年一个端午</a:t>
            </a:r>
            <a:r>
              <a:rPr lang="en-US" sz="2800" b="1">
                <a:gradFill>
                  <a:gsLst>
                    <a:gs pos="0">
                      <a:srgbClr val="7B32B2"/>
                    </a:gs>
                    <a:gs pos="100000">
                      <a:srgbClr val="401A5D"/>
                    </a:gs>
                  </a:gsLst>
                  <a:lin scaled="0"/>
                </a:gradFill>
                <a:latin typeface="宋体" panose="02010600030101010101" pitchFamily="2" charset="-122"/>
                <a:ea typeface="宋体" panose="02010600030101010101" pitchFamily="2" charset="-122"/>
                <a:cs typeface="Times New Roman" panose="02020603050405020304" charset="0"/>
              </a:rPr>
              <a:t> </a:t>
            </a:r>
            <a:r>
              <a:rPr lang="zh-CN" sz="2800" b="1">
                <a:gradFill>
                  <a:gsLst>
                    <a:gs pos="0">
                      <a:srgbClr val="7B32B2"/>
                    </a:gs>
                    <a:gs pos="100000">
                      <a:srgbClr val="401A5D"/>
                    </a:gs>
                  </a:gsLst>
                  <a:lin scaled="0"/>
                </a:gradFill>
                <a:ea typeface="宋体" panose="02010600030101010101" pitchFamily="2" charset="-122"/>
              </a:rPr>
              <a:t>（第五部分</a:t>
            </a:r>
            <a:r>
              <a:rPr lang="zh-CN" sz="2800" b="1">
                <a:gradFill>
                  <a:gsLst>
                    <a:gs pos="0">
                      <a:srgbClr val="7B32B2"/>
                    </a:gs>
                    <a:gs pos="100000">
                      <a:srgbClr val="401A5D"/>
                    </a:gs>
                  </a:gsLst>
                  <a:lin scaled="0"/>
                </a:gradFill>
                <a:ea typeface="宋体" panose="02010600030101010101" pitchFamily="2" charset="-122"/>
                <a:cs typeface="Times New Roman" panose="02020603050405020304" charset="0"/>
              </a:rPr>
              <a:t>3段）</a:t>
            </a:r>
            <a:r>
              <a:rPr lang="en-US" sz="2800" b="1">
                <a:latin typeface="宋体" panose="02010600030101010101" pitchFamily="2" charset="-122"/>
                <a:ea typeface="宋体" panose="02010600030101010101" pitchFamily="2" charset="-122"/>
                <a:cs typeface="Times New Roman" panose="02020603050405020304" charset="0"/>
              </a:rPr>
              <a:t> </a:t>
            </a:r>
            <a:endParaRPr lang="zh-CN" sz="2800" b="1">
              <a:ea typeface="宋体" panose="02010600030101010101" pitchFamily="2" charset="-122"/>
            </a:endParaRPr>
          </a:p>
          <a:p>
            <a:pPr indent="0"/>
            <a:r>
              <a:rPr lang="zh-CN" sz="2800" b="1">
                <a:solidFill>
                  <a:srgbClr val="FF0000"/>
                </a:solidFill>
                <a:ea typeface="宋体" panose="02010600030101010101" pitchFamily="2" charset="-122"/>
              </a:rPr>
              <a:t>端午又来了（第六部分</a:t>
            </a:r>
            <a:r>
              <a:rPr lang="zh-CN" sz="2800" b="1">
                <a:solidFill>
                  <a:srgbClr val="FF0000"/>
                </a:solidFill>
                <a:ea typeface="宋体" panose="02010600030101010101" pitchFamily="2" charset="-122"/>
                <a:cs typeface="Times New Roman" panose="02020603050405020304" charset="0"/>
              </a:rPr>
              <a:t>14段）</a:t>
            </a:r>
            <a:endParaRPr lang="zh-CN" altLang="en-US" sz="2800" b="1">
              <a:solidFill>
                <a:srgbClr val="FF0000"/>
              </a:solidFill>
              <a:ea typeface="宋体" panose="02010600030101010101" pitchFamily="2" charset="-122"/>
              <a:cs typeface="Times New Roman" panose="02020603050405020304" charset="0"/>
            </a:endParaRPr>
          </a:p>
        </p:txBody>
      </p:sp>
      <p:sp>
        <p:nvSpPr>
          <p:cNvPr id="8" name="文本框 7"/>
          <p:cNvSpPr txBox="1"/>
          <p:nvPr>
            <p:custDataLst>
              <p:tags r:id="rId10"/>
            </p:custDataLst>
          </p:nvPr>
        </p:nvSpPr>
        <p:spPr>
          <a:xfrm>
            <a:off x="198755" y="5395595"/>
            <a:ext cx="8092440" cy="521970"/>
          </a:xfrm>
          <a:prstGeom prst="rect">
            <a:avLst/>
          </a:prstGeom>
          <a:noFill/>
          <a:ln w="9525">
            <a:noFill/>
          </a:ln>
        </p:spPr>
        <p:txBody>
          <a:bodyPr wrap="square">
            <a:spAutoFit/>
          </a:bodyPr>
          <a:lstStyle/>
          <a:p>
            <a:pPr marL="457200" indent="-457200"/>
            <a:r>
              <a:rPr sz="2800" b="1">
                <a:latin typeface="微软雅黑" panose="020b0503020204020204" charset="-122"/>
                <a:ea typeface="微软雅黑" panose="020b0503020204020204" charset="-122"/>
                <a:cs typeface="微软雅黑" panose="020b0503020204020204" charset="-122"/>
              </a:rPr>
              <a:t>（2）三次端午节分别都发生了什么事？</a:t>
            </a:r>
            <a:endParaRPr lang="zh-CN" altLang="en-US" sz="2800" b="1">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11"/>
            </p:custDataLst>
          </p:nvPr>
        </p:nvSpPr>
        <p:spPr>
          <a:xfrm>
            <a:off x="5071110" y="3239770"/>
            <a:ext cx="4876165" cy="1814830"/>
          </a:xfrm>
          <a:prstGeom prst="rect">
            <a:avLst/>
          </a:prstGeom>
          <a:noFill/>
          <a:ln w="9525">
            <a:noFill/>
          </a:ln>
        </p:spPr>
        <p:txBody>
          <a:bodyPr wrap="square">
            <a:spAutoFit/>
          </a:bodyPr>
          <a:lstStyle/>
          <a:p>
            <a:pPr indent="0"/>
            <a:r>
              <a:rPr lang="zh-CN" sz="2800" b="1">
                <a:solidFill>
                  <a:srgbClr val="FF0000"/>
                </a:solidFill>
                <a:ea typeface="宋体" panose="02010600030101010101" pitchFamily="2" charset="-122"/>
                <a:cs typeface="Times New Roman" panose="02020603050405020304" charset="0"/>
              </a:rPr>
              <a:t>——</a:t>
            </a:r>
            <a:r>
              <a:rPr lang="zh-CN" sz="2800" b="1">
                <a:solidFill>
                  <a:srgbClr val="FF0000"/>
                </a:solidFill>
                <a:ea typeface="宋体" panose="02010600030101010101" pitchFamily="2" charset="-122"/>
              </a:rPr>
              <a:t>眼前端午（叙述）</a:t>
            </a:r>
            <a:r>
              <a:rPr lang="en-US" sz="2800" b="1">
                <a:latin typeface="宋体" panose="02010600030101010101" pitchFamily="2" charset="-122"/>
                <a:ea typeface="宋体" panose="02010600030101010101" pitchFamily="2" charset="-122"/>
                <a:cs typeface="Times New Roman" panose="02020603050405020304" charset="0"/>
              </a:rPr>
              <a:t> </a:t>
            </a:r>
            <a:endParaRPr lang="zh-CN" sz="2800" b="1">
              <a:ea typeface="宋体" panose="02010600030101010101" pitchFamily="2" charset="-122"/>
            </a:endParaRPr>
          </a:p>
          <a:p>
            <a:pPr indent="0"/>
            <a:r>
              <a:rPr lang="zh-CN" sz="2800" b="1">
                <a:ea typeface="宋体" panose="02010600030101010101" pitchFamily="2" charset="-122"/>
                <a:cs typeface="Times New Roman" panose="02020603050405020304" charset="0"/>
              </a:rPr>
              <a:t>——</a:t>
            </a:r>
            <a:r>
              <a:rPr lang="zh-CN" sz="2800" b="1">
                <a:ea typeface="宋体" panose="02010600030101010101" pitchFamily="2" charset="-122"/>
              </a:rPr>
              <a:t>两年前端午（倒叙）</a:t>
            </a:r>
            <a:r>
              <a:rPr lang="en-US" sz="2800" b="1">
                <a:latin typeface="宋体" panose="02010600030101010101" pitchFamily="2" charset="-122"/>
                <a:ea typeface="宋体" panose="02010600030101010101" pitchFamily="2" charset="-122"/>
                <a:cs typeface="Times New Roman" panose="02020603050405020304" charset="0"/>
              </a:rPr>
              <a:t> </a:t>
            </a:r>
            <a:endParaRPr lang="zh-CN" sz="2800" b="1">
              <a:ea typeface="宋体" panose="02010600030101010101" pitchFamily="2" charset="-122"/>
            </a:endParaRPr>
          </a:p>
          <a:p>
            <a:pPr indent="0"/>
            <a:r>
              <a:rPr lang="zh-CN" sz="2800" b="1">
                <a:gradFill>
                  <a:gsLst>
                    <a:gs pos="0">
                      <a:srgbClr val="7B32B2"/>
                    </a:gs>
                    <a:gs pos="100000">
                      <a:srgbClr val="401A5D"/>
                    </a:gs>
                  </a:gsLst>
                  <a:lin scaled="0"/>
                </a:gradFill>
                <a:ea typeface="宋体" panose="02010600030101010101" pitchFamily="2" charset="-122"/>
                <a:cs typeface="Times New Roman" panose="02020603050405020304" charset="0"/>
              </a:rPr>
              <a:t>——</a:t>
            </a:r>
            <a:r>
              <a:rPr lang="zh-CN" sz="2800" b="1">
                <a:gradFill>
                  <a:gsLst>
                    <a:gs pos="0">
                      <a:srgbClr val="7B32B2"/>
                    </a:gs>
                    <a:gs pos="100000">
                      <a:srgbClr val="401A5D"/>
                    </a:gs>
                  </a:gsLst>
                  <a:lin scaled="0"/>
                </a:gradFill>
                <a:ea typeface="宋体" panose="02010600030101010101" pitchFamily="2" charset="-122"/>
              </a:rPr>
              <a:t>年前端午（插叙）</a:t>
            </a:r>
            <a:r>
              <a:rPr lang="en-US" sz="2800" b="1">
                <a:latin typeface="宋体" panose="02010600030101010101" pitchFamily="2" charset="-122"/>
                <a:ea typeface="宋体" panose="02010600030101010101" pitchFamily="2" charset="-122"/>
                <a:cs typeface="Times New Roman" panose="02020603050405020304" charset="0"/>
              </a:rPr>
              <a:t> </a:t>
            </a:r>
            <a:endParaRPr lang="zh-CN" sz="2800" b="1">
              <a:ea typeface="宋体" panose="02010600030101010101" pitchFamily="2" charset="-122"/>
            </a:endParaRPr>
          </a:p>
          <a:p>
            <a:pPr indent="0"/>
            <a:r>
              <a:rPr lang="zh-CN" sz="2800" b="1">
                <a:solidFill>
                  <a:srgbClr val="FF0000"/>
                </a:solidFill>
                <a:ea typeface="宋体" panose="02010600030101010101" pitchFamily="2" charset="-122"/>
                <a:cs typeface="Times New Roman" panose="02020603050405020304" charset="0"/>
              </a:rPr>
              <a:t>——</a:t>
            </a:r>
            <a:r>
              <a:rPr lang="zh-CN" sz="2800" b="1">
                <a:solidFill>
                  <a:srgbClr val="FF0000"/>
                </a:solidFill>
                <a:ea typeface="宋体" panose="02010600030101010101" pitchFamily="2" charset="-122"/>
              </a:rPr>
              <a:t>回到眼前端午（顺叙）</a:t>
            </a:r>
            <a:endParaRPr lang="zh-CN" altLang="en-US" sz="2800" b="1">
              <a:solidFill>
                <a:srgbClr val="FF0000"/>
              </a:solidFill>
              <a:ea typeface="宋体" panose="02010600030101010101" pitchFamily="2" charset="-122"/>
            </a:endParaRPr>
          </a:p>
        </p:txBody>
      </p:sp>
      <p:sp>
        <p:nvSpPr>
          <p:cNvPr id="10" name="文本框 9"/>
          <p:cNvSpPr txBox="1"/>
          <p:nvPr>
            <p:custDataLst>
              <p:tags r:id="rId12"/>
            </p:custDataLst>
          </p:nvPr>
        </p:nvSpPr>
        <p:spPr>
          <a:xfrm>
            <a:off x="8721725" y="3168015"/>
            <a:ext cx="2942590" cy="521970"/>
          </a:xfrm>
          <a:prstGeom prst="rect">
            <a:avLst/>
          </a:prstGeom>
          <a:noFill/>
        </p:spPr>
        <p:txBody>
          <a:bodyPr wrap="square" rtlCol="0">
            <a:spAutoFit/>
          </a:bodyPr>
          <a:lstStyle/>
          <a:p>
            <a:r>
              <a:rPr lang="en-US" altLang="zh-CN" sz="2800" b="1">
                <a:solidFill>
                  <a:srgbClr val="FF0000"/>
                </a:solidFill>
              </a:rPr>
              <a:t>——</a:t>
            </a:r>
            <a:r>
              <a:rPr lang="zh-CN" altLang="en-US" sz="2800" b="1">
                <a:solidFill>
                  <a:srgbClr val="FF0000"/>
                </a:solidFill>
              </a:rPr>
              <a:t>龙舟竞渡</a:t>
            </a:r>
            <a:endParaRPr lang="zh-CN" altLang="en-US" sz="2800" b="1">
              <a:solidFill>
                <a:srgbClr val="FF0000"/>
              </a:solidFill>
            </a:endParaRPr>
          </a:p>
        </p:txBody>
      </p:sp>
      <p:sp>
        <p:nvSpPr>
          <p:cNvPr id="11" name="文本框 10"/>
          <p:cNvSpPr txBox="1"/>
          <p:nvPr>
            <p:custDataLst>
              <p:tags r:id="rId13"/>
            </p:custDataLst>
          </p:nvPr>
        </p:nvSpPr>
        <p:spPr>
          <a:xfrm>
            <a:off x="8721725" y="3670300"/>
            <a:ext cx="3601720" cy="521970"/>
          </a:xfrm>
          <a:prstGeom prst="rect">
            <a:avLst/>
          </a:prstGeom>
          <a:noFill/>
        </p:spPr>
        <p:txBody>
          <a:bodyPr wrap="square" rtlCol="0">
            <a:spAutoFit/>
          </a:bodyPr>
          <a:lstStyle/>
          <a:p>
            <a:r>
              <a:rPr lang="en-US" altLang="zh-CN" sz="2800" b="1"/>
              <a:t>——</a:t>
            </a:r>
            <a:r>
              <a:rPr lang="zh-CN" altLang="en-US" sz="2800" b="1"/>
              <a:t>翠翠遇到了二老</a:t>
            </a:r>
            <a:endParaRPr lang="zh-CN" altLang="en-US" sz="2800" b="1"/>
          </a:p>
        </p:txBody>
      </p:sp>
      <p:sp>
        <p:nvSpPr>
          <p:cNvPr id="12" name="文本框 11"/>
          <p:cNvSpPr txBox="1"/>
          <p:nvPr>
            <p:custDataLst>
              <p:tags r:id="rId14"/>
            </p:custDataLst>
          </p:nvPr>
        </p:nvSpPr>
        <p:spPr>
          <a:xfrm>
            <a:off x="8506460" y="4088765"/>
            <a:ext cx="3618230" cy="521970"/>
          </a:xfrm>
          <a:prstGeom prst="rect">
            <a:avLst/>
          </a:prstGeom>
          <a:noFill/>
        </p:spPr>
        <p:txBody>
          <a:bodyPr wrap="square" rtlCol="0">
            <a:spAutoFit/>
          </a:bodyPr>
          <a:lstStyle/>
          <a:p>
            <a:r>
              <a:rPr lang="en-US" altLang="zh-CN" sz="2800" b="1">
                <a:gradFill>
                  <a:gsLst>
                    <a:gs pos="0">
                      <a:srgbClr val="7B32B2"/>
                    </a:gs>
                    <a:gs pos="100000">
                      <a:srgbClr val="401A5D"/>
                    </a:gs>
                  </a:gsLst>
                  <a:lin scaled="0"/>
                </a:gradFill>
              </a:rPr>
              <a:t>——</a:t>
            </a:r>
            <a:r>
              <a:rPr lang="zh-CN" altLang="en-US" sz="2800" b="1">
                <a:gradFill>
                  <a:gsLst>
                    <a:gs pos="0">
                      <a:srgbClr val="7B32B2"/>
                    </a:gs>
                    <a:gs pos="100000">
                      <a:srgbClr val="401A5D"/>
                    </a:gs>
                  </a:gsLst>
                  <a:lin scaled="0"/>
                </a:gradFill>
              </a:rPr>
              <a:t>翠翠遇到了大老</a:t>
            </a:r>
            <a:endParaRPr lang="zh-CN" altLang="en-US" sz="2800" b="1">
              <a:gradFill>
                <a:gsLst>
                  <a:gs pos="0">
                    <a:srgbClr val="7B32B2"/>
                  </a:gs>
                  <a:gs pos="100000">
                    <a:srgbClr val="401A5D"/>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down)">
                                      <p:cBhvr>
                                        <p:cTn id="42" dur="500"/>
                                        <p:tgtEl>
                                          <p:spTgt spid="11">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2" grpId="0"/>
      <p:bldP spid="1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 name="图片 101"/>
          <p:cNvPicPr/>
          <p:nvPr>
            <p:custDataLst>
              <p:tags r:id="rId4"/>
            </p:custDataLst>
          </p:nvPr>
        </p:nvPicPr>
        <p:blipFill>
          <a:blip r:embed="rId3"/>
          <a:stretch>
            <a:fillRect/>
          </a:stretch>
        </p:blipFill>
        <p:spPr>
          <a:xfrm>
            <a:off x="6346825" y="2938780"/>
            <a:ext cx="5784215" cy="3676015"/>
          </a:xfrm>
          <a:prstGeom prst="rect">
            <a:avLst/>
          </a:prstGeom>
          <a:noFill/>
          <a:ln w="9525">
            <a:noFill/>
          </a:ln>
          <a:effectLst>
            <a:outerShdw blurRad="25400" dist="50800" dir="5400000" algn="ctr" rotWithShape="0">
              <a:srgbClr val="000000">
                <a:alpha val="43000"/>
              </a:srgbClr>
            </a:outerShdw>
            <a:reflection stA="45000" endPos="20000" dist="50800" dir="5400000" sy="-100000" algn="bl" rotWithShape="0"/>
            <a:softEdge rad="241300"/>
          </a:effectLst>
        </p:spPr>
      </p:pic>
      <p:sp>
        <p:nvSpPr>
          <p:cNvPr id="2" name="文本框 1"/>
          <p:cNvSpPr txBox="1"/>
          <p:nvPr>
            <p:custDataLst>
              <p:tags r:id="rId5"/>
            </p:custDataLst>
          </p:nvPr>
        </p:nvSpPr>
        <p:spPr>
          <a:xfrm>
            <a:off x="335280" y="1171575"/>
            <a:ext cx="11256010" cy="2861310"/>
          </a:xfrm>
          <a:prstGeom prst="rect">
            <a:avLst/>
          </a:prstGeom>
          <a:noFill/>
        </p:spPr>
        <p:txBody>
          <a:bodyPr wrap="square" rtlCol="0">
            <a:spAutoFit/>
          </a:bodyPr>
          <a:lstStyle/>
          <a:p>
            <a:pPr fontAlgn="auto">
              <a:lnSpc>
                <a:spcPct val="150000"/>
              </a:lnSpc>
            </a:pPr>
            <a:r>
              <a:rPr lang="en-US" altLang="zh-CN" sz="4000"/>
              <a:t>        </a:t>
            </a:r>
            <a:r>
              <a:rPr lang="zh-CN" altLang="en-US" sz="4000"/>
              <a:t>课文的情节是围绕一个节日—— 端午节展开，端午节是本文的线索，它串联了文章里这座城池的“另一些事”。</a:t>
            </a:r>
            <a:endParaRPr lang="zh-CN" altLang="en-US" sz="4000"/>
          </a:p>
        </p:txBody>
      </p:sp>
      <p:sp>
        <p:nvSpPr>
          <p:cNvPr id="4" name="矩形 3"/>
          <p:cNvSpPr/>
          <p:nvPr>
            <p:custDataLst>
              <p:tags r:id="rId6"/>
            </p:custDataLst>
          </p:nvPr>
        </p:nvSpPr>
        <p:spPr>
          <a:xfrm>
            <a:off x="68580" y="60960"/>
            <a:ext cx="2011680" cy="1198880"/>
          </a:xfrm>
          <a:prstGeom prst="rect">
            <a:avLst/>
          </a:prstGeom>
          <a:noFill/>
          <a:ln>
            <a:noFill/>
          </a:ln>
        </p:spPr>
        <p:txBody>
          <a:bodyPr wrap="none" rtlCol="0" anchor="t">
            <a:spAutoFit/>
          </a:bodyPr>
          <a:lstStyle/>
          <a:p>
            <a:pPr algn="ct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小结</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31445" y="81280"/>
            <a:ext cx="6937375" cy="521970"/>
          </a:xfrm>
          <a:prstGeom prst="rect">
            <a:avLst/>
          </a:prstGeom>
          <a:noFill/>
        </p:spPr>
        <p:txBody>
          <a:bodyPr wrap="square" rtlCol="0">
            <a:spAutoFit/>
          </a:bodyPr>
          <a:lstStyle/>
          <a:p>
            <a:r>
              <a:rPr lang="zh-CN" altLang="en-US" sz="2800" b="1">
                <a:solidFill>
                  <a:srgbClr val="FF0000"/>
                </a:solidFill>
              </a:rPr>
              <a:t>活动二：赏析几处细节，感受一抹情丝</a:t>
            </a:r>
            <a:endParaRPr lang="zh-CN" altLang="en-US" sz="2800" b="1">
              <a:solidFill>
                <a:srgbClr val="FF0000"/>
              </a:solidFill>
            </a:endParaRPr>
          </a:p>
        </p:txBody>
      </p:sp>
      <p:sp>
        <p:nvSpPr>
          <p:cNvPr id="3" name="文本框 2"/>
          <p:cNvSpPr txBox="1"/>
          <p:nvPr>
            <p:custDataLst>
              <p:tags r:id="rId4"/>
            </p:custDataLst>
          </p:nvPr>
        </p:nvSpPr>
        <p:spPr>
          <a:xfrm>
            <a:off x="212725" y="724535"/>
            <a:ext cx="11045190" cy="1322070"/>
          </a:xfrm>
          <a:prstGeom prst="rect">
            <a:avLst/>
          </a:prstGeom>
          <a:noFill/>
        </p:spPr>
        <p:txBody>
          <a:bodyPr wrap="square" rtlCol="0">
            <a:spAutoFit/>
          </a:bodyPr>
          <a:lstStyle/>
          <a:p>
            <a:r>
              <a:rPr lang="zh-CN" altLang="en-US" sz="4000" b="1"/>
              <a:t>1. 在这一系列情节中，翠翠一直记挂在心的是哪一个端午？</a:t>
            </a:r>
            <a:endParaRPr lang="zh-CN" altLang="en-US" sz="4000" b="1"/>
          </a:p>
        </p:txBody>
      </p:sp>
      <p:sp>
        <p:nvSpPr>
          <p:cNvPr id="4" name="矩形 3"/>
          <p:cNvSpPr/>
          <p:nvPr>
            <p:custDataLst>
              <p:tags r:id="rId5"/>
            </p:custDataLst>
          </p:nvPr>
        </p:nvSpPr>
        <p:spPr>
          <a:xfrm>
            <a:off x="3413760" y="1525905"/>
            <a:ext cx="1706880" cy="706755"/>
          </a:xfrm>
          <a:prstGeom prst="rect">
            <a:avLst/>
          </a:prstGeom>
          <a:noFill/>
          <a:ln>
            <a:noFill/>
          </a:ln>
        </p:spPr>
        <p:txBody>
          <a:bodyPr wrap="none" rtlCol="0" anchor="t">
            <a:spAutoFit/>
          </a:bodyPr>
          <a:lstStyle/>
          <a:p>
            <a:pPr algn="ctr"/>
            <a:r>
              <a:rPr lang="zh-CN" altLang="en-US" sz="4000" b="1">
                <a:solidFill>
                  <a:srgbClr val="FF0000"/>
                </a:solidFill>
                <a:effectLst>
                  <a:reflection blurRad="6350" stA="53000" endA="300" endPos="35500" dir="5400000" sy="-90000" algn="bl" rotWithShape="0"/>
                </a:effectLst>
              </a:rPr>
              <a:t>两年前</a:t>
            </a:r>
            <a:endParaRPr lang="zh-CN" altLang="en-US" sz="4000" b="1">
              <a:solidFill>
                <a:srgbClr val="FF0000"/>
              </a:solidFill>
              <a:effectLst>
                <a:reflection blurRad="6350" stA="53000" endA="300" endPos="35500" dir="5400000" sy="-90000" algn="bl" rotWithShape="0"/>
              </a:effectLst>
            </a:endParaRPr>
          </a:p>
        </p:txBody>
      </p:sp>
      <p:sp>
        <p:nvSpPr>
          <p:cNvPr id="5" name="文本框 4"/>
          <p:cNvSpPr txBox="1"/>
          <p:nvPr>
            <p:custDataLst>
              <p:tags r:id="rId6"/>
            </p:custDataLst>
          </p:nvPr>
        </p:nvSpPr>
        <p:spPr>
          <a:xfrm>
            <a:off x="212725" y="2443480"/>
            <a:ext cx="6937375" cy="645160"/>
          </a:xfrm>
          <a:prstGeom prst="rect">
            <a:avLst/>
          </a:prstGeom>
          <a:noFill/>
        </p:spPr>
        <p:txBody>
          <a:bodyPr wrap="square" rtlCol="0">
            <a:spAutoFit/>
          </a:bodyPr>
          <a:lstStyle/>
          <a:p>
            <a:r>
              <a:rPr lang="zh-CN" altLang="en-US" sz="3600" b="1"/>
              <a:t>2. 什么事让翠翠念念不忘呢？</a:t>
            </a:r>
            <a:endParaRPr lang="zh-CN" altLang="en-US" sz="3600" b="1"/>
          </a:p>
        </p:txBody>
      </p:sp>
      <p:sp>
        <p:nvSpPr>
          <p:cNvPr id="6" name="矩形 5"/>
          <p:cNvSpPr/>
          <p:nvPr>
            <p:custDataLst>
              <p:tags r:id="rId7"/>
            </p:custDataLst>
          </p:nvPr>
        </p:nvSpPr>
        <p:spPr>
          <a:xfrm>
            <a:off x="1682115" y="3299460"/>
            <a:ext cx="2214880" cy="706755"/>
          </a:xfrm>
          <a:prstGeom prst="rect">
            <a:avLst/>
          </a:prstGeom>
          <a:noFill/>
          <a:ln>
            <a:noFill/>
          </a:ln>
        </p:spPr>
        <p:txBody>
          <a:bodyPr wrap="none" rtlCol="0" anchor="t">
            <a:spAutoFit/>
          </a:bodyPr>
          <a:lstStyle/>
          <a:p>
            <a:pPr algn="ctr"/>
            <a:r>
              <a:rPr lang="zh-CN" altLang="en-US" sz="4000" b="1">
                <a:solidFill>
                  <a:srgbClr val="FF0000"/>
                </a:solidFill>
                <a:effectLst>
                  <a:reflection blurRad="6350" stA="53000" endA="300" endPos="35500" dir="5400000" sy="-90000" algn="bl" rotWithShape="0"/>
                </a:effectLst>
              </a:rPr>
              <a:t>遇到傩送</a:t>
            </a:r>
            <a:endParaRPr lang="zh-CN" altLang="en-US" sz="4000" b="1">
              <a:solidFill>
                <a:srgbClr val="FF0000"/>
              </a:solidFill>
              <a:effectLst>
                <a:reflection blurRad="6350" stA="53000" endA="300" endPos="35500" dir="5400000" sy="-90000" algn="bl" rotWithShape="0"/>
              </a:effectLst>
            </a:endParaRPr>
          </a:p>
        </p:txBody>
      </p:sp>
      <p:sp>
        <p:nvSpPr>
          <p:cNvPr id="7" name="文本框 6"/>
          <p:cNvSpPr txBox="1"/>
          <p:nvPr>
            <p:custDataLst>
              <p:tags r:id="rId8"/>
            </p:custDataLst>
          </p:nvPr>
        </p:nvSpPr>
        <p:spPr>
          <a:xfrm>
            <a:off x="212725" y="4446905"/>
            <a:ext cx="4989195" cy="645160"/>
          </a:xfrm>
          <a:prstGeom prst="rect">
            <a:avLst/>
          </a:prstGeom>
          <a:noFill/>
        </p:spPr>
        <p:txBody>
          <a:bodyPr wrap="square" rtlCol="0">
            <a:spAutoFit/>
          </a:bodyPr>
          <a:lstStyle/>
          <a:p>
            <a:r>
              <a:rPr lang="en-US" altLang="zh-CN" sz="3600" b="1"/>
              <a:t>3.“</a:t>
            </a:r>
            <a:r>
              <a:rPr lang="zh-CN" altLang="en-US" sz="3600" b="1"/>
              <a:t>大鱼吃你</a:t>
            </a:r>
            <a:r>
              <a:rPr lang="en-US" altLang="zh-CN" sz="3600" b="1"/>
              <a:t>”</a:t>
            </a:r>
            <a:endParaRPr lang="en-US" altLang="zh-CN" sz="3600" b="1"/>
          </a:p>
        </p:txBody>
      </p:sp>
      <p:pic>
        <p:nvPicPr>
          <p:cNvPr id="103" name="图片 102"/>
          <p:cNvPicPr/>
          <p:nvPr>
            <p:custDataLst>
              <p:tags r:id="rId10"/>
            </p:custDataLst>
          </p:nvPr>
        </p:nvPicPr>
        <p:blipFill>
          <a:blip r:embed="rId9"/>
          <a:stretch>
            <a:fillRect/>
          </a:stretch>
        </p:blipFill>
        <p:spPr>
          <a:xfrm>
            <a:off x="7068820" y="2785110"/>
            <a:ext cx="3592195" cy="3968750"/>
          </a:xfrm>
          <a:prstGeom prst="rect">
            <a:avLst/>
          </a:prstGeom>
          <a:noFill/>
          <a:ln w="9525">
            <a:noFill/>
          </a:ln>
        </p:spPr>
      </p:pic>
      <p:sp>
        <p:nvSpPr>
          <p:cNvPr id="8" name="文本框 7"/>
          <p:cNvSpPr txBox="1"/>
          <p:nvPr>
            <p:custDataLst>
              <p:tags r:id="rId11"/>
            </p:custDataLst>
          </p:nvPr>
        </p:nvSpPr>
        <p:spPr>
          <a:xfrm>
            <a:off x="11014710" y="4133215"/>
            <a:ext cx="628650" cy="1753235"/>
          </a:xfrm>
          <a:prstGeom prst="rect">
            <a:avLst/>
          </a:prstGeom>
          <a:noFill/>
        </p:spPr>
        <p:txBody>
          <a:bodyPr wrap="square" rtlCol="0">
            <a:spAutoFit/>
          </a:bodyPr>
          <a:lstStyle/>
          <a:p>
            <a:r>
              <a:rPr lang="zh-CN" altLang="en-US" sz="3600">
                <a:latin typeface="华文新魏" panose="02010800040101010101" charset="-122"/>
                <a:ea typeface="华文新魏" panose="02010800040101010101" charset="-122"/>
              </a:rPr>
              <a:t>黄永玉</a:t>
            </a:r>
            <a:endParaRPr lang="zh-CN" altLang="en-US" sz="3600">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down)">
                                      <p:cBhvr>
                                        <p:cTn id="27" dur="500"/>
                                        <p:tgtEl>
                                          <p:spTgt spid="103"/>
                                        </p:tgtEl>
                                      </p:cBhvr>
                                    </p:animEffect>
                                  </p:childTnLst>
                                </p:cTn>
                              </p:par>
                              <p:par>
                                <p:cTn id="28" presetID="22" presetClass="entr" presetSubtype="4" fill="hold" nodeType="with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wipe(down)">
                                      <p:cBhvr>
                                        <p:cTn id="3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7" name="图片 106"/>
          <p:cNvPicPr/>
          <p:nvPr>
            <p:custDataLst>
              <p:tags r:id="rId4"/>
            </p:custDataLst>
          </p:nvPr>
        </p:nvPicPr>
        <p:blipFill>
          <a:blip r:embed="rId3"/>
          <a:srcRect b="11089"/>
          <a:stretch>
            <a:fillRect/>
          </a:stretch>
        </p:blipFill>
        <p:spPr>
          <a:xfrm>
            <a:off x="3994785" y="81280"/>
            <a:ext cx="8389620" cy="6508115"/>
          </a:xfrm>
          <a:prstGeom prst="rect">
            <a:avLst/>
          </a:prstGeom>
          <a:noFill/>
          <a:ln w="9525">
            <a:noFill/>
          </a:ln>
        </p:spPr>
      </p:pic>
      <p:sp>
        <p:nvSpPr>
          <p:cNvPr id="2" name="文本框 1"/>
          <p:cNvSpPr txBox="1"/>
          <p:nvPr>
            <p:custDataLst>
              <p:tags r:id="rId5"/>
            </p:custDataLst>
          </p:nvPr>
        </p:nvSpPr>
        <p:spPr>
          <a:xfrm>
            <a:off x="11370945" y="0"/>
            <a:ext cx="1013460" cy="3215640"/>
          </a:xfrm>
          <a:prstGeom prst="rect">
            <a:avLst/>
          </a:prstGeom>
          <a:noFill/>
        </p:spPr>
        <p:txBody>
          <a:bodyPr vert="eaVert" wrap="square" rtlCol="0">
            <a:spAutoFit/>
          </a:bodyPr>
          <a:lstStyle/>
          <a:p>
            <a:pPr fontAlgn="auto">
              <a:lnSpc>
                <a:spcPct val="150000"/>
              </a:lnSpc>
            </a:pPr>
            <a:r>
              <a:rPr lang="zh-CN" altLang="en-US" sz="3600">
                <a:latin typeface="华文新魏" panose="02010800040101010101" charset="-122"/>
                <a:ea typeface="华文新魏" panose="02010800040101010101" charset="-122"/>
              </a:rPr>
              <a:t>翠翠初遇傩送</a:t>
            </a:r>
            <a:endParaRPr lang="zh-CN" altLang="en-US" sz="3600">
              <a:latin typeface="华文新魏" panose="02010800040101010101" charset="-122"/>
              <a:ea typeface="华文新魏" panose="02010800040101010101" charset="-122"/>
            </a:endParaRPr>
          </a:p>
        </p:txBody>
      </p:sp>
      <p:sp>
        <p:nvSpPr>
          <p:cNvPr id="3" name="文本框 2"/>
          <p:cNvSpPr txBox="1"/>
          <p:nvPr>
            <p:custDataLst>
              <p:tags r:id="rId6"/>
            </p:custDataLst>
          </p:nvPr>
        </p:nvSpPr>
        <p:spPr>
          <a:xfrm>
            <a:off x="80645" y="726440"/>
            <a:ext cx="5506085" cy="1168400"/>
          </a:xfrm>
          <a:prstGeom prst="rect">
            <a:avLst/>
          </a:prstGeom>
          <a:noFill/>
        </p:spPr>
        <p:txBody>
          <a:bodyPr wrap="square" rtlCol="0">
            <a:spAutoFit/>
          </a:bodyPr>
          <a:lstStyle/>
          <a:p>
            <a:pPr fontAlgn="auto">
              <a:lnSpc>
                <a:spcPct val="125000"/>
              </a:lnSpc>
            </a:pPr>
            <a:r>
              <a:rPr lang="zh-CN" altLang="en-US" sz="2800" b="1"/>
              <a:t>（</a:t>
            </a:r>
            <a:r>
              <a:rPr lang="en-US" altLang="zh-CN" sz="2800" b="1"/>
              <a:t>1</a:t>
            </a:r>
            <a:r>
              <a:rPr lang="zh-CN" altLang="en-US" sz="2800" b="1"/>
              <a:t>）比照这幅画与课文相关情节，这幅画存在明显夸张的是哪一处？</a:t>
            </a:r>
            <a:endParaRPr lang="zh-CN" altLang="en-US" sz="2800" b="1"/>
          </a:p>
        </p:txBody>
      </p:sp>
      <p:sp>
        <p:nvSpPr>
          <p:cNvPr id="7" name="文本框 6"/>
          <p:cNvSpPr txBox="1"/>
          <p:nvPr>
            <p:custDataLst>
              <p:tags r:id="rId7"/>
            </p:custDataLst>
          </p:nvPr>
        </p:nvSpPr>
        <p:spPr>
          <a:xfrm>
            <a:off x="273685" y="81280"/>
            <a:ext cx="4989195" cy="645160"/>
          </a:xfrm>
          <a:prstGeom prst="rect">
            <a:avLst/>
          </a:prstGeom>
          <a:noFill/>
        </p:spPr>
        <p:txBody>
          <a:bodyPr wrap="square" rtlCol="0">
            <a:spAutoFit/>
          </a:bodyPr>
          <a:lstStyle/>
          <a:p>
            <a:r>
              <a:rPr lang="en-US" altLang="zh-CN" sz="3600" b="1">
                <a:solidFill>
                  <a:srgbClr val="FF0000"/>
                </a:solidFill>
              </a:rPr>
              <a:t>“</a:t>
            </a:r>
            <a:r>
              <a:rPr lang="zh-CN" altLang="en-US" sz="3600" b="1">
                <a:solidFill>
                  <a:srgbClr val="FF0000"/>
                </a:solidFill>
              </a:rPr>
              <a:t>大鱼吃你</a:t>
            </a:r>
            <a:r>
              <a:rPr lang="en-US" altLang="zh-CN" sz="3600" b="1">
                <a:solidFill>
                  <a:srgbClr val="FF0000"/>
                </a:solidFill>
              </a:rPr>
              <a:t>”</a:t>
            </a:r>
            <a:endParaRPr lang="en-US" altLang="zh-CN" sz="3600" b="1">
              <a:solidFill>
                <a:srgbClr val="FF0000"/>
              </a:solidFill>
            </a:endParaRPr>
          </a:p>
        </p:txBody>
      </p:sp>
      <p:sp>
        <p:nvSpPr>
          <p:cNvPr id="4" name="文本框 3"/>
          <p:cNvSpPr txBox="1"/>
          <p:nvPr>
            <p:custDataLst>
              <p:tags r:id="rId8"/>
            </p:custDataLst>
          </p:nvPr>
        </p:nvSpPr>
        <p:spPr>
          <a:xfrm>
            <a:off x="80645" y="2109470"/>
            <a:ext cx="4675505" cy="1168400"/>
          </a:xfrm>
          <a:prstGeom prst="rect">
            <a:avLst/>
          </a:prstGeom>
          <a:noFill/>
        </p:spPr>
        <p:txBody>
          <a:bodyPr wrap="square" rtlCol="0">
            <a:spAutoFit/>
          </a:bodyPr>
          <a:lstStyle/>
          <a:p>
            <a:pPr fontAlgn="auto">
              <a:lnSpc>
                <a:spcPct val="125000"/>
              </a:lnSpc>
            </a:pPr>
            <a:r>
              <a:rPr lang="zh-CN" altLang="en-US" sz="2800" b="1">
                <a:latin typeface="微软雅黑" panose="020b0503020204020204" charset="-122"/>
                <a:ea typeface="微软雅黑" panose="020b0503020204020204" charset="-122"/>
                <a:cs typeface="微软雅黑" panose="020b0503020204020204" charset="-122"/>
              </a:rPr>
              <a:t>（</a:t>
            </a:r>
            <a:r>
              <a:rPr lang="en-US" altLang="zh-CN" sz="2800" b="1">
                <a:latin typeface="微软雅黑" panose="020b0503020204020204" charset="-122"/>
                <a:ea typeface="微软雅黑" panose="020b0503020204020204" charset="-122"/>
                <a:cs typeface="微软雅黑" panose="020b0503020204020204" charset="-122"/>
              </a:rPr>
              <a:t>2</a:t>
            </a:r>
            <a:r>
              <a:rPr lang="zh-CN" altLang="en-US" sz="2800" b="1">
                <a:latin typeface="微软雅黑" panose="020b0503020204020204" charset="-122"/>
                <a:ea typeface="微软雅黑" panose="020b0503020204020204" charset="-122"/>
                <a:cs typeface="微软雅黑" panose="020b0503020204020204" charset="-122"/>
              </a:rPr>
              <a:t>）背景为什么要画这么条大鱼？鱼在课文中有吗？</a:t>
            </a:r>
            <a:endParaRPr lang="zh-CN" altLang="en-US" sz="28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9"/>
            </p:custDataLst>
          </p:nvPr>
        </p:nvSpPr>
        <p:spPr>
          <a:xfrm>
            <a:off x="140970" y="3492500"/>
            <a:ext cx="4909185" cy="1168400"/>
          </a:xfrm>
          <a:prstGeom prst="rect">
            <a:avLst/>
          </a:prstGeom>
          <a:noFill/>
        </p:spPr>
        <p:txBody>
          <a:bodyPr wrap="square" rtlCol="0">
            <a:spAutoFit/>
          </a:bodyPr>
          <a:lstStyle/>
          <a:p>
            <a:pPr fontAlgn="auto">
              <a:lnSpc>
                <a:spcPct val="125000"/>
              </a:lnSpc>
            </a:pPr>
            <a:r>
              <a:rPr lang="zh-CN" altLang="en-US" sz="2800" b="1"/>
              <a:t>（</a:t>
            </a:r>
            <a:r>
              <a:rPr lang="en-US" altLang="zh-CN" sz="2800" b="1"/>
              <a:t>3</a:t>
            </a:r>
            <a:r>
              <a:rPr lang="zh-CN" altLang="en-US" sz="2800" b="1"/>
              <a:t>）请同学们默读课文，勾画出有关鱼的细节描写语句。</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7" name="图片 106"/>
          <p:cNvPicPr/>
          <p:nvPr>
            <p:custDataLst>
              <p:tags r:id="rId4"/>
            </p:custDataLst>
          </p:nvPr>
        </p:nvPicPr>
        <p:blipFill>
          <a:blip r:embed="rId3"/>
          <a:srcRect b="11089"/>
          <a:stretch>
            <a:fillRect/>
          </a:stretch>
        </p:blipFill>
        <p:spPr>
          <a:xfrm>
            <a:off x="7016750" y="3154045"/>
            <a:ext cx="5175250" cy="3871595"/>
          </a:xfrm>
          <a:prstGeom prst="rect">
            <a:avLst/>
          </a:prstGeom>
          <a:noFill/>
          <a:ln w="9525">
            <a:noFill/>
          </a:ln>
        </p:spPr>
      </p:pic>
      <p:sp>
        <p:nvSpPr>
          <p:cNvPr id="2" name="文本框 1"/>
          <p:cNvSpPr txBox="1"/>
          <p:nvPr>
            <p:custDataLst>
              <p:tags r:id="rId5"/>
            </p:custDataLst>
          </p:nvPr>
        </p:nvSpPr>
        <p:spPr>
          <a:xfrm>
            <a:off x="11300460" y="3793490"/>
            <a:ext cx="1013460" cy="2063750"/>
          </a:xfrm>
          <a:prstGeom prst="rect">
            <a:avLst/>
          </a:prstGeom>
          <a:noFill/>
        </p:spPr>
        <p:txBody>
          <a:bodyPr vert="eaVert" wrap="square" rtlCol="0">
            <a:spAutoFit/>
          </a:bodyPr>
          <a:lstStyle/>
          <a:p>
            <a:pPr fontAlgn="auto">
              <a:lnSpc>
                <a:spcPct val="150000"/>
              </a:lnSpc>
            </a:pPr>
            <a:r>
              <a:rPr lang="zh-CN" altLang="en-US" sz="3600" b="1">
                <a:solidFill>
                  <a:srgbClr val="FF0000"/>
                </a:solidFill>
                <a:latin typeface="华文新魏" panose="02010800040101010101" charset="-122"/>
                <a:ea typeface="华文新魏" panose="02010800040101010101" charset="-122"/>
              </a:rPr>
              <a:t>大鱼吃你</a:t>
            </a:r>
            <a:endParaRPr lang="zh-CN" altLang="en-US" sz="3600" b="1">
              <a:solidFill>
                <a:srgbClr val="FF0000"/>
              </a:solidFill>
              <a:latin typeface="华文新魏" panose="02010800040101010101" charset="-122"/>
              <a:ea typeface="华文新魏" panose="02010800040101010101" charset="-122"/>
            </a:endParaRPr>
          </a:p>
        </p:txBody>
      </p:sp>
      <p:sp>
        <p:nvSpPr>
          <p:cNvPr id="5" name="文本框 4"/>
          <p:cNvSpPr txBox="1"/>
          <p:nvPr>
            <p:custDataLst>
              <p:tags r:id="rId6"/>
            </p:custDataLst>
          </p:nvPr>
        </p:nvSpPr>
        <p:spPr>
          <a:xfrm>
            <a:off x="151130" y="0"/>
            <a:ext cx="4909185" cy="629920"/>
          </a:xfrm>
          <a:prstGeom prst="rect">
            <a:avLst/>
          </a:prstGeom>
          <a:noFill/>
        </p:spPr>
        <p:txBody>
          <a:bodyPr wrap="square" rtlCol="0">
            <a:spAutoFit/>
          </a:bodyPr>
          <a:lstStyle/>
          <a:p>
            <a:pPr fontAlgn="auto">
              <a:lnSpc>
                <a:spcPct val="125000"/>
              </a:lnSpc>
            </a:pPr>
            <a:r>
              <a:rPr lang="zh-CN" altLang="en-US" sz="2800" b="1"/>
              <a:t>（</a:t>
            </a:r>
            <a:r>
              <a:rPr lang="en-US" altLang="zh-CN" sz="2800" b="1"/>
              <a:t>3</a:t>
            </a:r>
            <a:r>
              <a:rPr lang="zh-CN" altLang="en-US" sz="2800" b="1"/>
              <a:t>）有关鱼的细节描写语句。</a:t>
            </a:r>
            <a:endParaRPr lang="en-US" altLang="zh-CN" sz="2800" b="1"/>
          </a:p>
        </p:txBody>
      </p:sp>
      <p:sp>
        <p:nvSpPr>
          <p:cNvPr id="108" name="文本框 107"/>
          <p:cNvSpPr txBox="1"/>
          <p:nvPr>
            <p:custDataLst>
              <p:tags r:id="rId7"/>
            </p:custDataLst>
          </p:nvPr>
        </p:nvSpPr>
        <p:spPr>
          <a:xfrm>
            <a:off x="151130" y="566420"/>
            <a:ext cx="11485880" cy="3861435"/>
          </a:xfrm>
          <a:prstGeom prst="rect">
            <a:avLst/>
          </a:prstGeom>
          <a:noFill/>
          <a:ln w="9525">
            <a:noFill/>
          </a:ln>
        </p:spPr>
        <p:txBody>
          <a:bodyPr wrap="square">
            <a:spAutoFit/>
          </a:bodyPr>
          <a:lstStyle/>
          <a:p>
            <a:pPr indent="304800" fontAlgn="auto">
              <a:lnSpc>
                <a:spcPct val="125000"/>
              </a:lnSpc>
            </a:pPr>
            <a:r>
              <a:rPr lang="zh-CN" sz="2800" b="1">
                <a:ea typeface="宋体" panose="02010600030101010101" pitchFamily="2" charset="-122"/>
              </a:rPr>
              <a:t>①第四部分</a:t>
            </a:r>
            <a:r>
              <a:rPr lang="en-US" sz="2800" b="1">
                <a:latin typeface="宋体" panose="02010600030101010101" pitchFamily="2" charset="-122"/>
                <a:ea typeface="宋体" panose="02010600030101010101" pitchFamily="2" charset="-122"/>
              </a:rPr>
              <a:t>23/2</a:t>
            </a:r>
            <a:r>
              <a:rPr lang="zh-CN" sz="2800" b="1">
                <a:ea typeface="宋体" panose="02010600030101010101" pitchFamily="2" charset="-122"/>
                <a:cs typeface="Times New Roman" panose="02020603050405020304" charset="0"/>
              </a:rPr>
              <a:t>4段</a:t>
            </a:r>
            <a:r>
              <a:rPr lang="zh-CN" sz="2800" b="1">
                <a:ea typeface="宋体" panose="02010600030101010101" pitchFamily="2" charset="-122"/>
              </a:rPr>
              <a:t>：</a:t>
            </a:r>
            <a:r>
              <a:rPr lang="zh-CN" sz="2800" b="1" u="sng">
                <a:ea typeface="宋体" panose="02010600030101010101" pitchFamily="2" charset="-122"/>
              </a:rPr>
              <a:t>“你不愿意上去，要待在这儿，回头水里</a:t>
            </a:r>
            <a:r>
              <a:rPr lang="zh-CN" sz="2800" b="1" u="sng">
                <a:solidFill>
                  <a:schemeClr val="tx1"/>
                </a:solidFill>
                <a:ea typeface="宋体" panose="02010600030101010101" pitchFamily="2" charset="-122"/>
              </a:rPr>
              <a:t>大鱼来咬你</a:t>
            </a:r>
            <a:r>
              <a:rPr lang="zh-CN" sz="2800" b="1" u="sng">
                <a:ea typeface="宋体" panose="02010600030101010101" pitchFamily="2" charset="-122"/>
              </a:rPr>
              <a:t>了，可不要喊救命！”翠翠说：“鱼咬了我，也不关你的事。”</a:t>
            </a:r>
            <a:endParaRPr lang="zh-CN" sz="2800" b="1">
              <a:solidFill>
                <a:srgbClr val="002060"/>
              </a:solidFill>
              <a:ea typeface="宋体" panose="02010600030101010101" pitchFamily="2" charset="-122"/>
            </a:endParaRPr>
          </a:p>
          <a:p>
            <a:pPr indent="304800" fontAlgn="auto">
              <a:lnSpc>
                <a:spcPct val="125000"/>
              </a:lnSpc>
            </a:pPr>
            <a:r>
              <a:rPr lang="en-US" altLang="zh-CN" sz="2800" b="1">
                <a:solidFill>
                  <a:srgbClr val="002060"/>
                </a:solidFill>
                <a:ea typeface="宋体" panose="02010600030101010101" pitchFamily="2" charset="-122"/>
              </a:rPr>
              <a:t>   </a:t>
            </a:r>
            <a:r>
              <a:rPr lang="zh-CN" sz="2800" b="1">
                <a:solidFill>
                  <a:srgbClr val="FF0000"/>
                </a:solidFill>
                <a:ea typeface="宋体" panose="02010600030101010101" pitchFamily="2" charset="-122"/>
              </a:rPr>
              <a:t>翠翠与傩送初次相见的一番谈</a:t>
            </a:r>
            <a:r>
              <a:rPr lang="zh-CN" sz="2800" b="1">
                <a:solidFill>
                  <a:srgbClr val="FF0000"/>
                </a:solidFill>
                <a:ea typeface="宋体" panose="02010600030101010101" pitchFamily="2" charset="-122"/>
                <a:cs typeface="Times New Roman" panose="02020603050405020304" charset="0"/>
              </a:rPr>
              <a:t>话提到了鱼。</a:t>
            </a:r>
            <a:endParaRPr lang="en-US" sz="2800" b="1">
              <a:solidFill>
                <a:srgbClr val="FF0000"/>
              </a:solidFill>
              <a:latin typeface="Calibri"/>
              <a:ea typeface="宋体" panose="02010600030101010101" pitchFamily="2" charset="-122"/>
            </a:endParaRPr>
          </a:p>
          <a:p>
            <a:pPr indent="304800" fontAlgn="auto">
              <a:lnSpc>
                <a:spcPct val="125000"/>
              </a:lnSpc>
            </a:pPr>
            <a:r>
              <a:rPr lang="en-US" sz="2800" b="1">
                <a:ea typeface="宋体" panose="02010600030101010101" pitchFamily="2" charset="-122"/>
              </a:rPr>
              <a:t>   ②</a:t>
            </a:r>
            <a:r>
              <a:rPr lang="zh-CN" sz="2800" b="1">
                <a:ea typeface="宋体" panose="02010600030101010101" pitchFamily="2" charset="-122"/>
              </a:rPr>
              <a:t>第四部分</a:t>
            </a:r>
            <a:r>
              <a:rPr lang="zh-CN" sz="2800" b="1">
                <a:ea typeface="宋体" panose="02010600030101010101" pitchFamily="2" charset="-122"/>
                <a:cs typeface="Times New Roman" panose="02020603050405020304" charset="0"/>
              </a:rPr>
              <a:t>33段</a:t>
            </a:r>
            <a:r>
              <a:rPr lang="zh-CN" sz="2800" b="1">
                <a:ea typeface="宋体" panose="02010600030101010101" pitchFamily="2" charset="-122"/>
              </a:rPr>
              <a:t>：老船夫即刻把船拉过来，一面拉船一面哑声儿喊问：</a:t>
            </a:r>
            <a:r>
              <a:rPr lang="zh-CN" sz="2800" b="1">
                <a:ea typeface="宋体" panose="02010600030101010101" pitchFamily="2" charset="-122"/>
                <a:cs typeface="Times New Roman" panose="02020603050405020304" charset="0"/>
              </a:rPr>
              <a:t>“翠翠，翠翠，是不是你？” 翠翠不理会祖父，口中却轻轻的说：“不是翠翠，不是翠翠，</a:t>
            </a:r>
            <a:r>
              <a:rPr lang="zh-CN" sz="2800" b="1" u="sng">
                <a:ea typeface="宋体" panose="02010600030101010101" pitchFamily="2" charset="-122"/>
              </a:rPr>
              <a:t>翠翠早被大河里鲤鱼吃去了。</a:t>
            </a:r>
            <a:r>
              <a:rPr lang="en-US" sz="2800" b="1">
                <a:latin typeface="宋体" panose="02010600030101010101" pitchFamily="2" charset="-122"/>
                <a:ea typeface="宋体" panose="02010600030101010101" pitchFamily="2" charset="-122"/>
              </a:rPr>
              <a:t>”</a:t>
            </a:r>
            <a:endParaRPr lang="zh-CN" sz="2800" b="1">
              <a:solidFill>
                <a:srgbClr val="002060"/>
              </a:solidFill>
              <a:ea typeface="宋体" panose="02010600030101010101" pitchFamily="2" charset="-122"/>
            </a:endParaRPr>
          </a:p>
          <a:p>
            <a:pPr indent="304800" fontAlgn="auto">
              <a:lnSpc>
                <a:spcPct val="125000"/>
              </a:lnSpc>
            </a:pPr>
            <a:r>
              <a:rPr lang="zh-CN" sz="2800" b="1">
                <a:solidFill>
                  <a:srgbClr val="FF0000"/>
                </a:solidFill>
                <a:ea typeface="宋体" panose="02010600030101010101" pitchFamily="2" charset="-122"/>
              </a:rPr>
              <a:t>翠翠嗔怪爷爷没有去接她的一番话中提到了鱼。</a:t>
            </a:r>
            <a:endParaRPr lang="zh-CN" altLang="en-US" sz="2800" b="1">
              <a:solidFill>
                <a:srgbClr val="FF0000"/>
              </a:solidFill>
              <a:ea typeface="宋体" panose="02010600030101010101" pitchFamily="2" charset="-122"/>
            </a:endParaRPr>
          </a:p>
        </p:txBody>
      </p:sp>
      <p:sp>
        <p:nvSpPr>
          <p:cNvPr id="6" name="矩形 5"/>
          <p:cNvSpPr/>
          <p:nvPr>
            <p:custDataLst>
              <p:tags r:id="rId8"/>
            </p:custDataLst>
          </p:nvPr>
        </p:nvSpPr>
        <p:spPr>
          <a:xfrm>
            <a:off x="1848168" y="4628515"/>
            <a:ext cx="3627755" cy="922020"/>
          </a:xfrm>
          <a:prstGeom prst="rect">
            <a:avLst/>
          </a:prstGeom>
          <a:noFill/>
          <a:ln>
            <a:noFill/>
          </a:ln>
        </p:spPr>
        <p:txBody>
          <a:bodyPr wrap="none" rtlCol="0" anchor="t">
            <a:spAutoFit/>
          </a:bodyPr>
          <a:lstStyle/>
          <a:p>
            <a:pPr algn="ctr"/>
            <a:r>
              <a:rPr lang="zh-CN" altLang="en-US" sz="5400" b="1">
                <a:ln w="9525">
                  <a:solidFill>
                    <a:schemeClr val="bg1"/>
                  </a:solidFill>
                  <a:prstDash val="solid"/>
                </a:ln>
                <a:solidFill>
                  <a:schemeClr val="accent1">
                    <a:lumMod val="50000"/>
                  </a:schemeClr>
                </a:solidFill>
                <a:effectLst>
                  <a:outerShdw blurRad="12700" dist="38100" dir="2700000" algn="tl" rotWithShape="0">
                    <a:schemeClr val="accent5">
                      <a:lumMod val="60000"/>
                      <a:lumOff val="40000"/>
                    </a:schemeClr>
                  </a:outerShdw>
                </a:effectLst>
                <a:latin typeface="隶书" panose="02010509060101010101" pitchFamily="49" charset="-122"/>
                <a:ea typeface="隶书" panose="02010509060101010101" pitchFamily="49" charset="-122"/>
              </a:rPr>
              <a:t>温柔的回忆</a:t>
            </a:r>
            <a:endParaRPr lang="zh-CN" altLang="en-US" sz="5400" b="1">
              <a:ln w="9525">
                <a:solidFill>
                  <a:schemeClr val="bg1"/>
                </a:solidFill>
                <a:prstDash val="solid"/>
              </a:ln>
              <a:solidFill>
                <a:schemeClr val="accent1">
                  <a:lumMod val="50000"/>
                </a:schemeClr>
              </a:solidFill>
              <a:effectLst>
                <a:outerShdw blurRad="12700" dist="38100" dir="2700000" algn="tl" rotWithShape="0">
                  <a:schemeClr val="accent5">
                    <a:lumMod val="60000"/>
                    <a:lumOff val="40000"/>
                  </a:schemeClr>
                </a:outerShdw>
              </a:effectLst>
              <a:latin typeface="隶书" panose="02010509060101010101" pitchFamily="49" charset="-122"/>
              <a:ea typeface="隶书" panose="02010509060101010101" pitchFamily="49" charset="-122"/>
            </a:endParaRPr>
          </a:p>
        </p:txBody>
      </p:sp>
      <p:sp>
        <p:nvSpPr>
          <p:cNvPr id="8" name="矩形 7"/>
          <p:cNvSpPr/>
          <p:nvPr>
            <p:custDataLst>
              <p:tags r:id="rId9"/>
            </p:custDataLst>
          </p:nvPr>
        </p:nvSpPr>
        <p:spPr>
          <a:xfrm>
            <a:off x="1848168" y="5550535"/>
            <a:ext cx="3627755" cy="922020"/>
          </a:xfrm>
          <a:prstGeom prst="rect">
            <a:avLst/>
          </a:prstGeom>
          <a:noFill/>
          <a:ln>
            <a:noFill/>
          </a:ln>
        </p:spPr>
        <p:txBody>
          <a:bodyPr wrap="none" rtlCol="0" anchor="t">
            <a:spAutoFit/>
          </a:bodyPr>
          <a:lstStyle/>
          <a:p>
            <a:pPr algn="ctr"/>
            <a:r>
              <a:rPr lang="zh-CN" altLang="en-US" sz="54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隶书" panose="02010509060101010101" pitchFamily="49" charset="-122"/>
                <a:ea typeface="隶书" panose="02010509060101010101" pitchFamily="49" charset="-122"/>
              </a:rPr>
              <a:t>相爱的隐喻</a:t>
            </a:r>
            <a:endParaRPr lang="zh-CN" altLang="en-US" sz="54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隶书" panose="02010509060101010101" pitchFamily="49" charset="-122"/>
              <a:ea typeface="隶书"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7" name="图片 106"/>
          <p:cNvPicPr/>
          <p:nvPr>
            <p:custDataLst>
              <p:tags r:id="rId4"/>
            </p:custDataLst>
          </p:nvPr>
        </p:nvPicPr>
        <p:blipFill>
          <a:blip r:embed="rId3"/>
          <a:srcRect b="11089"/>
          <a:stretch>
            <a:fillRect/>
          </a:stretch>
        </p:blipFill>
        <p:spPr>
          <a:xfrm>
            <a:off x="7016750" y="3154045"/>
            <a:ext cx="5175250" cy="3871595"/>
          </a:xfrm>
          <a:prstGeom prst="rect">
            <a:avLst/>
          </a:prstGeom>
          <a:noFill/>
          <a:ln w="9525">
            <a:noFill/>
          </a:ln>
        </p:spPr>
      </p:pic>
      <p:sp>
        <p:nvSpPr>
          <p:cNvPr id="2" name="文本框 1"/>
          <p:cNvSpPr txBox="1"/>
          <p:nvPr>
            <p:custDataLst>
              <p:tags r:id="rId5"/>
            </p:custDataLst>
          </p:nvPr>
        </p:nvSpPr>
        <p:spPr>
          <a:xfrm>
            <a:off x="11300460" y="3793490"/>
            <a:ext cx="1013460" cy="2063750"/>
          </a:xfrm>
          <a:prstGeom prst="rect">
            <a:avLst/>
          </a:prstGeom>
          <a:noFill/>
        </p:spPr>
        <p:txBody>
          <a:bodyPr vert="eaVert" wrap="square" rtlCol="0">
            <a:spAutoFit/>
          </a:bodyPr>
          <a:lstStyle/>
          <a:p>
            <a:pPr fontAlgn="auto">
              <a:lnSpc>
                <a:spcPct val="150000"/>
              </a:lnSpc>
            </a:pPr>
            <a:r>
              <a:rPr lang="zh-CN" altLang="en-US" sz="3600" b="1">
                <a:solidFill>
                  <a:srgbClr val="FF0000"/>
                </a:solidFill>
                <a:latin typeface="华文新魏" panose="02010800040101010101" charset="-122"/>
                <a:ea typeface="华文新魏" panose="02010800040101010101" charset="-122"/>
              </a:rPr>
              <a:t>大鱼吃你</a:t>
            </a:r>
            <a:endParaRPr lang="zh-CN" altLang="en-US" sz="3600" b="1">
              <a:solidFill>
                <a:srgbClr val="FF0000"/>
              </a:solidFill>
              <a:latin typeface="华文新魏" panose="02010800040101010101" charset="-122"/>
              <a:ea typeface="华文新魏" panose="02010800040101010101" charset="-122"/>
            </a:endParaRPr>
          </a:p>
        </p:txBody>
      </p:sp>
      <p:sp>
        <p:nvSpPr>
          <p:cNvPr id="5" name="文本框 4"/>
          <p:cNvSpPr txBox="1"/>
          <p:nvPr>
            <p:custDataLst>
              <p:tags r:id="rId6"/>
            </p:custDataLst>
          </p:nvPr>
        </p:nvSpPr>
        <p:spPr>
          <a:xfrm>
            <a:off x="151130" y="0"/>
            <a:ext cx="4909185" cy="629920"/>
          </a:xfrm>
          <a:prstGeom prst="rect">
            <a:avLst/>
          </a:prstGeom>
          <a:noFill/>
        </p:spPr>
        <p:txBody>
          <a:bodyPr wrap="square" rtlCol="0">
            <a:spAutoFit/>
          </a:bodyPr>
          <a:lstStyle/>
          <a:p>
            <a:pPr fontAlgn="auto">
              <a:lnSpc>
                <a:spcPct val="125000"/>
              </a:lnSpc>
            </a:pPr>
            <a:r>
              <a:rPr lang="zh-CN" altLang="en-US" sz="2800" b="1"/>
              <a:t>（</a:t>
            </a:r>
            <a:r>
              <a:rPr lang="en-US" altLang="zh-CN" sz="2800" b="1"/>
              <a:t>3</a:t>
            </a:r>
            <a:r>
              <a:rPr lang="zh-CN" altLang="en-US" sz="2800" b="1"/>
              <a:t>）有关鱼的细节描写语句。</a:t>
            </a:r>
            <a:endParaRPr lang="en-US" altLang="zh-CN" sz="2800" b="1"/>
          </a:p>
        </p:txBody>
      </p:sp>
      <p:sp>
        <p:nvSpPr>
          <p:cNvPr id="3" name="文本框 2"/>
          <p:cNvSpPr txBox="1"/>
          <p:nvPr>
            <p:custDataLst>
              <p:tags r:id="rId7"/>
            </p:custDataLst>
          </p:nvPr>
        </p:nvSpPr>
        <p:spPr>
          <a:xfrm>
            <a:off x="151130" y="457200"/>
            <a:ext cx="11205845" cy="2245360"/>
          </a:xfrm>
          <a:prstGeom prst="rect">
            <a:avLst/>
          </a:prstGeom>
          <a:noFill/>
          <a:ln w="9525">
            <a:noFill/>
          </a:ln>
        </p:spPr>
        <p:txBody>
          <a:bodyPr wrap="square">
            <a:spAutoFit/>
          </a:bodyPr>
          <a:lstStyle/>
          <a:p>
            <a:pPr indent="304800" fontAlgn="auto">
              <a:lnSpc>
                <a:spcPct val="125000"/>
              </a:lnSpc>
            </a:pPr>
            <a:r>
              <a:rPr lang="en-US" altLang="zh-CN" sz="2800" b="1">
                <a:ea typeface="宋体" panose="02010600030101010101" pitchFamily="2" charset="-122"/>
              </a:rPr>
              <a:t> </a:t>
            </a:r>
            <a:r>
              <a:rPr lang="zh-CN" sz="2800" b="1">
                <a:ea typeface="宋体" panose="02010600030101010101" pitchFamily="2" charset="-122"/>
              </a:rPr>
              <a:t>③第五部分7段：</a:t>
            </a:r>
            <a:r>
              <a:rPr lang="zh-CN" sz="2800" b="1">
                <a:ea typeface="宋体" panose="02010600030101010101" pitchFamily="2" charset="-122"/>
                <a:cs typeface="Times New Roman" panose="02020603050405020304" charset="0"/>
              </a:rPr>
              <a:t>“翠翠，你长大了！</a:t>
            </a:r>
            <a:r>
              <a:rPr lang="zh-CN" sz="2800" b="1" u="sng">
                <a:ea typeface="宋体" panose="02010600030101010101" pitchFamily="2" charset="-122"/>
              </a:rPr>
              <a:t>二老说你在河边大鱼会吃你，我们这里河中的鱼，现在可吞不下你了</a:t>
            </a:r>
            <a:r>
              <a:rPr lang="en-US" sz="2800" b="1" u="sng">
                <a:latin typeface="宋体" panose="02010600030101010101" pitchFamily="2" charset="-122"/>
                <a:ea typeface="宋体" panose="02010600030101010101" pitchFamily="2" charset="-122"/>
                <a:cs typeface="Times New Roman" panose="02020603050405020304" charset="0"/>
              </a:rPr>
              <a:t>”</a:t>
            </a:r>
            <a:r>
              <a:rPr lang="zh-CN" sz="2800" b="1">
                <a:ea typeface="宋体" panose="02010600030101010101" pitchFamily="2" charset="-122"/>
              </a:rPr>
              <a:t>。</a:t>
            </a:r>
            <a:endParaRPr lang="zh-CN" sz="2800" b="1">
              <a:solidFill>
                <a:srgbClr val="002060"/>
              </a:solidFill>
              <a:ea typeface="宋体" panose="02010600030101010101" pitchFamily="2" charset="-122"/>
            </a:endParaRPr>
          </a:p>
          <a:p>
            <a:pPr indent="304800" fontAlgn="auto">
              <a:lnSpc>
                <a:spcPct val="125000"/>
              </a:lnSpc>
            </a:pPr>
            <a:r>
              <a:rPr lang="en-US" altLang="zh-CN" sz="2800" b="1">
                <a:solidFill>
                  <a:srgbClr val="FF0000"/>
                </a:solidFill>
                <a:ea typeface="宋体" panose="02010600030101010101" pitchFamily="2" charset="-122"/>
              </a:rPr>
              <a:t>    </a:t>
            </a:r>
            <a:r>
              <a:rPr lang="zh-CN" sz="2800" b="1">
                <a:solidFill>
                  <a:srgbClr val="FF0000"/>
                </a:solidFill>
                <a:ea typeface="宋体" panose="02010600030101010101" pitchFamily="2" charset="-122"/>
              </a:rPr>
              <a:t>当年护送翠翠回家的人看到翠翠时，一番玩笑话提到了鱼</a:t>
            </a:r>
            <a:r>
              <a:rPr lang="zh-CN" sz="2800" b="1">
                <a:ea typeface="宋体" panose="02010600030101010101" pitchFamily="2" charset="-122"/>
              </a:rPr>
              <a:t>。</a:t>
            </a:r>
            <a:r>
              <a:rPr lang="en-US" sz="2800" b="1">
                <a:latin typeface="Calibri"/>
                <a:ea typeface="宋体" panose="02010600030101010101" pitchFamily="2" charset="-122"/>
              </a:rPr>
              <a:t>   </a:t>
            </a:r>
            <a:r>
              <a:rPr lang="en-US" sz="2800" b="1">
                <a:latin typeface="Calibri"/>
                <a:ea typeface="宋体" panose="02010600030101010101" pitchFamily="2" charset="-122"/>
              </a:rPr>
              <a:t>
</a:t>
            </a:r>
            <a:endParaRPr lang="zh-CN" altLang="en-US" sz="2800" b="1"/>
          </a:p>
        </p:txBody>
      </p:sp>
      <p:sp>
        <p:nvSpPr>
          <p:cNvPr id="4" name="文本框 3"/>
          <p:cNvSpPr txBox="1"/>
          <p:nvPr>
            <p:custDataLst>
              <p:tags r:id="rId8"/>
            </p:custDataLst>
          </p:nvPr>
        </p:nvSpPr>
        <p:spPr>
          <a:xfrm>
            <a:off x="212090" y="2038985"/>
            <a:ext cx="6945630" cy="4399915"/>
          </a:xfrm>
          <a:prstGeom prst="rect">
            <a:avLst/>
          </a:prstGeom>
          <a:noFill/>
          <a:ln w="9525">
            <a:noFill/>
          </a:ln>
        </p:spPr>
        <p:txBody>
          <a:bodyPr wrap="square">
            <a:spAutoFit/>
          </a:bodyPr>
          <a:lstStyle/>
          <a:p>
            <a:pPr indent="304800" fontAlgn="auto">
              <a:lnSpc>
                <a:spcPct val="125000"/>
              </a:lnSpc>
            </a:pPr>
            <a:r>
              <a:rPr lang="en-US" sz="2800" b="1">
                <a:latin typeface="Calibri"/>
                <a:ea typeface="宋体" panose="02010600030101010101" pitchFamily="2" charset="-122"/>
              </a:rPr>
              <a:t> ④</a:t>
            </a:r>
            <a:r>
              <a:rPr lang="zh-CN" sz="2800" b="1">
                <a:ea typeface="宋体" panose="02010600030101010101" pitchFamily="2" charset="-122"/>
              </a:rPr>
              <a:t>第六部分16—19段：“前年还更有趣，你一个人在河边等我，差点儿不知道回 来，天夜了，我还以为大鱼会吃掉你！” “爷爷，你还以为大鱼会吃掉我？是别人 家说我，我告给你的！”“翠翠，现在你人 长大了，一个人一定敢上城去看船，不怕鱼吃掉你了。”</a:t>
            </a:r>
            <a:endParaRPr lang="zh-CN" sz="2800" b="1">
              <a:solidFill>
                <a:srgbClr val="002060"/>
              </a:solidFill>
              <a:ea typeface="宋体" panose="02010600030101010101" pitchFamily="2" charset="-122"/>
            </a:endParaRPr>
          </a:p>
          <a:p>
            <a:pPr indent="304800" fontAlgn="auto">
              <a:lnSpc>
                <a:spcPct val="125000"/>
              </a:lnSpc>
            </a:pPr>
            <a:r>
              <a:rPr lang="en-US" altLang="zh-CN" sz="2800" b="1">
                <a:solidFill>
                  <a:srgbClr val="FF0000"/>
                </a:solidFill>
                <a:ea typeface="宋体" panose="02010600030101010101" pitchFamily="2" charset="-122"/>
              </a:rPr>
              <a:t>    </a:t>
            </a:r>
            <a:r>
              <a:rPr lang="zh-CN" sz="2800" b="1">
                <a:solidFill>
                  <a:srgbClr val="FF0000"/>
                </a:solidFill>
                <a:ea typeface="宋体" panose="02010600030101010101" pitchFamily="2" charset="-122"/>
              </a:rPr>
              <a:t>祖孙回忆两年前端午的谈话中提到了鱼。</a:t>
            </a:r>
            <a:endParaRPr lang="zh-CN" altLang="en-US" sz="2800" b="1">
              <a:solidFill>
                <a:srgbClr val="FF0000"/>
              </a:solidFill>
              <a:ea typeface="宋体" panose="02010600030101010101" pitchFamily="2"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66675" y="115570"/>
            <a:ext cx="11490325" cy="1168400"/>
          </a:xfrm>
          <a:prstGeom prst="rect">
            <a:avLst/>
          </a:prstGeom>
          <a:noFill/>
          <a:ln w="9525">
            <a:noFill/>
          </a:ln>
        </p:spPr>
        <p:txBody>
          <a:bodyPr wrap="square">
            <a:spAutoFit/>
          </a:bodyPr>
          <a:lstStyle/>
          <a:p>
            <a:pPr indent="152400" fontAlgn="auto">
              <a:lnSpc>
                <a:spcPct val="125000"/>
              </a:lnSpc>
            </a:pPr>
            <a:r>
              <a:rPr lang="zh-CN" sz="2800" b="1">
                <a:solidFill>
                  <a:srgbClr val="FF0000"/>
                </a:solidFill>
                <a:ea typeface="宋体" panose="02010600030101010101" pitchFamily="2" charset="-122"/>
              </a:rPr>
              <a:t>（</a:t>
            </a:r>
            <a:r>
              <a:rPr lang="en-US" altLang="zh-CN" sz="2800" b="1">
                <a:solidFill>
                  <a:srgbClr val="FF0000"/>
                </a:solidFill>
                <a:ea typeface="宋体" panose="02010600030101010101" pitchFamily="2" charset="-122"/>
              </a:rPr>
              <a:t>4</a:t>
            </a:r>
            <a:r>
              <a:rPr lang="zh-CN" sz="2800" b="1">
                <a:solidFill>
                  <a:srgbClr val="FF0000"/>
                </a:solidFill>
                <a:ea typeface="宋体" panose="02010600030101010101" pitchFamily="2" charset="-122"/>
              </a:rPr>
              <a:t>）课文主要出现了四处</a:t>
            </a:r>
            <a:r>
              <a:rPr lang="zh-CN" sz="2800" b="1">
                <a:solidFill>
                  <a:srgbClr val="FF0000"/>
                </a:solidFill>
                <a:ea typeface="宋体" panose="02010600030101010101" pitchFamily="2" charset="-122"/>
                <a:cs typeface="Times New Roman" panose="02020603050405020304" charset="0"/>
              </a:rPr>
              <a:t>“鱼”，围绕“鱼”作一次合作和探究。</a:t>
            </a:r>
            <a:r>
              <a:rPr lang="zh-CN" sz="2800" b="1">
                <a:ea typeface="宋体" panose="02010600030101010101" pitchFamily="2" charset="-122"/>
              </a:rPr>
              <a:t>任务：作者是怎样借助鱼来表现主人公翠翠的心理活动和人物形象的。</a:t>
            </a:r>
            <a:r>
              <a:rPr lang="zh-CN" sz="2800" b="1">
                <a:ea typeface="宋体" panose="02010600030101010101" pitchFamily="2" charset="-122"/>
              </a:rPr>
              <a:t>
</a:t>
            </a:r>
            <a:endParaRPr lang="zh-CN" altLang="en-US" sz="2800" b="1"/>
          </a:p>
        </p:txBody>
      </p:sp>
      <p:sp>
        <p:nvSpPr>
          <p:cNvPr id="5" name="文本框 4"/>
          <p:cNvSpPr txBox="1"/>
          <p:nvPr>
            <p:custDataLst>
              <p:tags r:id="rId4"/>
            </p:custDataLst>
          </p:nvPr>
        </p:nvSpPr>
        <p:spPr>
          <a:xfrm>
            <a:off x="0" y="1283970"/>
            <a:ext cx="12094210" cy="1568450"/>
          </a:xfrm>
          <a:prstGeom prst="rect">
            <a:avLst/>
          </a:prstGeom>
          <a:noFill/>
        </p:spPr>
        <p:txBody>
          <a:bodyPr wrap="square" rtlCol="0" anchor="t">
            <a:spAutoFit/>
          </a:bodyPr>
          <a:lstStyle/>
          <a:p>
            <a:r>
              <a:rPr lang="zh-CN" sz="3200" b="1">
                <a:latin typeface="楷体" panose="02010609060101010101" charset="-122"/>
                <a:ea typeface="楷体" panose="02010609060101010101" charset="-122"/>
                <a:cs typeface="楷体" panose="02010609060101010101" charset="-122"/>
                <a:sym typeface="+mn-ea"/>
              </a:rPr>
              <a:t>①第四部分</a:t>
            </a:r>
            <a:r>
              <a:rPr lang="en-US" sz="3200" b="1">
                <a:latin typeface="楷体" panose="02010609060101010101" charset="-122"/>
                <a:ea typeface="楷体" panose="02010609060101010101" charset="-122"/>
                <a:cs typeface="楷体" panose="02010609060101010101" charset="-122"/>
                <a:sym typeface="+mn-ea"/>
              </a:rPr>
              <a:t>23</a:t>
            </a:r>
            <a:r>
              <a:rPr lang="zh-CN" sz="3200" b="1">
                <a:latin typeface="楷体" panose="02010609060101010101" charset="-122"/>
                <a:ea typeface="楷体" panose="02010609060101010101" charset="-122"/>
                <a:cs typeface="楷体" panose="02010609060101010101" charset="-122"/>
                <a:sym typeface="+mn-ea"/>
              </a:rPr>
              <a:t>段：</a:t>
            </a:r>
            <a:r>
              <a:rPr lang="zh-CN" sz="3200" b="1" u="sng">
                <a:latin typeface="楷体" panose="02010609060101010101" charset="-122"/>
                <a:ea typeface="楷体" panose="02010609060101010101" charset="-122"/>
                <a:cs typeface="楷体" panose="02010609060101010101" charset="-122"/>
                <a:sym typeface="+mn-ea"/>
              </a:rPr>
              <a:t>“你不愿意上去，要待在这儿，回头水里大鱼来咬你了，可不要喊救命！”翠翠说：“鱼咬了我，也不关你的事。”</a:t>
            </a:r>
            <a:endParaRPr lang="zh-CN" sz="3200" b="1">
              <a:solidFill>
                <a:srgbClr val="002060"/>
              </a:solidFill>
              <a:latin typeface="楷体" panose="02010609060101010101" charset="-122"/>
              <a:ea typeface="楷体" panose="02010609060101010101" charset="-122"/>
              <a:cs typeface="楷体" panose="02010609060101010101" charset="-122"/>
              <a:sym typeface="+mn-ea"/>
            </a:endParaRPr>
          </a:p>
          <a:p>
            <a:endParaRPr lang="zh-CN" altLang="en-US" sz="3200">
              <a:latin typeface="楷体" panose="02010609060101010101" charset="-122"/>
              <a:ea typeface="楷体" panose="02010609060101010101" charset="-122"/>
              <a:cs typeface="楷体" panose="02010609060101010101" charset="-122"/>
            </a:endParaRPr>
          </a:p>
        </p:txBody>
      </p:sp>
      <p:sp>
        <p:nvSpPr>
          <p:cNvPr id="6" name="文本框 5"/>
          <p:cNvSpPr txBox="1"/>
          <p:nvPr>
            <p:custDataLst>
              <p:tags r:id="rId5"/>
            </p:custDataLst>
          </p:nvPr>
        </p:nvSpPr>
        <p:spPr>
          <a:xfrm>
            <a:off x="294640" y="2317750"/>
            <a:ext cx="11033760" cy="1168400"/>
          </a:xfrm>
          <a:prstGeom prst="rect">
            <a:avLst/>
          </a:prstGeom>
          <a:noFill/>
          <a:ln w="9525">
            <a:noFill/>
          </a:ln>
        </p:spPr>
        <p:txBody>
          <a:bodyPr wrap="square">
            <a:spAutoFit/>
          </a:bodyPr>
          <a:lstStyle/>
          <a:p>
            <a:pPr indent="0" fontAlgn="auto">
              <a:lnSpc>
                <a:spcPct val="125000"/>
              </a:lnSpc>
            </a:pPr>
            <a:r>
              <a:rPr lang="zh-CN" sz="2800" b="0">
                <a:highlight>
                  <a:srgbClr val="FFFF00"/>
                </a:highlight>
                <a:latin typeface="微软雅黑" panose="020b0503020204020204" charset="-122"/>
                <a:ea typeface="微软雅黑" panose="020b0503020204020204" charset="-122"/>
                <a:cs typeface="微软雅黑" panose="020b0503020204020204" charset="-122"/>
              </a:rPr>
              <a:t>问：翠翠觉得素不相识的人来和她搭讪，对方是不怀好意的，有</a:t>
            </a:r>
            <a:r>
              <a:rPr lang="zh-CN" sz="2800" b="1">
                <a:highlight>
                  <a:srgbClr val="FFFF00"/>
                </a:highlight>
                <a:latin typeface="微软雅黑" panose="020b0503020204020204" charset="-122"/>
                <a:ea typeface="微软雅黑" panose="020b0503020204020204" charset="-122"/>
                <a:cs typeface="微软雅黑" panose="020b0503020204020204" charset="-122"/>
              </a:rPr>
              <a:t>恐慌、害羞</a:t>
            </a:r>
            <a:r>
              <a:rPr lang="en-US" sz="2800" b="0">
                <a:highlight>
                  <a:srgbClr val="FFFF00"/>
                </a:highlight>
                <a:latin typeface="微软雅黑" panose="020b0503020204020204" charset="-122"/>
                <a:ea typeface="微软雅黑" panose="020b0503020204020204" charset="-122"/>
                <a:cs typeface="微软雅黑" panose="020b0503020204020204" charset="-122"/>
              </a:rPr>
              <a:t> </a:t>
            </a:r>
            <a:r>
              <a:rPr lang="zh-CN" sz="2800" b="0">
                <a:highlight>
                  <a:srgbClr val="FFFF00"/>
                </a:highlight>
                <a:latin typeface="微软雅黑" panose="020b0503020204020204" charset="-122"/>
                <a:ea typeface="微软雅黑" panose="020b0503020204020204" charset="-122"/>
                <a:cs typeface="微软雅黑" panose="020b0503020204020204" charset="-122"/>
              </a:rPr>
              <a:t>的心理。</a:t>
            </a:r>
            <a:r>
              <a:rPr lang="zh-CN" sz="2800" b="0">
                <a:solidFill>
                  <a:srgbClr val="FF0000"/>
                </a:solidFill>
                <a:highlight>
                  <a:srgbClr val="FFFF00"/>
                </a:highlight>
                <a:latin typeface="微软雅黑" panose="020b0503020204020204" charset="-122"/>
                <a:ea typeface="微软雅黑" panose="020b0503020204020204" charset="-122"/>
                <a:cs typeface="微软雅黑" panose="020b0503020204020204" charset="-122"/>
              </a:rPr>
              <a:t>期间傩送为何会提到鱼？</a:t>
            </a:r>
            <a:endParaRPr lang="zh-CN" altLang="en-US" sz="2800" b="0">
              <a:solidFill>
                <a:srgbClr val="FF0000"/>
              </a:solidFill>
              <a:highlight>
                <a:srgbClr val="FFFF00"/>
              </a:highlight>
              <a:latin typeface="微软雅黑" panose="020b0503020204020204" charset="-122"/>
              <a:ea typeface="微软雅黑" panose="020b0503020204020204" charset="-122"/>
              <a:cs typeface="微软雅黑" panose="020b0503020204020204" charset="-122"/>
            </a:endParaRPr>
          </a:p>
        </p:txBody>
      </p:sp>
      <p:sp>
        <p:nvSpPr>
          <p:cNvPr id="7" name="矩形 6"/>
          <p:cNvSpPr/>
          <p:nvPr>
            <p:custDataLst>
              <p:tags r:id="rId6"/>
            </p:custDataLst>
          </p:nvPr>
        </p:nvSpPr>
        <p:spPr>
          <a:xfrm>
            <a:off x="233680" y="3559810"/>
            <a:ext cx="2722880" cy="706755"/>
          </a:xfrm>
          <a:prstGeom prst="rect">
            <a:avLst/>
          </a:prstGeom>
          <a:noFill/>
          <a:ln>
            <a:noFill/>
          </a:ln>
        </p:spPr>
        <p:txBody>
          <a:bodyPr wrap="none" rtlCol="0" anchor="t">
            <a:spAutoFit/>
          </a:bodyPr>
          <a:lstStyle/>
          <a:p>
            <a:pPr algn="ctr"/>
            <a:r>
              <a:rPr lang="zh-CN" sz="4000" b="1">
                <a:gradFill>
                  <a:gsLst>
                    <a:gs pos="0">
                      <a:srgbClr val="7B32B2"/>
                    </a:gs>
                    <a:gs pos="100000">
                      <a:srgbClr val="401A5D"/>
                    </a:gs>
                  </a:gsLst>
                  <a:lin scaled="0"/>
                </a:gra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分角色朗读</a:t>
            </a:r>
            <a:endParaRPr lang="zh-CN" altLang="en-US" sz="4000" b="1">
              <a:gradFill>
                <a:gsLst>
                  <a:gs pos="0">
                    <a:srgbClr val="7B32B2"/>
                  </a:gs>
                  <a:gs pos="100000">
                    <a:srgbClr val="401A5D"/>
                  </a:gs>
                </a:gsLst>
                <a:lin scaled="0"/>
              </a:gra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7"/>
            </p:custDataLst>
          </p:nvPr>
        </p:nvSpPr>
        <p:spPr>
          <a:xfrm>
            <a:off x="3117215" y="3651885"/>
            <a:ext cx="8740140" cy="521970"/>
          </a:xfrm>
          <a:prstGeom prst="rect">
            <a:avLst/>
          </a:prstGeom>
          <a:noFill/>
          <a:ln w="9525">
            <a:noFill/>
          </a:ln>
        </p:spPr>
        <p:txBody>
          <a:bodyPr wrap="square">
            <a:spAutoFit/>
          </a:bodyPr>
          <a:lstStyle/>
          <a:p>
            <a:pPr indent="0"/>
            <a:r>
              <a:rPr lang="zh-CN" sz="2800" b="1">
                <a:latin typeface="微软雅黑" panose="020b0503020204020204" charset="-122"/>
                <a:ea typeface="微软雅黑" panose="020b0503020204020204" charset="-122"/>
                <a:cs typeface="微软雅黑" panose="020b0503020204020204" charset="-122"/>
              </a:rPr>
              <a:t>从“那人问”到“放肆地笑着，不见了。”</a:t>
            </a:r>
            <a:endParaRPr lang="zh-CN" altLang="en-US" sz="2800" b="1">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8"/>
            </p:custDataLst>
          </p:nvPr>
        </p:nvSpPr>
        <p:spPr>
          <a:xfrm>
            <a:off x="233680" y="4429125"/>
            <a:ext cx="9016365" cy="953135"/>
          </a:xfrm>
          <a:prstGeom prst="rect">
            <a:avLst/>
          </a:prstGeom>
          <a:noFill/>
          <a:ln w="9525">
            <a:noFill/>
          </a:ln>
        </p:spPr>
        <p:txBody>
          <a:bodyPr wrap="square">
            <a:spAutoFit/>
          </a:bodyPr>
          <a:lstStyle/>
          <a:p>
            <a:pPr indent="0"/>
            <a:r>
              <a:rPr lang="zh-CN" sz="2800" b="1">
                <a:solidFill>
                  <a:schemeClr val="tx1"/>
                </a:solidFill>
                <a:highlight>
                  <a:srgbClr val="FFFF00"/>
                </a:highlight>
                <a:ea typeface="宋体" panose="02010600030101010101" pitchFamily="2" charset="-122"/>
              </a:rPr>
              <a:t>问：翠翠听完傩送幽默的玩笑话，她的反应是比较激烈的。翠翠的形象如何？</a:t>
            </a:r>
            <a:endParaRPr lang="zh-CN" altLang="en-US" sz="2800" b="1">
              <a:solidFill>
                <a:schemeClr val="tx1"/>
              </a:solidFill>
              <a:highlight>
                <a:srgbClr val="FFFF00"/>
              </a:highlight>
              <a:ea typeface="宋体" panose="02010600030101010101" pitchFamily="2" charset="-122"/>
            </a:endParaRPr>
          </a:p>
        </p:txBody>
      </p:sp>
      <p:sp>
        <p:nvSpPr>
          <p:cNvPr id="10" name="矩形 9"/>
          <p:cNvSpPr/>
          <p:nvPr>
            <p:custDataLst>
              <p:tags r:id="rId9"/>
            </p:custDataLst>
          </p:nvPr>
        </p:nvSpPr>
        <p:spPr>
          <a:xfrm>
            <a:off x="233680" y="5382260"/>
            <a:ext cx="2183765" cy="922020"/>
          </a:xfrm>
          <a:prstGeom prst="rect">
            <a:avLst/>
          </a:prstGeom>
          <a:noFill/>
          <a:ln>
            <a:noFill/>
          </a:ln>
        </p:spPr>
        <p:txBody>
          <a:bodyPr wrap="square" rtlCol="0" anchor="t">
            <a:spAutoFit/>
          </a:bodyPr>
          <a:lstStyle/>
          <a:p>
            <a:pPr algn="ctr"/>
            <a:r>
              <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清纯</a:t>
            </a:r>
            <a:endPar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1" name="矩形 10"/>
          <p:cNvSpPr/>
          <p:nvPr>
            <p:custDataLst>
              <p:tags r:id="rId10"/>
            </p:custDataLst>
          </p:nvPr>
        </p:nvSpPr>
        <p:spPr>
          <a:xfrm>
            <a:off x="2417445" y="5544820"/>
            <a:ext cx="4754880" cy="706755"/>
          </a:xfrm>
          <a:prstGeom prst="rect">
            <a:avLst/>
          </a:prstGeom>
          <a:noFill/>
          <a:ln>
            <a:noFill/>
          </a:ln>
        </p:spPr>
        <p:txBody>
          <a:bodyPr wrap="none" rtlCol="0" anchor="t">
            <a:spAutoFit/>
          </a:bodyPr>
          <a:lstStyle/>
          <a:p>
            <a:pPr algn="ctr"/>
            <a:r>
              <a:rPr lang="zh-CN" altLang="en-US" sz="4000" b="1">
                <a:ln w="22225">
                  <a:solidFill>
                    <a:schemeClr val="accent2"/>
                  </a:solidFill>
                  <a:prstDash val="solid"/>
                </a:ln>
                <a:solidFill>
                  <a:schemeClr val="accent2">
                    <a:lumMod val="40000"/>
                    <a:lumOff val="60000"/>
                  </a:schemeClr>
                </a:solidFill>
                <a:effectLst/>
              </a:rPr>
              <a:t>花季少女羞涩的心理</a:t>
            </a:r>
            <a:endParaRPr lang="zh-CN" altLang="en-US" sz="40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ox(in)">
                                      <p:cBhvr>
                                        <p:cTn id="30" dur="2000"/>
                                        <p:tgtEl>
                                          <p:spTgt spid="10"/>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p:nvPr>
            <p:custDataLst>
              <p:tags r:id="rId4"/>
            </p:custDataLst>
          </p:nvPr>
        </p:nvPicPr>
        <p:blipFill>
          <a:blip r:embed="rId3"/>
          <a:srcRect b="7092"/>
          <a:stretch>
            <a:fillRect/>
          </a:stretch>
        </p:blipFill>
        <p:spPr>
          <a:xfrm>
            <a:off x="4719320" y="1192530"/>
            <a:ext cx="7472680" cy="5665470"/>
          </a:xfrm>
          <a:prstGeom prst="rect">
            <a:avLst/>
          </a:prstGeom>
          <a:noFill/>
          <a:ln w="9525">
            <a:noFill/>
          </a:ln>
          <a:effectLst>
            <a:softEdge rad="355600"/>
          </a:effectLst>
        </p:spPr>
      </p:pic>
      <p:sp>
        <p:nvSpPr>
          <p:cNvPr id="108" name="文本框 107"/>
          <p:cNvSpPr txBox="1"/>
          <p:nvPr>
            <p:custDataLst>
              <p:tags r:id="rId5"/>
            </p:custDataLst>
          </p:nvPr>
        </p:nvSpPr>
        <p:spPr>
          <a:xfrm>
            <a:off x="422275" y="305435"/>
            <a:ext cx="5019675" cy="6247130"/>
          </a:xfrm>
          <a:prstGeom prst="rect">
            <a:avLst/>
          </a:prstGeom>
          <a:noFill/>
          <a:ln w="9525">
            <a:noFill/>
          </a:ln>
        </p:spPr>
        <p:txBody>
          <a:bodyPr wrap="square">
            <a:spAutoFit/>
          </a:bodyPr>
          <a:lstStyle/>
          <a:p>
            <a:pPr indent="0" fontAlgn="auto">
              <a:lnSpc>
                <a:spcPct val="125000"/>
              </a:lnSpc>
            </a:pPr>
            <a:r>
              <a:rPr lang="zh-CN" altLang="en-US" sz="3200" b="1">
                <a:ea typeface="宋体" panose="02010600030101010101" pitchFamily="2" charset="-122"/>
              </a:rPr>
              <a:t>小结：</a:t>
            </a:r>
            <a:r>
              <a:rPr lang="en-US" altLang="zh-CN" sz="3200" b="1">
                <a:ea typeface="宋体" panose="02010600030101010101" pitchFamily="2" charset="-122"/>
              </a:rPr>
              <a:t>     </a:t>
            </a:r>
            <a:endParaRPr lang="en-US" altLang="zh-CN" sz="3200" b="1">
              <a:ea typeface="宋体" panose="02010600030101010101" pitchFamily="2" charset="-122"/>
            </a:endParaRPr>
          </a:p>
          <a:p>
            <a:pPr indent="0" fontAlgn="auto">
              <a:lnSpc>
                <a:spcPct val="125000"/>
              </a:lnSpc>
            </a:pPr>
            <a:r>
              <a:rPr lang="en-US" altLang="zh-CN" sz="3200" b="1">
                <a:ea typeface="宋体" panose="02010600030101010101" pitchFamily="2" charset="-122"/>
              </a:rPr>
              <a:t>       </a:t>
            </a:r>
            <a:r>
              <a:rPr lang="zh-CN" sz="3200" b="1">
                <a:ea typeface="宋体" panose="02010600030101010101" pitchFamily="2" charset="-122"/>
              </a:rPr>
              <a:t>面对小伙子的热情搭讪，翠翠轻骂了他，表现了当时恐慌、害羞的心理，以及纯真的少女之美。而傩送，即使翠翠误解了他，也只是一笑了之，有着宽厚的心胸，安排家人护送翠翠回家，傩送是古道热肠的人。</a:t>
            </a:r>
            <a:endParaRPr lang="zh-CN" altLang="en-US" sz="3200" b="1"/>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8" name="文本框 107"/>
          <p:cNvSpPr txBox="1"/>
          <p:nvPr>
            <p:custDataLst>
              <p:tags r:id="rId3"/>
            </p:custDataLst>
          </p:nvPr>
        </p:nvSpPr>
        <p:spPr>
          <a:xfrm>
            <a:off x="159385" y="0"/>
            <a:ext cx="12032615" cy="2553335"/>
          </a:xfrm>
          <a:prstGeom prst="rect">
            <a:avLst/>
          </a:prstGeom>
          <a:noFill/>
          <a:ln w="9525">
            <a:noFill/>
          </a:ln>
        </p:spPr>
        <p:txBody>
          <a:bodyPr wrap="square">
            <a:spAutoFit/>
          </a:bodyPr>
          <a:lstStyle/>
          <a:p>
            <a:pPr indent="304800" fontAlgn="auto">
              <a:lnSpc>
                <a:spcPct val="125000"/>
              </a:lnSpc>
            </a:pPr>
            <a:r>
              <a:rPr lang="en-US" sz="3200" b="1">
                <a:ea typeface="宋体" panose="02010600030101010101" pitchFamily="2" charset="-122"/>
              </a:rPr>
              <a:t>   ②</a:t>
            </a:r>
            <a:r>
              <a:rPr lang="zh-CN" sz="3200" b="1">
                <a:latin typeface="华文楷体" panose="02010600040101010101" charset="-122"/>
                <a:ea typeface="华文楷体" panose="02010600040101010101" charset="-122"/>
                <a:cs typeface="华文楷体" panose="02010600040101010101" charset="-122"/>
              </a:rPr>
              <a:t>第四部分33段：老船夫即刻把船拉过来，一面拉船一面哑声儿喊问：“翠翠，翠翠，是不是你？” 翠翠不理会祖父，口中却轻轻的说：“不是翠翠，不是翠翠，</a:t>
            </a:r>
            <a:r>
              <a:rPr lang="zh-CN" sz="3200" b="1" u="sng">
                <a:latin typeface="华文楷体" panose="02010600040101010101" charset="-122"/>
                <a:ea typeface="华文楷体" panose="02010600040101010101" charset="-122"/>
                <a:cs typeface="华文楷体" panose="02010600040101010101" charset="-122"/>
              </a:rPr>
              <a:t>翠翠早被大河里鲤鱼吃去了。</a:t>
            </a:r>
            <a:r>
              <a:rPr lang="en-US" sz="3200" b="1">
                <a:latin typeface="华文楷体" panose="02010600040101010101" charset="-122"/>
                <a:ea typeface="华文楷体" panose="02010600040101010101" charset="-122"/>
                <a:cs typeface="华文楷体" panose="02010600040101010101" charset="-122"/>
              </a:rPr>
              <a:t>”</a:t>
            </a:r>
            <a:endParaRPr lang="zh-CN" sz="3200" b="1">
              <a:solidFill>
                <a:srgbClr val="002060"/>
              </a:solidFill>
              <a:ea typeface="宋体" panose="02010600030101010101" pitchFamily="2" charset="-122"/>
            </a:endParaRPr>
          </a:p>
          <a:p>
            <a:pPr indent="304800" fontAlgn="auto">
              <a:lnSpc>
                <a:spcPct val="125000"/>
              </a:lnSpc>
            </a:pPr>
            <a:endParaRPr lang="zh-CN" altLang="en-US" sz="3200" b="1">
              <a:solidFill>
                <a:srgbClr val="FF0000"/>
              </a:solidFill>
              <a:ea typeface="宋体" panose="02010600030101010101" pitchFamily="2" charset="-122"/>
            </a:endParaRPr>
          </a:p>
        </p:txBody>
      </p:sp>
      <p:sp>
        <p:nvSpPr>
          <p:cNvPr id="2" name="文本框 1"/>
          <p:cNvSpPr txBox="1"/>
          <p:nvPr>
            <p:custDataLst>
              <p:tags r:id="rId4"/>
            </p:custDataLst>
          </p:nvPr>
        </p:nvSpPr>
        <p:spPr>
          <a:xfrm>
            <a:off x="411480" y="1938020"/>
            <a:ext cx="11419205" cy="1706880"/>
          </a:xfrm>
          <a:prstGeom prst="rect">
            <a:avLst/>
          </a:prstGeom>
          <a:noFill/>
          <a:ln w="9525">
            <a:noFill/>
          </a:ln>
        </p:spPr>
        <p:txBody>
          <a:bodyPr wrap="square">
            <a:spAutoFit/>
          </a:bodyPr>
          <a:lstStyle/>
          <a:p>
            <a:pPr indent="304800" fontAlgn="auto">
              <a:lnSpc>
                <a:spcPct val="125000"/>
              </a:lnSpc>
            </a:pPr>
            <a:r>
              <a:rPr lang="zh-CN" sz="2800" b="0">
                <a:highlight>
                  <a:srgbClr val="FFFF00"/>
                </a:highlight>
                <a:latin typeface="微软雅黑" panose="020b0503020204020204" charset="-122"/>
                <a:ea typeface="微软雅黑" panose="020b0503020204020204" charset="-122"/>
                <a:cs typeface="微软雅黑" panose="020b0503020204020204" charset="-122"/>
              </a:rPr>
              <a:t>改为“不是翠翠，不是翠翠，翠翠早掉到大河里去了”或“翠翠 早被坏人带走了” ,这处好似翠翠是无意说的一句话，但是沈从文是有意的。你有没有读出沈从文的有意而为之呢？</a:t>
            </a:r>
            <a:endParaRPr lang="zh-CN" altLang="en-US" sz="2800" b="0">
              <a:highlight>
                <a:srgbClr val="FFFF00"/>
              </a:highlight>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5"/>
            </p:custDataLst>
          </p:nvPr>
        </p:nvSpPr>
        <p:spPr>
          <a:xfrm>
            <a:off x="564515" y="3644900"/>
            <a:ext cx="10181590" cy="1168400"/>
          </a:xfrm>
          <a:prstGeom prst="rect">
            <a:avLst/>
          </a:prstGeom>
          <a:noFill/>
          <a:ln w="9525">
            <a:noFill/>
          </a:ln>
        </p:spPr>
        <p:txBody>
          <a:bodyPr wrap="square">
            <a:spAutoFit/>
          </a:bodyPr>
          <a:lstStyle/>
          <a:p>
            <a:pPr indent="0" fontAlgn="auto">
              <a:lnSpc>
                <a:spcPct val="125000"/>
              </a:lnSpc>
            </a:pPr>
            <a:r>
              <a:rPr lang="zh-CN" sz="2800" b="1">
                <a:latin typeface="微软雅黑" panose="020b0503020204020204" charset="-122"/>
                <a:ea typeface="微软雅黑" panose="020b0503020204020204" charset="-122"/>
              </a:rPr>
              <a:t>此处暗示出翠翠对傩送是有惦记的。翠翠记住了傩送的那句玩笑话。当然，翠翠目前还没有刻意而自觉地记住它。</a:t>
            </a:r>
            <a:endParaRPr lang="zh-CN" altLang="en-US" sz="2800" b="1">
              <a:latin typeface="微软雅黑" panose="020b0503020204020204" charset="-122"/>
              <a:ea typeface="微软雅黑" panose="020b0503020204020204" charset="-122"/>
            </a:endParaRPr>
          </a:p>
        </p:txBody>
      </p:sp>
      <p:sp>
        <p:nvSpPr>
          <p:cNvPr id="4" name="文本框 3"/>
          <p:cNvSpPr txBox="1"/>
          <p:nvPr>
            <p:custDataLst>
              <p:tags r:id="rId6"/>
            </p:custDataLst>
          </p:nvPr>
        </p:nvSpPr>
        <p:spPr>
          <a:xfrm>
            <a:off x="685165" y="4952365"/>
            <a:ext cx="10821035" cy="1383665"/>
          </a:xfrm>
          <a:prstGeom prst="rect">
            <a:avLst/>
          </a:prstGeom>
          <a:noFill/>
          <a:ln w="9525">
            <a:noFill/>
          </a:ln>
        </p:spPr>
        <p:txBody>
          <a:bodyPr wrap="square">
            <a:spAutoFit/>
          </a:bodyPr>
          <a:lstStyle/>
          <a:p>
            <a:pPr indent="304800"/>
            <a:r>
              <a:rPr lang="zh-CN" sz="2800" b="1">
                <a:ea typeface="宋体" panose="02010600030101010101" pitchFamily="2" charset="-122"/>
              </a:rPr>
              <a:t>小结：这里，翠翠脱口而出的一句</a:t>
            </a:r>
            <a:r>
              <a:rPr lang="zh-CN" sz="2800" b="1">
                <a:ea typeface="宋体" panose="02010600030101010101" pitchFamily="2" charset="-122"/>
                <a:cs typeface="Times New Roman" panose="02020603050405020304" charset="0"/>
              </a:rPr>
              <a:t>“无心之言”，表明此时的翠翠，她的心上开始惦记着这个</a:t>
            </a:r>
            <a:r>
              <a:rPr lang="zh-CN" sz="2800" b="1">
                <a:ea typeface="宋体" panose="02010600030101010101" pitchFamily="2" charset="-122"/>
              </a:rPr>
              <a:t>爱开玩笑的善良的小伙子了。依然刻画了一位可爱而纯真的少女。</a:t>
            </a:r>
            <a:r>
              <a:rPr lang="en-US" sz="2800" b="1">
                <a:latin typeface="宋体" panose="02010600030101010101" pitchFamily="2" charset="-122"/>
                <a:ea typeface="宋体" panose="02010600030101010101" pitchFamily="2" charset="-122"/>
                <a:cs typeface="Times New Roman" panose="02020603050405020304" charset="0"/>
              </a:rPr>
              <a:t> </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252730" y="163195"/>
            <a:ext cx="11205845" cy="1168400"/>
          </a:xfrm>
          <a:prstGeom prst="rect">
            <a:avLst/>
          </a:prstGeom>
          <a:noFill/>
          <a:ln w="9525">
            <a:noFill/>
          </a:ln>
        </p:spPr>
        <p:txBody>
          <a:bodyPr wrap="square">
            <a:spAutoFit/>
          </a:bodyPr>
          <a:lstStyle/>
          <a:p>
            <a:pPr indent="304800" fontAlgn="auto">
              <a:lnSpc>
                <a:spcPct val="125000"/>
              </a:lnSpc>
            </a:pPr>
            <a:r>
              <a:rPr lang="en-US" altLang="zh-CN" sz="2800" b="1">
                <a:latin typeface="楷体" panose="02010609060101010101" charset="-122"/>
                <a:ea typeface="楷体" panose="02010609060101010101" charset="-122"/>
                <a:cs typeface="楷体" panose="02010609060101010101" charset="-122"/>
              </a:rPr>
              <a:t> </a:t>
            </a:r>
            <a:r>
              <a:rPr lang="zh-CN" sz="2800" b="1">
                <a:latin typeface="楷体" panose="02010609060101010101" charset="-122"/>
                <a:ea typeface="楷体" panose="02010609060101010101" charset="-122"/>
                <a:cs typeface="楷体" panose="02010609060101010101" charset="-122"/>
              </a:rPr>
              <a:t>③第五部分7段：“翠翠，你长大了！</a:t>
            </a:r>
            <a:r>
              <a:rPr lang="zh-CN" sz="2800" b="1" u="sng">
                <a:latin typeface="楷体" panose="02010609060101010101" charset="-122"/>
                <a:ea typeface="楷体" panose="02010609060101010101" charset="-122"/>
                <a:cs typeface="楷体" panose="02010609060101010101" charset="-122"/>
              </a:rPr>
              <a:t>二老说你在河边大鱼会吃你，我们这里河中的鱼，现在可吞不下你了</a:t>
            </a:r>
            <a:r>
              <a:rPr lang="en-US" sz="2800" b="1" u="sng">
                <a:latin typeface="楷体" panose="02010609060101010101" charset="-122"/>
                <a:ea typeface="楷体" panose="02010609060101010101" charset="-122"/>
                <a:cs typeface="楷体" panose="02010609060101010101" charset="-122"/>
              </a:rPr>
              <a:t>”</a:t>
            </a:r>
            <a:endParaRPr lang="zh-CN" altLang="en-US" sz="2800" b="1">
              <a:latin typeface="楷体" panose="02010609060101010101" charset="-122"/>
              <a:ea typeface="楷体" panose="02010609060101010101" charset="-122"/>
              <a:cs typeface="楷体" panose="02010609060101010101" charset="-122"/>
            </a:endParaRPr>
          </a:p>
        </p:txBody>
      </p:sp>
      <p:sp>
        <p:nvSpPr>
          <p:cNvPr id="108" name="文本框 107"/>
          <p:cNvSpPr txBox="1"/>
          <p:nvPr>
            <p:custDataLst>
              <p:tags r:id="rId4"/>
            </p:custDataLst>
          </p:nvPr>
        </p:nvSpPr>
        <p:spPr>
          <a:xfrm>
            <a:off x="360680" y="1576705"/>
            <a:ext cx="10527665" cy="1076325"/>
          </a:xfrm>
          <a:prstGeom prst="rect">
            <a:avLst/>
          </a:prstGeom>
          <a:noFill/>
          <a:ln w="9525">
            <a:noFill/>
          </a:ln>
        </p:spPr>
        <p:txBody>
          <a:bodyPr wrap="square">
            <a:spAutoFit/>
          </a:bodyPr>
          <a:lstStyle/>
          <a:p>
            <a:pPr indent="0"/>
            <a:r>
              <a:rPr lang="zh-CN" sz="3200" b="1">
                <a:highlight>
                  <a:srgbClr val="FFFF00"/>
                </a:highlight>
                <a:ea typeface="宋体" panose="02010600030101010101" pitchFamily="2" charset="-122"/>
              </a:rPr>
              <a:t>结合 “翠翠一句话不说，只是抿起嘴唇笑着”，思考这位少女是一种什么样的情怀呢？</a:t>
            </a:r>
            <a:endParaRPr lang="zh-CN" altLang="en-US" sz="3200" b="1">
              <a:highlight>
                <a:srgbClr val="FFFF00"/>
              </a:highlight>
              <a:ea typeface="宋体" panose="02010600030101010101" pitchFamily="2" charset="-122"/>
            </a:endParaRPr>
          </a:p>
        </p:txBody>
      </p:sp>
      <p:sp>
        <p:nvSpPr>
          <p:cNvPr id="2" name="文本框 1"/>
          <p:cNvSpPr txBox="1"/>
          <p:nvPr>
            <p:custDataLst>
              <p:tags r:id="rId5"/>
            </p:custDataLst>
          </p:nvPr>
        </p:nvSpPr>
        <p:spPr>
          <a:xfrm>
            <a:off x="6010910" y="2165350"/>
            <a:ext cx="5080000" cy="583565"/>
          </a:xfrm>
          <a:prstGeom prst="rect">
            <a:avLst/>
          </a:prstGeom>
          <a:noFill/>
          <a:ln w="9525">
            <a:noFill/>
          </a:ln>
        </p:spPr>
        <p:txBody>
          <a:bodyPr>
            <a:spAutoFit/>
          </a:bodyPr>
          <a:lstStyle/>
          <a:p>
            <a:pPr indent="0"/>
            <a:r>
              <a:rPr lang="zh-CN" sz="3200" b="1">
                <a:solidFill>
                  <a:srgbClr val="FF0000"/>
                </a:solidFill>
                <a:ea typeface="宋体" panose="02010600030101010101" pitchFamily="2" charset="-122"/>
              </a:rPr>
              <a:t>羞涩的、甜蜜的</a:t>
            </a:r>
            <a:endParaRPr lang="zh-CN" altLang="en-US" sz="3200" b="1">
              <a:solidFill>
                <a:srgbClr val="FF0000"/>
              </a:solidFill>
              <a:ea typeface="宋体" panose="02010600030101010101" pitchFamily="2" charset="-122"/>
            </a:endParaRPr>
          </a:p>
        </p:txBody>
      </p:sp>
      <p:sp>
        <p:nvSpPr>
          <p:cNvPr id="4" name="文本框 3"/>
          <p:cNvSpPr txBox="1"/>
          <p:nvPr>
            <p:custDataLst>
              <p:tags r:id="rId6"/>
            </p:custDataLst>
          </p:nvPr>
        </p:nvSpPr>
        <p:spPr>
          <a:xfrm>
            <a:off x="523240" y="3013710"/>
            <a:ext cx="11381740" cy="3553460"/>
          </a:xfrm>
          <a:prstGeom prst="rect">
            <a:avLst/>
          </a:prstGeom>
          <a:noFill/>
          <a:ln w="9525">
            <a:noFill/>
          </a:ln>
        </p:spPr>
        <p:txBody>
          <a:bodyPr wrap="square">
            <a:spAutoFit/>
          </a:bodyPr>
          <a:lstStyle/>
          <a:p>
            <a:pPr indent="304800" fontAlgn="auto">
              <a:lnSpc>
                <a:spcPct val="125000"/>
              </a:lnSpc>
            </a:pPr>
            <a:r>
              <a:rPr lang="en-US" altLang="zh-CN" sz="3600" b="1">
                <a:ea typeface="宋体" panose="02010600030101010101" pitchFamily="2" charset="-122"/>
              </a:rPr>
              <a:t>  </a:t>
            </a:r>
            <a:r>
              <a:rPr lang="zh-CN" sz="3600" b="1">
                <a:ea typeface="宋体" panose="02010600030101010101" pitchFamily="2" charset="-122"/>
              </a:rPr>
              <a:t>小结：此时的翠翠由原先的沉默到此时一个明显的动作</a:t>
            </a:r>
            <a:r>
              <a:rPr lang="zh-CN" sz="3600" b="1">
                <a:ea typeface="宋体" panose="02010600030101010101" pitchFamily="2" charset="-122"/>
                <a:cs typeface="Times New Roman" panose="02020603050405020304" charset="0"/>
              </a:rPr>
              <a:t>——笑，</a:t>
            </a:r>
            <a:r>
              <a:rPr lang="zh-CN" sz="3600" b="1">
                <a:ea typeface="宋体" panose="02010600030101010101" pitchFamily="2" charset="-122"/>
              </a:rPr>
              <a:t>情窦初开。人们说，有两种境界很美妙，一种是酒至微醺，一种是花开半朵。</a:t>
            </a:r>
            <a:r>
              <a:rPr lang="zh-CN" sz="3600" b="1">
                <a:ea typeface="宋体" panose="02010600030101010101" pitchFamily="2" charset="-122"/>
                <a:cs typeface="Times New Roman" panose="02020603050405020304" charset="0"/>
              </a:rPr>
              <a:t> 而此时翠翠的娇羞之感正是这种美妙的状态，正所谓</a:t>
            </a:r>
            <a:r>
              <a:rPr lang="zh-CN" sz="3600" b="1">
                <a:solidFill>
                  <a:srgbClr val="FF0000"/>
                </a:solidFill>
                <a:ea typeface="宋体" panose="02010600030101010101" pitchFamily="2" charset="-122"/>
                <a:cs typeface="Times New Roman" panose="02020603050405020304" charset="0"/>
              </a:rPr>
              <a:t>“</a:t>
            </a:r>
            <a:r>
              <a:rPr lang="zh-CN" sz="3600" b="1">
                <a:solidFill>
                  <a:srgbClr val="FF0000"/>
                </a:solidFill>
                <a:ea typeface="宋体" panose="02010600030101010101" pitchFamily="2" charset="-122"/>
              </a:rPr>
              <a:t>情不知所起，一往而深”</a:t>
            </a:r>
            <a:r>
              <a:rPr lang="zh-CN" sz="3600" b="1">
                <a:ea typeface="宋体" panose="02010600030101010101" pitchFamily="2" charset="-122"/>
              </a:rPr>
              <a:t>。此处沈从文暗示出翠翠刻意而为之的“思”。</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barn(inVertical)">
                                      <p:cBhvr>
                                        <p:cTn id="7" dur="500"/>
                                        <p:tgtEl>
                                          <p:spTgt spid="10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10"/>
          <a:stretch>
            <a:fillRect/>
          </a:stretch>
        </a:blipFill>
        <a:effectLst/>
      </p:bgPr>
    </p:bg>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5941060" y="2829560"/>
            <a:ext cx="30988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endParaRPr lang="zh-CN" altLang="en-US" sz="7200" b="1">
              <a:solidFill>
                <a:schemeClr val="accent4"/>
              </a:solidFill>
              <a:effectLst/>
            </a:endParaRPr>
          </a:p>
        </p:txBody>
      </p:sp>
      <p:sp>
        <p:nvSpPr>
          <p:cNvPr id="2" name="矩形 1"/>
          <p:cNvSpPr/>
          <p:nvPr>
            <p:custDataLst>
              <p:tags r:id="rId4"/>
            </p:custDataLst>
          </p:nvPr>
        </p:nvSpPr>
        <p:spPr>
          <a:xfrm>
            <a:off x="0" y="0"/>
            <a:ext cx="12261215" cy="6858635"/>
          </a:xfrm>
          <a:prstGeom prst="rect">
            <a:avLst/>
          </a:prstGeom>
          <a:solidFill>
            <a:schemeClr val="bg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custDataLst>
              <p:tags r:id="rId5"/>
            </p:custDataLst>
          </p:nvPr>
        </p:nvSpPr>
        <p:spPr>
          <a:xfrm>
            <a:off x="2103424" y="2423806"/>
            <a:ext cx="8402234" cy="1753235"/>
          </a:xfrm>
          <a:prstGeom prst="rect">
            <a:avLst/>
          </a:prstGeom>
          <a:noFill/>
        </p:spPr>
        <p:txBody>
          <a:bodyPr vert="horz" wrap="square" rtlCol="0">
            <a:spAutoFit/>
          </a:bodyPr>
          <a:lstStyle/>
          <a:p>
            <a:pPr algn="ctr">
              <a:lnSpc>
                <a:spcPct val="150000"/>
              </a:lnSpc>
            </a:pPr>
            <a:r>
              <a:rPr lang="zh-CN" altLang="en-US" sz="7200" b="1">
                <a:solidFill>
                  <a:srgbClr val="FF0000"/>
                </a:solidFill>
                <a:latin typeface="隶书" panose="02010509060101010101" pitchFamily="49" charset="-122"/>
                <a:ea typeface="微软雅黑" panose="020b0503020204020204" charset="-122"/>
                <a:cs typeface="隶书" panose="02010509060101010101" pitchFamily="49" charset="-122"/>
              </a:rPr>
              <a:t>第</a:t>
            </a:r>
            <a:r>
              <a:rPr lang="en-US" altLang="zh-CN" sz="7200" b="1">
                <a:solidFill>
                  <a:srgbClr val="FF0000"/>
                </a:solidFill>
                <a:latin typeface="隶书" panose="02010509060101010101" pitchFamily="49" charset="-122"/>
                <a:ea typeface="微软雅黑" panose="020b0503020204020204" charset="-122"/>
                <a:cs typeface="隶书" panose="02010509060101010101" pitchFamily="49" charset="-122"/>
              </a:rPr>
              <a:t>05</a:t>
            </a:r>
            <a:r>
              <a:rPr lang="zh-CN" altLang="en-US" sz="7200" b="1">
                <a:solidFill>
                  <a:srgbClr val="FF0000"/>
                </a:solidFill>
                <a:latin typeface="隶书" panose="02010509060101010101" pitchFamily="49" charset="-122"/>
                <a:ea typeface="微软雅黑" panose="020b0503020204020204" charset="-122"/>
                <a:cs typeface="隶书" panose="02010509060101010101" pitchFamily="49" charset="-122"/>
              </a:rPr>
              <a:t>课  </a:t>
            </a:r>
            <a:r>
              <a:rPr lang="en-US" altLang="zh-CN" sz="7200" b="1">
                <a:solidFill>
                  <a:srgbClr val="FF0000"/>
                </a:solidFill>
                <a:latin typeface="隶书" panose="02010509060101010101" pitchFamily="49" charset="-122"/>
                <a:ea typeface="微软雅黑" panose="020b0503020204020204" charset="-122"/>
                <a:cs typeface="隶书" panose="02010509060101010101" pitchFamily="49" charset="-122"/>
              </a:rPr>
              <a:t>《</a:t>
            </a:r>
            <a:r>
              <a:rPr lang="zh-CN" sz="7200" b="1">
                <a:solidFill>
                  <a:srgbClr val="FF0000"/>
                </a:solidFill>
                <a:latin typeface="隶书" panose="02010509060101010101" pitchFamily="49" charset="-122"/>
                <a:ea typeface="微软雅黑" panose="020b0503020204020204" charset="-122"/>
                <a:cs typeface="隶书" panose="02010509060101010101" pitchFamily="49" charset="-122"/>
              </a:rPr>
              <a:t>边城</a:t>
            </a:r>
            <a:r>
              <a:rPr lang="en-US" altLang="zh-CN" sz="7200" b="1">
                <a:solidFill>
                  <a:srgbClr val="FF0000"/>
                </a:solidFill>
                <a:latin typeface="隶书" panose="02010509060101010101" pitchFamily="49" charset="-122"/>
                <a:ea typeface="微软雅黑" panose="020b0503020204020204" charset="-122"/>
                <a:cs typeface="隶书" panose="02010509060101010101" pitchFamily="49" charset="-122"/>
              </a:rPr>
              <a:t>》 </a:t>
            </a:r>
            <a:endParaRPr lang="en-US" altLang="zh-CN" sz="7200" b="1">
              <a:solidFill>
                <a:srgbClr val="FF0000"/>
              </a:solidFill>
              <a:latin typeface="隶书" panose="02010509060101010101" pitchFamily="49" charset="-122"/>
              <a:ea typeface="微软雅黑" panose="020b0503020204020204" charset="-122"/>
              <a:cs typeface="隶书" panose="02010509060101010101" pitchFamily="49" charset="-122"/>
            </a:endParaRPr>
          </a:p>
        </p:txBody>
      </p:sp>
      <p:grpSp>
        <p:nvGrpSpPr>
          <p:cNvPr id="32" name="组合 31"/>
          <p:cNvGrpSpPr/>
          <p:nvPr>
            <p:custDataLst>
              <p:tags r:id="rId6"/>
            </p:custDataLst>
          </p:nvPr>
        </p:nvGrpSpPr>
        <p:grpSpPr>
          <a:xfrm>
            <a:off x="611505" y="405765"/>
            <a:ext cx="3316605" cy="521970"/>
            <a:chOff x="4077325" y="402445"/>
            <a:chExt cx="2460067" cy="521970"/>
          </a:xfrm>
        </p:grpSpPr>
        <p:cxnSp>
          <p:nvCxnSpPr>
            <p:cNvPr id="6" name="直线连接符 3"/>
            <p:cNvCxnSpPr/>
            <p:nvPr>
              <p:custDataLst>
                <p:tags r:id="rId7"/>
              </p:custDataLst>
            </p:nvPr>
          </p:nvCxnSpPr>
          <p:spPr>
            <a:xfrm>
              <a:off x="4077325" y="611677"/>
              <a:ext cx="562297" cy="0"/>
            </a:xfrm>
            <a:prstGeom prst="line">
              <a:avLst/>
            </a:prstGeom>
            <a:ln w="19050">
              <a:solidFill>
                <a:schemeClr val="dk1"/>
              </a:solidFill>
            </a:ln>
          </p:spPr>
          <p:style>
            <a:lnRef idx="1">
              <a:schemeClr val="dk1"/>
            </a:lnRef>
            <a:fillRef idx="0">
              <a:schemeClr val="dk1"/>
            </a:fillRef>
            <a:effectRef idx="0">
              <a:schemeClr val="dk1"/>
            </a:effectRef>
            <a:fontRef idx="minor">
              <a:schemeClr val="tx1"/>
            </a:fontRef>
          </p:style>
        </p:cxnSp>
        <p:sp>
          <p:nvSpPr>
            <p:cNvPr id="29" name="文本框 28"/>
            <p:cNvSpPr txBox="1"/>
            <p:nvPr>
              <p:custDataLst>
                <p:tags r:id="rId8"/>
              </p:custDataLst>
            </p:nvPr>
          </p:nvSpPr>
          <p:spPr>
            <a:xfrm>
              <a:off x="4749517" y="402445"/>
              <a:ext cx="1605280" cy="521970"/>
            </a:xfrm>
            <a:prstGeom prst="rect">
              <a:avLst/>
            </a:prstGeom>
            <a:noFill/>
          </p:spPr>
          <p:txBody>
            <a:bodyPr wrap="square" rtlCol="0">
              <a:spAutoFit/>
            </a:bodyPr>
            <a:lstStyle/>
            <a:p>
              <a:r>
                <a:rPr kumimoji="1" lang="zh-CN" altLang="en-US" sz="2800">
                  <a:solidFill>
                    <a:schemeClr val="accent1">
                      <a:lumMod val="75000"/>
                    </a:schemeClr>
                  </a:solidFill>
                  <a:latin typeface="隶书" panose="02010509060101010101" pitchFamily="49" charset="-122"/>
                  <a:ea typeface="隶书" panose="02010509060101010101" pitchFamily="49" charset="-122"/>
                </a:rPr>
                <a:t>第二单元</a:t>
              </a:r>
              <a:endParaRPr kumimoji="1" lang="zh-CN" altLang="en-US" sz="2800">
                <a:solidFill>
                  <a:schemeClr val="accent1">
                    <a:lumMod val="75000"/>
                  </a:schemeClr>
                </a:solidFill>
                <a:latin typeface="隶书" panose="02010509060101010101" pitchFamily="49" charset="-122"/>
                <a:ea typeface="隶书" panose="02010509060101010101" pitchFamily="49" charset="-122"/>
              </a:endParaRPr>
            </a:p>
          </p:txBody>
        </p:sp>
        <p:cxnSp>
          <p:nvCxnSpPr>
            <p:cNvPr id="31" name="直线连接符 30"/>
            <p:cNvCxnSpPr/>
            <p:nvPr>
              <p:custDataLst>
                <p:tags r:id="rId9"/>
              </p:custDataLst>
            </p:nvPr>
          </p:nvCxnSpPr>
          <p:spPr>
            <a:xfrm>
              <a:off x="5975095" y="611677"/>
              <a:ext cx="562297" cy="0"/>
            </a:xfrm>
            <a:prstGeom prst="line">
              <a:avLst/>
            </a:prstGeom>
            <a:ln w="19050">
              <a:solidFill>
                <a:schemeClr val="dk1"/>
              </a:solidFill>
            </a:ln>
          </p:spPr>
          <p:style>
            <a:lnRef idx="1">
              <a:schemeClr val="dk1"/>
            </a:lnRef>
            <a:fillRef idx="0">
              <a:schemeClr val="dk1"/>
            </a:fillRef>
            <a:effectRef idx="0">
              <a:schemeClr val="dk1"/>
            </a:effectRef>
            <a:fontRef idx="minor">
              <a:schemeClr val="tx1"/>
            </a:fontRef>
          </p:style>
        </p:cxnSp>
      </p:gr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435610" y="162560"/>
            <a:ext cx="11316335" cy="2245360"/>
          </a:xfrm>
          <a:prstGeom prst="rect">
            <a:avLst/>
          </a:prstGeom>
          <a:noFill/>
          <a:ln w="9525">
            <a:noFill/>
          </a:ln>
        </p:spPr>
        <p:txBody>
          <a:bodyPr wrap="square">
            <a:spAutoFit/>
          </a:bodyPr>
          <a:lstStyle/>
          <a:p>
            <a:pPr indent="304800" fontAlgn="auto">
              <a:lnSpc>
                <a:spcPct val="125000"/>
              </a:lnSpc>
            </a:pPr>
            <a:r>
              <a:rPr lang="en-US" sz="2800" b="1">
                <a:latin typeface="楷体" panose="02010609060101010101" charset="-122"/>
                <a:ea typeface="楷体" panose="02010609060101010101" charset="-122"/>
                <a:cs typeface="楷体" panose="02010609060101010101" charset="-122"/>
              </a:rPr>
              <a:t> ④</a:t>
            </a:r>
            <a:r>
              <a:rPr lang="zh-CN" sz="2800" b="1">
                <a:latin typeface="楷体" panose="02010609060101010101" charset="-122"/>
                <a:ea typeface="楷体" panose="02010609060101010101" charset="-122"/>
                <a:cs typeface="楷体" panose="02010609060101010101" charset="-122"/>
              </a:rPr>
              <a:t>第六部分16—19段：“前年还更有趣，你一个人在河边等我，差点儿不知道回 来，天夜了，我还以为大鱼会吃掉你！” “爷爷，你还以为大鱼会吃掉我？是别人 家说我，我告给你的！”“翠翠，现在你人 长大了，一个人一定敢上城去看船，不怕鱼吃掉你了。”</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
        <p:nvSpPr>
          <p:cNvPr id="108" name="文本框 107"/>
          <p:cNvSpPr txBox="1"/>
          <p:nvPr>
            <p:custDataLst>
              <p:tags r:id="rId4"/>
            </p:custDataLst>
          </p:nvPr>
        </p:nvSpPr>
        <p:spPr>
          <a:xfrm>
            <a:off x="584835" y="2407920"/>
            <a:ext cx="10871200" cy="583565"/>
          </a:xfrm>
          <a:prstGeom prst="rect">
            <a:avLst/>
          </a:prstGeom>
          <a:noFill/>
          <a:ln w="9525">
            <a:noFill/>
          </a:ln>
        </p:spPr>
        <p:txBody>
          <a:bodyPr wrap="square">
            <a:spAutoFit/>
          </a:bodyPr>
          <a:lstStyle/>
          <a:p>
            <a:pPr indent="0"/>
            <a:r>
              <a:rPr lang="zh-CN" sz="3200" b="1">
                <a:highlight>
                  <a:srgbClr val="FFFF00"/>
                </a:highlight>
                <a:ea typeface="宋体" panose="02010600030101010101" pitchFamily="2" charset="-122"/>
              </a:rPr>
              <a:t>爷爷有提到天保送的那只肥鸭子，翠翠的反应是什么？</a:t>
            </a:r>
            <a:endParaRPr lang="zh-CN" altLang="en-US" sz="3200" b="1">
              <a:highlight>
                <a:srgbClr val="FFFF00"/>
              </a:highlight>
              <a:ea typeface="宋体" panose="02010600030101010101" pitchFamily="2" charset="-122"/>
            </a:endParaRPr>
          </a:p>
        </p:txBody>
      </p:sp>
      <p:sp>
        <p:nvSpPr>
          <p:cNvPr id="2" name="文本框 1"/>
          <p:cNvSpPr txBox="1"/>
          <p:nvPr>
            <p:custDataLst>
              <p:tags r:id="rId5"/>
            </p:custDataLst>
          </p:nvPr>
        </p:nvSpPr>
        <p:spPr>
          <a:xfrm>
            <a:off x="584835" y="4427220"/>
            <a:ext cx="10363835" cy="583565"/>
          </a:xfrm>
          <a:prstGeom prst="rect">
            <a:avLst/>
          </a:prstGeom>
          <a:noFill/>
          <a:ln w="9525">
            <a:noFill/>
          </a:ln>
        </p:spPr>
        <p:txBody>
          <a:bodyPr wrap="square">
            <a:spAutoFit/>
          </a:bodyPr>
          <a:lstStyle/>
          <a:p>
            <a:pPr indent="0"/>
            <a:r>
              <a:rPr lang="zh-CN" sz="3200" b="0">
                <a:highlight>
                  <a:srgbClr val="FFFF00"/>
                </a:highlight>
                <a:ea typeface="宋体" panose="02010600030101010101" pitchFamily="2" charset="-122"/>
              </a:rPr>
              <a:t>爷爷提到傩送的时候，她是什么反应？</a:t>
            </a:r>
            <a:endParaRPr lang="zh-CN" altLang="en-US" sz="3200" b="0">
              <a:highlight>
                <a:srgbClr val="FFFF00"/>
              </a:highlight>
              <a:ea typeface="宋体" panose="02010600030101010101" pitchFamily="2" charset="-122"/>
            </a:endParaRPr>
          </a:p>
        </p:txBody>
      </p:sp>
      <p:sp>
        <p:nvSpPr>
          <p:cNvPr id="3" name="文本框 2"/>
          <p:cNvSpPr txBox="1"/>
          <p:nvPr>
            <p:custDataLst>
              <p:tags r:id="rId6"/>
            </p:custDataLst>
          </p:nvPr>
        </p:nvSpPr>
        <p:spPr>
          <a:xfrm>
            <a:off x="1527175" y="3321685"/>
            <a:ext cx="5080000" cy="645160"/>
          </a:xfrm>
          <a:prstGeom prst="rect">
            <a:avLst/>
          </a:prstGeom>
          <a:noFill/>
          <a:ln w="9525">
            <a:noFill/>
          </a:ln>
        </p:spPr>
        <p:txBody>
          <a:bodyPr>
            <a:spAutoFit/>
          </a:bodyPr>
          <a:lstStyle/>
          <a:p>
            <a:pPr indent="0"/>
            <a:r>
              <a:rPr lang="zh-CN" sz="3600" b="1">
                <a:solidFill>
                  <a:srgbClr val="FF0000"/>
                </a:solidFill>
                <a:ea typeface="宋体" panose="02010600030101010101" pitchFamily="2" charset="-122"/>
              </a:rPr>
              <a:t>生气</a:t>
            </a:r>
            <a:endParaRPr lang="zh-CN" altLang="en-US" sz="3600" b="1">
              <a:solidFill>
                <a:srgbClr val="FF0000"/>
              </a:solidFill>
              <a:ea typeface="宋体" panose="02010600030101010101" pitchFamily="2" charset="-122"/>
            </a:endParaRPr>
          </a:p>
        </p:txBody>
      </p:sp>
      <p:sp>
        <p:nvSpPr>
          <p:cNvPr id="5" name="文本框 4"/>
          <p:cNvSpPr txBox="1"/>
          <p:nvPr>
            <p:custDataLst>
              <p:tags r:id="rId7"/>
            </p:custDataLst>
          </p:nvPr>
        </p:nvSpPr>
        <p:spPr>
          <a:xfrm>
            <a:off x="1233170" y="5471160"/>
            <a:ext cx="5080000" cy="645160"/>
          </a:xfrm>
          <a:prstGeom prst="rect">
            <a:avLst/>
          </a:prstGeom>
          <a:noFill/>
          <a:ln w="9525">
            <a:noFill/>
          </a:ln>
        </p:spPr>
        <p:txBody>
          <a:bodyPr>
            <a:spAutoFit/>
          </a:bodyPr>
          <a:lstStyle/>
          <a:p>
            <a:pPr indent="0"/>
            <a:r>
              <a:rPr lang="zh-CN" sz="3600" b="1">
                <a:solidFill>
                  <a:srgbClr val="FF0000"/>
                </a:solidFill>
                <a:ea typeface="宋体" panose="02010600030101010101" pitchFamily="2" charset="-122"/>
              </a:rPr>
              <a:t>翠翠嗤地笑了</a:t>
            </a:r>
            <a:endParaRPr lang="zh-CN" altLang="en-US" sz="3600" b="1">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barn(inVertical)">
                                      <p:cBhvr>
                                        <p:cTn id="7" dur="500"/>
                                        <p:tgtEl>
                                          <p:spTgt spid="10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3" grpId="0"/>
      <p:bldP spid="2" grpId="0"/>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7" name="图片 106"/>
          <p:cNvPicPr/>
          <p:nvPr>
            <p:custDataLst>
              <p:tags r:id="rId4"/>
            </p:custDataLst>
          </p:nvPr>
        </p:nvPicPr>
        <p:blipFill>
          <a:blip r:embed="rId3"/>
          <a:srcRect b="11089"/>
          <a:stretch>
            <a:fillRect/>
          </a:stretch>
        </p:blipFill>
        <p:spPr>
          <a:xfrm>
            <a:off x="5644515" y="1158240"/>
            <a:ext cx="6547485" cy="5765800"/>
          </a:xfrm>
          <a:prstGeom prst="rect">
            <a:avLst/>
          </a:prstGeom>
          <a:noFill/>
          <a:ln w="9525">
            <a:noFill/>
          </a:ln>
        </p:spPr>
      </p:pic>
      <p:sp>
        <p:nvSpPr>
          <p:cNvPr id="108" name="文本框 107"/>
          <p:cNvSpPr txBox="1"/>
          <p:nvPr>
            <p:custDataLst>
              <p:tags r:id="rId5"/>
            </p:custDataLst>
          </p:nvPr>
        </p:nvSpPr>
        <p:spPr>
          <a:xfrm>
            <a:off x="330835" y="1637030"/>
            <a:ext cx="5871210" cy="3553460"/>
          </a:xfrm>
          <a:prstGeom prst="rect">
            <a:avLst/>
          </a:prstGeom>
          <a:noFill/>
          <a:ln w="9525">
            <a:noFill/>
          </a:ln>
        </p:spPr>
        <p:txBody>
          <a:bodyPr wrap="square">
            <a:spAutoFit/>
          </a:bodyPr>
          <a:lstStyle/>
          <a:p>
            <a:pPr indent="0" fontAlgn="auto">
              <a:lnSpc>
                <a:spcPct val="125000"/>
              </a:lnSpc>
            </a:pPr>
            <a:r>
              <a:rPr lang="en-US" altLang="zh-CN" sz="3600" b="0">
                <a:ea typeface="宋体" panose="02010600030101010101" pitchFamily="2" charset="-122"/>
              </a:rPr>
              <a:t>      </a:t>
            </a:r>
            <a:r>
              <a:rPr lang="zh-CN" sz="3600" b="0">
                <a:ea typeface="宋体" panose="02010600030101010101" pitchFamily="2" charset="-122"/>
              </a:rPr>
              <a:t>这四处里，翠翠的情窦初开有它的发展轨迹，</a:t>
            </a:r>
            <a:r>
              <a:rPr lang="zh-CN" sz="3600" b="1">
                <a:solidFill>
                  <a:srgbClr val="7030A0"/>
                </a:solidFill>
                <a:ea typeface="宋体" panose="02010600030101010101" pitchFamily="2" charset="-122"/>
              </a:rPr>
              <a:t>轻骂</a:t>
            </a:r>
            <a:r>
              <a:rPr lang="zh-CN" sz="3600" b="1">
                <a:solidFill>
                  <a:srgbClr val="7030A0"/>
                </a:solidFill>
                <a:ea typeface="宋体" panose="02010600030101010101" pitchFamily="2" charset="-122"/>
                <a:cs typeface="Times New Roman" panose="02020603050405020304" charset="0"/>
              </a:rPr>
              <a:t>—惊羞—沉默—笑</a:t>
            </a:r>
            <a:r>
              <a:rPr lang="zh-CN" sz="3600" b="0">
                <a:ea typeface="宋体" panose="02010600030101010101" pitchFamily="2" charset="-122"/>
              </a:rPr>
              <a:t>，少女之美、爱情之美、人情之美</a:t>
            </a:r>
            <a:r>
              <a:rPr lang="zh-CN" sz="3600" b="0">
                <a:ea typeface="宋体" panose="02010600030101010101" pitchFamily="2" charset="-122"/>
                <a:cs typeface="Times New Roman" panose="02020603050405020304" charset="0"/>
              </a:rPr>
              <a:t> 在这里被展现得淋漓尽致。</a:t>
            </a:r>
            <a:endParaRPr lang="zh-CN" altLang="en-US" sz="3600"/>
          </a:p>
        </p:txBody>
      </p:sp>
      <p:sp>
        <p:nvSpPr>
          <p:cNvPr id="4" name="矩形 3"/>
          <p:cNvSpPr/>
          <p:nvPr>
            <p:custDataLst>
              <p:tags r:id="rId6"/>
            </p:custDataLst>
          </p:nvPr>
        </p:nvSpPr>
        <p:spPr>
          <a:xfrm>
            <a:off x="68580" y="60960"/>
            <a:ext cx="2011680" cy="1198880"/>
          </a:xfrm>
          <a:prstGeom prst="rect">
            <a:avLst/>
          </a:prstGeom>
          <a:noFill/>
          <a:ln>
            <a:noFill/>
          </a:ln>
        </p:spPr>
        <p:txBody>
          <a:bodyPr wrap="none" rtlCol="0" anchor="t">
            <a:spAutoFit/>
          </a:bodyPr>
          <a:lstStyle/>
          <a:p>
            <a:pPr algn="ct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小结</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8" name="文本框 107"/>
          <p:cNvSpPr txBox="1"/>
          <p:nvPr>
            <p:custDataLst>
              <p:tags r:id="rId3"/>
            </p:custDataLst>
          </p:nvPr>
        </p:nvSpPr>
        <p:spPr>
          <a:xfrm>
            <a:off x="594360" y="377825"/>
            <a:ext cx="11315065" cy="1753235"/>
          </a:xfrm>
          <a:prstGeom prst="rect">
            <a:avLst/>
          </a:prstGeom>
          <a:noFill/>
          <a:ln w="9525">
            <a:noFill/>
          </a:ln>
        </p:spPr>
        <p:txBody>
          <a:bodyPr wrap="square">
            <a:spAutoFit/>
          </a:bodyPr>
          <a:lstStyle/>
          <a:p>
            <a:pPr indent="304800"/>
            <a:r>
              <a:rPr lang="en-US" altLang="zh-CN" sz="3600" b="1">
                <a:solidFill>
                  <a:srgbClr val="000000"/>
                </a:solidFill>
                <a:ea typeface="宋体" panose="02010600030101010101" pitchFamily="2" charset="-122"/>
              </a:rPr>
              <a:t>   </a:t>
            </a:r>
            <a:r>
              <a:rPr lang="zh-CN" sz="3600" b="1">
                <a:solidFill>
                  <a:srgbClr val="000000"/>
                </a:solidFill>
                <a:ea typeface="宋体" panose="02010600030101010101" pitchFamily="2" charset="-122"/>
              </a:rPr>
              <a:t>闻一多先生说，古代</a:t>
            </a:r>
            <a:r>
              <a:rPr lang="zh-CN" sz="3600" b="1">
                <a:solidFill>
                  <a:srgbClr val="000000"/>
                </a:solidFill>
                <a:ea typeface="宋体" panose="02010600030101010101" pitchFamily="2" charset="-122"/>
                <a:cs typeface="Times New Roman" panose="02020603050405020304" charset="0"/>
              </a:rPr>
              <a:t>“鱼”是“匹偶”或“情侣”的隐语。小说中傩送对翠翠说了一句“大鱼咬你”，请体会这句话的含意以及其在文中反复出现所起的作用。</a:t>
            </a:r>
            <a:endParaRPr lang="zh-CN" altLang="en-US" sz="3600" b="1"/>
          </a:p>
        </p:txBody>
      </p:sp>
      <p:sp>
        <p:nvSpPr>
          <p:cNvPr id="2" name="文本框 1"/>
          <p:cNvSpPr txBox="1"/>
          <p:nvPr>
            <p:custDataLst>
              <p:tags r:id="rId4"/>
            </p:custDataLst>
          </p:nvPr>
        </p:nvSpPr>
        <p:spPr>
          <a:xfrm>
            <a:off x="838200" y="2465070"/>
            <a:ext cx="10810240" cy="3784600"/>
          </a:xfrm>
          <a:prstGeom prst="rect">
            <a:avLst/>
          </a:prstGeom>
          <a:noFill/>
          <a:ln w="9525">
            <a:noFill/>
          </a:ln>
        </p:spPr>
        <p:txBody>
          <a:bodyPr wrap="square">
            <a:spAutoFit/>
          </a:bodyPr>
          <a:lstStyle/>
          <a:p>
            <a:pPr indent="304800" fontAlgn="auto">
              <a:lnSpc>
                <a:spcPct val="125000"/>
              </a:lnSpc>
            </a:pPr>
            <a:r>
              <a:rPr lang="zh-CN" sz="3200" b="1">
                <a:solidFill>
                  <a:srgbClr val="FF0000"/>
                </a:solidFill>
                <a:ea typeface="宋体" panose="02010600030101010101" pitchFamily="2" charset="-122"/>
                <a:cs typeface="Times New Roman" panose="02020603050405020304" charset="0"/>
              </a:rPr>
              <a:t>“大鱼咬你”这句话反复出现，</a:t>
            </a:r>
            <a:r>
              <a:rPr lang="en-US" sz="3200" b="1">
                <a:latin typeface="Calibri"/>
                <a:ea typeface="宋体" panose="02010600030101010101" pitchFamily="2" charset="-122"/>
              </a:rPr>
              <a:t>①</a:t>
            </a:r>
            <a:r>
              <a:rPr lang="zh-CN" sz="3200" b="1">
                <a:solidFill>
                  <a:srgbClr val="FF0000"/>
                </a:solidFill>
                <a:ea typeface="宋体" panose="02010600030101010101" pitchFamily="2" charset="-122"/>
              </a:rPr>
              <a:t>一则前后照应，使故事情节连贯紧凑；</a:t>
            </a:r>
            <a:r>
              <a:rPr lang="en-US" sz="3200" b="1">
                <a:latin typeface="Calibri"/>
                <a:ea typeface="宋体" panose="02010600030101010101" pitchFamily="2" charset="-122"/>
              </a:rPr>
              <a:t>②</a:t>
            </a:r>
            <a:r>
              <a:rPr lang="zh-CN" sz="3200" b="1">
                <a:solidFill>
                  <a:srgbClr val="FF0000"/>
                </a:solidFill>
                <a:ea typeface="宋体" panose="02010600030101010101" pitchFamily="2" charset="-122"/>
              </a:rPr>
              <a:t>二则在看似简单的重复中，促进故事情节的发展，使翠翠的感情倾向愈加明朗化；</a:t>
            </a:r>
            <a:r>
              <a:rPr lang="en-US" sz="3200" b="1">
                <a:latin typeface="Calibri"/>
                <a:ea typeface="宋体" panose="02010600030101010101" pitchFamily="2" charset="-122"/>
              </a:rPr>
              <a:t>③</a:t>
            </a:r>
            <a:r>
              <a:rPr lang="zh-CN" sz="3200" b="1">
                <a:solidFill>
                  <a:srgbClr val="FF0000"/>
                </a:solidFill>
                <a:ea typeface="宋体" panose="02010600030101010101" pitchFamily="2" charset="-122"/>
              </a:rPr>
              <a:t>三则在天意和人</a:t>
            </a:r>
            <a:r>
              <a:rPr lang="zh-CN" sz="3200" b="1">
                <a:solidFill>
                  <a:srgbClr val="FF0000"/>
                </a:solidFill>
                <a:ea typeface="宋体" panose="02010600030101010101" pitchFamily="2" charset="-122"/>
                <a:sym typeface="+mn-ea"/>
              </a:rPr>
              <a:t>为的错综复杂中展示人物性格，充满含蓄之美，而最终对爱情的强烈追求与人性含蓄化的矛盾，又无意加剧了当事者内心的痛苦。</a:t>
            </a:r>
            <a:endParaRPr lang="zh-CN" altLang="en-US" sz="3200" b="1"/>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7"/>
          <a:stretch>
            <a:fillRect/>
          </a:stretch>
        </a:blipFill>
        <a:effectLst/>
      </p:bgPr>
    </p:bg>
    <p:spTree>
      <p:nvGrpSpPr>
        <p:cNvPr id="1" name=""/>
        <p:cNvGrpSpPr/>
        <p:nvPr>
          <p:custDataLst>
            <p:tags r:id="rId2"/>
          </p:custDataLst>
        </p:nvPr>
      </p:nvGrpSpPr>
      <p:grpSpPr>
        <a:xfrm>
          <a:off x="0" y="0"/>
          <a:ext cx="0" cy="0"/>
        </a:xfrm>
      </p:grpSpPr>
      <p:sp>
        <p:nvSpPr>
          <p:cNvPr id="12" name="椭圆 11"/>
          <p:cNvSpPr/>
          <p:nvPr>
            <p:custDataLst>
              <p:tags r:id="rId3"/>
            </p:custDataLst>
          </p:nvPr>
        </p:nvSpPr>
        <p:spPr>
          <a:xfrm>
            <a:off x="3178630" y="510996"/>
            <a:ext cx="5834742" cy="5834740"/>
          </a:xfrm>
          <a:prstGeom prst="ellipse">
            <a:avLst/>
          </a:prstGeom>
          <a:solidFill>
            <a:schemeClr val="accent6">
              <a:lumMod val="20000"/>
              <a:lumOff val="8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 name="椭圆 1"/>
          <p:cNvSpPr/>
          <p:nvPr>
            <p:custDataLst>
              <p:tags r:id="rId4"/>
            </p:custDataLst>
          </p:nvPr>
        </p:nvSpPr>
        <p:spPr>
          <a:xfrm>
            <a:off x="3671456" y="1003822"/>
            <a:ext cx="4849090" cy="4849088"/>
          </a:xfrm>
          <a:prstGeom prst="ellipse">
            <a:avLst/>
          </a:prstGeom>
          <a:solidFill>
            <a:schemeClr val="accent6">
              <a:lumMod val="60000"/>
              <a:lumOff val="40000"/>
              <a:alpha val="49000"/>
            </a:schemeClr>
          </a:solidFill>
          <a:ln w="63500">
            <a:solidFill>
              <a:srgbClr val="17406D">
                <a:lumMod val="75000"/>
                <a:alpha val="44000"/>
              </a:srgbClr>
            </a:solidFill>
          </a:ln>
        </p:spPr>
        <p:style>
          <a:lnRef idx="2">
            <a:srgbClr val="17406D">
              <a:shade val="50000"/>
            </a:srgbClr>
          </a:lnRef>
          <a:fillRef idx="1">
            <a:srgbClr val="17406D"/>
          </a:fillRef>
          <a:effectRef idx="0">
            <a:srgbClr val="17406D"/>
          </a:effectRef>
          <a:fontRef idx="minor">
            <a:srgbClr val="FFFFFF"/>
          </a:fontRef>
        </p:style>
        <p:txBody>
          <a:bodyPr rtlCol="0" anchor="ctr"/>
          <a:lstStyle/>
          <a:p>
            <a:pPr algn="ctr"/>
            <a:endParaRPr lang="zh-CN" altLang="en-US">
              <a:noFill/>
            </a:endParaRPr>
          </a:p>
        </p:txBody>
      </p:sp>
      <p:sp>
        <p:nvSpPr>
          <p:cNvPr id="15" name="矩形 14"/>
          <p:cNvSpPr/>
          <p:nvPr>
            <p:custDataLst>
              <p:tags r:id="rId5"/>
            </p:custDataLst>
          </p:nvPr>
        </p:nvSpPr>
        <p:spPr>
          <a:xfrm>
            <a:off x="4296001" y="2727973"/>
            <a:ext cx="360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4"/>
          <p:cNvSpPr>
            <a:spLocks noChangeArrowheads="1"/>
          </p:cNvSpPr>
          <p:nvPr>
            <p:custDataLst>
              <p:tags r:id="rId6"/>
            </p:custDataLst>
          </p:nvPr>
        </p:nvSpPr>
        <p:spPr bwMode="auto">
          <a:xfrm>
            <a:off x="5166362" y="2946398"/>
            <a:ext cx="1859280"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zh-CN" altLang="en-US" sz="6600" b="1">
                <a:solidFill>
                  <a:srgbClr val="FF0000"/>
                </a:solidFill>
                <a:latin typeface="微软雅黑" panose="020b0503020204020204" charset="-122"/>
                <a:ea typeface="微软雅黑" panose="020b0503020204020204" charset="-122"/>
                <a:sym typeface="Arial" panose="020b0604020202020204" pitchFamily="34" charset="0"/>
              </a:rPr>
              <a:t>环境</a:t>
            </a:r>
            <a:endParaRPr lang="zh-CN" altLang="en-US" sz="6600" b="1">
              <a:solidFill>
                <a:srgbClr val="FF0000"/>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stretch>
            <a:fillRect/>
          </a:stretch>
        </p:blipFill>
        <p:spPr>
          <a:xfrm>
            <a:off x="0" y="1040765"/>
            <a:ext cx="9378950" cy="5735955"/>
          </a:xfrm>
          <a:prstGeom prst="rect">
            <a:avLst/>
          </a:prstGeom>
          <a:noFill/>
          <a:ln w="9525">
            <a:noFill/>
          </a:ln>
        </p:spPr>
      </p:pic>
      <p:sp>
        <p:nvSpPr>
          <p:cNvPr id="108" name="文本框 107"/>
          <p:cNvSpPr txBox="1"/>
          <p:nvPr>
            <p:custDataLst>
              <p:tags r:id="rId5"/>
            </p:custDataLst>
          </p:nvPr>
        </p:nvSpPr>
        <p:spPr>
          <a:xfrm>
            <a:off x="462915" y="191770"/>
            <a:ext cx="8112760" cy="645160"/>
          </a:xfrm>
          <a:prstGeom prst="rect">
            <a:avLst/>
          </a:prstGeom>
          <a:noFill/>
          <a:ln w="9525">
            <a:noFill/>
          </a:ln>
        </p:spPr>
        <p:txBody>
          <a:bodyPr wrap="square">
            <a:spAutoFit/>
          </a:bodyPr>
          <a:lstStyle/>
          <a:p>
            <a:pPr indent="0"/>
            <a:r>
              <a:rPr lang="zh-CN" sz="3600" b="1">
                <a:solidFill>
                  <a:srgbClr val="FF0000"/>
                </a:solidFill>
                <a:ea typeface="宋体" panose="02010600030101010101" pitchFamily="2" charset="-122"/>
              </a:rPr>
              <a:t>品读边城环境，徜徉一幅画卷</a:t>
            </a:r>
            <a:endParaRPr lang="zh-CN" altLang="en-US" sz="3600"/>
          </a:p>
        </p:txBody>
      </p:sp>
      <p:sp>
        <p:nvSpPr>
          <p:cNvPr id="100" name="文本框 99"/>
          <p:cNvSpPr txBox="1"/>
          <p:nvPr>
            <p:custDataLst>
              <p:tags r:id="rId6"/>
            </p:custDataLst>
          </p:nvPr>
        </p:nvSpPr>
        <p:spPr>
          <a:xfrm>
            <a:off x="6661785" y="1150620"/>
            <a:ext cx="4975860" cy="3553460"/>
          </a:xfrm>
          <a:prstGeom prst="rect">
            <a:avLst/>
          </a:prstGeom>
          <a:noFill/>
          <a:ln w="9525">
            <a:noFill/>
          </a:ln>
        </p:spPr>
        <p:txBody>
          <a:bodyPr wrap="square">
            <a:spAutoFit/>
          </a:bodyPr>
          <a:lstStyle/>
          <a:p>
            <a:pPr indent="304800" fontAlgn="auto">
              <a:lnSpc>
                <a:spcPct val="125000"/>
              </a:lnSpc>
            </a:pPr>
            <a:r>
              <a:rPr lang="zh-CN" sz="3600" b="1">
                <a:ea typeface="宋体" panose="02010600030101010101" pitchFamily="2" charset="-122"/>
              </a:rPr>
              <a:t>“一方水土养一方人”是怎样的水土环境养育了翠翠这样天真纯洁的少女、傩送这样真挚善良的少年？</a:t>
            </a:r>
            <a:endParaRPr lang="zh-CN" altLang="en-US" sz="3600" b="1">
              <a:ea typeface="宋体" panose="02010600030101010101" pitchFamily="2"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8"/>
          <a:stretch>
            <a:fillRect/>
          </a:stretch>
        </a:blipFill>
        <a:effectLst/>
      </p:bgPr>
    </p:bg>
    <p:spTree>
      <p:nvGrpSpPr>
        <p:cNvPr id="1" name=""/>
        <p:cNvGrpSpPr/>
        <p:nvPr>
          <p:custDataLst>
            <p:tags r:id="rId2"/>
          </p:custDataLst>
        </p:nvPr>
      </p:nvGrpSpPr>
      <p:grpSpPr>
        <a:xfrm>
          <a:off x="0" y="0"/>
          <a:ext cx="0" cy="0"/>
        </a:xfrm>
      </p:grpSpPr>
      <p:sp>
        <p:nvSpPr>
          <p:cNvPr id="12" name="任意多边形 11"/>
          <p:cNvSpPr/>
          <p:nvPr>
            <p:custDataLst>
              <p:tags r:id="rId3"/>
            </p:custDataLst>
          </p:nvPr>
        </p:nvSpPr>
        <p:spPr>
          <a:xfrm>
            <a:off x="0" y="0"/>
            <a:ext cx="12192635" cy="6858635"/>
          </a:xfrm>
          <a:custGeom>
            <a:gdLst>
              <a:gd name="connsiteX0" fmla="*/ 0 w 6755994"/>
              <a:gd name="connsiteY0" fmla="*/ 0 h 6858000"/>
              <a:gd name="connsiteX1" fmla="*/ 6755994 w 6755994"/>
              <a:gd name="connsiteY1" fmla="*/ 0 h 6858000"/>
              <a:gd name="connsiteX2" fmla="*/ 6755994 w 6755994"/>
              <a:gd name="connsiteY2" fmla="*/ 6858000 h 6858000"/>
              <a:gd name="connsiteX3" fmla="*/ 1 w 6755994"/>
              <a:gd name="connsiteY3" fmla="*/ 6858000 h 6858000"/>
              <a:gd name="connsiteX4" fmla="*/ 1393031 w 6755994"/>
              <a:gd name="connsiteY4" fmla="*/ 3429001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55994" h="6858000">
                <a:moveTo>
                  <a:pt x="0" y="0"/>
                </a:moveTo>
                <a:lnTo>
                  <a:pt x="6755994" y="0"/>
                </a:lnTo>
                <a:lnTo>
                  <a:pt x="6755994" y="6858000"/>
                </a:lnTo>
                <a:lnTo>
                  <a:pt x="1" y="6858000"/>
                </a:lnTo>
                <a:lnTo>
                  <a:pt x="1393031" y="3429001"/>
                </a:lnTo>
                <a:close/>
              </a:path>
            </a:pathLst>
          </a:cu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 </a:t>
            </a:r>
            <a:endParaRPr lang="zh-CN" altLang="en-US"/>
          </a:p>
        </p:txBody>
      </p:sp>
      <p:sp>
        <p:nvSpPr>
          <p:cNvPr id="6" name="任意多边形 5"/>
          <p:cNvSpPr/>
          <p:nvPr>
            <p:custDataLst>
              <p:tags r:id="rId4"/>
            </p:custDataLst>
          </p:nvPr>
        </p:nvSpPr>
        <p:spPr>
          <a:xfrm rot="10800000">
            <a:off x="0" y="0"/>
            <a:ext cx="12192635" cy="6858635"/>
          </a:xfrm>
          <a:custGeom>
            <a:gdLst>
              <a:gd name="connsiteX0" fmla="*/ 0 w 6755994"/>
              <a:gd name="connsiteY0" fmla="*/ 0 h 6858000"/>
              <a:gd name="connsiteX1" fmla="*/ 6755994 w 6755994"/>
              <a:gd name="connsiteY1" fmla="*/ 0 h 6858000"/>
              <a:gd name="connsiteX2" fmla="*/ 6755994 w 6755994"/>
              <a:gd name="connsiteY2" fmla="*/ 6858000 h 6858000"/>
              <a:gd name="connsiteX3" fmla="*/ 1 w 6755994"/>
              <a:gd name="connsiteY3" fmla="*/ 6858000 h 6858000"/>
              <a:gd name="connsiteX4" fmla="*/ 1393031 w 6755994"/>
              <a:gd name="connsiteY4" fmla="*/ 3429001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55994" h="6858000">
                <a:moveTo>
                  <a:pt x="0" y="0"/>
                </a:moveTo>
                <a:lnTo>
                  <a:pt x="6755994" y="0"/>
                </a:lnTo>
                <a:lnTo>
                  <a:pt x="6755994" y="6858000"/>
                </a:lnTo>
                <a:lnTo>
                  <a:pt x="1" y="6858000"/>
                </a:lnTo>
                <a:lnTo>
                  <a:pt x="1393031" y="3429001"/>
                </a:lnTo>
                <a:close/>
              </a:path>
            </a:pathLst>
          </a:cu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 </a:t>
            </a:r>
            <a:endParaRPr lang="zh-CN" altLang="en-US"/>
          </a:p>
        </p:txBody>
      </p:sp>
      <p:sp>
        <p:nvSpPr>
          <p:cNvPr id="7" name="文本框 6"/>
          <p:cNvSpPr txBox="1"/>
          <p:nvPr>
            <p:custDataLst>
              <p:tags r:id="rId5"/>
            </p:custDataLst>
          </p:nvPr>
        </p:nvSpPr>
        <p:spPr>
          <a:xfrm>
            <a:off x="391795" y="248285"/>
            <a:ext cx="11176000" cy="521970"/>
          </a:xfrm>
          <a:prstGeom prst="rect">
            <a:avLst/>
          </a:prstGeom>
          <a:noFill/>
          <a:ln w="9525">
            <a:noFill/>
          </a:ln>
        </p:spPr>
        <p:txBody>
          <a:bodyPr wrap="square">
            <a:spAutoFit/>
          </a:bodyPr>
          <a:lstStyle/>
          <a:p>
            <a:pPr indent="0"/>
            <a:r>
              <a:rPr lang="zh-CN" sz="2800" b="1">
                <a:solidFill>
                  <a:srgbClr val="FF0000"/>
                </a:solidFill>
                <a:ea typeface="宋体" panose="02010600030101010101" pitchFamily="2" charset="-122"/>
              </a:rPr>
              <a:t>分组探讨：一组找出自然环境的句子，一组找生活环境的句子。</a:t>
            </a:r>
            <a:endParaRPr lang="zh-CN" altLang="en-US" sz="2800" b="1">
              <a:solidFill>
                <a:srgbClr val="FF0000"/>
              </a:solidFill>
              <a:ea typeface="宋体" panose="02010600030101010101" pitchFamily="2" charset="-122"/>
            </a:endParaRPr>
          </a:p>
        </p:txBody>
      </p:sp>
      <p:sp>
        <p:nvSpPr>
          <p:cNvPr id="8" name="文本框 7"/>
          <p:cNvSpPr txBox="1"/>
          <p:nvPr>
            <p:custDataLst>
              <p:tags r:id="rId6"/>
            </p:custDataLst>
          </p:nvPr>
        </p:nvSpPr>
        <p:spPr>
          <a:xfrm>
            <a:off x="269875" y="709295"/>
            <a:ext cx="5080000" cy="645160"/>
          </a:xfrm>
          <a:prstGeom prst="rect">
            <a:avLst/>
          </a:prstGeom>
          <a:noFill/>
          <a:ln w="9525">
            <a:noFill/>
          </a:ln>
        </p:spPr>
        <p:txBody>
          <a:bodyPr>
            <a:spAutoFit/>
          </a:bodyPr>
          <a:lstStyle/>
          <a:p>
            <a:pPr indent="0"/>
            <a:r>
              <a:rPr lang="zh-CN" sz="3600" b="1">
                <a:solidFill>
                  <a:srgbClr val="FF0000"/>
                </a:solidFill>
                <a:ea typeface="宋体" panose="02010600030101010101" pitchFamily="2" charset="-122"/>
              </a:rPr>
              <a:t>（一）自然环境：</a:t>
            </a:r>
            <a:endParaRPr lang="zh-CN" altLang="en-US" sz="3600"/>
          </a:p>
        </p:txBody>
      </p:sp>
      <p:sp>
        <p:nvSpPr>
          <p:cNvPr id="9" name="文本框 8"/>
          <p:cNvSpPr txBox="1"/>
          <p:nvPr>
            <p:custDataLst>
              <p:tags r:id="rId7"/>
            </p:custDataLst>
          </p:nvPr>
        </p:nvSpPr>
        <p:spPr>
          <a:xfrm>
            <a:off x="469900" y="1354455"/>
            <a:ext cx="11251565" cy="6069965"/>
          </a:xfrm>
          <a:prstGeom prst="rect">
            <a:avLst/>
          </a:prstGeom>
          <a:noFill/>
        </p:spPr>
        <p:txBody>
          <a:bodyPr wrap="square" rtlCol="0">
            <a:spAutoFit/>
          </a:bodyPr>
          <a:lstStyle/>
          <a:p>
            <a:pPr fontAlgn="auto">
              <a:lnSpc>
                <a:spcPct val="135000"/>
              </a:lnSpc>
            </a:pPr>
            <a:r>
              <a:rPr lang="zh-CN" altLang="en-US" sz="3200" b="1"/>
              <a:t>①河中水皆泛着豆绿色，天气又那么明朗。（第4部分1段）</a:t>
            </a:r>
            <a:endParaRPr lang="zh-CN" altLang="en-US" sz="3200" b="1"/>
          </a:p>
          <a:p>
            <a:pPr fontAlgn="auto">
              <a:lnSpc>
                <a:spcPct val="135000"/>
              </a:lnSpc>
            </a:pPr>
            <a:r>
              <a:rPr lang="zh-CN" altLang="en-US" sz="3200" b="1">
                <a:solidFill>
                  <a:srgbClr val="FF0000"/>
                </a:solidFill>
                <a:highlight>
                  <a:srgbClr val="FFFF00"/>
                </a:highlight>
              </a:rPr>
              <a:t>明确：颜色词，颜色鲜亮，对比鲜明，以美景衬托人物的形象美、心灵美。</a:t>
            </a:r>
            <a:endParaRPr lang="zh-CN" altLang="en-US" sz="3200" b="1">
              <a:solidFill>
                <a:srgbClr val="FF0000"/>
              </a:solidFill>
              <a:highlight>
                <a:srgbClr val="FFFF00"/>
              </a:highlight>
            </a:endParaRPr>
          </a:p>
          <a:p>
            <a:pPr fontAlgn="auto">
              <a:lnSpc>
                <a:spcPct val="135000"/>
              </a:lnSpc>
            </a:pPr>
            <a:r>
              <a:rPr lang="zh-CN" altLang="en-US" sz="3200" b="1"/>
              <a:t>②落日向上游翠翠家中一方落去了，黄昏把河面装饰了一层银色薄雾。（第四部分6段）</a:t>
            </a:r>
            <a:endParaRPr lang="zh-CN" altLang="en-US" sz="3200" b="1"/>
          </a:p>
          <a:p>
            <a:pPr fontAlgn="auto">
              <a:lnSpc>
                <a:spcPct val="135000"/>
              </a:lnSpc>
            </a:pPr>
            <a:r>
              <a:rPr lang="zh-CN" altLang="en-US" sz="3200" b="1">
                <a:solidFill>
                  <a:srgbClr val="FF0000"/>
                </a:solidFill>
                <a:highlight>
                  <a:srgbClr val="FFFF00"/>
                </a:highlight>
              </a:rPr>
              <a:t>明确：落日西去、银色薄雾等环境，展现边城特有的风光，而这风光又折射出一抹忧郁的景致。衬托出翠翠焦急额状态，为翠翠涌现可怕的念头做了铺垫。</a:t>
            </a:r>
            <a:endParaRPr lang="zh-CN" altLang="en-US" sz="3200" b="1">
              <a:solidFill>
                <a:srgbClr val="FF0000"/>
              </a:solidFill>
              <a:highlight>
                <a:srgbClr val="FFFF00"/>
              </a:highlight>
            </a:endParaRPr>
          </a:p>
          <a:p>
            <a:pPr fontAlgn="auto">
              <a:lnSpc>
                <a:spcPct val="135000"/>
              </a:lnSpc>
            </a:pPr>
            <a:endParaRPr lang="zh-CN" altLang="en-US" sz="3200" b="1">
              <a:solidFill>
                <a:srgbClr val="FF0000"/>
              </a:solidFill>
              <a:highlight>
                <a:srgbClr val="FFFF00"/>
              </a:highligh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barn(inVertical)">
                                      <p:cBhvr>
                                        <p:cTn id="11" dur="500"/>
                                        <p:tgtEl>
                                          <p:spTgt spid="8">
                                            <p:txEl>
                                              <p:pRg st="0" end="0"/>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6" presetClass="entr" presetSubtype="21" fill="hold" nodeType="click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barn(inVertical)">
                                      <p:cBhvr>
                                        <p:cTn id="16" dur="500"/>
                                        <p:tgtEl>
                                          <p:spTgt spid="9">
                                            <p:txEl>
                                              <p:pRg st="0" end="0"/>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21" fill="hold"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barn(inVertical)">
                                      <p:cBhvr>
                                        <p:cTn id="21" dur="500"/>
                                        <p:tgtEl>
                                          <p:spTgt spid="9">
                                            <p:txEl>
                                              <p:pRg st="2" end="2"/>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4" presetClass="entr" presetSubtype="16" fill="hold" nodeType="click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box(in)">
                                      <p:cBhvr>
                                        <p:cTn id="26" dur="2000"/>
                                        <p:tgtEl>
                                          <p:spTgt spid="9">
                                            <p:txEl>
                                              <p:pRg st="1" end="1"/>
                                            </p:txEl>
                                          </p:spTgt>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6" presetClass="entr" presetSubtype="21" fill="hold" nodeType="clickEffect">
                                  <p:stCondLst>
                                    <p:cond delay="0"/>
                                  </p:stCondLst>
                                  <p:childTnLst>
                                    <p:set>
                                      <p:cBhvr>
                                        <p:cTn id="30" dur="1" fill="hold">
                                          <p:stCondLst>
                                            <p:cond delay="0"/>
                                          </p:stCondLst>
                                        </p:cTn>
                                        <p:tgtEl>
                                          <p:spTgt spid="9">
                                            <p:txEl>
                                              <p:pRg st="3" end="3"/>
                                            </p:txEl>
                                          </p:spTgt>
                                        </p:tgtEl>
                                        <p:attrNameLst>
                                          <p:attrName>style.visibility</p:attrName>
                                        </p:attrNameLst>
                                      </p:cBhvr>
                                      <p:to>
                                        <p:strVal val="visible"/>
                                      </p:to>
                                    </p:set>
                                    <p:animEffect transition="in" filter="barn(inVertical)">
                                      <p:cBhvr>
                                        <p:cTn id="31"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7"/>
          <a:stretch>
            <a:fillRect/>
          </a:stretch>
        </a:blipFill>
        <a:effectLst/>
      </p:bgPr>
    </p:bg>
    <p:spTree>
      <p:nvGrpSpPr>
        <p:cNvPr id="1" name=""/>
        <p:cNvGrpSpPr/>
        <p:nvPr>
          <p:custDataLst>
            <p:tags r:id="rId2"/>
          </p:custDataLst>
        </p:nvPr>
      </p:nvGrpSpPr>
      <p:grpSpPr>
        <a:xfrm>
          <a:off x="0" y="0"/>
          <a:ext cx="0" cy="0"/>
        </a:xfrm>
      </p:grpSpPr>
      <p:sp>
        <p:nvSpPr>
          <p:cNvPr id="12" name="任意多边形 11"/>
          <p:cNvSpPr/>
          <p:nvPr>
            <p:custDataLst>
              <p:tags r:id="rId3"/>
            </p:custDataLst>
          </p:nvPr>
        </p:nvSpPr>
        <p:spPr>
          <a:xfrm>
            <a:off x="0" y="0"/>
            <a:ext cx="12192635" cy="6858635"/>
          </a:xfrm>
          <a:custGeom>
            <a:gdLst>
              <a:gd name="connsiteX0" fmla="*/ 0 w 6755994"/>
              <a:gd name="connsiteY0" fmla="*/ 0 h 6858000"/>
              <a:gd name="connsiteX1" fmla="*/ 6755994 w 6755994"/>
              <a:gd name="connsiteY1" fmla="*/ 0 h 6858000"/>
              <a:gd name="connsiteX2" fmla="*/ 6755994 w 6755994"/>
              <a:gd name="connsiteY2" fmla="*/ 6858000 h 6858000"/>
              <a:gd name="connsiteX3" fmla="*/ 1 w 6755994"/>
              <a:gd name="connsiteY3" fmla="*/ 6858000 h 6858000"/>
              <a:gd name="connsiteX4" fmla="*/ 1393031 w 6755994"/>
              <a:gd name="connsiteY4" fmla="*/ 3429001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55994" h="6858000">
                <a:moveTo>
                  <a:pt x="0" y="0"/>
                </a:moveTo>
                <a:lnTo>
                  <a:pt x="6755994" y="0"/>
                </a:lnTo>
                <a:lnTo>
                  <a:pt x="6755994" y="6858000"/>
                </a:lnTo>
                <a:lnTo>
                  <a:pt x="1" y="6858000"/>
                </a:lnTo>
                <a:lnTo>
                  <a:pt x="1393031" y="3429001"/>
                </a:lnTo>
                <a:close/>
              </a:path>
            </a:pathLst>
          </a:cu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 </a:t>
            </a:r>
            <a:endParaRPr lang="zh-CN" altLang="en-US"/>
          </a:p>
        </p:txBody>
      </p:sp>
      <p:sp>
        <p:nvSpPr>
          <p:cNvPr id="6" name="任意多边形 5"/>
          <p:cNvSpPr/>
          <p:nvPr>
            <p:custDataLst>
              <p:tags r:id="rId4"/>
            </p:custDataLst>
          </p:nvPr>
        </p:nvSpPr>
        <p:spPr>
          <a:xfrm rot="10800000">
            <a:off x="0" y="0"/>
            <a:ext cx="12192635" cy="6858635"/>
          </a:xfrm>
          <a:custGeom>
            <a:gdLst>
              <a:gd name="connsiteX0" fmla="*/ 0 w 6755994"/>
              <a:gd name="connsiteY0" fmla="*/ 0 h 6858000"/>
              <a:gd name="connsiteX1" fmla="*/ 6755994 w 6755994"/>
              <a:gd name="connsiteY1" fmla="*/ 0 h 6858000"/>
              <a:gd name="connsiteX2" fmla="*/ 6755994 w 6755994"/>
              <a:gd name="connsiteY2" fmla="*/ 6858000 h 6858000"/>
              <a:gd name="connsiteX3" fmla="*/ 1 w 6755994"/>
              <a:gd name="connsiteY3" fmla="*/ 6858000 h 6858000"/>
              <a:gd name="connsiteX4" fmla="*/ 1393031 w 6755994"/>
              <a:gd name="connsiteY4" fmla="*/ 3429001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55994" h="6858000">
                <a:moveTo>
                  <a:pt x="0" y="0"/>
                </a:moveTo>
                <a:lnTo>
                  <a:pt x="6755994" y="0"/>
                </a:lnTo>
                <a:lnTo>
                  <a:pt x="6755994" y="6858000"/>
                </a:lnTo>
                <a:lnTo>
                  <a:pt x="1" y="6858000"/>
                </a:lnTo>
                <a:lnTo>
                  <a:pt x="1393031" y="3429001"/>
                </a:lnTo>
                <a:close/>
              </a:path>
            </a:pathLst>
          </a:cu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 </a:t>
            </a:r>
            <a:endParaRPr lang="zh-CN" altLang="en-US"/>
          </a:p>
        </p:txBody>
      </p:sp>
      <p:sp>
        <p:nvSpPr>
          <p:cNvPr id="8" name="文本框 7"/>
          <p:cNvSpPr txBox="1"/>
          <p:nvPr>
            <p:custDataLst>
              <p:tags r:id="rId5"/>
            </p:custDataLst>
          </p:nvPr>
        </p:nvSpPr>
        <p:spPr>
          <a:xfrm>
            <a:off x="323850" y="0"/>
            <a:ext cx="5080000" cy="645160"/>
          </a:xfrm>
          <a:prstGeom prst="rect">
            <a:avLst/>
          </a:prstGeom>
          <a:noFill/>
          <a:ln w="9525">
            <a:noFill/>
          </a:ln>
        </p:spPr>
        <p:txBody>
          <a:bodyPr>
            <a:spAutoFit/>
          </a:bodyPr>
          <a:lstStyle/>
          <a:p>
            <a:pPr indent="0"/>
            <a:r>
              <a:rPr lang="zh-CN" sz="3600" b="1">
                <a:solidFill>
                  <a:srgbClr val="FF0000"/>
                </a:solidFill>
                <a:ea typeface="宋体" panose="02010600030101010101" pitchFamily="2" charset="-122"/>
              </a:rPr>
              <a:t>（一）自然环境：</a:t>
            </a:r>
            <a:endParaRPr lang="zh-CN" altLang="en-US" sz="3600"/>
          </a:p>
        </p:txBody>
      </p:sp>
      <p:sp>
        <p:nvSpPr>
          <p:cNvPr id="9" name="文本框 8"/>
          <p:cNvSpPr txBox="1"/>
          <p:nvPr>
            <p:custDataLst>
              <p:tags r:id="rId6"/>
            </p:custDataLst>
          </p:nvPr>
        </p:nvSpPr>
        <p:spPr>
          <a:xfrm>
            <a:off x="0" y="558165"/>
            <a:ext cx="12108815" cy="6069965"/>
          </a:xfrm>
          <a:prstGeom prst="rect">
            <a:avLst/>
          </a:prstGeom>
          <a:noFill/>
        </p:spPr>
        <p:txBody>
          <a:bodyPr wrap="square" rtlCol="0">
            <a:spAutoFit/>
          </a:bodyPr>
          <a:lstStyle/>
          <a:p>
            <a:pPr fontAlgn="auto">
              <a:lnSpc>
                <a:spcPct val="135000"/>
              </a:lnSpc>
            </a:pPr>
            <a:r>
              <a:rPr lang="zh-CN" altLang="en-US" sz="3200" b="1"/>
              <a:t>③河面已朦朦胧胧，看去好像只有一只白鸭在潭中浮着，也只剩一个人追着这只鸭子。（第四部分8段）</a:t>
            </a:r>
            <a:endParaRPr lang="zh-CN" altLang="en-US" sz="3200" b="1"/>
          </a:p>
          <a:p>
            <a:pPr fontAlgn="auto">
              <a:lnSpc>
                <a:spcPct val="135000"/>
              </a:lnSpc>
            </a:pPr>
            <a:r>
              <a:rPr lang="zh-CN" altLang="en-US" sz="3200" b="1"/>
              <a:t>④祖父坐在船头吹《娘送女》曲子给她听，她却同黄狗躺在门前大岩石上荫处看天上的云。白日渐长，不知什么时节，守在船头的祖父睡着了，躺在岸上的翠翠同黄狗也睡着了。（第六部分结尾）</a:t>
            </a:r>
            <a:endParaRPr lang="zh-CN" altLang="en-US" sz="3200" b="1"/>
          </a:p>
          <a:p>
            <a:pPr fontAlgn="auto">
              <a:lnSpc>
                <a:spcPct val="135000"/>
              </a:lnSpc>
            </a:pPr>
            <a:r>
              <a:rPr lang="zh-CN" altLang="en-US" sz="3200" b="1">
                <a:solidFill>
                  <a:srgbClr val="FF0000"/>
                </a:solidFill>
                <a:highlight>
                  <a:srgbClr val="FFFF00"/>
                </a:highlight>
              </a:rPr>
              <a:t>明确：唢呐悠悠、白云悠悠，带着爷爷的祝福，载着翠翠的情愫，然后，“守在船头的祖父睡着了，躺在岸上的翠翠同黄狗也睡着了”：人与自然浑然一体，寂静、淳朴、伤感、美丽。这是作者的家园，是他的世外桃源，是他魂牵梦萦的湘西热土。</a:t>
            </a:r>
            <a:endParaRPr lang="zh-CN" altLang="en-US" sz="3200" b="1">
              <a:solidFill>
                <a:srgbClr val="FF0000"/>
              </a:solidFill>
              <a:highlight>
                <a:srgbClr val="FFFF00"/>
              </a:highligh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6" presetClass="entr" presetSubtype="21" fill="hold" nodeType="click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barn(inVertical)">
                                      <p:cBhvr>
                                        <p:cTn id="16" dur="500"/>
                                        <p:tgtEl>
                                          <p:spTgt spid="8">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6" presetClass="entr" presetSubtype="21"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barn(inVertical)">
                                      <p:cBhvr>
                                        <p:cTn id="21" dur="500"/>
                                        <p:tgtEl>
                                          <p:spTgt spid="9">
                                            <p:txEl>
                                              <p:pRg st="0" end="0"/>
                                            </p:txEl>
                                          </p:spTgt>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16" presetClass="entr" presetSubtype="21" fill="hold" nodeType="click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barn(inVertical)">
                                      <p:cBhvr>
                                        <p:cTn id="26" dur="500"/>
                                        <p:tgtEl>
                                          <p:spTgt spid="9">
                                            <p:txEl>
                                              <p:pRg st="1" end="1"/>
                                            </p:txEl>
                                          </p:spTgt>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6" presetClass="entr" presetSubtype="21" fill="hold" nodeType="click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Effect transition="in" filter="barn(inVertical)">
                                      <p:cBhvr>
                                        <p:cTn id="31"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7"/>
          <a:stretch>
            <a:fillRect/>
          </a:stretch>
        </a:blipFill>
        <a:effectLst/>
      </p:bgPr>
    </p:bg>
    <p:spTree>
      <p:nvGrpSpPr>
        <p:cNvPr id="1" name=""/>
        <p:cNvGrpSpPr/>
        <p:nvPr>
          <p:custDataLst>
            <p:tags r:id="rId3"/>
          </p:custDataLst>
        </p:nvPr>
      </p:nvGrpSpPr>
      <p:grpSpPr>
        <a:xfrm>
          <a:off x="0" y="0"/>
          <a:ext cx="0" cy="0"/>
        </a:xfrm>
      </p:grpSpPr>
      <p:sp>
        <p:nvSpPr>
          <p:cNvPr id="12" name="任意多边形 11"/>
          <p:cNvSpPr/>
          <p:nvPr>
            <p:custDataLst>
              <p:tags r:id="rId4"/>
            </p:custDataLst>
          </p:nvPr>
        </p:nvSpPr>
        <p:spPr>
          <a:xfrm>
            <a:off x="0" y="0"/>
            <a:ext cx="12192635" cy="6858635"/>
          </a:xfrm>
          <a:custGeom>
            <a:gdLst>
              <a:gd name="connsiteX0" fmla="*/ 0 w 6755994"/>
              <a:gd name="connsiteY0" fmla="*/ 0 h 6858000"/>
              <a:gd name="connsiteX1" fmla="*/ 6755994 w 6755994"/>
              <a:gd name="connsiteY1" fmla="*/ 0 h 6858000"/>
              <a:gd name="connsiteX2" fmla="*/ 6755994 w 6755994"/>
              <a:gd name="connsiteY2" fmla="*/ 6858000 h 6858000"/>
              <a:gd name="connsiteX3" fmla="*/ 1 w 6755994"/>
              <a:gd name="connsiteY3" fmla="*/ 6858000 h 6858000"/>
              <a:gd name="connsiteX4" fmla="*/ 1393031 w 6755994"/>
              <a:gd name="connsiteY4" fmla="*/ 3429001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55994" h="6858000">
                <a:moveTo>
                  <a:pt x="0" y="0"/>
                </a:moveTo>
                <a:lnTo>
                  <a:pt x="6755994" y="0"/>
                </a:lnTo>
                <a:lnTo>
                  <a:pt x="6755994" y="6858000"/>
                </a:lnTo>
                <a:lnTo>
                  <a:pt x="1" y="6858000"/>
                </a:lnTo>
                <a:lnTo>
                  <a:pt x="1393031" y="3429001"/>
                </a:lnTo>
                <a:close/>
              </a:path>
            </a:pathLst>
          </a:cu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 </a:t>
            </a:r>
            <a:endParaRPr lang="zh-CN" altLang="en-US"/>
          </a:p>
        </p:txBody>
      </p:sp>
      <p:sp>
        <p:nvSpPr>
          <p:cNvPr id="6" name="任意多边形 5"/>
          <p:cNvSpPr/>
          <p:nvPr>
            <p:custDataLst>
              <p:tags r:id="rId5"/>
            </p:custDataLst>
          </p:nvPr>
        </p:nvSpPr>
        <p:spPr>
          <a:xfrm rot="10800000">
            <a:off x="2546350" y="-635"/>
            <a:ext cx="12192635" cy="6858635"/>
          </a:xfrm>
          <a:custGeom>
            <a:gdLst>
              <a:gd name="connsiteX0" fmla="*/ 0 w 6755994"/>
              <a:gd name="connsiteY0" fmla="*/ 0 h 6858000"/>
              <a:gd name="connsiteX1" fmla="*/ 6755994 w 6755994"/>
              <a:gd name="connsiteY1" fmla="*/ 0 h 6858000"/>
              <a:gd name="connsiteX2" fmla="*/ 6755994 w 6755994"/>
              <a:gd name="connsiteY2" fmla="*/ 6858000 h 6858000"/>
              <a:gd name="connsiteX3" fmla="*/ 1 w 6755994"/>
              <a:gd name="connsiteY3" fmla="*/ 6858000 h 6858000"/>
              <a:gd name="connsiteX4" fmla="*/ 1393031 w 6755994"/>
              <a:gd name="connsiteY4" fmla="*/ 3429001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55994" h="6858000">
                <a:moveTo>
                  <a:pt x="0" y="0"/>
                </a:moveTo>
                <a:lnTo>
                  <a:pt x="6755994" y="0"/>
                </a:lnTo>
                <a:lnTo>
                  <a:pt x="6755994" y="6858000"/>
                </a:lnTo>
                <a:lnTo>
                  <a:pt x="1" y="6858000"/>
                </a:lnTo>
                <a:lnTo>
                  <a:pt x="1393031" y="3429001"/>
                </a:lnTo>
                <a:close/>
              </a:path>
            </a:pathLst>
          </a:cu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 </a:t>
            </a:r>
            <a:endParaRPr lang="zh-CN" altLang="en-US"/>
          </a:p>
        </p:txBody>
      </p:sp>
      <p:sp>
        <p:nvSpPr>
          <p:cNvPr id="2" name="文本框 1"/>
          <p:cNvSpPr txBox="1"/>
          <p:nvPr>
            <p:custDataLst>
              <p:tags r:id="rId6"/>
            </p:custDataLst>
          </p:nvPr>
        </p:nvSpPr>
        <p:spPr>
          <a:xfrm>
            <a:off x="2546350" y="90805"/>
            <a:ext cx="9423400" cy="6739255"/>
          </a:xfrm>
          <a:prstGeom prst="rect">
            <a:avLst/>
          </a:prstGeom>
          <a:noFill/>
        </p:spPr>
        <p:txBody>
          <a:bodyPr wrap="square" rtlCol="0">
            <a:spAutoFit/>
          </a:bodyPr>
          <a:lstStyle/>
          <a:p>
            <a:pPr fontAlgn="auto">
              <a:lnSpc>
                <a:spcPct val="150000"/>
              </a:lnSpc>
            </a:pPr>
            <a:r>
              <a:rPr lang="zh-CN" altLang="en-US" sz="3600" b="1"/>
              <a:t>小结：小说以川湘边境的小山城茶峒和距其一里多地的渡口为背景，写了青山、绿水、夕阳、朱红色的船、黄狗、月亮、长颈的大雄鸭。</a:t>
            </a:r>
            <a:r>
              <a:rPr lang="zh-CN" altLang="en-US" sz="3600" b="1">
                <a:solidFill>
                  <a:srgbClr val="FF0000"/>
                </a:solidFill>
              </a:rPr>
              <a:t>这里风景安静活泼、生机盎然，摇撸人的歌声，年节时的欢笑声，嫁娶的唢呐声，爷娘唤女声——这是个古朴、清纯、自然健康、优美、毫不雕琢、宁静和平的世界。</a:t>
            </a:r>
            <a:endParaRPr lang="zh-CN" altLang="en-US" sz="3600" b="1">
              <a:solidFill>
                <a:srgbClr val="FF0000"/>
              </a:solidFill>
              <a:highlight>
                <a:srgbClr val="FFFF00"/>
              </a:highlight>
            </a:endParaRPr>
          </a:p>
          <a:p>
            <a:pPr fontAlgn="auto">
              <a:lnSpc>
                <a:spcPct val="150000"/>
              </a:lnSpc>
            </a:pPr>
            <a:endParaRPr lang="zh-CN" altLang="en-US" sz="3600" b="1">
              <a:solidFill>
                <a:srgbClr val="FF0000"/>
              </a:solidFill>
              <a:highlight>
                <a:srgbClr val="FFFF00"/>
              </a:highlight>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 name="图片 101"/>
          <p:cNvPicPr/>
          <p:nvPr>
            <p:custDataLst>
              <p:tags r:id="rId4"/>
            </p:custDataLst>
          </p:nvPr>
        </p:nvPicPr>
        <p:blipFill>
          <a:blip r:embed="rId3"/>
          <a:stretch>
            <a:fillRect/>
          </a:stretch>
        </p:blipFill>
        <p:spPr>
          <a:xfrm>
            <a:off x="20955" y="3731895"/>
            <a:ext cx="5586095" cy="3126105"/>
          </a:xfrm>
          <a:prstGeom prst="rect">
            <a:avLst/>
          </a:prstGeom>
          <a:noFill/>
          <a:ln w="9525">
            <a:noFill/>
          </a:ln>
        </p:spPr>
      </p:pic>
      <p:sp>
        <p:nvSpPr>
          <p:cNvPr id="103" name="文本框 102"/>
          <p:cNvSpPr txBox="1"/>
          <p:nvPr>
            <p:custDataLst>
              <p:tags r:id="rId5"/>
            </p:custDataLst>
          </p:nvPr>
        </p:nvSpPr>
        <p:spPr>
          <a:xfrm>
            <a:off x="137795" y="86360"/>
            <a:ext cx="5080000" cy="645160"/>
          </a:xfrm>
          <a:prstGeom prst="rect">
            <a:avLst/>
          </a:prstGeom>
          <a:noFill/>
          <a:ln w="9525">
            <a:noFill/>
          </a:ln>
        </p:spPr>
        <p:txBody>
          <a:bodyPr>
            <a:spAutoFit/>
          </a:bodyPr>
          <a:lstStyle/>
          <a:p>
            <a:pPr indent="0"/>
            <a:r>
              <a:rPr lang="zh-CN" sz="3600" b="1">
                <a:solidFill>
                  <a:srgbClr val="FF0000"/>
                </a:solidFill>
                <a:ea typeface="宋体" panose="02010600030101010101" pitchFamily="2" charset="-122"/>
              </a:rPr>
              <a:t>（二）社会环境</a:t>
            </a:r>
            <a:endParaRPr lang="zh-CN" altLang="en-US" sz="3600" b="1"/>
          </a:p>
        </p:txBody>
      </p:sp>
      <p:sp>
        <p:nvSpPr>
          <p:cNvPr id="2" name="文本框 1"/>
          <p:cNvSpPr txBox="1"/>
          <p:nvPr>
            <p:custDataLst>
              <p:tags r:id="rId6"/>
            </p:custDataLst>
          </p:nvPr>
        </p:nvSpPr>
        <p:spPr>
          <a:xfrm>
            <a:off x="527050" y="731520"/>
            <a:ext cx="5080000" cy="583565"/>
          </a:xfrm>
          <a:prstGeom prst="rect">
            <a:avLst/>
          </a:prstGeom>
          <a:noFill/>
          <a:ln w="9525">
            <a:noFill/>
          </a:ln>
        </p:spPr>
        <p:txBody>
          <a:bodyPr>
            <a:spAutoFit/>
          </a:bodyPr>
          <a:lstStyle/>
          <a:p>
            <a:pPr indent="0"/>
            <a:r>
              <a:rPr lang="zh-CN" sz="3200" b="1">
                <a:ea typeface="宋体" panose="02010600030101010101" pitchFamily="2" charset="-122"/>
              </a:rPr>
              <a:t>1.生活环境</a:t>
            </a:r>
            <a:endParaRPr lang="zh-CN" altLang="en-US" sz="3200"/>
          </a:p>
        </p:txBody>
      </p:sp>
      <p:sp>
        <p:nvSpPr>
          <p:cNvPr id="3" name="文本框 2"/>
          <p:cNvSpPr txBox="1"/>
          <p:nvPr>
            <p:custDataLst>
              <p:tags r:id="rId7"/>
            </p:custDataLst>
          </p:nvPr>
        </p:nvSpPr>
        <p:spPr>
          <a:xfrm>
            <a:off x="20955" y="1315085"/>
            <a:ext cx="8234680" cy="2245360"/>
          </a:xfrm>
          <a:prstGeom prst="rect">
            <a:avLst/>
          </a:prstGeom>
          <a:noFill/>
          <a:ln w="3175">
            <a:solidFill>
              <a:schemeClr val="tx1"/>
            </a:solidFill>
          </a:ln>
        </p:spPr>
        <p:txBody>
          <a:bodyPr wrap="square">
            <a:spAutoFit/>
          </a:bodyPr>
          <a:lstStyle/>
          <a:p>
            <a:pPr indent="0" fontAlgn="auto">
              <a:lnSpc>
                <a:spcPct val="125000"/>
              </a:lnSpc>
            </a:pPr>
            <a:r>
              <a:rPr lang="zh-CN" sz="2800" b="0">
                <a:latin typeface="微软雅黑" panose="020b0503020204020204" charset="-122"/>
                <a:ea typeface="微软雅黑" panose="020b0503020204020204" charset="-122"/>
                <a:cs typeface="微软雅黑" panose="020b0503020204020204" charset="-122"/>
              </a:rPr>
              <a:t>①两地接壤处，十余年来主持地方军事的，知道注重在安辑保守，处置还得法，并无特别变故发生。水路商务既不至于受战争停顿，也不至于为土匪影响，一切莫不极有秩序，人民也莫不安分乐生。</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8"/>
            </p:custDataLst>
          </p:nvPr>
        </p:nvSpPr>
        <p:spPr>
          <a:xfrm>
            <a:off x="5960745" y="3731895"/>
            <a:ext cx="6092825" cy="2784475"/>
          </a:xfrm>
          <a:prstGeom prst="rect">
            <a:avLst/>
          </a:prstGeom>
          <a:noFill/>
          <a:ln w="3175">
            <a:solidFill>
              <a:schemeClr val="tx1"/>
            </a:solidFill>
          </a:ln>
        </p:spPr>
        <p:txBody>
          <a:bodyPr wrap="square">
            <a:spAutoFit/>
          </a:bodyPr>
          <a:lstStyle/>
          <a:p>
            <a:pPr indent="0" fontAlgn="auto">
              <a:lnSpc>
                <a:spcPct val="125000"/>
              </a:lnSpc>
            </a:pPr>
            <a:r>
              <a:rPr lang="en-US" sz="2800" b="0">
                <a:latin typeface="微软雅黑" panose="020b0503020204020204" charset="-122"/>
                <a:ea typeface="微软雅黑" panose="020b0503020204020204" charset="-122"/>
                <a:cs typeface="微软雅黑" panose="020b0503020204020204" charset="-122"/>
              </a:rPr>
              <a:t>②</a:t>
            </a:r>
            <a:r>
              <a:rPr lang="zh-CN" sz="2800" b="0">
                <a:latin typeface="微软雅黑" panose="020b0503020204020204" charset="-122"/>
                <a:ea typeface="微软雅黑" panose="020b0503020204020204" charset="-122"/>
                <a:cs typeface="微软雅黑" panose="020b0503020204020204" charset="-122"/>
              </a:rPr>
              <a:t>这些人，除了家中死了牛，翻了船，或发生别的死亡大变，为一种不幸所绊倒觉得十分伤心外，中国其他地方正在如何不幸挣扎中的情形，似乎就永远不会为这边城人民所感到。</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圆角矩形标注 5"/>
          <p:cNvSpPr/>
          <p:nvPr>
            <p:custDataLst>
              <p:tags r:id="rId9"/>
            </p:custDataLst>
          </p:nvPr>
        </p:nvSpPr>
        <p:spPr>
          <a:xfrm>
            <a:off x="4086225" y="158750"/>
            <a:ext cx="3803650" cy="801370"/>
          </a:xfrm>
          <a:prstGeom prst="wedgeRoundRectCallout">
            <a:avLst>
              <a:gd name="adj1" fmla="val -50968"/>
              <a:gd name="adj2" fmla="val 89299"/>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4000">
                <a:solidFill>
                  <a:srgbClr val="FF0000"/>
                </a:solidFill>
              </a:rPr>
              <a:t>活环境太平</a:t>
            </a:r>
            <a:endParaRPr lang="zh-CN" altLang="en-US" sz="4000">
              <a:solidFill>
                <a:srgbClr val="FF0000"/>
              </a:solidFill>
            </a:endParaRPr>
          </a:p>
        </p:txBody>
      </p:sp>
      <p:sp>
        <p:nvSpPr>
          <p:cNvPr id="9" name="圆角矩形标注 8"/>
          <p:cNvSpPr/>
          <p:nvPr>
            <p:custDataLst>
              <p:tags r:id="rId10"/>
            </p:custDataLst>
          </p:nvPr>
        </p:nvSpPr>
        <p:spPr>
          <a:xfrm>
            <a:off x="8696960" y="304800"/>
            <a:ext cx="3356610" cy="2637155"/>
          </a:xfrm>
          <a:prstGeom prst="wedgeRoundRectCallout">
            <a:avLst>
              <a:gd name="adj1" fmla="val 507"/>
              <a:gd name="adj2" fmla="val 76500"/>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fontAlgn="auto">
              <a:lnSpc>
                <a:spcPct val="125000"/>
              </a:lnSpc>
            </a:pPr>
            <a:r>
              <a:rPr lang="zh-CN" altLang="en-US" sz="2800" b="1">
                <a:solidFill>
                  <a:srgbClr val="FF0000"/>
                </a:solidFill>
              </a:rPr>
              <a:t>环境僻远使得边城人民不关心或者说不用关心他们生活以外的事情，体现边城之“边”。</a:t>
            </a:r>
            <a:endParaRPr lang="zh-CN" altLang="en-US" sz="28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2000"/>
                                        <p:tgtEl>
                                          <p:spTgt spid="6"/>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9"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3" name="文本框 102"/>
          <p:cNvSpPr txBox="1"/>
          <p:nvPr>
            <p:custDataLst>
              <p:tags r:id="rId3"/>
            </p:custDataLst>
          </p:nvPr>
        </p:nvSpPr>
        <p:spPr>
          <a:xfrm>
            <a:off x="137795" y="86360"/>
            <a:ext cx="5080000" cy="645160"/>
          </a:xfrm>
          <a:prstGeom prst="rect">
            <a:avLst/>
          </a:prstGeom>
          <a:noFill/>
          <a:ln w="9525">
            <a:noFill/>
          </a:ln>
        </p:spPr>
        <p:txBody>
          <a:bodyPr>
            <a:spAutoFit/>
          </a:bodyPr>
          <a:lstStyle/>
          <a:p>
            <a:pPr indent="0"/>
            <a:r>
              <a:rPr lang="zh-CN" sz="3600" b="1">
                <a:solidFill>
                  <a:srgbClr val="FF0000"/>
                </a:solidFill>
                <a:ea typeface="宋体" panose="02010600030101010101" pitchFamily="2" charset="-122"/>
              </a:rPr>
              <a:t>（二）社会环境</a:t>
            </a:r>
            <a:endParaRPr lang="zh-CN" altLang="en-US" sz="3600" b="1"/>
          </a:p>
        </p:txBody>
      </p:sp>
      <p:sp>
        <p:nvSpPr>
          <p:cNvPr id="2" name="文本框 1"/>
          <p:cNvSpPr txBox="1"/>
          <p:nvPr>
            <p:custDataLst>
              <p:tags r:id="rId4"/>
            </p:custDataLst>
          </p:nvPr>
        </p:nvSpPr>
        <p:spPr>
          <a:xfrm>
            <a:off x="527050" y="731520"/>
            <a:ext cx="5080000" cy="583565"/>
          </a:xfrm>
          <a:prstGeom prst="rect">
            <a:avLst/>
          </a:prstGeom>
          <a:noFill/>
          <a:ln w="9525">
            <a:noFill/>
          </a:ln>
        </p:spPr>
        <p:txBody>
          <a:bodyPr>
            <a:spAutoFit/>
          </a:bodyPr>
          <a:lstStyle/>
          <a:p>
            <a:pPr indent="0"/>
            <a:r>
              <a:rPr lang="zh-CN" sz="3200" b="1">
                <a:ea typeface="宋体" panose="02010600030101010101" pitchFamily="2" charset="-122"/>
              </a:rPr>
              <a:t>1.生活环境</a:t>
            </a:r>
            <a:endParaRPr lang="zh-CN" altLang="en-US" sz="3200"/>
          </a:p>
        </p:txBody>
      </p:sp>
      <p:sp>
        <p:nvSpPr>
          <p:cNvPr id="4" name="文本框 3"/>
          <p:cNvSpPr txBox="1"/>
          <p:nvPr>
            <p:custDataLst>
              <p:tags r:id="rId5"/>
            </p:custDataLst>
          </p:nvPr>
        </p:nvSpPr>
        <p:spPr>
          <a:xfrm>
            <a:off x="5699125" y="3296285"/>
            <a:ext cx="6141720" cy="2553335"/>
          </a:xfrm>
          <a:prstGeom prst="rect">
            <a:avLst/>
          </a:prstGeom>
          <a:noFill/>
          <a:ln w="3175">
            <a:solidFill>
              <a:schemeClr val="tx1"/>
            </a:solidFill>
          </a:ln>
        </p:spPr>
        <p:txBody>
          <a:bodyPr wrap="square">
            <a:spAutoFit/>
          </a:bodyPr>
          <a:lstStyle/>
          <a:p>
            <a:pPr indent="0" fontAlgn="auto">
              <a:lnSpc>
                <a:spcPct val="125000"/>
              </a:lnSpc>
            </a:pPr>
            <a:r>
              <a:rPr lang="zh-CN" altLang="en-US" sz="3200" b="1">
                <a:latin typeface="微软雅黑" panose="020b0503020204020204" charset="-122"/>
                <a:ea typeface="微软雅黑" panose="020b0503020204020204" charset="-122"/>
                <a:cs typeface="微软雅黑" panose="020b0503020204020204" charset="-122"/>
              </a:rPr>
              <a:t>③三个节日过去三五十年前如何兴奋了这地方人，直到现在，还毫无什么变化，仍能成为那地方居民最有意义的几个日子。</a:t>
            </a:r>
            <a:endParaRPr lang="zh-CN" altLang="en-US" sz="3200" b="1">
              <a:latin typeface="微软雅黑" panose="020b0503020204020204" charset="-122"/>
              <a:ea typeface="微软雅黑" panose="020b0503020204020204" charset="-122"/>
              <a:cs typeface="微软雅黑" panose="020b0503020204020204" charset="-122"/>
            </a:endParaRPr>
          </a:p>
        </p:txBody>
      </p:sp>
      <p:sp>
        <p:nvSpPr>
          <p:cNvPr id="9" name="圆角矩形标注 8"/>
          <p:cNvSpPr/>
          <p:nvPr>
            <p:custDataLst>
              <p:tags r:id="rId6"/>
            </p:custDataLst>
          </p:nvPr>
        </p:nvSpPr>
        <p:spPr>
          <a:xfrm>
            <a:off x="809625" y="1574800"/>
            <a:ext cx="5709920" cy="1235710"/>
          </a:xfrm>
          <a:prstGeom prst="wedgeRoundRectCallout">
            <a:avLst>
              <a:gd name="adj1" fmla="val 46007"/>
              <a:gd name="adj2" fmla="val 65369"/>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fontAlgn="auto">
              <a:lnSpc>
                <a:spcPct val="125000"/>
              </a:lnSpc>
            </a:pPr>
            <a:r>
              <a:rPr lang="zh-CN" altLang="en-US" sz="2800" b="1">
                <a:solidFill>
                  <a:srgbClr val="FF0000"/>
                </a:solidFill>
              </a:rPr>
              <a:t>民风淳朴。生活环境相对隔离，这也是民风淳朴的原因。</a:t>
            </a:r>
            <a:endParaRPr lang="zh-CN" altLang="en-US" sz="2800" b="1">
              <a:solidFill>
                <a:srgbClr val="FF0000"/>
              </a:solidFill>
            </a:endParaRPr>
          </a:p>
        </p:txBody>
      </p:sp>
      <p:pic>
        <p:nvPicPr>
          <p:cNvPr id="5" name="图片 4"/>
          <p:cNvPicPr/>
          <p:nvPr>
            <p:custDataLst>
              <p:tags r:id="rId8"/>
            </p:custDataLst>
          </p:nvPr>
        </p:nvPicPr>
        <p:blipFill>
          <a:blip r:embed="rId7"/>
          <a:stretch>
            <a:fillRect/>
          </a:stretch>
        </p:blipFill>
        <p:spPr>
          <a:xfrm>
            <a:off x="21590" y="3731895"/>
            <a:ext cx="5586095" cy="312610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6"/>
          <a:stretch>
            <a:fillRect/>
          </a:stretch>
        </a:blipFill>
        <a:effectLst/>
      </p:bgPr>
    </p:bg>
    <p:spTree>
      <p:nvGrpSpPr>
        <p:cNvPr id="1" name=""/>
        <p:cNvGrpSpPr/>
        <p:nvPr>
          <p:custDataLst>
            <p:tags r:id="rId2"/>
          </p:custDataLst>
        </p:nvPr>
      </p:nvGrpSpPr>
      <p:grpSpPr>
        <a:xfrm>
          <a:off x="0" y="0"/>
          <a:ext cx="0" cy="0"/>
        </a:xfrm>
      </p:grpSpPr>
      <p:sp>
        <p:nvSpPr>
          <p:cNvPr id="12" name="任意多边形 11"/>
          <p:cNvSpPr/>
          <p:nvPr>
            <p:custDataLst>
              <p:tags r:id="rId3"/>
            </p:custDataLst>
          </p:nvPr>
        </p:nvSpPr>
        <p:spPr>
          <a:xfrm rot="10800000">
            <a:off x="0" y="2352040"/>
            <a:ext cx="12345035" cy="3472180"/>
          </a:xfrm>
          <a:custGeom>
            <a:gdLst>
              <a:gd name="connsiteX0" fmla="*/ 0 w 6755994"/>
              <a:gd name="connsiteY0" fmla="*/ 0 h 6858000"/>
              <a:gd name="connsiteX1" fmla="*/ 6755994 w 6755994"/>
              <a:gd name="connsiteY1" fmla="*/ 0 h 6858000"/>
              <a:gd name="connsiteX2" fmla="*/ 6755994 w 6755994"/>
              <a:gd name="connsiteY2" fmla="*/ 6858000 h 6858000"/>
              <a:gd name="connsiteX3" fmla="*/ 1 w 6755994"/>
              <a:gd name="connsiteY3" fmla="*/ 6858000 h 6858000"/>
              <a:gd name="connsiteX4" fmla="*/ 1393031 w 6755994"/>
              <a:gd name="connsiteY4" fmla="*/ 3429001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55994" h="6858000">
                <a:moveTo>
                  <a:pt x="0" y="0"/>
                </a:moveTo>
                <a:lnTo>
                  <a:pt x="6755994" y="0"/>
                </a:lnTo>
                <a:lnTo>
                  <a:pt x="6755994" y="6858000"/>
                </a:lnTo>
                <a:lnTo>
                  <a:pt x="1" y="6858000"/>
                </a:lnTo>
                <a:lnTo>
                  <a:pt x="1393031" y="3429001"/>
                </a:lnTo>
                <a:close/>
              </a:path>
            </a:pathLst>
          </a:cu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 </a:t>
            </a:r>
            <a:endParaRPr lang="zh-CN" altLang="en-US"/>
          </a:p>
        </p:txBody>
      </p:sp>
      <p:sp>
        <p:nvSpPr>
          <p:cNvPr id="3" name="矩形 2"/>
          <p:cNvSpPr/>
          <p:nvPr>
            <p:custDataLst>
              <p:tags r:id="rId4"/>
            </p:custDataLst>
          </p:nvPr>
        </p:nvSpPr>
        <p:spPr>
          <a:xfrm>
            <a:off x="5941060" y="2829560"/>
            <a:ext cx="30988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endParaRPr lang="zh-CN" altLang="en-US" sz="7200" b="1">
              <a:solidFill>
                <a:schemeClr val="accent4"/>
              </a:solidFill>
              <a:effectLst/>
            </a:endParaRPr>
          </a:p>
        </p:txBody>
      </p:sp>
      <p:sp>
        <p:nvSpPr>
          <p:cNvPr id="4" name="矩形 3"/>
          <p:cNvSpPr/>
          <p:nvPr>
            <p:custDataLst>
              <p:tags r:id="rId5"/>
            </p:custDataLst>
          </p:nvPr>
        </p:nvSpPr>
        <p:spPr>
          <a:xfrm>
            <a:off x="184785" y="2637155"/>
            <a:ext cx="10066020" cy="2584450"/>
          </a:xfrm>
          <a:prstGeom prst="rect">
            <a:avLst/>
          </a:prstGeom>
          <a:noFill/>
          <a:ln>
            <a:noFill/>
          </a:ln>
        </p:spPr>
        <p:txBody>
          <a:bodyPr wrap="square" rtlCol="0" anchor="t">
            <a:spAutoFit/>
          </a:bodyPr>
          <a:lstStyle/>
          <a:p>
            <a:pPr algn="l" fontAlgn="auto">
              <a:lnSpc>
                <a:spcPct val="150000"/>
              </a:lnSpc>
            </a:pPr>
            <a:r>
              <a:rPr lang="zh-CN" altLang="en-US" sz="54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中国另外一个地方的另外一种事情，与都市无关，与喧嚣无关。</a:t>
            </a:r>
            <a:endParaRPr lang="zh-CN" altLang="en-US" sz="54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3" name="文本框 102"/>
          <p:cNvSpPr txBox="1"/>
          <p:nvPr>
            <p:custDataLst>
              <p:tags r:id="rId3"/>
            </p:custDataLst>
          </p:nvPr>
        </p:nvSpPr>
        <p:spPr>
          <a:xfrm>
            <a:off x="137795" y="86360"/>
            <a:ext cx="5080000" cy="645160"/>
          </a:xfrm>
          <a:prstGeom prst="rect">
            <a:avLst/>
          </a:prstGeom>
          <a:noFill/>
          <a:ln w="9525">
            <a:noFill/>
          </a:ln>
        </p:spPr>
        <p:txBody>
          <a:bodyPr>
            <a:spAutoFit/>
          </a:bodyPr>
          <a:lstStyle/>
          <a:p>
            <a:pPr indent="0"/>
            <a:r>
              <a:rPr lang="zh-CN" sz="3600" b="1">
                <a:solidFill>
                  <a:srgbClr val="FF0000"/>
                </a:solidFill>
                <a:ea typeface="宋体" panose="02010600030101010101" pitchFamily="2" charset="-122"/>
              </a:rPr>
              <a:t>（二）社会环境</a:t>
            </a:r>
            <a:endParaRPr lang="zh-CN" altLang="en-US" sz="3600" b="1"/>
          </a:p>
        </p:txBody>
      </p:sp>
      <p:sp>
        <p:nvSpPr>
          <p:cNvPr id="2" name="文本框 1"/>
          <p:cNvSpPr txBox="1"/>
          <p:nvPr>
            <p:custDataLst>
              <p:tags r:id="rId4"/>
            </p:custDataLst>
          </p:nvPr>
        </p:nvSpPr>
        <p:spPr>
          <a:xfrm>
            <a:off x="527050" y="731520"/>
            <a:ext cx="5080000" cy="583565"/>
          </a:xfrm>
          <a:prstGeom prst="rect">
            <a:avLst/>
          </a:prstGeom>
          <a:noFill/>
          <a:ln w="9525">
            <a:noFill/>
          </a:ln>
        </p:spPr>
        <p:txBody>
          <a:bodyPr>
            <a:spAutoFit/>
          </a:bodyPr>
          <a:lstStyle/>
          <a:p>
            <a:pPr indent="0"/>
            <a:r>
              <a:rPr lang="en-US" altLang="zh-CN" sz="3200" b="1">
                <a:ea typeface="宋体" panose="02010600030101010101" pitchFamily="2" charset="-122"/>
              </a:rPr>
              <a:t>2.</a:t>
            </a:r>
            <a:r>
              <a:rPr lang="zh-CN" altLang="en-US" sz="3200" b="1">
                <a:ea typeface="宋体" panose="02010600030101010101" pitchFamily="2" charset="-122"/>
              </a:rPr>
              <a:t>人文环境（风俗）</a:t>
            </a:r>
            <a:endParaRPr lang="zh-CN" altLang="en-US" sz="3200" b="1">
              <a:ea typeface="宋体" panose="02010600030101010101" pitchFamily="2" charset="-122"/>
            </a:endParaRPr>
          </a:p>
        </p:txBody>
      </p:sp>
      <p:sp>
        <p:nvSpPr>
          <p:cNvPr id="3" name="文本框 2"/>
          <p:cNvSpPr txBox="1"/>
          <p:nvPr>
            <p:custDataLst>
              <p:tags r:id="rId5"/>
            </p:custDataLst>
          </p:nvPr>
        </p:nvSpPr>
        <p:spPr>
          <a:xfrm>
            <a:off x="391795" y="1315085"/>
            <a:ext cx="11449685" cy="1383665"/>
          </a:xfrm>
          <a:prstGeom prst="rect">
            <a:avLst/>
          </a:prstGeom>
          <a:noFill/>
          <a:ln w="9525">
            <a:noFill/>
          </a:ln>
        </p:spPr>
        <p:txBody>
          <a:bodyPr wrap="square">
            <a:spAutoFit/>
          </a:bodyPr>
          <a:lstStyle/>
          <a:p>
            <a:pPr indent="0"/>
            <a:r>
              <a:rPr lang="zh-CN" sz="2800" b="1">
                <a:solidFill>
                  <a:srgbClr val="000000"/>
                </a:solidFill>
                <a:ea typeface="宋体" panose="02010600030101010101" pitchFamily="2" charset="-122"/>
              </a:rPr>
              <a:t>（</a:t>
            </a:r>
            <a:r>
              <a:rPr lang="zh-CN" sz="2800" b="1">
                <a:solidFill>
                  <a:srgbClr val="000000"/>
                </a:solidFill>
                <a:ea typeface="宋体" panose="02010600030101010101" pitchFamily="2" charset="-122"/>
                <a:cs typeface="Times New Roman" panose="02020603050405020304" charset="0"/>
              </a:rPr>
              <a:t>1）</a:t>
            </a:r>
            <a:r>
              <a:rPr lang="zh-CN" sz="2800" b="1">
                <a:solidFill>
                  <a:srgbClr val="FF0000"/>
                </a:solidFill>
                <a:ea typeface="宋体" panose="02010600030101010101" pitchFamily="2" charset="-122"/>
              </a:rPr>
              <a:t>有哪些风俗？</a:t>
            </a:r>
            <a:endParaRPr lang="zh-CN" sz="2800" b="1">
              <a:solidFill>
                <a:srgbClr val="FF0000"/>
              </a:solidFill>
              <a:ea typeface="宋体" panose="02010600030101010101" pitchFamily="2" charset="-122"/>
            </a:endParaRPr>
          </a:p>
          <a:p>
            <a:pPr indent="0"/>
            <a:r>
              <a:rPr lang="zh-CN" sz="2800" b="1">
                <a:solidFill>
                  <a:srgbClr val="000000"/>
                </a:solidFill>
                <a:ea typeface="宋体" panose="02010600030101010101" pitchFamily="2" charset="-122"/>
              </a:rPr>
              <a:t>（</a:t>
            </a:r>
            <a:r>
              <a:rPr lang="zh-CN" sz="2800" b="1">
                <a:solidFill>
                  <a:srgbClr val="000000"/>
                </a:solidFill>
                <a:ea typeface="宋体" panose="02010600030101010101" pitchFamily="2" charset="-122"/>
                <a:cs typeface="Times New Roman" panose="02020603050405020304" charset="0"/>
              </a:rPr>
              <a:t>2）作者在第三部分第2段说：</a:t>
            </a:r>
            <a:r>
              <a:rPr lang="zh-CN" sz="2800" b="1">
                <a:solidFill>
                  <a:srgbClr val="FF0000"/>
                </a:solidFill>
                <a:ea typeface="宋体" panose="02010600030101010101" pitchFamily="2" charset="-122"/>
              </a:rPr>
              <a:t>“边城所在一年中最热闹的日子，是端午、中秋和过年”在这三个节日中究竟是怎样的热闹？</a:t>
            </a:r>
            <a:endParaRPr lang="zh-CN" altLang="en-US" sz="2800" b="1"/>
          </a:p>
        </p:txBody>
      </p:sp>
      <p:sp>
        <p:nvSpPr>
          <p:cNvPr id="5" name="文本框 4"/>
          <p:cNvSpPr txBox="1"/>
          <p:nvPr>
            <p:custDataLst>
              <p:tags r:id="rId6"/>
            </p:custDataLst>
          </p:nvPr>
        </p:nvSpPr>
        <p:spPr>
          <a:xfrm>
            <a:off x="654685" y="2840355"/>
            <a:ext cx="10882630" cy="3784600"/>
          </a:xfrm>
          <a:prstGeom prst="rect">
            <a:avLst/>
          </a:prstGeom>
          <a:noFill/>
        </p:spPr>
        <p:txBody>
          <a:bodyPr wrap="square" rtlCol="0">
            <a:spAutoFit/>
          </a:bodyPr>
          <a:lstStyle/>
          <a:p>
            <a:pPr fontAlgn="auto">
              <a:lnSpc>
                <a:spcPct val="125000"/>
              </a:lnSpc>
            </a:pPr>
            <a:r>
              <a:rPr lang="zh-CN" altLang="en-US" sz="3200"/>
              <a:t>①端午（第三部分3—4段）：家家锁门闭户到河边，观看热闹的龙舟比赛、参加捉鸭子游戏。</a:t>
            </a:r>
            <a:endParaRPr lang="zh-CN" altLang="en-US" sz="3200"/>
          </a:p>
          <a:p>
            <a:pPr fontAlgn="auto">
              <a:lnSpc>
                <a:spcPct val="125000"/>
              </a:lnSpc>
            </a:pPr>
            <a:r>
              <a:rPr lang="zh-CN" altLang="en-US" sz="3200">
                <a:highlight>
                  <a:srgbClr val="FFFF00"/>
                </a:highlight>
              </a:rPr>
              <a:t>实写端午节的热闹。</a:t>
            </a:r>
            <a:endParaRPr lang="zh-CN" altLang="en-US" sz="3200">
              <a:highlight>
                <a:srgbClr val="FFFF00"/>
              </a:highlight>
            </a:endParaRPr>
          </a:p>
          <a:p>
            <a:pPr fontAlgn="auto">
              <a:lnSpc>
                <a:spcPct val="125000"/>
              </a:lnSpc>
            </a:pPr>
            <a:r>
              <a:rPr lang="zh-CN" altLang="en-US" sz="3200"/>
              <a:t>②中秋、过年（第五部分2段）：男女对歌、观赏狮子和龙灯、放烟花。</a:t>
            </a:r>
            <a:endParaRPr lang="zh-CN" altLang="en-US" sz="3200"/>
          </a:p>
          <a:p>
            <a:pPr fontAlgn="auto">
              <a:lnSpc>
                <a:spcPct val="125000"/>
              </a:lnSpc>
            </a:pPr>
            <a:r>
              <a:rPr lang="zh-CN" altLang="en-US" sz="3200">
                <a:highlight>
                  <a:srgbClr val="FFFF00"/>
                </a:highlight>
              </a:rPr>
              <a:t>虚写中秋节的热闹、回忆两年过年的热闹。</a:t>
            </a:r>
            <a:endParaRPr lang="zh-CN" altLang="en-US" sz="3200">
              <a:highlight>
                <a:srgbClr val="FFFF00"/>
              </a:highligh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arn(inVertical)">
                                      <p:cBhvr>
                                        <p:cTn id="17" dur="500"/>
                                        <p:tgtEl>
                                          <p:spTgt spid="5">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arn(inVertical)">
                                      <p:cBhvr>
                                        <p:cTn id="22" dur="500"/>
                                        <p:tgtEl>
                                          <p:spTgt spid="5">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arn(inVertical)">
                                      <p:cBhvr>
                                        <p:cTn id="2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3" name="文本框 102"/>
          <p:cNvSpPr txBox="1"/>
          <p:nvPr>
            <p:custDataLst>
              <p:tags r:id="rId3"/>
            </p:custDataLst>
          </p:nvPr>
        </p:nvSpPr>
        <p:spPr>
          <a:xfrm>
            <a:off x="137795" y="86360"/>
            <a:ext cx="5080000" cy="645160"/>
          </a:xfrm>
          <a:prstGeom prst="rect">
            <a:avLst/>
          </a:prstGeom>
          <a:noFill/>
          <a:ln w="9525">
            <a:noFill/>
          </a:ln>
        </p:spPr>
        <p:txBody>
          <a:bodyPr>
            <a:spAutoFit/>
          </a:bodyPr>
          <a:lstStyle/>
          <a:p>
            <a:pPr indent="0"/>
            <a:r>
              <a:rPr lang="zh-CN" sz="3600" b="1">
                <a:solidFill>
                  <a:srgbClr val="FF0000"/>
                </a:solidFill>
                <a:ea typeface="宋体" panose="02010600030101010101" pitchFamily="2" charset="-122"/>
              </a:rPr>
              <a:t>（二）社会环境</a:t>
            </a:r>
            <a:endParaRPr lang="zh-CN" altLang="en-US" sz="3600" b="1"/>
          </a:p>
        </p:txBody>
      </p:sp>
      <p:sp>
        <p:nvSpPr>
          <p:cNvPr id="2" name="文本框 1"/>
          <p:cNvSpPr txBox="1"/>
          <p:nvPr>
            <p:custDataLst>
              <p:tags r:id="rId4"/>
            </p:custDataLst>
          </p:nvPr>
        </p:nvSpPr>
        <p:spPr>
          <a:xfrm>
            <a:off x="527050" y="731520"/>
            <a:ext cx="5080000" cy="583565"/>
          </a:xfrm>
          <a:prstGeom prst="rect">
            <a:avLst/>
          </a:prstGeom>
          <a:noFill/>
          <a:ln w="9525">
            <a:noFill/>
          </a:ln>
        </p:spPr>
        <p:txBody>
          <a:bodyPr>
            <a:spAutoFit/>
          </a:bodyPr>
          <a:lstStyle/>
          <a:p>
            <a:pPr indent="0"/>
            <a:r>
              <a:rPr lang="en-US" altLang="zh-CN" sz="3200" b="1">
                <a:ea typeface="宋体" panose="02010600030101010101" pitchFamily="2" charset="-122"/>
              </a:rPr>
              <a:t>2.</a:t>
            </a:r>
            <a:r>
              <a:rPr lang="zh-CN" altLang="en-US" sz="3200" b="1">
                <a:ea typeface="宋体" panose="02010600030101010101" pitchFamily="2" charset="-122"/>
              </a:rPr>
              <a:t>人文环境（风俗）</a:t>
            </a:r>
            <a:endParaRPr lang="zh-CN" altLang="en-US" sz="3200" b="1">
              <a:ea typeface="宋体" panose="02010600030101010101" pitchFamily="2" charset="-122"/>
            </a:endParaRPr>
          </a:p>
        </p:txBody>
      </p:sp>
      <p:sp>
        <p:nvSpPr>
          <p:cNvPr id="3" name="文本框 2"/>
          <p:cNvSpPr txBox="1"/>
          <p:nvPr>
            <p:custDataLst>
              <p:tags r:id="rId5"/>
            </p:custDataLst>
          </p:nvPr>
        </p:nvSpPr>
        <p:spPr>
          <a:xfrm>
            <a:off x="371475" y="1315085"/>
            <a:ext cx="11449685" cy="521970"/>
          </a:xfrm>
          <a:prstGeom prst="rect">
            <a:avLst/>
          </a:prstGeom>
          <a:noFill/>
          <a:ln w="9525">
            <a:noFill/>
          </a:ln>
        </p:spPr>
        <p:txBody>
          <a:bodyPr wrap="square">
            <a:spAutoFit/>
          </a:bodyPr>
          <a:lstStyle/>
          <a:p>
            <a:pPr indent="0"/>
            <a:r>
              <a:rPr lang="zh-CN" sz="2800" b="1">
                <a:solidFill>
                  <a:srgbClr val="FF0000"/>
                </a:solidFill>
                <a:ea typeface="宋体" panose="02010600030101010101" pitchFamily="2" charset="-122"/>
              </a:rPr>
              <a:t>（3）除了这些热闹，作者还写了什么热闹？</a:t>
            </a:r>
            <a:endParaRPr lang="zh-CN" altLang="en-US" sz="2800" b="1">
              <a:solidFill>
                <a:srgbClr val="FF0000"/>
              </a:solidFill>
              <a:ea typeface="宋体" panose="02010600030101010101" pitchFamily="2" charset="-122"/>
            </a:endParaRPr>
          </a:p>
        </p:txBody>
      </p:sp>
      <p:sp>
        <p:nvSpPr>
          <p:cNvPr id="4" name="文本框 3"/>
          <p:cNvSpPr txBox="1"/>
          <p:nvPr>
            <p:custDataLst>
              <p:tags r:id="rId6"/>
            </p:custDataLst>
          </p:nvPr>
        </p:nvSpPr>
        <p:spPr>
          <a:xfrm>
            <a:off x="371475" y="1939290"/>
            <a:ext cx="11819890" cy="2061210"/>
          </a:xfrm>
          <a:prstGeom prst="rect">
            <a:avLst/>
          </a:prstGeom>
          <a:noFill/>
          <a:ln w="9525">
            <a:noFill/>
          </a:ln>
        </p:spPr>
        <p:txBody>
          <a:bodyPr wrap="square">
            <a:spAutoFit/>
          </a:bodyPr>
          <a:lstStyle/>
          <a:p>
            <a:pPr indent="0"/>
            <a:r>
              <a:rPr lang="en-US" sz="3200" b="1">
                <a:latin typeface="Calibri"/>
                <a:ea typeface="宋体" panose="02010600030101010101" pitchFamily="2" charset="-122"/>
              </a:rPr>
              <a:t>③</a:t>
            </a:r>
            <a:r>
              <a:rPr lang="zh-CN" sz="3200" b="1">
                <a:solidFill>
                  <a:srgbClr val="000000"/>
                </a:solidFill>
                <a:ea typeface="宋体" panose="02010600030101010101" pitchFamily="2" charset="-122"/>
              </a:rPr>
              <a:t>（第六部分）过渡人多给了钱给老船夫，老船夫坚决不要时，双方争执、旁人含笑的热闹。</a:t>
            </a:r>
            <a:r>
              <a:rPr lang="en-US" sz="3200" b="1">
                <a:latin typeface="Calibri"/>
                <a:ea typeface="宋体" panose="02010600030101010101" pitchFamily="2" charset="-122"/>
              </a:rPr>
              <a:t>④</a:t>
            </a:r>
            <a:r>
              <a:rPr lang="zh-CN" sz="3200" b="1">
                <a:ea typeface="宋体" panose="02010600030101010101" pitchFamily="2" charset="-122"/>
              </a:rPr>
              <a:t>（第六部分</a:t>
            </a:r>
            <a:r>
              <a:rPr lang="zh-CN" sz="3200" b="1">
                <a:ea typeface="宋体" panose="02010600030101010101" pitchFamily="2" charset="-122"/>
                <a:cs typeface="Times New Roman" panose="02020603050405020304" charset="0"/>
              </a:rPr>
              <a:t>24段）有迎婚送亲的花轿队，路过渡口，</a:t>
            </a:r>
            <a:r>
              <a:rPr lang="zh-CN" sz="3200" b="1">
                <a:solidFill>
                  <a:srgbClr val="ED7D31"/>
                </a:solidFill>
                <a:ea typeface="宋体" panose="02010600030101010101" pitchFamily="2" charset="-122"/>
              </a:rPr>
              <a:t>送给老船夫一个小红纸包的钱</a:t>
            </a:r>
            <a:r>
              <a:rPr lang="zh-CN" sz="3200" b="1">
                <a:ea typeface="宋体" panose="02010600030101010101" pitchFamily="2" charset="-122"/>
              </a:rPr>
              <a:t>，而从不要过路人钱的老船夫还必须收下。</a:t>
            </a:r>
            <a:r>
              <a:rPr lang="zh-CN" sz="3200" b="1">
                <a:ea typeface="宋体" panose="02010600030101010101" pitchFamily="2" charset="-122"/>
              </a:rPr>
              <a:t>
</a:t>
            </a:r>
            <a:endParaRPr lang="zh-CN" altLang="en-US" sz="3200" b="1"/>
          </a:p>
        </p:txBody>
      </p:sp>
      <p:sp>
        <p:nvSpPr>
          <p:cNvPr id="5" name="文本框 4"/>
          <p:cNvSpPr txBox="1"/>
          <p:nvPr>
            <p:custDataLst>
              <p:tags r:id="rId7"/>
            </p:custDataLst>
          </p:nvPr>
        </p:nvSpPr>
        <p:spPr>
          <a:xfrm>
            <a:off x="231140" y="3968115"/>
            <a:ext cx="11791950" cy="2889885"/>
          </a:xfrm>
          <a:prstGeom prst="rect">
            <a:avLst/>
          </a:prstGeom>
          <a:noFill/>
        </p:spPr>
        <p:txBody>
          <a:bodyPr wrap="square" rtlCol="0">
            <a:spAutoFit/>
          </a:bodyPr>
          <a:lstStyle/>
          <a:p>
            <a:pPr fontAlgn="auto">
              <a:lnSpc>
                <a:spcPct val="130000"/>
              </a:lnSpc>
            </a:pPr>
            <a:r>
              <a:rPr lang="zh-CN" altLang="en-US" sz="2800"/>
              <a:t>明确：①龙舟比赛、捉鸭子游戏，引证了这里的民风淳朴，而正是在这热闹的游戏中，作者让小说的主要人物翠翠、老船夫、顺顺、天保、傩送等人物相继出场，并在端午节活动中展现了人物的性格特点与情感爱好，为下文展开故事、塑造人物做了铺垫。</a:t>
            </a:r>
            <a:endParaRPr lang="zh-CN" altLang="en-US" sz="2800"/>
          </a:p>
          <a:p>
            <a:pPr fontAlgn="auto">
              <a:lnSpc>
                <a:spcPct val="130000"/>
              </a:lnSpc>
            </a:pPr>
            <a:r>
              <a:rPr lang="zh-CN" altLang="en-US" sz="2800"/>
              <a:t>②边城的的端午节极具地域色彩，给人们展示了一种美不胜收的风土人情。</a:t>
            </a:r>
            <a:endParaRPr lang="zh-CN" altLang="en-US" sz="2800"/>
          </a:p>
        </p:txBody>
      </p:sp>
      <p:sp>
        <p:nvSpPr>
          <p:cNvPr id="6" name="矩形 5"/>
          <p:cNvSpPr/>
          <p:nvPr>
            <p:custDataLst>
              <p:tags r:id="rId8"/>
            </p:custDataLst>
          </p:nvPr>
        </p:nvSpPr>
        <p:spPr>
          <a:xfrm>
            <a:off x="3701415" y="92075"/>
            <a:ext cx="8489950" cy="639445"/>
          </a:xfrm>
          <a:prstGeom prst="rect">
            <a:avLst/>
          </a:prstGeom>
          <a:solidFill>
            <a:srgbClr val="2EAD9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古老的毫不雕琢的野性的自然的才是健康的美。</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P spid="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7"/>
          <a:stretch>
            <a:fillRect/>
          </a:stretch>
        </a:blipFill>
        <a:effectLst/>
      </p:bgPr>
    </p:bg>
    <p:spTree>
      <p:nvGrpSpPr>
        <p:cNvPr id="1" name=""/>
        <p:cNvGrpSpPr/>
        <p:nvPr>
          <p:custDataLst>
            <p:tags r:id="rId2"/>
          </p:custDataLst>
        </p:nvPr>
      </p:nvGrpSpPr>
      <p:grpSpPr>
        <a:xfrm>
          <a:off x="0" y="0"/>
          <a:ext cx="0" cy="0"/>
        </a:xfrm>
      </p:grpSpPr>
      <p:sp>
        <p:nvSpPr>
          <p:cNvPr id="12" name="椭圆 11"/>
          <p:cNvSpPr/>
          <p:nvPr>
            <p:custDataLst>
              <p:tags r:id="rId3"/>
            </p:custDataLst>
          </p:nvPr>
        </p:nvSpPr>
        <p:spPr>
          <a:xfrm>
            <a:off x="3178630" y="510996"/>
            <a:ext cx="5834742" cy="5834740"/>
          </a:xfrm>
          <a:prstGeom prst="ellipse">
            <a:avLst/>
          </a:prstGeom>
          <a:solidFill>
            <a:schemeClr val="accent6">
              <a:lumMod val="20000"/>
              <a:lumOff val="8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 name="椭圆 1"/>
          <p:cNvSpPr/>
          <p:nvPr>
            <p:custDataLst>
              <p:tags r:id="rId4"/>
            </p:custDataLst>
          </p:nvPr>
        </p:nvSpPr>
        <p:spPr>
          <a:xfrm>
            <a:off x="3671456" y="1003822"/>
            <a:ext cx="4849090" cy="4849088"/>
          </a:xfrm>
          <a:prstGeom prst="ellipse">
            <a:avLst/>
          </a:prstGeom>
          <a:solidFill>
            <a:schemeClr val="accent6">
              <a:lumMod val="60000"/>
              <a:lumOff val="40000"/>
              <a:alpha val="49000"/>
            </a:schemeClr>
          </a:solidFill>
          <a:ln w="63500">
            <a:solidFill>
              <a:srgbClr val="17406D">
                <a:lumMod val="75000"/>
                <a:alpha val="44000"/>
              </a:srgbClr>
            </a:solidFill>
          </a:ln>
        </p:spPr>
        <p:style>
          <a:lnRef idx="2">
            <a:srgbClr val="17406D">
              <a:shade val="50000"/>
            </a:srgbClr>
          </a:lnRef>
          <a:fillRef idx="1">
            <a:srgbClr val="17406D"/>
          </a:fillRef>
          <a:effectRef idx="0">
            <a:srgbClr val="17406D"/>
          </a:effectRef>
          <a:fontRef idx="minor">
            <a:srgbClr val="FFFFFF"/>
          </a:fontRef>
        </p:style>
        <p:txBody>
          <a:bodyPr rtlCol="0" anchor="ctr"/>
          <a:lstStyle/>
          <a:p>
            <a:pPr algn="ctr"/>
            <a:endParaRPr lang="zh-CN" altLang="en-US">
              <a:noFill/>
            </a:endParaRPr>
          </a:p>
        </p:txBody>
      </p:sp>
      <p:sp>
        <p:nvSpPr>
          <p:cNvPr id="15" name="矩形 14"/>
          <p:cNvSpPr/>
          <p:nvPr>
            <p:custDataLst>
              <p:tags r:id="rId5"/>
            </p:custDataLst>
          </p:nvPr>
        </p:nvSpPr>
        <p:spPr>
          <a:xfrm>
            <a:off x="4296001" y="2727973"/>
            <a:ext cx="360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4"/>
          <p:cNvSpPr>
            <a:spLocks noChangeArrowheads="1"/>
          </p:cNvSpPr>
          <p:nvPr>
            <p:custDataLst>
              <p:tags r:id="rId6"/>
            </p:custDataLst>
          </p:nvPr>
        </p:nvSpPr>
        <p:spPr bwMode="auto">
          <a:xfrm>
            <a:off x="5166362" y="2946398"/>
            <a:ext cx="1859280"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zh-CN" altLang="en-US" sz="6600" b="1">
                <a:solidFill>
                  <a:srgbClr val="FF0000"/>
                </a:solidFill>
                <a:latin typeface="微软雅黑" panose="020b0503020204020204" charset="-122"/>
                <a:ea typeface="微软雅黑" panose="020b0503020204020204" charset="-122"/>
                <a:sym typeface="Arial" panose="020b0604020202020204" pitchFamily="34" charset="0"/>
              </a:rPr>
              <a:t>主旨</a:t>
            </a:r>
            <a:endParaRPr lang="zh-CN" altLang="en-US" sz="6600" b="1">
              <a:solidFill>
                <a:srgbClr val="FF0000"/>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1" name="图片 100"/>
          <p:cNvPicPr/>
          <p:nvPr>
            <p:custDataLst>
              <p:tags r:id="rId4"/>
            </p:custDataLst>
          </p:nvPr>
        </p:nvPicPr>
        <p:blipFill>
          <a:blip r:embed="rId3"/>
          <a:stretch>
            <a:fillRect/>
          </a:stretch>
        </p:blipFill>
        <p:spPr>
          <a:xfrm>
            <a:off x="3172460" y="1840865"/>
            <a:ext cx="9019540" cy="5165090"/>
          </a:xfrm>
          <a:prstGeom prst="rect">
            <a:avLst/>
          </a:prstGeom>
          <a:noFill/>
          <a:ln w="9525">
            <a:noFill/>
          </a:ln>
        </p:spPr>
      </p:pic>
      <p:pic>
        <p:nvPicPr>
          <p:cNvPr id="105" name="图片 104"/>
          <p:cNvPicPr/>
          <p:nvPr>
            <p:custDataLst>
              <p:tags r:id="rId6"/>
            </p:custDataLst>
          </p:nvPr>
        </p:nvPicPr>
        <p:blipFill>
          <a:blip r:embed="rId5"/>
          <a:stretch>
            <a:fillRect/>
          </a:stretch>
        </p:blipFill>
        <p:spPr>
          <a:xfrm>
            <a:off x="0" y="0"/>
            <a:ext cx="4445000" cy="4394200"/>
          </a:xfrm>
          <a:prstGeom prst="rect">
            <a:avLst/>
          </a:prstGeom>
          <a:noFill/>
          <a:ln w="9525">
            <a:noFill/>
          </a:ln>
        </p:spPr>
      </p:pic>
      <p:sp>
        <p:nvSpPr>
          <p:cNvPr id="2" name="矩形 1"/>
          <p:cNvSpPr/>
          <p:nvPr>
            <p:custDataLst>
              <p:tags r:id="rId7"/>
            </p:custDataLst>
          </p:nvPr>
        </p:nvSpPr>
        <p:spPr>
          <a:xfrm>
            <a:off x="1816735" y="2279015"/>
            <a:ext cx="9501505" cy="4339590"/>
          </a:xfrm>
          <a:prstGeom prst="rect">
            <a:avLst/>
          </a:prstGeom>
          <a:solidFill>
            <a:schemeClr val="bg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8"/>
            </p:custDataLst>
          </p:nvPr>
        </p:nvSpPr>
        <p:spPr>
          <a:xfrm>
            <a:off x="3172460" y="4394200"/>
            <a:ext cx="8035290" cy="2122805"/>
          </a:xfrm>
          <a:prstGeom prst="rect">
            <a:avLst/>
          </a:prstGeom>
          <a:noFill/>
        </p:spPr>
        <p:txBody>
          <a:bodyPr wrap="square" rtlCol="0">
            <a:spAutoFit/>
          </a:bodyPr>
          <a:lstStyle/>
          <a:p>
            <a:r>
              <a:rPr lang="zh-CN" altLang="en-US" sz="6600">
                <a:solidFill>
                  <a:srgbClr val="FFFF00"/>
                </a:solidFill>
                <a:latin typeface="微软雅黑" panose="020b0503020204020204" charset="-122"/>
                <a:ea typeface="微软雅黑" panose="020b0503020204020204" charset="-122"/>
                <a:cs typeface="微软雅黑" panose="020b0503020204020204" charset="-122"/>
              </a:rPr>
              <a:t>一颗千年不磨的珠玉。</a:t>
            </a:r>
            <a:endParaRPr lang="zh-CN" altLang="en-US" sz="6600">
              <a:solidFill>
                <a:srgbClr val="FFFF00"/>
              </a:solidFill>
              <a:latin typeface="微软雅黑" panose="020b0503020204020204" charset="-122"/>
              <a:ea typeface="微软雅黑" panose="020b0503020204020204" charset="-122"/>
              <a:cs typeface="微软雅黑" panose="020b0503020204020204" charset="-122"/>
            </a:endParaRPr>
          </a:p>
          <a:p>
            <a:pPr algn="r"/>
            <a:r>
              <a:rPr lang="en-US" altLang="zh-CN" sz="6600">
                <a:solidFill>
                  <a:srgbClr val="FFFF00"/>
                </a:solidFill>
                <a:latin typeface="微软雅黑" panose="020b0503020204020204" charset="-122"/>
                <a:ea typeface="微软雅黑" panose="020b0503020204020204" charset="-122"/>
                <a:cs typeface="微软雅黑" panose="020b0503020204020204" charset="-122"/>
              </a:rPr>
              <a:t>——李建吾</a:t>
            </a:r>
            <a:endParaRPr lang="en-US" altLang="zh-CN" sz="6600">
              <a:solidFill>
                <a:srgbClr val="FFFF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06" name="图片 105"/>
          <p:cNvPicPr/>
          <p:nvPr>
            <p:custDataLst>
              <p:tags r:id="rId5"/>
            </p:custDataLst>
          </p:nvPr>
        </p:nvPicPr>
        <p:blipFill>
          <a:blip r:embed="rId4"/>
          <a:stretch>
            <a:fillRect/>
          </a:stretch>
        </p:blipFill>
        <p:spPr>
          <a:xfrm>
            <a:off x="0" y="2839720"/>
            <a:ext cx="4730750" cy="4018280"/>
          </a:xfrm>
          <a:prstGeom prst="rect">
            <a:avLst/>
          </a:prstGeom>
          <a:noFill/>
          <a:ln w="9525">
            <a:noFill/>
          </a:ln>
          <a:effectLst>
            <a:softEdge rad="431800"/>
          </a:effectLst>
        </p:spPr>
      </p:pic>
      <p:sp>
        <p:nvSpPr>
          <p:cNvPr id="4" name="文本框 3"/>
          <p:cNvSpPr txBox="1"/>
          <p:nvPr>
            <p:custDataLst>
              <p:tags r:id="rId6"/>
            </p:custDataLst>
          </p:nvPr>
        </p:nvSpPr>
        <p:spPr>
          <a:xfrm>
            <a:off x="648335" y="319405"/>
            <a:ext cx="11309350" cy="2306955"/>
          </a:xfrm>
          <a:prstGeom prst="rect">
            <a:avLst/>
          </a:prstGeom>
          <a:noFill/>
        </p:spPr>
        <p:txBody>
          <a:bodyPr wrap="square" rtlCol="0">
            <a:spAutoFit/>
          </a:bodyPr>
          <a:lstStyle/>
          <a:p>
            <a:pPr fontAlgn="auto">
              <a:lnSpc>
                <a:spcPct val="150000"/>
              </a:lnSpc>
            </a:pPr>
            <a:r>
              <a:rPr lang="zh-CN" altLang="en-US" sz="3200"/>
              <a:t>1.请大家用一个字（词）概说你读《边城》后的感受是什么？</a:t>
            </a:r>
            <a:endParaRPr lang="zh-CN" altLang="en-US" sz="3200"/>
          </a:p>
          <a:p>
            <a:pPr fontAlgn="auto">
              <a:lnSpc>
                <a:spcPct val="150000"/>
              </a:lnSpc>
            </a:pPr>
            <a:r>
              <a:rPr lang="zh-CN" altLang="en-US" sz="3200"/>
              <a:t>2.在本文中“美”体现在哪些方面，它与小说的要素又有什么关系？</a:t>
            </a:r>
            <a:endParaRPr lang="zh-CN" altLang="en-US" sz="3200"/>
          </a:p>
        </p:txBody>
      </p:sp>
      <p:sp>
        <p:nvSpPr>
          <p:cNvPr id="10" name="文本框 9"/>
          <p:cNvSpPr txBox="1"/>
          <p:nvPr>
            <p:custDataLst>
              <p:tags r:id="rId7"/>
            </p:custDataLst>
          </p:nvPr>
        </p:nvSpPr>
        <p:spPr>
          <a:xfrm>
            <a:off x="6277610" y="2221230"/>
            <a:ext cx="3032760" cy="922020"/>
          </a:xfrm>
          <a:prstGeom prst="rect">
            <a:avLst/>
          </a:prstGeom>
          <a:noFill/>
        </p:spPr>
        <p:txBody>
          <a:bodyPr wrap="square" rtlCol="0">
            <a:spAutoFit/>
          </a:bodyPr>
          <a:lstStyle/>
          <a:p>
            <a:r>
              <a:rPr lang="zh-CN" altLang="en-US" sz="5400"/>
              <a:t>风景美</a:t>
            </a:r>
            <a:endParaRPr lang="zh-CN" altLang="en-US" sz="5400"/>
          </a:p>
        </p:txBody>
      </p:sp>
      <p:sp>
        <p:nvSpPr>
          <p:cNvPr id="11" name="文本框 10"/>
          <p:cNvSpPr txBox="1"/>
          <p:nvPr>
            <p:custDataLst>
              <p:tags r:id="rId8"/>
            </p:custDataLst>
          </p:nvPr>
        </p:nvSpPr>
        <p:spPr>
          <a:xfrm>
            <a:off x="6277610" y="3362960"/>
            <a:ext cx="3032760" cy="922020"/>
          </a:xfrm>
          <a:prstGeom prst="rect">
            <a:avLst/>
          </a:prstGeom>
          <a:noFill/>
        </p:spPr>
        <p:txBody>
          <a:bodyPr wrap="square" rtlCol="0">
            <a:spAutoFit/>
          </a:bodyPr>
          <a:lstStyle/>
          <a:p>
            <a:r>
              <a:rPr lang="zh-CN" altLang="en-US" sz="5400"/>
              <a:t>风俗美</a:t>
            </a:r>
            <a:endParaRPr lang="zh-CN" altLang="en-US" sz="5400"/>
          </a:p>
        </p:txBody>
      </p:sp>
      <p:sp>
        <p:nvSpPr>
          <p:cNvPr id="12" name="文本框 11"/>
          <p:cNvSpPr txBox="1"/>
          <p:nvPr>
            <p:custDataLst>
              <p:tags r:id="rId9"/>
            </p:custDataLst>
          </p:nvPr>
        </p:nvSpPr>
        <p:spPr>
          <a:xfrm>
            <a:off x="6277610" y="4565650"/>
            <a:ext cx="3032760" cy="922020"/>
          </a:xfrm>
          <a:prstGeom prst="rect">
            <a:avLst/>
          </a:prstGeom>
          <a:noFill/>
        </p:spPr>
        <p:txBody>
          <a:bodyPr wrap="square" rtlCol="0">
            <a:spAutoFit/>
          </a:bodyPr>
          <a:lstStyle/>
          <a:p>
            <a:r>
              <a:rPr lang="zh-CN" altLang="en-US" sz="5400"/>
              <a:t>人情美</a:t>
            </a:r>
            <a:endParaRPr lang="zh-CN" altLang="en-US" sz="5400"/>
          </a:p>
        </p:txBody>
      </p:sp>
      <p:sp>
        <p:nvSpPr>
          <p:cNvPr id="14" name="AutoShape 4"/>
          <p:cNvSpPr/>
          <p:nvPr>
            <p:custDataLst>
              <p:tags r:id="rId10"/>
            </p:custDataLst>
          </p:nvPr>
        </p:nvSpPr>
        <p:spPr bwMode="auto">
          <a:xfrm>
            <a:off x="5808980" y="2463800"/>
            <a:ext cx="400685" cy="2880360"/>
          </a:xfrm>
          <a:prstGeom prst="leftBrace">
            <a:avLst>
              <a:gd name="adj1" fmla="val 47466"/>
              <a:gd name="adj2" fmla="val 50000"/>
            </a:avLst>
          </a:prstGeom>
          <a:noFill/>
          <a:ln w="9525">
            <a:solidFill>
              <a:srgbClr val="000000"/>
            </a:solidFill>
            <a:roun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70180" y="207010"/>
            <a:ext cx="11592560" cy="5015865"/>
          </a:xfrm>
          <a:prstGeom prst="rect">
            <a:avLst/>
          </a:prstGeom>
          <a:noFill/>
        </p:spPr>
        <p:txBody>
          <a:bodyPr wrap="square" rtlCol="0">
            <a:spAutoFit/>
          </a:bodyPr>
          <a:lstStyle/>
          <a:p>
            <a:pPr fontAlgn="auto">
              <a:lnSpc>
                <a:spcPct val="125000"/>
              </a:lnSpc>
            </a:pPr>
            <a:r>
              <a:rPr lang="zh-CN" altLang="en-US" sz="3200"/>
              <a:t>（</a:t>
            </a:r>
            <a:r>
              <a:rPr lang="en-US" altLang="zh-CN" sz="3200"/>
              <a:t>1</a:t>
            </a:r>
            <a:r>
              <a:rPr lang="zh-CN" altLang="en-US" sz="3200"/>
              <a:t>）老船夫与过渡人起了争执，你们觉得当时的气氛如何？</a:t>
            </a:r>
            <a:endParaRPr lang="zh-CN" altLang="en-US" sz="3200"/>
          </a:p>
          <a:p>
            <a:pPr fontAlgn="auto">
              <a:lnSpc>
                <a:spcPct val="125000"/>
              </a:lnSpc>
            </a:pPr>
            <a:r>
              <a:rPr lang="zh-CN" altLang="en-US" sz="3200"/>
              <a:t>（</a:t>
            </a:r>
            <a:r>
              <a:rPr lang="en-US" altLang="zh-CN" sz="3200"/>
              <a:t>2</a:t>
            </a:r>
            <a:r>
              <a:rPr lang="zh-CN" altLang="en-US" sz="3200"/>
              <a:t>）文中哪些词可以看出 是紧张的？ </a:t>
            </a:r>
            <a:endParaRPr lang="zh-CN" altLang="en-US" sz="3200"/>
          </a:p>
          <a:p>
            <a:pPr fontAlgn="auto">
              <a:lnSpc>
                <a:spcPct val="150000"/>
              </a:lnSpc>
            </a:pPr>
            <a:endParaRPr lang="zh-CN" altLang="en-US" sz="3200"/>
          </a:p>
          <a:p>
            <a:pPr fontAlgn="auto">
              <a:lnSpc>
                <a:spcPct val="150000"/>
              </a:lnSpc>
            </a:pPr>
            <a:endParaRPr lang="zh-CN" altLang="en-US" sz="3200"/>
          </a:p>
          <a:p>
            <a:pPr fontAlgn="auto">
              <a:lnSpc>
                <a:spcPct val="150000"/>
              </a:lnSpc>
            </a:pPr>
            <a:r>
              <a:rPr lang="zh-CN" altLang="en-US" sz="3200"/>
              <a:t>（</a:t>
            </a:r>
            <a:r>
              <a:rPr lang="en-US" altLang="zh-CN" sz="3200"/>
              <a:t>3</a:t>
            </a:r>
            <a:r>
              <a:rPr lang="zh-CN" altLang="en-US" sz="3200"/>
              <a:t>）但是，很奇怪的是，所有在场的人都是什么表情？</a:t>
            </a:r>
            <a:endParaRPr lang="zh-CN" altLang="en-US" sz="3200"/>
          </a:p>
          <a:p>
            <a:pPr fontAlgn="auto">
              <a:lnSpc>
                <a:spcPct val="150000"/>
              </a:lnSpc>
            </a:pPr>
            <a:r>
              <a:rPr lang="zh-CN" altLang="en-US" sz="3200"/>
              <a:t>（</a:t>
            </a:r>
            <a:r>
              <a:rPr lang="en-US" altLang="zh-CN" sz="3200"/>
              <a:t>4</a:t>
            </a:r>
            <a:r>
              <a:rPr lang="zh-CN" altLang="en-US" sz="3200"/>
              <a:t>）这个场面看起来表现的是紧张的气氛，可是所有的人都笑盈盈的。紧张背后松弛的笑容，代表着什么？紧张意味 着什么？</a:t>
            </a:r>
            <a:endParaRPr lang="zh-CN" altLang="en-US" sz="3200"/>
          </a:p>
        </p:txBody>
      </p:sp>
      <p:sp>
        <p:nvSpPr>
          <p:cNvPr id="3" name="矩形 2"/>
          <p:cNvSpPr/>
          <p:nvPr>
            <p:custDataLst>
              <p:tags r:id="rId4"/>
            </p:custDataLst>
          </p:nvPr>
        </p:nvSpPr>
        <p:spPr>
          <a:xfrm>
            <a:off x="9903460" y="648970"/>
            <a:ext cx="1859280" cy="1106805"/>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紧张</a:t>
            </a:r>
            <a:endParaRPr lang="zh-CN" altLang="en-US"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文本框 3"/>
          <p:cNvSpPr txBox="1"/>
          <p:nvPr>
            <p:custDataLst>
              <p:tags r:id="rId5"/>
            </p:custDataLst>
          </p:nvPr>
        </p:nvSpPr>
        <p:spPr>
          <a:xfrm>
            <a:off x="617220" y="1583055"/>
            <a:ext cx="10273665" cy="1330960"/>
          </a:xfrm>
          <a:prstGeom prst="rect">
            <a:avLst/>
          </a:prstGeom>
          <a:noFill/>
        </p:spPr>
        <p:txBody>
          <a:bodyPr wrap="square" rtlCol="0">
            <a:spAutoFit/>
          </a:bodyPr>
          <a:lstStyle/>
          <a:p>
            <a:pPr fontAlgn="auto">
              <a:lnSpc>
                <a:spcPct val="126000"/>
              </a:lnSpc>
            </a:pPr>
            <a:r>
              <a:rPr lang="zh-CN" altLang="en-US" sz="3200">
                <a:highlight>
                  <a:srgbClr val="FFFF00"/>
                </a:highlight>
                <a:latin typeface="楷体" panose="02010609060101010101" charset="-122"/>
                <a:ea typeface="楷体" panose="02010609060101010101" charset="-122"/>
                <a:cs typeface="楷体" panose="02010609060101010101" charset="-122"/>
              </a:rPr>
              <a:t>“强横”“俨然生气似的”“迫着” “不成，你不能走” “更紧拉着卖纸人衣服不放” “汪汪汪地吠着”</a:t>
            </a:r>
            <a:endParaRPr lang="zh-CN" altLang="en-US" sz="3200">
              <a:highlight>
                <a:srgbClr val="FFFF00"/>
              </a:highlight>
              <a:latin typeface="楷体" panose="02010609060101010101" charset="-122"/>
              <a:ea typeface="楷体" panose="02010609060101010101" charset="-122"/>
              <a:cs typeface="楷体" panose="02010609060101010101" charset="-122"/>
            </a:endParaRPr>
          </a:p>
        </p:txBody>
      </p:sp>
      <p:sp>
        <p:nvSpPr>
          <p:cNvPr id="5" name="矩形 4"/>
          <p:cNvSpPr/>
          <p:nvPr>
            <p:custDataLst>
              <p:tags r:id="rId6"/>
            </p:custDataLst>
          </p:nvPr>
        </p:nvSpPr>
        <p:spPr>
          <a:xfrm>
            <a:off x="10383520" y="2688590"/>
            <a:ext cx="1142365" cy="1445260"/>
          </a:xfrm>
          <a:prstGeom prst="rect">
            <a:avLst/>
          </a:prstGeom>
          <a:noFill/>
          <a:ln>
            <a:noFill/>
          </a:ln>
        </p:spPr>
        <p:txBody>
          <a:bodyPr wrap="square" rtlCol="0" anchor="t">
            <a:spAutoFit/>
          </a:bodyPr>
          <a:lstStyle/>
          <a:p>
            <a:pPr algn="ctr"/>
            <a:r>
              <a:rPr lang="zh-CN" altLang="en-US" sz="8800" b="1">
                <a:ln w="6600">
                  <a:solidFill>
                    <a:schemeClr val="accent2"/>
                  </a:solidFill>
                  <a:prstDash val="solid"/>
                </a:ln>
                <a:solidFill>
                  <a:schemeClr val="accent2"/>
                </a:solidFill>
                <a:effectLst>
                  <a:outerShdw dist="38100" dir="2700000" algn="tl" rotWithShape="0">
                    <a:schemeClr val="accent2"/>
                  </a:outerShdw>
                </a:effectLst>
                <a:latin typeface="楷体" panose="02010609060101010101" charset="-122"/>
                <a:ea typeface="楷体" panose="02010609060101010101" charset="-122"/>
                <a:cs typeface="楷体" panose="02010609060101010101" charset="-122"/>
              </a:rPr>
              <a:t>笑</a:t>
            </a:r>
            <a:endParaRPr lang="zh-CN" altLang="en-US" sz="8800" b="1">
              <a:ln w="6600">
                <a:solidFill>
                  <a:schemeClr val="accent2"/>
                </a:solidFill>
                <a:prstDash val="solid"/>
              </a:ln>
              <a:solidFill>
                <a:schemeClr val="accent2"/>
              </a:solidFill>
              <a:effectLst>
                <a:outerShdw dist="38100" dir="2700000" algn="tl" rotWithShape="0">
                  <a:schemeClr val="accent2"/>
                </a:outerShdw>
              </a:effectLst>
              <a:latin typeface="楷体" panose="02010609060101010101" charset="-122"/>
              <a:ea typeface="楷体" panose="02010609060101010101" charset="-122"/>
              <a:cs typeface="楷体" panose="02010609060101010101" charset="-122"/>
            </a:endParaRPr>
          </a:p>
        </p:txBody>
      </p:sp>
      <p:sp>
        <p:nvSpPr>
          <p:cNvPr id="6" name="文本框 5"/>
          <p:cNvSpPr txBox="1"/>
          <p:nvPr>
            <p:custDataLst>
              <p:tags r:id="rId7"/>
            </p:custDataLst>
          </p:nvPr>
        </p:nvSpPr>
        <p:spPr>
          <a:xfrm>
            <a:off x="452120" y="5375910"/>
            <a:ext cx="10249535" cy="645160"/>
          </a:xfrm>
          <a:prstGeom prst="rect">
            <a:avLst/>
          </a:prstGeom>
          <a:noFill/>
        </p:spPr>
        <p:txBody>
          <a:bodyPr wrap="square" rtlCol="0">
            <a:spAutoFit/>
          </a:bodyPr>
          <a:lstStyle/>
          <a:p>
            <a:r>
              <a:rPr lang="zh-CN" altLang="en-US" sz="3600">
                <a:highlight>
                  <a:srgbClr val="FFFF00"/>
                </a:highlight>
              </a:rPr>
              <a:t>一个在赠予，一 个在推辞。一边争执，一边礼让。</a:t>
            </a:r>
            <a:endParaRPr lang="zh-CN" altLang="en-US" sz="3600">
              <a:highlight>
                <a:srgbClr val="FFFF00"/>
              </a:highlight>
            </a:endParaRPr>
          </a:p>
        </p:txBody>
      </p:sp>
      <p:sp>
        <p:nvSpPr>
          <p:cNvPr id="7" name="椭圆 6"/>
          <p:cNvSpPr/>
          <p:nvPr>
            <p:custDataLst>
              <p:tags r:id="rId8"/>
            </p:custDataLst>
          </p:nvPr>
        </p:nvSpPr>
        <p:spPr>
          <a:xfrm>
            <a:off x="3620770" y="2419985"/>
            <a:ext cx="3691890" cy="3601085"/>
          </a:xfrm>
          <a:prstGeom prst="ellipse">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8000">
                <a:solidFill>
                  <a:srgbClr val="FF0000"/>
                </a:solidFill>
              </a:rPr>
              <a:t>友情纯朴</a:t>
            </a:r>
            <a:endParaRPr lang="zh-CN" altLang="en-US" sz="80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blinds(horizontal)">
                                      <p:cBhvr>
                                        <p:cTn id="22" dur="500"/>
                                        <p:tgtEl>
                                          <p:spTgt spid="2">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linds(horizontal)">
                                      <p:cBhvr>
                                        <p:cTn id="32" dur="500"/>
                                        <p:tgtEl>
                                          <p:spTgt spid="2">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椭圆 6"/>
          <p:cNvSpPr/>
          <p:nvPr>
            <p:custDataLst>
              <p:tags r:id="rId3"/>
            </p:custDataLst>
          </p:nvPr>
        </p:nvSpPr>
        <p:spPr>
          <a:xfrm>
            <a:off x="0" y="0"/>
            <a:ext cx="2758440" cy="2637155"/>
          </a:xfrm>
          <a:prstGeom prst="ellipse">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6000">
                <a:solidFill>
                  <a:srgbClr val="FF0000"/>
                </a:solidFill>
              </a:rPr>
              <a:t>亲情纯真</a:t>
            </a:r>
            <a:endParaRPr lang="zh-CN" altLang="en-US" sz="6000">
              <a:solidFill>
                <a:srgbClr val="FF0000"/>
              </a:solidFill>
            </a:endParaRPr>
          </a:p>
        </p:txBody>
      </p:sp>
      <p:pic>
        <p:nvPicPr>
          <p:cNvPr id="105" name="图片 104"/>
          <p:cNvPicPr/>
          <p:nvPr>
            <p:custDataLst>
              <p:tags r:id="rId5"/>
            </p:custDataLst>
          </p:nvPr>
        </p:nvPicPr>
        <p:blipFill>
          <a:blip r:embed="rId4"/>
          <a:stretch>
            <a:fillRect/>
          </a:stretch>
        </p:blipFill>
        <p:spPr>
          <a:xfrm>
            <a:off x="7505700" y="0"/>
            <a:ext cx="4575810" cy="4454525"/>
          </a:xfrm>
          <a:prstGeom prst="rect">
            <a:avLst/>
          </a:prstGeom>
          <a:noFill/>
          <a:ln w="9525">
            <a:noFill/>
          </a:ln>
        </p:spPr>
      </p:pic>
      <p:pic>
        <p:nvPicPr>
          <p:cNvPr id="2" name="图片 1"/>
          <p:cNvPicPr>
            <a:picLocks noChangeAspect="1"/>
          </p:cNvPicPr>
          <p:nvPr>
            <p:custDataLst>
              <p:tags r:id="rId7"/>
            </p:custDataLst>
          </p:nvPr>
        </p:nvPicPr>
        <p:blipFill>
          <a:blip r:embed="rId6"/>
          <a:srcRect t="2548"/>
          <a:stretch>
            <a:fillRect/>
          </a:stretch>
        </p:blipFill>
        <p:spPr>
          <a:xfrm>
            <a:off x="894080" y="2718435"/>
            <a:ext cx="6191885" cy="3942080"/>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99390" y="193675"/>
            <a:ext cx="11792585" cy="3538220"/>
          </a:xfrm>
          <a:prstGeom prst="rect">
            <a:avLst/>
          </a:prstGeom>
          <a:noFill/>
          <a:ln w="9525">
            <a:noFill/>
          </a:ln>
        </p:spPr>
        <p:txBody>
          <a:bodyPr wrap="square">
            <a:spAutoFit/>
          </a:bodyPr>
          <a:lstStyle/>
          <a:p>
            <a:pPr indent="0"/>
            <a:r>
              <a:rPr lang="zh-CN" sz="4400" b="1">
                <a:ea typeface="宋体" panose="02010600030101010101" pitchFamily="2" charset="-122"/>
              </a:rPr>
              <a:t>小结</a:t>
            </a:r>
            <a:endParaRPr lang="zh-CN" sz="4400" b="1">
              <a:ea typeface="宋体" panose="02010600030101010101" pitchFamily="2" charset="-122"/>
            </a:endParaRPr>
          </a:p>
          <a:p>
            <a:pPr indent="0"/>
            <a:r>
              <a:rPr lang="zh-CN" sz="3600" b="1">
                <a:ea typeface="宋体" panose="02010600030101010101" pitchFamily="2" charset="-122"/>
              </a:rPr>
              <a:t> </a:t>
            </a:r>
            <a:r>
              <a:rPr lang="en-US" altLang="zh-CN" sz="3600" b="1">
                <a:ea typeface="宋体" panose="02010600030101010101" pitchFamily="2" charset="-122"/>
              </a:rPr>
              <a:t>       </a:t>
            </a:r>
            <a:r>
              <a:rPr lang="zh-CN" sz="3600" b="1">
                <a:ea typeface="宋体" panose="02010600030101010101" pitchFamily="2" charset="-122"/>
              </a:rPr>
              <a:t>一座城里，这里的人重义轻利、慷慨大度、宽厚热情、淳朴善良。你、我、他构建一个家，你们、我们、</a:t>
            </a:r>
            <a:r>
              <a:rPr lang="zh-CN" sz="3600" b="1">
                <a:ea typeface="宋体" panose="02010600030101010101" pitchFamily="2" charset="-122"/>
                <a:cs typeface="Times New Roman" panose="02020603050405020304" charset="0"/>
              </a:rPr>
              <a:t> 他们构建一座城。人与人之间和睦、和 乐，成人之美——无争、无欲、无怨。真 实、自然、毫不急功近利，含蓄而毫不声 张，温情而毫不暴烈，他们有爱、敢爱。 </a:t>
            </a:r>
            <a:endParaRPr lang="zh-CN" altLang="en-US" sz="3600" b="1">
              <a:ea typeface="宋体" panose="02010600030101010101" pitchFamily="2" charset="-122"/>
              <a:cs typeface="Times New Roman" panose="02020603050405020304" charset="0"/>
            </a:endParaRPr>
          </a:p>
        </p:txBody>
      </p:sp>
      <p:sp>
        <p:nvSpPr>
          <p:cNvPr id="2" name="矩形 1"/>
          <p:cNvSpPr/>
          <p:nvPr>
            <p:custDataLst>
              <p:tags r:id="rId4"/>
            </p:custDataLst>
          </p:nvPr>
        </p:nvSpPr>
        <p:spPr>
          <a:xfrm>
            <a:off x="556895" y="3945890"/>
            <a:ext cx="11249025" cy="245427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7200">
                <a:solidFill>
                  <a:srgbClr val="FF0000"/>
                </a:solidFill>
              </a:rPr>
              <a:t>       </a:t>
            </a:r>
            <a:r>
              <a:rPr lang="zh-CN" altLang="en-US" sz="7200">
                <a:solidFill>
                  <a:srgbClr val="FF0000"/>
                </a:solidFill>
              </a:rPr>
              <a:t>边城是诗意的边城，更是真善美的理想王国。</a:t>
            </a:r>
            <a:endParaRPr lang="zh-CN" altLang="en-US" sz="7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239395" y="579120"/>
            <a:ext cx="11578590" cy="5262245"/>
          </a:xfrm>
          <a:prstGeom prst="rect">
            <a:avLst/>
          </a:prstGeom>
          <a:noFill/>
          <a:ln w="9525">
            <a:noFill/>
          </a:ln>
        </p:spPr>
        <p:txBody>
          <a:bodyPr wrap="square">
            <a:spAutoFit/>
          </a:bodyPr>
          <a:lstStyle/>
          <a:p>
            <a:pPr indent="0"/>
            <a:r>
              <a:rPr lang="en-US" altLang="zh-CN" sz="4800" b="0">
                <a:solidFill>
                  <a:srgbClr val="000000"/>
                </a:solidFill>
                <a:ea typeface="宋体" panose="02010600030101010101" pitchFamily="2" charset="-122"/>
              </a:rPr>
              <a:t>        </a:t>
            </a:r>
            <a:r>
              <a:rPr lang="zh-CN" sz="4800" b="0">
                <a:solidFill>
                  <a:srgbClr val="000000"/>
                </a:solidFill>
                <a:latin typeface="楷体" panose="02010609060101010101" charset="-122"/>
                <a:ea typeface="楷体" panose="02010609060101010101" charset="-122"/>
                <a:cs typeface="楷体" panose="02010609060101010101" charset="-122"/>
              </a:rPr>
              <a:t>一九三四年的冬天，我因事从北平回湘西……一入辰河流域，什么都不了…… 农村社会所保有那点正直朴素人情美，几乎快要消失无余，代替而来的却是近二十年实际社会培养成功的一种唯实 唯利庸俗人生观。</a:t>
            </a:r>
            <a:endParaRPr lang="zh-CN" sz="4800" b="0">
              <a:solidFill>
                <a:srgbClr val="000000"/>
              </a:solidFill>
              <a:ea typeface="宋体" panose="02010600030101010101" pitchFamily="2" charset="-122"/>
              <a:cs typeface="Times New Roman" panose="02020603050405020304" charset="0"/>
            </a:endParaRPr>
          </a:p>
          <a:p>
            <a:pPr indent="0" algn="r"/>
            <a:r>
              <a:rPr lang="zh-CN" sz="4800" b="0">
                <a:solidFill>
                  <a:srgbClr val="000000"/>
                </a:solidFill>
                <a:ea typeface="宋体" panose="02010600030101010101" pitchFamily="2" charset="-122"/>
                <a:cs typeface="Times New Roman" panose="02020603050405020304" charset="0"/>
              </a:rPr>
              <a:t> </a:t>
            </a:r>
            <a:r>
              <a:rPr lang="en-US" altLang="zh-CN" sz="4800" b="0">
                <a:solidFill>
                  <a:srgbClr val="000000"/>
                </a:solidFill>
                <a:ea typeface="宋体" panose="02010600030101010101" pitchFamily="2" charset="-122"/>
                <a:cs typeface="Times New Roman" panose="02020603050405020304" charset="0"/>
              </a:rPr>
              <a:t>             ——</a:t>
            </a:r>
            <a:r>
              <a:rPr lang="zh-CN" sz="4800">
                <a:solidFill>
                  <a:srgbClr val="000000"/>
                </a:solidFill>
                <a:ea typeface="宋体" panose="02010600030101010101" pitchFamily="2" charset="-122"/>
                <a:sym typeface="+mn-ea"/>
              </a:rPr>
              <a:t>沈先生在《〈长河〉题记》</a:t>
            </a:r>
            <a:endParaRPr lang="en-US" altLang="zh-CN" sz="4800" b="0">
              <a:solidFill>
                <a:srgbClr val="000000"/>
              </a:solidFill>
              <a:ea typeface="宋体" panose="02010600030101010101" pitchFamily="2" charset="-122"/>
              <a:cs typeface="Times New Roman" panose="02020603050405020304" charset="0"/>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8"/>
          <a:stretch>
            <a:fillRect/>
          </a:stretch>
        </a:blipFill>
        <a:effectLst/>
      </p:bgPr>
    </p:bg>
    <p:spTree>
      <p:nvGrpSpPr>
        <p:cNvPr id="1" name=""/>
        <p:cNvGrpSpPr/>
        <p:nvPr>
          <p:custDataLst>
            <p:tags r:id="rId3"/>
          </p:custDataLst>
        </p:nvPr>
      </p:nvGrpSpPr>
      <p:grpSpPr>
        <a:xfrm>
          <a:off x="0" y="0"/>
          <a:ext cx="0" cy="0"/>
        </a:xfrm>
      </p:grpSpPr>
      <p:sp>
        <p:nvSpPr>
          <p:cNvPr id="12" name="任意多边形 11"/>
          <p:cNvSpPr/>
          <p:nvPr>
            <p:custDataLst>
              <p:tags r:id="rId4"/>
            </p:custDataLst>
          </p:nvPr>
        </p:nvSpPr>
        <p:spPr>
          <a:xfrm>
            <a:off x="0" y="0"/>
            <a:ext cx="12192635" cy="6858635"/>
          </a:xfrm>
          <a:custGeom>
            <a:gdLst>
              <a:gd name="connsiteX0" fmla="*/ 0 w 6755994"/>
              <a:gd name="connsiteY0" fmla="*/ 0 h 6858000"/>
              <a:gd name="connsiteX1" fmla="*/ 6755994 w 6755994"/>
              <a:gd name="connsiteY1" fmla="*/ 0 h 6858000"/>
              <a:gd name="connsiteX2" fmla="*/ 6755994 w 6755994"/>
              <a:gd name="connsiteY2" fmla="*/ 6858000 h 6858000"/>
              <a:gd name="connsiteX3" fmla="*/ 1 w 6755994"/>
              <a:gd name="connsiteY3" fmla="*/ 6858000 h 6858000"/>
              <a:gd name="connsiteX4" fmla="*/ 1393031 w 6755994"/>
              <a:gd name="connsiteY4" fmla="*/ 3429001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55994" h="6858000">
                <a:moveTo>
                  <a:pt x="0" y="0"/>
                </a:moveTo>
                <a:lnTo>
                  <a:pt x="6755994" y="0"/>
                </a:lnTo>
                <a:lnTo>
                  <a:pt x="6755994" y="6858000"/>
                </a:lnTo>
                <a:lnTo>
                  <a:pt x="1" y="6858000"/>
                </a:lnTo>
                <a:lnTo>
                  <a:pt x="1393031" y="3429001"/>
                </a:lnTo>
                <a:close/>
              </a:path>
            </a:pathLst>
          </a:cu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 </a:t>
            </a:r>
            <a:endParaRPr lang="zh-CN" altLang="en-US"/>
          </a:p>
        </p:txBody>
      </p:sp>
      <p:sp>
        <p:nvSpPr>
          <p:cNvPr id="6" name="任意多边形 5"/>
          <p:cNvSpPr/>
          <p:nvPr>
            <p:custDataLst>
              <p:tags r:id="rId5"/>
            </p:custDataLst>
          </p:nvPr>
        </p:nvSpPr>
        <p:spPr>
          <a:xfrm rot="10800000">
            <a:off x="2546350" y="0"/>
            <a:ext cx="12192635" cy="6858635"/>
          </a:xfrm>
          <a:custGeom>
            <a:gdLst>
              <a:gd name="connsiteX0" fmla="*/ 0 w 6755994"/>
              <a:gd name="connsiteY0" fmla="*/ 0 h 6858000"/>
              <a:gd name="connsiteX1" fmla="*/ 6755994 w 6755994"/>
              <a:gd name="connsiteY1" fmla="*/ 0 h 6858000"/>
              <a:gd name="connsiteX2" fmla="*/ 6755994 w 6755994"/>
              <a:gd name="connsiteY2" fmla="*/ 6858000 h 6858000"/>
              <a:gd name="connsiteX3" fmla="*/ 1 w 6755994"/>
              <a:gd name="connsiteY3" fmla="*/ 6858000 h 6858000"/>
              <a:gd name="connsiteX4" fmla="*/ 1393031 w 6755994"/>
              <a:gd name="connsiteY4" fmla="*/ 3429001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55994" h="6858000">
                <a:moveTo>
                  <a:pt x="0" y="0"/>
                </a:moveTo>
                <a:lnTo>
                  <a:pt x="6755994" y="0"/>
                </a:lnTo>
                <a:lnTo>
                  <a:pt x="6755994" y="6858000"/>
                </a:lnTo>
                <a:lnTo>
                  <a:pt x="1" y="6858000"/>
                </a:lnTo>
                <a:lnTo>
                  <a:pt x="1393031" y="3429001"/>
                </a:lnTo>
                <a:close/>
              </a:path>
            </a:pathLst>
          </a:cu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 </a:t>
            </a:r>
            <a:endParaRPr lang="zh-CN" altLang="en-US"/>
          </a:p>
        </p:txBody>
      </p:sp>
      <p:sp>
        <p:nvSpPr>
          <p:cNvPr id="2" name="文本框 1"/>
          <p:cNvSpPr txBox="1"/>
          <p:nvPr>
            <p:custDataLst>
              <p:tags r:id="rId6"/>
            </p:custDataLst>
          </p:nvPr>
        </p:nvSpPr>
        <p:spPr>
          <a:xfrm>
            <a:off x="2546350" y="267335"/>
            <a:ext cx="9423400" cy="6323965"/>
          </a:xfrm>
          <a:prstGeom prst="rect">
            <a:avLst/>
          </a:prstGeom>
          <a:noFill/>
        </p:spPr>
        <p:txBody>
          <a:bodyPr wrap="square" rtlCol="0">
            <a:spAutoFit/>
          </a:bodyPr>
          <a:lstStyle/>
          <a:p>
            <a:pPr fontAlgn="auto">
              <a:lnSpc>
                <a:spcPct val="150000"/>
              </a:lnSpc>
            </a:pPr>
            <a:r>
              <a:rPr lang="en-US" altLang="zh-CN" sz="3000" b="1">
                <a:solidFill>
                  <a:schemeClr val="tx1"/>
                </a:solidFill>
                <a:uFillTx/>
              </a:rPr>
              <a:t>       </a:t>
            </a:r>
            <a:r>
              <a:rPr lang="zh-CN" altLang="en-US" sz="3000" b="1">
                <a:solidFill>
                  <a:schemeClr val="tx1"/>
                </a:solidFill>
                <a:uFillTx/>
              </a:rPr>
              <a:t>《边城》完成于1934年4月19日，是作者最负盛名的代表作。关于这篇小说的创作动机，作者说：</a:t>
            </a:r>
            <a:r>
              <a:rPr lang="zh-CN" altLang="en-US" sz="3000" b="1">
                <a:solidFill>
                  <a:srgbClr val="FF0000"/>
                </a:solidFill>
                <a:highlight>
                  <a:srgbClr val="FFFF00"/>
                </a:highlight>
                <a:uFillTx/>
              </a:rPr>
              <a:t>“我要表现的是一种‘人生形式’，一种优美、健康、自然，而又不悖乎人性的人生形式</a:t>
            </a:r>
            <a:r>
              <a:rPr lang="zh-CN" altLang="en-US" sz="3000" b="1">
                <a:solidFill>
                  <a:schemeClr val="tx1"/>
                </a:solidFill>
                <a:uFillTx/>
              </a:rPr>
              <a:t>。我主意不在领导读者去桃花源旅行，却想借重桃源上行七百里路酉水流域一个小城小市中几个愚夫俗子，被一件普通人事牵连在一处时，各人应得的一份哀乐，</a:t>
            </a:r>
            <a:r>
              <a:rPr lang="zh-CN" altLang="en-US" sz="3000" b="1">
                <a:solidFill>
                  <a:srgbClr val="FF0000"/>
                </a:solidFill>
                <a:highlight>
                  <a:srgbClr val="FFFF00"/>
                </a:highlight>
                <a:uFillTx/>
              </a:rPr>
              <a:t>为人类‘爱’字作一个恰如其分的说明</a:t>
            </a:r>
            <a:r>
              <a:rPr lang="zh-CN" altLang="en-US" sz="3000" b="1">
                <a:solidFill>
                  <a:schemeClr val="tx1"/>
                </a:solidFill>
                <a:uFillTx/>
              </a:rPr>
              <a:t>。”全篇以翠翠的爱情悲剧作为线索，淋漓尽致地表现来了湘西地方的风景美和人性美。</a:t>
            </a:r>
            <a:endParaRPr lang="zh-CN" altLang="en-US" sz="3000" b="1">
              <a:solidFill>
                <a:schemeClr val="tx1"/>
              </a:solidFill>
              <a:uFillTx/>
            </a:endParaRPr>
          </a:p>
        </p:txBody>
      </p:sp>
      <p:sp>
        <p:nvSpPr>
          <p:cNvPr id="3" name="矩形 2"/>
          <p:cNvSpPr/>
          <p:nvPr>
            <p:custDataLst>
              <p:tags r:id="rId7"/>
            </p:custDataLst>
          </p:nvPr>
        </p:nvSpPr>
        <p:spPr>
          <a:xfrm>
            <a:off x="1438910" y="-121920"/>
            <a:ext cx="2011680" cy="1198880"/>
          </a:xfrm>
          <a:prstGeom prst="rect">
            <a:avLst/>
          </a:prstGeom>
          <a:noFill/>
          <a:ln>
            <a:noFill/>
          </a:ln>
        </p:spPr>
        <p:txBody>
          <a:bodyPr wrap="none" rtlCol="0" anchor="t">
            <a:spAutoFit/>
          </a:bodyPr>
          <a:lstStyle/>
          <a:p>
            <a:pPr algn="ctr"/>
            <a:r>
              <a:rPr lang="zh-CN" altLang="en-US" sz="7200" b="1">
                <a:solidFill>
                  <a:srgbClr val="FF0000"/>
                </a:solidFill>
                <a:effectLst>
                  <a:reflection blurRad="6350" stA="53000" endA="300" endPos="35500" dir="5400000" sy="-90000" algn="bl" rotWithShape="0"/>
                </a:effectLst>
                <a:uFillTx/>
              </a:rPr>
              <a:t>背景</a:t>
            </a:r>
            <a:endParaRPr lang="zh-CN" altLang="en-US" sz="7200" b="1">
              <a:solidFill>
                <a:srgbClr val="FF0000"/>
              </a:solidFill>
              <a:effectLst>
                <a:reflection blurRad="6350" stA="53000" endA="300" endPos="35500" dir="5400000" sy="-90000" algn="bl" rotWithShape="0"/>
              </a:effectLst>
              <a:uFillTx/>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7"/>
          <a:stretch>
            <a:fillRect/>
          </a:stretch>
        </a:blipFill>
        <a:effectLst/>
      </p:bgPr>
    </p:bg>
    <p:spTree>
      <p:nvGrpSpPr>
        <p:cNvPr id="1" name=""/>
        <p:cNvGrpSpPr/>
        <p:nvPr>
          <p:custDataLst>
            <p:tags r:id="rId2"/>
          </p:custDataLst>
        </p:nvPr>
      </p:nvGrpSpPr>
      <p:grpSpPr>
        <a:xfrm>
          <a:off x="0" y="0"/>
          <a:ext cx="0" cy="0"/>
        </a:xfrm>
      </p:grpSpPr>
      <p:sp>
        <p:nvSpPr>
          <p:cNvPr id="12" name="椭圆 11"/>
          <p:cNvSpPr/>
          <p:nvPr>
            <p:custDataLst>
              <p:tags r:id="rId3"/>
            </p:custDataLst>
          </p:nvPr>
        </p:nvSpPr>
        <p:spPr>
          <a:xfrm>
            <a:off x="3178630" y="510996"/>
            <a:ext cx="5834742" cy="5834740"/>
          </a:xfrm>
          <a:prstGeom prst="ellipse">
            <a:avLst/>
          </a:prstGeom>
          <a:solidFill>
            <a:schemeClr val="accent6">
              <a:lumMod val="20000"/>
              <a:lumOff val="8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 name="椭圆 1"/>
          <p:cNvSpPr/>
          <p:nvPr>
            <p:custDataLst>
              <p:tags r:id="rId4"/>
            </p:custDataLst>
          </p:nvPr>
        </p:nvSpPr>
        <p:spPr>
          <a:xfrm>
            <a:off x="3671456" y="1003822"/>
            <a:ext cx="4849090" cy="4849088"/>
          </a:xfrm>
          <a:prstGeom prst="ellipse">
            <a:avLst/>
          </a:prstGeom>
          <a:solidFill>
            <a:schemeClr val="accent6">
              <a:lumMod val="60000"/>
              <a:lumOff val="40000"/>
              <a:alpha val="49000"/>
            </a:schemeClr>
          </a:solidFill>
          <a:ln w="63500">
            <a:solidFill>
              <a:srgbClr val="17406D">
                <a:lumMod val="75000"/>
                <a:alpha val="44000"/>
              </a:srgbClr>
            </a:solidFill>
          </a:ln>
        </p:spPr>
        <p:style>
          <a:lnRef idx="2">
            <a:srgbClr val="17406D">
              <a:shade val="50000"/>
            </a:srgbClr>
          </a:lnRef>
          <a:fillRef idx="1">
            <a:srgbClr val="17406D"/>
          </a:fillRef>
          <a:effectRef idx="0">
            <a:srgbClr val="17406D"/>
          </a:effectRef>
          <a:fontRef idx="minor">
            <a:srgbClr val="FFFFFF"/>
          </a:fontRef>
        </p:style>
        <p:txBody>
          <a:bodyPr rtlCol="0" anchor="ctr"/>
          <a:lstStyle/>
          <a:p>
            <a:pPr algn="ctr"/>
            <a:endParaRPr lang="zh-CN" altLang="en-US">
              <a:noFill/>
            </a:endParaRPr>
          </a:p>
        </p:txBody>
      </p:sp>
      <p:sp>
        <p:nvSpPr>
          <p:cNvPr id="15" name="矩形 14"/>
          <p:cNvSpPr/>
          <p:nvPr>
            <p:custDataLst>
              <p:tags r:id="rId5"/>
            </p:custDataLst>
          </p:nvPr>
        </p:nvSpPr>
        <p:spPr>
          <a:xfrm>
            <a:off x="4296001" y="2727973"/>
            <a:ext cx="360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4"/>
          <p:cNvSpPr>
            <a:spLocks noChangeArrowheads="1"/>
          </p:cNvSpPr>
          <p:nvPr>
            <p:custDataLst>
              <p:tags r:id="rId6"/>
            </p:custDataLst>
          </p:nvPr>
        </p:nvSpPr>
        <p:spPr bwMode="auto">
          <a:xfrm>
            <a:off x="4328162" y="2946398"/>
            <a:ext cx="3535680"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zh-CN" altLang="en-US" sz="6600" b="1">
                <a:solidFill>
                  <a:srgbClr val="FF0000"/>
                </a:solidFill>
                <a:latin typeface="微软雅黑" panose="020b0503020204020204" charset="-122"/>
                <a:ea typeface="微软雅黑" panose="020b0503020204020204" charset="-122"/>
                <a:sym typeface="Arial" panose="020b0604020202020204" pitchFamily="34" charset="0"/>
              </a:rPr>
              <a:t>知人论世</a:t>
            </a:r>
            <a:endParaRPr lang="zh-CN" altLang="en-US" sz="6600" b="1">
              <a:solidFill>
                <a:srgbClr val="FF0000"/>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6"/>
          <a:stretch>
            <a:fillRect/>
          </a:stretch>
        </a:blipFill>
        <a:effectLst/>
      </p:bgPr>
    </p:bg>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0" y="5715"/>
            <a:ext cx="12201525" cy="6852285"/>
          </a:xfrm>
          <a:prstGeom prst="rect">
            <a:avLst/>
          </a:prstGeom>
          <a:solidFill>
            <a:schemeClr val="bg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4"/>
            </p:custDataLst>
          </p:nvPr>
        </p:nvSpPr>
        <p:spPr>
          <a:xfrm>
            <a:off x="1310640" y="608330"/>
            <a:ext cx="932688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tx1"/>
                </a:solidFill>
                <a:effectLst/>
              </a:rPr>
              <a:t>沈从文的愿景是什么？</a:t>
            </a:r>
            <a:endParaRPr lang="zh-CN" altLang="en-US" sz="7200" b="1">
              <a:ln w="22225">
                <a:solidFill>
                  <a:schemeClr val="accent2"/>
                </a:solidFill>
                <a:prstDash val="solid"/>
              </a:ln>
              <a:solidFill>
                <a:schemeClr val="tx1"/>
              </a:solidFill>
              <a:effectLst/>
            </a:endParaRPr>
          </a:p>
        </p:txBody>
      </p:sp>
      <p:sp>
        <p:nvSpPr>
          <p:cNvPr id="5" name="文本框 4"/>
          <p:cNvSpPr txBox="1"/>
          <p:nvPr>
            <p:custDataLst>
              <p:tags r:id="rId5"/>
            </p:custDataLst>
          </p:nvPr>
        </p:nvSpPr>
        <p:spPr>
          <a:xfrm>
            <a:off x="1089660" y="2624455"/>
            <a:ext cx="10649585" cy="2306955"/>
          </a:xfrm>
          <a:prstGeom prst="rect">
            <a:avLst/>
          </a:prstGeom>
          <a:noFill/>
        </p:spPr>
        <p:txBody>
          <a:bodyPr wrap="square" rtlCol="0">
            <a:spAutoFit/>
          </a:bodyPr>
          <a:lstStyle/>
          <a:p>
            <a:r>
              <a:rPr lang="zh-CN" altLang="en-US" sz="7200" b="1">
                <a:solidFill>
                  <a:srgbClr val="FF0000"/>
                </a:solidFill>
              </a:rPr>
              <a:t>对真善美的守护，也是对每一个人精神家园的守护</a:t>
            </a:r>
            <a:endParaRPr lang="zh-CN" altLang="en-US" sz="7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0" name="图片 99"/>
          <p:cNvPicPr/>
          <p:nvPr>
            <p:custDataLst>
              <p:tags r:id="rId4"/>
            </p:custDataLst>
          </p:nvPr>
        </p:nvPicPr>
        <p:blipFill>
          <a:blip r:embed="rId3"/>
          <a:stretch>
            <a:fillRect/>
          </a:stretch>
        </p:blipFill>
        <p:spPr>
          <a:xfrm>
            <a:off x="7166610" y="3379470"/>
            <a:ext cx="5025390" cy="3478530"/>
          </a:xfrm>
          <a:prstGeom prst="rect">
            <a:avLst/>
          </a:prstGeom>
          <a:noFill/>
          <a:ln w="9525">
            <a:noFill/>
          </a:ln>
          <a:effectLst>
            <a:softEdge rad="152400"/>
          </a:effectLst>
        </p:spPr>
      </p:pic>
      <p:sp>
        <p:nvSpPr>
          <p:cNvPr id="4" name="矩形 3"/>
          <p:cNvSpPr/>
          <p:nvPr>
            <p:custDataLst>
              <p:tags r:id="rId5"/>
            </p:custDataLst>
          </p:nvPr>
        </p:nvSpPr>
        <p:spPr>
          <a:xfrm>
            <a:off x="251460" y="283845"/>
            <a:ext cx="947420" cy="2799715"/>
          </a:xfrm>
          <a:prstGeom prst="rect">
            <a:avLst/>
          </a:prstGeom>
          <a:noFill/>
          <a:ln>
            <a:noFill/>
          </a:ln>
        </p:spPr>
        <p:txBody>
          <a:bodyPr wrap="square" rtlCol="0" anchor="t">
            <a:spAutoFit/>
          </a:bodyPr>
          <a:lstStyle/>
          <a:p>
            <a:pPr algn="ctr"/>
            <a:r>
              <a:rPr lang="zh-CN" altLang="en-US" sz="8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边城</a:t>
            </a:r>
            <a:endParaRPr lang="zh-CN" altLang="en-US" sz="8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文本框 4"/>
          <p:cNvSpPr txBox="1"/>
          <p:nvPr>
            <p:custDataLst>
              <p:tags r:id="rId6"/>
            </p:custDataLst>
          </p:nvPr>
        </p:nvSpPr>
        <p:spPr>
          <a:xfrm>
            <a:off x="1723390" y="283845"/>
            <a:ext cx="10083800" cy="3169285"/>
          </a:xfrm>
          <a:prstGeom prst="rect">
            <a:avLst/>
          </a:prstGeom>
          <a:noFill/>
        </p:spPr>
        <p:txBody>
          <a:bodyPr wrap="square" rtlCol="0">
            <a:spAutoFit/>
          </a:bodyPr>
          <a:lstStyle/>
          <a:p>
            <a:pPr fontAlgn="auto">
              <a:lnSpc>
                <a:spcPct val="125000"/>
              </a:lnSpc>
            </a:pPr>
            <a:r>
              <a:rPr lang="en-US" altLang="zh-CN" sz="4000"/>
              <a:t>      </a:t>
            </a:r>
            <a:r>
              <a:rPr lang="zh-CN" altLang="en-US" sz="4000"/>
              <a:t>从时间、文化上考虑，“边城”是大城市的腐朽生活和“庸俗小气自私市侩”的风气的对立面。它代表了沈从文对其故乡未完全被现代物质文明摧毁的淳朴民风的怀念。</a:t>
            </a:r>
            <a:endParaRPr lang="zh-CN" altLang="en-US" sz="4000"/>
          </a:p>
        </p:txBody>
      </p:sp>
      <p:sp>
        <p:nvSpPr>
          <p:cNvPr id="7" name="矩形 6"/>
          <p:cNvSpPr/>
          <p:nvPr>
            <p:custDataLst>
              <p:tags r:id="rId7"/>
            </p:custDataLst>
          </p:nvPr>
        </p:nvSpPr>
        <p:spPr>
          <a:xfrm>
            <a:off x="844233" y="4158615"/>
            <a:ext cx="5898515" cy="119888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边城 不“边”</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14"/>
          <a:stretch>
            <a:fillRect/>
          </a:stretch>
        </a:blipFill>
        <a:effectLst/>
      </p:bgPr>
    </p:bg>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5941060" y="2829560"/>
            <a:ext cx="30988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endParaRPr lang="zh-CN" altLang="en-US" sz="7200" b="1">
              <a:solidFill>
                <a:schemeClr val="accent4"/>
              </a:solidFill>
              <a:effectLst/>
            </a:endParaRPr>
          </a:p>
        </p:txBody>
      </p:sp>
      <p:sp>
        <p:nvSpPr>
          <p:cNvPr id="2" name="矩形 1"/>
          <p:cNvSpPr/>
          <p:nvPr>
            <p:custDataLst>
              <p:tags r:id="rId4"/>
            </p:custDataLst>
          </p:nvPr>
        </p:nvSpPr>
        <p:spPr>
          <a:xfrm>
            <a:off x="-34290" y="0"/>
            <a:ext cx="12261215" cy="6858635"/>
          </a:xfrm>
          <a:prstGeom prst="rect">
            <a:avLst/>
          </a:prstGeom>
          <a:solidFill>
            <a:schemeClr val="bg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custDataLst>
              <p:tags r:id="rId5"/>
            </p:custDataLst>
          </p:nvPr>
        </p:nvSpPr>
        <p:spPr>
          <a:xfrm>
            <a:off x="4197985" y="2552065"/>
            <a:ext cx="3991610" cy="1753235"/>
          </a:xfrm>
          <a:prstGeom prst="rect">
            <a:avLst/>
          </a:prstGeom>
          <a:noFill/>
        </p:spPr>
        <p:txBody>
          <a:bodyPr vert="horz" wrap="square" rtlCol="0">
            <a:spAutoFit/>
          </a:bodyPr>
          <a:lstStyle/>
          <a:p>
            <a:pPr algn="ctr">
              <a:lnSpc>
                <a:spcPct val="150000"/>
              </a:lnSpc>
            </a:pPr>
            <a:r>
              <a:rPr lang="zh-CN" sz="7200" b="1">
                <a:solidFill>
                  <a:srgbClr val="FF0000"/>
                </a:solidFill>
                <a:latin typeface="隶书" panose="02010509060101010101" pitchFamily="49" charset="-122"/>
                <a:ea typeface="微软雅黑" panose="020b0503020204020204" charset="-122"/>
                <a:cs typeface="隶书" panose="02010509060101010101" pitchFamily="49" charset="-122"/>
              </a:rPr>
              <a:t>结</a:t>
            </a:r>
            <a:r>
              <a:rPr lang="en-US" altLang="zh-CN" sz="7200" b="1">
                <a:solidFill>
                  <a:srgbClr val="FF0000"/>
                </a:solidFill>
                <a:latin typeface="隶书" panose="02010509060101010101" pitchFamily="49" charset="-122"/>
                <a:ea typeface="微软雅黑" panose="020b0503020204020204" charset="-122"/>
                <a:cs typeface="隶书" panose="02010509060101010101" pitchFamily="49" charset="-122"/>
              </a:rPr>
              <a:t>  </a:t>
            </a:r>
            <a:r>
              <a:rPr lang="zh-CN" sz="7200" b="1">
                <a:solidFill>
                  <a:srgbClr val="FF0000"/>
                </a:solidFill>
                <a:latin typeface="隶书" panose="02010509060101010101" pitchFamily="49" charset="-122"/>
                <a:ea typeface="微软雅黑" panose="020b0503020204020204" charset="-122"/>
                <a:cs typeface="隶书" panose="02010509060101010101" pitchFamily="49" charset="-122"/>
              </a:rPr>
              <a:t>束</a:t>
            </a:r>
            <a:r>
              <a:rPr lang="en-US" altLang="zh-CN" sz="7200" b="1">
                <a:solidFill>
                  <a:srgbClr val="FF0000"/>
                </a:solidFill>
                <a:latin typeface="隶书" panose="02010509060101010101" pitchFamily="49" charset="-122"/>
                <a:ea typeface="微软雅黑" panose="020b0503020204020204" charset="-122"/>
                <a:cs typeface="隶书" panose="02010509060101010101" pitchFamily="49" charset="-122"/>
              </a:rPr>
              <a:t> </a:t>
            </a:r>
            <a:endParaRPr lang="en-US" altLang="zh-CN" sz="7200" b="1">
              <a:solidFill>
                <a:srgbClr val="FF0000"/>
              </a:solidFill>
              <a:latin typeface="隶书" panose="02010509060101010101" pitchFamily="49" charset="-122"/>
              <a:ea typeface="微软雅黑" panose="020b0503020204020204" charset="-122"/>
              <a:cs typeface="隶书" panose="02010509060101010101" pitchFamily="49" charset="-122"/>
            </a:endParaRPr>
          </a:p>
        </p:txBody>
      </p:sp>
      <p:grpSp>
        <p:nvGrpSpPr>
          <p:cNvPr id="32" name="组合 31"/>
          <p:cNvGrpSpPr/>
          <p:nvPr>
            <p:custDataLst>
              <p:tags r:id="rId6"/>
            </p:custDataLst>
          </p:nvPr>
        </p:nvGrpSpPr>
        <p:grpSpPr>
          <a:xfrm>
            <a:off x="611505" y="323215"/>
            <a:ext cx="3316605" cy="583565"/>
            <a:chOff x="4077325" y="319895"/>
            <a:chExt cx="2460067" cy="583565"/>
          </a:xfrm>
        </p:grpSpPr>
        <p:cxnSp>
          <p:nvCxnSpPr>
            <p:cNvPr id="6" name="直线连接符 3"/>
            <p:cNvCxnSpPr/>
            <p:nvPr>
              <p:custDataLst>
                <p:tags r:id="rId7"/>
              </p:custDataLst>
            </p:nvPr>
          </p:nvCxnSpPr>
          <p:spPr>
            <a:xfrm>
              <a:off x="4077325" y="611677"/>
              <a:ext cx="562297" cy="0"/>
            </a:xfrm>
            <a:prstGeom prst="line">
              <a:avLst/>
            </a:prstGeom>
            <a:ln w="19050">
              <a:solidFill>
                <a:schemeClr val="dk1"/>
              </a:solidFill>
            </a:ln>
          </p:spPr>
          <p:style>
            <a:lnRef idx="1">
              <a:schemeClr val="dk1"/>
            </a:lnRef>
            <a:fillRef idx="0">
              <a:schemeClr val="dk1"/>
            </a:fillRef>
            <a:effectRef idx="0">
              <a:schemeClr val="dk1"/>
            </a:effectRef>
            <a:fontRef idx="minor">
              <a:schemeClr val="tx1"/>
            </a:fontRef>
          </p:style>
        </p:cxnSp>
        <p:sp>
          <p:nvSpPr>
            <p:cNvPr id="29" name="文本框 28"/>
            <p:cNvSpPr txBox="1"/>
            <p:nvPr>
              <p:custDataLst>
                <p:tags r:id="rId8"/>
              </p:custDataLst>
            </p:nvPr>
          </p:nvSpPr>
          <p:spPr>
            <a:xfrm>
              <a:off x="4639772" y="319895"/>
              <a:ext cx="1605280" cy="583565"/>
            </a:xfrm>
            <a:prstGeom prst="rect">
              <a:avLst/>
            </a:prstGeom>
            <a:noFill/>
          </p:spPr>
          <p:txBody>
            <a:bodyPr wrap="square" rtlCol="0">
              <a:spAutoFit/>
            </a:bodyPr>
            <a:lstStyle/>
            <a:p>
              <a:r>
                <a:rPr kumimoji="1" lang="zh-CN" altLang="en-US" sz="3200">
                  <a:solidFill>
                    <a:schemeClr val="accent1">
                      <a:lumMod val="75000"/>
                    </a:schemeClr>
                  </a:solidFill>
                  <a:latin typeface="隶书" panose="02010509060101010101" pitchFamily="49" charset="-122"/>
                  <a:ea typeface="隶书" panose="02010509060101010101" pitchFamily="49" charset="-122"/>
                </a:rPr>
                <a:t>《边城》</a:t>
              </a:r>
              <a:endParaRPr kumimoji="1" lang="zh-CN" altLang="en-US" sz="3200">
                <a:solidFill>
                  <a:schemeClr val="accent1">
                    <a:lumMod val="75000"/>
                  </a:schemeClr>
                </a:solidFill>
                <a:latin typeface="隶书" panose="02010509060101010101" pitchFamily="49" charset="-122"/>
                <a:ea typeface="隶书" panose="02010509060101010101" pitchFamily="49" charset="-122"/>
              </a:endParaRPr>
            </a:p>
          </p:txBody>
        </p:sp>
        <p:cxnSp>
          <p:nvCxnSpPr>
            <p:cNvPr id="31" name="直线连接符 30"/>
            <p:cNvCxnSpPr/>
            <p:nvPr>
              <p:custDataLst>
                <p:tags r:id="rId9"/>
              </p:custDataLst>
            </p:nvPr>
          </p:nvCxnSpPr>
          <p:spPr>
            <a:xfrm>
              <a:off x="5975095" y="611677"/>
              <a:ext cx="562297" cy="0"/>
            </a:xfrm>
            <a:prstGeom prst="line">
              <a:avLst/>
            </a:prstGeom>
            <a:ln w="19050">
              <a:solidFill>
                <a:schemeClr val="dk1"/>
              </a:solidFill>
            </a:ln>
          </p:spPr>
          <p:style>
            <a:lnRef idx="1">
              <a:schemeClr val="dk1"/>
            </a:lnRef>
            <a:fillRef idx="0">
              <a:schemeClr val="dk1"/>
            </a:fillRef>
            <a:effectRef idx="0">
              <a:schemeClr val="dk1"/>
            </a:effectRef>
            <a:fontRef idx="minor">
              <a:schemeClr val="tx1"/>
            </a:fontRef>
          </p:style>
        </p:cxnSp>
      </p:grpSp>
      <p:cxnSp>
        <p:nvCxnSpPr>
          <p:cNvPr id="4" name="直接连接符 3"/>
          <p:cNvCxnSpPr>
            <a:stCxn id="2" idx="1"/>
            <a:endCxn id="5" idx="1"/>
          </p:cNvCxnSpPr>
          <p:nvPr>
            <p:custDataLst>
              <p:tags r:id="rId10"/>
            </p:custDataLst>
          </p:nvPr>
        </p:nvCxnSpPr>
        <p:spPr>
          <a:xfrm flipV="1">
            <a:off x="-34290" y="3429000"/>
            <a:ext cx="4232275" cy="635"/>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3"/>
            <a:endCxn id="2" idx="3"/>
          </p:cNvCxnSpPr>
          <p:nvPr>
            <p:custDataLst>
              <p:tags r:id="rId11"/>
            </p:custDataLst>
          </p:nvPr>
        </p:nvCxnSpPr>
        <p:spPr>
          <a:xfrm>
            <a:off x="8189595" y="3429000"/>
            <a:ext cx="4037330" cy="635"/>
          </a:xfrm>
          <a:prstGeom prst="line">
            <a:avLst/>
          </a:prstGeom>
          <a:ln w="28575" cmpd="sng">
            <a:solidFill>
              <a:srgbClr val="FF0000"/>
            </a:solidFill>
            <a:prstDash val="solid"/>
          </a:ln>
          <a:effectLst/>
        </p:spPr>
        <p:style>
          <a:lnRef idx="1">
            <a:schemeClr val="accent1"/>
          </a:lnRef>
          <a:fillRef idx="0">
            <a:schemeClr val="accent1"/>
          </a:fillRef>
          <a:effectRef idx="0">
            <a:schemeClr val="accent1"/>
          </a:effectRef>
          <a:fontRef idx="minor">
            <a:schemeClr val="tx1"/>
          </a:fontRef>
        </p:style>
      </p:cxnSp>
      <p:pic>
        <p:nvPicPr>
          <p:cNvPr id="33" name="New picture"/>
          <p:cNvPicPr/>
          <p:nvPr>
            <p:custDataLst>
              <p:tags r:id="rId13"/>
            </p:custDataLst>
          </p:nvPr>
        </p:nvPicPr>
        <p:blipFill>
          <a:blip r:embed="rId12"/>
          <a:stretch>
            <a:fillRect/>
          </a:stretch>
        </p:blipFill>
        <p:spPr>
          <a:xfrm>
            <a:off x="12611100" y="12471400"/>
            <a:ext cx="355600" cy="2540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 name="文本框 101"/>
          <p:cNvSpPr txBox="1"/>
          <p:nvPr>
            <p:custDataLst>
              <p:tags r:id="rId3"/>
            </p:custDataLst>
          </p:nvPr>
        </p:nvSpPr>
        <p:spPr>
          <a:xfrm>
            <a:off x="117475" y="123825"/>
            <a:ext cx="7665720" cy="7398385"/>
          </a:xfrm>
          <a:prstGeom prst="rect">
            <a:avLst/>
          </a:prstGeom>
          <a:noFill/>
          <a:ln w="9525">
            <a:noFill/>
          </a:ln>
        </p:spPr>
        <p:txBody>
          <a:bodyPr wrap="square">
            <a:spAutoFit/>
          </a:bodyPr>
          <a:lstStyle/>
          <a:p>
            <a:pPr indent="0" fontAlgn="auto">
              <a:lnSpc>
                <a:spcPct val="120000"/>
              </a:lnSpc>
            </a:pPr>
            <a:r>
              <a:rPr lang="en-US" altLang="zh-CN" sz="3600" b="0">
                <a:ea typeface="宋体" panose="02010600030101010101" pitchFamily="2" charset="-122"/>
              </a:rPr>
              <a:t>       </a:t>
            </a:r>
            <a:r>
              <a:rPr lang="zh-CN" sz="3600" b="0">
                <a:ea typeface="宋体" panose="02010600030101010101" pitchFamily="2" charset="-122"/>
              </a:rPr>
              <a:t>沈从文（</a:t>
            </a:r>
            <a:r>
              <a:rPr lang="zh-CN" sz="3600" b="0">
                <a:ea typeface="宋体" panose="02010600030101010101" pitchFamily="2" charset="-122"/>
                <a:cs typeface="Times New Roman" panose="02020603050405020304" charset="0"/>
              </a:rPr>
              <a:t>1902--1988），原名沈岳焕，湖南凤凰人，苗族，现代小说家、散文家、文物研究家，“</a:t>
            </a:r>
            <a:r>
              <a:rPr lang="zh-CN" sz="3600" b="1">
                <a:ea typeface="宋体" panose="02010600030101010101" pitchFamily="2" charset="-122"/>
              </a:rPr>
              <a:t>京派作家群</a:t>
            </a:r>
            <a:r>
              <a:rPr lang="zh-CN" sz="3600" b="0">
                <a:ea typeface="宋体" panose="02010600030101010101" pitchFamily="2" charset="-122"/>
              </a:rPr>
              <a:t>”发起人。</a:t>
            </a:r>
            <a:endParaRPr lang="zh-CN" sz="3600" b="0">
              <a:ea typeface="宋体" panose="02010600030101010101" pitchFamily="2" charset="-122"/>
            </a:endParaRPr>
          </a:p>
          <a:p>
            <a:pPr indent="0" fontAlgn="auto">
              <a:lnSpc>
                <a:spcPct val="120000"/>
              </a:lnSpc>
            </a:pPr>
            <a:r>
              <a:rPr lang="en-US" altLang="zh-CN" sz="3600" b="0">
                <a:ea typeface="宋体" panose="02010600030101010101" pitchFamily="2" charset="-122"/>
              </a:rPr>
              <a:t>      </a:t>
            </a:r>
            <a:r>
              <a:rPr lang="zh-CN" sz="3600" b="0">
                <a:ea typeface="宋体" panose="02010600030101010101" pitchFamily="2" charset="-122"/>
              </a:rPr>
              <a:t>其小说大多以湘西生活为背景，熔生动丰富的社会风俗画和优美清</a:t>
            </a:r>
            <a:r>
              <a:rPr lang="zh-CN" sz="3600" b="0">
                <a:ea typeface="宋体" panose="02010600030101010101" pitchFamily="2" charset="-122"/>
                <a:cs typeface="Times New Roman" panose="02020603050405020304" charset="0"/>
              </a:rPr>
              <a:t>新的风情风景画为一炉，展示人性的粗犷强悍，民俗的淳厚善良，使作品充溢着浓郁的乡土气息和返璞归真的牧歌情调。</a:t>
            </a:r>
            <a:endParaRPr lang="zh-CN" sz="3600" b="0">
              <a:ea typeface="宋体" panose="02010600030101010101" pitchFamily="2" charset="-122"/>
            </a:endParaRPr>
          </a:p>
          <a:p>
            <a:pPr indent="0" fontAlgn="auto">
              <a:lnSpc>
                <a:spcPct val="120000"/>
              </a:lnSpc>
            </a:pPr>
            <a:r>
              <a:rPr lang="en-US" altLang="zh-CN" sz="3600" b="0">
                <a:ea typeface="宋体" panose="02010600030101010101" pitchFamily="2" charset="-122"/>
              </a:rPr>
              <a:t>   </a:t>
            </a:r>
            <a:endParaRPr lang="zh-CN" altLang="en-US" sz="3600"/>
          </a:p>
        </p:txBody>
      </p:sp>
      <p:pic>
        <p:nvPicPr>
          <p:cNvPr id="2" name="图片 1"/>
          <p:cNvPicPr/>
          <p:nvPr>
            <p:custDataLst>
              <p:tags r:id="rId5"/>
            </p:custDataLst>
          </p:nvPr>
        </p:nvPicPr>
        <p:blipFill>
          <a:blip r:embed="rId4"/>
          <a:stretch>
            <a:fillRect/>
          </a:stretch>
        </p:blipFill>
        <p:spPr>
          <a:xfrm>
            <a:off x="7646670" y="314325"/>
            <a:ext cx="4425950" cy="5793740"/>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3" name="文本框 102"/>
          <p:cNvSpPr txBox="1"/>
          <p:nvPr>
            <p:custDataLst>
              <p:tags r:id="rId3"/>
            </p:custDataLst>
          </p:nvPr>
        </p:nvSpPr>
        <p:spPr>
          <a:xfrm>
            <a:off x="411480" y="136525"/>
            <a:ext cx="11205845" cy="6043930"/>
          </a:xfrm>
          <a:prstGeom prst="rect">
            <a:avLst/>
          </a:prstGeom>
          <a:noFill/>
          <a:ln w="9525">
            <a:noFill/>
          </a:ln>
        </p:spPr>
        <p:txBody>
          <a:bodyPr wrap="square">
            <a:spAutoFit/>
          </a:bodyPr>
          <a:lstStyle/>
          <a:p>
            <a:pPr indent="304800" fontAlgn="auto">
              <a:lnSpc>
                <a:spcPct val="110000"/>
              </a:lnSpc>
            </a:pPr>
            <a:r>
              <a:rPr lang="en-US" altLang="zh-CN" sz="3200" b="0">
                <a:ea typeface="宋体" panose="02010600030101010101" pitchFamily="2" charset="-122"/>
              </a:rPr>
              <a:t>    </a:t>
            </a:r>
            <a:r>
              <a:rPr lang="zh-CN" sz="3200" b="0">
                <a:ea typeface="宋体" panose="02010600030101010101" pitchFamily="2" charset="-122"/>
              </a:rPr>
              <a:t>他</a:t>
            </a:r>
            <a:r>
              <a:rPr lang="zh-CN" sz="3200" b="1">
                <a:solidFill>
                  <a:srgbClr val="FF0000"/>
                </a:solidFill>
                <a:ea typeface="宋体" panose="02010600030101010101" pitchFamily="2" charset="-122"/>
              </a:rPr>
              <a:t>用小说、散文建造起他独特的</a:t>
            </a:r>
            <a:r>
              <a:rPr lang="zh-CN" sz="3200" b="1">
                <a:solidFill>
                  <a:srgbClr val="FF0000"/>
                </a:solidFill>
                <a:ea typeface="宋体" panose="02010600030101010101" pitchFamily="2" charset="-122"/>
                <a:cs typeface="Times New Roman" panose="02020603050405020304" charset="0"/>
              </a:rPr>
              <a:t>“湘西世界”，而这一文学世界是用“湘西人”这个主体来叙述、关照的</a:t>
            </a:r>
            <a:r>
              <a:rPr lang="zh-CN" sz="3200" b="0">
                <a:solidFill>
                  <a:srgbClr val="FF0000"/>
                </a:solidFill>
                <a:ea typeface="宋体" panose="02010600030101010101" pitchFamily="2" charset="-122"/>
              </a:rPr>
              <a:t>。</a:t>
            </a:r>
            <a:endParaRPr lang="zh-CN" sz="3200" b="0">
              <a:ea typeface="宋体" panose="02010600030101010101" pitchFamily="2" charset="-122"/>
            </a:endParaRPr>
          </a:p>
          <a:p>
            <a:pPr indent="304800" fontAlgn="auto">
              <a:lnSpc>
                <a:spcPct val="110000"/>
              </a:lnSpc>
            </a:pPr>
            <a:r>
              <a:rPr lang="en-US" altLang="zh-CN" sz="3200" b="0">
                <a:ea typeface="宋体" panose="02010600030101010101" pitchFamily="2" charset="-122"/>
              </a:rPr>
              <a:t>        </a:t>
            </a:r>
            <a:r>
              <a:rPr lang="zh-CN" sz="3200" b="0">
                <a:ea typeface="宋体" panose="02010600030101010101" pitchFamily="2" charset="-122"/>
              </a:rPr>
              <a:t>沈从文</a:t>
            </a:r>
            <a:r>
              <a:rPr lang="zh-CN" sz="3200" b="0">
                <a:ea typeface="宋体" panose="02010600030101010101" pitchFamily="2" charset="-122"/>
                <a:cs typeface="Times New Roman" panose="02020603050405020304" charset="0"/>
              </a:rPr>
              <a:t>1927年参加“新月社”，曾任西南联大、北京大学教授。作品着力描绘不受“近代文明”玷污的原始古朴的人性，在古老的生活节奏与情调中塑造一系列不带社会阶级烙印的自然化的人，讴歌一种自在自得的人生。</a:t>
            </a:r>
            <a:endParaRPr lang="zh-CN" sz="3200" b="0">
              <a:ea typeface="宋体" panose="02010600030101010101" pitchFamily="2" charset="-122"/>
            </a:endParaRPr>
          </a:p>
          <a:p>
            <a:pPr indent="304800" fontAlgn="auto">
              <a:lnSpc>
                <a:spcPct val="110000"/>
              </a:lnSpc>
            </a:pPr>
            <a:r>
              <a:rPr lang="en-US" altLang="zh-CN" sz="3200" b="0">
                <a:ea typeface="宋体" panose="02010600030101010101" pitchFamily="2" charset="-122"/>
              </a:rPr>
              <a:t>       </a:t>
            </a:r>
            <a:r>
              <a:rPr lang="zh-CN" sz="3200" b="0">
                <a:ea typeface="宋体" panose="02010600030101010101" pitchFamily="2" charset="-122"/>
              </a:rPr>
              <a:t>其</a:t>
            </a:r>
            <a:r>
              <a:rPr lang="zh-CN" sz="3200" b="1">
                <a:solidFill>
                  <a:srgbClr val="FF0000"/>
                </a:solidFill>
                <a:ea typeface="宋体" panose="02010600030101010101" pitchFamily="2" charset="-122"/>
              </a:rPr>
              <a:t>文学创作宏富</a:t>
            </a:r>
            <a:r>
              <a:rPr lang="zh-CN" sz="3200" b="0">
                <a:ea typeface="宋体" panose="02010600030101010101" pitchFamily="2" charset="-122"/>
              </a:rPr>
              <a:t>，作品集结约有</a:t>
            </a:r>
            <a:r>
              <a:rPr lang="en-US" sz="3200" b="0">
                <a:latin typeface="宋体" panose="02010600030101010101" pitchFamily="2" charset="-122"/>
                <a:ea typeface="宋体" panose="02010600030101010101" pitchFamily="2" charset="-122"/>
                <a:cs typeface="Times New Roman" panose="02020603050405020304" charset="0"/>
              </a:rPr>
              <a:t>8</a:t>
            </a:r>
            <a:r>
              <a:rPr lang="zh-CN" sz="3200" b="0">
                <a:ea typeface="宋体" panose="02010600030101010101" pitchFamily="2" charset="-122"/>
                <a:cs typeface="Times New Roman" panose="02020603050405020304" charset="0"/>
              </a:rPr>
              <a:t>0多部</a:t>
            </a:r>
            <a:r>
              <a:rPr lang="zh-CN" sz="3200" b="0">
                <a:ea typeface="宋体" panose="02010600030101010101" pitchFamily="2" charset="-122"/>
              </a:rPr>
              <a:t>，是</a:t>
            </a:r>
            <a:r>
              <a:rPr lang="zh-CN" sz="3200" b="1">
                <a:solidFill>
                  <a:srgbClr val="FF0000"/>
                </a:solidFill>
                <a:ea typeface="宋体" panose="02010600030101010101" pitchFamily="2" charset="-122"/>
              </a:rPr>
              <a:t>现代文学史上最多产的作家之一</a:t>
            </a:r>
            <a:r>
              <a:rPr lang="zh-CN" sz="3200" b="0">
                <a:ea typeface="宋体" panose="02010600030101010101" pitchFamily="2" charset="-122"/>
              </a:rPr>
              <a:t>。其中最引人注目的，是他的一系列</a:t>
            </a:r>
            <a:r>
              <a:rPr lang="zh-CN" sz="3200" b="1">
                <a:ea typeface="宋体" panose="02010600030101010101" pitchFamily="2" charset="-122"/>
              </a:rPr>
              <a:t>以湘西为背景的小说</a:t>
            </a:r>
            <a:r>
              <a:rPr lang="zh-CN" sz="3200" b="0">
                <a:ea typeface="宋体" panose="02010600030101010101" pitchFamily="2" charset="-122"/>
              </a:rPr>
              <a:t>：</a:t>
            </a:r>
            <a:r>
              <a:rPr lang="en-US" sz="3200" b="0">
                <a:latin typeface="宋体" panose="02010600030101010101" pitchFamily="2" charset="-122"/>
                <a:ea typeface="宋体" panose="02010600030101010101" pitchFamily="2" charset="-122"/>
                <a:cs typeface="Times New Roman" panose="02020603050405020304" charset="0"/>
              </a:rPr>
              <a:t>   </a:t>
            </a:r>
            <a:r>
              <a:rPr lang="zh-CN" sz="3200" b="0">
                <a:ea typeface="宋体" panose="02010600030101010101" pitchFamily="2" charset="-122"/>
              </a:rPr>
              <a:t>短篇小说《丈夫》、《贵生》、《三三》等。</a:t>
            </a:r>
            <a:r>
              <a:rPr lang="en-US" sz="3200" b="0">
                <a:latin typeface="宋体" panose="02010600030101010101" pitchFamily="2" charset="-122"/>
                <a:ea typeface="宋体" panose="02010600030101010101" pitchFamily="2" charset="-122"/>
                <a:cs typeface="Times New Roman" panose="02020603050405020304" charset="0"/>
              </a:rPr>
              <a:t>   </a:t>
            </a:r>
            <a:r>
              <a:rPr lang="zh-CN" sz="3200" b="0">
                <a:ea typeface="宋体" panose="02010600030101010101" pitchFamily="2" charset="-122"/>
              </a:rPr>
              <a:t>长篇小说《边城》、《长河》</a:t>
            </a:r>
            <a:r>
              <a:rPr lang="zh-CN" sz="3200" b="0">
                <a:ea typeface="宋体" panose="02010600030101010101" pitchFamily="2" charset="-122"/>
              </a:rPr>
              <a:t>
</a:t>
            </a:r>
            <a:endParaRPr lang="zh-CN" altLang="en-US" sz="3200"/>
          </a:p>
        </p:txBody>
      </p:sp>
      <p:sp>
        <p:nvSpPr>
          <p:cNvPr id="2" name="文本框 1"/>
          <p:cNvSpPr txBox="1"/>
          <p:nvPr>
            <p:custDataLst>
              <p:tags r:id="rId4"/>
            </p:custDataLst>
          </p:nvPr>
        </p:nvSpPr>
        <p:spPr>
          <a:xfrm>
            <a:off x="411480" y="6096635"/>
            <a:ext cx="10172700" cy="632460"/>
          </a:xfrm>
          <a:prstGeom prst="rect">
            <a:avLst/>
          </a:prstGeom>
          <a:noFill/>
        </p:spPr>
        <p:txBody>
          <a:bodyPr wrap="square" rtlCol="0">
            <a:spAutoFit/>
          </a:bodyPr>
          <a:lstStyle/>
          <a:p>
            <a:pPr indent="304800" fontAlgn="auto">
              <a:lnSpc>
                <a:spcPct val="110000"/>
              </a:lnSpc>
            </a:pPr>
            <a:r>
              <a:rPr lang="zh-CN" sz="3200" b="1">
                <a:solidFill>
                  <a:srgbClr val="FF0000"/>
                </a:solidFill>
                <a:ea typeface="宋体" panose="02010600030101010101" pitchFamily="2" charset="-122"/>
                <a:sym typeface="+mn-ea"/>
              </a:rPr>
              <a:t>贡献了两种文体</a:t>
            </a:r>
            <a:r>
              <a:rPr lang="zh-CN" sz="3200">
                <a:solidFill>
                  <a:srgbClr val="FF0000"/>
                </a:solidFill>
                <a:ea typeface="宋体" panose="02010600030101010101" pitchFamily="2" charset="-122"/>
                <a:sym typeface="+mn-ea"/>
              </a:rPr>
              <a:t>：</a:t>
            </a:r>
            <a:r>
              <a:rPr lang="en-US" sz="3200">
                <a:latin typeface="Calibri"/>
                <a:ea typeface="宋体" panose="02010600030101010101" pitchFamily="2" charset="-122"/>
                <a:sym typeface="+mn-ea"/>
              </a:rPr>
              <a:t>1</a:t>
            </a:r>
            <a:r>
              <a:rPr lang="zh-CN" sz="3200" b="1">
                <a:solidFill>
                  <a:srgbClr val="FF0000"/>
                </a:solidFill>
                <a:ea typeface="宋体" panose="02010600030101010101" pitchFamily="2" charset="-122"/>
                <a:sym typeface="+mn-ea"/>
              </a:rPr>
              <a:t>乡土抒情体</a:t>
            </a:r>
            <a:r>
              <a:rPr lang="en-US" sz="3200" b="1">
                <a:solidFill>
                  <a:srgbClr val="FF0000"/>
                </a:solidFill>
                <a:latin typeface="宋体" panose="02010600030101010101" pitchFamily="2" charset="-122"/>
                <a:ea typeface="宋体" panose="02010600030101010101" pitchFamily="2" charset="-122"/>
                <a:cs typeface="Times New Roman" panose="02020603050405020304" charset="0"/>
                <a:sym typeface="+mn-ea"/>
              </a:rPr>
              <a:t> </a:t>
            </a:r>
            <a:r>
              <a:rPr lang="en-US" sz="3200">
                <a:latin typeface="Calibri"/>
                <a:ea typeface="宋体" panose="02010600030101010101" pitchFamily="2" charset="-122"/>
                <a:sym typeface="+mn-ea"/>
              </a:rPr>
              <a:t>2</a:t>
            </a:r>
            <a:r>
              <a:rPr lang="zh-CN" sz="3200" b="1">
                <a:solidFill>
                  <a:srgbClr val="FF0000"/>
                </a:solidFill>
                <a:ea typeface="宋体" panose="02010600030101010101" pitchFamily="2" charset="-122"/>
                <a:sym typeface="+mn-ea"/>
              </a:rPr>
              <a:t>都市讽刺体</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7"/>
          <a:stretch>
            <a:fillRect/>
          </a:stretch>
        </a:blipFill>
        <a:effectLst/>
      </p:bgPr>
    </p:bg>
    <p:spTree>
      <p:nvGrpSpPr>
        <p:cNvPr id="1" name=""/>
        <p:cNvGrpSpPr/>
        <p:nvPr>
          <p:custDataLst>
            <p:tags r:id="rId2"/>
          </p:custDataLst>
        </p:nvPr>
      </p:nvGrpSpPr>
      <p:grpSpPr>
        <a:xfrm>
          <a:off x="0" y="0"/>
          <a:ext cx="0" cy="0"/>
        </a:xfrm>
      </p:grpSpPr>
      <p:sp>
        <p:nvSpPr>
          <p:cNvPr id="12" name="椭圆 11"/>
          <p:cNvSpPr/>
          <p:nvPr>
            <p:custDataLst>
              <p:tags r:id="rId3"/>
            </p:custDataLst>
          </p:nvPr>
        </p:nvSpPr>
        <p:spPr>
          <a:xfrm>
            <a:off x="3178630" y="510996"/>
            <a:ext cx="5834742" cy="5834740"/>
          </a:xfrm>
          <a:prstGeom prst="ellipse">
            <a:avLst/>
          </a:prstGeom>
          <a:solidFill>
            <a:schemeClr val="accent6">
              <a:lumMod val="20000"/>
              <a:lumOff val="8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 name="椭圆 1"/>
          <p:cNvSpPr/>
          <p:nvPr>
            <p:custDataLst>
              <p:tags r:id="rId4"/>
            </p:custDataLst>
          </p:nvPr>
        </p:nvSpPr>
        <p:spPr>
          <a:xfrm>
            <a:off x="3671456" y="1003822"/>
            <a:ext cx="4849090" cy="4849088"/>
          </a:xfrm>
          <a:prstGeom prst="ellipse">
            <a:avLst/>
          </a:prstGeom>
          <a:solidFill>
            <a:schemeClr val="accent6">
              <a:lumMod val="60000"/>
              <a:lumOff val="40000"/>
              <a:alpha val="49000"/>
            </a:schemeClr>
          </a:solidFill>
          <a:ln w="63500">
            <a:solidFill>
              <a:srgbClr val="17406D">
                <a:lumMod val="75000"/>
                <a:alpha val="44000"/>
              </a:srgbClr>
            </a:solidFill>
          </a:ln>
        </p:spPr>
        <p:style>
          <a:lnRef idx="2">
            <a:srgbClr val="17406D">
              <a:shade val="50000"/>
            </a:srgbClr>
          </a:lnRef>
          <a:fillRef idx="1">
            <a:srgbClr val="17406D"/>
          </a:fillRef>
          <a:effectRef idx="0">
            <a:srgbClr val="17406D"/>
          </a:effectRef>
          <a:fontRef idx="minor">
            <a:srgbClr val="FFFFFF"/>
          </a:fontRef>
        </p:style>
        <p:txBody>
          <a:bodyPr rtlCol="0" anchor="ctr"/>
          <a:lstStyle/>
          <a:p>
            <a:pPr algn="ctr"/>
            <a:endParaRPr lang="zh-CN" altLang="en-US">
              <a:noFill/>
            </a:endParaRPr>
          </a:p>
        </p:txBody>
      </p:sp>
      <p:sp>
        <p:nvSpPr>
          <p:cNvPr id="15" name="矩形 14"/>
          <p:cNvSpPr/>
          <p:nvPr>
            <p:custDataLst>
              <p:tags r:id="rId5"/>
            </p:custDataLst>
          </p:nvPr>
        </p:nvSpPr>
        <p:spPr>
          <a:xfrm>
            <a:off x="4296001" y="2727973"/>
            <a:ext cx="360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4"/>
          <p:cNvSpPr>
            <a:spLocks noChangeArrowheads="1"/>
          </p:cNvSpPr>
          <p:nvPr>
            <p:custDataLst>
              <p:tags r:id="rId6"/>
            </p:custDataLst>
          </p:nvPr>
        </p:nvSpPr>
        <p:spPr bwMode="auto">
          <a:xfrm>
            <a:off x="5166362" y="2946398"/>
            <a:ext cx="1859280"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zh-CN" altLang="en-US" sz="6600" b="1">
                <a:solidFill>
                  <a:srgbClr val="FF0000"/>
                </a:solidFill>
                <a:latin typeface="微软雅黑" panose="020b0503020204020204" charset="-122"/>
                <a:ea typeface="微软雅黑" panose="020b0503020204020204" charset="-122"/>
                <a:sym typeface="Arial" panose="020b0604020202020204" pitchFamily="34" charset="0"/>
              </a:rPr>
              <a:t>情节</a:t>
            </a:r>
            <a:endParaRPr lang="zh-CN" altLang="en-US" sz="6600" b="1">
              <a:solidFill>
                <a:srgbClr val="FF0000"/>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31445" y="81280"/>
            <a:ext cx="4239260" cy="521970"/>
          </a:xfrm>
          <a:prstGeom prst="rect">
            <a:avLst/>
          </a:prstGeom>
          <a:noFill/>
        </p:spPr>
        <p:txBody>
          <a:bodyPr wrap="square" rtlCol="0">
            <a:spAutoFit/>
          </a:bodyPr>
          <a:lstStyle/>
          <a:p>
            <a:r>
              <a:rPr lang="zh-CN" altLang="en-US" sz="2800" b="1">
                <a:solidFill>
                  <a:srgbClr val="FF0000"/>
                </a:solidFill>
              </a:rPr>
              <a:t>情节梗概</a:t>
            </a:r>
            <a:endParaRPr lang="zh-CN" altLang="en-US" sz="2800" b="1">
              <a:solidFill>
                <a:srgbClr val="FF0000"/>
              </a:solidFill>
            </a:endParaRPr>
          </a:p>
        </p:txBody>
      </p:sp>
      <p:sp>
        <p:nvSpPr>
          <p:cNvPr id="3" name="文本框 2"/>
          <p:cNvSpPr txBox="1"/>
          <p:nvPr>
            <p:custDataLst>
              <p:tags r:id="rId4"/>
            </p:custDataLst>
          </p:nvPr>
        </p:nvSpPr>
        <p:spPr>
          <a:xfrm>
            <a:off x="323850" y="638810"/>
            <a:ext cx="11687810" cy="6015990"/>
          </a:xfrm>
          <a:prstGeom prst="rect">
            <a:avLst/>
          </a:prstGeom>
          <a:noFill/>
        </p:spPr>
        <p:txBody>
          <a:bodyPr wrap="square" rtlCol="0">
            <a:spAutoFit/>
          </a:bodyPr>
          <a:lstStyle/>
          <a:p>
            <a:pPr fontAlgn="auto">
              <a:lnSpc>
                <a:spcPct val="125000"/>
              </a:lnSpc>
            </a:pPr>
            <a:r>
              <a:rPr lang="en-US" altLang="zh-CN" sz="2800"/>
              <a:t>       </a:t>
            </a:r>
            <a:r>
              <a:rPr lang="zh-CN" altLang="en-US" sz="2800"/>
              <a:t>在湘西风光秀丽、人情质朴的边远小城，生活着靠摆渡为生的祖孙二人。外公年逾七十，仍很健壮；孙女翠翠十五岁，情窦初开。他们热情助人，纯朴善良。</a:t>
            </a:r>
            <a:endParaRPr lang="zh-CN" altLang="en-US" sz="2800"/>
          </a:p>
          <a:p>
            <a:pPr fontAlgn="auto">
              <a:lnSpc>
                <a:spcPct val="125000"/>
              </a:lnSpc>
            </a:pPr>
            <a:r>
              <a:rPr lang="en-US" altLang="zh-CN" sz="2800"/>
              <a:t>       </a:t>
            </a:r>
            <a:r>
              <a:rPr lang="zh-CN" altLang="en-US" sz="2800"/>
              <a:t>两年前在端午节赛龙舟的盛会上，翠翠邂逅当地船总的小儿子傩送并喜欢上了他。傩送的哥哥天保喜欢美丽清纯的翠翠，托人求亲。而地方上的王团总也看上傩送，情愿以碾坊做陪嫁把女儿嫁给傩送。傩送不要，想娶翠翠为妻，宁愿作个摆渡人。</a:t>
            </a:r>
            <a:r>
              <a:rPr lang="zh-CN" altLang="en-US" sz="2800" u="sng"/>
              <a:t>于是兄弟俩相约唱歌求婚，让翠翠选择</a:t>
            </a:r>
            <a:r>
              <a:rPr lang="zh-CN" altLang="en-US" sz="2800"/>
              <a:t>。</a:t>
            </a:r>
            <a:endParaRPr lang="zh-CN" altLang="en-US" sz="2800"/>
          </a:p>
          <a:p>
            <a:pPr fontAlgn="auto">
              <a:lnSpc>
                <a:spcPct val="125000"/>
              </a:lnSpc>
            </a:pPr>
            <a:r>
              <a:rPr lang="zh-CN" altLang="en-US" sz="2800"/>
              <a:t>天保知道翠翠喜欢傩送之后，为了成全弟弟，外出闯滩，遇意外而死。傩送觉得对哥哥的死有责任，抛下翠翠出走他乡。外公因翠翠的婚事操心担忧，在风雨之夜去世。留下翠翠孤独地守着渡船，痴心等着傩送归来， “</a:t>
            </a:r>
            <a:r>
              <a:rPr lang="zh-CN" altLang="en-US" sz="2800" b="1">
                <a:solidFill>
                  <a:srgbClr val="FF0000"/>
                </a:solidFill>
              </a:rPr>
              <a:t>这个人也许永远不会来了，也许明天回来</a:t>
            </a:r>
            <a:r>
              <a:rPr lang="zh-CN" altLang="en-US" sz="2800"/>
              <a:t>”。</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31445" y="81280"/>
            <a:ext cx="4239260" cy="521970"/>
          </a:xfrm>
          <a:prstGeom prst="rect">
            <a:avLst/>
          </a:prstGeom>
          <a:noFill/>
        </p:spPr>
        <p:txBody>
          <a:bodyPr wrap="square" rtlCol="0">
            <a:spAutoFit/>
          </a:bodyPr>
          <a:lstStyle/>
          <a:p>
            <a:r>
              <a:rPr lang="zh-CN" altLang="en-US" sz="2800" b="1">
                <a:solidFill>
                  <a:srgbClr val="FF0000"/>
                </a:solidFill>
              </a:rPr>
              <a:t>文章结构</a:t>
            </a:r>
            <a:endParaRPr lang="zh-CN" altLang="en-US" sz="2800" b="1">
              <a:solidFill>
                <a:srgbClr val="FF0000"/>
              </a:solidFill>
            </a:endParaRPr>
          </a:p>
        </p:txBody>
      </p:sp>
      <p:sp>
        <p:nvSpPr>
          <p:cNvPr id="3" name="文本框 2"/>
          <p:cNvSpPr txBox="1"/>
          <p:nvPr>
            <p:custDataLst>
              <p:tags r:id="rId4"/>
            </p:custDataLst>
          </p:nvPr>
        </p:nvSpPr>
        <p:spPr>
          <a:xfrm>
            <a:off x="131445" y="1242695"/>
            <a:ext cx="6440805" cy="4154170"/>
          </a:xfrm>
          <a:prstGeom prst="rect">
            <a:avLst/>
          </a:prstGeom>
          <a:noFill/>
        </p:spPr>
        <p:txBody>
          <a:bodyPr wrap="square" rtlCol="0">
            <a:spAutoFit/>
          </a:bodyPr>
          <a:lstStyle/>
          <a:p>
            <a:pPr fontAlgn="auto">
              <a:lnSpc>
                <a:spcPct val="150000"/>
              </a:lnSpc>
            </a:pPr>
            <a:r>
              <a:rPr lang="zh-CN" altLang="en-US" sz="4400"/>
              <a:t>三  又到端午，忆起以往</a:t>
            </a:r>
            <a:endParaRPr lang="zh-CN" altLang="en-US" sz="4400"/>
          </a:p>
          <a:p>
            <a:pPr fontAlgn="auto">
              <a:lnSpc>
                <a:spcPct val="150000"/>
              </a:lnSpc>
            </a:pPr>
            <a:r>
              <a:rPr lang="zh-CN" altLang="en-US" sz="4400"/>
              <a:t>四  两年以前，初遇二老</a:t>
            </a:r>
            <a:endParaRPr lang="zh-CN" altLang="en-US" sz="4400"/>
          </a:p>
          <a:p>
            <a:pPr fontAlgn="auto">
              <a:lnSpc>
                <a:spcPct val="150000"/>
              </a:lnSpc>
            </a:pPr>
            <a:r>
              <a:rPr lang="zh-CN" altLang="en-US" sz="4400"/>
              <a:t>五  一年以前，初见大老</a:t>
            </a:r>
            <a:endParaRPr lang="zh-CN" altLang="en-US" sz="4400"/>
          </a:p>
          <a:p>
            <a:pPr fontAlgn="auto">
              <a:lnSpc>
                <a:spcPct val="150000"/>
              </a:lnSpc>
            </a:pPr>
            <a:r>
              <a:rPr lang="zh-CN" altLang="en-US" sz="4400"/>
              <a:t>六  触景生情，思考未来</a:t>
            </a:r>
            <a:endParaRPr lang="zh-CN" altLang="en-US" sz="4400"/>
          </a:p>
        </p:txBody>
      </p:sp>
      <p:pic>
        <p:nvPicPr>
          <p:cNvPr id="101" name="图片 100"/>
          <p:cNvPicPr/>
          <p:nvPr>
            <p:custDataLst>
              <p:tags r:id="rId6"/>
            </p:custDataLst>
          </p:nvPr>
        </p:nvPicPr>
        <p:blipFill>
          <a:blip r:embed="rId5"/>
          <a:stretch>
            <a:fillRect/>
          </a:stretch>
        </p:blipFill>
        <p:spPr>
          <a:xfrm>
            <a:off x="6417310" y="724535"/>
            <a:ext cx="5656580" cy="540893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AS_UNIQUEID" val="523"/>
</p:tagLst>
</file>

<file path=ppt/tags/tag10.xml><?xml version="1.0" encoding="utf-8"?>
<p:tagLst xmlns:p="http://schemas.openxmlformats.org/presentationml/2006/main">
  <p:tag name="AS_UNIQUEID" val="532"/>
</p:tagLst>
</file>

<file path=ppt/tags/tag100.xml><?xml version="1.0" encoding="utf-8"?>
<p:tagLst xmlns:p="http://schemas.openxmlformats.org/presentationml/2006/main">
  <p:tag name="AS_UNIQUEID" val="519"/>
</p:tagLst>
</file>

<file path=ppt/tags/tag101.xml><?xml version="1.0" encoding="utf-8"?>
<p:tagLst xmlns:p="http://schemas.openxmlformats.org/presentationml/2006/main">
  <p:tag name="AS_UNIQUEID" val="522"/>
</p:tagLst>
</file>

<file path=ppt/tags/tag102.xml><?xml version="1.0" encoding="utf-8"?>
<p:tagLst xmlns:p="http://schemas.openxmlformats.org/presentationml/2006/main">
  <p:tag name="AS_UNIQUEID" val="520"/>
</p:tagLst>
</file>

<file path=ppt/tags/tag103.xml><?xml version="1.0" encoding="utf-8"?>
<p:tagLst xmlns:p="http://schemas.openxmlformats.org/presentationml/2006/main">
  <p:tag name="AS_UNIQUEID" val="620"/>
</p:tagLst>
</file>

<file path=ppt/tags/tag104.xml><?xml version="1.0" encoding="utf-8"?>
<p:tagLst xmlns:p="http://schemas.openxmlformats.org/presentationml/2006/main">
  <p:tag name="AS_UNIQUEID" val="621"/>
</p:tagLst>
</file>

<file path=ppt/tags/tag105.xml><?xml version="1.0" encoding="utf-8"?>
<p:tagLst xmlns:p="http://schemas.openxmlformats.org/presentationml/2006/main">
  <p:tag name="AS_UNIQUEID" val="622"/>
</p:tagLst>
</file>

<file path=ppt/tags/tag106.xml><?xml version="1.0" encoding="utf-8"?>
<p:tagLst xmlns:p="http://schemas.openxmlformats.org/presentationml/2006/main">
  <p:tag name="AS_UNIQUEID" val="623"/>
</p:tagLst>
</file>

<file path=ppt/tags/tag107.xml><?xml version="1.0" encoding="utf-8"?>
<p:tagLst xmlns:p="http://schemas.openxmlformats.org/presentationml/2006/main">
  <p:tag name="AS_UNIQUEID" val="624"/>
</p:tagLst>
</file>

<file path=ppt/tags/tag108.xml><?xml version="1.0" encoding="utf-8"?>
<p:tagLst xmlns:p="http://schemas.openxmlformats.org/presentationml/2006/main">
  <p:tag name="AS_UNIQUEID" val="625"/>
</p:tagLst>
</file>

<file path=ppt/tags/tag109.xml><?xml version="1.0" encoding="utf-8"?>
<p:tagLst xmlns:p="http://schemas.openxmlformats.org/presentationml/2006/main">
  <p:tag name="AS_UNIQUEID" val="626"/>
</p:tagLst>
</file>

<file path=ppt/tags/tag11.xml><?xml version="1.0" encoding="utf-8"?>
<p:tagLst xmlns:p="http://schemas.openxmlformats.org/presentationml/2006/main">
  <p:tag name="AS_UNIQUEID" val="533"/>
</p:tagLst>
</file>

<file path=ppt/tags/tag110.xml><?xml version="1.0" encoding="utf-8"?>
<p:tagLst xmlns:p="http://schemas.openxmlformats.org/presentationml/2006/main">
  <p:tag name="AS_UNIQUEID" val="518"/>
</p:tagLst>
</file>

<file path=ppt/tags/tag111.xml><?xml version="1.0" encoding="utf-8"?>
<p:tagLst xmlns:p="http://schemas.openxmlformats.org/presentationml/2006/main">
  <p:tag name="AS_UNIQUEID" val="519"/>
</p:tagLst>
</file>

<file path=ppt/tags/tag112.xml><?xml version="1.0" encoding="utf-8"?>
<p:tagLst xmlns:p="http://schemas.openxmlformats.org/presentationml/2006/main">
  <p:tag name="AS_UNIQUEID" val="522"/>
</p:tagLst>
</file>

<file path=ppt/tags/tag113.xml><?xml version="1.0" encoding="utf-8"?>
<p:tagLst xmlns:p="http://schemas.openxmlformats.org/presentationml/2006/main">
  <p:tag name="AS_UNIQUEID" val="520"/>
</p:tagLst>
</file>

<file path=ppt/tags/tag114.xml><?xml version="1.0" encoding="utf-8"?>
<p:tagLst xmlns:p="http://schemas.openxmlformats.org/presentationml/2006/main">
  <p:tag name="AS_UNIQUEID" val="627"/>
</p:tagLst>
</file>

<file path=ppt/tags/tag115.xml><?xml version="1.0" encoding="utf-8"?>
<p:tagLst xmlns:p="http://schemas.openxmlformats.org/presentationml/2006/main">
  <p:tag name="AS_UNIQUEID" val="628"/>
</p:tagLst>
</file>

<file path=ppt/tags/tag116.xml><?xml version="1.0" encoding="utf-8"?>
<p:tagLst xmlns:p="http://schemas.openxmlformats.org/presentationml/2006/main">
  <p:tag name="AS_UNIQUEID" val="629"/>
</p:tagLst>
</file>

<file path=ppt/tags/tag117.xml><?xml version="1.0" encoding="utf-8"?>
<p:tagLst xmlns:p="http://schemas.openxmlformats.org/presentationml/2006/main">
  <p:tag name="AS_UNIQUEID" val="630"/>
</p:tagLst>
</file>

<file path=ppt/tags/tag118.xml><?xml version="1.0" encoding="utf-8"?>
<p:tagLst xmlns:p="http://schemas.openxmlformats.org/presentationml/2006/main">
  <p:tag name="AS_UNIQUEID" val="631"/>
</p:tagLst>
</file>

<file path=ppt/tags/tag119.xml><?xml version="1.0" encoding="utf-8"?>
<p:tagLst xmlns:p="http://schemas.openxmlformats.org/presentationml/2006/main">
  <p:tag name="AS_UNIQUEID" val="632"/>
</p:tagLst>
</file>

<file path=ppt/tags/tag12.xml><?xml version="1.0" encoding="utf-8"?>
<p:tagLst xmlns:p="http://schemas.openxmlformats.org/presentationml/2006/main">
  <p:tag name="AS_UNIQUEID" val="534"/>
</p:tagLst>
</file>

<file path=ppt/tags/tag120.xml><?xml version="1.0" encoding="utf-8"?>
<p:tagLst xmlns:p="http://schemas.openxmlformats.org/presentationml/2006/main">
  <p:tag name="AS_UNIQUEID" val="633"/>
</p:tagLst>
</file>

<file path=ppt/tags/tag121.xml><?xml version="1.0" encoding="utf-8"?>
<p:tagLst xmlns:p="http://schemas.openxmlformats.org/presentationml/2006/main">
  <p:tag name="AS_UNIQUEID" val="634"/>
</p:tagLst>
</file>

<file path=ppt/tags/tag122.xml><?xml version="1.0" encoding="utf-8"?>
<p:tagLst xmlns:p="http://schemas.openxmlformats.org/presentationml/2006/main">
  <p:tag name="AS_UNIQUEID" val="635"/>
</p:tagLst>
</file>

<file path=ppt/tags/tag123.xml><?xml version="1.0" encoding="utf-8"?>
<p:tagLst xmlns:p="http://schemas.openxmlformats.org/presentationml/2006/main">
  <p:tag name="AS_UNIQUEID" val="636"/>
</p:tagLst>
</file>

<file path=ppt/tags/tag124.xml><?xml version="1.0" encoding="utf-8"?>
<p:tagLst xmlns:p="http://schemas.openxmlformats.org/presentationml/2006/main">
  <p:tag name="AS_UNIQUEID" val="637"/>
</p:tagLst>
</file>

<file path=ppt/tags/tag125.xml><?xml version="1.0" encoding="utf-8"?>
<p:tagLst xmlns:p="http://schemas.openxmlformats.org/presentationml/2006/main">
  <p:tag name="AS_UNIQUEID" val="638"/>
</p:tagLst>
</file>

<file path=ppt/tags/tag126.xml><?xml version="1.0" encoding="utf-8"?>
<p:tagLst xmlns:p="http://schemas.openxmlformats.org/presentationml/2006/main">
  <p:tag name="AS_UNIQUEID" val="639"/>
</p:tagLst>
</file>

<file path=ppt/tags/tag127.xml><?xml version="1.0" encoding="utf-8"?>
<p:tagLst xmlns:p="http://schemas.openxmlformats.org/presentationml/2006/main">
  <p:tag name="AS_UNIQUEID" val="640"/>
</p:tagLst>
</file>

<file path=ppt/tags/tag128.xml><?xml version="1.0" encoding="utf-8"?>
<p:tagLst xmlns:p="http://schemas.openxmlformats.org/presentationml/2006/main">
  <p:tag name="AS_UNIQUEID" val="641"/>
</p:tagLst>
</file>

<file path=ppt/tags/tag129.xml><?xml version="1.0" encoding="utf-8"?>
<p:tagLst xmlns:p="http://schemas.openxmlformats.org/presentationml/2006/main">
  <p:tag name="AS_UNIQUEID" val="642"/>
</p:tagLst>
</file>

<file path=ppt/tags/tag13.xml><?xml version="1.0" encoding="utf-8"?>
<p:tagLst xmlns:p="http://schemas.openxmlformats.org/presentationml/2006/main">
  <p:tag name="AS_UNIQUEID" val="535"/>
</p:tagLst>
</file>

<file path=ppt/tags/tag130.xml><?xml version="1.0" encoding="utf-8"?>
<p:tagLst xmlns:p="http://schemas.openxmlformats.org/presentationml/2006/main">
  <p:tag name="AS_UNIQUEID" val="643"/>
</p:tagLst>
</file>

<file path=ppt/tags/tag131.xml><?xml version="1.0" encoding="utf-8"?>
<p:tagLst xmlns:p="http://schemas.openxmlformats.org/presentationml/2006/main">
  <p:tag name="AS_UNIQUEID" val="644"/>
</p:tagLst>
</file>

<file path=ppt/tags/tag132.xml><?xml version="1.0" encoding="utf-8"?>
<p:tagLst xmlns:p="http://schemas.openxmlformats.org/presentationml/2006/main">
  <p:tag name="AS_UNIQUEID" val="645"/>
</p:tagLst>
</file>

<file path=ppt/tags/tag133.xml><?xml version="1.0" encoding="utf-8"?>
<p:tagLst xmlns:p="http://schemas.openxmlformats.org/presentationml/2006/main">
  <p:tag name="AS_UNIQUEID" val="646"/>
</p:tagLst>
</file>

<file path=ppt/tags/tag134.xml><?xml version="1.0" encoding="utf-8"?>
<p:tagLst xmlns:p="http://schemas.openxmlformats.org/presentationml/2006/main">
  <p:tag name="AS_UNIQUEID" val="647"/>
</p:tagLst>
</file>

<file path=ppt/tags/tag135.xml><?xml version="1.0" encoding="utf-8"?>
<p:tagLst xmlns:p="http://schemas.openxmlformats.org/presentationml/2006/main">
  <p:tag name="AS_UNIQUEID" val="648"/>
</p:tagLst>
</file>

<file path=ppt/tags/tag136.xml><?xml version="1.0" encoding="utf-8"?>
<p:tagLst xmlns:p="http://schemas.openxmlformats.org/presentationml/2006/main">
  <p:tag name="AS_UNIQUEID" val="649"/>
</p:tagLst>
</file>

<file path=ppt/tags/tag137.xml><?xml version="1.0" encoding="utf-8"?>
<p:tagLst xmlns:p="http://schemas.openxmlformats.org/presentationml/2006/main">
  <p:tag name="AS_UNIQUEID" val="650"/>
</p:tagLst>
</file>

<file path=ppt/tags/tag138.xml><?xml version="1.0" encoding="utf-8"?>
<p:tagLst xmlns:p="http://schemas.openxmlformats.org/presentationml/2006/main">
  <p:tag name="AS_UNIQUEID" val="651"/>
</p:tagLst>
</file>

<file path=ppt/tags/tag139.xml><?xml version="1.0" encoding="utf-8"?>
<p:tagLst xmlns:p="http://schemas.openxmlformats.org/presentationml/2006/main">
  <p:tag name="AS_UNIQUEID" val="652"/>
</p:tagLst>
</file>

<file path=ppt/tags/tag14.xml><?xml version="1.0" encoding="utf-8"?>
<p:tagLst xmlns:p="http://schemas.openxmlformats.org/presentationml/2006/main">
  <p:tag name="AS_UNIQUEID" val="536"/>
</p:tagLst>
</file>

<file path=ppt/tags/tag140.xml><?xml version="1.0" encoding="utf-8"?>
<p:tagLst xmlns:p="http://schemas.openxmlformats.org/presentationml/2006/main">
  <p:tag name="AS_UNIQUEID" val="653"/>
</p:tagLst>
</file>

<file path=ppt/tags/tag141.xml><?xml version="1.0" encoding="utf-8"?>
<p:tagLst xmlns:p="http://schemas.openxmlformats.org/presentationml/2006/main">
  <p:tag name="AS_UNIQUEID" val="654"/>
</p:tagLst>
</file>

<file path=ppt/tags/tag142.xml><?xml version="1.0" encoding="utf-8"?>
<p:tagLst xmlns:p="http://schemas.openxmlformats.org/presentationml/2006/main">
  <p:tag name="AS_UNIQUEID" val="655"/>
</p:tagLst>
</file>

<file path=ppt/tags/tag143.xml><?xml version="1.0" encoding="utf-8"?>
<p:tagLst xmlns:p="http://schemas.openxmlformats.org/presentationml/2006/main">
  <p:tag name="AS_UNIQUEID" val="656"/>
</p:tagLst>
</file>

<file path=ppt/tags/tag144.xml><?xml version="1.0" encoding="utf-8"?>
<p:tagLst xmlns:p="http://schemas.openxmlformats.org/presentationml/2006/main">
  <p:tag name="AS_UNIQUEID" val="657"/>
</p:tagLst>
</file>

<file path=ppt/tags/tag145.xml><?xml version="1.0" encoding="utf-8"?>
<p:tagLst xmlns:p="http://schemas.openxmlformats.org/presentationml/2006/main">
  <p:tag name="AS_UNIQUEID" val="658"/>
</p:tagLst>
</file>

<file path=ppt/tags/tag146.xml><?xml version="1.0" encoding="utf-8"?>
<p:tagLst xmlns:p="http://schemas.openxmlformats.org/presentationml/2006/main">
  <p:tag name="AS_UNIQUEID" val="659"/>
</p:tagLst>
</file>

<file path=ppt/tags/tag147.xml><?xml version="1.0" encoding="utf-8"?>
<p:tagLst xmlns:p="http://schemas.openxmlformats.org/presentationml/2006/main">
  <p:tag name="AS_UNIQUEID" val="660"/>
</p:tagLst>
</file>

<file path=ppt/tags/tag148.xml><?xml version="1.0" encoding="utf-8"?>
<p:tagLst xmlns:p="http://schemas.openxmlformats.org/presentationml/2006/main">
  <p:tag name="AS_UNIQUEID" val="661"/>
</p:tagLst>
</file>

<file path=ppt/tags/tag149.xml><?xml version="1.0" encoding="utf-8"?>
<p:tagLst xmlns:p="http://schemas.openxmlformats.org/presentationml/2006/main">
  <p:tag name="AS_UNIQUEID" val="662"/>
</p:tagLst>
</file>

<file path=ppt/tags/tag15.xml><?xml version="1.0" encoding="utf-8"?>
<p:tagLst xmlns:p="http://schemas.openxmlformats.org/presentationml/2006/main">
  <p:tag name="AS_UNIQUEID" val="537"/>
</p:tagLst>
</file>

<file path=ppt/tags/tag150.xml><?xml version="1.0" encoding="utf-8"?>
<p:tagLst xmlns:p="http://schemas.openxmlformats.org/presentationml/2006/main">
  <p:tag name="AS_UNIQUEID" val="663"/>
</p:tagLst>
</file>

<file path=ppt/tags/tag151.xml><?xml version="1.0" encoding="utf-8"?>
<p:tagLst xmlns:p="http://schemas.openxmlformats.org/presentationml/2006/main">
  <p:tag name="AS_UNIQUEID" val="664"/>
</p:tagLst>
</file>

<file path=ppt/tags/tag152.xml><?xml version="1.0" encoding="utf-8"?>
<p:tagLst xmlns:p="http://schemas.openxmlformats.org/presentationml/2006/main">
  <p:tag name="AS_UNIQUEID" val="665"/>
</p:tagLst>
</file>

<file path=ppt/tags/tag153.xml><?xml version="1.0" encoding="utf-8"?>
<p:tagLst xmlns:p="http://schemas.openxmlformats.org/presentationml/2006/main">
  <p:tag name="AS_UNIQUEID" val="666"/>
</p:tagLst>
</file>

<file path=ppt/tags/tag154.xml><?xml version="1.0" encoding="utf-8"?>
<p:tagLst xmlns:p="http://schemas.openxmlformats.org/presentationml/2006/main">
  <p:tag name="AS_UNIQUEID" val="667"/>
</p:tagLst>
</file>

<file path=ppt/tags/tag155.xml><?xml version="1.0" encoding="utf-8"?>
<p:tagLst xmlns:p="http://schemas.openxmlformats.org/presentationml/2006/main">
  <p:tag name="AS_UNIQUEID" val="668"/>
</p:tagLst>
</file>

<file path=ppt/tags/tag156.xml><?xml version="1.0" encoding="utf-8"?>
<p:tagLst xmlns:p="http://schemas.openxmlformats.org/presentationml/2006/main">
  <p:tag name="AS_UNIQUEID" val="669"/>
</p:tagLst>
</file>

<file path=ppt/tags/tag157.xml><?xml version="1.0" encoding="utf-8"?>
<p:tagLst xmlns:p="http://schemas.openxmlformats.org/presentationml/2006/main">
  <p:tag name="AS_UNIQUEID" val="670"/>
</p:tagLst>
</file>

<file path=ppt/tags/tag158.xml><?xml version="1.0" encoding="utf-8"?>
<p:tagLst xmlns:p="http://schemas.openxmlformats.org/presentationml/2006/main">
  <p:tag name="AS_UNIQUEID" val="671"/>
</p:tagLst>
</file>

<file path=ppt/tags/tag159.xml><?xml version="1.0" encoding="utf-8"?>
<p:tagLst xmlns:p="http://schemas.openxmlformats.org/presentationml/2006/main">
  <p:tag name="AS_UNIQUEID" val="672"/>
</p:tagLst>
</file>

<file path=ppt/tags/tag16.xml><?xml version="1.0" encoding="utf-8"?>
<p:tagLst xmlns:p="http://schemas.openxmlformats.org/presentationml/2006/main">
  <p:tag name="AS_UNIQUEID" val="538"/>
</p:tagLst>
</file>

<file path=ppt/tags/tag160.xml><?xml version="1.0" encoding="utf-8"?>
<p:tagLst xmlns:p="http://schemas.openxmlformats.org/presentationml/2006/main">
  <p:tag name="AS_UNIQUEID" val="673"/>
</p:tagLst>
</file>

<file path=ppt/tags/tag161.xml><?xml version="1.0" encoding="utf-8"?>
<p:tagLst xmlns:p="http://schemas.openxmlformats.org/presentationml/2006/main">
  <p:tag name="AS_UNIQUEID" val="674"/>
</p:tagLst>
</file>

<file path=ppt/tags/tag162.xml><?xml version="1.0" encoding="utf-8"?>
<p:tagLst xmlns:p="http://schemas.openxmlformats.org/presentationml/2006/main">
  <p:tag name="AS_UNIQUEID" val="675"/>
</p:tagLst>
</file>

<file path=ppt/tags/tag163.xml><?xml version="1.0" encoding="utf-8"?>
<p:tagLst xmlns:p="http://schemas.openxmlformats.org/presentationml/2006/main">
  <p:tag name="AS_UNIQUEID" val="676"/>
</p:tagLst>
</file>

<file path=ppt/tags/tag164.xml><?xml version="1.0" encoding="utf-8"?>
<p:tagLst xmlns:p="http://schemas.openxmlformats.org/presentationml/2006/main">
  <p:tag name="AS_UNIQUEID" val="677"/>
</p:tagLst>
</file>

<file path=ppt/tags/tag165.xml><?xml version="1.0" encoding="utf-8"?>
<p:tagLst xmlns:p="http://schemas.openxmlformats.org/presentationml/2006/main">
  <p:tag name="AS_UNIQUEID" val="678"/>
</p:tagLst>
</file>

<file path=ppt/tags/tag166.xml><?xml version="1.0" encoding="utf-8"?>
<p:tagLst xmlns:p="http://schemas.openxmlformats.org/presentationml/2006/main">
  <p:tag name="AS_UNIQUEID" val="679"/>
</p:tagLst>
</file>

<file path=ppt/tags/tag167.xml><?xml version="1.0" encoding="utf-8"?>
<p:tagLst xmlns:p="http://schemas.openxmlformats.org/presentationml/2006/main">
  <p:tag name="AS_UNIQUEID" val="680"/>
</p:tagLst>
</file>

<file path=ppt/tags/tag168.xml><?xml version="1.0" encoding="utf-8"?>
<p:tagLst xmlns:p="http://schemas.openxmlformats.org/presentationml/2006/main">
  <p:tag name="AS_UNIQUEID" val="681"/>
</p:tagLst>
</file>

<file path=ppt/tags/tag169.xml><?xml version="1.0" encoding="utf-8"?>
<p:tagLst xmlns:p="http://schemas.openxmlformats.org/presentationml/2006/main">
  <p:tag name="AS_UNIQUEID" val="682"/>
</p:tagLst>
</file>

<file path=ppt/tags/tag17.xml><?xml version="1.0" encoding="utf-8"?>
<p:tagLst xmlns:p="http://schemas.openxmlformats.org/presentationml/2006/main">
  <p:tag name="AS_UNIQUEID" val="539"/>
</p:tagLst>
</file>

<file path=ppt/tags/tag170.xml><?xml version="1.0" encoding="utf-8"?>
<p:tagLst xmlns:p="http://schemas.openxmlformats.org/presentationml/2006/main">
  <p:tag name="AS_UNIQUEID" val="683"/>
</p:tagLst>
</file>

<file path=ppt/tags/tag171.xml><?xml version="1.0" encoding="utf-8"?>
<p:tagLst xmlns:p="http://schemas.openxmlformats.org/presentationml/2006/main">
  <p:tag name="AS_UNIQUEID" val="684"/>
</p:tagLst>
</file>

<file path=ppt/tags/tag172.xml><?xml version="1.0" encoding="utf-8"?>
<p:tagLst xmlns:p="http://schemas.openxmlformats.org/presentationml/2006/main">
  <p:tag name="AS_UNIQUEID" val="685"/>
</p:tagLst>
</file>

<file path=ppt/tags/tag173.xml><?xml version="1.0" encoding="utf-8"?>
<p:tagLst xmlns:p="http://schemas.openxmlformats.org/presentationml/2006/main">
  <p:tag name="AS_UNIQUEID" val="686"/>
</p:tagLst>
</file>

<file path=ppt/tags/tag174.xml><?xml version="1.0" encoding="utf-8"?>
<p:tagLst xmlns:p="http://schemas.openxmlformats.org/presentationml/2006/main">
  <p:tag name="AS_UNIQUEID" val="687"/>
</p:tagLst>
</file>

<file path=ppt/tags/tag175.xml><?xml version="1.0" encoding="utf-8"?>
<p:tagLst xmlns:p="http://schemas.openxmlformats.org/presentationml/2006/main">
  <p:tag name="AS_UNIQUEID" val="688"/>
</p:tagLst>
</file>

<file path=ppt/tags/tag176.xml><?xml version="1.0" encoding="utf-8"?>
<p:tagLst xmlns:p="http://schemas.openxmlformats.org/presentationml/2006/main">
  <p:tag name="AS_UNIQUEID" val="689"/>
</p:tagLst>
</file>

<file path=ppt/tags/tag177.xml><?xml version="1.0" encoding="utf-8"?>
<p:tagLst xmlns:p="http://schemas.openxmlformats.org/presentationml/2006/main">
  <p:tag name="AS_UNIQUEID" val="690"/>
</p:tagLst>
</file>

<file path=ppt/tags/tag178.xml><?xml version="1.0" encoding="utf-8"?>
<p:tagLst xmlns:p="http://schemas.openxmlformats.org/presentationml/2006/main">
  <p:tag name="AS_UNIQUEID" val="691"/>
</p:tagLst>
</file>

<file path=ppt/tags/tag179.xml><?xml version="1.0" encoding="utf-8"?>
<p:tagLst xmlns:p="http://schemas.openxmlformats.org/presentationml/2006/main">
  <p:tag name="AS_UNIQUEID" val="692"/>
</p:tagLst>
</file>

<file path=ppt/tags/tag18.xml><?xml version="1.0" encoding="utf-8"?>
<p:tagLst xmlns:p="http://schemas.openxmlformats.org/presentationml/2006/main">
  <p:tag name="AS_UNIQUEID" val="540"/>
</p:tagLst>
</file>

<file path=ppt/tags/tag180.xml><?xml version="1.0" encoding="utf-8"?>
<p:tagLst xmlns:p="http://schemas.openxmlformats.org/presentationml/2006/main">
  <p:tag name="AS_UNIQUEID" val="693"/>
</p:tagLst>
</file>

<file path=ppt/tags/tag181.xml><?xml version="1.0" encoding="utf-8"?>
<p:tagLst xmlns:p="http://schemas.openxmlformats.org/presentationml/2006/main">
  <p:tag name="AS_UNIQUEID" val="694"/>
</p:tagLst>
</file>

<file path=ppt/tags/tag182.xml><?xml version="1.0" encoding="utf-8"?>
<p:tagLst xmlns:p="http://schemas.openxmlformats.org/presentationml/2006/main">
  <p:tag name="AS_UNIQUEID" val="695"/>
</p:tagLst>
</file>

<file path=ppt/tags/tag183.xml><?xml version="1.0" encoding="utf-8"?>
<p:tagLst xmlns:p="http://schemas.openxmlformats.org/presentationml/2006/main">
  <p:tag name="AS_UNIQUEID" val="696"/>
</p:tagLst>
</file>

<file path=ppt/tags/tag184.xml><?xml version="1.0" encoding="utf-8"?>
<p:tagLst xmlns:p="http://schemas.openxmlformats.org/presentationml/2006/main">
  <p:tag name="AS_UNIQUEID" val="697"/>
</p:tagLst>
</file>

<file path=ppt/tags/tag185.xml><?xml version="1.0" encoding="utf-8"?>
<p:tagLst xmlns:p="http://schemas.openxmlformats.org/presentationml/2006/main">
  <p:tag name="AS_UNIQUEID" val="698"/>
</p:tagLst>
</file>

<file path=ppt/tags/tag186.xml><?xml version="1.0" encoding="utf-8"?>
<p:tagLst xmlns:p="http://schemas.openxmlformats.org/presentationml/2006/main">
  <p:tag name="AS_UNIQUEID" val="699"/>
</p:tagLst>
</file>

<file path=ppt/tags/tag187.xml><?xml version="1.0" encoding="utf-8"?>
<p:tagLst xmlns:p="http://schemas.openxmlformats.org/presentationml/2006/main">
  <p:tag name="AS_UNIQUEID" val="700"/>
</p:tagLst>
</file>

<file path=ppt/tags/tag188.xml><?xml version="1.0" encoding="utf-8"?>
<p:tagLst xmlns:p="http://schemas.openxmlformats.org/presentationml/2006/main">
  <p:tag name="AS_UNIQUEID" val="701"/>
</p:tagLst>
</file>

<file path=ppt/tags/tag189.xml><?xml version="1.0" encoding="utf-8"?>
<p:tagLst xmlns:p="http://schemas.openxmlformats.org/presentationml/2006/main">
  <p:tag name="AS_UNIQUEID" val="702"/>
</p:tagLst>
</file>

<file path=ppt/tags/tag19.xml><?xml version="1.0" encoding="utf-8"?>
<p:tagLst xmlns:p="http://schemas.openxmlformats.org/presentationml/2006/main">
  <p:tag name="AS_UNIQUEID" val="541"/>
</p:tagLst>
</file>

<file path=ppt/tags/tag190.xml><?xml version="1.0" encoding="utf-8"?>
<p:tagLst xmlns:p="http://schemas.openxmlformats.org/presentationml/2006/main">
  <p:tag name="AS_UNIQUEID" val="703"/>
</p:tagLst>
</file>

<file path=ppt/tags/tag191.xml><?xml version="1.0" encoding="utf-8"?>
<p:tagLst xmlns:p="http://schemas.openxmlformats.org/presentationml/2006/main">
  <p:tag name="AS_UNIQUEID" val="704"/>
</p:tagLst>
</file>

<file path=ppt/tags/tag192.xml><?xml version="1.0" encoding="utf-8"?>
<p:tagLst xmlns:p="http://schemas.openxmlformats.org/presentationml/2006/main">
  <p:tag name="AS_UNIQUEID" val="705"/>
</p:tagLst>
</file>

<file path=ppt/tags/tag193.xml><?xml version="1.0" encoding="utf-8"?>
<p:tagLst xmlns:p="http://schemas.openxmlformats.org/presentationml/2006/main">
  <p:tag name="AS_UNIQUEID" val="706"/>
</p:tagLst>
</file>

<file path=ppt/tags/tag194.xml><?xml version="1.0" encoding="utf-8"?>
<p:tagLst xmlns:p="http://schemas.openxmlformats.org/presentationml/2006/main">
  <p:tag name="AS_UNIQUEID" val="707"/>
</p:tagLst>
</file>

<file path=ppt/tags/tag195.xml><?xml version="1.0" encoding="utf-8"?>
<p:tagLst xmlns:p="http://schemas.openxmlformats.org/presentationml/2006/main">
  <p:tag name="AS_UNIQUEID" val="708"/>
</p:tagLst>
</file>

<file path=ppt/tags/tag196.xml><?xml version="1.0" encoding="utf-8"?>
<p:tagLst xmlns:p="http://schemas.openxmlformats.org/presentationml/2006/main">
  <p:tag name="AS_UNIQUEID" val="709"/>
</p:tagLst>
</file>

<file path=ppt/tags/tag197.xml><?xml version="1.0" encoding="utf-8"?>
<p:tagLst xmlns:p="http://schemas.openxmlformats.org/presentationml/2006/main">
  <p:tag name="AS_UNIQUEID" val="710"/>
</p:tagLst>
</file>

<file path=ppt/tags/tag198.xml><?xml version="1.0" encoding="utf-8"?>
<p:tagLst xmlns:p="http://schemas.openxmlformats.org/presentationml/2006/main">
  <p:tag name="AS_UNIQUEID" val="711"/>
</p:tagLst>
</file>

<file path=ppt/tags/tag199.xml><?xml version="1.0" encoding="utf-8"?>
<p:tagLst xmlns:p="http://schemas.openxmlformats.org/presentationml/2006/main">
  <p:tag name="AS_UNIQUEID" val="712"/>
</p:tagLst>
</file>

<file path=ppt/tags/tag2.xml><?xml version="1.0" encoding="utf-8"?>
<p:tagLst xmlns:p="http://schemas.openxmlformats.org/presentationml/2006/main">
  <p:tag name="AS_UNIQUEID" val="524"/>
</p:tagLst>
</file>

<file path=ppt/tags/tag20.xml><?xml version="1.0" encoding="utf-8"?>
<p:tagLst xmlns:p="http://schemas.openxmlformats.org/presentationml/2006/main">
  <p:tag name="AS_UNIQUEID" val="542"/>
</p:tagLst>
</file>

<file path=ppt/tags/tag200.xml><?xml version="1.0" encoding="utf-8"?>
<p:tagLst xmlns:p="http://schemas.openxmlformats.org/presentationml/2006/main">
  <p:tag name="AS_UNIQUEID" val="713"/>
</p:tagLst>
</file>

<file path=ppt/tags/tag201.xml><?xml version="1.0" encoding="utf-8"?>
<p:tagLst xmlns:p="http://schemas.openxmlformats.org/presentationml/2006/main">
  <p:tag name="AS_UNIQUEID" val="714"/>
</p:tagLst>
</file>

<file path=ppt/tags/tag202.xml><?xml version="1.0" encoding="utf-8"?>
<p:tagLst xmlns:p="http://schemas.openxmlformats.org/presentationml/2006/main">
  <p:tag name="AS_UNIQUEID" val="715"/>
</p:tagLst>
</file>

<file path=ppt/tags/tag203.xml><?xml version="1.0" encoding="utf-8"?>
<p:tagLst xmlns:p="http://schemas.openxmlformats.org/presentationml/2006/main">
  <p:tag name="AS_UNIQUEID" val="518"/>
</p:tagLst>
</file>

<file path=ppt/tags/tag204.xml><?xml version="1.0" encoding="utf-8"?>
<p:tagLst xmlns:p="http://schemas.openxmlformats.org/presentationml/2006/main">
  <p:tag name="AS_UNIQUEID" val="519"/>
</p:tagLst>
</file>

<file path=ppt/tags/tag205.xml><?xml version="1.0" encoding="utf-8"?>
<p:tagLst xmlns:p="http://schemas.openxmlformats.org/presentationml/2006/main">
  <p:tag name="AS_UNIQUEID" val="522"/>
</p:tagLst>
</file>

<file path=ppt/tags/tag206.xml><?xml version="1.0" encoding="utf-8"?>
<p:tagLst xmlns:p="http://schemas.openxmlformats.org/presentationml/2006/main">
  <p:tag name="AS_UNIQUEID" val="520"/>
</p:tagLst>
</file>

<file path=ppt/tags/tag207.xml><?xml version="1.0" encoding="utf-8"?>
<p:tagLst xmlns:p="http://schemas.openxmlformats.org/presentationml/2006/main">
  <p:tag name="AS_UNIQUEID" val="716"/>
</p:tagLst>
</file>

<file path=ppt/tags/tag208.xml><?xml version="1.0" encoding="utf-8"?>
<p:tagLst xmlns:p="http://schemas.openxmlformats.org/presentationml/2006/main">
  <p:tag name="AS_UNIQUEID" val="717"/>
</p:tagLst>
</file>

<file path=ppt/tags/tag209.xml><?xml version="1.0" encoding="utf-8"?>
<p:tagLst xmlns:p="http://schemas.openxmlformats.org/presentationml/2006/main">
  <p:tag name="AS_UNIQUEID" val="718"/>
</p:tagLst>
</file>

<file path=ppt/tags/tag21.xml><?xml version="1.0" encoding="utf-8"?>
<p:tagLst xmlns:p="http://schemas.openxmlformats.org/presentationml/2006/main">
  <p:tag name="AS_UNIQUEID" val="543"/>
</p:tagLst>
</file>

<file path=ppt/tags/tag210.xml><?xml version="1.0" encoding="utf-8"?>
<p:tagLst xmlns:p="http://schemas.openxmlformats.org/presentationml/2006/main">
  <p:tag name="AS_UNIQUEID" val="719"/>
</p:tagLst>
</file>

<file path=ppt/tags/tag211.xml><?xml version="1.0" encoding="utf-8"?>
<p:tagLst xmlns:p="http://schemas.openxmlformats.org/presentationml/2006/main">
  <p:tag name="AS_UNIQUEID" val="720"/>
</p:tagLst>
</file>

<file path=ppt/tags/tag212.xml><?xml version="1.0" encoding="utf-8"?>
<p:tagLst xmlns:p="http://schemas.openxmlformats.org/presentationml/2006/main">
  <p:tag name="AS_UNIQUEID" val="506"/>
</p:tagLst>
</file>

<file path=ppt/tags/tag213.xml><?xml version="1.0" encoding="utf-8"?>
<p:tagLst xmlns:p="http://schemas.openxmlformats.org/presentationml/2006/main">
  <p:tag name="AS_UNIQUEID" val="506"/>
</p:tagLst>
</file>

<file path=ppt/tags/tag214.xml><?xml version="1.0" encoding="utf-8"?>
<p:tagLst xmlns:p="http://schemas.openxmlformats.org/presentationml/2006/main">
  <p:tag name="AS_UNIQUEID" val="721"/>
</p:tagLst>
</file>

<file path=ppt/tags/tag215.xml><?xml version="1.0" encoding="utf-8"?>
<p:tagLst xmlns:p="http://schemas.openxmlformats.org/presentationml/2006/main">
  <p:tag name="AS_UNIQUEID" val="722"/>
</p:tagLst>
</file>

<file path=ppt/tags/tag216.xml><?xml version="1.0" encoding="utf-8"?>
<p:tagLst xmlns:p="http://schemas.openxmlformats.org/presentationml/2006/main">
  <p:tag name="AS_UNIQUEID" val="723"/>
</p:tagLst>
</file>

<file path=ppt/tags/tag217.xml><?xml version="1.0" encoding="utf-8"?>
<p:tagLst xmlns:p="http://schemas.openxmlformats.org/presentationml/2006/main">
  <p:tag name="AS_UNIQUEID" val="724"/>
</p:tagLst>
</file>

<file path=ppt/tags/tag218.xml><?xml version="1.0" encoding="utf-8"?>
<p:tagLst xmlns:p="http://schemas.openxmlformats.org/presentationml/2006/main">
  <p:tag name="AS_UNIQUEID" val="506"/>
</p:tagLst>
</file>

<file path=ppt/tags/tag219.xml><?xml version="1.0" encoding="utf-8"?>
<p:tagLst xmlns:p="http://schemas.openxmlformats.org/presentationml/2006/main">
  <p:tag name="AS_UNIQUEID" val="506"/>
</p:tagLst>
</file>

<file path=ppt/tags/tag22.xml><?xml version="1.0" encoding="utf-8"?>
<p:tagLst xmlns:p="http://schemas.openxmlformats.org/presentationml/2006/main">
  <p:tag name="AS_UNIQUEID" val="544"/>
</p:tagLst>
</file>

<file path=ppt/tags/tag220.xml><?xml version="1.0" encoding="utf-8"?>
<p:tagLst xmlns:p="http://schemas.openxmlformats.org/presentationml/2006/main">
  <p:tag name="AS_UNIQUEID" val="725"/>
</p:tagLst>
</file>

<file path=ppt/tags/tag221.xml><?xml version="1.0" encoding="utf-8"?>
<p:tagLst xmlns:p="http://schemas.openxmlformats.org/presentationml/2006/main">
  <p:tag name="AS_UNIQUEID" val="726"/>
</p:tagLst>
</file>

<file path=ppt/tags/tag222.xml><?xml version="1.0" encoding="utf-8"?>
<p:tagLst xmlns:p="http://schemas.openxmlformats.org/presentationml/2006/main">
  <p:tag name="AS_UNIQUEID" val="727"/>
</p:tagLst>
</file>

<file path=ppt/tags/tag223.xml><?xml version="1.0" encoding="utf-8"?>
<p:tagLst xmlns:p="http://schemas.openxmlformats.org/presentationml/2006/main">
  <p:tag name="AS_UNIQUEID" val="728"/>
</p:tagLst>
</file>

<file path=ppt/tags/tag224.xml><?xml version="1.0" encoding="utf-8"?>
<p:tagLst xmlns:p="http://schemas.openxmlformats.org/presentationml/2006/main">
  <p:tag name="AS_UNIQUEID" val="729"/>
</p:tagLst>
</file>

<file path=ppt/tags/tag225.xml><?xml version="1.0" encoding="utf-8"?>
<p:tagLst xmlns:p="http://schemas.openxmlformats.org/presentationml/2006/main">
  <p:tag name="AS_UNIQUEID" val="730"/>
</p:tagLst>
</file>

<file path=ppt/tags/tag226.xml><?xml version="1.0" encoding="utf-8"?>
<p:tagLst xmlns:p="http://schemas.openxmlformats.org/presentationml/2006/main">
  <p:tag name="AS_UNIQUEID" val="506"/>
</p:tagLst>
</file>

<file path=ppt/tags/tag227.xml><?xml version="1.0" encoding="utf-8"?>
<p:tagLst xmlns:p="http://schemas.openxmlformats.org/presentationml/2006/main">
  <p:tag name="AS_UNIQUEID" val="506"/>
</p:tagLst>
</file>

<file path=ppt/tags/tag228.xml><?xml version="1.0" encoding="utf-8"?>
<p:tagLst xmlns:p="http://schemas.openxmlformats.org/presentationml/2006/main">
  <p:tag name="AS_UNIQUEID" val="731"/>
</p:tagLst>
</file>

<file path=ppt/tags/tag229.xml><?xml version="1.0" encoding="utf-8"?>
<p:tagLst xmlns:p="http://schemas.openxmlformats.org/presentationml/2006/main">
  <p:tag name="AS_UNIQUEID" val="732"/>
</p:tagLst>
</file>

<file path=ppt/tags/tag23.xml><?xml version="1.0" encoding="utf-8"?>
<p:tagLst xmlns:p="http://schemas.openxmlformats.org/presentationml/2006/main">
  <p:tag name="AS_UNIQUEID" val="545"/>
</p:tagLst>
</file>

<file path=ppt/tags/tag230.xml><?xml version="1.0" encoding="utf-8"?>
<p:tagLst xmlns:p="http://schemas.openxmlformats.org/presentationml/2006/main">
  <p:tag name="AS_UNIQUEID" val="733"/>
</p:tagLst>
</file>

<file path=ppt/tags/tag231.xml><?xml version="1.0" encoding="utf-8"?>
<p:tagLst xmlns:p="http://schemas.openxmlformats.org/presentationml/2006/main">
  <p:tag name="AS_UNIQUEID" val="734"/>
</p:tagLst>
</file>

<file path=ppt/tags/tag232.xml><?xml version="1.0" encoding="utf-8"?>
<p:tagLst xmlns:p="http://schemas.openxmlformats.org/presentationml/2006/main">
  <p:tag name="AS_UNIQUEID" val="735"/>
</p:tagLst>
</file>

<file path=ppt/tags/tag233.xml><?xml version="1.0" encoding="utf-8"?>
<p:tagLst xmlns:p="http://schemas.openxmlformats.org/presentationml/2006/main">
  <p:tag name="AS_UNIQUEID" val="736"/>
</p:tagLst>
</file>

<file path=ppt/tags/tag234.xml><?xml version="1.0" encoding="utf-8"?>
<p:tagLst xmlns:p="http://schemas.openxmlformats.org/presentationml/2006/main">
  <p:tag name="AS_UNIQUEID" val="737"/>
</p:tagLst>
</file>

<file path=ppt/tags/tag235.xml><?xml version="1.0" encoding="utf-8"?>
<p:tagLst xmlns:p="http://schemas.openxmlformats.org/presentationml/2006/main">
  <p:tag name="AS_UNIQUEID" val="738"/>
</p:tagLst>
</file>

<file path=ppt/tags/tag236.xml><?xml version="1.0" encoding="utf-8"?>
<p:tagLst xmlns:p="http://schemas.openxmlformats.org/presentationml/2006/main">
  <p:tag name="AS_UNIQUEID" val="739"/>
</p:tagLst>
</file>

<file path=ppt/tags/tag237.xml><?xml version="1.0" encoding="utf-8"?>
<p:tagLst xmlns:p="http://schemas.openxmlformats.org/presentationml/2006/main">
  <p:tag name="AS_UNIQUEID" val="740"/>
</p:tagLst>
</file>

<file path=ppt/tags/tag238.xml><?xml version="1.0" encoding="utf-8"?>
<p:tagLst xmlns:p="http://schemas.openxmlformats.org/presentationml/2006/main">
  <p:tag name="AS_UNIQUEID" val="741"/>
</p:tagLst>
</file>

<file path=ppt/tags/tag239.xml><?xml version="1.0" encoding="utf-8"?>
<p:tagLst xmlns:p="http://schemas.openxmlformats.org/presentationml/2006/main">
  <p:tag name="AS_UNIQUEID" val="742"/>
</p:tagLst>
</file>

<file path=ppt/tags/tag24.xml><?xml version="1.0" encoding="utf-8"?>
<p:tagLst xmlns:p="http://schemas.openxmlformats.org/presentationml/2006/main">
  <p:tag name="AS_UNIQUEID" val="546"/>
</p:tagLst>
</file>

<file path=ppt/tags/tag240.xml><?xml version="1.0" encoding="utf-8"?>
<p:tagLst xmlns:p="http://schemas.openxmlformats.org/presentationml/2006/main">
  <p:tag name="AS_UNIQUEID" val="743"/>
</p:tagLst>
</file>

<file path=ppt/tags/tag241.xml><?xml version="1.0" encoding="utf-8"?>
<p:tagLst xmlns:p="http://schemas.openxmlformats.org/presentationml/2006/main">
  <p:tag name="AS_UNIQUEID" val="744"/>
</p:tagLst>
</file>

<file path=ppt/tags/tag242.xml><?xml version="1.0" encoding="utf-8"?>
<p:tagLst xmlns:p="http://schemas.openxmlformats.org/presentationml/2006/main">
  <p:tag name="AS_UNIQUEID" val="745"/>
</p:tagLst>
</file>

<file path=ppt/tags/tag243.xml><?xml version="1.0" encoding="utf-8"?>
<p:tagLst xmlns:p="http://schemas.openxmlformats.org/presentationml/2006/main">
  <p:tag name="AS_UNIQUEID" val="746"/>
</p:tagLst>
</file>

<file path=ppt/tags/tag244.xml><?xml version="1.0" encoding="utf-8"?>
<p:tagLst xmlns:p="http://schemas.openxmlformats.org/presentationml/2006/main">
  <p:tag name="AS_UNIQUEID" val="747"/>
</p:tagLst>
</file>

<file path=ppt/tags/tag245.xml><?xml version="1.0" encoding="utf-8"?>
<p:tagLst xmlns:p="http://schemas.openxmlformats.org/presentationml/2006/main">
  <p:tag name="AS_UNIQUEID" val="748"/>
</p:tagLst>
</file>

<file path=ppt/tags/tag246.xml><?xml version="1.0" encoding="utf-8"?>
<p:tagLst xmlns:p="http://schemas.openxmlformats.org/presentationml/2006/main">
  <p:tag name="AS_UNIQUEID" val="749"/>
</p:tagLst>
</file>

<file path=ppt/tags/tag247.xml><?xml version="1.0" encoding="utf-8"?>
<p:tagLst xmlns:p="http://schemas.openxmlformats.org/presentationml/2006/main">
  <p:tag name="AS_UNIQUEID" val="750"/>
</p:tagLst>
</file>

<file path=ppt/tags/tag248.xml><?xml version="1.0" encoding="utf-8"?>
<p:tagLst xmlns:p="http://schemas.openxmlformats.org/presentationml/2006/main">
  <p:tag name="AS_UNIQUEID" val="751"/>
</p:tagLst>
</file>

<file path=ppt/tags/tag249.xml><?xml version="1.0" encoding="utf-8"?>
<p:tagLst xmlns:p="http://schemas.openxmlformats.org/presentationml/2006/main">
  <p:tag name="AS_UNIQUEID" val="752"/>
</p:tagLst>
</file>

<file path=ppt/tags/tag25.xml><?xml version="1.0" encoding="utf-8"?>
<p:tagLst xmlns:p="http://schemas.openxmlformats.org/presentationml/2006/main">
  <p:tag name="AS_UNIQUEID" val="547"/>
</p:tagLst>
</file>

<file path=ppt/tags/tag250.xml><?xml version="1.0" encoding="utf-8"?>
<p:tagLst xmlns:p="http://schemas.openxmlformats.org/presentationml/2006/main">
  <p:tag name="AS_UNIQUEID" val="753"/>
</p:tagLst>
</file>

<file path=ppt/tags/tag251.xml><?xml version="1.0" encoding="utf-8"?>
<p:tagLst xmlns:p="http://schemas.openxmlformats.org/presentationml/2006/main">
  <p:tag name="AS_UNIQUEID" val="754"/>
</p:tagLst>
</file>

<file path=ppt/tags/tag252.xml><?xml version="1.0" encoding="utf-8"?>
<p:tagLst xmlns:p="http://schemas.openxmlformats.org/presentationml/2006/main">
  <p:tag name="AS_UNIQUEID" val="755"/>
</p:tagLst>
</file>

<file path=ppt/tags/tag253.xml><?xml version="1.0" encoding="utf-8"?>
<p:tagLst xmlns:p="http://schemas.openxmlformats.org/presentationml/2006/main">
  <p:tag name="AS_UNIQUEID" val="756"/>
</p:tagLst>
</file>

<file path=ppt/tags/tag254.xml><?xml version="1.0" encoding="utf-8"?>
<p:tagLst xmlns:p="http://schemas.openxmlformats.org/presentationml/2006/main">
  <p:tag name="AS_UNIQUEID" val="757"/>
</p:tagLst>
</file>

<file path=ppt/tags/tag255.xml><?xml version="1.0" encoding="utf-8"?>
<p:tagLst xmlns:p="http://schemas.openxmlformats.org/presentationml/2006/main">
  <p:tag name="AS_UNIQUEID" val="758"/>
</p:tagLst>
</file>

<file path=ppt/tags/tag256.xml><?xml version="1.0" encoding="utf-8"?>
<p:tagLst xmlns:p="http://schemas.openxmlformats.org/presentationml/2006/main">
  <p:tag name="AS_UNIQUEID" val="518"/>
</p:tagLst>
</file>

<file path=ppt/tags/tag257.xml><?xml version="1.0" encoding="utf-8"?>
<p:tagLst xmlns:p="http://schemas.openxmlformats.org/presentationml/2006/main">
  <p:tag name="AS_UNIQUEID" val="519"/>
</p:tagLst>
</file>

<file path=ppt/tags/tag258.xml><?xml version="1.0" encoding="utf-8"?>
<p:tagLst xmlns:p="http://schemas.openxmlformats.org/presentationml/2006/main">
  <p:tag name="AS_UNIQUEID" val="522"/>
</p:tagLst>
</file>

<file path=ppt/tags/tag259.xml><?xml version="1.0" encoding="utf-8"?>
<p:tagLst xmlns:p="http://schemas.openxmlformats.org/presentationml/2006/main">
  <p:tag name="AS_UNIQUEID" val="520"/>
</p:tagLst>
</file>

<file path=ppt/tags/tag26.xml><?xml version="1.0" encoding="utf-8"?>
<p:tagLst xmlns:p="http://schemas.openxmlformats.org/presentationml/2006/main">
  <p:tag name="AS_UNIQUEID" val="548"/>
</p:tagLst>
</file>

<file path=ppt/tags/tag260.xml><?xml version="1.0" encoding="utf-8"?>
<p:tagLst xmlns:p="http://schemas.openxmlformats.org/presentationml/2006/main">
  <p:tag name="AS_UNIQUEID" val="759"/>
</p:tagLst>
</file>

<file path=ppt/tags/tag261.xml><?xml version="1.0" encoding="utf-8"?>
<p:tagLst xmlns:p="http://schemas.openxmlformats.org/presentationml/2006/main">
  <p:tag name="AS_UNIQUEID" val="760"/>
  <p:tag name="KSO_WM_UNIT_PLACING_PICTURE_USER_VIEWPORT" val="{&quot;height&quot;:10173,&quot;width&quot;:16227}"/>
</p:tagLst>
</file>

<file path=ppt/tags/tag262.xml><?xml version="1.0" encoding="utf-8"?>
<p:tagLst xmlns:p="http://schemas.openxmlformats.org/presentationml/2006/main">
  <p:tag name="AS_UNIQUEID" val="761"/>
</p:tagLst>
</file>

<file path=ppt/tags/tag263.xml><?xml version="1.0" encoding="utf-8"?>
<p:tagLst xmlns:p="http://schemas.openxmlformats.org/presentationml/2006/main">
  <p:tag name="AS_UNIQUEID" val="762"/>
</p:tagLst>
</file>

<file path=ppt/tags/tag264.xml><?xml version="1.0" encoding="utf-8"?>
<p:tagLst xmlns:p="http://schemas.openxmlformats.org/presentationml/2006/main">
  <p:tag name="AS_UNIQUEID" val="763"/>
</p:tagLst>
</file>

<file path=ppt/tags/tag265.xml><?xml version="1.0" encoding="utf-8"?>
<p:tagLst xmlns:p="http://schemas.openxmlformats.org/presentationml/2006/main">
  <p:tag name="AS_UNIQUEID" val="764"/>
</p:tagLst>
</file>

<file path=ppt/tags/tag266.xml><?xml version="1.0" encoding="utf-8"?>
<p:tagLst xmlns:p="http://schemas.openxmlformats.org/presentationml/2006/main">
  <p:tag name="AS_UNIQUEID" val="765"/>
</p:tagLst>
</file>

<file path=ppt/tags/tag267.xml><?xml version="1.0" encoding="utf-8"?>
<p:tagLst xmlns:p="http://schemas.openxmlformats.org/presentationml/2006/main">
  <p:tag name="AS_UNIQUEID" val="766"/>
</p:tagLst>
</file>

<file path=ppt/tags/tag268.xml><?xml version="1.0" encoding="utf-8"?>
<p:tagLst xmlns:p="http://schemas.openxmlformats.org/presentationml/2006/main">
  <p:tag name="AS_UNIQUEID" val="767"/>
</p:tagLst>
</file>

<file path=ppt/tags/tag269.xml><?xml version="1.0" encoding="utf-8"?>
<p:tagLst xmlns:p="http://schemas.openxmlformats.org/presentationml/2006/main">
  <p:tag name="AS_UNIQUEID" val="768"/>
</p:tagLst>
</file>

<file path=ppt/tags/tag27.xml><?xml version="1.0" encoding="utf-8"?>
<p:tagLst xmlns:p="http://schemas.openxmlformats.org/presentationml/2006/main">
  <p:tag name="AS_UNIQUEID" val="549"/>
</p:tagLst>
</file>

<file path=ppt/tags/tag270.xml><?xml version="1.0" encoding="utf-8"?>
<p:tagLst xmlns:p="http://schemas.openxmlformats.org/presentationml/2006/main">
  <p:tag name="AS_UNIQUEID" val="769"/>
</p:tagLst>
</file>

<file path=ppt/tags/tag271.xml><?xml version="1.0" encoding="utf-8"?>
<p:tagLst xmlns:p="http://schemas.openxmlformats.org/presentationml/2006/main">
  <p:tag name="AS_UNIQUEID" val="770"/>
</p:tagLst>
</file>

<file path=ppt/tags/tag272.xml><?xml version="1.0" encoding="utf-8"?>
<p:tagLst xmlns:p="http://schemas.openxmlformats.org/presentationml/2006/main">
  <p:tag name="AS_UNIQUEID" val="771"/>
</p:tagLst>
</file>

<file path=ppt/tags/tag273.xml><?xml version="1.0" encoding="utf-8"?>
<p:tagLst xmlns:p="http://schemas.openxmlformats.org/presentationml/2006/main">
  <p:tag name="AS_UNIQUEID" val="772"/>
</p:tagLst>
</file>

<file path=ppt/tags/tag274.xml><?xml version="1.0" encoding="utf-8"?>
<p:tagLst xmlns:p="http://schemas.openxmlformats.org/presentationml/2006/main">
  <p:tag name="AS_UNIQUEID" val="773"/>
</p:tagLst>
</file>

<file path=ppt/tags/tag275.xml><?xml version="1.0" encoding="utf-8"?>
<p:tagLst xmlns:p="http://schemas.openxmlformats.org/presentationml/2006/main">
  <p:tag name="AS_UNIQUEID" val="774"/>
</p:tagLst>
</file>

<file path=ppt/tags/tag276.xml><?xml version="1.0" encoding="utf-8"?>
<p:tagLst xmlns:p="http://schemas.openxmlformats.org/presentationml/2006/main">
  <p:tag name="AS_UNIQUEID" val="775"/>
</p:tagLst>
</file>

<file path=ppt/tags/tag277.xml><?xml version="1.0" encoding="utf-8"?>
<p:tagLst xmlns:p="http://schemas.openxmlformats.org/presentationml/2006/main">
  <p:tag name="AS_UNIQUEID" val="776"/>
</p:tagLst>
</file>

<file path=ppt/tags/tag278.xml><?xml version="1.0" encoding="utf-8"?>
<p:tagLst xmlns:p="http://schemas.openxmlformats.org/presentationml/2006/main">
  <p:tag name="AS_UNIQUEID" val="777"/>
</p:tagLst>
</file>

<file path=ppt/tags/tag279.xml><?xml version="1.0" encoding="utf-8"?>
<p:tagLst xmlns:p="http://schemas.openxmlformats.org/presentationml/2006/main">
  <p:tag name="AS_UNIQUEID" val="778"/>
</p:tagLst>
</file>

<file path=ppt/tags/tag28.xml><?xml version="1.0" encoding="utf-8"?>
<p:tagLst xmlns:p="http://schemas.openxmlformats.org/presentationml/2006/main">
  <p:tag name="AS_UNIQUEID" val="550"/>
</p:tagLst>
</file>

<file path=ppt/tags/tag280.xml><?xml version="1.0" encoding="utf-8"?>
<p:tagLst xmlns:p="http://schemas.openxmlformats.org/presentationml/2006/main">
  <p:tag name="AS_UNIQUEID" val="779"/>
</p:tagLst>
</file>

<file path=ppt/tags/tag281.xml><?xml version="1.0" encoding="utf-8"?>
<p:tagLst xmlns:p="http://schemas.openxmlformats.org/presentationml/2006/main">
  <p:tag name="AS_UNIQUEID" val="780"/>
</p:tagLst>
</file>

<file path=ppt/tags/tag282.xml><?xml version="1.0" encoding="utf-8"?>
<p:tagLst xmlns:p="http://schemas.openxmlformats.org/presentationml/2006/main">
  <p:tag name="AS_UNIQUEID" val="781"/>
</p:tagLst>
</file>

<file path=ppt/tags/tag283.xml><?xml version="1.0" encoding="utf-8"?>
<p:tagLst xmlns:p="http://schemas.openxmlformats.org/presentationml/2006/main">
  <p:tag name="AS_UNIQUEID" val="782"/>
</p:tagLst>
</file>

<file path=ppt/tags/tag284.xml><?xml version="1.0" encoding="utf-8"?>
<p:tagLst xmlns:p="http://schemas.openxmlformats.org/presentationml/2006/main">
  <p:tag name="AS_UNIQUEID" val="783"/>
</p:tagLst>
</file>

<file path=ppt/tags/tag285.xml><?xml version="1.0" encoding="utf-8"?>
<p:tagLst xmlns:p="http://schemas.openxmlformats.org/presentationml/2006/main">
  <p:tag name="AS_UNIQUEID" val="784"/>
</p:tagLst>
</file>

<file path=ppt/tags/tag286.xml><?xml version="1.0" encoding="utf-8"?>
<p:tagLst xmlns:p="http://schemas.openxmlformats.org/presentationml/2006/main">
  <p:tag name="AS_UNIQUEID" val="785"/>
</p:tagLst>
</file>

<file path=ppt/tags/tag287.xml><?xml version="1.0" encoding="utf-8"?>
<p:tagLst xmlns:p="http://schemas.openxmlformats.org/presentationml/2006/main">
  <p:tag name="AS_UNIQUEID" val="786"/>
</p:tagLst>
</file>

<file path=ppt/tags/tag288.xml><?xml version="1.0" encoding="utf-8"?>
<p:tagLst xmlns:p="http://schemas.openxmlformats.org/presentationml/2006/main">
  <p:tag name="AS_UNIQUEID" val="787"/>
</p:tagLst>
</file>

<file path=ppt/tags/tag289.xml><?xml version="1.0" encoding="utf-8"?>
<p:tagLst xmlns:p="http://schemas.openxmlformats.org/presentationml/2006/main">
  <p:tag name="AS_UNIQUEID" val="788"/>
</p:tagLst>
</file>

<file path=ppt/tags/tag29.xml><?xml version="1.0" encoding="utf-8"?>
<p:tagLst xmlns:p="http://schemas.openxmlformats.org/presentationml/2006/main">
  <p:tag name="AS_UNIQUEID" val="551"/>
</p:tagLst>
</file>

<file path=ppt/tags/tag290.xml><?xml version="1.0" encoding="utf-8"?>
<p:tagLst xmlns:p="http://schemas.openxmlformats.org/presentationml/2006/main">
  <p:tag name="AS_UNIQUEID" val="789"/>
</p:tagLst>
</file>

<file path=ppt/tags/tag291.xml><?xml version="1.0" encoding="utf-8"?>
<p:tagLst xmlns:p="http://schemas.openxmlformats.org/presentationml/2006/main">
  <p:tag name="AS_UNIQUEID" val="790"/>
</p:tagLst>
</file>

<file path=ppt/tags/tag292.xml><?xml version="1.0" encoding="utf-8"?>
<p:tagLst xmlns:p="http://schemas.openxmlformats.org/presentationml/2006/main">
  <p:tag name="AS_UNIQUEID" val="791"/>
</p:tagLst>
</file>

<file path=ppt/tags/tag293.xml><?xml version="1.0" encoding="utf-8"?>
<p:tagLst xmlns:p="http://schemas.openxmlformats.org/presentationml/2006/main">
  <p:tag name="AS_UNIQUEID" val="792"/>
</p:tagLst>
</file>

<file path=ppt/tags/tag294.xml><?xml version="1.0" encoding="utf-8"?>
<p:tagLst xmlns:p="http://schemas.openxmlformats.org/presentationml/2006/main">
  <p:tag name="AS_UNIQUEID" val="793"/>
</p:tagLst>
</file>

<file path=ppt/tags/tag295.xml><?xml version="1.0" encoding="utf-8"?>
<p:tagLst xmlns:p="http://schemas.openxmlformats.org/presentationml/2006/main">
  <p:tag name="AS_UNIQUEID" val="506"/>
</p:tagLst>
</file>

<file path=ppt/tags/tag296.xml><?xml version="1.0" encoding="utf-8"?>
<p:tagLst xmlns:p="http://schemas.openxmlformats.org/presentationml/2006/main">
  <p:tag name="AS_UNIQUEID" val="506"/>
</p:tagLst>
</file>

<file path=ppt/tags/tag297.xml><?xml version="1.0" encoding="utf-8"?>
<p:tagLst xmlns:p="http://schemas.openxmlformats.org/presentationml/2006/main">
  <p:tag name="AS_UNIQUEID" val="794"/>
</p:tagLst>
</file>

<file path=ppt/tags/tag298.xml><?xml version="1.0" encoding="utf-8"?>
<p:tagLst xmlns:p="http://schemas.openxmlformats.org/presentationml/2006/main">
  <p:tag name="AS_UNIQUEID" val="795"/>
</p:tagLst>
</file>

<file path=ppt/tags/tag299.xml><?xml version="1.0" encoding="utf-8"?>
<p:tagLst xmlns:p="http://schemas.openxmlformats.org/presentationml/2006/main">
  <p:tag name="AS_UNIQUEID" val="796"/>
</p:tagLst>
</file>

<file path=ppt/tags/tag3.xml><?xml version="1.0" encoding="utf-8"?>
<p:tagLst xmlns:p="http://schemas.openxmlformats.org/presentationml/2006/main">
  <p:tag name="AS_UNIQUEID" val="525"/>
</p:tagLst>
</file>

<file path=ppt/tags/tag30.xml><?xml version="1.0" encoding="utf-8"?>
<p:tagLst xmlns:p="http://schemas.openxmlformats.org/presentationml/2006/main">
  <p:tag name="AS_UNIQUEID" val="552"/>
</p:tagLst>
</file>

<file path=ppt/tags/tag300.xml><?xml version="1.0" encoding="utf-8"?>
<p:tagLst xmlns:p="http://schemas.openxmlformats.org/presentationml/2006/main">
  <p:tag name="AS_UNIQUEID" val="797"/>
</p:tagLst>
</file>

<file path=ppt/tags/tag301.xml><?xml version="1.0" encoding="utf-8"?>
<p:tagLst xmlns:p="http://schemas.openxmlformats.org/presentationml/2006/main">
  <p:tag name="AS_UNIQUEID" val="798"/>
</p:tagLst>
</file>

<file path=ppt/tags/tag302.xml><?xml version="1.0" encoding="utf-8"?>
<p:tagLst xmlns:p="http://schemas.openxmlformats.org/presentationml/2006/main">
  <p:tag name="AS_UNIQUEID" val="799"/>
</p:tagLst>
</file>

<file path=ppt/tags/tag303.xml><?xml version="1.0" encoding="utf-8"?>
<p:tagLst xmlns:p="http://schemas.openxmlformats.org/presentationml/2006/main">
  <p:tag name="AS_UNIQUEID" val="800"/>
</p:tagLst>
</file>

<file path=ppt/tags/tag304.xml><?xml version="1.0" encoding="utf-8"?>
<p:tagLst xmlns:p="http://schemas.openxmlformats.org/presentationml/2006/main">
  <p:tag name="AS_UNIQUEID" val="801"/>
</p:tagLst>
</file>

<file path=ppt/tags/tag305.xml><?xml version="1.0" encoding="utf-8"?>
<p:tagLst xmlns:p="http://schemas.openxmlformats.org/presentationml/2006/main">
  <p:tag name="AS_UNIQUEID" val="802"/>
</p:tagLst>
</file>

<file path=ppt/tags/tag306.xml><?xml version="1.0" encoding="utf-8"?>
<p:tagLst xmlns:p="http://schemas.openxmlformats.org/presentationml/2006/main">
  <p:tag name="AS_UNIQUEID" val="803"/>
</p:tagLst>
</file>

<file path=ppt/tags/tag307.xml><?xml version="1.0" encoding="utf-8"?>
<p:tagLst xmlns:p="http://schemas.openxmlformats.org/presentationml/2006/main">
  <p:tag name="AS_UNIQUEID" val="804"/>
</p:tagLst>
</file>

<file path=ppt/tags/tag308.xml><?xml version="1.0" encoding="utf-8"?>
<p:tagLst xmlns:p="http://schemas.openxmlformats.org/presentationml/2006/main">
  <p:tag name="AS_UNIQUEID" val="805"/>
</p:tagLst>
</file>

<file path=ppt/tags/tag309.xml><?xml version="1.0" encoding="utf-8"?>
<p:tagLst xmlns:p="http://schemas.openxmlformats.org/presentationml/2006/main">
  <p:tag name="AS_UNIQUEID" val="806"/>
</p:tagLst>
</file>

<file path=ppt/tags/tag31.xml><?xml version="1.0" encoding="utf-8"?>
<p:tagLst xmlns:p="http://schemas.openxmlformats.org/presentationml/2006/main">
  <p:tag name="AS_UNIQUEID" val="553"/>
</p:tagLst>
</file>

<file path=ppt/tags/tag310.xml><?xml version="1.0" encoding="utf-8"?>
<p:tagLst xmlns:p="http://schemas.openxmlformats.org/presentationml/2006/main">
  <p:tag name="AS_UNIQUEID" val="807"/>
</p:tagLst>
</file>

<file path=ppt/tags/tag311.xml><?xml version="1.0" encoding="utf-8"?>
<p:tagLst xmlns:p="http://schemas.openxmlformats.org/presentationml/2006/main">
  <p:tag name="AS_UNIQUEID" val="808"/>
  <p:tag name="KSO_WM_UNIT_TEXT_FILL_FORE_SCHEMECOLOR_INDEX" val="13"/>
  <p:tag name="KSO_WM_UNIT_TEXT_FILL_FORE_SCHEMECOLOR_INDEX_BRIGHTNESS" val="0.35"/>
  <p:tag name="KSO_WM_UNIT_TEXT_FILL_TYPE" val="1"/>
</p:tagLst>
</file>

<file path=ppt/tags/tag312.xml><?xml version="1.0" encoding="utf-8"?>
<p:tagLst xmlns:p="http://schemas.openxmlformats.org/presentationml/2006/main">
  <p:tag name="AS_UNIQUEID" val="809"/>
</p:tagLst>
</file>

<file path=ppt/tags/tag313.xml><?xml version="1.0" encoding="utf-8"?>
<p:tagLst xmlns:p="http://schemas.openxmlformats.org/presentationml/2006/main">
  <p:tag name="AS_UNIQUEID" val="810"/>
  <p:tag name="KSO_WM_UNIT_LINE_FILL_TYPE" val="2"/>
  <p:tag name="KSO_WM_UNIT_LINE_FORE_SCHEMECOLOR_INDEX" val="1"/>
  <p:tag name="KSO_WM_UNIT_LINE_FORE_SCHEMECOLOR_INDEX_BRIGHTNESS" val="0"/>
</p:tagLst>
</file>

<file path=ppt/tags/tag314.xml><?xml version="1.0" encoding="utf-8"?>
<p:tagLst xmlns:p="http://schemas.openxmlformats.org/presentationml/2006/main">
  <p:tag name="AS_UNIQUEID" val="811"/>
</p:tagLst>
</file>

<file path=ppt/tags/tag315.xml><?xml version="1.0" encoding="utf-8"?>
<p:tagLst xmlns:p="http://schemas.openxmlformats.org/presentationml/2006/main">
  <p:tag name="AS_UNIQUEID" val="812"/>
  <p:tag name="KSO_WM_UNIT_LINE_FILL_TYPE" val="2"/>
  <p:tag name="KSO_WM_UNIT_LINE_FORE_SCHEMECOLOR_INDEX" val="1"/>
  <p:tag name="KSO_WM_UNIT_LINE_FORE_SCHEMECOLOR_INDEX_BRIGHTNESS" val="0"/>
</p:tagLst>
</file>

<file path=ppt/tags/tag316.xml><?xml version="1.0" encoding="utf-8"?>
<p:tagLst xmlns:p="http://schemas.openxmlformats.org/presentationml/2006/main">
  <p:tag name="AS_UNIQUEID" val="813"/>
</p:tagLst>
</file>

<file path=ppt/tags/tag317.xml><?xml version="1.0" encoding="utf-8"?>
<p:tagLst xmlns:p="http://schemas.openxmlformats.org/presentationml/2006/main">
  <p:tag name="AS_UNIQUEID" val="814"/>
</p:tagLst>
</file>

<file path=ppt/tags/tag318.xml><?xml version="1.0" encoding="utf-8"?>
<p:tagLst xmlns:p="http://schemas.openxmlformats.org/presentationml/2006/main">
  <p:tag name="AS_UNIQUEID" val="815"/>
</p:tagLst>
</file>

<file path=ppt/tags/tag319.xml><?xml version="1.0" encoding="utf-8"?>
<p:tagLst xmlns:p="http://schemas.openxmlformats.org/presentationml/2006/main">
  <p:tag name="AS_OS" val="Unix 3.10 unknown"/>
  <p:tag name="AS_RELEASE_DATE" val="2020.11.30"/>
  <p:tag name="AS_TITLE" val="Aspose.Slides for Java"/>
  <p:tag name="AS_VERSION" val="20.11"/>
</p:tagLst>
</file>

<file path=ppt/tags/tag32.xml><?xml version="1.0" encoding="utf-8"?>
<p:tagLst xmlns:p="http://schemas.openxmlformats.org/presentationml/2006/main">
  <p:tag name="AS_UNIQUEID" val="554"/>
</p:tagLst>
</file>

<file path=ppt/tags/tag33.xml><?xml version="1.0" encoding="utf-8"?>
<p:tagLst xmlns:p="http://schemas.openxmlformats.org/presentationml/2006/main">
  <p:tag name="AS_UNIQUEID" val="555"/>
</p:tagLst>
</file>

<file path=ppt/tags/tag34.xml><?xml version="1.0" encoding="utf-8"?>
<p:tagLst xmlns:p="http://schemas.openxmlformats.org/presentationml/2006/main">
  <p:tag name="AS_UNIQUEID" val="556"/>
</p:tagLst>
</file>

<file path=ppt/tags/tag35.xml><?xml version="1.0" encoding="utf-8"?>
<p:tagLst xmlns:p="http://schemas.openxmlformats.org/presentationml/2006/main">
  <p:tag name="AS_UNIQUEID" val="557"/>
</p:tagLst>
</file>

<file path=ppt/tags/tag36.xml><?xml version="1.0" encoding="utf-8"?>
<p:tagLst xmlns:p="http://schemas.openxmlformats.org/presentationml/2006/main">
  <p:tag name="AS_UNIQUEID" val="558"/>
</p:tagLst>
</file>

<file path=ppt/tags/tag37.xml><?xml version="1.0" encoding="utf-8"?>
<p:tagLst xmlns:p="http://schemas.openxmlformats.org/presentationml/2006/main">
  <p:tag name="AS_UNIQUEID" val="559"/>
</p:tagLst>
</file>

<file path=ppt/tags/tag38.xml><?xml version="1.0" encoding="utf-8"?>
<p:tagLst xmlns:p="http://schemas.openxmlformats.org/presentationml/2006/main">
  <p:tag name="AS_UNIQUEID" val="560"/>
</p:tagLst>
</file>

<file path=ppt/tags/tag39.xml><?xml version="1.0" encoding="utf-8"?>
<p:tagLst xmlns:p="http://schemas.openxmlformats.org/presentationml/2006/main">
  <p:tag name="AS_UNIQUEID" val="561"/>
</p:tagLst>
</file>

<file path=ppt/tags/tag4.xml><?xml version="1.0" encoding="utf-8"?>
<p:tagLst xmlns:p="http://schemas.openxmlformats.org/presentationml/2006/main">
  <p:tag name="AS_UNIQUEID" val="526"/>
</p:tagLst>
</file>

<file path=ppt/tags/tag40.xml><?xml version="1.0" encoding="utf-8"?>
<p:tagLst xmlns:p="http://schemas.openxmlformats.org/presentationml/2006/main">
  <p:tag name="AS_UNIQUEID" val="562"/>
</p:tagLst>
</file>

<file path=ppt/tags/tag41.xml><?xml version="1.0" encoding="utf-8"?>
<p:tagLst xmlns:p="http://schemas.openxmlformats.org/presentationml/2006/main">
  <p:tag name="AS_UNIQUEID" val="563"/>
</p:tagLst>
</file>

<file path=ppt/tags/tag42.xml><?xml version="1.0" encoding="utf-8"?>
<p:tagLst xmlns:p="http://schemas.openxmlformats.org/presentationml/2006/main">
  <p:tag name="AS_UNIQUEID" val="564"/>
</p:tagLst>
</file>

<file path=ppt/tags/tag43.xml><?xml version="1.0" encoding="utf-8"?>
<p:tagLst xmlns:p="http://schemas.openxmlformats.org/presentationml/2006/main">
  <p:tag name="AS_UNIQUEID" val="565"/>
</p:tagLst>
</file>

<file path=ppt/tags/tag44.xml><?xml version="1.0" encoding="utf-8"?>
<p:tagLst xmlns:p="http://schemas.openxmlformats.org/presentationml/2006/main">
  <p:tag name="AS_UNIQUEID" val="566"/>
</p:tagLst>
</file>

<file path=ppt/tags/tag45.xml><?xml version="1.0" encoding="utf-8"?>
<p:tagLst xmlns:p="http://schemas.openxmlformats.org/presentationml/2006/main">
  <p:tag name="AS_UNIQUEID" val="567"/>
</p:tagLst>
</file>

<file path=ppt/tags/tag46.xml><?xml version="1.0" encoding="utf-8"?>
<p:tagLst xmlns:p="http://schemas.openxmlformats.org/presentationml/2006/main">
  <p:tag name="AS_UNIQUEID" val="568"/>
</p:tagLst>
</file>

<file path=ppt/tags/tag47.xml><?xml version="1.0" encoding="utf-8"?>
<p:tagLst xmlns:p="http://schemas.openxmlformats.org/presentationml/2006/main">
  <p:tag name="AS_UNIQUEID" val="569"/>
</p:tagLst>
</file>

<file path=ppt/tags/tag48.xml><?xml version="1.0" encoding="utf-8"?>
<p:tagLst xmlns:p="http://schemas.openxmlformats.org/presentationml/2006/main">
  <p:tag name="AS_UNIQUEID" val="570"/>
</p:tagLst>
</file>

<file path=ppt/tags/tag49.xml><?xml version="1.0" encoding="utf-8"?>
<p:tagLst xmlns:p="http://schemas.openxmlformats.org/presentationml/2006/main">
  <p:tag name="AS_UNIQUEID" val="571"/>
</p:tagLst>
</file>

<file path=ppt/tags/tag5.xml><?xml version="1.0" encoding="utf-8"?>
<p:tagLst xmlns:p="http://schemas.openxmlformats.org/presentationml/2006/main">
  <p:tag name="AS_UNIQUEID" val="527"/>
</p:tagLst>
</file>

<file path=ppt/tags/tag50.xml><?xml version="1.0" encoding="utf-8"?>
<p:tagLst xmlns:p="http://schemas.openxmlformats.org/presentationml/2006/main">
  <p:tag name="AS_UNIQUEID" val="572"/>
</p:tagLst>
</file>

<file path=ppt/tags/tag51.xml><?xml version="1.0" encoding="utf-8"?>
<p:tagLst xmlns:p="http://schemas.openxmlformats.org/presentationml/2006/main">
  <p:tag name="AS_UNIQUEID" val="573"/>
</p:tagLst>
</file>

<file path=ppt/tags/tag52.xml><?xml version="1.0" encoding="utf-8"?>
<p:tagLst xmlns:p="http://schemas.openxmlformats.org/presentationml/2006/main">
  <p:tag name="AS_UNIQUEID" val="574"/>
</p:tagLst>
</file>

<file path=ppt/tags/tag53.xml><?xml version="1.0" encoding="utf-8"?>
<p:tagLst xmlns:p="http://schemas.openxmlformats.org/presentationml/2006/main">
  <p:tag name="AS_UNIQUEID" val="575"/>
</p:tagLst>
</file>

<file path=ppt/tags/tag54.xml><?xml version="1.0" encoding="utf-8"?>
<p:tagLst xmlns:p="http://schemas.openxmlformats.org/presentationml/2006/main">
  <p:tag name="AS_UNIQUEID" val="576"/>
</p:tagLst>
</file>

<file path=ppt/tags/tag55.xml><?xml version="1.0" encoding="utf-8"?>
<p:tagLst xmlns:p="http://schemas.openxmlformats.org/presentationml/2006/main">
  <p:tag name="AS_UNIQUEID" val="577"/>
</p:tagLst>
</file>

<file path=ppt/tags/tag56.xml><?xml version="1.0" encoding="utf-8"?>
<p:tagLst xmlns:p="http://schemas.openxmlformats.org/presentationml/2006/main">
  <p:tag name="AS_UNIQUEID" val="578"/>
</p:tagLst>
</file>

<file path=ppt/tags/tag57.xml><?xml version="1.0" encoding="utf-8"?>
<p:tagLst xmlns:p="http://schemas.openxmlformats.org/presentationml/2006/main">
  <p:tag name="AS_UNIQUEID" val="579"/>
</p:tagLst>
</file>

<file path=ppt/tags/tag58.xml><?xml version="1.0" encoding="utf-8"?>
<p:tagLst xmlns:p="http://schemas.openxmlformats.org/presentationml/2006/main">
  <p:tag name="AS_UNIQUEID" val="580"/>
</p:tagLst>
</file>

<file path=ppt/tags/tag59.xml><?xml version="1.0" encoding="utf-8"?>
<p:tagLst xmlns:p="http://schemas.openxmlformats.org/presentationml/2006/main">
  <p:tag name="AS_UNIQUEID" val="581"/>
</p:tagLst>
</file>

<file path=ppt/tags/tag6.xml><?xml version="1.0" encoding="utf-8"?>
<p:tagLst xmlns:p="http://schemas.openxmlformats.org/presentationml/2006/main">
  <p:tag name="AS_UNIQUEID" val="528"/>
</p:tagLst>
</file>

<file path=ppt/tags/tag60.xml><?xml version="1.0" encoding="utf-8"?>
<p:tagLst xmlns:p="http://schemas.openxmlformats.org/presentationml/2006/main">
  <p:tag name="AS_UNIQUEID" val="582"/>
</p:tagLst>
</file>

<file path=ppt/tags/tag61.xml><?xml version="1.0" encoding="utf-8"?>
<p:tagLst xmlns:p="http://schemas.openxmlformats.org/presentationml/2006/main">
  <p:tag name="AS_UNIQUEID" val="583"/>
</p:tagLst>
</file>

<file path=ppt/tags/tag62.xml><?xml version="1.0" encoding="utf-8"?>
<p:tagLst xmlns:p="http://schemas.openxmlformats.org/presentationml/2006/main">
  <p:tag name="AS_UNIQUEID" val="584"/>
</p:tagLst>
</file>

<file path=ppt/tags/tag63.xml><?xml version="1.0" encoding="utf-8"?>
<p:tagLst xmlns:p="http://schemas.openxmlformats.org/presentationml/2006/main">
  <p:tag name="AS_UNIQUEID" val="585"/>
</p:tagLst>
</file>

<file path=ppt/tags/tag64.xml><?xml version="1.0" encoding="utf-8"?>
<p:tagLst xmlns:p="http://schemas.openxmlformats.org/presentationml/2006/main">
  <p:tag name="AS_UNIQUEID" val="586"/>
</p:tagLst>
</file>

<file path=ppt/tags/tag65.xml><?xml version="1.0" encoding="utf-8"?>
<p:tagLst xmlns:p="http://schemas.openxmlformats.org/presentationml/2006/main">
  <p:tag name="AS_UNIQUEID" val="587"/>
</p:tagLst>
</file>

<file path=ppt/tags/tag66.xml><?xml version="1.0" encoding="utf-8"?>
<p:tagLst xmlns:p="http://schemas.openxmlformats.org/presentationml/2006/main">
  <p:tag name="AS_UNIQUEID" val="588"/>
</p:tagLst>
</file>

<file path=ppt/tags/tag67.xml><?xml version="1.0" encoding="utf-8"?>
<p:tagLst xmlns:p="http://schemas.openxmlformats.org/presentationml/2006/main">
  <p:tag name="AS_UNIQUEID" val="589"/>
</p:tagLst>
</file>

<file path=ppt/tags/tag68.xml><?xml version="1.0" encoding="utf-8"?>
<p:tagLst xmlns:p="http://schemas.openxmlformats.org/presentationml/2006/main">
  <p:tag name="AS_UNIQUEID" val="590"/>
</p:tagLst>
</file>

<file path=ppt/tags/tag69.xml><?xml version="1.0" encoding="utf-8"?>
<p:tagLst xmlns:p="http://schemas.openxmlformats.org/presentationml/2006/main">
  <p:tag name="AS_UNIQUEID" val="591"/>
</p:tagLst>
</file>

<file path=ppt/tags/tag7.xml><?xml version="1.0" encoding="utf-8"?>
<p:tagLst xmlns:p="http://schemas.openxmlformats.org/presentationml/2006/main">
  <p:tag name="AS_UNIQUEID" val="529"/>
</p:tagLst>
</file>

<file path=ppt/tags/tag70.xml><?xml version="1.0" encoding="utf-8"?>
<p:tagLst xmlns:p="http://schemas.openxmlformats.org/presentationml/2006/main">
  <p:tag name="AS_UNIQUEID" val="592"/>
</p:tagLst>
</file>

<file path=ppt/tags/tag71.xml><?xml version="1.0" encoding="utf-8"?>
<p:tagLst xmlns:p="http://schemas.openxmlformats.org/presentationml/2006/main">
  <p:tag name="AS_UNIQUEID" val="593"/>
</p:tagLst>
</file>

<file path=ppt/tags/tag72.xml><?xml version="1.0" encoding="utf-8"?>
<p:tagLst xmlns:p="http://schemas.openxmlformats.org/presentationml/2006/main">
  <p:tag name="AS_UNIQUEID" val="594"/>
</p:tagLst>
</file>

<file path=ppt/tags/tag73.xml><?xml version="1.0" encoding="utf-8"?>
<p:tagLst xmlns:p="http://schemas.openxmlformats.org/presentationml/2006/main">
  <p:tag name="AS_UNIQUEID" val="595"/>
</p:tagLst>
</file>

<file path=ppt/tags/tag74.xml><?xml version="1.0" encoding="utf-8"?>
<p:tagLst xmlns:p="http://schemas.openxmlformats.org/presentationml/2006/main">
  <p:tag name="AS_UNIQUEID" val="596"/>
</p:tagLst>
</file>

<file path=ppt/tags/tag75.xml><?xml version="1.0" encoding="utf-8"?>
<p:tagLst xmlns:p="http://schemas.openxmlformats.org/presentationml/2006/main">
  <p:tag name="AS_UNIQUEID" val="597"/>
</p:tagLst>
</file>

<file path=ppt/tags/tag76.xml><?xml version="1.0" encoding="utf-8"?>
<p:tagLst xmlns:p="http://schemas.openxmlformats.org/presentationml/2006/main">
  <p:tag name="AS_UNIQUEID" val="598"/>
</p:tagLst>
</file>

<file path=ppt/tags/tag77.xml><?xml version="1.0" encoding="utf-8"?>
<p:tagLst xmlns:p="http://schemas.openxmlformats.org/presentationml/2006/main">
  <p:tag name="AS_UNIQUEID" val="599"/>
</p:tagLst>
</file>

<file path=ppt/tags/tag78.xml><?xml version="1.0" encoding="utf-8"?>
<p:tagLst xmlns:p="http://schemas.openxmlformats.org/presentationml/2006/main">
  <p:tag name="AS_UNIQUEID" val="600"/>
</p:tagLst>
</file>

<file path=ppt/tags/tag79.xml><?xml version="1.0" encoding="utf-8"?>
<p:tagLst xmlns:p="http://schemas.openxmlformats.org/presentationml/2006/main">
  <p:tag name="AS_UNIQUEID" val="601"/>
</p:tagLst>
</file>

<file path=ppt/tags/tag8.xml><?xml version="1.0" encoding="utf-8"?>
<p:tagLst xmlns:p="http://schemas.openxmlformats.org/presentationml/2006/main">
  <p:tag name="AS_UNIQUEID" val="530"/>
</p:tagLst>
</file>

<file path=ppt/tags/tag80.xml><?xml version="1.0" encoding="utf-8"?>
<p:tagLst xmlns:p="http://schemas.openxmlformats.org/presentationml/2006/main">
  <p:tag name="AS_UNIQUEID" val="602"/>
</p:tagLst>
</file>

<file path=ppt/tags/tag81.xml><?xml version="1.0" encoding="utf-8"?>
<p:tagLst xmlns:p="http://schemas.openxmlformats.org/presentationml/2006/main">
  <p:tag name="AS_UNIQUEID" val="603"/>
</p:tagLst>
</file>

<file path=ppt/tags/tag82.xml><?xml version="1.0" encoding="utf-8"?>
<p:tagLst xmlns:p="http://schemas.openxmlformats.org/presentationml/2006/main">
  <p:tag name="AS_UNIQUEID" val="604"/>
</p:tagLst>
</file>

<file path=ppt/tags/tag83.xml><?xml version="1.0" encoding="utf-8"?>
<p:tagLst xmlns:p="http://schemas.openxmlformats.org/presentationml/2006/main">
  <p:tag name="AS_UNIQUEID" val="605"/>
</p:tagLst>
</file>

<file path=ppt/tags/tag84.xml><?xml version="1.0" encoding="utf-8"?>
<p:tagLst xmlns:p="http://schemas.openxmlformats.org/presentationml/2006/main">
  <p:tag name="AS_UNIQUEID" val="606"/>
</p:tagLst>
</file>

<file path=ppt/tags/tag85.xml><?xml version="1.0" encoding="utf-8"?>
<p:tagLst xmlns:p="http://schemas.openxmlformats.org/presentationml/2006/main">
  <p:tag name="AS_UNIQUEID" val="607"/>
</p:tagLst>
</file>

<file path=ppt/tags/tag86.xml><?xml version="1.0" encoding="utf-8"?>
<p:tagLst xmlns:p="http://schemas.openxmlformats.org/presentationml/2006/main">
  <p:tag name="AS_UNIQUEID" val="608"/>
</p:tagLst>
</file>

<file path=ppt/tags/tag87.xml><?xml version="1.0" encoding="utf-8"?>
<p:tagLst xmlns:p="http://schemas.openxmlformats.org/presentationml/2006/main">
  <p:tag name="AS_UNIQUEID" val="609"/>
</p:tagLst>
</file>

<file path=ppt/tags/tag88.xml><?xml version="1.0" encoding="utf-8"?>
<p:tagLst xmlns:p="http://schemas.openxmlformats.org/presentationml/2006/main">
  <p:tag name="AS_UNIQUEID" val="610"/>
</p:tagLst>
</file>

<file path=ppt/tags/tag89.xml><?xml version="1.0" encoding="utf-8"?>
<p:tagLst xmlns:p="http://schemas.openxmlformats.org/presentationml/2006/main">
  <p:tag name="AS_UNIQUEID" val="611"/>
  <p:tag name="KSO_WM_UNIT_TEXT_FILL_FORE_SCHEMECOLOR_INDEX" val="13"/>
  <p:tag name="KSO_WM_UNIT_TEXT_FILL_FORE_SCHEMECOLOR_INDEX_BRIGHTNESS" val="0.35"/>
  <p:tag name="KSO_WM_UNIT_TEXT_FILL_TYPE" val="1"/>
</p:tagLst>
</file>

<file path=ppt/tags/tag9.xml><?xml version="1.0" encoding="utf-8"?>
<p:tagLst xmlns:p="http://schemas.openxmlformats.org/presentationml/2006/main">
  <p:tag name="AS_UNIQUEID" val="531"/>
</p:tagLst>
</file>

<file path=ppt/tags/tag90.xml><?xml version="1.0" encoding="utf-8"?>
<p:tagLst xmlns:p="http://schemas.openxmlformats.org/presentationml/2006/main">
  <p:tag name="AS_UNIQUEID" val="612"/>
</p:tagLst>
</file>

<file path=ppt/tags/tag91.xml><?xml version="1.0" encoding="utf-8"?>
<p:tagLst xmlns:p="http://schemas.openxmlformats.org/presentationml/2006/main">
  <p:tag name="AS_UNIQUEID" val="613"/>
  <p:tag name="KSO_WM_UNIT_LINE_FILL_TYPE" val="2"/>
  <p:tag name="KSO_WM_UNIT_LINE_FORE_SCHEMECOLOR_INDEX" val="1"/>
  <p:tag name="KSO_WM_UNIT_LINE_FORE_SCHEMECOLOR_INDEX_BRIGHTNESS" val="0"/>
</p:tagLst>
</file>

<file path=ppt/tags/tag92.xml><?xml version="1.0" encoding="utf-8"?>
<p:tagLst xmlns:p="http://schemas.openxmlformats.org/presentationml/2006/main">
  <p:tag name="AS_UNIQUEID" val="614"/>
</p:tagLst>
</file>

<file path=ppt/tags/tag93.xml><?xml version="1.0" encoding="utf-8"?>
<p:tagLst xmlns:p="http://schemas.openxmlformats.org/presentationml/2006/main">
  <p:tag name="AS_UNIQUEID" val="615"/>
  <p:tag name="KSO_WM_UNIT_LINE_FILL_TYPE" val="2"/>
  <p:tag name="KSO_WM_UNIT_LINE_FORE_SCHEMECOLOR_INDEX" val="1"/>
  <p:tag name="KSO_WM_UNIT_LINE_FORE_SCHEMECOLOR_INDEX_BRIGHTNESS" val="0"/>
</p:tagLst>
</file>

<file path=ppt/tags/tag94.xml><?xml version="1.0" encoding="utf-8"?>
<p:tagLst xmlns:p="http://schemas.openxmlformats.org/presentationml/2006/main">
  <p:tag name="AS_UNIQUEID" val="616"/>
</p:tagLst>
</file>

<file path=ppt/tags/tag95.xml><?xml version="1.0" encoding="utf-8"?>
<p:tagLst xmlns:p="http://schemas.openxmlformats.org/presentationml/2006/main">
  <p:tag name="AS_UNIQUEID" val="506"/>
</p:tagLst>
</file>

<file path=ppt/tags/tag96.xml><?xml version="1.0" encoding="utf-8"?>
<p:tagLst xmlns:p="http://schemas.openxmlformats.org/presentationml/2006/main">
  <p:tag name="AS_UNIQUEID" val="617"/>
</p:tagLst>
</file>

<file path=ppt/tags/tag97.xml><?xml version="1.0" encoding="utf-8"?>
<p:tagLst xmlns:p="http://schemas.openxmlformats.org/presentationml/2006/main">
  <p:tag name="AS_UNIQUEID" val="618"/>
</p:tagLst>
</file>

<file path=ppt/tags/tag98.xml><?xml version="1.0" encoding="utf-8"?>
<p:tagLst xmlns:p="http://schemas.openxmlformats.org/presentationml/2006/main">
  <p:tag name="AS_UNIQUEID" val="619"/>
</p:tagLst>
</file>

<file path=ppt/tags/tag99.xml><?xml version="1.0" encoding="utf-8"?>
<p:tagLst xmlns:p="http://schemas.openxmlformats.org/presentationml/2006/main">
  <p:tag name="AS_UNIQUEID" val="51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175</Paragraphs>
  <Slides>42</Slides>
  <Notes>3</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42</vt:i4>
      </vt:variant>
    </vt:vector>
  </HeadingPairs>
  <TitlesOfParts>
    <vt:vector baseType="lpstr" size="54">
      <vt:lpstr>Arial</vt:lpstr>
      <vt:lpstr>Calibri</vt:lpstr>
      <vt:lpstr>Calibri Light</vt:lpstr>
      <vt:lpstr>隶书</vt:lpstr>
      <vt:lpstr>微软雅黑</vt:lpstr>
      <vt:lpstr>方正兰亭黑_GBK</vt:lpstr>
      <vt:lpstr>宋体</vt:lpstr>
      <vt:lpstr>Times New Roman</vt:lpstr>
      <vt:lpstr>华文新魏</vt:lpstr>
      <vt:lpstr>楷体</vt:lpstr>
      <vt:lpstr>华文楷体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2022-01-05T09:33:52.048</cp:lastPrinted>
  <dcterms:created xsi:type="dcterms:W3CDTF">2022-01-05T09:33:52Z</dcterms:created>
  <dcterms:modified xsi:type="dcterms:W3CDTF">2022-01-05T01:33:53Z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