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58" r:id="rId4"/>
    <p:sldId id="259" r:id="rId5"/>
    <p:sldId id="290" r:id="rId6"/>
    <p:sldId id="291" r:id="rId7"/>
    <p:sldId id="260" r:id="rId8"/>
    <p:sldId id="275" r:id="rId9"/>
    <p:sldId id="261" r:id="rId10"/>
    <p:sldId id="262" r:id="rId11"/>
    <p:sldId id="263" r:id="rId12"/>
    <p:sldId id="264" r:id="rId13"/>
    <p:sldId id="289" r:id="rId14"/>
    <p:sldId id="268" r:id="rId15"/>
    <p:sldId id="269" r:id="rId16"/>
    <p:sldId id="270" r:id="rId17"/>
    <p:sldId id="271" r:id="rId18"/>
    <p:sldId id="272" r:id="rId19"/>
    <p:sldId id="266" r:id="rId20"/>
    <p:sldId id="267" r:id="rId21"/>
    <p:sldId id="273" r:id="rId22"/>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2" y="234"/>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tags" Target="tags/tag93.xml" /><Relationship Id="rId24" Type="http://schemas.openxmlformats.org/officeDocument/2006/relationships/presProps" Target="presProps.xml" /><Relationship Id="rId25" Type="http://schemas.openxmlformats.org/officeDocument/2006/relationships/viewProps" Target="viewProps.xml" /><Relationship Id="rId26" Type="http://schemas.openxmlformats.org/officeDocument/2006/relationships/theme" Target="theme/theme1.xml" /><Relationship Id="rId27"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tags" Target="../tags/tag9.xml" /><Relationship Id="rId11" Type="http://schemas.openxmlformats.org/officeDocument/2006/relationships/tags" Target="../tags/tag10.xml" /><Relationship Id="rId12" Type="http://schemas.openxmlformats.org/officeDocument/2006/relationships/tags" Target="../tags/tag11.xml" /><Relationship Id="rId13" Type="http://schemas.openxmlformats.org/officeDocument/2006/relationships/slideMaster" Target="../slideMasters/slideMaster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image" Target="../media/image1.jpeg"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tags" Target="../tags/tag8.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4.xml" /><Relationship Id="rId2" Type="http://schemas.openxmlformats.org/officeDocument/2006/relationships/tags" Target="../tags/tag55.xml" /><Relationship Id="rId3" Type="http://schemas.openxmlformats.org/officeDocument/2006/relationships/tags" Target="../tags/tag56.xml" /><Relationship Id="rId4" Type="http://schemas.openxmlformats.org/officeDocument/2006/relationships/tags" Target="../tags/tag57.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tags" Target="../tags/tag64.xml" /><Relationship Id="rId8" Type="http://schemas.openxmlformats.org/officeDocument/2006/relationships/tags" Target="../tags/tag65.xml" /><Relationship Id="rId9"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2.xml" /><Relationship Id="rId2" Type="http://schemas.openxmlformats.org/officeDocument/2006/relationships/tags" Target="../tags/tag13.xml" /><Relationship Id="rId3" Type="http://schemas.openxmlformats.org/officeDocument/2006/relationships/tags" Target="../tags/tag14.xml" /><Relationship Id="rId4" Type="http://schemas.openxmlformats.org/officeDocument/2006/relationships/tags" Target="../tags/tag15.xml" /><Relationship Id="rId5" Type="http://schemas.openxmlformats.org/officeDocument/2006/relationships/tags" Target="../tags/tag16.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7.xml" /><Relationship Id="rId2" Type="http://schemas.openxmlformats.org/officeDocument/2006/relationships/tags" Target="../tags/tag18.xml" /><Relationship Id="rId3" Type="http://schemas.openxmlformats.org/officeDocument/2006/relationships/tags" Target="../tags/tag19.xml" /><Relationship Id="rId4" Type="http://schemas.openxmlformats.org/officeDocument/2006/relationships/tags" Target="../tags/tag20.xml" /><Relationship Id="rId5" Type="http://schemas.openxmlformats.org/officeDocument/2006/relationships/tags" Target="../tags/tag21.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8.xml" /><Relationship Id="rId2" Type="http://schemas.openxmlformats.org/officeDocument/2006/relationships/tags" Target="../tags/tag29.xml" /><Relationship Id="rId3" Type="http://schemas.openxmlformats.org/officeDocument/2006/relationships/tags" Target="../tags/tag30.xml" /><Relationship Id="rId4" Type="http://schemas.openxmlformats.org/officeDocument/2006/relationships/tags" Target="../tags/tag31.xml" /><Relationship Id="rId5" Type="http://schemas.openxmlformats.org/officeDocument/2006/relationships/tags" Target="../tags/tag32.xml" /><Relationship Id="rId6" Type="http://schemas.openxmlformats.org/officeDocument/2006/relationships/tags" Target="../tags/tag33.xml" /><Relationship Id="rId7" Type="http://schemas.openxmlformats.org/officeDocument/2006/relationships/tags" Target="../tags/tag34.xml" /><Relationship Id="rId8" Type="http://schemas.openxmlformats.org/officeDocument/2006/relationships/tags" Target="../tags/tag35.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6.xml" /><Relationship Id="rId2" Type="http://schemas.openxmlformats.org/officeDocument/2006/relationships/tags" Target="../tags/tag37.xml" /><Relationship Id="rId3" Type="http://schemas.openxmlformats.org/officeDocument/2006/relationships/tags" Target="../tags/tag38.xml" /><Relationship Id="rId4" Type="http://schemas.openxmlformats.org/officeDocument/2006/relationships/tags" Target="../tags/tag39.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tags" Target="../tags/tag48.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9.xml" /><Relationship Id="rId2" Type="http://schemas.openxmlformats.org/officeDocument/2006/relationships/tags" Target="../tags/tag50.xml" /><Relationship Id="rId3" Type="http://schemas.openxmlformats.org/officeDocument/2006/relationships/tags" Target="../tags/tag51.xml" /><Relationship Id="rId4" Type="http://schemas.openxmlformats.org/officeDocument/2006/relationships/tags" Target="../tags/tag52.xml" /><Relationship Id="rId5" Type="http://schemas.openxmlformats.org/officeDocument/2006/relationships/tags" Target="../tags/tag53.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6" name="等腰三角形 7"/>
          <p:cNvSpPr/>
          <p:nvPr>
            <p:custDataLst>
              <p:tags r:id="rId1"/>
            </p:custDataLst>
          </p:nvPr>
        </p:nvSpPr>
        <p:spPr>
          <a:xfrm>
            <a:off x="4449763" y="5073650"/>
            <a:ext cx="1354137" cy="1784350"/>
          </a:xfrm>
          <a:custGeom>
            <a:gdLst>
              <a:gd name="connsiteX0" fmla="*/ 0 w 2070696"/>
              <a:gd name="connsiteY0" fmla="*/ 1785082 h 1785082"/>
              <a:gd name="connsiteX1" fmla="*/ 1035348 w 2070696"/>
              <a:gd name="connsiteY1" fmla="*/ 0 h 1785082"/>
              <a:gd name="connsiteX2" fmla="*/ 2070696 w 2070696"/>
              <a:gd name="connsiteY2" fmla="*/ 1785082 h 1785082"/>
              <a:gd name="connsiteX3" fmla="*/ 0 w 2070696"/>
              <a:gd name="connsiteY3" fmla="*/ 1785082 h 1785082"/>
              <a:gd name="connsiteX0-1" fmla="*/ 0 w 1478876"/>
              <a:gd name="connsiteY0-2" fmla="*/ 1785082 h 1785082"/>
              <a:gd name="connsiteX1-3" fmla="*/ 1035348 w 1478876"/>
              <a:gd name="connsiteY1-4" fmla="*/ 0 h 1785082"/>
              <a:gd name="connsiteX2-5" fmla="*/ 1478876 w 1478876"/>
              <a:gd name="connsiteY2-6" fmla="*/ 1785082 h 1785082"/>
              <a:gd name="connsiteX3-7" fmla="*/ 0 w 1478876"/>
              <a:gd name="connsiteY3-8" fmla="*/ 1785082 h 1785082"/>
              <a:gd name="connsiteX0-9" fmla="*/ 0 w 1699856"/>
              <a:gd name="connsiteY0-10" fmla="*/ 1785082 h 1785082"/>
              <a:gd name="connsiteX1-11" fmla="*/ 1035348 w 1699856"/>
              <a:gd name="connsiteY1-12" fmla="*/ 0 h 1785082"/>
              <a:gd name="connsiteX2-13" fmla="*/ 1699856 w 1699856"/>
              <a:gd name="connsiteY2-14" fmla="*/ 1785082 h 1785082"/>
              <a:gd name="connsiteX3-15" fmla="*/ 0 w 1699856"/>
              <a:gd name="connsiteY3-16" fmla="*/ 1785082 h 1785082"/>
              <a:gd name="connsiteX0-17" fmla="*/ 0 w 1250276"/>
              <a:gd name="connsiteY0-18" fmla="*/ 1785082 h 1785082"/>
              <a:gd name="connsiteX1-19" fmla="*/ 585768 w 1250276"/>
              <a:gd name="connsiteY1-20" fmla="*/ 0 h 1785082"/>
              <a:gd name="connsiteX2-21" fmla="*/ 1250276 w 1250276"/>
              <a:gd name="connsiteY2-22" fmla="*/ 1785082 h 1785082"/>
              <a:gd name="connsiteX3-23" fmla="*/ 0 w 1250276"/>
              <a:gd name="connsiteY3-24" fmla="*/ 1785082 h 1785082"/>
              <a:gd name="connsiteX0-25" fmla="*/ 0 w 1354416"/>
              <a:gd name="connsiteY0-26" fmla="*/ 1774922 h 1785082"/>
              <a:gd name="connsiteX1-27" fmla="*/ 689908 w 1354416"/>
              <a:gd name="connsiteY1-28" fmla="*/ 0 h 1785082"/>
              <a:gd name="connsiteX2-29" fmla="*/ 1354416 w 1354416"/>
              <a:gd name="connsiteY2-30" fmla="*/ 1785082 h 1785082"/>
              <a:gd name="connsiteX3-31" fmla="*/ 0 w 1354416"/>
              <a:gd name="connsiteY3-32" fmla="*/ 1774922 h 1785082"/>
              <a:gd name="connsiteX0-33" fmla="*/ 0 w 1354416"/>
              <a:gd name="connsiteY0-34" fmla="*/ 1785082 h 1785082"/>
              <a:gd name="connsiteX1-35" fmla="*/ 689908 w 1354416"/>
              <a:gd name="connsiteY1-36" fmla="*/ 0 h 1785082"/>
              <a:gd name="connsiteX2-37" fmla="*/ 1354416 w 1354416"/>
              <a:gd name="connsiteY2-38" fmla="*/ 1785082 h 1785082"/>
              <a:gd name="connsiteX3-39" fmla="*/ 0 w 1354416"/>
              <a:gd name="connsiteY3-40" fmla="*/ 1785082 h 1785082"/>
            </a:gdLst>
            <a:cxnLst>
              <a:cxn ang="0">
                <a:pos x="connsiteX0-1" y="connsiteY0-2"/>
              </a:cxn>
              <a:cxn ang="0">
                <a:pos x="connsiteX1-3" y="connsiteY1-4"/>
              </a:cxn>
              <a:cxn ang="0">
                <a:pos x="connsiteX2-5" y="connsiteY2-6"/>
              </a:cxn>
              <a:cxn ang="0">
                <a:pos x="connsiteX3-7" y="connsiteY3-8"/>
              </a:cxn>
            </a:cxnLst>
            <a:rect l="l" t="t" r="r" b="b"/>
            <a:pathLst>
              <a:path w="1354416" h="1785082">
                <a:moveTo>
                  <a:pt x="0" y="1785082"/>
                </a:moveTo>
                <a:lnTo>
                  <a:pt x="689908" y="0"/>
                </a:lnTo>
                <a:lnTo>
                  <a:pt x="1354416" y="1785082"/>
                </a:lnTo>
                <a:lnTo>
                  <a:pt x="0" y="178508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sp>
        <p:nvSpPr>
          <p:cNvPr id="7" name="平行四边形 7"/>
          <p:cNvSpPr/>
          <p:nvPr>
            <p:custDataLst>
              <p:tags r:id="rId2"/>
            </p:custDataLst>
          </p:nvPr>
        </p:nvSpPr>
        <p:spPr>
          <a:xfrm flipV="1">
            <a:off x="0" y="-9525"/>
            <a:ext cx="3140075" cy="2008188"/>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sp>
        <p:nvSpPr>
          <p:cNvPr id="9" name="任意多边形 15"/>
          <p:cNvSpPr/>
          <p:nvPr>
            <p:custDataLst>
              <p:tags r:id="rId3"/>
            </p:custDataLst>
          </p:nvPr>
        </p:nvSpPr>
        <p:spPr>
          <a:xfrm>
            <a:off x="-17463" y="-11113"/>
            <a:ext cx="7237413" cy="6892926"/>
          </a:xfrm>
          <a:custGeom>
            <a:gdLst>
              <a:gd name="connsiteX0" fmla="*/ 1367257 w 7176303"/>
              <a:gd name="connsiteY0" fmla="*/ 0 h 6866674"/>
              <a:gd name="connsiteX1" fmla="*/ 7176303 w 7176303"/>
              <a:gd name="connsiteY1" fmla="*/ 11556 h 6866674"/>
              <a:gd name="connsiteX2" fmla="*/ 4454810 w 7176303"/>
              <a:gd name="connsiteY2" fmla="*/ 6858020 h 6866674"/>
              <a:gd name="connsiteX3" fmla="*/ 0 w 7176303"/>
              <a:gd name="connsiteY3" fmla="*/ 6866674 h 6866674"/>
              <a:gd name="connsiteX4" fmla="*/ 0 w 7176303"/>
              <a:gd name="connsiteY4" fmla="*/ 3283633 h 6866674"/>
            </a:gdLst>
            <a:cxnLst>
              <a:cxn ang="0">
                <a:pos x="connsiteX0" y="connsiteY0"/>
              </a:cxn>
              <a:cxn ang="0">
                <a:pos x="connsiteX1" y="connsiteY1"/>
              </a:cxn>
              <a:cxn ang="0">
                <a:pos x="connsiteX2" y="connsiteY2"/>
              </a:cxn>
              <a:cxn ang="0">
                <a:pos x="connsiteX3" y="connsiteY3"/>
              </a:cxn>
              <a:cxn ang="0">
                <a:pos x="connsiteX4" y="connsiteY4"/>
              </a:cxn>
            </a:cxnLst>
            <a:rect l="l" t="t" r="r" b="b"/>
            <a:pathLst>
              <a:path w="7176302" h="6866674">
                <a:moveTo>
                  <a:pt x="1367257" y="0"/>
                </a:moveTo>
                <a:lnTo>
                  <a:pt x="7176303" y="11556"/>
                </a:lnTo>
                <a:lnTo>
                  <a:pt x="4454810" y="6858020"/>
                </a:lnTo>
                <a:lnTo>
                  <a:pt x="0" y="6866674"/>
                </a:lnTo>
                <a:lnTo>
                  <a:pt x="0" y="3283633"/>
                </a:lnTo>
                <a:close/>
              </a:path>
            </a:pathLst>
          </a:cu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sp>
        <p:nvSpPr>
          <p:cNvPr id="10" name="任意多边形 17"/>
          <p:cNvSpPr/>
          <p:nvPr>
            <p:custDataLst>
              <p:tags r:id="rId5"/>
            </p:custDataLst>
          </p:nvPr>
        </p:nvSpPr>
        <p:spPr>
          <a:xfrm>
            <a:off x="-42863" y="-9525"/>
            <a:ext cx="7269163" cy="6891338"/>
          </a:xfrm>
          <a:custGeom>
            <a:gdLst>
              <a:gd name="connsiteX0" fmla="*/ 1377503 w 7191711"/>
              <a:gd name="connsiteY0" fmla="*/ 0 h 6866692"/>
              <a:gd name="connsiteX1" fmla="*/ 7191711 w 7191711"/>
              <a:gd name="connsiteY1" fmla="*/ 11556 h 6866692"/>
              <a:gd name="connsiteX2" fmla="*/ 4467800 w 7191711"/>
              <a:gd name="connsiteY2" fmla="*/ 6858020 h 6866692"/>
              <a:gd name="connsiteX3" fmla="*/ 0 w 7191711"/>
              <a:gd name="connsiteY3" fmla="*/ 6866692 h 6866692"/>
              <a:gd name="connsiteX4" fmla="*/ 0 w 7191711"/>
              <a:gd name="connsiteY4" fmla="*/ 3305303 h 686669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191711" h="6866692">
                <a:moveTo>
                  <a:pt x="1377503" y="0"/>
                </a:moveTo>
                <a:lnTo>
                  <a:pt x="7191711" y="11556"/>
                </a:lnTo>
                <a:lnTo>
                  <a:pt x="4467800" y="6858020"/>
                </a:lnTo>
                <a:lnTo>
                  <a:pt x="0" y="6866692"/>
                </a:lnTo>
                <a:lnTo>
                  <a:pt x="0" y="3305303"/>
                </a:lnTo>
                <a:close/>
              </a:path>
            </a:pathLst>
          </a:cu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sp>
        <p:nvSpPr>
          <p:cNvPr id="11" name="平行四边形 10"/>
          <p:cNvSpPr/>
          <p:nvPr>
            <p:custDataLst>
              <p:tags r:id="rId6"/>
            </p:custDataLst>
          </p:nvPr>
        </p:nvSpPr>
        <p:spPr>
          <a:xfrm flipV="1">
            <a:off x="8980488" y="5002213"/>
            <a:ext cx="3073400" cy="1865312"/>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cxnSp>
        <p:nvCxnSpPr>
          <p:cNvPr id="12" name="直接连接符 11"/>
          <p:cNvCxnSpPr/>
          <p:nvPr>
            <p:custDataLst>
              <p:tags r:id="rId7"/>
            </p:custDataLst>
          </p:nvPr>
        </p:nvCxnSpPr>
        <p:spPr>
          <a:xfrm flipH="1">
            <a:off x="8897445" y="4648927"/>
            <a:ext cx="3067050" cy="0"/>
          </a:xfrm>
          <a:prstGeom prst="line">
            <a:avLst/>
          </a:prstGeom>
          <a:ln w="1905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8"/>
            </p:custDataLst>
          </p:nvPr>
        </p:nvSpPr>
        <p:spPr>
          <a:xfrm>
            <a:off x="6424972" y="740138"/>
            <a:ext cx="5539523" cy="2751522"/>
          </a:xfrm>
        </p:spPr>
        <p:txBody>
          <a:bodyPr lIns="90000" tIns="46800" rIns="90000" bIns="0" anchor="b">
            <a:normAutofit/>
          </a:bodyPr>
          <a:lstStyle>
            <a:lvl1pPr algn="r">
              <a:defRPr sz="6600" b="1">
                <a:solidFill>
                  <a:schemeClr val="tx2"/>
                </a:solidFill>
                <a:latin typeface="微软雅黑" panose="020b0503020204020204" pitchFamily="34" charset="-122"/>
              </a:defRPr>
            </a:lvl1pPr>
          </a:lstStyle>
          <a:p>
            <a:r>
              <a:rPr lang="zh-CN" altLang="en-US" noProof="1"/>
              <a:t>单击此处编辑标题</a:t>
            </a:r>
          </a:p>
        </p:txBody>
      </p:sp>
      <p:sp>
        <p:nvSpPr>
          <p:cNvPr id="3" name="副标题 2"/>
          <p:cNvSpPr>
            <a:spLocks noGrp="1"/>
          </p:cNvSpPr>
          <p:nvPr>
            <p:ph type="subTitle" idx="1"/>
            <p:custDataLst>
              <p:tags r:id="rId9"/>
            </p:custDataLst>
          </p:nvPr>
        </p:nvSpPr>
        <p:spPr>
          <a:xfrm>
            <a:off x="7475045" y="3924075"/>
            <a:ext cx="4489450" cy="523240"/>
          </a:xfrm>
        </p:spPr>
        <p:txBody>
          <a:bodyPr lIns="90000" rIns="90000"/>
          <a:lstStyle>
            <a:lvl1pPr marL="0" indent="0" algn="r">
              <a:buNone/>
              <a:defRPr sz="2400">
                <a:solidFill>
                  <a:schemeClr val="tx1">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13" name="日期占位符 3"/>
          <p:cNvSpPr>
            <a:spLocks noGrp="1"/>
          </p:cNvSpPr>
          <p:nvPr>
            <p:ph type="dt" sz="half" idx="15"/>
            <p:custDataLst>
              <p:tags r:id="rId10"/>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fld id="{760FBDFE-C587-4B4C-A407-44438C67B59E}" type="datetimeFigureOut">
              <a:rPr lang="zh-CN" altLang="en-US" smtClean="0"/>
              <a:t>2021/8/17</a:t>
            </a:fld>
            <a:endParaRPr lang="zh-CN" altLang="en-US"/>
          </a:p>
        </p:txBody>
      </p:sp>
      <p:sp>
        <p:nvSpPr>
          <p:cNvPr id="14" name="页脚占位符 4"/>
          <p:cNvSpPr>
            <a:spLocks noGrp="1"/>
          </p:cNvSpPr>
          <p:nvPr>
            <p:ph type="ftr" sz="quarter" idx="16"/>
            <p:custDataLst>
              <p:tags r:id="rId11"/>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16" name="灯片编号占位符 5"/>
          <p:cNvSpPr>
            <a:spLocks noGrp="1"/>
          </p:cNvSpPr>
          <p:nvPr>
            <p:ph type="sldNum" sz="quarter" idx="17"/>
            <p:custDataLst>
              <p:tags r:id="rId12"/>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7" name="内容占位符 6"/>
          <p:cNvSpPr>
            <a:spLocks noGrp="1"/>
          </p:cNvSpPr>
          <p:nvPr>
            <p:ph sz="quarter" idx="13"/>
            <p:custDataLst>
              <p:tags r:id="rId1"/>
            </p:custDataLst>
          </p:nvPr>
        </p:nvSpPr>
        <p:spPr>
          <a:xfrm>
            <a:off x="669930" y="952508"/>
            <a:ext cx="10852237" cy="5388907"/>
          </a:xfrm>
        </p:spPr>
        <p:txBody>
          <a:bodyPr/>
          <a:lstStyle>
            <a:lvl1pPr>
              <a:defRPr/>
            </a:lvl1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4"/>
            <p:custDataLst>
              <p:tags r:id="rId2"/>
            </p:custDataLst>
          </p:nvPr>
        </p:nvSpPr>
        <p:spPr/>
        <p:txBody>
          <a:bodyPr/>
          <a:lstStyle>
            <a:lvl1pPr>
              <a:defRPr/>
            </a:lvl1pPr>
          </a:lstStyle>
          <a:p>
            <a:fld id="{760FBDFE-C587-4B4C-A407-44438C67B59E}" type="datetimeFigureOut">
              <a:rPr lang="zh-CN" altLang="en-US" smtClean="0"/>
              <a:t>2021/8/17</a:t>
            </a:fld>
            <a:endParaRPr lang="zh-CN" altLang="en-US"/>
          </a:p>
        </p:txBody>
      </p:sp>
      <p:sp>
        <p:nvSpPr>
          <p:cNvPr id="4" name="页脚占位符 4"/>
          <p:cNvSpPr>
            <a:spLocks noGrp="1"/>
          </p:cNvSpPr>
          <p:nvPr>
            <p:ph type="ftr" sz="quarter" idx="15"/>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6"/>
            <p:custDataLst>
              <p:tags r:id="rId4"/>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cxnSp>
        <p:nvCxnSpPr>
          <p:cNvPr id="3" name="直接连接符 2"/>
          <p:cNvCxnSpPr/>
          <p:nvPr>
            <p:custDataLst>
              <p:tags r:id="rId1"/>
            </p:custDataLst>
          </p:nvPr>
        </p:nvCxnSpPr>
        <p:spPr>
          <a:xfrm flipH="1">
            <a:off x="8194675" y="3686175"/>
            <a:ext cx="3067050"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平行四边形 3"/>
          <p:cNvSpPr/>
          <p:nvPr>
            <p:custDataLst>
              <p:tags r:id="rId2"/>
            </p:custDataLst>
          </p:nvPr>
        </p:nvSpPr>
        <p:spPr>
          <a:xfrm flipV="1">
            <a:off x="0" y="0"/>
            <a:ext cx="3140075" cy="2008188"/>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sp>
        <p:nvSpPr>
          <p:cNvPr id="5" name="矩形 4"/>
          <p:cNvSpPr/>
          <p:nvPr>
            <p:custDataLst>
              <p:tags r:id="rId3"/>
            </p:custDataLst>
          </p:nvPr>
        </p:nvSpPr>
        <p:spPr>
          <a:xfrm>
            <a:off x="0" y="4849813"/>
            <a:ext cx="12192000" cy="20558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sp>
        <p:nvSpPr>
          <p:cNvPr id="6" name="平行四边形 5"/>
          <p:cNvSpPr/>
          <p:nvPr>
            <p:custDataLst>
              <p:tags r:id="rId4"/>
            </p:custDataLst>
          </p:nvPr>
        </p:nvSpPr>
        <p:spPr>
          <a:xfrm flipV="1">
            <a:off x="8970963" y="4849813"/>
            <a:ext cx="3073400" cy="2054225"/>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sp>
        <p:nvSpPr>
          <p:cNvPr id="2" name="标题 1"/>
          <p:cNvSpPr>
            <a:spLocks noGrp="1"/>
          </p:cNvSpPr>
          <p:nvPr>
            <p:ph type="title" hasCustomPrompt="1"/>
            <p:custDataLst>
              <p:tags r:id="rId5"/>
            </p:custDataLst>
          </p:nvPr>
        </p:nvSpPr>
        <p:spPr>
          <a:xfrm>
            <a:off x="5840400" y="1264356"/>
            <a:ext cx="5540400" cy="2410470"/>
          </a:xfrm>
        </p:spPr>
        <p:txBody>
          <a:bodyPr lIns="90000" tIns="46800" rIns="90000" bIns="46800" anchor="b">
            <a:normAutofit/>
          </a:bodyPr>
          <a:lstStyle>
            <a:lvl1pPr marL="0" marR="0" algn="r" defTabSz="914400" rtl="0" eaLnBrk="1" fontAlgn="auto" latinLnBrk="0" hangingPunct="1">
              <a:lnSpc>
                <a:spcPct val="100000"/>
              </a:lnSpc>
              <a:buNone/>
              <a:defRPr kumimoji="0" lang="zh-CN" altLang="en-US" sz="8800" b="1" i="0" u="none" strike="noStrike" kern="1200" cap="none" spc="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编辑标题</a:t>
            </a:r>
            <a:endParaRPr noProof="1">
              <a:sym typeface="+mn-ea"/>
            </a:endParaRPr>
          </a:p>
        </p:txBody>
      </p:sp>
      <p:sp>
        <p:nvSpPr>
          <p:cNvPr id="7" name="日期占位符 2"/>
          <p:cNvSpPr>
            <a:spLocks noGrp="1"/>
          </p:cNvSpPr>
          <p:nvPr>
            <p:ph type="dt" sz="half" idx="10"/>
            <p:custDataLst>
              <p:tags r:id="rId6"/>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8" name="页脚占位符 3"/>
          <p:cNvSpPr>
            <a:spLocks noGrp="1"/>
          </p:cNvSpPr>
          <p:nvPr>
            <p:ph type="ftr" sz="quarter" idx="11"/>
            <p:custDataLst>
              <p:tags r:id="rId7"/>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9" name="灯片编号占位符 4"/>
          <p:cNvSpPr>
            <a:spLocks noGrp="1"/>
          </p:cNvSpPr>
          <p:nvPr>
            <p:ph type="sldNum" sz="quarter" idx="12"/>
            <p:custDataLst>
              <p:tags r:id="rId8"/>
            </p:custDataLst>
          </p:nvPr>
        </p:nvSpPr>
        <p:spPr/>
        <p:txBody>
          <a:bodyPr/>
          <a:lstStyle>
            <a:lvl1pPr>
              <a:defRPr/>
            </a:lvl1pPr>
          </a:lstStyle>
          <a:p>
            <a:pPr>
              <a:defRPr/>
            </a:pPr>
            <a:fld id="{5589FA83-3AA4-4AB1-AE99-861D1E52AE27}" type="slidenum">
              <a:rPr lang="zh-CN" altLang="en-US"/>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2"/>
            </p:custDataLst>
          </p:nvPr>
        </p:nvSpPr>
        <p:spPr>
          <a:xfrm>
            <a:off x="669882" y="952508"/>
            <a:ext cx="10852237" cy="5388907"/>
          </a:xfrm>
        </p:spPr>
        <p:txBody>
          <a:bodyPr>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3"/>
            </p:custDataLst>
          </p:nvPr>
        </p:nvSpPr>
        <p:spPr/>
        <p:txBody>
          <a:bodyPr/>
          <a:lstStyle>
            <a:lvl1pPr>
              <a:defRPr/>
            </a:lvl1pPr>
          </a:lstStyle>
          <a:p>
            <a:fld id="{760FBDFE-C587-4B4C-A407-44438C67B59E}" type="datetimeFigureOut">
              <a:rPr lang="zh-CN" altLang="en-US" smtClean="0"/>
              <a:t>2021/8/17</a:t>
            </a:fld>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3808730"/>
            <a:ext cx="10852237" cy="624845"/>
          </a:xfrm>
        </p:spPr>
        <p:txBody>
          <a:bodyPr rIns="63500"/>
          <a:lstStyle>
            <a:lvl1pP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noProof="1"/>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custDataLst>
              <p:tags r:id="rId3"/>
            </p:custDataLst>
          </p:nvPr>
        </p:nvSpPr>
        <p:spPr/>
        <p:txBody>
          <a:bodyPr/>
          <a:lstStyle>
            <a:lvl1pPr>
              <a:defRPr/>
            </a:lvl1pPr>
          </a:lstStyle>
          <a:p>
            <a:fld id="{760FBDFE-C587-4B4C-A407-44438C67B59E}" type="datetimeFigureOut">
              <a:rPr lang="zh-CN" altLang="en-US" smtClean="0"/>
              <a:t>2021/8/17</a:t>
            </a:fld>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2"/>
            </p:custDataLst>
          </p:nvPr>
        </p:nvSpPr>
        <p:spPr>
          <a:xfrm>
            <a:off x="669930" y="952508"/>
            <a:ext cx="5283242" cy="5388907"/>
          </a:xfrm>
        </p:spPr>
        <p:txBody>
          <a:bodyPr>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custDataLst>
              <p:tags r:id="rId4"/>
            </p:custDataLst>
          </p:nvPr>
        </p:nvSpPr>
        <p:spPr/>
        <p:txBody>
          <a:bodyPr/>
          <a:lstStyle>
            <a:lvl1pPr>
              <a:defRPr/>
            </a:lvl1pPr>
          </a:lstStyle>
          <a:p>
            <a:fld id="{760FBDFE-C587-4B4C-A407-44438C67B59E}" type="datetimeFigureOut">
              <a:rPr lang="zh-CN" altLang="en-US" smtClean="0"/>
              <a:t>2021/8/17</a:t>
            </a:fld>
            <a:endParaRPr lang="zh-CN" altLang="en-US"/>
          </a:p>
        </p:txBody>
      </p:sp>
      <p:sp>
        <p:nvSpPr>
          <p:cNvPr id="6"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7" name="灯片编号占位符 5"/>
          <p:cNvSpPr>
            <a:spLocks noGrp="1"/>
          </p:cNvSpPr>
          <p:nvPr>
            <p:ph type="sldNum" sz="quarter" idx="12"/>
            <p:custDataLst>
              <p:tags r:id="rId6"/>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2"/>
            </p:custDataLst>
          </p:nvPr>
        </p:nvSpPr>
        <p:spPr>
          <a:xfrm>
            <a:off x="669930" y="952508"/>
            <a:ext cx="5283242" cy="381003"/>
          </a:xfrm>
        </p:spPr>
        <p:txBody>
          <a:bodyPr tIns="38100" rIns="76200" bIns="3810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custDataLst>
              <p:tags r:id="rId3"/>
            </p:custDataLst>
          </p:nvPr>
        </p:nvSpPr>
        <p:spPr>
          <a:xfrm>
            <a:off x="669925" y="1406525"/>
            <a:ext cx="5283200" cy="4934752"/>
          </a:xfrm>
        </p:spPr>
        <p:txBody>
          <a:bodyPr>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4"/>
            </p:custDataLst>
          </p:nvPr>
        </p:nvSpPr>
        <p:spPr>
          <a:xfrm>
            <a:off x="6235750" y="952508"/>
            <a:ext cx="5283242" cy="381003"/>
          </a:xfrm>
        </p:spPr>
        <p:txBody>
          <a:bodyPr tIns="38100" rIns="76200" bIns="3810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sym typeface="+mn-ea"/>
              </a:rPr>
              <a:t>单击此处编辑母版文本样式</a:t>
            </a:r>
          </a:p>
        </p:txBody>
      </p:sp>
      <p:sp>
        <p:nvSpPr>
          <p:cNvPr id="6" name="内容占位符 5"/>
          <p:cNvSpPr>
            <a:spLocks noGrp="1"/>
          </p:cNvSpPr>
          <p:nvPr>
            <p:ph sz="quarter" idx="4"/>
            <p:custDataLst>
              <p:tags r:id="rId5"/>
            </p:custDataLst>
          </p:nvPr>
        </p:nvSpPr>
        <p:spPr>
          <a:xfrm>
            <a:off x="6235750" y="1406525"/>
            <a:ext cx="5283242" cy="4934752"/>
          </a:xfrm>
        </p:spPr>
        <p:txBody>
          <a:bodyPr>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6"/>
            </p:custDataLst>
          </p:nvPr>
        </p:nvSpPr>
        <p:spPr/>
        <p:txBody>
          <a:bodyPr/>
          <a:lstStyle>
            <a:lvl1pPr>
              <a:defRPr/>
            </a:lvl1pPr>
          </a:lstStyle>
          <a:p>
            <a:fld id="{760FBDFE-C587-4B4C-A407-44438C67B59E}" type="datetimeFigureOut">
              <a:rPr lang="zh-CN" altLang="en-US" smtClean="0"/>
              <a:t>2021/8/17</a:t>
            </a:fld>
            <a:endParaRPr lang="zh-CN" altLang="en-US"/>
          </a:p>
        </p:txBody>
      </p:sp>
      <p:sp>
        <p:nvSpPr>
          <p:cNvPr id="8" name="页脚占位符 4"/>
          <p:cNvSpPr>
            <a:spLocks noGrp="1"/>
          </p:cNvSpPr>
          <p:nvPr>
            <p:ph type="ftr" sz="quarter" idx="11"/>
            <p:custDataLst>
              <p:tags r:id="rId7"/>
            </p:custDataLst>
          </p:nvPr>
        </p:nvSpPr>
        <p:spPr/>
        <p:txBody>
          <a:bodyPr/>
          <a:lstStyle>
            <a:lvl1pPr>
              <a:defRPr/>
            </a:lvl1pPr>
          </a:lstStyle>
          <a:p>
            <a:endParaRPr lang="zh-CN" altLang="en-US"/>
          </a:p>
        </p:txBody>
      </p:sp>
      <p:sp>
        <p:nvSpPr>
          <p:cNvPr id="9" name="灯片编号占位符 5"/>
          <p:cNvSpPr>
            <a:spLocks noGrp="1"/>
          </p:cNvSpPr>
          <p:nvPr>
            <p:ph type="sldNum" sz="quarter" idx="12"/>
            <p:custDataLst>
              <p:tags r:id="rId8"/>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smtClean="0"/>
              <a:t>2021/8/17</a:t>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3"/>
          <p:cNvSpPr>
            <a:spLocks noGrp="1"/>
          </p:cNvSpPr>
          <p:nvPr>
            <p:ph type="dt" sz="half" idx="10"/>
            <p:custDataLst>
              <p:tags r:id="rId1"/>
            </p:custDataLst>
          </p:nvPr>
        </p:nvSpPr>
        <p:spPr/>
        <p:txBody>
          <a:bodyPr/>
          <a:lstStyle>
            <a:lvl1pPr>
              <a:defRPr/>
            </a:lvl1pPr>
          </a:lstStyle>
          <a:p>
            <a:fld id="{760FBDFE-C587-4B4C-A407-44438C67B59E}" type="datetimeFigureOut">
              <a:rPr lang="zh-CN" altLang="en-US" smtClean="0"/>
              <a:t>2021/8/17</a:t>
            </a:fld>
            <a:endParaRPr lang="zh-CN" altLang="en-US"/>
          </a:p>
        </p:txBody>
      </p:sp>
      <p:sp>
        <p:nvSpPr>
          <p:cNvPr id="3" name="页脚占位符 4"/>
          <p:cNvSpPr>
            <a:spLocks noGrp="1"/>
          </p:cNvSpPr>
          <p:nvPr>
            <p:ph type="ftr" sz="quarter" idx="11"/>
            <p:custDataLst>
              <p:tags r:id="rId2"/>
            </p:custDataLst>
          </p:nvPr>
        </p:nvSpPr>
        <p:spPr/>
        <p:txBody>
          <a:bodyPr/>
          <a:lstStyle>
            <a:lvl1pPr>
              <a:defRPr/>
            </a:lvl1pPr>
          </a:lstStyle>
          <a:p>
            <a:endParaRPr lang="zh-CN" altLang="en-US"/>
          </a:p>
        </p:txBody>
      </p:sp>
      <p:sp>
        <p:nvSpPr>
          <p:cNvPr id="4" name="灯片编号占位符 5"/>
          <p:cNvSpPr>
            <a:spLocks noGrp="1"/>
          </p:cNvSpPr>
          <p:nvPr>
            <p:ph type="sldNum" sz="quarter" idx="12"/>
            <p:custDataLst>
              <p:tags r:id="rId3"/>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2"/>
            </p:custDataLst>
          </p:nvPr>
        </p:nvSpPr>
        <p:spPr>
          <a:xfrm>
            <a:off x="669930" y="952508"/>
            <a:ext cx="5283242" cy="5388907"/>
          </a:xfrm>
        </p:spPr>
        <p:txBody>
          <a:bodyPr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r>
              <a:rPr lang="zh-CN" altLang="en-US" noProof="1">
                <a:sym typeface="+mn-ea"/>
              </a:rPr>
              <a:t>单击图标添加图片</a:t>
            </a:r>
          </a:p>
        </p:txBody>
      </p:sp>
      <p:sp>
        <p:nvSpPr>
          <p:cNvPr id="4" name="文本占位符 3"/>
          <p:cNvSpPr>
            <a:spLocks noGrp="1"/>
          </p:cNvSpPr>
          <p:nvPr>
            <p:ph type="body" sz="half" idx="2"/>
            <p:custDataLst>
              <p:tags r:id="rId3"/>
            </p:custDataLst>
          </p:nvPr>
        </p:nvSpPr>
        <p:spPr>
          <a:xfrm>
            <a:off x="6238925" y="952508"/>
            <a:ext cx="5283242" cy="5388907"/>
          </a:xfrm>
        </p:spPr>
        <p:txBody>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单击此处编辑母版文本样式</a:t>
            </a:r>
          </a:p>
        </p:txBody>
      </p:sp>
      <p:sp>
        <p:nvSpPr>
          <p:cNvPr id="5" name="日期占位符 3"/>
          <p:cNvSpPr>
            <a:spLocks noGrp="1"/>
          </p:cNvSpPr>
          <p:nvPr>
            <p:ph type="dt" sz="half" idx="10"/>
            <p:custDataLst>
              <p:tags r:id="rId4"/>
            </p:custDataLst>
          </p:nvPr>
        </p:nvSpPr>
        <p:spPr/>
        <p:txBody>
          <a:bodyPr/>
          <a:lstStyle>
            <a:lvl1pPr>
              <a:defRPr/>
            </a:lvl1pPr>
          </a:lstStyle>
          <a:p>
            <a:fld id="{9EFD9D74-47D9-4702-A33C-335B63B48DBF}" type="datetimeFigureOut">
              <a:rPr lang="zh-CN" altLang="en-US" smtClean="0"/>
              <a:t>2021/8/17</a:t>
            </a:fld>
            <a:endParaRPr lang="zh-CN" altLang="en-US"/>
          </a:p>
        </p:txBody>
      </p:sp>
      <p:sp>
        <p:nvSpPr>
          <p:cNvPr id="6"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7" name="灯片编号占位符 5"/>
          <p:cNvSpPr>
            <a:spLocks noGrp="1"/>
          </p:cNvSpPr>
          <p:nvPr>
            <p:ph type="sldNum" sz="quarter" idx="12"/>
            <p:custDataLst>
              <p:tags r:id="rId6"/>
            </p:custDataLst>
          </p:nvPr>
        </p:nvSpPr>
        <p:spPr/>
        <p:txBody>
          <a:bodyPr/>
          <a:lstStyle>
            <a:lvl1pPr>
              <a:defRPr/>
            </a:lvl1p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anchor="ct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custDataLst>
              <p:tags r:id="rId3"/>
            </p:custDataLst>
          </p:nvPr>
        </p:nvSpPr>
        <p:spPr/>
        <p:txBody>
          <a:bodyPr/>
          <a:lstStyle>
            <a:lvl1pPr>
              <a:defRPr/>
            </a:lvl1pPr>
          </a:lstStyle>
          <a:p>
            <a:fld id="{760FBDFE-C587-4B4C-A407-44438C67B59E}" type="datetimeFigureOut">
              <a:rPr lang="zh-CN" altLang="en-US" smtClean="0"/>
              <a:t>2021/8/17</a:t>
            </a:fld>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66.xml" /><Relationship Id="rId13" Type="http://schemas.openxmlformats.org/officeDocument/2006/relationships/tags" Target="../tags/tag67.xml" /><Relationship Id="rId14" Type="http://schemas.openxmlformats.org/officeDocument/2006/relationships/tags" Target="../tags/tag68.xml" /><Relationship Id="rId15" Type="http://schemas.openxmlformats.org/officeDocument/2006/relationships/tags" Target="../tags/tag69.xml" /><Relationship Id="rId16" Type="http://schemas.openxmlformats.org/officeDocument/2006/relationships/tags" Target="../tags/tag70.xml" /><Relationship Id="rId17" Type="http://schemas.openxmlformats.org/officeDocument/2006/relationships/tags" Target="../tags/tag71.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solidFill>
          <a:schemeClr val="bg1"/>
        </a:solidFill>
        <a:effectLst/>
      </p:bgPr>
    </p:bg>
    <p:spTree>
      <p:nvGrpSpPr>
        <p:cNvPr id="1" name=""/>
        <p:cNvGrpSpPr/>
        <p:nvPr/>
      </p:nvGrpSpPr>
      <p:grpSpPr>
        <a:xfrm>
          <a:off x="0" y="0"/>
          <a:ext cx="0" cy="0"/>
        </a:xfrm>
      </p:grpSpPr>
      <p:sp>
        <p:nvSpPr>
          <p:cNvPr id="1026" name="标题占位符 1"/>
          <p:cNvSpPr>
            <a:spLocks noGrp="1" noChangeArrowheads="1"/>
          </p:cNvSpPr>
          <p:nvPr>
            <p:ph type="title" idx="4294967295"/>
            <p:custDataLst>
              <p:tags r:id="rId12"/>
            </p:custDataLst>
          </p:nvPr>
        </p:nvSpPr>
        <p:spPr bwMode="auto">
          <a:xfrm>
            <a:off x="669925" y="442913"/>
            <a:ext cx="1085215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a:t>单击此处编辑母版标题样式</a:t>
            </a:r>
          </a:p>
        </p:txBody>
      </p:sp>
      <p:sp>
        <p:nvSpPr>
          <p:cNvPr id="1027" name="文本占位符 2"/>
          <p:cNvSpPr>
            <a:spLocks noGrp="1" noChangeArrowheads="1"/>
          </p:cNvSpPr>
          <p:nvPr>
            <p:ph type="body" idx="9"/>
            <p:custDataLst>
              <p:tags r:id="rId13"/>
            </p:custDataLst>
          </p:nvPr>
        </p:nvSpPr>
        <p:spPr bwMode="auto">
          <a:xfrm>
            <a:off x="669925" y="952500"/>
            <a:ext cx="10852150"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79475" y="6350000"/>
            <a:ext cx="2700338" cy="315913"/>
          </a:xfrm>
          <a:prstGeom prst="rect">
            <a:avLst/>
          </a:prstGeom>
        </p:spPr>
        <p:txBody>
          <a:bodyPr vert="horz" lIns="91440" tIns="45720" rIns="91440" bIns="45720" rtlCol="0" anchor="ctr">
            <a:normAutofit/>
          </a:bodyPr>
          <a:lstStyle>
            <a:lvl1pPr algn="l" eaLnBrk="1" hangingPunct="1">
              <a:buFontTx/>
              <a:buNone/>
              <a:defRPr sz="120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fld id="{760FBDFE-C587-4B4C-A407-44438C67B59E}" type="datetimeFigureOut">
              <a:rPr lang="zh-CN" altLang="en-US" smtClean="0"/>
              <a:t>2021/8/17</a:t>
            </a:fld>
            <a:endParaRPr lang="zh-CN" altLang="en-US"/>
          </a:p>
        </p:txBody>
      </p:sp>
      <p:sp>
        <p:nvSpPr>
          <p:cNvPr id="5" name="页脚占位符 4"/>
          <p:cNvSpPr>
            <a:spLocks noGrp="1"/>
          </p:cNvSpPr>
          <p:nvPr>
            <p:ph type="ftr" sz="quarter" idx="3"/>
            <p:custDataLst>
              <p:tags r:id="rId15"/>
            </p:custDataLst>
          </p:nvPr>
        </p:nvSpPr>
        <p:spPr>
          <a:xfrm>
            <a:off x="4116388" y="6350000"/>
            <a:ext cx="3959225" cy="315913"/>
          </a:xfrm>
          <a:prstGeom prst="rect">
            <a:avLst/>
          </a:prstGeom>
        </p:spPr>
        <p:txBody>
          <a:bodyPr vert="horz" lIns="91440" tIns="45720" rIns="91440" bIns="45720" rtlCol="0" anchor="ctr">
            <a:normAutofit/>
          </a:bodyPr>
          <a:lstStyle>
            <a:lvl1pPr algn="ctr" eaLnBrk="1" hangingPunct="1">
              <a:buFontTx/>
              <a:buNone/>
              <a:defRPr sz="120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0000"/>
            <a:ext cx="2700338" cy="315913"/>
          </a:xfrm>
          <a:prstGeom prst="rect">
            <a:avLst/>
          </a:prstGeom>
        </p:spPr>
        <p:txBody>
          <a:bodyPr vert="horz" lIns="91440" tIns="45720" rIns="91440" bIns="45720" rtlCol="0" anchor="ctr">
            <a:normAutofit/>
          </a:bodyPr>
          <a:lstStyle>
            <a:lvl1pPr algn="r" eaLnBrk="1" hangingPunct="1">
              <a:buFontTx/>
              <a:buNone/>
              <a:defRPr sz="1200">
                <a:solidFill>
                  <a:schemeClr val="tx1">
                    <a:tint val="75000"/>
                  </a:schemeClr>
                </a:solidFill>
                <a:latin typeface="微软雅黑" panose="020b0503020204020204" pitchFamily="34" charset="-122"/>
                <a:cs typeface="微软雅黑" panose="020b0503020204020204" pitchFamily="34" charset="-122"/>
              </a:defRPr>
            </a:lvl1pPr>
          </a:lstStyle>
          <a:p>
            <a:fld id="{49AE70B2-8BF9-45C0-BB95-33D1B9D3A854}" type="slidenum">
              <a:rPr lang="zh-CN" altLang="en-US" smtClean="0"/>
              <a:t>0</a:t>
            </a:fld>
            <a:endParaRPr lang="zh-CN" altLang="en-US"/>
          </a:p>
        </p:txBody>
      </p:sp>
      <p:sp>
        <p:nvSpPr>
          <p:cNvPr id="2"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latin typeface="微软雅黑" panose="020b0503020204020204" pitchFamily="34" charset="-122"/>
              <a:cs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rtl="0" eaLnBrk="1" fontAlgn="base" hangingPunct="1">
        <a:spcBef>
          <a:spcPct val="0"/>
        </a:spcBef>
        <a:spcAft>
          <a:spcPct val="0"/>
        </a:spcAft>
        <a:defRPr sz="2400" b="1" kern="1200" spc="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9pPr>
    </p:titleStyle>
    <p:bodyStyle>
      <a:lvl1pPr marL="228600" indent="-228600" algn="l" rtl="0" eaLnBrk="1" fontAlgn="base" hangingPunct="1">
        <a:lnSpc>
          <a:spcPct val="130000"/>
        </a:lnSpc>
        <a:spcBef>
          <a:spcPct val="0"/>
        </a:spcBef>
        <a:spcAft>
          <a:spcPts val="1000"/>
        </a:spcAft>
        <a:buFont typeface="Arial" panose="020b0604020202020204" pitchFamily="34" charset="0"/>
        <a:buChar char="•"/>
        <a:defRPr sz="16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685800" indent="-228600" algn="l" defTabSz="0" rtl="0" eaLnBrk="1" fontAlgn="base" hangingPunct="1">
        <a:lnSpc>
          <a:spcPct val="130000"/>
        </a:lnSpc>
        <a:spcBef>
          <a:spcPct val="0"/>
        </a:spcBef>
        <a:spcAft>
          <a:spcPts val="1000"/>
        </a:spcAft>
        <a:buFont typeface="Arial" panose="020b0604020202020204" pitchFamily="34" charset="0"/>
        <a:buChar char="•"/>
        <a:tabLst>
          <a:tab pos="1609725"/>
        </a:tabLst>
        <a:defRPr sz="16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1143000" indent="-228600" algn="l" defTabSz="0" rtl="0" eaLnBrk="1" fontAlgn="base" hangingPunct="1">
        <a:lnSpc>
          <a:spcPct val="130000"/>
        </a:lnSpc>
        <a:spcBef>
          <a:spcPct val="0"/>
        </a:spcBef>
        <a:spcAft>
          <a:spcPts val="1000"/>
        </a:spcAft>
        <a:buFont typeface="Arial" panose="020b0604020202020204" pitchFamily="34" charset="0"/>
        <a:buChar char="•"/>
        <a:tabLst>
          <a:tab pos="1609725"/>
        </a:tabLst>
        <a:defRPr sz="16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1600200" indent="-228600" algn="l" defTabSz="0" rtl="0" eaLnBrk="1" fontAlgn="base" hangingPunct="1">
        <a:lnSpc>
          <a:spcPct val="130000"/>
        </a:lnSpc>
        <a:spcBef>
          <a:spcPct val="0"/>
        </a:spcBef>
        <a:spcAft>
          <a:spcPts val="1000"/>
        </a:spcAft>
        <a:buFont typeface="Arial" panose="020b0604020202020204" pitchFamily="34" charset="0"/>
        <a:buChar char="•"/>
        <a:tabLst>
          <a:tab pos="1609725"/>
        </a:tabLst>
        <a:defRPr sz="16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2057400" indent="-228600" algn="l" defTabSz="0" rtl="0" eaLnBrk="1" fontAlgn="base" hangingPunct="1">
        <a:lnSpc>
          <a:spcPct val="130000"/>
        </a:lnSpc>
        <a:spcBef>
          <a:spcPct val="0"/>
        </a:spcBef>
        <a:spcAft>
          <a:spcPts val="1000"/>
        </a:spcAft>
        <a:buFont typeface="Arial" panose="020b0604020202020204" pitchFamily="34" charset="0"/>
        <a:buChar char="•"/>
        <a:tabLst>
          <a:tab pos="1609725"/>
        </a:tabLst>
        <a:defRPr sz="16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 Id="rId3" Type="http://schemas.openxmlformats.org/officeDocument/2006/relationships/tags" Target="../tags/tag7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 Id="rId3" Type="http://schemas.openxmlformats.org/officeDocument/2006/relationships/image" Target="../media/image5.png" /><Relationship Id="rId4" Type="http://schemas.openxmlformats.org/officeDocument/2006/relationships/tags" Target="../tags/tag9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 Id="rId3" Type="http://schemas.openxmlformats.org/officeDocument/2006/relationships/tags" Target="../tags/tag7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100" name="图片 99"/>
          <p:cNvPicPr/>
          <p:nvPr/>
        </p:nvPicPr>
        <p:blipFill>
          <a:blip r:embed="rId2"/>
          <a:srcRect l="4114" t="15637" r="4462" b="7705"/>
          <a:stretch>
            <a:fillRect/>
          </a:stretch>
        </p:blipFill>
        <p:spPr>
          <a:xfrm>
            <a:off x="-73025" y="0"/>
            <a:ext cx="12336780" cy="6858000"/>
          </a:xfrm>
          <a:prstGeom prst="rect">
            <a:avLst/>
          </a:prstGeom>
          <a:noFill/>
          <a:ln w="9525">
            <a:noFill/>
          </a:ln>
        </p:spPr>
      </p:pic>
      <p:sp>
        <p:nvSpPr>
          <p:cNvPr id="4" name="标题 3"/>
          <p:cNvSpPr>
            <a:spLocks noGrp="1"/>
          </p:cNvSpPr>
          <p:nvPr>
            <p:ph type="ctrTitle"/>
          </p:nvPr>
        </p:nvSpPr>
        <p:spPr>
          <a:xfrm>
            <a:off x="6468787" y="934448"/>
            <a:ext cx="5539523" cy="2751522"/>
          </a:xfrm>
        </p:spPr>
        <p:txBody>
          <a:bodyPr>
            <a:normAutofit/>
            <a:scene3d>
              <a:camera prst="orthographicFront"/>
              <a:lightRig rig="threePt" dir="t"/>
            </a:scene3d>
          </a:bodyPr>
          <a:lstStyle/>
          <a:p>
            <a:pPr algn="l"/>
            <a:r>
              <a:rPr lang="zh-CN" altLang="en-US" sz="4000">
                <a:solidFill>
                  <a:schemeClr val="tx1"/>
                </a:solidFill>
                <a:effectLst>
                  <a:outerShdw blurRad="38100" dist="19050" dir="2700000" algn="tl" rotWithShape="0">
                    <a:schemeClr val="dk1">
                      <a:alpha val="40000"/>
                    </a:schemeClr>
                  </a:outerShdw>
                </a:effectLst>
              </a:rPr>
              <a:t>喜看稻菽千重浪</a:t>
            </a:r>
            <a:br>
              <a:rPr lang="zh-CN" altLang="en-US" sz="3200" b="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rPr>
            </a:br>
            <a:r>
              <a:rPr lang="en-US" altLang="zh-CN" sz="3200" b="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rPr>
              <a:t>        </a:t>
            </a:r>
            <a:r>
              <a:rPr lang="zh-CN" altLang="en-US" sz="3200" b="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rPr>
              <a:t>——记首届国家最高科技奖获得者袁隆平</a:t>
            </a:r>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152400"/>
            <a:ext cx="10852150" cy="1040765"/>
          </a:xfrm>
        </p:spPr>
        <p:txBody>
          <a:bodyPr/>
          <a:lstStyle/>
          <a:p>
            <a:r>
              <a:rPr sz="3200">
                <a:sym typeface="+mn-ea"/>
              </a:rPr>
              <a:t>总结概括：这四个方面的内容分别体现了袁隆平作为一名科学家的哪些方面的品质？</a:t>
            </a:r>
            <a:endParaRPr lang="zh-CN" altLang="en-US" sz="3200"/>
          </a:p>
        </p:txBody>
      </p:sp>
      <p:sp>
        <p:nvSpPr>
          <p:cNvPr id="3" name="内容占位符 2"/>
          <p:cNvSpPr>
            <a:spLocks noGrp="1"/>
          </p:cNvSpPr>
          <p:nvPr>
            <p:ph idx="1"/>
          </p:nvPr>
        </p:nvSpPr>
        <p:spPr>
          <a:xfrm>
            <a:off x="5507990" y="4760595"/>
            <a:ext cx="6325870" cy="1198880"/>
          </a:xfrm>
          <a:solidFill>
            <a:schemeClr val="accent4">
              <a:lumMod val="20000"/>
              <a:lumOff val="80000"/>
            </a:schemeClr>
          </a:solidFill>
          <a:ln>
            <a:solidFill>
              <a:schemeClr val="accent1"/>
            </a:solidFill>
          </a:ln>
        </p:spPr>
        <p:txBody>
          <a:bodyPr/>
          <a:lstStyle/>
          <a:p>
            <a:pPr marL="0" indent="0">
              <a:buNone/>
            </a:pPr>
            <a:r>
              <a:rPr lang="zh-CN" altLang="en-US" sz="2800"/>
              <a:t>写他的理想志向，目标远大，不断进取，引领“绿色革命”是他的心愿。</a:t>
            </a:r>
          </a:p>
        </p:txBody>
      </p:sp>
      <p:sp>
        <p:nvSpPr>
          <p:cNvPr id="4" name="文本框 3"/>
          <p:cNvSpPr txBox="1"/>
          <p:nvPr/>
        </p:nvSpPr>
        <p:spPr>
          <a:xfrm>
            <a:off x="420370" y="1746250"/>
            <a:ext cx="3936365" cy="521970"/>
          </a:xfrm>
          <a:prstGeom prst="rect">
            <a:avLst/>
          </a:prstGeom>
          <a:solidFill>
            <a:srgbClr val="FFFF00"/>
          </a:solidFill>
          <a:ln>
            <a:solidFill>
              <a:schemeClr val="accent1"/>
            </a:solidFill>
          </a:ln>
        </p:spPr>
        <p:txBody>
          <a:bodyPr wrap="none" rtlCol="0">
            <a:spAutoFit/>
          </a:bodyPr>
          <a:lstStyle/>
          <a:p>
            <a:pPr algn="l"/>
            <a:r>
              <a:rPr lang="en-US" altLang="zh-CN" sz="2800">
                <a:sym typeface="+mn-ea"/>
              </a:rPr>
              <a:t>1</a:t>
            </a:r>
            <a:r>
              <a:rPr sz="2800">
                <a:sym typeface="+mn-ea"/>
              </a:rPr>
              <a:t>、</a:t>
            </a:r>
            <a:r>
              <a:rPr lang="zh-CN" altLang="en-US" sz="2800">
                <a:sym typeface="+mn-ea"/>
              </a:rPr>
              <a:t>曾记否，到中流击水</a:t>
            </a:r>
            <a:endParaRPr lang="zh-CN" altLang="en-US" sz="2800"/>
          </a:p>
        </p:txBody>
      </p:sp>
      <p:sp>
        <p:nvSpPr>
          <p:cNvPr id="5" name="文本框 4"/>
          <p:cNvSpPr txBox="1"/>
          <p:nvPr/>
        </p:nvSpPr>
        <p:spPr>
          <a:xfrm>
            <a:off x="6490970" y="1315085"/>
            <a:ext cx="4633595" cy="953135"/>
          </a:xfrm>
          <a:prstGeom prst="rect">
            <a:avLst/>
          </a:prstGeom>
          <a:solidFill>
            <a:schemeClr val="accent4">
              <a:lumMod val="20000"/>
              <a:lumOff val="80000"/>
            </a:schemeClr>
          </a:solidFill>
          <a:ln>
            <a:solidFill>
              <a:schemeClr val="accent1"/>
            </a:solidFill>
          </a:ln>
        </p:spPr>
        <p:txBody>
          <a:bodyPr wrap="square" rtlCol="0">
            <a:spAutoFit/>
          </a:bodyPr>
          <a:lstStyle/>
          <a:p>
            <a:pPr marL="0" indent="0" algn="l">
              <a:buNone/>
            </a:pPr>
            <a:r>
              <a:rPr lang="zh-CN" altLang="en-US" sz="2800">
                <a:sym typeface="+mn-ea"/>
              </a:rPr>
              <a:t>写他的工作态度和方法，注重实践，勇于探索。</a:t>
            </a:r>
            <a:endParaRPr lang="zh-CN" altLang="en-US" sz="2800"/>
          </a:p>
        </p:txBody>
      </p:sp>
      <p:sp>
        <p:nvSpPr>
          <p:cNvPr id="6" name="文本框 5"/>
          <p:cNvSpPr txBox="1"/>
          <p:nvPr/>
        </p:nvSpPr>
        <p:spPr>
          <a:xfrm>
            <a:off x="431165" y="2813050"/>
            <a:ext cx="5003165" cy="521970"/>
          </a:xfrm>
          <a:prstGeom prst="rect">
            <a:avLst/>
          </a:prstGeom>
          <a:solidFill>
            <a:srgbClr val="FFFF00"/>
          </a:solidFill>
          <a:ln>
            <a:solidFill>
              <a:schemeClr val="accent1"/>
            </a:solidFill>
          </a:ln>
        </p:spPr>
        <p:txBody>
          <a:bodyPr wrap="none" rtlCol="0">
            <a:spAutoFit/>
          </a:bodyPr>
          <a:lstStyle/>
          <a:p>
            <a:pPr algn="l"/>
            <a:r>
              <a:rPr lang="en-US" altLang="zh-CN" sz="2800">
                <a:sym typeface="+mn-ea"/>
              </a:rPr>
              <a:t>2</a:t>
            </a:r>
            <a:r>
              <a:rPr sz="2800">
                <a:sym typeface="+mn-ea"/>
              </a:rPr>
              <a:t>、</a:t>
            </a:r>
            <a:r>
              <a:rPr lang="zh-CN" altLang="en-US" sz="2800">
                <a:sym typeface="+mn-ea"/>
              </a:rPr>
              <a:t>创新是科学家的灵魂和本质</a:t>
            </a:r>
            <a:endParaRPr lang="zh-CN" altLang="en-US" sz="2800"/>
          </a:p>
        </p:txBody>
      </p:sp>
      <p:sp>
        <p:nvSpPr>
          <p:cNvPr id="7" name="文本框 6"/>
          <p:cNvSpPr txBox="1"/>
          <p:nvPr/>
        </p:nvSpPr>
        <p:spPr>
          <a:xfrm>
            <a:off x="6564630" y="2462530"/>
            <a:ext cx="4212590" cy="953135"/>
          </a:xfrm>
          <a:prstGeom prst="rect">
            <a:avLst/>
          </a:prstGeom>
          <a:solidFill>
            <a:schemeClr val="accent4">
              <a:lumMod val="20000"/>
              <a:lumOff val="80000"/>
            </a:schemeClr>
          </a:solidFill>
          <a:ln>
            <a:solidFill>
              <a:schemeClr val="accent1"/>
            </a:solidFill>
          </a:ln>
        </p:spPr>
        <p:txBody>
          <a:bodyPr wrap="square" rtlCol="0">
            <a:spAutoFit/>
          </a:bodyPr>
          <a:lstStyle/>
          <a:p>
            <a:pPr marL="0" indent="0" algn="l">
              <a:buNone/>
            </a:pPr>
            <a:r>
              <a:rPr lang="zh-CN" altLang="en-US" sz="2800">
                <a:sym typeface="+mn-ea"/>
              </a:rPr>
              <a:t>写他的学术品格，不迷信权威，勇于创新。</a:t>
            </a:r>
            <a:endParaRPr lang="zh-CN" altLang="en-US" sz="2800"/>
          </a:p>
        </p:txBody>
      </p:sp>
      <p:sp>
        <p:nvSpPr>
          <p:cNvPr id="8" name="文本框 7"/>
          <p:cNvSpPr txBox="1"/>
          <p:nvPr/>
        </p:nvSpPr>
        <p:spPr>
          <a:xfrm>
            <a:off x="420370" y="3956050"/>
            <a:ext cx="3936365" cy="521970"/>
          </a:xfrm>
          <a:prstGeom prst="rect">
            <a:avLst/>
          </a:prstGeom>
          <a:solidFill>
            <a:srgbClr val="FFFF00"/>
          </a:solidFill>
          <a:ln>
            <a:solidFill>
              <a:schemeClr val="accent1"/>
            </a:solidFill>
          </a:ln>
        </p:spPr>
        <p:txBody>
          <a:bodyPr wrap="none" rtlCol="0">
            <a:spAutoFit/>
          </a:bodyPr>
          <a:lstStyle/>
          <a:p>
            <a:pPr algn="l"/>
            <a:r>
              <a:rPr lang="en-US" altLang="zh-CN" sz="2800">
                <a:sym typeface="+mn-ea"/>
              </a:rPr>
              <a:t>3</a:t>
            </a:r>
            <a:r>
              <a:rPr sz="2800">
                <a:sym typeface="+mn-ea"/>
              </a:rPr>
              <a:t>、</a:t>
            </a:r>
            <a:r>
              <a:rPr lang="zh-CN" altLang="en-US" sz="2800">
                <a:sym typeface="+mn-ea"/>
              </a:rPr>
              <a:t>事实是科学家的空气</a:t>
            </a:r>
            <a:endParaRPr lang="zh-CN" altLang="en-US" sz="2800"/>
          </a:p>
        </p:txBody>
      </p:sp>
      <p:sp>
        <p:nvSpPr>
          <p:cNvPr id="9" name="文本框 8"/>
          <p:cNvSpPr txBox="1"/>
          <p:nvPr/>
        </p:nvSpPr>
        <p:spPr>
          <a:xfrm>
            <a:off x="6683375" y="3573780"/>
            <a:ext cx="3975735" cy="953135"/>
          </a:xfrm>
          <a:prstGeom prst="rect">
            <a:avLst/>
          </a:prstGeom>
          <a:solidFill>
            <a:schemeClr val="accent4">
              <a:lumMod val="20000"/>
              <a:lumOff val="80000"/>
            </a:schemeClr>
          </a:solidFill>
          <a:ln>
            <a:solidFill>
              <a:schemeClr val="accent1"/>
            </a:solidFill>
          </a:ln>
        </p:spPr>
        <p:txBody>
          <a:bodyPr wrap="square" rtlCol="0">
            <a:spAutoFit/>
          </a:bodyPr>
          <a:lstStyle/>
          <a:p>
            <a:pPr marL="0" indent="0" algn="l">
              <a:buNone/>
            </a:pPr>
            <a:r>
              <a:rPr lang="zh-CN" altLang="en-US" sz="2800">
                <a:sym typeface="+mn-ea"/>
              </a:rPr>
              <a:t>写他的道德操守，坚持事实，实事求是。</a:t>
            </a:r>
            <a:endParaRPr lang="zh-CN" altLang="en-US" sz="2800"/>
          </a:p>
        </p:txBody>
      </p:sp>
      <p:sp>
        <p:nvSpPr>
          <p:cNvPr id="10" name="文本框 9"/>
          <p:cNvSpPr txBox="1"/>
          <p:nvPr/>
        </p:nvSpPr>
        <p:spPr>
          <a:xfrm>
            <a:off x="452755" y="5099050"/>
            <a:ext cx="3580765" cy="521970"/>
          </a:xfrm>
          <a:prstGeom prst="rect">
            <a:avLst/>
          </a:prstGeom>
          <a:solidFill>
            <a:srgbClr val="FFFF00"/>
          </a:solidFill>
          <a:ln>
            <a:solidFill>
              <a:schemeClr val="accent1"/>
            </a:solidFill>
          </a:ln>
        </p:spPr>
        <p:txBody>
          <a:bodyPr wrap="none" rtlCol="0">
            <a:spAutoFit/>
          </a:bodyPr>
          <a:lstStyle/>
          <a:p>
            <a:pPr algn="l"/>
            <a:r>
              <a:rPr lang="en-US" altLang="zh-CN" sz="2800">
                <a:sym typeface="+mn-ea"/>
              </a:rPr>
              <a:t>4</a:t>
            </a:r>
            <a:r>
              <a:rPr sz="2800">
                <a:sym typeface="+mn-ea"/>
              </a:rPr>
              <a:t>、</a:t>
            </a:r>
            <a:r>
              <a:rPr lang="zh-CN" altLang="en-US" sz="2800">
                <a:sym typeface="+mn-ea"/>
              </a:rPr>
              <a:t>饥饿的威胁在退却</a:t>
            </a:r>
            <a:endParaRPr lang="zh-CN" altLang="en-US" sz="2800"/>
          </a:p>
        </p:txBody>
      </p:sp>
      <p:sp>
        <p:nvSpPr>
          <p:cNvPr id="11" name="右箭头 10"/>
          <p:cNvSpPr/>
          <p:nvPr/>
        </p:nvSpPr>
        <p:spPr>
          <a:xfrm>
            <a:off x="4817745" y="1892300"/>
            <a:ext cx="1271905" cy="2044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箭头 11"/>
          <p:cNvSpPr/>
          <p:nvPr/>
        </p:nvSpPr>
        <p:spPr>
          <a:xfrm>
            <a:off x="4884420" y="4051300"/>
            <a:ext cx="1271905" cy="2044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a:off x="5671820" y="2949575"/>
            <a:ext cx="819150" cy="2489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4429760" y="5235575"/>
            <a:ext cx="819150" cy="2489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ox(in)">
                                      <p:cBhvr>
                                        <p:cTn id="20" dur="2000"/>
                                        <p:tgtEl>
                                          <p:spTgt spid="6"/>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linds(horizontal)">
                                      <p:cBhvr>
                                        <p:cTn id="28" dur="500"/>
                                        <p:tgtEl>
                                          <p:spTgt spid="7"/>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linds(horizontal)">
                                      <p:cBhvr>
                                        <p:cTn id="38" dur="500"/>
                                        <p:tgtEl>
                                          <p:spTgt spid="12"/>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blinds(horizontal)">
                                      <p:cBhvr>
                                        <p:cTn id="41" dur="500"/>
                                        <p:tgtEl>
                                          <p:spTgt spid="9"/>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ox(in)">
                                      <p:cBhvr>
                                        <p:cTn id="46" dur="2000"/>
                                        <p:tgtEl>
                                          <p:spTgt spid="10"/>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4" presetClass="entr" presetSubtype="16"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box(in)">
                                      <p:cBhvr>
                                        <p:cTn id="51" dur="2000"/>
                                        <p:tgtEl>
                                          <p:spTgt spid="14"/>
                                        </p:tgtEl>
                                      </p:cBhvr>
                                    </p:animEffect>
                                  </p:childTnLst>
                                </p:cTn>
                              </p:par>
                              <p:par>
                                <p:cTn id="52" presetID="4" presetClass="entr" presetSubtype="16" fill="hold" grpId="0" nodeType="withEffect">
                                  <p:stCondLst>
                                    <p:cond delay="0"/>
                                  </p:stCondLst>
                                  <p:childTnLst>
                                    <p:set>
                                      <p:cBhvr>
                                        <p:cTn id="53" dur="1" fill="hold">
                                          <p:stCondLst>
                                            <p:cond delay="0"/>
                                          </p:stCondLst>
                                        </p:cTn>
                                        <p:tgtEl>
                                          <p:spTgt spid="3">
                                            <p:bg/>
                                          </p:spTgt>
                                        </p:tgtEl>
                                        <p:attrNameLst>
                                          <p:attrName>style.visibility</p:attrName>
                                        </p:attrNameLst>
                                      </p:cBhvr>
                                      <p:to>
                                        <p:strVal val="visible"/>
                                      </p:to>
                                    </p:set>
                                    <p:animEffect transition="in" filter="box(in)">
                                      <p:cBhvr>
                                        <p:cTn id="54" dur="2000"/>
                                        <p:tgtEl>
                                          <p:spTgt spid="3">
                                            <p:bg/>
                                          </p:spTgt>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4" presetClass="entr" presetSubtype="16" fill="hold" grpId="0" nodeType="clickEffect">
                                  <p:stCondLst>
                                    <p:cond delay="0"/>
                                  </p:stCondLst>
                                  <p:childTnLst>
                                    <p:set>
                                      <p:cBhvr>
                                        <p:cTn id="58" dur="1" fill="hold">
                                          <p:stCondLst>
                                            <p:cond delay="0"/>
                                          </p:stCondLst>
                                        </p:cTn>
                                        <p:tgtEl>
                                          <p:spTgt spid="3">
                                            <p:txEl>
                                              <p:pRg st="0" end="0"/>
                                            </p:txEl>
                                          </p:spTgt>
                                        </p:tgtEl>
                                        <p:attrNameLst>
                                          <p:attrName>style.visibility</p:attrName>
                                        </p:attrNameLst>
                                      </p:cBhvr>
                                      <p:to>
                                        <p:strVal val="visible"/>
                                      </p:to>
                                    </p:set>
                                    <p:animEffect transition="in" filter="box(in)">
                                      <p:cBhvr>
                                        <p:cTn id="59"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p:bldP spid="5" grpId="0"/>
      <p:bldP spid="6" grpId="0"/>
      <p:bldP spid="7" grpId="0"/>
      <p:bldP spid="8" grpId="0"/>
      <p:bldP spid="9" grpId="0"/>
      <p:bldP spid="10" grpId="0"/>
      <p:bldP spid="11" grpId="0"/>
      <p:bldP spid="12" grpId="0"/>
      <p:bldP spid="13" grpId="0"/>
      <p:bldP spid="1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49935"/>
          </a:xfrm>
        </p:spPr>
        <p:txBody>
          <a:bodyPr/>
          <a:lstStyle/>
          <a:p>
            <a:pPr algn="ctr"/>
            <a:r>
              <a:rPr lang="zh-CN" altLang="en-US" sz="3200"/>
              <a:t>探究人物品质</a:t>
            </a:r>
          </a:p>
        </p:txBody>
      </p:sp>
      <p:sp>
        <p:nvSpPr>
          <p:cNvPr id="3" name="内容占位符 2"/>
          <p:cNvSpPr>
            <a:spLocks noGrp="1"/>
          </p:cNvSpPr>
          <p:nvPr>
            <p:ph idx="1"/>
          </p:nvPr>
        </p:nvSpPr>
        <p:spPr>
          <a:xfrm>
            <a:off x="669925" y="1271905"/>
            <a:ext cx="10852150" cy="5069205"/>
          </a:xfrm>
        </p:spPr>
        <p:txBody>
          <a:bodyPr/>
          <a:lstStyle/>
          <a:p>
            <a:pPr marL="0" indent="0">
              <a:buNone/>
            </a:pPr>
            <a:r>
              <a:rPr lang="zh-CN" altLang="en-US" sz="3200"/>
              <a:t>1.思考：袁隆平为什么被称为“泥腿子专家”？</a:t>
            </a:r>
          </a:p>
          <a:p>
            <a:pPr marL="0" indent="0">
              <a:buNone/>
            </a:pPr>
            <a:endParaRPr lang="zh-CN" altLang="en-US" sz="3200">
              <a:solidFill>
                <a:srgbClr val="C00000"/>
              </a:solidFill>
            </a:endParaRPr>
          </a:p>
          <a:p>
            <a:pPr marL="0" indent="0">
              <a:buNone/>
            </a:pPr>
            <a:r>
              <a:rPr lang="zh-CN" altLang="en-US" sz="3200">
                <a:solidFill>
                  <a:srgbClr val="C00000"/>
                </a:solidFill>
              </a:rPr>
              <a:t>明确：袁隆平为了实验，常年扎根试验田，如“头顶烈日，脚踩淤泥，弯腰驼背”不正是农民的劳作写照吗？而现在做这个的是袁隆平，所以说他是“泥腿子专家”。</a:t>
            </a:r>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1321435"/>
          </a:xfrm>
        </p:spPr>
        <p:txBody>
          <a:bodyPr/>
          <a:lstStyle/>
          <a:p>
            <a:r>
              <a:rPr sz="3200">
                <a:sym typeface="+mn-ea"/>
              </a:rPr>
              <a:t>2.思考：作者为什么说“袁隆平是世界上最有影响的中国科学家之一，他正在引导一场新的‘绿色革命’”？</a:t>
            </a:r>
            <a:br>
              <a:rPr lang="zh-CN" altLang="en-US" sz="3200"/>
            </a:br>
            <a:endParaRPr lang="zh-CN" altLang="en-US" sz="3200"/>
          </a:p>
        </p:txBody>
      </p:sp>
      <p:sp>
        <p:nvSpPr>
          <p:cNvPr id="3" name="内容占位符 2"/>
          <p:cNvSpPr>
            <a:spLocks noGrp="1"/>
          </p:cNvSpPr>
          <p:nvPr>
            <p:ph idx="1"/>
          </p:nvPr>
        </p:nvSpPr>
        <p:spPr>
          <a:xfrm>
            <a:off x="669925" y="1271905"/>
            <a:ext cx="10852150" cy="5069205"/>
          </a:xfrm>
        </p:spPr>
        <p:txBody>
          <a:bodyPr/>
          <a:lstStyle/>
          <a:p>
            <a:pPr marL="0" indent="0">
              <a:buNone/>
            </a:pPr>
            <a:endParaRPr lang="zh-CN" altLang="en-US" sz="3200">
              <a:solidFill>
                <a:srgbClr val="C00000"/>
              </a:solidFill>
            </a:endParaRPr>
          </a:p>
          <a:p>
            <a:pPr marL="0" indent="0">
              <a:buNone/>
            </a:pPr>
            <a:r>
              <a:rPr lang="zh-CN" altLang="en-US" sz="3200">
                <a:solidFill>
                  <a:srgbClr val="C00000"/>
                </a:solidFill>
              </a:rPr>
              <a:t>明确：这是全文结束部分的一个总结性语段。前一分句是对袁隆平的高度评价，将这位伟大的科学家和世界上产生过很大影响的其他科学家放在同一水平，这也是对这位杰出的科学家的赞美。他所作出的贡献与其他最优秀的科学家的发现一样，堪称一场“革命”，这场革命正由他引导着，向贫穷与饥饿开战，并一定会取得辉煌的胜利。</a:t>
            </a:r>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231775"/>
            <a:ext cx="10852150" cy="749935"/>
          </a:xfrm>
        </p:spPr>
        <p:txBody>
          <a:bodyPr/>
          <a:lstStyle/>
          <a:p>
            <a:r>
              <a:rPr lang="zh-CN" altLang="en-US" sz="3200"/>
              <a:t>资料链接：了解袁隆平：</a:t>
            </a:r>
          </a:p>
        </p:txBody>
      </p:sp>
      <p:sp>
        <p:nvSpPr>
          <p:cNvPr id="3" name="内容占位符 2"/>
          <p:cNvSpPr>
            <a:spLocks noGrp="1"/>
          </p:cNvSpPr>
          <p:nvPr>
            <p:ph idx="1"/>
          </p:nvPr>
        </p:nvSpPr>
        <p:spPr>
          <a:xfrm>
            <a:off x="530225" y="819785"/>
            <a:ext cx="10992485" cy="5908675"/>
          </a:xfrm>
          <a:ln>
            <a:solidFill>
              <a:schemeClr val="accent1"/>
            </a:solidFill>
          </a:ln>
        </p:spPr>
        <p:txBody>
          <a:bodyPr/>
          <a:lstStyle/>
          <a:p>
            <a:pPr marL="0" indent="0">
              <a:buNone/>
            </a:pPr>
            <a:r>
              <a:rPr lang="en-US" altLang="zh-CN" sz="2000"/>
              <a:t>    </a:t>
            </a:r>
            <a:r>
              <a:rPr lang="zh-CN" altLang="en-US" sz="2000"/>
              <a:t>袁隆平（1930年9月7日-2021年5月22日13点7分），男，汉族，无党派人士，江西省九江市德安县人，生于北京。中国杂交水稻育种专家，中国研究与发展杂交水稻的开创者，被誉为“世界杂交水稻之父”。国家杂交水稻工程技术研究中心、湖南杂交水稻研究中心原主任，湖南省政协原副主席，中国工程院院士，美国国家科学院院士，中国发明协会会士，湖南农业大学名誉校长，第六届、七届、八届、九届、十届、十一届、十二届全国政协常委。</a:t>
            </a:r>
          </a:p>
          <a:p>
            <a:pPr marL="0" indent="0">
              <a:buNone/>
            </a:pPr>
            <a:r>
              <a:rPr lang="en-US" altLang="zh-CN" sz="2000"/>
              <a:t>    </a:t>
            </a:r>
            <a:r>
              <a:rPr lang="zh-CN" altLang="en-US" sz="2000"/>
              <a:t>袁隆平是杂交水稻研究领域的开创者和带头人，致力于杂交水稻技术的研究、应用与推广，发明“三系法”籼型杂交水稻，成功研究出“两系法”杂交水稻，创建了超级杂交稻技术体系。并提出并实施“种三产四丰产工程”，运用超级杂交稻的技术成果，出版中、英文专著6部，发表论文60余篇。</a:t>
            </a:r>
          </a:p>
          <a:p>
            <a:pPr marL="0" indent="0">
              <a:buNone/>
            </a:pPr>
            <a:r>
              <a:rPr lang="en-US" altLang="zh-CN" sz="2000"/>
              <a:t>    </a:t>
            </a:r>
            <a:r>
              <a:rPr lang="zh-CN" altLang="en-US" sz="2000"/>
              <a:t>2018年9月8日，获得"未来科学大奖"生命科学奖 ;2018年12月18日，党中央、国务院授予袁隆平改革先锋称号，颁授改革先锋奖章，获评杂交水稻研究的开创者。 2019年9月17日，国家主席习近平签署主席令，授予袁隆平“共和国勋章”。2020年11月28日，当选2020中国经济新闻人物。</a:t>
            </a:r>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1320800"/>
          </a:xfrm>
        </p:spPr>
        <p:txBody>
          <a:bodyPr/>
          <a:lstStyle/>
          <a:p>
            <a:r>
              <a:rPr lang="en-US" altLang="zh-CN" sz="3200">
                <a:sym typeface="+mn-ea"/>
              </a:rPr>
              <a:t>3</a:t>
            </a:r>
            <a:r>
              <a:rPr sz="3200">
                <a:sym typeface="+mn-ea"/>
              </a:rPr>
              <a:t>、作者运用了怎么样的写作方法使袁隆平更加立体地呈现在我们面前的？</a:t>
            </a:r>
            <a:br>
              <a:rPr lang="zh-CN" altLang="en-US" sz="3200"/>
            </a:br>
            <a:endParaRPr lang="zh-CN" altLang="en-US" sz="3200"/>
          </a:p>
        </p:txBody>
      </p:sp>
      <p:sp>
        <p:nvSpPr>
          <p:cNvPr id="3" name="内容占位符 2"/>
          <p:cNvSpPr>
            <a:spLocks noGrp="1"/>
          </p:cNvSpPr>
          <p:nvPr>
            <p:ph idx="1"/>
          </p:nvPr>
        </p:nvSpPr>
        <p:spPr>
          <a:xfrm>
            <a:off x="669925" y="1788795"/>
            <a:ext cx="10852150" cy="5069205"/>
          </a:xfrm>
        </p:spPr>
        <p:txBody>
          <a:bodyPr/>
          <a:lstStyle/>
          <a:p>
            <a:pPr marL="0" indent="0">
              <a:buNone/>
            </a:pPr>
            <a:r>
              <a:rPr lang="zh-CN" altLang="en-US" sz="2800" b="1">
                <a:solidFill>
                  <a:srgbClr val="C00000"/>
                </a:solidFill>
              </a:rPr>
              <a:t>（1）细节描写：细节描写是丰富通讯信息、把人物写得栩栩如生、把来龙去脉交代清楚的重要手段。   </a:t>
            </a:r>
            <a:r>
              <a:rPr lang="zh-CN" altLang="en-US" sz="2000"/>
              <a:t> </a:t>
            </a:r>
          </a:p>
          <a:p>
            <a:pPr marL="0" indent="0">
              <a:buNone/>
            </a:pPr>
            <a:r>
              <a:rPr lang="zh-CN" altLang="en-US" sz="2000">
                <a:solidFill>
                  <a:schemeClr val="accent1"/>
                </a:solidFill>
                <a:effectLst>
                  <a:outerShdw blurRad="38100" dist="25400" dir="5400000" algn="ctr" rotWithShape="0">
                    <a:srgbClr val="6E747A">
                      <a:alpha val="43000"/>
                    </a:srgbClr>
                  </a:outerShdw>
                </a:effectLst>
              </a:rPr>
              <a:t>例如：“一位老人眯起双眼—走下了稻田”，几个动词突出了人物工作之认真细心，对科学的严谨，一丝不苟。这段文字描写了一位平凡的“农民”形象，正是这平凡的外貌与伟大的贡献形成了极大的反差，更突出了袁隆平的不平凡——深入实践。  </a:t>
            </a:r>
          </a:p>
          <a:p>
            <a:pPr marL="0" indent="0">
              <a:buNone/>
            </a:pPr>
            <a:r>
              <a:rPr lang="zh-CN" altLang="en-US" sz="2000">
                <a:solidFill>
                  <a:schemeClr val="accent1"/>
                </a:solidFill>
                <a:effectLst>
                  <a:outerShdw blurRad="38100" dist="25400" dir="5400000" algn="ctr" rotWithShape="0">
                    <a:srgbClr val="6E747A">
                      <a:alpha val="43000"/>
                    </a:srgbClr>
                  </a:outerShdw>
                </a:effectLst>
              </a:rPr>
              <a:t> 再如：“突然他的目光停留在一棵雄花花药不开裂，性状奇特的植株上，这正是退化了的雄蕊。他马上把这株洞庭早籼天然雄性不育株用布条标记。袁隆平欣喜异常，水稻雄性不育植株，终于找到了。”这几句话，通过袁隆平的目光（突然停留）、行动（马上标记）、心情（欣喜异常）三个细节，就把袁隆平作为一个优秀科学家难能可贵的创新品质形象而具体地展现在我们的眼前了。  </a:t>
            </a:r>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49935"/>
          </a:xfrm>
        </p:spPr>
        <p:txBody>
          <a:bodyPr/>
          <a:lstStyle/>
          <a:p>
            <a:r>
              <a:rPr sz="3200">
                <a:solidFill>
                  <a:srgbClr val="C00000"/>
                </a:solidFill>
                <a:sym typeface="+mn-ea"/>
              </a:rPr>
              <a:t>（2）具体、典型的事例  </a:t>
            </a:r>
            <a:endParaRPr lang="zh-CN" altLang="en-US" sz="3200">
              <a:solidFill>
                <a:srgbClr val="C00000"/>
              </a:solidFill>
              <a:sym typeface="+mn-ea"/>
            </a:endParaRPr>
          </a:p>
        </p:txBody>
      </p:sp>
      <p:sp>
        <p:nvSpPr>
          <p:cNvPr id="3" name="内容占位符 2"/>
          <p:cNvSpPr>
            <a:spLocks noGrp="1"/>
          </p:cNvSpPr>
          <p:nvPr>
            <p:ph idx="1"/>
          </p:nvPr>
        </p:nvSpPr>
        <p:spPr>
          <a:xfrm>
            <a:off x="669925" y="1271905"/>
            <a:ext cx="10852150" cy="5069205"/>
          </a:xfrm>
        </p:spPr>
        <p:txBody>
          <a:bodyPr/>
          <a:lstStyle/>
          <a:p>
            <a:pPr marL="0" indent="0">
              <a:buNone/>
            </a:pPr>
            <a:r>
              <a:rPr lang="zh-CN" altLang="en-US" sz="2000"/>
              <a:t> ①2001年春节刚过，袁隆平领奖前仍在稻田里工作。（热爱并献身于农科研事业）  </a:t>
            </a:r>
          </a:p>
          <a:p>
            <a:pPr marL="0" indent="0">
              <a:buNone/>
            </a:pPr>
            <a:r>
              <a:rPr lang="zh-CN" altLang="en-US" sz="2000"/>
              <a:t> ②1960年袁隆平敏锐地发现了“天然杂交稻”的杂种第一代。（勇于实践，敢于探索）  </a:t>
            </a:r>
          </a:p>
          <a:p>
            <a:pPr marL="0" indent="0">
              <a:buNone/>
            </a:pPr>
            <a:r>
              <a:rPr lang="zh-CN" altLang="en-US" sz="2000"/>
              <a:t> ③1964年袁隆平终于找到了水稻雄性不育植株。（解放思想，破除迷信，敢于创新）  </a:t>
            </a:r>
          </a:p>
          <a:p>
            <a:pPr marL="0" indent="0">
              <a:buNone/>
            </a:pPr>
            <a:r>
              <a:rPr lang="zh-CN" altLang="en-US" sz="2000"/>
              <a:t> ④1992年袁隆平发表文章批判贬斥杂交稻的文章。（坚持真理，实事求是）  </a:t>
            </a:r>
          </a:p>
          <a:p>
            <a:pPr marL="0" indent="0">
              <a:buNone/>
            </a:pPr>
            <a:r>
              <a:rPr lang="zh-CN" altLang="en-US" sz="2000"/>
              <a:t> ⑤1993年袁隆平要求对推广“玉米稻”持慎重态度。（坚持真理，实事求是）  </a:t>
            </a:r>
          </a:p>
          <a:p>
            <a:pPr marL="0" indent="0">
              <a:buNone/>
            </a:pPr>
            <a:r>
              <a:rPr lang="zh-CN" altLang="en-US" sz="2000"/>
              <a:t> ⑥1986年以来，袁隆平提出并实现了杂交水稻育种的战略思想，为我国粮食大幅度增产作出了突出贡献。（矢志为中国和世界人民作贡献）  </a:t>
            </a:r>
          </a:p>
          <a:p>
            <a:pPr marL="0" indent="0">
              <a:buNone/>
            </a:pPr>
            <a:r>
              <a:rPr lang="zh-CN" altLang="en-US" sz="2000"/>
              <a:t> ⑦袁隆平的两个心愿，要引导一场新的“绿色革命”。（矢志为中国和世界人民作贡献）</a:t>
            </a:r>
          </a:p>
          <a:p>
            <a:pPr marL="0" indent="0">
              <a:buNone/>
            </a:pPr>
            <a:r>
              <a:rPr lang="zh-CN" altLang="en-US" sz="2000"/>
              <a:t>搜集占有大量的资料之后，可选的事例很多，但是作者围绕主题，选取可以突出人物个性的事例，选材精，不庞杂。</a:t>
            </a:r>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1105535"/>
          </a:xfrm>
        </p:spPr>
        <p:txBody>
          <a:bodyPr/>
          <a:lstStyle/>
          <a:p>
            <a:r>
              <a:rPr lang="en-US" altLang="zh-CN" sz="3200">
                <a:sym typeface="+mn-ea"/>
              </a:rPr>
              <a:t>4</a:t>
            </a:r>
            <a:r>
              <a:rPr sz="3200">
                <a:sym typeface="+mn-ea"/>
              </a:rPr>
              <a:t>、作者用什么样的结构和手法将这些具体典型事例贯穿起来的？  </a:t>
            </a:r>
            <a:br>
              <a:rPr lang="zh-CN" altLang="en-US" sz="3200"/>
            </a:br>
            <a:endParaRPr lang="zh-CN" altLang="en-US" sz="3200"/>
          </a:p>
        </p:txBody>
      </p:sp>
      <p:sp>
        <p:nvSpPr>
          <p:cNvPr id="3" name="内容占位符 2"/>
          <p:cNvSpPr>
            <a:spLocks noGrp="1"/>
          </p:cNvSpPr>
          <p:nvPr>
            <p:ph idx="1"/>
          </p:nvPr>
        </p:nvSpPr>
        <p:spPr>
          <a:xfrm>
            <a:off x="669925" y="1713865"/>
            <a:ext cx="10852150" cy="4627245"/>
          </a:xfrm>
        </p:spPr>
        <p:txBody>
          <a:bodyPr/>
          <a:lstStyle/>
          <a:p>
            <a:pPr marL="0" indent="0">
              <a:buNone/>
            </a:pPr>
            <a:r>
              <a:rPr lang="zh-CN" altLang="en-US" sz="2800"/>
              <a:t> </a:t>
            </a:r>
            <a:r>
              <a:rPr lang="zh-CN" altLang="en-US" sz="2800" b="1"/>
              <a:t>（1）导语——小标题（布局谋篇精细、巧妙）  </a:t>
            </a:r>
          </a:p>
          <a:p>
            <a:pPr marL="0" indent="0">
              <a:buNone/>
            </a:pPr>
            <a:r>
              <a:rPr lang="zh-CN" altLang="en-US" sz="2800"/>
              <a:t>贯穿全文的中心线索是导语，同时作者按人物的品质和事迹分类，列小标题组织材料。而导语与后文是总分关系。  </a:t>
            </a:r>
          </a:p>
          <a:p>
            <a:pPr marL="0" indent="0">
              <a:buNone/>
            </a:pPr>
            <a:r>
              <a:rPr lang="zh-CN" altLang="en-US" sz="2800"/>
              <a:t> 特点：条理清晰明白，重点突出。  </a:t>
            </a:r>
          </a:p>
          <a:p>
            <a:pPr marL="0" indent="0">
              <a:buNone/>
            </a:pPr>
            <a:r>
              <a:rPr lang="zh-CN" altLang="en-US" sz="2800"/>
              <a:t>语句精妙、结构工整。  </a:t>
            </a:r>
          </a:p>
          <a:p>
            <a:pPr marL="0" indent="0">
              <a:buNone/>
            </a:pPr>
            <a:r>
              <a:rPr lang="zh-CN" altLang="en-US" sz="2800"/>
              <a:t> 内容（深刻、突出主题）、形式（灵动、赋予文采）  </a:t>
            </a:r>
          </a:p>
          <a:p>
            <a:pPr marL="0" indent="0">
              <a:buNone/>
            </a:pPr>
            <a:r>
              <a:rPr lang="zh-CN" altLang="en-US" sz="2800"/>
              <a:t> </a:t>
            </a:r>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49935"/>
          </a:xfrm>
        </p:spPr>
        <p:txBody>
          <a:bodyPr/>
          <a:lstStyle/>
          <a:p>
            <a:r>
              <a:rPr sz="3200">
                <a:sym typeface="+mn-ea"/>
              </a:rPr>
              <a:t>（2）记叙为主，夹以描写、议论、说明多种灵活的表达方式：</a:t>
            </a:r>
            <a:br>
              <a:rPr lang="zh-CN" altLang="en-US" sz="3200"/>
            </a:br>
            <a:endParaRPr lang="zh-CN" altLang="en-US" sz="3200"/>
          </a:p>
        </p:txBody>
      </p:sp>
      <p:sp>
        <p:nvSpPr>
          <p:cNvPr id="3" name="内容占位符 2"/>
          <p:cNvSpPr>
            <a:spLocks noGrp="1"/>
          </p:cNvSpPr>
          <p:nvPr>
            <p:ph idx="1"/>
          </p:nvPr>
        </p:nvSpPr>
        <p:spPr>
          <a:xfrm>
            <a:off x="669925" y="1908175"/>
            <a:ext cx="10852150" cy="4432935"/>
          </a:xfrm>
        </p:spPr>
        <p:txBody>
          <a:bodyPr/>
          <a:lstStyle/>
          <a:p>
            <a:pPr marL="0" indent="0">
              <a:buNone/>
            </a:pPr>
            <a:r>
              <a:rPr lang="en-US" altLang="zh-CN" sz="3200">
                <a:sym typeface="+mn-ea"/>
              </a:rPr>
              <a:t>    </a:t>
            </a:r>
            <a:r>
              <a:rPr sz="3200">
                <a:sym typeface="+mn-ea"/>
              </a:rPr>
              <a:t>袁隆平是怎样发现真理的，采用了</a:t>
            </a:r>
            <a:r>
              <a:rPr sz="3200">
                <a:solidFill>
                  <a:srgbClr val="C00000"/>
                </a:solidFill>
                <a:sym typeface="+mn-ea"/>
              </a:rPr>
              <a:t>倒叙</a:t>
            </a:r>
            <a:r>
              <a:rPr sz="3200">
                <a:sym typeface="+mn-ea"/>
              </a:rPr>
              <a:t>的手法，追述了袁隆平科学实践的过程(那是1960年7月的一天——发起了挑战)：发现特异稻（欣喜）→护理特异稻（满怀希望）→试种特异稻（失望）→分析研究（自信）→发现真理（收获）  </a:t>
            </a:r>
            <a:endParaRPr lang="zh-CN" altLang="en-US" sz="3200"/>
          </a:p>
          <a:p>
            <a:pPr marL="0" indent="0">
              <a:buNone/>
            </a:pPr>
            <a:r>
              <a:rPr sz="3200">
                <a:sym typeface="+mn-ea"/>
              </a:rPr>
              <a:t>     </a:t>
            </a:r>
            <a:endParaRPr lang="zh-CN" altLang="en-US" sz="3200"/>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1612265"/>
          </a:xfrm>
        </p:spPr>
        <p:txBody>
          <a:bodyPr/>
          <a:lstStyle/>
          <a:p>
            <a:r>
              <a:rPr lang="en-US" altLang="zh-CN" sz="3200">
                <a:sym typeface="+mn-ea"/>
              </a:rPr>
              <a:t>5</a:t>
            </a:r>
            <a:r>
              <a:rPr sz="3200">
                <a:sym typeface="+mn-ea"/>
              </a:rPr>
              <a:t>、文章的题目就是文章的“眼睛”，尤其是新闻类文章，它要在第一时间传达出消息中最重要、最吸引人的信息，请分析本文题目的特点。 </a:t>
            </a:r>
            <a:endParaRPr lang="zh-CN" altLang="en-US" sz="3200">
              <a:sym typeface="+mn-ea"/>
            </a:endParaRPr>
          </a:p>
        </p:txBody>
      </p:sp>
      <p:sp>
        <p:nvSpPr>
          <p:cNvPr id="3" name="内容占位符 2"/>
          <p:cNvSpPr>
            <a:spLocks noGrp="1"/>
          </p:cNvSpPr>
          <p:nvPr>
            <p:ph idx="1"/>
          </p:nvPr>
        </p:nvSpPr>
        <p:spPr>
          <a:xfrm>
            <a:off x="669925" y="1896745"/>
            <a:ext cx="10852150" cy="4444365"/>
          </a:xfrm>
        </p:spPr>
        <p:txBody>
          <a:bodyPr/>
          <a:lstStyle/>
          <a:p>
            <a:pPr marL="0" indent="0">
              <a:buNone/>
            </a:pPr>
            <a:r>
              <a:rPr sz="3200">
                <a:solidFill>
                  <a:srgbClr val="C00000"/>
                </a:solidFill>
                <a:sym typeface="+mn-ea"/>
              </a:rPr>
              <a:t> </a:t>
            </a:r>
            <a:endParaRPr lang="zh-CN" altLang="en-US" sz="3200">
              <a:solidFill>
                <a:srgbClr val="C00000"/>
              </a:solidFill>
            </a:endParaRPr>
          </a:p>
          <a:p>
            <a:pPr marL="0" indent="0">
              <a:buNone/>
            </a:pPr>
            <a:r>
              <a:rPr sz="3200">
                <a:solidFill>
                  <a:srgbClr val="C00000"/>
                </a:solidFill>
                <a:sym typeface="+mn-ea"/>
              </a:rPr>
              <a:t>明确：正题，引用了毛泽东1959年写的《七律·回韶山》中的诗句，表达的不仅是农业科技领域取得的重大成就，而且还隐含着对未来农业更广阔前景的展望。</a:t>
            </a:r>
            <a:endParaRPr lang="zh-CN" altLang="en-US" sz="3200">
              <a:solidFill>
                <a:srgbClr val="C00000"/>
              </a:solidFill>
            </a:endParaRPr>
          </a:p>
          <a:p>
            <a:pPr marL="0" indent="0">
              <a:buNone/>
            </a:pPr>
            <a:endParaRPr lang="zh-CN" altLang="en-US" sz="3200"/>
          </a:p>
          <a:p>
            <a:pPr marL="0" indent="0">
              <a:buNone/>
            </a:pPr>
            <a:endParaRPr lang="zh-CN" altLang="en-US" sz="3200"/>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49935"/>
          </a:xfrm>
        </p:spPr>
        <p:txBody>
          <a:bodyPr/>
          <a:lstStyle/>
          <a:p>
            <a:r>
              <a:rPr lang="zh-CN" altLang="en-US" sz="3200"/>
              <a:t>人物通讯怎么读？</a:t>
            </a:r>
          </a:p>
        </p:txBody>
      </p:sp>
      <p:sp>
        <p:nvSpPr>
          <p:cNvPr id="3" name="内容占位符 2"/>
          <p:cNvSpPr>
            <a:spLocks noGrp="1"/>
          </p:cNvSpPr>
          <p:nvPr>
            <p:ph idx="1"/>
          </p:nvPr>
        </p:nvSpPr>
        <p:spPr>
          <a:xfrm>
            <a:off x="669925" y="1271905"/>
            <a:ext cx="10852150" cy="5069205"/>
          </a:xfrm>
        </p:spPr>
        <p:txBody>
          <a:bodyPr/>
          <a:lstStyle/>
          <a:p>
            <a:pPr marL="0" indent="0">
              <a:buNone/>
            </a:pPr>
            <a:r>
              <a:rPr lang="zh-CN" altLang="en-US" sz="3200"/>
              <a:t>（一）人物通讯要注意新闻性与文学性相结合，新闻性要突显重点，文学性要有丰富的细节。本篇人物通讯，精彩之处有哪几点？</a:t>
            </a:r>
          </a:p>
          <a:p>
            <a:pPr marL="0" indent="0">
              <a:buNone/>
            </a:pPr>
            <a:r>
              <a:rPr lang="zh-CN" altLang="en-US" sz="3200"/>
              <a:t>1、 围绕主旨选取典型事件；</a:t>
            </a:r>
          </a:p>
          <a:p>
            <a:pPr marL="0" indent="0">
              <a:buNone/>
            </a:pPr>
            <a:r>
              <a:rPr lang="zh-CN" altLang="en-US" sz="3200"/>
              <a:t>2、 小标题清晰明白，结构统一；</a:t>
            </a:r>
          </a:p>
          <a:p>
            <a:pPr marL="0" indent="0">
              <a:buNone/>
            </a:pPr>
            <a:r>
              <a:rPr lang="zh-CN" altLang="en-US" sz="3200"/>
              <a:t>3、 细节描写使人物形神兼备；</a:t>
            </a:r>
          </a:p>
          <a:p>
            <a:pPr marL="0" indent="0">
              <a:buNone/>
            </a:pPr>
            <a:r>
              <a:rPr lang="zh-CN" altLang="en-US" sz="3200"/>
              <a:t>4、准确的数据增强文章真实性。</a:t>
            </a:r>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49935"/>
          </a:xfrm>
        </p:spPr>
        <p:txBody>
          <a:bodyPr/>
          <a:lstStyle/>
          <a:p>
            <a:r>
              <a:rPr lang="zh-CN" altLang="en-US" sz="3200"/>
              <a:t>导入：</a:t>
            </a:r>
          </a:p>
        </p:txBody>
      </p:sp>
      <p:sp>
        <p:nvSpPr>
          <p:cNvPr id="3" name="内容占位符 2"/>
          <p:cNvSpPr>
            <a:spLocks noGrp="1"/>
          </p:cNvSpPr>
          <p:nvPr>
            <p:ph idx="1"/>
          </p:nvPr>
        </p:nvSpPr>
        <p:spPr>
          <a:xfrm>
            <a:off x="669925" y="1271905"/>
            <a:ext cx="10852150" cy="5069205"/>
          </a:xfrm>
        </p:spPr>
        <p:txBody>
          <a:bodyPr/>
          <a:lstStyle/>
          <a:p>
            <a:pPr marL="0" indent="0" algn="ctr">
              <a:buNone/>
            </a:pPr>
            <a:r>
              <a:rPr lang="zh-CN" altLang="en-US" sz="3200">
                <a:solidFill>
                  <a:schemeClr val="tx1"/>
                </a:solidFill>
                <a:effectLst>
                  <a:outerShdw blurRad="38100" dist="19050" dir="2700000" algn="tl" rotWithShape="0">
                    <a:schemeClr val="dk1">
                      <a:alpha val="40000"/>
                    </a:schemeClr>
                  </a:outerShdw>
                </a:effectLst>
              </a:rPr>
              <a:t>七律·到韶山</a:t>
            </a:r>
          </a:p>
          <a:p>
            <a:pPr marL="0" indent="0" algn="ctr">
              <a:buNone/>
            </a:pPr>
            <a:r>
              <a:rPr lang="zh-CN" altLang="en-US" sz="2400">
                <a:solidFill>
                  <a:schemeClr val="tx1"/>
                </a:solidFill>
                <a:effectLst>
                  <a:outerShdw blurRad="38100" dist="19050" dir="2700000" algn="tl" rotWithShape="0">
                    <a:schemeClr val="dk1">
                      <a:alpha val="40000"/>
                    </a:schemeClr>
                  </a:outerShdw>
                </a:effectLst>
              </a:rPr>
              <a:t>毛泽东</a:t>
            </a:r>
          </a:p>
          <a:p>
            <a:pPr marL="0" indent="0" algn="ctr">
              <a:buNone/>
            </a:pPr>
            <a:r>
              <a:rPr lang="zh-CN" altLang="en-US" sz="3200">
                <a:solidFill>
                  <a:schemeClr val="tx1"/>
                </a:solidFill>
                <a:effectLst>
                  <a:outerShdw blurRad="38100" dist="19050" dir="2700000" algn="tl" rotWithShape="0">
                    <a:schemeClr val="dk1">
                      <a:alpha val="40000"/>
                    </a:schemeClr>
                  </a:outerShdw>
                </a:effectLst>
              </a:rPr>
              <a:t>别梦依稀咒逝川，故园三十二年前。</a:t>
            </a:r>
          </a:p>
          <a:p>
            <a:pPr marL="0" indent="0" algn="ctr">
              <a:buNone/>
            </a:pPr>
            <a:r>
              <a:rPr lang="zh-CN" altLang="en-US" sz="3200">
                <a:solidFill>
                  <a:schemeClr val="tx1"/>
                </a:solidFill>
                <a:effectLst>
                  <a:outerShdw blurRad="38100" dist="19050" dir="2700000" algn="tl" rotWithShape="0">
                    <a:schemeClr val="dk1">
                      <a:alpha val="40000"/>
                    </a:schemeClr>
                  </a:outerShdw>
                </a:effectLst>
              </a:rPr>
              <a:t>红旗卷起农奴戟，黑手高悬霸主鞭。</a:t>
            </a:r>
          </a:p>
          <a:p>
            <a:pPr marL="0" indent="0" algn="ctr">
              <a:buNone/>
            </a:pPr>
            <a:r>
              <a:rPr lang="zh-CN" altLang="en-US" sz="3200">
                <a:solidFill>
                  <a:schemeClr val="tx1"/>
                </a:solidFill>
                <a:effectLst>
                  <a:outerShdw blurRad="38100" dist="19050" dir="2700000" algn="tl" rotWithShape="0">
                    <a:schemeClr val="dk1">
                      <a:alpha val="40000"/>
                    </a:schemeClr>
                  </a:outerShdw>
                </a:effectLst>
              </a:rPr>
              <a:t>为有牺牲多壮志，敢教日月换新天。</a:t>
            </a:r>
          </a:p>
          <a:p>
            <a:pPr marL="0" indent="0" algn="ctr">
              <a:buNone/>
            </a:pPr>
            <a:r>
              <a:rPr lang="zh-CN" altLang="en-US" sz="3200">
                <a:solidFill>
                  <a:srgbClr val="C00000"/>
                </a:solidFill>
                <a:effectLst>
                  <a:outerShdw blurRad="38100" dist="19050" dir="2700000" algn="tl" rotWithShape="0">
                    <a:schemeClr val="dk1">
                      <a:alpha val="40000"/>
                    </a:schemeClr>
                  </a:outerShdw>
                </a:effectLst>
              </a:rPr>
              <a:t>喜看稻菽千重浪</a:t>
            </a:r>
            <a:r>
              <a:rPr lang="zh-CN" altLang="en-US" sz="3200">
                <a:solidFill>
                  <a:schemeClr val="tx1"/>
                </a:solidFill>
                <a:effectLst>
                  <a:outerShdw blurRad="38100" dist="19050" dir="2700000" algn="tl" rotWithShape="0">
                    <a:schemeClr val="dk1">
                      <a:alpha val="40000"/>
                    </a:schemeClr>
                  </a:outerShdw>
                </a:effectLst>
              </a:rPr>
              <a:t>，遍地英雄下夕烟。</a:t>
            </a:r>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1170940"/>
          </a:xfrm>
        </p:spPr>
        <p:txBody>
          <a:bodyPr/>
          <a:lstStyle/>
          <a:p>
            <a:r>
              <a:rPr sz="3200">
                <a:sym typeface="+mn-ea"/>
              </a:rPr>
              <a:t>（二）请结合以上学习过程，试归纳阅读人物通讯的一般方法。</a:t>
            </a:r>
            <a:endParaRPr lang="en-US" altLang="zh-CN" sz="3200">
              <a:sym typeface="+mn-ea"/>
            </a:endParaRPr>
          </a:p>
        </p:txBody>
      </p:sp>
      <p:sp>
        <p:nvSpPr>
          <p:cNvPr id="3" name="内容占位符 2"/>
          <p:cNvSpPr>
            <a:spLocks noGrp="1"/>
          </p:cNvSpPr>
          <p:nvPr>
            <p:ph idx="1"/>
          </p:nvPr>
        </p:nvSpPr>
        <p:spPr>
          <a:xfrm>
            <a:off x="669925" y="1541780"/>
            <a:ext cx="10852150" cy="4799330"/>
          </a:xfrm>
        </p:spPr>
        <p:txBody>
          <a:bodyPr/>
          <a:lstStyle/>
          <a:p>
            <a:pPr marL="0" indent="0">
              <a:buNone/>
            </a:pPr>
            <a:endParaRPr lang="zh-CN" altLang="en-US" sz="3200"/>
          </a:p>
          <a:p>
            <a:pPr marL="0" indent="0">
              <a:buNone/>
            </a:pPr>
            <a:r>
              <a:rPr lang="zh-CN" altLang="en-US" sz="3200"/>
              <a:t>   1、抓关键句，理清线索；</a:t>
            </a:r>
          </a:p>
          <a:p>
            <a:pPr marL="0" indent="0">
              <a:buNone/>
            </a:pPr>
            <a:r>
              <a:rPr lang="zh-CN" altLang="en-US" sz="3200"/>
              <a:t>   2、提炼要素，概括事件；</a:t>
            </a:r>
          </a:p>
          <a:p>
            <a:pPr marL="0" indent="0">
              <a:buNone/>
            </a:pPr>
            <a:r>
              <a:rPr lang="zh-CN" altLang="en-US" sz="3200"/>
              <a:t>   3、品读细节，理解人物；</a:t>
            </a:r>
          </a:p>
          <a:p>
            <a:pPr marL="0" indent="0">
              <a:buNone/>
            </a:pPr>
            <a:r>
              <a:rPr lang="zh-CN" altLang="en-US" sz="3200"/>
              <a:t>   4、明确主旨，赏鉴特色。</a:t>
            </a:r>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7467600" cy="749935"/>
          </a:xfrm>
        </p:spPr>
        <p:txBody>
          <a:bodyPr/>
          <a:lstStyle/>
          <a:p>
            <a:pPr algn="ctr"/>
            <a:r>
              <a:rPr lang="zh-CN" altLang="en-US" sz="3200"/>
              <a:t>痛悼袁隆平</a:t>
            </a:r>
          </a:p>
        </p:txBody>
      </p:sp>
      <p:sp>
        <p:nvSpPr>
          <p:cNvPr id="3" name="内容占位符 2"/>
          <p:cNvSpPr>
            <a:spLocks noGrp="1"/>
          </p:cNvSpPr>
          <p:nvPr>
            <p:ph idx="1"/>
          </p:nvPr>
        </p:nvSpPr>
        <p:spPr>
          <a:xfrm>
            <a:off x="669925" y="1757045"/>
            <a:ext cx="6745605" cy="4584065"/>
          </a:xfrm>
        </p:spPr>
        <p:txBody>
          <a:bodyPr/>
          <a:lstStyle/>
          <a:p>
            <a:pPr marL="0" indent="0">
              <a:buNone/>
            </a:pPr>
            <a:r>
              <a:rPr lang="en-US" altLang="zh-CN" sz="3200"/>
              <a:t>    </a:t>
            </a:r>
            <a:r>
              <a:rPr lang="zh-CN" altLang="en-US" sz="3200"/>
              <a:t>“杂交水稻之父”中国工程院院士、“共和国勋章”获得者袁隆平5月22日13点07分在湖南长沙逝世，享年91岁，举国哀悼！</a:t>
            </a:r>
          </a:p>
        </p:txBody>
      </p:sp>
      <p:pic>
        <p:nvPicPr>
          <p:cNvPr id="100" name="图片 99"/>
          <p:cNvPicPr/>
          <p:nvPr/>
        </p:nvPicPr>
        <p:blipFill>
          <a:blip r:embed="rId2"/>
          <a:stretch>
            <a:fillRect/>
          </a:stretch>
        </p:blipFill>
        <p:spPr>
          <a:xfrm>
            <a:off x="8334058" y="0"/>
            <a:ext cx="3857625" cy="6858000"/>
          </a:xfrm>
          <a:prstGeom prst="rect">
            <a:avLst/>
          </a:prstGeom>
          <a:noFill/>
          <a:ln w="9525">
            <a:noFill/>
          </a:ln>
        </p:spPr>
      </p:pic>
      <p:pic>
        <p:nvPicPr>
          <p:cNvPr id="101" name="New picture"/>
          <p:cNvPicPr/>
          <p:nvPr/>
        </p:nvPicPr>
        <p:blipFill>
          <a:blip r:embed="rId3"/>
          <a:stretch>
            <a:fillRect/>
          </a:stretch>
        </p:blipFill>
        <p:spPr>
          <a:xfrm>
            <a:off x="11925300" y="10414000"/>
            <a:ext cx="304800" cy="228600"/>
          </a:xfrm>
          <a:prstGeom prst="cube">
            <a:avLst/>
          </a:prstGeom>
        </p:spPr>
      </p:pic>
    </p:spTree>
    <p:custDataLst>
      <p:tags r:id="rId4"/>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13690" y="215265"/>
            <a:ext cx="11671935" cy="6459855"/>
          </a:xfrm>
        </p:spPr>
        <p:txBody>
          <a:bodyPr/>
          <a:lstStyle/>
          <a:p>
            <a:pPr marL="0" indent="0">
              <a:lnSpc>
                <a:spcPct val="120000"/>
              </a:lnSpc>
              <a:buNone/>
            </a:pPr>
            <a:r>
              <a:rPr lang="en-US" altLang="zh-CN" sz="2400">
                <a:solidFill>
                  <a:schemeClr val="tx1"/>
                </a:solidFill>
                <a:effectLst>
                  <a:outerShdw blurRad="38100" dist="19050" dir="2700000" algn="tl" rotWithShape="0">
                    <a:schemeClr val="dk1">
                      <a:alpha val="40000"/>
                    </a:schemeClr>
                  </a:outerShdw>
                </a:effectLst>
                <a:sym typeface="+mn-ea"/>
              </a:rPr>
              <a:t>     “</a:t>
            </a:r>
            <a:r>
              <a:rPr sz="2400">
                <a:solidFill>
                  <a:schemeClr val="tx1"/>
                </a:solidFill>
                <a:effectLst>
                  <a:outerShdw blurRad="38100" dist="19050" dir="2700000" algn="tl" rotWithShape="0">
                    <a:schemeClr val="dk1">
                      <a:alpha val="40000"/>
                    </a:schemeClr>
                  </a:outerShdw>
                </a:effectLst>
                <a:sym typeface="+mn-ea"/>
              </a:rPr>
              <a:t>喜看稻菽千重浪</a:t>
            </a:r>
            <a:r>
              <a:rPr lang="en-US" altLang="zh-CN" sz="2400">
                <a:solidFill>
                  <a:schemeClr val="tx1"/>
                </a:solidFill>
                <a:effectLst>
                  <a:outerShdw blurRad="38100" dist="19050" dir="2700000" algn="tl" rotWithShape="0">
                    <a:schemeClr val="dk1">
                      <a:alpha val="40000"/>
                    </a:schemeClr>
                  </a:outerShdw>
                </a:effectLst>
                <a:sym typeface="+mn-ea"/>
              </a:rPr>
              <a:t>”</a:t>
            </a:r>
            <a:r>
              <a:rPr sz="2400">
                <a:solidFill>
                  <a:schemeClr val="tx1"/>
                </a:solidFill>
                <a:effectLst>
                  <a:outerShdw blurRad="38100" dist="19050" dir="2700000" algn="tl" rotWithShape="0">
                    <a:schemeClr val="dk1">
                      <a:alpha val="40000"/>
                    </a:schemeClr>
                  </a:outerShdw>
                </a:effectLst>
                <a:sym typeface="+mn-ea"/>
              </a:rPr>
              <a:t>这是一种怎样的心情？</a:t>
            </a:r>
          </a:p>
          <a:p>
            <a:pPr marL="0" indent="0">
              <a:lnSpc>
                <a:spcPct val="120000"/>
              </a:lnSpc>
              <a:buNone/>
            </a:pPr>
            <a:r>
              <a:rPr sz="2400">
                <a:solidFill>
                  <a:schemeClr val="tx1"/>
                </a:solidFill>
                <a:effectLst>
                  <a:outerShdw blurRad="38100" dist="19050" dir="2700000" algn="tl" rotWithShape="0">
                    <a:schemeClr val="dk1">
                      <a:alpha val="40000"/>
                    </a:schemeClr>
                  </a:outerShdw>
                </a:effectLst>
                <a:sym typeface="+mn-ea"/>
              </a:rPr>
              <a:t> </a:t>
            </a:r>
            <a:r>
              <a:rPr lang="en-US" altLang="zh-CN" sz="2400">
                <a:solidFill>
                  <a:schemeClr val="tx1"/>
                </a:solidFill>
                <a:effectLst>
                  <a:outerShdw blurRad="38100" dist="19050" dir="2700000" algn="tl" rotWithShape="0">
                    <a:schemeClr val="dk1">
                      <a:alpha val="40000"/>
                    </a:schemeClr>
                  </a:outerShdw>
                </a:effectLst>
                <a:sym typeface="+mn-ea"/>
              </a:rPr>
              <a:t>      </a:t>
            </a:r>
            <a:r>
              <a:rPr sz="2400">
                <a:solidFill>
                  <a:schemeClr val="tx1"/>
                </a:solidFill>
                <a:effectLst>
                  <a:outerShdw blurRad="38100" dist="19050" dir="2700000" algn="tl" rotWithShape="0">
                    <a:schemeClr val="dk1">
                      <a:alpha val="40000"/>
                    </a:schemeClr>
                  </a:outerShdw>
                </a:effectLst>
                <a:sym typeface="+mn-ea"/>
              </a:rPr>
              <a:t>2010年4月28日，北京百年讲堂，“首届中国心灵富豪榜”在此隆重发布。唯一的“首富榜”被中国著名科学家、“杂交水稻之父”袁隆平摘得。主办方给他的评词是：“他用一粒种子改变了世界；他创造的物质财富，只有两个字可以形容——无价。而他自己，依旧躬耕于田畴，淡泊于名利，真实于自我。他以一介农夫的姿态，行走在心灵的田野，收获着泥土的芬芳。那里，有着一个民族崛起的最古老密码。”    </a:t>
            </a:r>
          </a:p>
          <a:p>
            <a:pPr marL="0" indent="0">
              <a:lnSpc>
                <a:spcPct val="120000"/>
              </a:lnSpc>
              <a:buNone/>
            </a:pPr>
            <a:r>
              <a:rPr lang="en-US" altLang="zh-CN" sz="2400">
                <a:solidFill>
                  <a:schemeClr val="tx1"/>
                </a:solidFill>
                <a:effectLst>
                  <a:outerShdw blurRad="38100" dist="19050" dir="2700000" algn="tl" rotWithShape="0">
                    <a:schemeClr val="dk1">
                      <a:alpha val="40000"/>
                    </a:schemeClr>
                  </a:outerShdw>
                </a:effectLst>
                <a:sym typeface="+mn-ea"/>
              </a:rPr>
              <a:t>       </a:t>
            </a:r>
            <a:r>
              <a:rPr sz="2400">
                <a:solidFill>
                  <a:schemeClr val="tx1"/>
                </a:solidFill>
                <a:effectLst>
                  <a:outerShdw blurRad="38100" dist="19050" dir="2700000" algn="tl" rotWithShape="0">
                    <a:schemeClr val="dk1">
                      <a:alpha val="40000"/>
                    </a:schemeClr>
                  </a:outerShdw>
                </a:effectLst>
                <a:sym typeface="+mn-ea"/>
              </a:rPr>
              <a:t>评估机构的一份报告称，作为“世界杂交水稻之父”，袁隆平的身价为1000亿元。对此，他说：“我的主要精力是做研究。只要田里有稻子，从播种到收获，每天都要下田，这是我的本职工作，也是我的追求。用财富衡量科学家价值太低级、太庸俗。”</a:t>
            </a:r>
          </a:p>
          <a:p>
            <a:pPr marL="0" indent="0">
              <a:lnSpc>
                <a:spcPct val="120000"/>
              </a:lnSpc>
              <a:buNone/>
            </a:pPr>
            <a:r>
              <a:rPr lang="en-US" altLang="zh-CN" sz="2400">
                <a:solidFill>
                  <a:schemeClr val="tx1"/>
                </a:solidFill>
                <a:effectLst>
                  <a:outerShdw blurRad="38100" dist="19050" dir="2700000" algn="tl" rotWithShape="0">
                    <a:schemeClr val="dk1">
                      <a:alpha val="40000"/>
                    </a:schemeClr>
                  </a:outerShdw>
                </a:effectLst>
                <a:sym typeface="+mn-ea"/>
              </a:rPr>
              <a:t>       </a:t>
            </a:r>
            <a:r>
              <a:rPr sz="2400">
                <a:solidFill>
                  <a:schemeClr val="tx1"/>
                </a:solidFill>
                <a:effectLst>
                  <a:outerShdw blurRad="38100" dist="19050" dir="2700000" algn="tl" rotWithShape="0">
                    <a:schemeClr val="dk1">
                      <a:alpha val="40000"/>
                    </a:schemeClr>
                  </a:outerShdw>
                </a:effectLst>
                <a:sym typeface="+mn-ea"/>
              </a:rPr>
              <a:t>一介农夫，淡泊名利，播撒智慧，收获富足。一粒种子，改变世界。“杂交水稻之父”袁隆平，一位物质和精神双重富有的心灵富豪。让我们一起走近袁隆平。</a:t>
            </a:r>
          </a:p>
        </p:txBody>
      </p:sp>
    </p:spTree>
    <p:custDataLst>
      <p:tags r:id="rId2"/>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49935"/>
          </a:xfrm>
        </p:spPr>
        <p:txBody>
          <a:bodyPr/>
          <a:lstStyle/>
          <a:p>
            <a:r>
              <a:rPr sz="3200">
                <a:sym typeface="+mn-ea"/>
              </a:rPr>
              <a:t>学习目标：</a:t>
            </a:r>
            <a:br>
              <a:rPr lang="zh-CN" altLang="en-US" sz="3200"/>
            </a:br>
            <a:endParaRPr lang="zh-CN" altLang="en-US" sz="3200"/>
          </a:p>
        </p:txBody>
      </p:sp>
      <p:sp>
        <p:nvSpPr>
          <p:cNvPr id="3" name="内容占位符 2"/>
          <p:cNvSpPr>
            <a:spLocks noGrp="1"/>
          </p:cNvSpPr>
          <p:nvPr>
            <p:ph idx="1"/>
          </p:nvPr>
        </p:nvSpPr>
        <p:spPr>
          <a:xfrm>
            <a:off x="669925" y="1271905"/>
            <a:ext cx="10572115" cy="5069205"/>
          </a:xfrm>
        </p:spPr>
        <p:txBody>
          <a:bodyPr/>
          <a:lstStyle/>
          <a:p>
            <a:pPr marL="0" indent="0">
              <a:buNone/>
            </a:pPr>
            <a:r>
              <a:rPr lang="en-US" altLang="zh-CN" sz="36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rPr>
              <a:t>1</a:t>
            </a:r>
            <a:r>
              <a:rPr lang="zh-CN" altLang="en-US" sz="36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rPr>
              <a:t>、了解人物通讯的基本写作特点，掌握阅读人物通讯的一般方法。</a:t>
            </a:r>
          </a:p>
          <a:p>
            <a:pPr marL="0" indent="0">
              <a:buNone/>
            </a:pPr>
            <a:r>
              <a:rPr lang="en-US" altLang="zh-CN" sz="36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rPr>
              <a:t>2</a:t>
            </a:r>
            <a:r>
              <a:rPr lang="zh-CN" altLang="en-US" sz="36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rPr>
              <a:t>、理解并感悟袁隆平高尚品质与精神境界。</a:t>
            </a:r>
          </a:p>
          <a:p>
            <a:pPr marL="0" indent="0">
              <a:buNone/>
            </a:pPr>
            <a:r>
              <a:rPr lang="en-US" altLang="zh-CN" sz="36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rPr>
              <a:t>3</a:t>
            </a:r>
            <a:r>
              <a:rPr lang="zh-CN" altLang="en-US" sz="3600">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rPr>
              <a:t>、挖掘人物亮点，学习一材多用，储备写作素材。</a:t>
            </a:r>
          </a:p>
        </p:txBody>
      </p:sp>
    </p:spTree>
    <p:custDataLst>
      <p:tags r:id="rId2"/>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49935"/>
          </a:xfrm>
        </p:spPr>
        <p:txBody>
          <a:bodyPr/>
          <a:lstStyle/>
          <a:p>
            <a:r>
              <a:rPr lang="zh-CN" altLang="en-US" sz="3200"/>
              <a:t>问题相关知识：</a:t>
            </a:r>
          </a:p>
        </p:txBody>
      </p:sp>
      <p:sp>
        <p:nvSpPr>
          <p:cNvPr id="3" name="内容占位符 2"/>
          <p:cNvSpPr>
            <a:spLocks noGrp="1"/>
          </p:cNvSpPr>
          <p:nvPr>
            <p:ph idx="1"/>
          </p:nvPr>
        </p:nvSpPr>
        <p:spPr>
          <a:xfrm>
            <a:off x="669925" y="1271905"/>
            <a:ext cx="10852150" cy="5348605"/>
          </a:xfrm>
          <a:ln>
            <a:solidFill>
              <a:schemeClr val="accent1"/>
            </a:solidFill>
          </a:ln>
        </p:spPr>
        <p:txBody>
          <a:bodyPr/>
          <a:lstStyle/>
          <a:p>
            <a:pPr marL="0" indent="0">
              <a:buNone/>
            </a:pPr>
            <a:r>
              <a:rPr lang="en-US" altLang="zh-CN" sz="3200">
                <a:solidFill>
                  <a:schemeClr val="tx1"/>
                </a:solidFill>
                <a:effectLst>
                  <a:outerShdw blurRad="38100" dist="19050" dir="2700000" algn="tl" rotWithShape="0">
                    <a:schemeClr val="dk1">
                      <a:alpha val="40000"/>
                    </a:schemeClr>
                  </a:outerShdw>
                </a:effectLst>
              </a:rPr>
              <a:t>      </a:t>
            </a:r>
            <a:r>
              <a:rPr lang="zh-CN" altLang="en-US" sz="3200">
                <a:solidFill>
                  <a:schemeClr val="tx1"/>
                </a:solidFill>
                <a:effectLst>
                  <a:outerShdw blurRad="38100" dist="19050" dir="2700000" algn="tl" rotWithShape="0">
                    <a:schemeClr val="dk1">
                      <a:alpha val="40000"/>
                    </a:schemeClr>
                  </a:outerShdw>
                </a:effectLst>
              </a:rPr>
              <a:t>通讯，是运用</a:t>
            </a:r>
            <a:r>
              <a:rPr lang="zh-CN" altLang="en-US" sz="3200">
                <a:solidFill>
                  <a:schemeClr val="accent1"/>
                </a:solidFill>
                <a:effectLst>
                  <a:outerShdw blurRad="38100" dist="25400" dir="5400000" algn="ctr" rotWithShape="0">
                    <a:srgbClr val="6E747A">
                      <a:alpha val="43000"/>
                    </a:srgbClr>
                  </a:outerShdw>
                </a:effectLst>
              </a:rPr>
              <a:t>记叙、描写、抒情、议论</a:t>
            </a:r>
            <a:r>
              <a:rPr lang="zh-CN" altLang="en-US" sz="3200">
                <a:solidFill>
                  <a:schemeClr val="tx1"/>
                </a:solidFill>
                <a:effectLst>
                  <a:outerShdw blurRad="38100" dist="19050" dir="2700000" algn="tl" rotWithShape="0">
                    <a:schemeClr val="dk1">
                      <a:alpha val="40000"/>
                    </a:schemeClr>
                  </a:outerShdw>
                </a:effectLst>
              </a:rPr>
              <a:t>等多种手法，具体、生动、形象地反映新闻事件或典型人物的一种新闻报道形式。它是记叙文的一种，是报纸、广播电台、通讯社常用的文体。</a:t>
            </a:r>
          </a:p>
          <a:p>
            <a:pPr marL="0" indent="0">
              <a:buNone/>
            </a:pPr>
            <a:r>
              <a:rPr lang="en-US" altLang="zh-CN" sz="3200">
                <a:solidFill>
                  <a:schemeClr val="tx1"/>
                </a:solidFill>
                <a:effectLst>
                  <a:outerShdw blurRad="38100" dist="19050" dir="2700000" algn="tl" rotWithShape="0">
                    <a:schemeClr val="dk1">
                      <a:alpha val="40000"/>
                    </a:schemeClr>
                  </a:outerShdw>
                </a:effectLst>
              </a:rPr>
              <a:t>      </a:t>
            </a:r>
            <a:r>
              <a:rPr lang="zh-CN" altLang="en-US" sz="3200">
                <a:solidFill>
                  <a:schemeClr val="tx1"/>
                </a:solidFill>
                <a:effectLst>
                  <a:outerShdw blurRad="38100" dist="19050" dir="2700000" algn="tl" rotWithShape="0">
                    <a:schemeClr val="dk1">
                      <a:alpha val="40000"/>
                    </a:schemeClr>
                  </a:outerShdw>
                </a:effectLst>
              </a:rPr>
              <a:t>通讯的类型有:</a:t>
            </a:r>
            <a:r>
              <a:rPr lang="zh-CN" altLang="en-US" sz="3200">
                <a:solidFill>
                  <a:schemeClr val="accent1"/>
                </a:solidFill>
                <a:effectLst>
                  <a:outerShdw blurRad="38100" dist="25400" dir="5400000" algn="ctr" rotWithShape="0">
                    <a:srgbClr val="6E747A">
                      <a:alpha val="43000"/>
                    </a:srgbClr>
                  </a:outerShdw>
                </a:effectLst>
              </a:rPr>
              <a:t>人物通讯、事件通讯、工作通讯、概貌通讯、新闻故事、文艺通讯、主题通讯、旅游通讯</a:t>
            </a:r>
            <a:r>
              <a:rPr lang="zh-CN" altLang="en-US" sz="3200">
                <a:solidFill>
                  <a:schemeClr val="tx1"/>
                </a:solidFill>
                <a:effectLst>
                  <a:outerShdw blurRad="38100" dist="19050" dir="2700000" algn="tl" rotWithShape="0">
                    <a:schemeClr val="dk1">
                      <a:alpha val="40000"/>
                    </a:schemeClr>
                  </a:outerShdw>
                </a:effectLst>
              </a:rPr>
              <a:t>；最常见的是：</a:t>
            </a:r>
            <a:r>
              <a:rPr lang="zh-CN" altLang="en-US" sz="3200">
                <a:solidFill>
                  <a:srgbClr val="C00000"/>
                </a:solidFill>
                <a:effectLst>
                  <a:outerShdw blurRad="38100" dist="19050" dir="2700000" algn="tl" rotWithShape="0">
                    <a:schemeClr val="dk1">
                      <a:alpha val="40000"/>
                    </a:schemeClr>
                  </a:outerShdw>
                </a:effectLst>
              </a:rPr>
              <a:t>人物通讯</a:t>
            </a:r>
            <a:r>
              <a:rPr lang="zh-CN" altLang="en-US" sz="3200">
                <a:solidFill>
                  <a:schemeClr val="tx1"/>
                </a:solidFill>
                <a:effectLst>
                  <a:outerShdw blurRad="38100" dist="19050" dir="2700000" algn="tl" rotWithShape="0">
                    <a:schemeClr val="dk1">
                      <a:alpha val="40000"/>
                    </a:schemeClr>
                  </a:outerShdw>
                </a:effectLst>
              </a:rPr>
              <a:t>和事件通讯。它是应用写作研究的重要文体之一。</a:t>
            </a:r>
          </a:p>
          <a:p>
            <a:pPr marL="0" indent="0">
              <a:buNone/>
            </a:pPr>
            <a:endParaRPr lang="zh-CN" altLang="en-US" sz="3200">
              <a:solidFill>
                <a:schemeClr val="tx1"/>
              </a:solidFill>
              <a:effectLst>
                <a:outerShdw blurRad="38100" dist="19050" dir="2700000" algn="tl" rotWithShape="0">
                  <a:schemeClr val="dk1">
                    <a:alpha val="40000"/>
                  </a:schemeClr>
                </a:outerShdw>
              </a:effectLst>
            </a:endParaRPr>
          </a:p>
        </p:txBody>
      </p:sp>
    </p:spTree>
    <p:custDataLst>
      <p:tags r:id="rId2"/>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1088390"/>
          </a:xfrm>
        </p:spPr>
        <p:txBody>
          <a:bodyPr/>
          <a:lstStyle/>
          <a:p>
            <a:r>
              <a:rPr sz="3600">
                <a:sym typeface="+mn-ea"/>
              </a:rPr>
              <a:t>基本特点：</a:t>
            </a:r>
            <a:br>
              <a:rPr lang="zh-CN" altLang="en-US" sz="3600"/>
            </a:br>
            <a:endParaRPr lang="zh-CN" altLang="en-US" sz="3600"/>
          </a:p>
        </p:txBody>
      </p:sp>
      <p:sp>
        <p:nvSpPr>
          <p:cNvPr id="3" name="内容占位符 2"/>
          <p:cNvSpPr>
            <a:spLocks noGrp="1"/>
          </p:cNvSpPr>
          <p:nvPr>
            <p:ph idx="1"/>
          </p:nvPr>
        </p:nvSpPr>
        <p:spPr>
          <a:xfrm>
            <a:off x="529590" y="1868170"/>
            <a:ext cx="10992485" cy="4472940"/>
          </a:xfrm>
          <a:ln>
            <a:solidFill>
              <a:schemeClr val="accent1"/>
            </a:solidFill>
          </a:ln>
        </p:spPr>
        <p:txBody>
          <a:bodyPr/>
          <a:lstStyle/>
          <a:p>
            <a:pPr>
              <a:buFont typeface="Wingdings" panose="05000000000000000000" charset="0"/>
              <a:buChar char="Ø"/>
            </a:pPr>
            <a:endParaRPr lang="zh-CN" altLang="en-US" sz="900">
              <a:solidFill>
                <a:srgbClr val="C00000"/>
              </a:solidFill>
            </a:endParaRPr>
          </a:p>
          <a:p>
            <a:pPr>
              <a:buFont typeface="Wingdings" panose="05000000000000000000" charset="0"/>
              <a:buChar char="Ø"/>
            </a:pPr>
            <a:r>
              <a:rPr lang="zh-CN" altLang="en-US" sz="3600">
                <a:solidFill>
                  <a:srgbClr val="C00000"/>
                </a:solidFill>
              </a:rPr>
              <a:t>(1)严格的真实性。</a:t>
            </a:r>
          </a:p>
          <a:p>
            <a:pPr>
              <a:buFont typeface="Wingdings" panose="05000000000000000000" charset="0"/>
              <a:buChar char="Ø"/>
            </a:pPr>
            <a:r>
              <a:rPr lang="zh-CN" altLang="en-US" sz="3600">
                <a:solidFill>
                  <a:srgbClr val="C00000"/>
                </a:solidFill>
              </a:rPr>
              <a:t>(2)报道的客观性。</a:t>
            </a:r>
          </a:p>
          <a:p>
            <a:pPr>
              <a:buFont typeface="Wingdings" panose="05000000000000000000" charset="0"/>
              <a:buChar char="Ø"/>
            </a:pPr>
            <a:r>
              <a:rPr lang="zh-CN" altLang="en-US" sz="3600">
                <a:solidFill>
                  <a:srgbClr val="C00000"/>
                </a:solidFill>
              </a:rPr>
              <a:t>(3)较强的时间性。</a:t>
            </a:r>
          </a:p>
          <a:p>
            <a:pPr>
              <a:buFont typeface="Wingdings" panose="05000000000000000000" charset="0"/>
              <a:buChar char="Ø"/>
            </a:pPr>
            <a:r>
              <a:rPr lang="zh-CN" altLang="en-US" sz="3600">
                <a:solidFill>
                  <a:srgbClr val="C00000"/>
                </a:solidFill>
              </a:rPr>
              <a:t>(4)描写的形象性。</a:t>
            </a:r>
          </a:p>
        </p:txBody>
      </p:sp>
      <p:pic>
        <p:nvPicPr>
          <p:cNvPr id="101" name="图片 100"/>
          <p:cNvPicPr/>
          <p:nvPr/>
        </p:nvPicPr>
        <p:blipFill>
          <a:blip r:embed="rId2"/>
          <a:stretch>
            <a:fillRect/>
          </a:stretch>
        </p:blipFill>
        <p:spPr>
          <a:xfrm>
            <a:off x="6170930" y="2236470"/>
            <a:ext cx="4959985" cy="3613150"/>
          </a:xfrm>
          <a:prstGeom prst="rect">
            <a:avLst/>
          </a:prstGeom>
          <a:noFill/>
          <a:ln w="9525">
            <a:noFill/>
          </a:ln>
        </p:spPr>
      </p:pic>
    </p:spTree>
    <p:custDataLst>
      <p:tags r:id="rId3"/>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1375410"/>
          </a:xfrm>
        </p:spPr>
        <p:txBody>
          <a:bodyPr/>
          <a:lstStyle/>
          <a:p>
            <a:r>
              <a:rPr lang="en-US" altLang="zh-CN" sz="3200">
                <a:sym typeface="+mn-ea"/>
              </a:rPr>
              <a:t>    </a:t>
            </a:r>
            <a:r>
              <a:rPr sz="3200">
                <a:sym typeface="+mn-ea"/>
              </a:rPr>
              <a:t>课文写了袁隆平哪四个方面的内容？</a:t>
            </a:r>
            <a:br>
              <a:rPr lang="zh-CN" altLang="en-US" sz="3200"/>
            </a:br>
            <a:endParaRPr lang="zh-CN" altLang="en-US" sz="3200"/>
          </a:p>
        </p:txBody>
      </p:sp>
      <p:sp>
        <p:nvSpPr>
          <p:cNvPr id="3" name="内容占位符 2"/>
          <p:cNvSpPr>
            <a:spLocks noGrp="1"/>
          </p:cNvSpPr>
          <p:nvPr>
            <p:ph idx="1"/>
          </p:nvPr>
        </p:nvSpPr>
        <p:spPr>
          <a:xfrm>
            <a:off x="809625" y="5541010"/>
            <a:ext cx="10852150" cy="1231265"/>
          </a:xfrm>
        </p:spPr>
        <p:txBody>
          <a:bodyPr>
            <a:scene3d>
              <a:camera prst="orthographicFront"/>
              <a:lightRig rig="threePt" dir="t"/>
            </a:scene3d>
          </a:bodyPr>
          <a:lstStyle/>
          <a:p>
            <a:pPr marL="0" indent="0">
              <a:buNone/>
            </a:pPr>
            <a:r>
              <a:rPr lang="zh-CN" altLang="en-US" sz="3200" b="1">
                <a:solidFill>
                  <a:schemeClr val="accent1"/>
                </a:solidFill>
                <a:effectLst>
                  <a:outerShdw blurRad="38100" dist="25400" dir="5400000" algn="ctr" rotWithShape="0">
                    <a:srgbClr val="6E747A">
                      <a:alpha val="43000"/>
                    </a:srgbClr>
                  </a:outerShdw>
                </a:effectLst>
              </a:rPr>
              <a:t>根据小标题和课文内容填写下表：</a:t>
            </a:r>
          </a:p>
        </p:txBody>
      </p:sp>
      <p:sp>
        <p:nvSpPr>
          <p:cNvPr id="5" name="内容占位符 2"/>
          <p:cNvSpPr>
            <a:spLocks noGrp="1"/>
          </p:cNvSpPr>
          <p:nvPr/>
        </p:nvSpPr>
        <p:spPr>
          <a:xfrm>
            <a:off x="2555875" y="1724660"/>
            <a:ext cx="6432550" cy="3538220"/>
          </a:xfrm>
          <a:prstGeom prst="rect">
            <a:avLst/>
          </a:prstGeom>
          <a:solidFill>
            <a:srgbClr val="FFFF00"/>
          </a:solidFill>
          <a:ln>
            <a:solidFill>
              <a:schemeClr val="accent1"/>
            </a:solidFill>
          </a:ln>
        </p:spPr>
        <p:txBody>
          <a:bodyPr vert="horz" wrap="square" lIns="101600" tIns="0" rIns="82550" bIns="0" numCol="1" anchor="t" anchorCtr="0" compatLnSpc="1">
            <a:noAutofit/>
            <a:scene3d>
              <a:camera prst="orthographicFront"/>
              <a:lightRig rig="threePt" dir="t"/>
            </a:scene3d>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sz="2800">
                <a:solidFill>
                  <a:srgbClr val="C00000"/>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sym typeface="+mn-ea"/>
              </a:rPr>
              <a:t>课文写了四个小标题：</a:t>
            </a:r>
            <a:endParaRPr lang="zh-CN" altLang="en-US" sz="2800">
              <a:solidFill>
                <a:srgbClr val="C00000"/>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sym typeface="+mn-ea"/>
            </a:endParaRPr>
          </a:p>
          <a:p>
            <a:pPr marL="0" indent="0">
              <a:buNone/>
            </a:pPr>
            <a:r>
              <a:rPr sz="2800">
                <a:solidFill>
                  <a:srgbClr val="C00000"/>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sym typeface="+mn-ea"/>
              </a:rPr>
              <a:t>1、实践是他发现真理的途径；</a:t>
            </a:r>
          </a:p>
          <a:p>
            <a:pPr marL="0" indent="0">
              <a:buNone/>
            </a:pPr>
            <a:r>
              <a:rPr sz="2800">
                <a:solidFill>
                  <a:srgbClr val="C00000"/>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sym typeface="+mn-ea"/>
              </a:rPr>
              <a:t>2、创新是他的灵魂和本质；</a:t>
            </a:r>
          </a:p>
          <a:p>
            <a:pPr marL="0" indent="0">
              <a:buNone/>
            </a:pPr>
            <a:r>
              <a:rPr sz="2800">
                <a:solidFill>
                  <a:srgbClr val="C00000"/>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sym typeface="+mn-ea"/>
              </a:rPr>
              <a:t>3、实事求是是他的立场和态度；</a:t>
            </a:r>
          </a:p>
          <a:p>
            <a:pPr marL="0" indent="0">
              <a:buNone/>
            </a:pPr>
            <a:r>
              <a:rPr sz="2800">
                <a:solidFill>
                  <a:srgbClr val="C00000"/>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sym typeface="+mn-ea"/>
              </a:rPr>
              <a:t>4、引领“绿色革命”是他的心愿。</a:t>
            </a:r>
            <a:endParaRPr lang="zh-CN" altLang="en-US" sz="2800">
              <a:solidFill>
                <a:srgbClr val="C00000"/>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endParaRPr>
          </a:p>
          <a:p>
            <a:pPr marL="0" indent="0">
              <a:buNone/>
            </a:pPr>
            <a:endParaRPr lang="zh-CN" altLang="en-US" sz="2800">
              <a:solidFill>
                <a:srgbClr val="C00000"/>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endParaRPr>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idx="1"/>
          </p:nvPr>
        </p:nvSpPr>
        <p:spPr>
          <a:xfrm>
            <a:off x="669925" y="952500"/>
            <a:ext cx="10852150" cy="3642995"/>
          </a:xfrm>
        </p:spPr>
        <p:txBody>
          <a:bodyPr/>
          <a:lstStyle/>
          <a:p>
            <a:pPr marL="0" indent="0">
              <a:buNone/>
            </a:pPr>
            <a:r>
              <a:rPr lang="en-US" altLang="zh-CN" sz="3200"/>
              <a:t>   </a:t>
            </a:r>
            <a:r>
              <a:rPr lang="zh-CN" altLang="en-US" sz="3200"/>
              <a:t>袁隆平是一位</a:t>
            </a:r>
            <a:r>
              <a:rPr lang="en-US" altLang="zh-CN" sz="3200" u="sng">
                <a:solidFill>
                  <a:srgbClr val="C00000"/>
                </a:solidFill>
              </a:rPr>
              <a:t>                            </a:t>
            </a:r>
            <a:r>
              <a:rPr lang="zh-CN" altLang="en-US" sz="3200" u="sng">
                <a:solidFill>
                  <a:srgbClr val="C00000"/>
                </a:solidFill>
              </a:rPr>
              <a:t> </a:t>
            </a:r>
            <a:r>
              <a:rPr lang="en-US" altLang="zh-CN" sz="3200" u="sng">
                <a:solidFill>
                  <a:srgbClr val="C00000"/>
                </a:solidFill>
              </a:rPr>
              <a:t>      </a:t>
            </a:r>
            <a:r>
              <a:rPr lang="zh-CN" altLang="en-US" sz="3200" u="sng">
                <a:solidFill>
                  <a:srgbClr val="C00000"/>
                </a:solidFill>
              </a:rPr>
              <a:t>      </a:t>
            </a:r>
            <a:r>
              <a:rPr lang="zh-CN" altLang="en-US" sz="3200"/>
              <a:t>的实践者；</a:t>
            </a:r>
          </a:p>
          <a:p>
            <a:pPr marL="0" indent="0">
              <a:buNone/>
            </a:pPr>
            <a:r>
              <a:rPr lang="en-US" altLang="zh-CN" sz="3200"/>
              <a:t>   </a:t>
            </a:r>
            <a:r>
              <a:rPr lang="zh-CN" altLang="en-US" sz="3200"/>
              <a:t>袁隆平是一位</a:t>
            </a:r>
            <a:r>
              <a:rPr lang="en-US" altLang="zh-CN" sz="3200" u="sng">
                <a:solidFill>
                  <a:srgbClr val="C00000"/>
                </a:solidFill>
                <a:sym typeface="+mn-ea"/>
              </a:rPr>
              <a:t>                            </a:t>
            </a:r>
            <a:r>
              <a:rPr sz="3200" u="sng">
                <a:solidFill>
                  <a:srgbClr val="C00000"/>
                </a:solidFill>
                <a:sym typeface="+mn-ea"/>
              </a:rPr>
              <a:t> </a:t>
            </a:r>
            <a:r>
              <a:rPr lang="en-US" altLang="zh-CN" sz="3200" u="sng">
                <a:solidFill>
                  <a:srgbClr val="C00000"/>
                </a:solidFill>
                <a:sym typeface="+mn-ea"/>
              </a:rPr>
              <a:t>      </a:t>
            </a:r>
            <a:r>
              <a:rPr sz="3200" u="sng">
                <a:solidFill>
                  <a:srgbClr val="C00000"/>
                </a:solidFill>
                <a:sym typeface="+mn-ea"/>
              </a:rPr>
              <a:t>      </a:t>
            </a:r>
            <a:r>
              <a:rPr lang="zh-CN" altLang="en-US" sz="3200"/>
              <a:t>的研究者；</a:t>
            </a:r>
          </a:p>
          <a:p>
            <a:pPr marL="0" indent="0">
              <a:buNone/>
            </a:pPr>
            <a:r>
              <a:rPr lang="en-US" altLang="zh-CN" sz="3200"/>
              <a:t>   </a:t>
            </a:r>
            <a:r>
              <a:rPr lang="zh-CN" altLang="en-US" sz="3200"/>
              <a:t>袁隆平是一位</a:t>
            </a:r>
            <a:r>
              <a:rPr lang="en-US" altLang="zh-CN" sz="3200" u="sng">
                <a:solidFill>
                  <a:srgbClr val="C00000"/>
                </a:solidFill>
                <a:sym typeface="+mn-ea"/>
              </a:rPr>
              <a:t>                            </a:t>
            </a:r>
            <a:r>
              <a:rPr sz="3200" u="sng">
                <a:solidFill>
                  <a:srgbClr val="C00000"/>
                </a:solidFill>
                <a:sym typeface="+mn-ea"/>
              </a:rPr>
              <a:t> </a:t>
            </a:r>
            <a:r>
              <a:rPr lang="en-US" altLang="zh-CN" sz="3200" u="sng">
                <a:solidFill>
                  <a:srgbClr val="C00000"/>
                </a:solidFill>
                <a:sym typeface="+mn-ea"/>
              </a:rPr>
              <a:t>      </a:t>
            </a:r>
            <a:r>
              <a:rPr sz="3200" u="sng">
                <a:solidFill>
                  <a:srgbClr val="C00000"/>
                </a:solidFill>
                <a:sym typeface="+mn-ea"/>
              </a:rPr>
              <a:t>      </a:t>
            </a:r>
            <a:r>
              <a:rPr lang="zh-CN" altLang="en-US" sz="3200"/>
              <a:t>的捍卫者；</a:t>
            </a:r>
          </a:p>
          <a:p>
            <a:pPr marL="0" indent="0">
              <a:buNone/>
            </a:pPr>
            <a:r>
              <a:rPr lang="en-US" altLang="zh-CN" sz="3200"/>
              <a:t>   </a:t>
            </a:r>
            <a:r>
              <a:rPr lang="zh-CN" altLang="en-US" sz="3200"/>
              <a:t>袁隆平是一位</a:t>
            </a:r>
            <a:r>
              <a:rPr lang="en-US" altLang="zh-CN" sz="3200" u="sng">
                <a:solidFill>
                  <a:srgbClr val="C00000"/>
                </a:solidFill>
                <a:sym typeface="+mn-ea"/>
              </a:rPr>
              <a:t>                            </a:t>
            </a:r>
            <a:r>
              <a:rPr sz="3200" u="sng">
                <a:solidFill>
                  <a:srgbClr val="C00000"/>
                </a:solidFill>
                <a:sym typeface="+mn-ea"/>
              </a:rPr>
              <a:t> </a:t>
            </a:r>
            <a:r>
              <a:rPr lang="en-US" altLang="zh-CN" sz="3200" u="sng">
                <a:solidFill>
                  <a:srgbClr val="C00000"/>
                </a:solidFill>
                <a:sym typeface="+mn-ea"/>
              </a:rPr>
              <a:t>      </a:t>
            </a:r>
            <a:r>
              <a:rPr sz="3200" u="sng">
                <a:solidFill>
                  <a:srgbClr val="C00000"/>
                </a:solidFill>
                <a:sym typeface="+mn-ea"/>
              </a:rPr>
              <a:t>      </a:t>
            </a:r>
            <a:r>
              <a:rPr lang="zh-CN" altLang="en-US" sz="3200"/>
              <a:t>的寻梦者。</a:t>
            </a: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idx="1"/>
          </p:nvPr>
        </p:nvSpPr>
        <p:spPr>
          <a:xfrm>
            <a:off x="669925" y="952500"/>
            <a:ext cx="10852150" cy="5572125"/>
          </a:xfrm>
          <a:ln>
            <a:solidFill>
              <a:schemeClr val="accent1"/>
            </a:solidFill>
          </a:ln>
        </p:spPr>
        <p:txBody>
          <a:bodyPr/>
          <a:lstStyle/>
          <a:p>
            <a:pPr marL="0" indent="0">
              <a:buNone/>
            </a:pPr>
            <a:r>
              <a:rPr lang="en-US" altLang="zh-CN" sz="3200"/>
              <a:t>    </a:t>
            </a:r>
            <a:r>
              <a:rPr lang="zh-CN" altLang="en-US" sz="3200"/>
              <a:t>袁隆平是一位</a:t>
            </a:r>
            <a:r>
              <a:rPr lang="zh-CN" altLang="en-US" sz="3200" u="sng"/>
              <a:t> </a:t>
            </a:r>
            <a:r>
              <a:rPr lang="zh-CN" altLang="en-US" sz="3200" u="sng">
                <a:solidFill>
                  <a:srgbClr val="C00000"/>
                </a:solidFill>
              </a:rPr>
              <a:t>扎根农田，挥洒汗水，专注敬业，严谨认真 </a:t>
            </a:r>
            <a:r>
              <a:rPr lang="zh-CN" altLang="en-US" sz="3200"/>
              <a:t>的实践者；</a:t>
            </a:r>
          </a:p>
          <a:p>
            <a:pPr marL="0" indent="0">
              <a:buNone/>
            </a:pPr>
            <a:r>
              <a:rPr lang="en-US" altLang="zh-CN" sz="3200"/>
              <a:t>    </a:t>
            </a:r>
            <a:r>
              <a:rPr lang="zh-CN" altLang="en-US" sz="3200"/>
              <a:t>袁隆平是一位</a:t>
            </a:r>
            <a:r>
              <a:rPr lang="zh-CN" altLang="en-US" sz="3200" u="sng">
                <a:solidFill>
                  <a:srgbClr val="C00000"/>
                </a:solidFill>
              </a:rPr>
              <a:t> 不迷信权威，不动摇，不退却，极具韧性 </a:t>
            </a:r>
            <a:r>
              <a:rPr lang="zh-CN" altLang="en-US" sz="3200"/>
              <a:t>的研究者；</a:t>
            </a:r>
          </a:p>
          <a:p>
            <a:pPr marL="0" indent="0">
              <a:buNone/>
            </a:pPr>
            <a:r>
              <a:rPr lang="en-US" altLang="zh-CN" sz="3200"/>
              <a:t>   </a:t>
            </a:r>
            <a:r>
              <a:rPr lang="zh-CN" altLang="en-US" sz="3200"/>
              <a:t>袁隆平是一位</a:t>
            </a:r>
            <a:r>
              <a:rPr lang="zh-CN" altLang="en-US" sz="3200" u="sng">
                <a:solidFill>
                  <a:srgbClr val="C00000"/>
                </a:solidFill>
              </a:rPr>
              <a:t>  勇于担当，坚持实事求是 ，不计个人风险 </a:t>
            </a:r>
            <a:r>
              <a:rPr lang="zh-CN" altLang="en-US" sz="3200"/>
              <a:t>的捍卫者；</a:t>
            </a:r>
          </a:p>
          <a:p>
            <a:pPr marL="0" indent="0">
              <a:buNone/>
            </a:pPr>
            <a:r>
              <a:rPr lang="en-US" altLang="zh-CN" sz="3200"/>
              <a:t>   </a:t>
            </a:r>
            <a:r>
              <a:rPr lang="zh-CN" altLang="en-US" sz="3200"/>
              <a:t>袁隆平是一位</a:t>
            </a:r>
            <a:r>
              <a:rPr lang="zh-CN" altLang="en-US" sz="3200" u="sng">
                <a:solidFill>
                  <a:srgbClr val="C00000"/>
                </a:solidFill>
              </a:rPr>
              <a:t>  心怀天下，情系世界，生命不息，追求不止 </a:t>
            </a:r>
            <a:r>
              <a:rPr lang="zh-CN" altLang="en-US" sz="3200"/>
              <a:t>的寻梦者。</a:t>
            </a:r>
          </a:p>
        </p:txBody>
      </p:sp>
      <p:sp>
        <p:nvSpPr>
          <p:cNvPr id="5" name="标题 4"/>
          <p:cNvSpPr>
            <a:spLocks noGrp="1"/>
          </p:cNvSpPr>
          <p:nvPr>
            <p:ph type="title"/>
          </p:nvPr>
        </p:nvSpPr>
        <p:spPr/>
        <p:txBody>
          <a:bodyPr/>
          <a:lstStyle/>
          <a:p>
            <a:r>
              <a:t>【参考答案】：</a:t>
            </a: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3"/>
  <p:tag name="KSO_WM_UNIT_INDEX" val="3"/>
  <p:tag name="KSO_WM_UNIT_LAYERLEVEL" val="1"/>
  <p:tag name="KSO_WM_UNIT_TYPE" val="i"/>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
  <p:tag name="KSO_WM_UNIT_INDEX" val="4"/>
  <p:tag name="KSO_WM_UNIT_LAYERLEVEL" val="1"/>
  <p:tag name="KSO_WM_UNIT_TYPE" val="i"/>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
  <p:tag name="KSO_WM_UNIT_INDEX" val="2"/>
  <p:tag name="KSO_WM_UNIT_LAYERLEVEL" val="1"/>
  <p:tag name="KSO_WM_UNIT_TYPE" val="i"/>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KSO_WM_BEAUTIFY_FLAG" val="#wm#"/>
  <p:tag name="KSO_WM_TAG_VERSION" val="1.0"/>
  <p:tag name="KSO_WM_TEMPLATE_CATEGORY" val="custom"/>
  <p:tag name="KSO_WM_TEMPLATE_INDEX" val="20196577"/>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p="http://schemas.openxmlformats.org/presentationml/2006/main">
  <p:tag name="KSO_WM_BEAUTIFY_FLAG" val="#wm#"/>
  <p:tag name="KSO_WM_TAG_VERSION" val="1.0"/>
  <p:tag name="KSO_WM_TEMPLATE_CATEGORY" val="custom"/>
  <p:tag name="KSO_WM_TEMPLATE_INDEX" val="20196577"/>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1.xml><?xml version="1.0" encoding="utf-8"?>
<p:tagLst xmlns:p="http://schemas.openxmlformats.org/presentationml/2006/main">
  <p:tag name="KSO_WM_BEAUTIFY_FLAG" val="#wm#"/>
  <p:tag name="KSO_WM_COMBINE_RELATE_SLIDE_ID" val="background20177529_1"/>
  <p:tag name="KSO_WM_TAG_VERSION" val="1.0"/>
  <p:tag name="KSO_WM_TEMPLATE_CATEGORY" val="custom"/>
  <p:tag name="KSO_WM_TEMPLATE_INDEX" val="20196577"/>
  <p:tag name="KSO_WM_TEMPLATE_SUBCATEGORY" val="0"/>
  <p:tag name="KSO_WM_TEMPLATE_THUMBS_INDEX" val="1、2、5、6、12、13、16、21、28、29、30、"/>
</p:tagLst>
</file>

<file path=ppt/tags/tag72.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85.xml><?xml version="1.0" encoding="utf-8"?>
<p:tagLst xmlns:p="http://schemas.openxmlformats.org/presentationml/2006/main">
  <p:tag name="KSO_WM_BEAUTIFY_FLAG" val="#wm#"/>
  <p:tag name="KSO_WM_TEMPLATE_CATEGORY" val="custom"/>
  <p:tag name="KSO_WM_TEMPLATE_INDEX" val="20205081"/>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KSO_WM_BEAUTIFY_FLAG" val="#wm#"/>
  <p:tag name="KSO_WM_TEMPLATE_CATEGORY" val="custom"/>
  <p:tag name="KSO_WM_TEMPLATE_INDEX" val="20205081"/>
</p:tagLst>
</file>

<file path=ppt/tags/tag88.xml><?xml version="1.0" encoding="utf-8"?>
<p:tagLst xmlns:p="http://schemas.openxmlformats.org/presentationml/2006/main">
  <p:tag name="KSO_WM_BEAUTIFY_FLAG" val="#wm#"/>
  <p:tag name="KSO_WM_TEMPLATE_CATEGORY" val="custom"/>
  <p:tag name="KSO_WM_TEMPLATE_INDEX" val="20205081"/>
</p:tagLst>
</file>

<file path=ppt/tags/tag89.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TEMPLATE_CATEGORY" val="custom"/>
  <p:tag name="KSO_WM_TEMPLATE_INDEX" val="20205081"/>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1_Office 主题​​">
  <a:themeElements>
    <a:clrScheme name="3">
      <a:dk1>
        <a:srgbClr val="000000"/>
      </a:dk1>
      <a:lt1>
        <a:srgbClr val="FFFFFF"/>
      </a:lt1>
      <a:dk2>
        <a:srgbClr val="323F4F"/>
      </a:dk2>
      <a:lt2>
        <a:srgbClr val="E7E6E6"/>
      </a:lt2>
      <a:accent1>
        <a:srgbClr val="376BAB"/>
      </a:accent1>
      <a:accent2>
        <a:srgbClr val="54565C"/>
      </a:accent2>
      <a:accent3>
        <a:srgbClr val="A1A2A5"/>
      </a:accent3>
      <a:accent4>
        <a:srgbClr val="376BAB"/>
      </a:accent4>
      <a:accent5>
        <a:srgbClr val="628BDC"/>
      </a:accent5>
      <a:accent6>
        <a:srgbClr val="376BAB"/>
      </a:accent6>
      <a:hlink>
        <a:srgbClr val="85C0FB"/>
      </a:hlink>
      <a:folHlink>
        <a:srgbClr val="70A2DE"/>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97</Paragraphs>
  <Slides>21</Slides>
  <Notes>0</Notes>
  <TotalTime>0</TotalTime>
  <HiddenSlides>0</HiddenSlides>
  <MMClips>0</MMClips>
  <ScaleCrop>0</ScaleCrop>
  <HeadingPairs>
    <vt:vector baseType="variant" size="6">
      <vt:variant>
        <vt:lpstr>Fonts used</vt:lpstr>
      </vt:variant>
      <vt:variant>
        <vt:i4>4</vt:i4>
      </vt:variant>
      <vt:variant>
        <vt:lpstr>Theme</vt:lpstr>
      </vt:variant>
      <vt:variant>
        <vt:i4>1</vt:i4>
      </vt:variant>
      <vt:variant>
        <vt:lpstr>Slide Titles</vt:lpstr>
      </vt:variant>
      <vt:variant>
        <vt:i4>21</vt:i4>
      </vt:variant>
    </vt:vector>
  </HeadingPairs>
  <TitlesOfParts>
    <vt:vector baseType="lpstr" size="26">
      <vt:lpstr>Arial</vt:lpstr>
      <vt:lpstr>微软雅黑</vt:lpstr>
      <vt:lpstr>华文新魏</vt:lpstr>
      <vt:lpstr>Wingdings</vt:lpstr>
      <vt:lpstr>1_Office 主题​​</vt:lpstr>
      <vt:lpstr>喜看稻菽千重浪        ——记首届国家最高科技奖获得者袁隆平</vt:lpstr>
      <vt:lpstr>导入：</vt:lpstr>
      <vt:lpstr>PowerPoint Presentation</vt:lpstr>
      <vt:lpstr>学习目标：</vt:lpstr>
      <vt:lpstr>问题相关知识：</vt:lpstr>
      <vt:lpstr>基本特点：</vt:lpstr>
      <vt:lpstr>    课文写了袁隆平哪四个方面的内容？</vt:lpstr>
      <vt:lpstr>PowerPoint Presentation</vt:lpstr>
      <vt:lpstr>【参考答案】：</vt:lpstr>
      <vt:lpstr>总结概括：这四个方面的内容分别体现了袁隆平作为一名科学家的哪些方面的品质？</vt:lpstr>
      <vt:lpstr>探究人物品质</vt:lpstr>
      <vt:lpstr>2.思考：作者为什么说“袁隆平是世界上最有影响的中国科学家之一，他正在引导一场新的‘绿色革命’”？</vt:lpstr>
      <vt:lpstr>资料链接：了解袁隆平：</vt:lpstr>
      <vt:lpstr>3、作者运用了怎么样的写作方法使袁隆平更加立体地呈现在我们面前的？</vt:lpstr>
      <vt:lpstr>（2）具体、典型的事例  </vt:lpstr>
      <vt:lpstr>4、作者用什么样的结构和手法将这些具体典型事例贯穿起来的？  </vt:lpstr>
      <vt:lpstr>（2）记叙为主，夹以描写、议论、说明多种灵活的表达方式：</vt:lpstr>
      <vt:lpstr>5、文章的题目就是文章的“眼睛”，尤其是新闻类文章，它要在第一时间传达出消息中最重要、最吸引人的信息，请分析本文题目的特点。 </vt:lpstr>
      <vt:lpstr>人物通讯怎么读？</vt:lpstr>
      <vt:lpstr>（二）请结合以上学习过程，试归纳阅读人物通讯的一般方法。</vt:lpstr>
      <vt:lpstr>痛悼袁隆平</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2021-08-17T13:31:54.504</cp:lastPrinted>
  <dcterms:created xsi:type="dcterms:W3CDTF">2021-08-17T13:31:54Z</dcterms:created>
  <dcterms:modified xsi:type="dcterms:W3CDTF">2021-08-17T05:31:54Z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