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3" r:id="rId3"/>
  </p:sldMasterIdLst>
  <p:sldIdLst>
    <p:sldId id="307" r:id="rId4"/>
    <p:sldId id="366" r:id="rId5"/>
    <p:sldId id="277" r:id="rId6"/>
    <p:sldId id="269" r:id="rId7"/>
    <p:sldId id="282" r:id="rId8"/>
    <p:sldId id="280" r:id="rId9"/>
    <p:sldId id="278" r:id="rId10"/>
    <p:sldId id="279" r:id="rId11"/>
    <p:sldId id="281" r:id="rId12"/>
    <p:sldId id="290" r:id="rId13"/>
    <p:sldId id="289" r:id="rId14"/>
    <p:sldId id="291" r:id="rId15"/>
    <p:sldId id="292" r:id="rId16"/>
    <p:sldId id="293" r:id="rId17"/>
    <p:sldId id="295" r:id="rId18"/>
    <p:sldId id="296" r:id="rId19"/>
    <p:sldId id="297" r:id="rId20"/>
    <p:sldId id="298" r:id="rId21"/>
    <p:sldId id="299" r:id="rId22"/>
    <p:sldId id="300" r:id="rId23"/>
    <p:sldId id="301" r:id="rId24"/>
    <p:sldId id="302" r:id="rId25"/>
    <p:sldId id="303" r:id="rId26"/>
    <p:sldId id="367" r:id="rId27"/>
    <p:sldId id="304" r:id="rId28"/>
    <p:sldId id="368" r:id="rId29"/>
    <p:sldId id="369" r:id="rId30"/>
    <p:sldId id="305" r:id="rId31"/>
    <p:sldId id="306" r:id="rId32"/>
    <p:sldId id="314" r:id="rId33"/>
    <p:sldId id="313" r:id="rId34"/>
    <p:sldId id="319" r:id="rId35"/>
    <p:sldId id="316" r:id="rId36"/>
    <p:sldId id="324" r:id="rId37"/>
    <p:sldId id="325" r:id="rId38"/>
    <p:sldId id="309" r:id="rId39"/>
    <p:sldId id="310" r:id="rId40"/>
    <p:sldId id="311" r:id="rId41"/>
    <p:sldId id="312" r:id="rId42"/>
    <p:sldId id="320" r:id="rId43"/>
    <p:sldId id="317" r:id="rId44"/>
    <p:sldId id="321" r:id="rId45"/>
    <p:sldId id="318" r:id="rId46"/>
    <p:sldId id="322" r:id="rId47"/>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slideMaster" Target="slideMasters/slideMaster2.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tags" Target="tags/tag16.xml" /><Relationship Id="rId49" Type="http://schemas.openxmlformats.org/officeDocument/2006/relationships/presProps" Target="presProps.xml" /><Relationship Id="rId5" Type="http://schemas.openxmlformats.org/officeDocument/2006/relationships/slide" Target="slides/slide2.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95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lumMod val="95000"/>
          </a:schemeClr>
        </a:solid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6" r:id="rId12"/>
    <p:sldLayoutId id="2147483677" r:id="rId13"/>
    <p:sldLayoutId id="2147483678" r:id="rId14"/>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5.xml" /><Relationship Id="rId4" Type="http://schemas.openxmlformats.org/officeDocument/2006/relationships/tags" Target="../tags/tag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7.xml" /><Relationship Id="rId4" Type="http://schemas.openxmlformats.org/officeDocument/2006/relationships/tags" Target="../tags/tag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image" Target="../media/image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image" Target="../media/image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image" Target="../media/image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 Id="rId3"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3.png" /><Relationship Id="rId3" Type="http://schemas.openxmlformats.org/officeDocument/2006/relationships/tags" Target="../tags/tag2.xml" /><Relationship Id="rId4" Type="http://schemas.openxmlformats.org/officeDocument/2006/relationships/image" Target="../media/image4.jpeg" /><Relationship Id="rId5" Type="http://schemas.openxmlformats.org/officeDocument/2006/relationships/tags" Target="../tags/tag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 Id="rId3" Type="http://schemas.openxmlformats.org/officeDocument/2006/relationships/image" Target="../media/image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 Id="rId3" Type="http://schemas.openxmlformats.org/officeDocument/2006/relationships/image" Target="../media/image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 Id="rId3" Type="http://schemas.openxmlformats.org/officeDocument/2006/relationships/image" Target="../media/image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 Id="rId3" Type="http://schemas.openxmlformats.org/officeDocument/2006/relationships/image" Target="../media/image2.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8.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8.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8.png" /><Relationship Id="rId4" Type="http://schemas.openxmlformats.org/officeDocument/2006/relationships/image" Target="../media/image1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7615984" y="2956767"/>
            <a:ext cx="3159839" cy="954107"/>
          </a:xfrm>
          <a:prstGeom prst="rect">
            <a:avLst/>
          </a:prstGeom>
          <a:solidFill>
            <a:schemeClr val="accent4">
              <a:lumMod val="50000"/>
            </a:schemeClr>
          </a:solidFill>
        </p:spPr>
        <p:txBody>
          <a:bodyPr wrap="none" rtlCol="0" anchor="t">
            <a:spAutoFit/>
          </a:bodyPr>
          <a:lstStyle/>
          <a:p>
            <a:r>
              <a:rPr lang="zh-CN" sz="2800" b="1" spc="1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人生自古谁无死</a:t>
            </a:r>
            <a:r>
              <a:rPr lang="zh-CN" sz="2800" b="1" spc="1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b="1" spc="1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sz="2800" b="1" spc="100" smtClean="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留</a:t>
            </a:r>
            <a:r>
              <a:rPr lang="zh-CN" sz="2800" b="1" spc="10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取丹心照汗青。</a:t>
            </a:r>
            <a:endParaRPr lang="zh-CN" altLang="en-US" sz="2800">
              <a:solidFill>
                <a:schemeClr val="bg1"/>
              </a:solidFill>
            </a:endParaRPr>
          </a:p>
        </p:txBody>
      </p:sp>
      <p:pic>
        <p:nvPicPr>
          <p:cNvPr id="14" name="图片 13" descr="149F284E7D4F45262F60B231E05B2D05"/>
          <p:cNvPicPr>
            <a:picLocks noChangeAspect="1"/>
          </p:cNvPicPr>
          <p:nvPr/>
        </p:nvPicPr>
        <p:blipFill>
          <a:blip r:embed="rId2"/>
          <a:stretch>
            <a:fillRect/>
          </a:stretch>
        </p:blipFill>
        <p:spPr>
          <a:xfrm>
            <a:off x="1129820" y="1429127"/>
            <a:ext cx="5093970" cy="4167505"/>
          </a:xfrm>
          <a:prstGeom prst="rect">
            <a:avLst/>
          </a:prstGeom>
        </p:spPr>
      </p:pic>
      <p:grpSp>
        <p:nvGrpSpPr>
          <p:cNvPr id="2" name="组合 1"/>
          <p:cNvGrpSpPr/>
          <p:nvPr/>
        </p:nvGrpSpPr>
        <p:grpSpPr>
          <a:xfrm>
            <a:off x="308986" y="641224"/>
            <a:ext cx="2389187" cy="608012"/>
            <a:chOff x="308986" y="632835"/>
            <a:chExt cx="2389187" cy="608012"/>
          </a:xfrm>
        </p:grpSpPr>
        <p:pic>
          <p:nvPicPr>
            <p:cNvPr id="4"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gr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预习检查</a:t>
            </a:r>
          </a:p>
        </p:txBody>
      </p:sp>
      <p:sp>
        <p:nvSpPr>
          <p:cNvPr id="12" name="矩形 11"/>
          <p:cNvSpPr>
            <a:spLocks noChangeAspect="1"/>
          </p:cNvSpPr>
          <p:nvPr/>
        </p:nvSpPr>
        <p:spPr>
          <a:xfrm>
            <a:off x="547313" y="1594843"/>
            <a:ext cx="1784463" cy="497957"/>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写对字形</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13" name="表格 12"/>
          <p:cNvGraphicFramePr>
            <a:graphicFrameLocks noGrp="1" noChangeAspect="1"/>
          </p:cNvGraphicFramePr>
          <p:nvPr>
            <p:custDataLst>
              <p:tags r:id="rId3"/>
            </p:custDataLst>
          </p:nvPr>
        </p:nvGraphicFramePr>
        <p:xfrm>
          <a:off x="863023" y="2677455"/>
          <a:ext cx="8128000" cy="2194560"/>
        </p:xfrm>
        <a:graphic>
          <a:graphicData uri="http://schemas.openxmlformats.org/drawingml/2006/table">
            <a:tbl>
              <a:tblPr firstRow="1" firstCol="1" bandRow="1"/>
              <a:tblGrid>
                <a:gridCol w="1625600"/>
                <a:gridCol w="1625600"/>
                <a:gridCol w="1625600"/>
                <a:gridCol w="1625600"/>
                <a:gridCol w="1625600"/>
              </a:tblGrid>
              <a:tr h="502920">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词语</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易错字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rowSpan="4">
                  <a:txBody>
                    <a:bodyPr vert="horz" wrap="square"/>
                    <a:lstStyle/>
                    <a:p>
                      <a:pPr algn="ctr">
                        <a:lnSpc>
                          <a:spcPct val="150000"/>
                        </a:lnSpc>
                        <a:spcAft>
                          <a:spcPct val="0"/>
                        </a:spcAft>
                        <a:tabLst>
                          <a:tab pos="1188085"/>
                          <a:tab pos="2163445"/>
                          <a:tab pos="3142615"/>
                          <a:tab pos="4190365"/>
                        </a:tabLst>
                      </a:pP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词语</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易错字</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名</a:t>
                      </a:r>
                      <a:r>
                        <a:rPr lang="en-US" sz="2400" b="1" err="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yù</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vert="horz" wrap="square"/>
                    <a:lstStyle/>
                    <a:p>
                      <a:endParaRPr lang="zh-CN"/>
                    </a:p>
                  </a:txBody>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褒</a:t>
                      </a:r>
                      <a:r>
                        <a:rPr lang="en-US" sz="2400" b="1" err="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biǎn</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贬</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vert="horz" wrap="square"/>
                    <a:lstStyle/>
                    <a:p>
                      <a:pPr algn="ctr">
                        <a:lnSpc>
                          <a:spcPct val="150000"/>
                        </a:lnSpc>
                        <a:spcAft>
                          <a:spcPct val="0"/>
                        </a:spcAft>
                        <a:tabLst>
                          <a:tab pos="1188085"/>
                          <a:tab pos="2163445"/>
                          <a:tab pos="3142615"/>
                          <a:tab pos="4190365"/>
                        </a:tabLst>
                      </a:pPr>
                      <a:r>
                        <a:rPr lang="en-US" sz="2400" b="1" err="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téng</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写</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vert="horz" wrap="square"/>
                    <a:lstStyle/>
                    <a:p>
                      <a:endParaRPr lang="zh-CN"/>
                    </a:p>
                  </a:txBody>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针</a:t>
                      </a:r>
                      <a:r>
                        <a:rPr lang="en-US" sz="2400" b="1" err="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biān</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砭</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vert="horz" wrap="square"/>
                    <a:lstStyle/>
                    <a:p>
                      <a:pPr algn="ctr">
                        <a:lnSpc>
                          <a:spcPct val="150000"/>
                        </a:lnSpc>
                        <a:spcAft>
                          <a:spcPct val="0"/>
                        </a:spcAft>
                        <a:tabLst>
                          <a:tab pos="1188085"/>
                          <a:tab pos="2163445"/>
                          <a:tab pos="3142615"/>
                          <a:tab pos="4190365"/>
                        </a:tabLst>
                      </a:pP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juàn</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恋</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vMerge="1">
                  <a:txBody>
                    <a:bodyPr vert="horz" wrap="square"/>
                    <a:lstStyle/>
                    <a:p>
                      <a:endParaRPr lang="zh-CN"/>
                    </a:p>
                  </a:txBody>
                  <a:tcPr/>
                </a:tc>
                <a:tc>
                  <a:txBody>
                    <a:bodyPr vert="horz" wrap="square"/>
                    <a:lstStyle/>
                    <a:p>
                      <a:pPr algn="ctr">
                        <a:lnSpc>
                          <a:spcPct val="150000"/>
                        </a:lnSpc>
                        <a:spcAft>
                          <a:spcPct val="0"/>
                        </a:spcAft>
                        <a:tabLst>
                          <a:tab pos="1188085"/>
                          <a:tab pos="2163445"/>
                          <a:tab pos="3142615"/>
                          <a:tab pos="4190365"/>
                        </a:tabLst>
                      </a:pP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fàn</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滥</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a:txBody>
                    <a:bodyPr vert="horz" wrap="square"/>
                    <a:lstStyle/>
                    <a:p>
                      <a:pPr algn="ctr">
                        <a:lnSpc>
                          <a:spcPct val="150000"/>
                        </a:lnSpc>
                        <a:spcAft>
                          <a:spcPct val="0"/>
                        </a:spcAft>
                        <a:tabLst>
                          <a:tab pos="1188085"/>
                          <a:tab pos="2163445"/>
                          <a:tab pos="3142615"/>
                          <a:tab pos="4190365"/>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泛</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r>
            </a:tbl>
          </a:graphicData>
        </a:graphic>
      </p:graphicFrame>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预习检查</a:t>
            </a:r>
          </a:p>
        </p:txBody>
      </p:sp>
      <p:sp>
        <p:nvSpPr>
          <p:cNvPr id="12" name="矩形 11"/>
          <p:cNvSpPr>
            <a:spLocks noChangeAspect="1"/>
          </p:cNvSpPr>
          <p:nvPr/>
        </p:nvSpPr>
        <p:spPr>
          <a:xfrm>
            <a:off x="674371" y="1501703"/>
            <a:ext cx="1784463" cy="497957"/>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理解词语</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itle 6"/>
          <p:cNvSpPr txBox="1"/>
          <p:nvPr>
            <p:custDataLst>
              <p:tags r:id="rId3"/>
            </p:custDataLst>
          </p:nvPr>
        </p:nvSpPr>
        <p:spPr>
          <a:xfrm>
            <a:off x="609600" y="4474845"/>
            <a:ext cx="10972800" cy="7283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endPar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itle 6"/>
          <p:cNvSpPr txBox="1"/>
          <p:nvPr>
            <p:custDataLst>
              <p:tags r:id="rId4"/>
            </p:custDataLst>
          </p:nvPr>
        </p:nvSpPr>
        <p:spPr>
          <a:xfrm>
            <a:off x="608965" y="5332095"/>
            <a:ext cx="10972800" cy="10344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endPar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674371" y="2260516"/>
            <a:ext cx="10928476" cy="3761030"/>
          </a:xfrm>
          <a:prstGeom prst="rect">
            <a:avLst/>
          </a:prstGeom>
        </p:spPr>
        <p:txBody>
          <a:bodyPr wrap="square">
            <a:spAutoFit/>
          </a:bodyPr>
          <a:lstStyle/>
          <a:p>
            <a:pPr lvl="0">
              <a:lnSpc>
                <a:spcPct val="130000"/>
              </a:lnSpc>
              <a:spcBef>
                <a:spcPct val="0"/>
              </a:spcBef>
              <a:spcAft>
                <a:spcPts val="800"/>
              </a:spcAf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拳拳服膺</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：拳拳：紧握不舍，引伸为恳切；服膺：铭记心中。 形容恳切地牢记不忘。</a:t>
            </a:r>
            <a:endPar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spcAft>
                <a:spcPts val="800"/>
              </a:spcAf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无可非议</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：没有什么可以指责的，表示言行合乎情理。可用来形容人、事、思想、行动、品质等。</a:t>
            </a:r>
            <a:endPar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spcAft>
                <a:spcPts val="800"/>
              </a:spcAf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恫吓</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：恐吓，威胁。</a:t>
            </a:r>
            <a:endPar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spcAft>
                <a:spcPts val="800"/>
              </a:spcAf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无可非议</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：没有什么可以指责的，表示言行合乎情理。可用来形容人、事、思想、行动、品质等。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预习检查</a:t>
            </a:r>
          </a:p>
        </p:txBody>
      </p:sp>
      <p:sp>
        <p:nvSpPr>
          <p:cNvPr id="12" name="矩形 11"/>
          <p:cNvSpPr>
            <a:spLocks noChangeAspect="1"/>
          </p:cNvSpPr>
          <p:nvPr/>
        </p:nvSpPr>
        <p:spPr>
          <a:xfrm>
            <a:off x="674371" y="1491037"/>
            <a:ext cx="1784463" cy="535531"/>
          </a:xfrm>
          <a:prstGeom prst="rect">
            <a:avLst/>
          </a:prstGeom>
        </p:spPr>
        <p:txBody>
          <a:bodyPr wrap="none">
            <a:spAutoFit/>
          </a:bodyPr>
          <a:lstStyle/>
          <a:p>
            <a:pPr algn="l">
              <a:lnSpc>
                <a:spcPct val="120000"/>
              </a:lnSpc>
              <a:spcAft>
                <a:spcPct val="0"/>
              </a:spcAft>
              <a:tabLst>
                <a:tab pos="1188085"/>
                <a:tab pos="2163445"/>
                <a:tab pos="3142615"/>
                <a:tab pos="4190365"/>
              </a:tabLst>
            </a:pP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r>
              <a:rPr lang="en-US" alt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词语</a:t>
            </a: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辨析</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6" name="表格 5"/>
          <p:cNvGraphicFramePr>
            <a:graphicFrameLocks noGrp="1"/>
          </p:cNvGraphicFramePr>
          <p:nvPr>
            <p:custDataLst>
              <p:tags r:id="rId3"/>
            </p:custDataLst>
          </p:nvPr>
        </p:nvGraphicFramePr>
        <p:xfrm>
          <a:off x="674371" y="2463268"/>
          <a:ext cx="10850364" cy="1493520"/>
        </p:xfrm>
        <a:graphic>
          <a:graphicData uri="http://schemas.openxmlformats.org/drawingml/2006/table">
            <a:tbl>
              <a:tblPr firstRow="1" bandRow="1">
                <a:tableStyleId>{5C22544A-7EE6-4342-B048-85BDC9FD1C3A}</a:tableStyleId>
              </a:tblPr>
              <a:tblGrid>
                <a:gridCol w="4133440"/>
                <a:gridCol w="6716924"/>
              </a:tblGrid>
              <a:tr h="369570">
                <a:tc>
                  <a:txBody>
                    <a:bodyPr vert="horz" wrap="square"/>
                    <a:lstStyle/>
                    <a:p>
                      <a:pPr>
                        <a:buNone/>
                      </a:pPr>
                      <a:r>
                        <a:rPr lang="zh-CN" altLang="en-US" sz="2000" b="1">
                          <a:sym typeface="+mn-ea"/>
                        </a:rPr>
                        <a:t>恫吓:威吓，吓唬。</a:t>
                      </a:r>
                      <a:endParaRPr lang="zh-CN" altLang="en-US" sz="2000" b="1"/>
                    </a:p>
                  </a:txBody>
                  <a:tcPr/>
                </a:tc>
                <a:tc>
                  <a:txBody>
                    <a:bodyPr vert="horz" wrap="square"/>
                    <a:lstStyle/>
                    <a:p>
                      <a:pPr>
                        <a:buNone/>
                      </a:pPr>
                      <a:r>
                        <a:rPr lang="zh-CN" altLang="en-US" sz="2000" b="1">
                          <a:sym typeface="+mn-ea"/>
                        </a:rPr>
                        <a:t>恐吓:以要挟的话或手段威胁人;吓唬。</a:t>
                      </a:r>
                      <a:endParaRPr lang="zh-CN" altLang="en-US" sz="2000" b="1"/>
                    </a:p>
                  </a:txBody>
                  <a:tcPr/>
                </a:tc>
              </a:tr>
              <a:tr h="368935">
                <a:tc gridSpan="2">
                  <a:txBody>
                    <a:bodyPr vert="horz" wrap="square"/>
                    <a:lstStyle/>
                    <a:p>
                      <a:pPr>
                        <a:buNone/>
                      </a:pPr>
                      <a:r>
                        <a:rPr lang="zh-CN" altLang="en-US" sz="2000" b="1">
                          <a:sym typeface="+mn-ea"/>
                        </a:rPr>
                        <a:t>相同点:都有“威胁、吓唬”的意思。</a:t>
                      </a:r>
                      <a:endParaRPr lang="zh-CN" altLang="en-US" sz="2000" b="1"/>
                    </a:p>
                  </a:txBody>
                  <a:tcPr/>
                </a:tc>
                <a:tc hMerge="1">
                  <a:txBody>
                    <a:bodyPr vert="horz" wrap="square"/>
                    <a:lstStyle/>
                    <a:p>
                      <a:endParaRPr lang="zh-CN"/>
                    </a:p>
                  </a:txBody>
                  <a:tcPr/>
                </a:tc>
              </a:tr>
              <a:tr h="646430">
                <a:tc gridSpan="2">
                  <a:txBody>
                    <a:bodyPr vert="horz" wrap="square"/>
                    <a:lstStyle/>
                    <a:p>
                      <a:pPr>
                        <a:buNone/>
                      </a:pPr>
                      <a:r>
                        <a:rPr lang="zh-CN" altLang="en-US" sz="2000" b="1">
                          <a:sym typeface="+mn-ea"/>
                        </a:rPr>
                        <a:t>不同点:“恫吓”指用势力威胁,对象通常为个人、集团或国家，语义较重，适用范围较窄;“恐吓”指用言语手段威胁,只用于别人，不用于自己，适用范围宽。</a:t>
                      </a:r>
                      <a:endParaRPr lang="zh-CN" altLang="en-US" sz="2000" b="1"/>
                    </a:p>
                  </a:txBody>
                  <a:tcPr/>
                </a:tc>
                <a:tc hMerge="1">
                  <a:txBody>
                    <a:bodyPr vert="horz" wrap="square"/>
                    <a:lstStyle/>
                    <a:p>
                      <a:endParaRPr lang="zh-CN"/>
                    </a:p>
                  </a:txBody>
                  <a:tcPr/>
                </a:tc>
              </a:tr>
            </a:tbl>
          </a:graphicData>
        </a:graphic>
      </p:graphicFrame>
      <p:sp>
        <p:nvSpPr>
          <p:cNvPr id="7" name="文本框 6"/>
          <p:cNvSpPr txBox="1"/>
          <p:nvPr/>
        </p:nvSpPr>
        <p:spPr>
          <a:xfrm>
            <a:off x="4869426" y="1878433"/>
            <a:ext cx="1550424" cy="497957"/>
          </a:xfrm>
          <a:prstGeom prst="rect">
            <a:avLst/>
          </a:prstGeom>
          <a:noFill/>
        </p:spPr>
        <p:txBody>
          <a:bodyPr wrap="none" rtlCol="0" anchor="t">
            <a:spAutoFit/>
          </a:bodyPr>
          <a:lstStyle/>
          <a:p>
            <a:pPr algn="ct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恫吓</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恐吓</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9" name="表格 8"/>
          <p:cNvGraphicFramePr>
            <a:graphicFrameLocks noGrp="1"/>
          </p:cNvGraphicFramePr>
          <p:nvPr>
            <p:custDataLst>
              <p:tags r:id="rId4"/>
            </p:custDataLst>
          </p:nvPr>
        </p:nvGraphicFramePr>
        <p:xfrm>
          <a:off x="746211" y="4585009"/>
          <a:ext cx="10778524" cy="1920240"/>
        </p:xfrm>
        <a:graphic>
          <a:graphicData uri="http://schemas.openxmlformats.org/drawingml/2006/table">
            <a:tbl>
              <a:tblPr firstRow="1" bandRow="1">
                <a:tableStyleId>{5C22544A-7EE6-4342-B048-85BDC9FD1C3A}</a:tableStyleId>
              </a:tblPr>
              <a:tblGrid>
                <a:gridCol w="4106072"/>
                <a:gridCol w="6672452"/>
              </a:tblGrid>
              <a:tr h="640080">
                <a:tc>
                  <a:txBody>
                    <a:bodyPr vert="horz" wrap="square"/>
                    <a:lstStyle/>
                    <a:p>
                      <a:pPr>
                        <a:buNone/>
                      </a:pPr>
                      <a:r>
                        <a:rPr lang="zh-CN" sz="2000" b="1">
                          <a:solidFill>
                            <a:schemeClr val="bg1"/>
                          </a:solidFill>
                          <a:effectLst/>
                          <a:latin typeface="+mn-ea"/>
                          <a:ea typeface="+mn-ea"/>
                          <a:cs typeface="Times New Roman" panose="02020603050405020304" pitchFamily="18" charset="0"/>
                          <a:sym typeface="+mn-ea"/>
                        </a:rPr>
                        <a:t>无可非议</a:t>
                      </a:r>
                      <a:r>
                        <a:rPr lang="en-US" sz="2000" b="1">
                          <a:solidFill>
                            <a:schemeClr val="bg1"/>
                          </a:solidFill>
                          <a:effectLst/>
                          <a:latin typeface="+mn-ea"/>
                          <a:ea typeface="+mn-ea"/>
                          <a:cs typeface="Times New Roman" panose="02020603050405020304" pitchFamily="18" charset="0"/>
                          <a:sym typeface="+mn-ea"/>
                        </a:rPr>
                        <a:t>:</a:t>
                      </a:r>
                      <a:r>
                        <a:rPr lang="zh-CN" sz="2000" b="1">
                          <a:solidFill>
                            <a:schemeClr val="bg1"/>
                          </a:solidFill>
                          <a:effectLst/>
                          <a:latin typeface="+mn-ea"/>
                          <a:ea typeface="+mn-ea"/>
                          <a:cs typeface="Times New Roman" panose="02020603050405020304" pitchFamily="18" charset="0"/>
                          <a:sym typeface="+mn-ea"/>
                        </a:rPr>
                        <a:t>没有什么可以指摘的</a:t>
                      </a:r>
                      <a:r>
                        <a:rPr lang="en-US" sz="2000" b="1">
                          <a:solidFill>
                            <a:schemeClr val="bg1"/>
                          </a:solidFill>
                          <a:effectLst/>
                          <a:latin typeface="+mn-ea"/>
                          <a:ea typeface="+mn-ea"/>
                          <a:cs typeface="Times New Roman" panose="02020603050405020304" pitchFamily="18" charset="0"/>
                          <a:sym typeface="+mn-ea"/>
                        </a:rPr>
                        <a:t>,</a:t>
                      </a:r>
                      <a:r>
                        <a:rPr lang="zh-CN" sz="2000" b="1">
                          <a:solidFill>
                            <a:schemeClr val="bg1"/>
                          </a:solidFill>
                          <a:effectLst/>
                          <a:latin typeface="+mn-ea"/>
                          <a:ea typeface="+mn-ea"/>
                          <a:cs typeface="Times New Roman" panose="02020603050405020304" pitchFamily="18" charset="0"/>
                          <a:sym typeface="+mn-ea"/>
                        </a:rPr>
                        <a:t>表示言行合乎情理。</a:t>
                      </a:r>
                      <a:endParaRPr lang="zh-CN" altLang="en-US" sz="2000" b="1">
                        <a:solidFill>
                          <a:schemeClr val="bg1"/>
                        </a:solidFill>
                        <a:latin typeface="+mn-ea"/>
                        <a:ea typeface="+mn-ea"/>
                      </a:endParaRPr>
                    </a:p>
                  </a:txBody>
                  <a:tcPr>
                    <a:solidFill>
                      <a:srgbClr val="5B9BD5"/>
                    </a:solidFill>
                  </a:tcPr>
                </a:tc>
                <a:tc>
                  <a:txBody>
                    <a:bodyPr vert="horz" wrap="square"/>
                    <a:lstStyle/>
                    <a:p>
                      <a:pPr>
                        <a:lnSpc>
                          <a:spcPct val="120000"/>
                        </a:lnSpc>
                        <a:spcAft>
                          <a:spcPct val="0"/>
                        </a:spcAft>
                        <a:tabLst>
                          <a:tab pos="1188085"/>
                          <a:tab pos="2163445"/>
                          <a:tab pos="3142615"/>
                          <a:tab pos="4190365"/>
                        </a:tabLst>
                      </a:pPr>
                      <a:r>
                        <a:rPr lang="zh-CN" sz="2000" b="1">
                          <a:solidFill>
                            <a:schemeClr val="bg1"/>
                          </a:solidFill>
                          <a:effectLst/>
                          <a:latin typeface="+mn-ea"/>
                          <a:ea typeface="+mn-ea"/>
                          <a:cs typeface="Times New Roman" panose="02020603050405020304" pitchFamily="18" charset="0"/>
                          <a:sym typeface="+mn-ea"/>
                        </a:rPr>
                        <a:t>无可厚非</a:t>
                      </a:r>
                      <a:r>
                        <a:rPr lang="en-US" sz="2000" b="1">
                          <a:solidFill>
                            <a:schemeClr val="bg1"/>
                          </a:solidFill>
                          <a:effectLst/>
                          <a:latin typeface="+mn-ea"/>
                          <a:ea typeface="+mn-ea"/>
                          <a:cs typeface="Times New Roman" panose="02020603050405020304" pitchFamily="18" charset="0"/>
                          <a:sym typeface="+mn-ea"/>
                        </a:rPr>
                        <a:t>:</a:t>
                      </a:r>
                      <a:r>
                        <a:rPr lang="zh-CN" sz="2000" b="1">
                          <a:solidFill>
                            <a:schemeClr val="bg1"/>
                          </a:solidFill>
                          <a:effectLst/>
                          <a:latin typeface="+mn-ea"/>
                          <a:ea typeface="+mn-ea"/>
                          <a:cs typeface="Times New Roman" panose="02020603050405020304" pitchFamily="18" charset="0"/>
                          <a:sym typeface="+mn-ea"/>
                        </a:rPr>
                        <a:t>不可过分指摘</a:t>
                      </a:r>
                      <a:r>
                        <a:rPr lang="en-US" sz="2000" b="1">
                          <a:solidFill>
                            <a:schemeClr val="bg1"/>
                          </a:solidFill>
                          <a:effectLst/>
                          <a:latin typeface="+mn-ea"/>
                          <a:ea typeface="+mn-ea"/>
                          <a:cs typeface="Times New Roman" panose="02020603050405020304" pitchFamily="18" charset="0"/>
                          <a:sym typeface="+mn-ea"/>
                        </a:rPr>
                        <a:t>,</a:t>
                      </a:r>
                      <a:r>
                        <a:rPr lang="zh-CN" sz="2000" b="1">
                          <a:solidFill>
                            <a:schemeClr val="bg1"/>
                          </a:solidFill>
                          <a:effectLst/>
                          <a:latin typeface="+mn-ea"/>
                          <a:ea typeface="+mn-ea"/>
                          <a:cs typeface="Times New Roman" panose="02020603050405020304" pitchFamily="18" charset="0"/>
                          <a:sym typeface="+mn-ea"/>
                        </a:rPr>
                        <a:t>表示虽有缺点</a:t>
                      </a:r>
                      <a:r>
                        <a:rPr lang="en-US" sz="2000" b="1">
                          <a:solidFill>
                            <a:schemeClr val="bg1"/>
                          </a:solidFill>
                          <a:effectLst/>
                          <a:latin typeface="+mn-ea"/>
                          <a:ea typeface="+mn-ea"/>
                          <a:cs typeface="Times New Roman" panose="02020603050405020304" pitchFamily="18" charset="0"/>
                          <a:sym typeface="+mn-ea"/>
                        </a:rPr>
                        <a:t>,</a:t>
                      </a:r>
                      <a:r>
                        <a:rPr lang="zh-CN" sz="2000" b="1">
                          <a:solidFill>
                            <a:schemeClr val="bg1"/>
                          </a:solidFill>
                          <a:effectLst/>
                          <a:latin typeface="+mn-ea"/>
                          <a:ea typeface="+mn-ea"/>
                          <a:cs typeface="Times New Roman" panose="02020603050405020304" pitchFamily="18" charset="0"/>
                          <a:sym typeface="+mn-ea"/>
                        </a:rPr>
                        <a:t>但是可以理解或原谅。</a:t>
                      </a:r>
                      <a:endParaRPr lang="zh-CN" altLang="en-US" sz="2000" b="1">
                        <a:solidFill>
                          <a:schemeClr val="bg1"/>
                        </a:solidFill>
                        <a:latin typeface="+mn-ea"/>
                        <a:ea typeface="+mn-ea"/>
                      </a:endParaRPr>
                    </a:p>
                  </a:txBody>
                  <a:tcPr>
                    <a:solidFill>
                      <a:srgbClr val="5B9BD5"/>
                    </a:solidFill>
                  </a:tcPr>
                </a:tc>
              </a:tr>
              <a:tr h="368935">
                <a:tc gridSpan="2">
                  <a:txBody>
                    <a:bodyPr vert="horz" wrap="square"/>
                    <a:lstStyle/>
                    <a:p>
                      <a:pPr>
                        <a:buNone/>
                      </a:pPr>
                      <a:r>
                        <a:rPr lang="zh-CN" sz="2000" b="1">
                          <a:solidFill>
                            <a:srgbClr val="000000"/>
                          </a:solidFill>
                          <a:effectLst/>
                          <a:latin typeface="+mn-ea"/>
                          <a:ea typeface="+mn-ea"/>
                          <a:cs typeface="Times New Roman" panose="02020603050405020304" pitchFamily="18" charset="0"/>
                          <a:sym typeface="+mn-ea"/>
                        </a:rPr>
                        <a:t>相同点</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都含有</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不必加以指摘</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的意思。</a:t>
                      </a:r>
                      <a:endParaRPr lang="zh-CN" altLang="en-US" sz="2000" b="1">
                        <a:latin typeface="+mn-ea"/>
                        <a:ea typeface="+mn-ea"/>
                      </a:endParaRPr>
                    </a:p>
                  </a:txBody>
                  <a:tcPr/>
                </a:tc>
                <a:tc hMerge="1">
                  <a:txBody>
                    <a:bodyPr vert="horz" wrap="square"/>
                    <a:lstStyle/>
                    <a:p>
                      <a:endParaRPr lang="zh-CN"/>
                    </a:p>
                  </a:txBody>
                  <a:tcPr/>
                </a:tc>
              </a:tr>
              <a:tr h="646430">
                <a:tc gridSpan="2">
                  <a:txBody>
                    <a:bodyPr vert="horz" wrap="square"/>
                    <a:lstStyle/>
                    <a:p>
                      <a:pPr>
                        <a:buNone/>
                      </a:pPr>
                      <a:r>
                        <a:rPr lang="zh-CN" sz="2000" b="1">
                          <a:solidFill>
                            <a:srgbClr val="000000"/>
                          </a:solidFill>
                          <a:effectLst/>
                          <a:latin typeface="+mn-ea"/>
                          <a:ea typeface="+mn-ea"/>
                          <a:cs typeface="Times New Roman" panose="02020603050405020304" pitchFamily="18" charset="0"/>
                          <a:sym typeface="+mn-ea"/>
                        </a:rPr>
                        <a:t>不同点</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宋体" panose="02010600030101010101" pitchFamily="2" charset="-122"/>
                          <a:sym typeface="+mn-ea"/>
                        </a:rPr>
                        <a:t>①</a:t>
                      </a:r>
                      <a:r>
                        <a:rPr lang="zh-CN" sz="2000" b="1">
                          <a:solidFill>
                            <a:srgbClr val="000000"/>
                          </a:solidFill>
                          <a:effectLst/>
                          <a:latin typeface="+mn-ea"/>
                          <a:ea typeface="+mn-ea"/>
                          <a:cs typeface="Times New Roman" panose="02020603050405020304" pitchFamily="18" charset="0"/>
                          <a:sym typeface="+mn-ea"/>
                        </a:rPr>
                        <a:t>肯定程度不同。</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无可非议</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表示所说所做完全合乎情理</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肯定程度高。</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无可厚非</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表示言行虽然有不足</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但还是有可取之处</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可以原谅</a:t>
                      </a:r>
                      <a:r>
                        <a:rPr lang="en-US" sz="2000" b="1">
                          <a:solidFill>
                            <a:srgbClr val="000000"/>
                          </a:solidFill>
                          <a:effectLst/>
                          <a:latin typeface="+mn-ea"/>
                          <a:ea typeface="+mn-ea"/>
                          <a:cs typeface="Times New Roman" panose="02020603050405020304" pitchFamily="18" charset="0"/>
                          <a:sym typeface="+mn-ea"/>
                        </a:rPr>
                        <a:t>,</a:t>
                      </a:r>
                      <a:r>
                        <a:rPr lang="zh-CN" sz="2000" b="1">
                          <a:solidFill>
                            <a:srgbClr val="000000"/>
                          </a:solidFill>
                          <a:effectLst/>
                          <a:latin typeface="+mn-ea"/>
                          <a:ea typeface="+mn-ea"/>
                          <a:cs typeface="Times New Roman" panose="02020603050405020304" pitchFamily="18" charset="0"/>
                          <a:sym typeface="+mn-ea"/>
                        </a:rPr>
                        <a:t>肯定程度要低一些。</a:t>
                      </a:r>
                      <a:endParaRPr lang="zh-CN" altLang="en-US" sz="2000" b="1">
                        <a:latin typeface="+mn-ea"/>
                        <a:ea typeface="+mn-ea"/>
                      </a:endParaRPr>
                    </a:p>
                  </a:txBody>
                  <a:tcPr/>
                </a:tc>
                <a:tc hMerge="1">
                  <a:txBody>
                    <a:bodyPr vert="horz" wrap="square"/>
                    <a:lstStyle/>
                    <a:p>
                      <a:endParaRPr lang="zh-CN"/>
                    </a:p>
                  </a:txBody>
                  <a:tcPr/>
                </a:tc>
              </a:tr>
            </a:tbl>
          </a:graphicData>
        </a:graphic>
      </p:graphicFrame>
      <p:sp>
        <p:nvSpPr>
          <p:cNvPr id="10" name="文本框 9"/>
          <p:cNvSpPr txBox="1"/>
          <p:nvPr/>
        </p:nvSpPr>
        <p:spPr>
          <a:xfrm>
            <a:off x="4507869" y="4087052"/>
            <a:ext cx="2872902" cy="497957"/>
          </a:xfrm>
          <a:prstGeom prst="rect">
            <a:avLst/>
          </a:prstGeom>
          <a:noFill/>
        </p:spPr>
        <p:txBody>
          <a:bodyPr wrap="none" rtlCol="0" anchor="t">
            <a:spAutoFit/>
          </a:bodyPr>
          <a:lstStyle/>
          <a:p>
            <a:pPr algn="ct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无可非议</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无可厚非</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6" name="文本框 5"/>
          <p:cNvSpPr txBox="1"/>
          <p:nvPr/>
        </p:nvSpPr>
        <p:spPr>
          <a:xfrm>
            <a:off x="5056900" y="894483"/>
            <a:ext cx="1826141" cy="584775"/>
          </a:xfrm>
          <a:prstGeom prst="rect">
            <a:avLst/>
          </a:prstGeom>
          <a:noFill/>
        </p:spPr>
        <p:txBody>
          <a:bodyPr wrap="none" rtlCol="0" anchor="t">
            <a:spAutoFit/>
          </a:bodyPr>
          <a:lstStyle/>
          <a:p>
            <a:r>
              <a:rPr lang="zh-CN" altLang="en-US" sz="32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整体感知</a:t>
            </a:r>
          </a:p>
        </p:txBody>
      </p:sp>
      <p:sp>
        <p:nvSpPr>
          <p:cNvPr id="7" name="文本框 6"/>
          <p:cNvSpPr txBox="1"/>
          <p:nvPr/>
        </p:nvSpPr>
        <p:spPr>
          <a:xfrm>
            <a:off x="601363" y="2421873"/>
            <a:ext cx="10709188" cy="3614323"/>
          </a:xfrm>
          <a:prstGeom prst="rect">
            <a:avLst/>
          </a:prstGeom>
          <a:solidFill>
            <a:schemeClr val="accent4">
              <a:lumMod val="50000"/>
            </a:schemeClr>
          </a:solidFill>
          <a:ln>
            <a:solidFill>
              <a:schemeClr val="accent4">
                <a:lumMod val="50000"/>
              </a:schemeClr>
            </a:solidFill>
          </a:ln>
        </p:spPr>
        <p:txBody>
          <a:bodyPr wrap="square" rtlCol="0" anchor="t">
            <a:spAutoFit/>
          </a:bodyPr>
          <a:lstStyle/>
          <a:p>
            <a:pPr marL="0" lvl="0" indent="-400050" algn="l" fontAlgn="ctr">
              <a:lnSpc>
                <a:spcPct val="130000"/>
              </a:lnSpc>
              <a:spcBef>
                <a:spcPts val="1000"/>
              </a:spcBef>
              <a:spcAft>
                <a:spcPct val="0"/>
              </a:spcAft>
              <a:buSzTx/>
              <a:buFont typeface="+mj-ea"/>
              <a:buNone/>
            </a:pPr>
            <a:r>
              <a:rPr 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苏格拉底通过提问先后提出了哪些观点</a:t>
            </a:r>
            <a:r>
              <a:rPr 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lvl="0" indent="-400050" algn="l" fontAlgn="ctr">
              <a:lnSpc>
                <a:spcPct val="130000"/>
              </a:lnSpc>
              <a:spcBef>
                <a:spcPts val="1000"/>
              </a:spcBef>
              <a:spcAft>
                <a:spcPct val="0"/>
              </a:spcAft>
              <a:buSzTx/>
              <a:buFont typeface="+mj-ea"/>
              <a:buNone/>
            </a:pP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苏格拉底提出跟格黎东探讨的主要问题是什么</a:t>
            </a:r>
            <a:r>
              <a:rPr 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lvl="0" indent="-400050" algn="l" fontAlgn="ctr">
              <a:lnSpc>
                <a:spcPct val="130000"/>
              </a:lnSpc>
              <a:spcBef>
                <a:spcPts val="1000"/>
              </a:spcBef>
              <a:spcAft>
                <a:spcPct val="0"/>
              </a:spcAft>
              <a:buSzTx/>
              <a:buFont typeface="+mj-ea"/>
              <a:buNone/>
            </a:pP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3</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苏格拉底最后得出的结论是什么</a:t>
            </a:r>
            <a:r>
              <a:rPr 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lvl="0" indent="-400050" algn="l" fontAlgn="ctr">
              <a:lnSpc>
                <a:spcPct val="130000"/>
              </a:lnSpc>
              <a:spcBef>
                <a:spcPts val="1000"/>
              </a:spcBef>
              <a:spcAft>
                <a:spcPct val="0"/>
              </a:spcAft>
              <a:buSzTx/>
              <a:buFont typeface="+mj-ea"/>
              <a:buNone/>
            </a:pP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4</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全文的谈话思路是怎样的</a:t>
            </a:r>
            <a:r>
              <a:rPr 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lvl="0" indent="-400050" algn="l" fontAlgn="ctr">
              <a:lnSpc>
                <a:spcPct val="130000"/>
              </a:lnSpc>
              <a:spcBef>
                <a:spcPts val="1000"/>
              </a:spcBef>
              <a:spcAft>
                <a:spcPct val="0"/>
              </a:spcAft>
              <a:buSzTx/>
              <a:buFont typeface="+mj-ea"/>
              <a:buNone/>
            </a:pPr>
            <a:endPar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lvl="0" indent="-400050" algn="l" fontAlgn="ctr">
              <a:lnSpc>
                <a:spcPct val="130000"/>
              </a:lnSpc>
              <a:spcBef>
                <a:spcPts val="1000"/>
              </a:spcBef>
              <a:spcAft>
                <a:spcPct val="0"/>
              </a:spcAft>
              <a:buSzTx/>
              <a:buFont typeface="+mj-ea"/>
              <a:buNone/>
            </a:pPr>
            <a:endPar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86" name="图片 1" descr="ff3c51b72633a3264e7b9e01e8140c0_副本"/>
          <p:cNvPicPr>
            <a:picLocks noChangeAspect="1"/>
          </p:cNvPicPr>
          <p:nvPr/>
        </p:nvPicPr>
        <p:blipFill>
          <a:blip r:embed="rId3"/>
          <a:stretch>
            <a:fillRect/>
          </a:stretch>
        </p:blipFill>
        <p:spPr>
          <a:xfrm>
            <a:off x="7859138" y="2421873"/>
            <a:ext cx="3630295" cy="36201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641386" y="1635303"/>
            <a:ext cx="5840060" cy="572464"/>
          </a:xfrm>
          <a:prstGeom prst="rect">
            <a:avLst/>
          </a:prstGeom>
          <a:noFill/>
        </p:spPr>
        <p:txBody>
          <a:bodyPr wrap="none" rtlCol="0" anchor="t">
            <a:spAutoFit/>
          </a:bodyPr>
          <a:lstStyle/>
          <a:p>
            <a:pPr marL="0" lvl="0" indent="-400050" algn="l" fontAlgn="ctr">
              <a:lnSpc>
                <a:spcPct val="130000"/>
              </a:lnSpc>
              <a:spcBef>
                <a:spcPts val="1000"/>
              </a:spcBef>
              <a:spcAft>
                <a:spcPct val="0"/>
              </a:spcAft>
              <a:buSzTx/>
              <a:buFont typeface="+mj-ea"/>
              <a:buNone/>
            </a:pP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苏格拉底通过提问先后提出了哪些观点?</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5"/>
          <p:cNvSpPr txBox="1"/>
          <p:nvPr/>
        </p:nvSpPr>
        <p:spPr>
          <a:xfrm>
            <a:off x="641386" y="2513323"/>
            <a:ext cx="9877425" cy="3046988"/>
          </a:xfrm>
          <a:prstGeom prst="rect">
            <a:avLst/>
          </a:prstGeom>
          <a:noFill/>
        </p:spPr>
        <p:txBody>
          <a:bodyPr wrap="square" rtlCol="0" anchor="t">
            <a:spAutoFit/>
          </a:bodyPr>
          <a:lstStyle/>
          <a:p>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我们不必尊重人们</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的一切</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意见有些意见要重视有些就没有必要,也不必听从所有的人的意见</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。有些</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人的要听，有些人的不必听。</a:t>
            </a:r>
          </a:p>
          <a:p>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②好的意见就是明白人的意见坏的意见就是糊涂人的意见。</a:t>
            </a:r>
          </a:p>
          <a:p>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③我们应当认为最重要的并不是活着,而是活得好。</a:t>
            </a:r>
          </a:p>
          <a:p>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④我们必须承受一些比死刑更加重 或者比较轻的刑罚,做不正当的事在任何情况下对于做此事的人都不可避免地是邪恶的、可耻的。</a:t>
            </a:r>
          </a:p>
          <a:p>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⑤既不能以坏报坏,也不能对人做不正当的事,不管人家对我们做的什么事。</a:t>
            </a:r>
          </a:p>
        </p:txBody>
      </p:sp>
      <p:pic>
        <p:nvPicPr>
          <p:cNvPr id="7183" name="图片 17" descr="5a0f8411aab733011184eb5a09c5fb1_副本"/>
          <p:cNvPicPr>
            <a:picLocks noChangeAspect="1"/>
          </p:cNvPicPr>
          <p:nvPr/>
        </p:nvPicPr>
        <p:blipFill>
          <a:blip r:embed="rId3"/>
          <a:stretch>
            <a:fillRect/>
          </a:stretch>
        </p:blipFill>
        <p:spPr>
          <a:xfrm>
            <a:off x="9991090" y="4612934"/>
            <a:ext cx="2200910" cy="20085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arn(inVertical)">
                                      <p:cBhvr>
                                        <p:cTn id="10" dur="500"/>
                                        <p:tgtEl>
                                          <p:spTgt spid="6">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arn(inVertical)">
                                      <p:cBhvr>
                                        <p:cTn id="13" dur="500"/>
                                        <p:tgtEl>
                                          <p:spTgt spid="6">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arn(inVertical)">
                                      <p:cBhvr>
                                        <p:cTn id="16" dur="500"/>
                                        <p:tgtEl>
                                          <p:spTgt spid="6">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arn(inVertical)">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863023" y="1683277"/>
            <a:ext cx="6925294" cy="572464"/>
          </a:xfrm>
          <a:prstGeom prst="rect">
            <a:avLst/>
          </a:prstGeom>
          <a:noFill/>
        </p:spPr>
        <p:txBody>
          <a:bodyPr wrap="none" rtlCol="0" anchor="t">
            <a:spAutoFit/>
          </a:bodyPr>
          <a:lstStyle/>
          <a:p>
            <a:pPr marL="0" lvl="0" indent="-400050" algn="l" fontAlgn="ctr">
              <a:lnSpc>
                <a:spcPct val="130000"/>
              </a:lnSpc>
              <a:spcBef>
                <a:spcPts val="1000"/>
              </a:spcBef>
              <a:spcAft>
                <a:spcPct val="0"/>
              </a:spcAft>
              <a:buSzTx/>
              <a:buFont typeface="+mj-ea"/>
              <a:buNone/>
            </a:pP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苏格拉底提出跟格黎东探讨的主要问题是什么？</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6"/>
          <p:cNvSpPr txBox="1"/>
          <p:nvPr>
            <p:custDataLst>
              <p:tags r:id="rId3"/>
            </p:custDataLst>
          </p:nvPr>
        </p:nvSpPr>
        <p:spPr>
          <a:xfrm>
            <a:off x="969525" y="2745740"/>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原文：在我现在的情况下，格黎东啊，我们说的那个道理究竟是变了，还是仍然有效，究竟是应当放弃，还是必须遵从。</a:t>
            </a:r>
          </a:p>
        </p:txBody>
      </p:sp>
      <p:sp>
        <p:nvSpPr>
          <p:cNvPr id="8" name="Title 6"/>
          <p:cNvSpPr txBox="1"/>
          <p:nvPr>
            <p:custDataLst>
              <p:tags r:id="rId4"/>
            </p:custDataLst>
          </p:nvPr>
        </p:nvSpPr>
        <p:spPr>
          <a:xfrm>
            <a:off x="863023" y="4226543"/>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概括：越狱逃跑的行为是否正当？我们是该越狱逃跑还是从容赴死捍卫自己的信仰和正义？</a:t>
            </a:r>
          </a:p>
        </p:txBody>
      </p:sp>
      <p:pic>
        <p:nvPicPr>
          <p:cNvPr id="7183" name="图片 17" descr="5a0f8411aab733011184eb5a09c5fb1_副本"/>
          <p:cNvPicPr>
            <a:picLocks noChangeAspect="1"/>
          </p:cNvPicPr>
          <p:nvPr/>
        </p:nvPicPr>
        <p:blipFill>
          <a:blip r:embed="rId5"/>
          <a:stretch>
            <a:fillRect/>
          </a:stretch>
        </p:blipFill>
        <p:spPr>
          <a:xfrm>
            <a:off x="9721215" y="4597400"/>
            <a:ext cx="2200910" cy="20085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3"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2"/>
      <p:bldP spid="8" grpId="3"/>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7" name="Title 6"/>
          <p:cNvSpPr txBox="1"/>
          <p:nvPr>
            <p:custDataLst>
              <p:tags r:id="rId3"/>
            </p:custDataLst>
          </p:nvPr>
        </p:nvSpPr>
        <p:spPr>
          <a:xfrm>
            <a:off x="863023" y="2874645"/>
            <a:ext cx="10538145" cy="17227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原文：那就无论如何不能做不正当的事了。</a:t>
            </a:r>
          </a:p>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那就既不能以坏报坏，也不能对人做不正当的事，不管人家对我们做的什么事。</a:t>
            </a:r>
          </a:p>
        </p:txBody>
      </p:sp>
      <p:sp>
        <p:nvSpPr>
          <p:cNvPr id="8" name="Title 6"/>
          <p:cNvSpPr txBox="1"/>
          <p:nvPr>
            <p:custDataLst>
              <p:tags r:id="rId4"/>
            </p:custDataLst>
          </p:nvPr>
        </p:nvSpPr>
        <p:spPr>
          <a:xfrm>
            <a:off x="846153" y="4803587"/>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概括：越狱逃跑的行为是不正当的，宁可被处死，也不能做不正义的事情，即坚持正义，绝不越狱。</a:t>
            </a:r>
          </a:p>
        </p:txBody>
      </p:sp>
      <p:sp>
        <p:nvSpPr>
          <p:cNvPr id="9" name="文本框 8"/>
          <p:cNvSpPr txBox="1"/>
          <p:nvPr/>
        </p:nvSpPr>
        <p:spPr>
          <a:xfrm>
            <a:off x="568119" y="1740264"/>
            <a:ext cx="5078634" cy="461665"/>
          </a:xfrm>
          <a:prstGeom prst="rect">
            <a:avLst/>
          </a:prstGeom>
          <a:noFill/>
        </p:spPr>
        <p:txBody>
          <a:bodyPr wrap="none" rtlCol="0" anchor="t">
            <a:spAutoFit/>
          </a:bodyPr>
          <a:lstStyle/>
          <a:p>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3.</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苏格拉底最后得出的结论是什么？</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83" name="图片 17" descr="5a0f8411aab733011184eb5a09c5fb1_副本"/>
          <p:cNvPicPr>
            <a:picLocks noChangeAspect="1"/>
          </p:cNvPicPr>
          <p:nvPr/>
        </p:nvPicPr>
        <p:blipFill>
          <a:blip r:embed="rId5"/>
          <a:stretch>
            <a:fillRect/>
          </a:stretch>
        </p:blipFill>
        <p:spPr>
          <a:xfrm>
            <a:off x="9721215" y="4597400"/>
            <a:ext cx="2200910" cy="20085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3"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2"/>
      <p:bldP spid="8" grpId="3"/>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6" name="Title 6"/>
          <p:cNvSpPr txBox="1"/>
          <p:nvPr>
            <p:custDataLst>
              <p:tags r:id="rId3"/>
            </p:custDataLst>
          </p:nvPr>
        </p:nvSpPr>
        <p:spPr>
          <a:xfrm>
            <a:off x="722390" y="2738811"/>
            <a:ext cx="9601200" cy="682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首先，提出问题——在死亡面前要不要坚持正义。</a:t>
            </a:r>
          </a:p>
        </p:txBody>
      </p:sp>
      <p:sp>
        <p:nvSpPr>
          <p:cNvPr id="10" name="Title 6"/>
          <p:cNvSpPr txBox="1"/>
          <p:nvPr>
            <p:custDataLst>
              <p:tags r:id="rId4"/>
            </p:custDataLst>
          </p:nvPr>
        </p:nvSpPr>
        <p:spPr>
          <a:xfrm>
            <a:off x="722390" y="3547801"/>
            <a:ext cx="9601200" cy="682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其次，以身体被毁类比正义被毁，说明坚持正义的重要性。</a:t>
            </a:r>
          </a:p>
        </p:txBody>
      </p:sp>
      <p:sp>
        <p:nvSpPr>
          <p:cNvPr id="11" name="Title 6"/>
          <p:cNvSpPr txBox="1"/>
          <p:nvPr>
            <p:custDataLst>
              <p:tags r:id="rId5"/>
            </p:custDataLst>
          </p:nvPr>
        </p:nvSpPr>
        <p:spPr>
          <a:xfrm>
            <a:off x="722390" y="4378381"/>
            <a:ext cx="9601200" cy="682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最后，读出结论——坚持正义，绝不越狱。</a:t>
            </a:r>
          </a:p>
        </p:txBody>
      </p:sp>
      <p:sp>
        <p:nvSpPr>
          <p:cNvPr id="12" name="文本框 11"/>
          <p:cNvSpPr txBox="1"/>
          <p:nvPr/>
        </p:nvSpPr>
        <p:spPr>
          <a:xfrm>
            <a:off x="557633" y="1748047"/>
            <a:ext cx="4155305" cy="572464"/>
          </a:xfrm>
          <a:prstGeom prst="rect">
            <a:avLst/>
          </a:prstGeom>
          <a:noFill/>
        </p:spPr>
        <p:txBody>
          <a:bodyPr wrap="none" rtlCol="0" anchor="t">
            <a:spAutoFit/>
          </a:bodyPr>
          <a:lstStyle/>
          <a:p>
            <a:pPr marL="0" lvl="0" indent="-400050" algn="l" fontAlgn="ctr">
              <a:lnSpc>
                <a:spcPct val="130000"/>
              </a:lnSpc>
              <a:spcBef>
                <a:spcPts val="1000"/>
              </a:spcBef>
              <a:spcAft>
                <a:spcPct val="0"/>
              </a:spcAft>
              <a:buSzTx/>
              <a:buFont typeface="+mj-ea"/>
              <a:buNone/>
            </a:pP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4.</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全文的谈话思路是怎样的？</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83" name="图片 17" descr="5a0f8411aab733011184eb5a09c5fb1_副本"/>
          <p:cNvPicPr>
            <a:picLocks noChangeAspect="1"/>
          </p:cNvPicPr>
          <p:nvPr/>
        </p:nvPicPr>
        <p:blipFill>
          <a:blip r:embed="rId6"/>
          <a:stretch>
            <a:fillRect/>
          </a:stretch>
        </p:blipFill>
        <p:spPr>
          <a:xfrm>
            <a:off x="9721215" y="4597400"/>
            <a:ext cx="2200910" cy="20085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3"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4"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10" grpId="3"/>
      <p:bldP spid="11" grpId="4"/>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B01370B0D74B673D9DA8A51F5B9DA98B"/>
          <p:cNvPicPr>
            <a:picLocks noChangeAspect="1"/>
          </p:cNvPicPr>
          <p:nvPr/>
        </p:nvPicPr>
        <p:blipFill>
          <a:blip r:embed="rId2"/>
          <a:stretch>
            <a:fillRect/>
          </a:stretch>
        </p:blipFill>
        <p:spPr>
          <a:xfrm>
            <a:off x="1167765" y="1037590"/>
            <a:ext cx="5523230" cy="5523230"/>
          </a:xfrm>
          <a:prstGeom prst="rect">
            <a:avLst/>
          </a:prstGeom>
        </p:spPr>
      </p:pic>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rot="1447920">
            <a:off x="7285990" y="3244850"/>
            <a:ext cx="3570208" cy="769441"/>
          </a:xfrm>
          <a:prstGeom prst="rect">
            <a:avLst/>
          </a:prstGeom>
          <a:solidFill>
            <a:srgbClr val="2E2A27"/>
          </a:solidFill>
        </p:spPr>
        <p:txBody>
          <a:bodyPr wrap="none" rtlCol="0" anchor="t">
            <a:spAutoFit/>
          </a:bodyPr>
          <a:lstStyle/>
          <a:p>
            <a:r>
              <a:rPr lang="zh-CN" altLang="en-US" sz="4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理解文章内容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矩形 4"/>
          <p:cNvSpPr>
            <a:spLocks noChangeAspect="1"/>
          </p:cNvSpPr>
          <p:nvPr/>
        </p:nvSpPr>
        <p:spPr>
          <a:xfrm>
            <a:off x="508000" y="1701165"/>
            <a:ext cx="10977880" cy="1421928"/>
          </a:xfrm>
          <a:prstGeom prst="rect">
            <a:avLst/>
          </a:prstGeom>
        </p:spPr>
        <p:txBody>
          <a:bodyPr wrap="square">
            <a:spAutoFit/>
          </a:bodyPr>
          <a:lstStyle/>
          <a:p>
            <a:pPr>
              <a:lnSpc>
                <a:spcPct val="12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格黎东想尽办法要说服苏格拉底</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向他讲述雅典法律如何荒诞不经、判决如何有失公正</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而遵守这样的法律又是如何迂腐。但苏格拉底不为所动</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宁死不越狱逃跑。请查阅有关资料</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说说苏格拉底欣然接受不正义的判决而绝不逃走的理由</a:t>
            </a:r>
            <a:r>
              <a:rPr lang="zh-CN" altLang="zh-CN" sz="24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b="1">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576648" y="3836939"/>
            <a:ext cx="10909232" cy="1865126"/>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苏格拉底</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认为</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人的信念</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必须以诚信为本。离开了诚信</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也就失去了做人的基础。作为雅典公民的一员</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理应遵循契约精神。苏格拉底尊重和雅典城邦签订的契约</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维护雅典法律尊严</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坚持按照道德原则做合乎正义的事。如果私下逃走</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就会伤害自己的国家</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这不合道德正义</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是不正当的。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1171798" y="835934"/>
            <a:ext cx="4038600" cy="5581650"/>
          </a:xfrm>
          <a:prstGeom prst="rect">
            <a:avLst/>
          </a:prstGeom>
        </p:spPr>
      </p:pic>
      <p:sp>
        <p:nvSpPr>
          <p:cNvPr id="8" name="文本框 7"/>
          <p:cNvSpPr txBox="1"/>
          <p:nvPr/>
        </p:nvSpPr>
        <p:spPr>
          <a:xfrm>
            <a:off x="4147028" y="1903747"/>
            <a:ext cx="1107996" cy="4151063"/>
          </a:xfrm>
          <a:prstGeom prst="rect">
            <a:avLst/>
          </a:prstGeom>
          <a:noFill/>
        </p:spPr>
        <p:txBody>
          <a:bodyPr vert="eaVert" wrap="square" rtlCol="0" anchor="t">
            <a:spAutoFit/>
          </a:bodyPr>
          <a:lstStyle/>
          <a:p>
            <a:pPr>
              <a:lnSpc>
                <a:spcPct val="150000"/>
              </a:lnSpc>
            </a:pPr>
            <a:r>
              <a:rPr lang="zh-CN" sz="20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富贵不能淫，贫贱不能移，威武不能屈，此之谓大丈夫。</a:t>
            </a:r>
            <a:endParaRPr lang="zh-CN" altLang="en-US" sz="2000"/>
          </a:p>
        </p:txBody>
      </p:sp>
      <p:pic>
        <p:nvPicPr>
          <p:cNvPr id="3" name="图片 2" descr="DF427CA15F42D76049F3D465AA85DDE4"/>
          <p:cNvPicPr>
            <a:picLocks noChangeAspect="1"/>
          </p:cNvPicPr>
          <p:nvPr/>
        </p:nvPicPr>
        <p:blipFill>
          <a:blip r:embed="rId4"/>
          <a:stretch>
            <a:fillRect/>
          </a:stretch>
        </p:blipFill>
        <p:spPr>
          <a:xfrm>
            <a:off x="6382932" y="693021"/>
            <a:ext cx="4400396" cy="5867475"/>
          </a:xfrm>
          <a:prstGeom prst="rect">
            <a:avLst/>
          </a:prstGeom>
        </p:spPr>
      </p:pic>
      <p:sp>
        <p:nvSpPr>
          <p:cNvPr id="2" name="矩形 1"/>
          <p:cNvSpPr/>
          <p:nvPr/>
        </p:nvSpPr>
        <p:spPr>
          <a:xfrm>
            <a:off x="9568242" y="1010027"/>
            <a:ext cx="1107996" cy="4242316"/>
          </a:xfrm>
          <a:prstGeom prst="rect">
            <a:avLst/>
          </a:prstGeom>
        </p:spPr>
        <p:txBody>
          <a:bodyPr vert="eaVert" wrap="square">
            <a:spAutoFit/>
          </a:bodyPr>
          <a:lstStyle/>
          <a:p>
            <a:pPr>
              <a:lnSpc>
                <a:spcPct val="150000"/>
              </a:lnSpc>
            </a:pPr>
            <a:r>
              <a:rPr lang="zh-CN" altLang="zh-CN" sz="20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生，我所欲也，义，亦我所欲也。二者不可得兼，舍生而取义者也。</a:t>
            </a:r>
            <a:endParaRPr lang="zh-CN" altLang="en-US" sz="2000">
              <a:solidFill>
                <a:srgbClr val="C00000"/>
              </a:solidFill>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6" name="矩形 5"/>
          <p:cNvSpPr>
            <a:spLocks noChangeAspect="1"/>
          </p:cNvSpPr>
          <p:nvPr/>
        </p:nvSpPr>
        <p:spPr>
          <a:xfrm>
            <a:off x="863023" y="2237353"/>
            <a:ext cx="10777357" cy="2751522"/>
          </a:xfrm>
          <a:prstGeom prst="rect">
            <a:avLst/>
          </a:prstGeom>
        </p:spPr>
        <p:txBody>
          <a:bodyPr wrap="square">
            <a:spAutoFit/>
          </a:bodyPr>
          <a:lstStyle/>
          <a:p>
            <a:pPr>
              <a:lnSpc>
                <a:spcPct val="120000"/>
              </a:lnSpc>
              <a:tabLst>
                <a:tab pos="1188085"/>
                <a:tab pos="2163445"/>
                <a:tab pos="3142615"/>
                <a:tab pos="4190365"/>
              </a:tabLst>
            </a:pP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苏格拉底全面考量了私自逃走可能产生的后果</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认为私下逃走也是不明智的。比如</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如果到外邦避难</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外邦政府会敌视他这个不尊重法律的人</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城邦民众也会嘲笑和瞧不起他。这样</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他将失去做人的尊严</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无法继续和别人讨论真理、公正和正义的问题</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而那种平庸的生活是没有意义的。苏格拉底还考虑到了由于自己逃走而带给周围人的伤害</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比如朋友将受到牵连</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被查抄财产、受到监禁或流放</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自己的学生、朋友、亲人会被别人嘲笑等等</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这些更坚定了他拒绝逃走的决心。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矩形 4"/>
          <p:cNvSpPr>
            <a:spLocks noChangeAspect="1"/>
          </p:cNvSpPr>
          <p:nvPr/>
        </p:nvSpPr>
        <p:spPr>
          <a:xfrm>
            <a:off x="550603" y="1707810"/>
            <a:ext cx="8128000" cy="497957"/>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苏格拉底有哪些优秀的品质</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试结合本文加以概括。</a:t>
            </a:r>
          </a:p>
        </p:txBody>
      </p:sp>
      <p:sp>
        <p:nvSpPr>
          <p:cNvPr id="6" name="矩形 5"/>
          <p:cNvSpPr/>
          <p:nvPr/>
        </p:nvSpPr>
        <p:spPr>
          <a:xfrm>
            <a:off x="489167" y="3386743"/>
            <a:ext cx="10229981" cy="1421928"/>
          </a:xfrm>
          <a:prstGeom prst="rect">
            <a:avLst/>
          </a:prstGeom>
        </p:spPr>
        <p:txBody>
          <a:bodyPr wrap="square">
            <a:spAutoFit/>
          </a:bodyPr>
          <a:lstStyle/>
          <a:p>
            <a:pPr>
              <a:lnSpc>
                <a:spcPct val="120000"/>
              </a:lnSpc>
              <a:tabLst>
                <a:tab pos="1188085"/>
                <a:tab pos="2163445"/>
                <a:tab pos="3142615"/>
                <a:tab pos="4190365"/>
              </a:tabLst>
            </a:pP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(1)</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苏格拉底有信仰</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有原则</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有底线</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舍生取义</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绝不苟活</a:t>
            </a:r>
            <a:r>
              <a:rPr lang="zh-CN"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苏格拉底人格高尚</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心胸坦荡</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临危不惧</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坦然自若</a:t>
            </a:r>
            <a:r>
              <a:rPr lang="zh-CN"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3)</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苏格拉底为人和蔼</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待人和善</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循循善诱</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有着高超的谈话技术。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矩形 4"/>
          <p:cNvSpPr>
            <a:spLocks noChangeAspect="1"/>
          </p:cNvSpPr>
          <p:nvPr/>
        </p:nvSpPr>
        <p:spPr>
          <a:xfrm>
            <a:off x="508000" y="1497936"/>
            <a:ext cx="8128000" cy="497957"/>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苏格拉底的提问给我们怎样的启示</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b="1">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598618" y="2355579"/>
            <a:ext cx="10835502" cy="3194721"/>
          </a:xfrm>
          <a:prstGeom prst="rect">
            <a:avLst/>
          </a:prstGeom>
        </p:spPr>
        <p:txBody>
          <a:bodyPr wrap="square">
            <a:spAutoFit/>
          </a:bodyPr>
          <a:lstStyle/>
          <a:p>
            <a:pPr>
              <a:lnSpc>
                <a:spcPct val="120000"/>
              </a:lnSpc>
              <a:tabLst>
                <a:tab pos="1188085"/>
                <a:tab pos="2163445"/>
                <a:tab pos="3142615"/>
                <a:tab pos="4190365"/>
              </a:tabLst>
            </a:pP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(1)</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解释一种见解或看法时</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试着去用一种对方比较容易接受的方式进行。如</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在这方面</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我们该怎么说呢</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一个从事体育锻炼并且以此为业的人</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是重视一般人的赞美、责备和看法</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还是只听从一个人</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即医生或教练的褒贬意见</a:t>
            </a: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想法需要进一步完善</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就要循循善诱。如</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请看一看</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我们是不是还主张</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我们应当认为最重要的并不是活着</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而是活得好</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3)</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所有问题的提出</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是建立在平等的基础之上的。如</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我的好朋友啊</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我们一块儿研究吧。要是你对我所说的话有异议</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请提出反驳吧</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我会听的</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B01370B0D74B673D9DA8A51F5B9DA98B"/>
          <p:cNvPicPr>
            <a:picLocks noChangeAspect="1"/>
          </p:cNvPicPr>
          <p:nvPr/>
        </p:nvPicPr>
        <p:blipFill>
          <a:blip r:embed="rId2"/>
          <a:stretch>
            <a:fillRect/>
          </a:stretch>
        </p:blipFill>
        <p:spPr>
          <a:xfrm>
            <a:off x="1167765" y="1037590"/>
            <a:ext cx="5523230" cy="5523230"/>
          </a:xfrm>
          <a:prstGeom prst="rect">
            <a:avLst/>
          </a:prstGeom>
        </p:spPr>
      </p:pic>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rot="20727940">
            <a:off x="6687961" y="2977143"/>
            <a:ext cx="3570208" cy="769441"/>
          </a:xfrm>
          <a:prstGeom prst="rect">
            <a:avLst/>
          </a:prstGeom>
          <a:solidFill>
            <a:srgbClr val="2E2A27"/>
          </a:solidFill>
          <a:ln>
            <a:solidFill>
              <a:srgbClr val="1F1A17"/>
            </a:solidFill>
          </a:ln>
        </p:spPr>
        <p:txBody>
          <a:bodyPr wrap="none" rtlCol="0" anchor="t">
            <a:spAutoFit/>
          </a:bodyPr>
          <a:lstStyle/>
          <a:p>
            <a:pPr marR="0" lvl="0" indent="0" fontAlgn="auto">
              <a:lnSpc>
                <a:spcPct val="100000"/>
              </a:lnSpc>
              <a:spcBef>
                <a:spcPct val="0"/>
              </a:spcBef>
              <a:spcAft>
                <a:spcPct val="0"/>
              </a:spcAft>
              <a:buSzTx/>
              <a:buFontTx/>
              <a:buNone/>
            </a:pPr>
            <a:r>
              <a:rPr lang="zh-CN" altLang="zh-CN" sz="4400" b="1">
                <a:solidFill>
                  <a:schemeClr val="bg1"/>
                </a:solidFill>
                <a:sym typeface="+mn-ea"/>
              </a:rPr>
              <a:t>厘清论述思路</a:t>
            </a:r>
            <a:endParaRPr lang="zh-CN" altLang="en-US" sz="4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800380" y="2831619"/>
            <a:ext cx="8494633" cy="646331"/>
          </a:xfrm>
          <a:prstGeom prst="rect">
            <a:avLst/>
          </a:prstGeom>
          <a:noFill/>
        </p:spPr>
        <p:txBody>
          <a:bodyPr wrap="none" rtlCol="0" anchor="t">
            <a:spAutoFit/>
          </a:bodyPr>
          <a:lstStyle/>
          <a:p>
            <a:r>
              <a:rPr lang="zh-CN" altLang="en-US" sz="3600" b="1">
                <a:sym typeface="+mn-ea"/>
              </a:rPr>
              <a:t>苏格拉底劝说格黎东的逻辑思路是什么？</a:t>
            </a:r>
            <a:endParaRPr lang="zh-CN" altLang="en-US" sz="3600" b="1"/>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523170" y="2304857"/>
            <a:ext cx="11668830" cy="919867"/>
          </a:xfrm>
          <a:prstGeom prst="rect">
            <a:avLst/>
          </a:prstGeom>
          <a:noFill/>
        </p:spPr>
        <p:txBody>
          <a:bodyPr wrap="square" rtlCol="0" anchor="t">
            <a:spAutoFit/>
          </a:bodyPr>
          <a:lstStyle/>
          <a:p>
            <a:pPr>
              <a:lnSpc>
                <a:spcPct val="120000"/>
              </a:lnSpc>
              <a:tabLst>
                <a:tab pos="1188085"/>
                <a:tab pos="2163445"/>
                <a:tab pos="3142615"/>
                <a:tab pos="4190365"/>
              </a:tabLst>
            </a:pPr>
            <a:r>
              <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①首先阐述“你的关心如果合乎正道，我就听你的:如果不合乎正道，我不会让步的。</a:t>
            </a: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36605" y="1246955"/>
            <a:ext cx="11335265" cy="4081117"/>
          </a:xfrm>
          <a:prstGeom prst="rect">
            <a:avLst/>
          </a:prstGeom>
        </p:spPr>
        <p:txBody>
          <a:bodyPr wrap="square">
            <a:spAutoFit/>
          </a:bodyPr>
          <a:lstStyle/>
          <a:p>
            <a:pPr>
              <a:lnSpc>
                <a:spcPct val="120000"/>
              </a:lnSpc>
              <a:tabLst>
                <a:tab pos="1188085"/>
                <a:tab pos="2163445"/>
                <a:tab pos="3142615"/>
                <a:tab pos="4190365"/>
              </a:tabLst>
            </a:pPr>
            <a:r>
              <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②通过连续发问,请他考虑:我们不必尊重人们的一切意见，有些意见要重视有些就没有必要,也不必听从所有的人的意见有些人的要听，有些人的不必听?在格黎东做出了肯定的回答后苏格拉底运用联想谈到了</a:t>
            </a: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运动员。</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问及</a:t>
            </a:r>
            <a:r>
              <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第二个核心问题:是重视一般人的赞美、责备和看法，还是只听从-个人即医生或教练的褒贬意见?格黎东回答只听从一个人的意见</a:t>
            </a: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随后</a:t>
            </a:r>
            <a:r>
              <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，苏格拉底抛出第三个问题:如果听从了外行人的话,是不是要遭到损害?在格黎东承认会受到损害后，苏格拉底进而腾挪思维发问道义与身体谁贵重?格黎东回答道义比身体贵重得多</a:t>
            </a: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20000"/>
              </a:lnSpc>
              <a:tabLst>
                <a:tab pos="1188085"/>
                <a:tab pos="2163445"/>
                <a:tab pos="3142615"/>
                <a:tab pos="4190365"/>
              </a:tabLst>
            </a:pPr>
            <a:r>
              <a:rPr lang="zh-CN" altLang="en-US"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层层</a:t>
            </a:r>
            <a:r>
              <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诱导继续进行活得好比活着更重要。活得好就是活得体面、正派。</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49643" y="2325506"/>
            <a:ext cx="10700951" cy="535531"/>
          </a:xfrm>
          <a:prstGeom prst="rect">
            <a:avLst/>
          </a:prstGeom>
        </p:spPr>
        <p:txBody>
          <a:bodyPr wrap="square">
            <a:spAutoFit/>
          </a:bodyPr>
          <a:lstStyle/>
          <a:p>
            <a:pPr>
              <a:lnSpc>
                <a:spcPct val="120000"/>
              </a:lnSpc>
              <a:tabLst>
                <a:tab pos="1188085"/>
                <a:tab pos="2163445"/>
                <a:tab pos="3142615"/>
                <a:tab pos="4190365"/>
              </a:tabLst>
            </a:pPr>
            <a:r>
              <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rPr>
              <a:t>③最后得出结论私自离开是不正当的、邪恶的。可耻的。 我们不能做。</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B01370B0D74B673D9DA8A51F5B9DA98B"/>
          <p:cNvPicPr>
            <a:picLocks noChangeAspect="1"/>
          </p:cNvPicPr>
          <p:nvPr/>
        </p:nvPicPr>
        <p:blipFill>
          <a:blip r:embed="rId2"/>
          <a:stretch>
            <a:fillRect/>
          </a:stretch>
        </p:blipFill>
        <p:spPr>
          <a:xfrm>
            <a:off x="1167765" y="1037590"/>
            <a:ext cx="5523230" cy="5523230"/>
          </a:xfrm>
          <a:prstGeom prst="rect">
            <a:avLst/>
          </a:prstGeom>
        </p:spPr>
      </p:pic>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6878714" y="3131597"/>
            <a:ext cx="3570208" cy="769441"/>
          </a:xfrm>
          <a:prstGeom prst="rect">
            <a:avLst/>
          </a:prstGeom>
          <a:solidFill>
            <a:srgbClr val="2E2A27"/>
          </a:solidFill>
        </p:spPr>
        <p:txBody>
          <a:bodyPr wrap="none" rtlCol="0" anchor="t">
            <a:spAutoFit/>
          </a:bodyPr>
          <a:lstStyle/>
          <a:p>
            <a:r>
              <a:rPr lang="zh-CN" altLang="zh-CN" sz="4400" b="1">
                <a:solidFill>
                  <a:schemeClr val="bg1"/>
                </a:solidFill>
                <a:sym typeface="+mn-ea"/>
              </a:rPr>
              <a:t>品味语言特色</a:t>
            </a:r>
            <a:endParaRPr lang="zh-CN" altLang="en-US" sz="4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688835" y="1712224"/>
            <a:ext cx="9792335" cy="497957"/>
          </a:xfrm>
          <a:prstGeom prst="rect">
            <a:avLst/>
          </a:prstGeom>
          <a:noFill/>
        </p:spPr>
        <p:txBody>
          <a:bodyPr wrap="square" rtlCol="0" anchor="t">
            <a:spAutoFit/>
          </a:bodyPr>
          <a:lstStyle/>
          <a:p>
            <a:pPr>
              <a:lnSpc>
                <a:spcPct val="120000"/>
              </a:lnSpc>
              <a:spcAft>
                <a:spcPct val="0"/>
              </a:spcAft>
              <a:tabLst>
                <a:tab pos="1188085"/>
                <a:tab pos="2163445"/>
                <a:tab pos="3142615"/>
                <a:tab pos="4190365"/>
              </a:tabLst>
            </a:pPr>
            <a:r>
              <a:rPr lang="zh-CN"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苏格拉底式的提问有哪些特点</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zh-CN" altLang="zh-CN" sz="2400" b="1">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5"/>
          <p:cNvSpPr txBox="1"/>
          <p:nvPr/>
        </p:nvSpPr>
        <p:spPr>
          <a:xfrm>
            <a:off x="688835" y="5267730"/>
            <a:ext cx="10671143" cy="830997"/>
          </a:xfrm>
          <a:prstGeom prst="rect">
            <a:avLst/>
          </a:prstGeom>
          <a:solidFill>
            <a:schemeClr val="accent4">
              <a:lumMod val="50000"/>
            </a:schemeClr>
          </a:solidFill>
        </p:spPr>
        <p:txBody>
          <a:bodyPr wrap="square" rtlCol="0" anchor="t">
            <a:spAutoFit/>
          </a:bodyPr>
          <a:lstStyle/>
          <a:p>
            <a:r>
              <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铺垫的</a:t>
            </a:r>
            <a:r>
              <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效果:运用铺垫写法是为了蓄积气势,突出文章主旨,以此揭示出情节或人</a:t>
            </a:r>
          </a:p>
          <a:p>
            <a:r>
              <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物性格发展的必然性、合理性,达到水到渠成的效果。</a:t>
            </a:r>
          </a:p>
        </p:txBody>
      </p:sp>
      <p:sp>
        <p:nvSpPr>
          <p:cNvPr id="7" name="矩形 6"/>
          <p:cNvSpPr/>
          <p:nvPr/>
        </p:nvSpPr>
        <p:spPr>
          <a:xfrm>
            <a:off x="642868" y="2560075"/>
            <a:ext cx="10906898" cy="2308324"/>
          </a:xfrm>
          <a:prstGeom prst="rect">
            <a:avLst/>
          </a:prstGeom>
        </p:spPr>
        <p:txBody>
          <a:bodyPr wrap="square">
            <a:spAutoFit/>
          </a:bodyPr>
          <a:lstStyle/>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1)</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苏格拉底总是以谦和的态度发问</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语气亲切诚恳</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语调相对平和沉稳</a:t>
            </a:r>
            <a:r>
              <a:rPr lang="zh-CN"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endParaRPr>
          </a:p>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2)</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苏格拉底不轻易回答对方的问题</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他通过让对方不间断地回答问题</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使对方一步一步进入自己的逻辑轨道</a:t>
            </a:r>
            <a:r>
              <a:rPr lang="zh-CN"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endPar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endParaRPr>
          </a:p>
          <a:p>
            <a:pPr>
              <a:lnSpc>
                <a:spcPct val="120000"/>
              </a:lnSpc>
              <a:tabLst>
                <a:tab pos="1188085"/>
                <a:tab pos="2163445"/>
                <a:tab pos="3142615"/>
                <a:tab pos="4190365"/>
              </a:tabLst>
            </a:pPr>
            <a:r>
              <a:rPr lang="en-US" altLang="zh-CN" sz="2400" b="1" smtClean="0">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3)</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苏格拉底的提问</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层层铺垫</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步步设问</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深入浅出</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既以理服人又生动活泼</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体现了高超的</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劝说</a:t>
            </a:r>
            <a:r>
              <a:rPr lang="en-US"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2400" b="1">
                <a:solidFill>
                  <a:srgbClr val="C00000"/>
                </a:solidFill>
                <a:latin typeface="楷体" panose="02010609060101010101" pitchFamily="49" charset="-122"/>
                <a:ea typeface="楷体" panose="02010609060101010101" pitchFamily="49" charset="-122"/>
                <a:cs typeface="Times New Roman" panose="02020603050405020304" pitchFamily="18" charset="0"/>
                <a:sym typeface="+mn-ea"/>
              </a:rPr>
              <a:t>艺术。</a:t>
            </a:r>
            <a:endParaRPr lang="zh-CN" altLang="en-US" sz="2400" b="1">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92D35E9ADFFC9C5BF3A2428521CDDAAE"/>
          <p:cNvPicPr>
            <a:picLocks noChangeAspect="1"/>
          </p:cNvPicPr>
          <p:nvPr/>
        </p:nvPicPr>
        <p:blipFill>
          <a:blip r:embed="rId2"/>
          <a:stretch>
            <a:fillRect/>
          </a:stretch>
        </p:blipFill>
        <p:spPr>
          <a:xfrm>
            <a:off x="7982207" y="2079334"/>
            <a:ext cx="3872865" cy="3872865"/>
          </a:xfrm>
          <a:prstGeom prst="rect">
            <a:avLst/>
          </a:prstGeom>
        </p:spPr>
      </p:pic>
      <p:sp>
        <p:nvSpPr>
          <p:cNvPr id="7" name="矩形 6"/>
          <p:cNvSpPr/>
          <p:nvPr/>
        </p:nvSpPr>
        <p:spPr>
          <a:xfrm>
            <a:off x="640600" y="1742433"/>
            <a:ext cx="6732263" cy="3970318"/>
          </a:xfrm>
          <a:prstGeom prst="rect">
            <a:avLst/>
          </a:prstGeom>
          <a:solidFill>
            <a:srgbClr val="49403B"/>
          </a:solidFill>
        </p:spPr>
        <p:txBody>
          <a:bodyPr wrap="square">
            <a:spAutoFit/>
          </a:bodyPr>
          <a:lstStyle/>
          <a:p>
            <a:pPr>
              <a:lnSpc>
                <a:spcPct val="150000"/>
              </a:lnSpc>
              <a:tabLst>
                <a:tab pos="1188085"/>
                <a:tab pos="2163445"/>
                <a:tab pos="3142615"/>
                <a:tab pos="4190365"/>
              </a:tabLst>
            </a:pP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学习目标</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tabLst>
                <a:tab pos="1188085"/>
                <a:tab pos="2163445"/>
                <a:tab pos="3142615"/>
                <a:tab pos="4190365"/>
              </a:tabLst>
            </a:pP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把握文中一系列</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正义</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理念的内涵</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准确理解苏格拉底据此提出的观点</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深刻领会文章主旨。</a:t>
            </a:r>
          </a:p>
          <a:p>
            <a:pPr>
              <a:lnSpc>
                <a:spcPct val="150000"/>
              </a:lnSpc>
              <a:tabLst>
                <a:tab pos="1188085"/>
                <a:tab pos="2163445"/>
                <a:tab pos="3142615"/>
                <a:tab pos="4190365"/>
              </a:tabLst>
            </a:pP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领会苏格拉底的提问方式和论辩逻辑</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学习其既以理服人又生动活泼的</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劝说</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艺术。</a:t>
            </a:r>
          </a:p>
          <a:p>
            <a:pPr>
              <a:lnSpc>
                <a:spcPct val="150000"/>
              </a:lnSpc>
              <a:tabLst>
                <a:tab pos="1188085"/>
                <a:tab pos="2163445"/>
                <a:tab pos="3142615"/>
                <a:tab pos="4190365"/>
              </a:tabLst>
            </a:pP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探讨苏格拉底立身处世的法则</a:t>
            </a:r>
            <a:r>
              <a:rPr lang="en-US"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从中获得对自己人生有益的启示。</a:t>
            </a:r>
            <a:endPar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115311" y="1503307"/>
            <a:ext cx="12090011" cy="3647152"/>
          </a:xfrm>
          <a:prstGeom prst="rect">
            <a:avLst/>
          </a:prstGeom>
          <a:noFill/>
        </p:spPr>
        <p:txBody>
          <a:bodyPr wrap="square" rtlCol="0" anchor="t">
            <a:spAutoFit/>
          </a:bodyPr>
          <a:lstStyle/>
          <a:p>
            <a:pPr>
              <a:lnSpc>
                <a:spcPct val="150000"/>
              </a:lnSpc>
            </a:pP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写法指导</a:t>
            </a:r>
            <a:endParaRPr lang="zh-CN" altLang="en-US" sz="2200" b="1">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方法</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设</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问式铺垫。为反对对方提出的设想采取步步 设问的方式,促使对方沿着自己</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的思路</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思考,最后放弃原来的结论</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描写</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式铺垫。在开篇尽情铺陈、描写景物,来渣染氛.烘托人物</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背景</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式铺垫。交代故事发生的原因或环境,让故事的发展事出有因.也使故事更真实合理</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衬托</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式铺垫。先描写次要人物或叙述次要情节,以从正面衬托主要人物的出场或主要</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情节的</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发展</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200" b="1"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200" b="1" smtClean="0">
                <a:latin typeface="微软雅黑" panose="020b0503020204020204" pitchFamily="34" charset="-122"/>
                <a:ea typeface="微软雅黑" panose="020b0503020204020204" pitchFamily="34" charset="-122"/>
                <a:cs typeface="Times New Roman" panose="02020603050405020304" pitchFamily="18" charset="0"/>
              </a:rPr>
              <a:t>反差</a:t>
            </a:r>
            <a:r>
              <a:rPr lang="zh-CN" altLang="en-US" sz="2200" b="1">
                <a:latin typeface="微软雅黑" panose="020b0503020204020204" pitchFamily="34" charset="-122"/>
                <a:ea typeface="微软雅黑" panose="020b0503020204020204" pitchFamily="34" charset="-122"/>
                <a:cs typeface="Times New Roman" panose="02020603050405020304" pitchFamily="18" charset="0"/>
              </a:rPr>
              <a:t>式铺垫。就是让铺垫的方向与情节发展的方向相反。可以取得带给人意外惊喜之感。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863023" y="1972155"/>
            <a:ext cx="10820977" cy="830997"/>
          </a:xfrm>
          <a:prstGeom prst="rect">
            <a:avLst/>
          </a:prstGeom>
          <a:noFill/>
        </p:spPr>
        <p:txBody>
          <a:bodyPr wrap="square" rtlCol="0" anchor="t">
            <a:spAutoFit/>
          </a:bodyPr>
          <a:lstStyle/>
          <a:p>
            <a:r>
              <a:rPr lang="zh-CN" altLang="en-US" sz="2400" b="1">
                <a:latin typeface="微软雅黑" panose="020b0503020204020204" pitchFamily="34" charset="-122"/>
                <a:ea typeface="微软雅黑" panose="020b0503020204020204" pitchFamily="34" charset="-122"/>
                <a:cs typeface="Times New Roman" panose="02020603050405020304" pitchFamily="18" charset="0"/>
              </a:rPr>
              <a:t>当被格黎东问“你看我们该怎么办”时.苏格拉底连用了七个“是不是”的问句,这对表达看法</a:t>
            </a:r>
            <a:r>
              <a:rPr lang="zh-CN" altLang="en-US" sz="2400" b="1" smtClean="0">
                <a:latin typeface="微软雅黑" panose="020b0503020204020204" pitchFamily="34" charset="-122"/>
                <a:ea typeface="微软雅黑" panose="020b0503020204020204" pitchFamily="34" charset="-122"/>
                <a:cs typeface="Times New Roman" panose="02020603050405020304" pitchFamily="18" charset="0"/>
              </a:rPr>
              <a:t>有什么</a:t>
            </a:r>
            <a:r>
              <a:rPr lang="zh-CN" altLang="en-US" sz="2400" b="1">
                <a:latin typeface="微软雅黑" panose="020b0503020204020204" pitchFamily="34" charset="-122"/>
                <a:ea typeface="微软雅黑" panose="020b0503020204020204" pitchFamily="34" charset="-122"/>
                <a:cs typeface="Times New Roman" panose="02020603050405020304" pitchFamily="18" charset="0"/>
              </a:rPr>
              <a:t>作用</a:t>
            </a:r>
            <a:r>
              <a:rPr lang="zh-CN" altLang="en-US" sz="24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930875" y="3534460"/>
            <a:ext cx="11013990" cy="1689052"/>
          </a:xfrm>
          <a:prstGeom prst="rect">
            <a:avLst/>
          </a:prstGeom>
        </p:spPr>
        <p:txBody>
          <a:bodyPr wrap="square">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明确反复出现,强调了坚决不容许故意做不正当的事的道理,指出承受一些比死刑更加重或比较轻的刑罚的必要性，同时,告诚格黎东必须坚定信念,至死无悔。排比句式的使用,增强了表达效果，有一气呵成之效。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知识拓展</a:t>
            </a:r>
          </a:p>
        </p:txBody>
      </p:sp>
      <p:sp>
        <p:nvSpPr>
          <p:cNvPr id="5" name="矩形 4"/>
          <p:cNvSpPr>
            <a:spLocks noChangeAspect="1"/>
          </p:cNvSpPr>
          <p:nvPr/>
        </p:nvSpPr>
        <p:spPr>
          <a:xfrm>
            <a:off x="682127" y="956683"/>
            <a:ext cx="11443970" cy="5632311"/>
          </a:xfrm>
          <a:prstGeom prst="rect">
            <a:avLst/>
          </a:prstGeom>
        </p:spPr>
        <p:txBody>
          <a:bodyPr wrap="square">
            <a:spAutoFit/>
          </a:bodyPr>
          <a:lstStyle/>
          <a:p>
            <a:pPr algn="ctr">
              <a:lnSpc>
                <a:spcPct val="15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驳　　论</a:t>
            </a:r>
          </a:p>
          <a:p>
            <a:pPr>
              <a:lnSpc>
                <a:spcPct val="150000"/>
              </a:lnSpc>
              <a:spcAft>
                <a:spcPct val="0"/>
              </a:spcAft>
              <a:tabLst>
                <a:tab pos="1188085"/>
                <a:tab pos="2163445"/>
                <a:tab pos="3142615"/>
                <a:tab pos="4190365"/>
              </a:tabLst>
            </a:pP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驳论是指通过证说对方论点错误</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从而间接证明自己论点正确的一种论证方法。驳论的目的是驳倒对方的论点</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可以直接反驳对方论点</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也可以从反驳对方论据或论证入手</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揭露对方缺乏依据</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论证错误</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论点不能成立。</a:t>
            </a:r>
          </a:p>
          <a:p>
            <a:pPr>
              <a:lnSpc>
                <a:spcPct val="15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常用的驳论方法有三种</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直接反驳</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运用论据或推理</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直接证明对方论点是错误的。</a:t>
            </a:r>
          </a:p>
          <a:p>
            <a:pPr>
              <a:lnSpc>
                <a:spcPct val="15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反证法</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为了证明对方的论点是错误的</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可以先证明与其相矛盾的另一论点是正确的</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从而间接证明对方论点是错误的。</a:t>
            </a:r>
          </a:p>
          <a:p>
            <a:pPr>
              <a:lnSpc>
                <a:spcPct val="15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归谬法</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先假定对方的论点是对的</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然后以它为前提</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推导出一个明显荒谬的结论</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从而证明对方论点是错误的。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 calcmode="lin" valueType="num">
                                      <p:cBhvr additive="base">
                                        <p:cTn id="1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 calcmode="lin" valueType="num">
                                      <p:cBhvr additive="base">
                                        <p:cTn id="1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知识拓展</a:t>
            </a:r>
          </a:p>
        </p:txBody>
      </p:sp>
      <p:sp>
        <p:nvSpPr>
          <p:cNvPr id="5" name="矩形 4"/>
          <p:cNvSpPr>
            <a:spLocks noChangeAspect="1"/>
          </p:cNvSpPr>
          <p:nvPr/>
        </p:nvSpPr>
        <p:spPr>
          <a:xfrm>
            <a:off x="862964" y="1980334"/>
            <a:ext cx="11015997" cy="2751522"/>
          </a:xfrm>
          <a:prstGeom prst="rect">
            <a:avLst/>
          </a:prstGeom>
          <a:ln w="28575">
            <a:solidFill>
              <a:schemeClr val="tx1"/>
            </a:solidFill>
          </a:ln>
        </p:spPr>
        <p:txBody>
          <a:bodyPr wrap="square">
            <a:spAutoFit/>
          </a:bodyPr>
          <a:lstStyle/>
          <a:p>
            <a:pPr>
              <a:lnSpc>
                <a:spcPct val="12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迁移练笔</a:t>
            </a:r>
          </a:p>
          <a:p>
            <a:pPr>
              <a:lnSpc>
                <a:spcPct val="120000"/>
              </a:lnSpc>
              <a:spcAft>
                <a:spcPct val="0"/>
              </a:spcAft>
              <a:tabLst>
                <a:tab pos="1188085"/>
                <a:tab pos="2163445"/>
                <a:tab pos="3142615"/>
                <a:tab pos="4190365"/>
              </a:tabLst>
            </a:pP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盖文王拘而演《周易》</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仲尼厄而作《春秋》</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屈原放逐</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乃赋《离骚》</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左丘失明</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厥有《国语》</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孙子膑脚</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《兵法》修列</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不韦迁蜀</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世传《吕览》</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韩非囚秦</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《说难》《孤愤》。</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正所谓</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逆境出人才</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古往今来</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哪一位杰出人才不是披荆斩棘从各种困境中脱颖而出最终取得成功的呢</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请对</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逆境出人才</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这一观点进行驳论</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不少于</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2400" b="1">
                <a:latin typeface="微软雅黑" panose="020b0503020204020204" pitchFamily="34" charset="-122"/>
                <a:ea typeface="微软雅黑" panose="020b0503020204020204" pitchFamily="34" charset="-122"/>
                <a:cs typeface="Times New Roman" panose="02020603050405020304" pitchFamily="18" charset="0"/>
              </a:rPr>
              <a:t>字。</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文章主旨</a:t>
            </a:r>
          </a:p>
        </p:txBody>
      </p:sp>
      <p:sp>
        <p:nvSpPr>
          <p:cNvPr id="6" name="文本框 5"/>
          <p:cNvSpPr txBox="1"/>
          <p:nvPr/>
        </p:nvSpPr>
        <p:spPr>
          <a:xfrm>
            <a:off x="863023" y="2113675"/>
            <a:ext cx="10447586" cy="1754326"/>
          </a:xfrm>
          <a:prstGeom prst="rect">
            <a:avLst/>
          </a:prstGeom>
          <a:noFill/>
        </p:spPr>
        <p:txBody>
          <a:bodyPr wrap="square" rtlCol="0" anchor="t">
            <a:spAutoFit/>
          </a:bodyPr>
          <a:lstStyle/>
          <a:p>
            <a:pPr>
              <a:lnSpc>
                <a:spcPct val="150000"/>
              </a:lnSpc>
            </a:pPr>
            <a:r>
              <a:rPr lang="zh-CN" altLang="en-US" sz="2400" b="1">
                <a:latin typeface="微软雅黑" panose="020b0503020204020204" pitchFamily="34" charset="-122"/>
                <a:ea typeface="微软雅黑" panose="020b0503020204020204" pitchFamily="34" charset="-122"/>
                <a:cs typeface="Times New Roman" panose="02020603050405020304" pitchFamily="18" charset="0"/>
              </a:rPr>
              <a:t>这篇文章记述了苏格拉底说服格黎东放弃劝说自己越狱的努力的过程,深刻阐述了苏格拉底所坚守的“正义"理念及唯正义是从的道德信念,表现了苏格拉底的崇高追求和人格魅力。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板书设计</a:t>
            </a:r>
          </a:p>
        </p:txBody>
      </p:sp>
      <p:sp>
        <p:nvSpPr>
          <p:cNvPr id="6" name="矩形 5"/>
          <p:cNvSpPr/>
          <p:nvPr/>
        </p:nvSpPr>
        <p:spPr>
          <a:xfrm>
            <a:off x="3671109" y="3792706"/>
            <a:ext cx="4014794" cy="1200329"/>
          </a:xfrm>
          <a:prstGeom prst="rect">
            <a:avLst/>
          </a:prstGeom>
        </p:spPr>
        <p:txBody>
          <a:bodyPr wrap="square">
            <a:spAutoFit/>
          </a:bodyPr>
          <a:lstStyle/>
          <a:p>
            <a:pPr>
              <a:lnSpc>
                <a:spcPct val="150000"/>
              </a:lnSpc>
            </a:pPr>
            <a:r>
              <a:rPr lang="zh-CN" altLang="en-US" sz="2400" b="1" smtClean="0">
                <a:latin typeface="微软雅黑" panose="020b0503020204020204" pitchFamily="34" charset="-122"/>
                <a:cs typeface="Times New Roman" panose="02020603050405020304" pitchFamily="18" charset="0"/>
              </a:rPr>
              <a:t>受</a:t>
            </a:r>
            <a:r>
              <a:rPr lang="zh-CN" altLang="en-US" sz="2400" b="1">
                <a:latin typeface="微软雅黑" panose="020b0503020204020204" pitchFamily="34" charset="-122"/>
                <a:cs typeface="Times New Roman" panose="02020603050405020304" pitchFamily="18" charset="0"/>
              </a:rPr>
              <a:t>了损害还能体面、正派地活吗</a:t>
            </a:r>
            <a:r>
              <a:rPr lang="en-US" altLang="zh-CN" sz="2400" b="1">
                <a:latin typeface="微软雅黑" panose="020b0503020204020204" pitchFamily="34" charset="-122"/>
                <a:cs typeface="Times New Roman" panose="02020603050405020304" pitchFamily="18" charset="0"/>
              </a:rPr>
              <a:t>?</a:t>
            </a:r>
            <a:endParaRPr lang="zh-CN" altLang="en-US" sz="2400" b="1"/>
          </a:p>
        </p:txBody>
      </p:sp>
      <p:sp>
        <p:nvSpPr>
          <p:cNvPr id="7" name="矩形 6"/>
          <p:cNvSpPr/>
          <p:nvPr/>
        </p:nvSpPr>
        <p:spPr>
          <a:xfrm>
            <a:off x="863023" y="3066385"/>
            <a:ext cx="2339102" cy="461665"/>
          </a:xfrm>
          <a:prstGeom prst="rect">
            <a:avLst/>
          </a:prstGeom>
        </p:spPr>
        <p:txBody>
          <a:bodyPr wrap="none">
            <a:spAutoFit/>
          </a:bodyPr>
          <a:lstStyle/>
          <a:p>
            <a:r>
              <a:rPr lang="zh-CN" altLang="en-US" sz="2400" b="1" smtClean="0"/>
              <a:t>人应当坚持正义</a:t>
            </a:r>
            <a:endParaRPr lang="zh-CN" altLang="en-US" sz="2400" b="1"/>
          </a:p>
        </p:txBody>
      </p:sp>
      <p:sp>
        <p:nvSpPr>
          <p:cNvPr id="8" name="矩形 7"/>
          <p:cNvSpPr/>
          <p:nvPr/>
        </p:nvSpPr>
        <p:spPr>
          <a:xfrm>
            <a:off x="3671109" y="1958942"/>
            <a:ext cx="3716082" cy="461665"/>
          </a:xfrm>
          <a:prstGeom prst="rect">
            <a:avLst/>
          </a:prstGeom>
        </p:spPr>
        <p:txBody>
          <a:bodyPr wrap="none">
            <a:spAutoFit/>
          </a:bodyPr>
          <a:lstStyle/>
          <a:p>
            <a:r>
              <a:rPr lang="zh-CN" altLang="en-US" sz="2400" b="1">
                <a:latin typeface="微软雅黑" panose="020b0503020204020204" pitchFamily="34" charset="-122"/>
                <a:cs typeface="Times New Roman" panose="02020603050405020304" pitchFamily="18" charset="0"/>
              </a:rPr>
              <a:t>听众人意见还是一人意见</a:t>
            </a:r>
            <a:r>
              <a:rPr lang="en-US" altLang="zh-CN" sz="2400" b="1">
                <a:latin typeface="微软雅黑" panose="020b0503020204020204" pitchFamily="34" charset="-122"/>
                <a:cs typeface="Times New Roman" panose="02020603050405020304" pitchFamily="18" charset="0"/>
              </a:rPr>
              <a:t>?</a:t>
            </a:r>
            <a:endParaRPr lang="zh-CN" altLang="en-US" sz="2400" b="1"/>
          </a:p>
        </p:txBody>
      </p:sp>
      <p:sp>
        <p:nvSpPr>
          <p:cNvPr id="9" name="矩形 8"/>
          <p:cNvSpPr/>
          <p:nvPr/>
        </p:nvSpPr>
        <p:spPr>
          <a:xfrm>
            <a:off x="3671109" y="2978797"/>
            <a:ext cx="3408305" cy="461665"/>
          </a:xfrm>
          <a:prstGeom prst="rect">
            <a:avLst/>
          </a:prstGeom>
        </p:spPr>
        <p:txBody>
          <a:bodyPr wrap="none">
            <a:spAutoFit/>
          </a:bodyPr>
          <a:lstStyle/>
          <a:p>
            <a:r>
              <a:rPr lang="zh-CN" altLang="en-US" sz="2400" b="1">
                <a:latin typeface="微软雅黑" panose="020b0503020204020204" pitchFamily="34" charset="-122"/>
                <a:cs typeface="Times New Roman" panose="02020603050405020304" pitchFamily="18" charset="0"/>
              </a:rPr>
              <a:t>听众人意见有什么损害</a:t>
            </a:r>
            <a:r>
              <a:rPr lang="en-US" altLang="zh-CN" sz="2400" b="1">
                <a:latin typeface="微软雅黑" panose="020b0503020204020204" pitchFamily="34" charset="-122"/>
                <a:cs typeface="Times New Roman" panose="02020603050405020304" pitchFamily="18" charset="0"/>
              </a:rPr>
              <a:t>?</a:t>
            </a:r>
            <a:endParaRPr lang="zh-CN" altLang="en-US" sz="2400" b="1"/>
          </a:p>
        </p:txBody>
      </p:sp>
      <p:sp>
        <p:nvSpPr>
          <p:cNvPr id="10" name="矩形 9"/>
          <p:cNvSpPr/>
          <p:nvPr/>
        </p:nvSpPr>
        <p:spPr>
          <a:xfrm>
            <a:off x="8393082" y="3077701"/>
            <a:ext cx="2339102" cy="461665"/>
          </a:xfrm>
          <a:prstGeom prst="rect">
            <a:avLst/>
          </a:prstGeom>
        </p:spPr>
        <p:txBody>
          <a:bodyPr wrap="none">
            <a:spAutoFit/>
          </a:bodyPr>
          <a:lstStyle/>
          <a:p>
            <a:r>
              <a:rPr lang="zh-CN" altLang="en-US" sz="2400" b="1" smtClean="0"/>
              <a:t>跑掉是不正当的</a:t>
            </a:r>
            <a:endParaRPr lang="zh-CN" altLang="en-US" sz="2400" b="1"/>
          </a:p>
        </p:txBody>
      </p:sp>
      <p:sp>
        <p:nvSpPr>
          <p:cNvPr id="11" name="左大括号 10"/>
          <p:cNvSpPr/>
          <p:nvPr/>
        </p:nvSpPr>
        <p:spPr>
          <a:xfrm>
            <a:off x="3201416" y="2040867"/>
            <a:ext cx="469693" cy="259641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ln w="38100">
                <a:solidFill>
                  <a:schemeClr val="tx1"/>
                </a:solidFill>
              </a:ln>
            </a:endParaRPr>
          </a:p>
        </p:txBody>
      </p:sp>
      <p:sp>
        <p:nvSpPr>
          <p:cNvPr id="12" name="左大括号 11"/>
          <p:cNvSpPr/>
          <p:nvPr/>
        </p:nvSpPr>
        <p:spPr>
          <a:xfrm rot="10800000">
            <a:off x="7809178" y="1958942"/>
            <a:ext cx="469693" cy="259641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ln w="38100">
                <a:solidFill>
                  <a:schemeClr val="tx1"/>
                </a:solidFill>
              </a:l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06811"/>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写作指导</a:t>
            </a:r>
          </a:p>
        </p:txBody>
      </p:sp>
      <p:sp>
        <p:nvSpPr>
          <p:cNvPr id="100" name="文本框 99"/>
          <p:cNvSpPr txBox="1"/>
          <p:nvPr/>
        </p:nvSpPr>
        <p:spPr>
          <a:xfrm>
            <a:off x="489167" y="1091101"/>
            <a:ext cx="11188596" cy="5632311"/>
          </a:xfrm>
          <a:prstGeom prst="rect">
            <a:avLst/>
          </a:prstGeom>
          <a:noFill/>
          <a:ln w="9525">
            <a:noFill/>
          </a:ln>
        </p:spPr>
        <p:txBody>
          <a:bodyPr wrap="square">
            <a:spAutoFit/>
          </a:bodyPr>
          <a:lstStyle/>
          <a:p>
            <a:pPr indent="304800" algn="ctr">
              <a:lnSpc>
                <a:spcPct val="150000"/>
              </a:lnSpc>
            </a:pP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为正义站岗</a:t>
            </a:r>
            <a:r>
              <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不为邪恶买单</a:t>
            </a:r>
            <a:endPar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nSpc>
                <a:spcPct val="150000"/>
              </a:lnSpc>
            </a:pP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en-US" sz="2400" b="1" smtClean="0">
                <a:latin typeface="微软雅黑" panose="020b0503020204020204" pitchFamily="34" charset="-122"/>
                <a:ea typeface="微软雅黑" panose="020b0503020204020204" pitchFamily="34" charset="-122"/>
                <a:cs typeface="微软雅黑" panose="020b0503020204020204" pitchFamily="34" charset="-122"/>
              </a:rPr>
              <a:t>2019 </a:t>
            </a:r>
            <a:r>
              <a:rPr lang="zh-CN" sz="2400" b="1">
                <a:latin typeface="微软雅黑" panose="020b0503020204020204" pitchFamily="34" charset="-122"/>
                <a:ea typeface="微软雅黑" panose="020b0503020204020204" pitchFamily="34" charset="-122"/>
                <a:cs typeface="微软雅黑" panose="020b0503020204020204" pitchFamily="34" charset="-122"/>
              </a:rPr>
              <a:t>年 </a:t>
            </a:r>
            <a:r>
              <a:rPr lang="en-US" sz="2400" b="1">
                <a:latin typeface="微软雅黑" panose="020b0503020204020204" pitchFamily="34" charset="-122"/>
                <a:ea typeface="微软雅黑" panose="020b0503020204020204" pitchFamily="34" charset="-122"/>
                <a:cs typeface="微软雅黑" panose="020b0503020204020204" pitchFamily="34" charset="-122"/>
              </a:rPr>
              <a:t>3 </a:t>
            </a:r>
            <a:r>
              <a:rPr lang="zh-CN" sz="2400" b="1">
                <a:latin typeface="微软雅黑" panose="020b0503020204020204" pitchFamily="34" charset="-122"/>
                <a:ea typeface="微软雅黑" panose="020b0503020204020204" pitchFamily="34" charset="-122"/>
                <a:cs typeface="微软雅黑" panose="020b0503020204020204" pitchFamily="34" charset="-122"/>
              </a:rPr>
              <a:t>月 </a:t>
            </a:r>
            <a:r>
              <a:rPr lang="en-US" sz="2400" b="1">
                <a:latin typeface="微软雅黑" panose="020b0503020204020204" pitchFamily="34" charset="-122"/>
                <a:ea typeface="微软雅黑" panose="020b0503020204020204" pitchFamily="34" charset="-122"/>
                <a:cs typeface="微软雅黑" panose="020b0503020204020204" pitchFamily="34" charset="-122"/>
              </a:rPr>
              <a:t>31 </a:t>
            </a:r>
            <a:r>
              <a:rPr lang="zh-CN" sz="2400" b="1">
                <a:latin typeface="微软雅黑" panose="020b0503020204020204" pitchFamily="34" charset="-122"/>
                <a:ea typeface="微软雅黑" panose="020b0503020204020204" pitchFamily="34" charset="-122"/>
                <a:cs typeface="微软雅黑" panose="020b0503020204020204" pitchFamily="34" charset="-122"/>
              </a:rPr>
              <a:t>日 ， </a:t>
            </a:r>
            <a:r>
              <a:rPr lang="en-US" sz="2400" b="1">
                <a:latin typeface="微软雅黑" panose="020b0503020204020204" pitchFamily="34" charset="-122"/>
                <a:ea typeface="微软雅黑" panose="020b0503020204020204" pitchFamily="34" charset="-122"/>
                <a:cs typeface="微软雅黑" panose="020b0503020204020204" pitchFamily="34" charset="-122"/>
              </a:rPr>
              <a:t>30 </a:t>
            </a:r>
            <a:r>
              <a:rPr lang="zh-CN" sz="2400" b="1">
                <a:latin typeface="微软雅黑" panose="020b0503020204020204" pitchFamily="34" charset="-122"/>
                <a:ea typeface="微软雅黑" panose="020b0503020204020204" pitchFamily="34" charset="-122"/>
                <a:cs typeface="微软雅黑" panose="020b0503020204020204" pitchFamily="34" charset="-122"/>
              </a:rPr>
              <a:t>名热血方刚的青年恪尽职守 ， 坚守职责 ， 勇扑山火 ， 把生命挥洒在烈焰之中。事后 ， 全国人民皆沉浸于悲痛中 ， 却有一男子对烈士冷嘲热讽 ， 甚至谩骂。最终 ， 受网民炮轰 ， 也受到法律制裁。我认为 ， 应勇于为正义发言 ， 不容邪恶滋长。  </a:t>
            </a:r>
          </a:p>
          <a:p>
            <a:pPr indent="304800">
              <a:lnSpc>
                <a:spcPct val="150000"/>
              </a:lnSpc>
            </a:pPr>
            <a:r>
              <a:rPr lang="en-US" altLang="zh-CN" sz="24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sz="2400" b="1" smtClean="0">
                <a:latin typeface="微软雅黑" panose="020b0503020204020204" pitchFamily="34" charset="-122"/>
                <a:ea typeface="微软雅黑" panose="020b0503020204020204" pitchFamily="34" charset="-122"/>
                <a:cs typeface="微软雅黑" panose="020b0503020204020204" pitchFamily="34" charset="-122"/>
              </a:rPr>
              <a:t>不</a:t>
            </a:r>
            <a:r>
              <a:rPr lang="zh-CN" sz="2400" b="1">
                <a:latin typeface="微软雅黑" panose="020b0503020204020204" pitchFamily="34" charset="-122"/>
                <a:ea typeface="微软雅黑" panose="020b0503020204020204" pitchFamily="34" charset="-122"/>
                <a:cs typeface="微软雅黑" panose="020b0503020204020204" pitchFamily="34" charset="-122"/>
              </a:rPr>
              <a:t>为正义站岗</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就为邪恶买单。在现实中</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我们应发自肺腑地去维护正义</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为正义站岗。对待不良行为</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应以笔做</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武器</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，向毫无感恩之心的男子口诛笔伐，维护正义与天理，守护烈士的尊严不被玷污，让那些邪恶分子为不道义行为买单。这才是作为一名有正义感的社会公民，应尽的责任和义务。否则，作为旁观者，社会</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就会变得冷漠与麻木。</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写作指导</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551180" y="1802130"/>
            <a:ext cx="11105515" cy="3905043"/>
          </a:xfrm>
          <a:prstGeom prst="rect">
            <a:avLst/>
          </a:prstGeom>
          <a:noFill/>
          <a:ln w="9525">
            <a:noFill/>
          </a:ln>
        </p:spPr>
        <p:txBody>
          <a:bodyPr wrap="square">
            <a:spAutoFit/>
          </a:bodyPr>
          <a:lstStyle/>
          <a:p>
            <a:pPr indent="0">
              <a:lnSpc>
                <a:spcPct val="150000"/>
              </a:lnSpc>
            </a:pP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向最可爱的人致以崇高的敬礼。有些处在青春年华的人</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他们的光阴是在安逸中度过的</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他们不愿为心中的理想去奉献</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过着养尊处优的生活。而这些烈士们同样拥有青春年华</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他们在祖国需要的时候</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毅然投身于危险的救火工作之中。正因他们为正义站岗</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所以我们才有了和平的生活</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社会安宁</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是他们为我们负重前行</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这种精神值得</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赞扬和学习。我们应在他们舍生忘死的行动里</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，感受到他们为正义站岗的使命感与责任感。因为时代需要奉献精神，民族需要牺牲精神，</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有担当的人才有这种责任感。致敬，国家的脊梁！</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写作指导</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308986" y="2063648"/>
            <a:ext cx="11431373" cy="2862322"/>
          </a:xfrm>
          <a:prstGeom prst="rect">
            <a:avLst/>
          </a:prstGeom>
          <a:noFill/>
          <a:ln w="9525">
            <a:noFill/>
          </a:ln>
        </p:spPr>
        <p:txBody>
          <a:bodyPr wrap="square">
            <a:spAutoFit/>
          </a:bodyPr>
          <a:lstStyle/>
          <a:p>
            <a:pPr indent="304800">
              <a:lnSpc>
                <a:spcPct val="150000"/>
              </a:lnSpc>
            </a:pP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领袖说：青年兴则国兴</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青年强则国强</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青年有理想</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有本领</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有担当</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国家就有前途</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民族就有希望。我们身为时代青年</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诚应勇于为正义发言</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为正义献身</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这样方能完成时代使命。</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endParaRPr lang="zh-CN" sz="2400" b="1">
              <a:latin typeface="微软雅黑" panose="020b0503020204020204" pitchFamily="34" charset="-122"/>
              <a:ea typeface="微软雅黑" panose="020b0503020204020204" pitchFamily="34" charset="-122"/>
              <a:cs typeface="微软雅黑" panose="020b0503020204020204" pitchFamily="34" charset="-122"/>
            </a:endParaRPr>
          </a:p>
          <a:p>
            <a:pPr indent="304800">
              <a:lnSpc>
                <a:spcPct val="150000"/>
              </a:lnSpc>
            </a:pPr>
            <a:r>
              <a:rPr lang="zh-CN"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smtClean="0">
                <a:latin typeface="微软雅黑" panose="020b0503020204020204" pitchFamily="34" charset="-122"/>
                <a:ea typeface="微软雅黑" panose="020b0503020204020204" pitchFamily="34" charset="-122"/>
                <a:cs typeface="微软雅黑" panose="020b0503020204020204" pitchFamily="34" charset="-122"/>
              </a:rPr>
              <a:t>有</a:t>
            </a:r>
            <a:r>
              <a:rPr lang="zh-CN" sz="2400" b="1">
                <a:latin typeface="微软雅黑" panose="020b0503020204020204" pitchFamily="34" charset="-122"/>
                <a:ea typeface="微软雅黑" panose="020b0503020204020204" pitchFamily="34" charset="-122"/>
                <a:cs typeface="微软雅黑" panose="020b0503020204020204" pitchFamily="34" charset="-122"/>
              </a:rPr>
              <a:t>本领能担当</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我们才能实现建设美好社会的愿望</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才能创造出更美的社会</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切勿委身于邪恶中。因为时代需要正能量</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不为正义站岗</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就必为邪恶买单。</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拓展辩论</a:t>
            </a:r>
          </a:p>
        </p:txBody>
      </p:sp>
      <p:sp>
        <p:nvSpPr>
          <p:cNvPr id="6" name="文本框 5"/>
          <p:cNvSpPr txBox="1"/>
          <p:nvPr/>
        </p:nvSpPr>
        <p:spPr>
          <a:xfrm>
            <a:off x="863023" y="1825351"/>
            <a:ext cx="10638945" cy="830997"/>
          </a:xfrm>
          <a:prstGeom prst="rect">
            <a:avLst/>
          </a:prstGeom>
          <a:noFill/>
        </p:spPr>
        <p:txBody>
          <a:bodyPr wrap="square" rtlCol="0" anchor="t">
            <a:spAutoFit/>
          </a:bodyPr>
          <a:lstStyle/>
          <a:p>
            <a:pPr defTabSz="1171575"/>
            <a:r>
              <a:rPr lang="zh-CN" altLang="en-US" sz="2400" b="1">
                <a:latin typeface="微软雅黑" panose="020b0503020204020204" pitchFamily="34" charset="-122"/>
                <a:ea typeface="微软雅黑" panose="020b0503020204020204" pitchFamily="34" charset="-122"/>
                <a:cs typeface="Times New Roman" panose="02020603050405020304" pitchFamily="18" charset="0"/>
                <a:sym typeface="+mn-ea"/>
              </a:rPr>
              <a:t>苏格拉底认为人应当坚持正义</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b="1">
                <a:latin typeface="微软雅黑" panose="020b0503020204020204" pitchFamily="34" charset="-122"/>
                <a:ea typeface="微软雅黑" panose="020b0503020204020204" pitchFamily="34" charset="-122"/>
                <a:cs typeface="Times New Roman" panose="02020603050405020304" pitchFamily="18" charset="0"/>
                <a:sym typeface="+mn-ea"/>
              </a:rPr>
              <a:t>舍生取义</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b="1">
                <a:latin typeface="微软雅黑" panose="020b0503020204020204" pitchFamily="34" charset="-122"/>
                <a:ea typeface="微软雅黑" panose="020b0503020204020204" pitchFamily="34" charset="-122"/>
                <a:cs typeface="Times New Roman" panose="02020603050405020304" pitchFamily="18" charset="0"/>
                <a:sym typeface="+mn-ea"/>
              </a:rPr>
              <a:t>坚持原则</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b="1">
                <a:latin typeface="微软雅黑" panose="020b0503020204020204" pitchFamily="34" charset="-122"/>
                <a:ea typeface="微软雅黑" panose="020b0503020204020204" pitchFamily="34" charset="-122"/>
                <a:cs typeface="Times New Roman" panose="02020603050405020304" pitchFamily="18" charset="0"/>
                <a:sym typeface="+mn-ea"/>
              </a:rPr>
              <a:t>而有的人认为那是无谓的牺牲</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b="1">
                <a:latin typeface="微软雅黑" panose="020b0503020204020204" pitchFamily="34" charset="-122"/>
                <a:ea typeface="微软雅黑" panose="020b0503020204020204" pitchFamily="34" charset="-122"/>
                <a:cs typeface="Times New Roman" panose="02020603050405020304" pitchFamily="18" charset="0"/>
                <a:sym typeface="+mn-ea"/>
              </a:rPr>
              <a:t>针对苏格拉底的做法</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b="1">
                <a:latin typeface="微软雅黑" panose="020b0503020204020204" pitchFamily="34" charset="-122"/>
                <a:ea typeface="微软雅黑" panose="020b0503020204020204" pitchFamily="34" charset="-122"/>
                <a:cs typeface="Times New Roman" panose="02020603050405020304" pitchFamily="18" charset="0"/>
                <a:sym typeface="+mn-ea"/>
              </a:rPr>
              <a:t>你认为是对还是错</a:t>
            </a:r>
            <a:r>
              <a:rPr lang="en-US" altLang="zh-CN" sz="2400" b="1">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b="1">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658333" y="3240852"/>
            <a:ext cx="4079680" cy="2862322"/>
          </a:xfrm>
          <a:prstGeom prst="rect">
            <a:avLst/>
          </a:prstGeom>
          <a:ln w="28575">
            <a:solidFill>
              <a:schemeClr val="tx1"/>
            </a:solidFill>
          </a:ln>
        </p:spPr>
        <p:txBody>
          <a:bodyPr wrap="square">
            <a:spAutoFit/>
          </a:bodyPr>
          <a:lstStyle/>
          <a:p>
            <a:pPr defTabSz="1171575">
              <a:lnSpc>
                <a:spcPct val="150000"/>
              </a:lnSpc>
            </a:pPr>
            <a:r>
              <a:rPr lang="zh-CN" altLang="en-US" sz="20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观点一</a:t>
            </a:r>
            <a:r>
              <a:rPr lang="en-US" altLang="zh-CN" sz="20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正确。</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维护了希腊法律的权威。苏格拉底没有选择越狱而是选择服从法律的审判</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在当时雅典社会倡导了一种公民遵法守法的法治精神</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是对自身高贵灵魂的坚守</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可以给雅典民主以血的反思亦或警示。</a:t>
            </a:r>
          </a:p>
        </p:txBody>
      </p:sp>
      <p:sp>
        <p:nvSpPr>
          <p:cNvPr id="7" name="矩形 6"/>
          <p:cNvSpPr/>
          <p:nvPr/>
        </p:nvSpPr>
        <p:spPr>
          <a:xfrm>
            <a:off x="6279403" y="3101596"/>
            <a:ext cx="4473146" cy="3323987"/>
          </a:xfrm>
          <a:prstGeom prst="rect">
            <a:avLst/>
          </a:prstGeom>
          <a:ln w="28575">
            <a:solidFill>
              <a:schemeClr val="tx1"/>
            </a:solidFill>
          </a:ln>
        </p:spPr>
        <p:txBody>
          <a:bodyPr wrap="square">
            <a:spAutoFit/>
          </a:bodyPr>
          <a:lstStyle/>
          <a:p>
            <a:pPr defTabSz="1171575">
              <a:lnSpc>
                <a:spcPct val="150000"/>
              </a:lnSpc>
            </a:pPr>
            <a:r>
              <a:rPr lang="zh-CN" altLang="en-US" sz="20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观点二</a:t>
            </a:r>
            <a:r>
              <a:rPr lang="en-US" altLang="zh-CN" sz="20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错误。</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面对不公正的审判以及莫须有的罪名</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苏格拉底不应承受罪罚</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苏格拉底越狱的行为</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是对民主暴政的反抗</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相对于接受不公正的审判</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对雅典民主体制的发展更具积极意义</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存活下去</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对一个执着追求真理的哲学家来说</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更有利于宣扬其思想</a:t>
            </a:r>
            <a:r>
              <a:rPr lang="en-US" altLang="zh-CN" sz="2000" b="1">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sym typeface="+mn-ea"/>
              </a:rPr>
              <a:t>实现其价值。</a:t>
            </a:r>
            <a:endParaRPr lang="zh-CN" altLang="en-US" sz="2000" b="1">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92D35E9ADFFC9C5BF3A2428521CDDAAE"/>
          <p:cNvPicPr>
            <a:picLocks noChangeAspect="1"/>
          </p:cNvPicPr>
          <p:nvPr/>
        </p:nvPicPr>
        <p:blipFill>
          <a:blip r:embed="rId2"/>
          <a:stretch>
            <a:fillRect/>
          </a:stretch>
        </p:blipFill>
        <p:spPr>
          <a:xfrm>
            <a:off x="8138726" y="1939291"/>
            <a:ext cx="3872865" cy="3872865"/>
          </a:xfrm>
          <a:prstGeom prst="rect">
            <a:avLst/>
          </a:prstGeom>
        </p:spPr>
      </p:pic>
      <p:sp>
        <p:nvSpPr>
          <p:cNvPr id="100" name="文本框 99"/>
          <p:cNvSpPr txBox="1"/>
          <p:nvPr/>
        </p:nvSpPr>
        <p:spPr>
          <a:xfrm>
            <a:off x="452377" y="1758332"/>
            <a:ext cx="7686349" cy="4524315"/>
          </a:xfrm>
          <a:prstGeom prst="rect">
            <a:avLst/>
          </a:prstGeom>
          <a:noFill/>
          <a:ln w="28575">
            <a:solidFill>
              <a:schemeClr val="tx1"/>
            </a:solidFill>
          </a:ln>
        </p:spPr>
        <p:txBody>
          <a:bodyPr wrap="square">
            <a:spAutoFit/>
          </a:bodyPr>
          <a:lstStyle/>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语言建构与运用</a:t>
            </a:r>
            <a:r>
              <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体会苏格拉底提问中运用的类比论证手法，学习运用多种论证方法增强说服力的语言技巧，并在实践中加以运用</a:t>
            </a:r>
            <a:r>
              <a:rPr lang="zh-CN" sz="2400" b="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思维</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发展与提升</a:t>
            </a:r>
            <a:r>
              <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掌握苏格拉底层层铺垫、步步设问的提问技巧，提升论辩能力。</a:t>
            </a:r>
            <a:r>
              <a:rPr 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审美</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鉴赏与创造</a:t>
            </a:r>
            <a:r>
              <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体会苏格拉底的论辩之巧</a:t>
            </a:r>
            <a:r>
              <a:rPr lang="zh-CN" sz="2400" b="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文化</a:t>
            </a:r>
            <a:r>
              <a:rPr 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传承与理解</a:t>
            </a:r>
            <a:r>
              <a:rPr 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学习苏格拉底追求真理、捍卫正义的精神品质。</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5" name="文本框 4"/>
          <p:cNvSpPr txBox="1"/>
          <p:nvPr/>
        </p:nvSpPr>
        <p:spPr>
          <a:xfrm>
            <a:off x="489167" y="1590298"/>
            <a:ext cx="10567035" cy="2862322"/>
          </a:xfrm>
          <a:prstGeom prst="rect">
            <a:avLst/>
          </a:prstGeom>
          <a:noFill/>
        </p:spPr>
        <p:txBody>
          <a:bodyPr wrap="square" rtlCol="0" anchor="t">
            <a:spAutoFit/>
          </a:bodyPr>
          <a:lstStyle/>
          <a:p>
            <a:pPr defTabSz="1171575">
              <a:lnSpc>
                <a:spcPct val="150000"/>
              </a:lnSpc>
            </a:pPr>
            <a:r>
              <a:rPr lang="zh-CN" altLang="en-US" sz="2400" b="1">
                <a:solidFill>
                  <a:srgbClr val="000000"/>
                </a:solidFill>
                <a:latin typeface="微软雅黑" panose="020b0503020204020204" pitchFamily="34" charset="-122"/>
                <a:ea typeface="微软雅黑" panose="020b0503020204020204" pitchFamily="34" charset="-122"/>
                <a:sym typeface="+mn-ea"/>
              </a:rPr>
              <a:t>下列词语</a:t>
            </a:r>
            <a:r>
              <a:rPr lang="zh-CN" altLang="en-US" sz="2400" b="1" smtClean="0">
                <a:solidFill>
                  <a:srgbClr val="000000"/>
                </a:solidFill>
                <a:latin typeface="微软雅黑" panose="020b0503020204020204" pitchFamily="34" charset="-122"/>
                <a:ea typeface="微软雅黑" panose="020b0503020204020204" pitchFamily="34" charset="-122"/>
                <a:sym typeface="+mn-ea"/>
              </a:rPr>
              <a:t>中标红字</a:t>
            </a:r>
            <a:r>
              <a:rPr lang="zh-CN" altLang="en-US" sz="2400" b="1">
                <a:solidFill>
                  <a:srgbClr val="000000"/>
                </a:solidFill>
                <a:latin typeface="微软雅黑" panose="020b0503020204020204" pitchFamily="34" charset="-122"/>
                <a:ea typeface="微软雅黑" panose="020b0503020204020204" pitchFamily="34" charset="-122"/>
                <a:sym typeface="+mn-ea"/>
              </a:rPr>
              <a:t>读音和字形有误的一项是	</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　　</a:t>
            </a:r>
            <a:r>
              <a:rPr lang="en-US" altLang="zh-CN" sz="2400" b="1">
                <a:solidFill>
                  <a:srgbClr val="000000"/>
                </a:solidFill>
                <a:latin typeface="微软雅黑" panose="020b0503020204020204" pitchFamily="34" charset="-122"/>
                <a:ea typeface="微软雅黑" panose="020b0503020204020204" pitchFamily="34" charset="-122"/>
                <a:sym typeface="+mn-ea"/>
              </a:rPr>
              <a:t>)</a:t>
            </a:r>
            <a:endParaRPr lang="en-US" altLang="zh-CN" sz="2400" b="1">
              <a:solidFill>
                <a:srgbClr val="000000"/>
              </a:solidFill>
              <a:latin typeface="微软雅黑" panose="020b0503020204020204" pitchFamily="34" charset="-122"/>
              <a:ea typeface="微软雅黑" panose="020b0503020204020204" pitchFamily="34" charset="-122"/>
            </a:endParaRPr>
          </a:p>
          <a:p>
            <a:pPr defTabSz="1171575">
              <a:lnSpc>
                <a:spcPct val="150000"/>
              </a:lnSpc>
            </a:pPr>
            <a:r>
              <a:rPr lang="en-US" altLang="zh-CN" sz="2400" b="1">
                <a:solidFill>
                  <a:srgbClr val="000000"/>
                </a:solidFill>
                <a:latin typeface="微软雅黑" panose="020b0503020204020204" pitchFamily="34" charset="-122"/>
                <a:ea typeface="微软雅黑" panose="020b0503020204020204" pitchFamily="34" charset="-122"/>
                <a:sym typeface="+mn-ea"/>
              </a:rPr>
              <a:t>A.</a:t>
            </a:r>
            <a:r>
              <a:rPr lang="zh-CN" altLang="en-US" sz="2400" b="1">
                <a:latin typeface="微软雅黑" panose="020b0503020204020204" pitchFamily="34" charset="-122"/>
                <a:ea typeface="微软雅黑" panose="020b0503020204020204" pitchFamily="34" charset="-122"/>
                <a:sym typeface="+mn-ea"/>
              </a:rPr>
              <a:t>拳拳服</a:t>
            </a:r>
            <a:r>
              <a:rPr lang="zh-CN" altLang="en-US" sz="2400" b="1">
                <a:solidFill>
                  <a:srgbClr val="C00000"/>
                </a:solidFill>
                <a:latin typeface="微软雅黑" panose="020b0503020204020204" pitchFamily="34" charset="-122"/>
                <a:ea typeface="微软雅黑" panose="020b0503020204020204" pitchFamily="34" charset="-122"/>
                <a:sym typeface="+mn-ea"/>
              </a:rPr>
              <a:t>膺</a:t>
            </a:r>
            <a:r>
              <a:rPr lang="en-US" altLang="zh-CN" sz="2400" b="1">
                <a:latin typeface="微软雅黑" panose="020b0503020204020204" pitchFamily="34" charset="-122"/>
                <a:ea typeface="微软雅黑" panose="020b0503020204020204" pitchFamily="34" charset="-122"/>
                <a:sym typeface="+mn-ea"/>
              </a:rPr>
              <a:t>(yīnɡ)</a:t>
            </a:r>
            <a:r>
              <a:rPr lang="zh-CN" altLang="en-US" sz="2400" b="1">
                <a:latin typeface="微软雅黑" panose="020b0503020204020204" pitchFamily="34" charset="-122"/>
                <a:ea typeface="微软雅黑" panose="020b0503020204020204" pitchFamily="34" charset="-122"/>
                <a:sym typeface="+mn-ea"/>
              </a:rPr>
              <a:t>　	</a:t>
            </a:r>
            <a:r>
              <a:rPr lang="zh-CN" altLang="en-US" sz="2400" b="1" smtClean="0">
                <a:latin typeface="微软雅黑" panose="020b0503020204020204" pitchFamily="34" charset="-122"/>
                <a:ea typeface="微软雅黑" panose="020b0503020204020204" pitchFamily="34" charset="-122"/>
                <a:sym typeface="+mn-ea"/>
              </a:rPr>
              <a:t>倔</a:t>
            </a:r>
            <a:r>
              <a:rPr lang="zh-CN" altLang="en-US" sz="2400" b="1" smtClean="0">
                <a:solidFill>
                  <a:srgbClr val="C00000"/>
                </a:solidFill>
                <a:latin typeface="微软雅黑" panose="020b0503020204020204" pitchFamily="34" charset="-122"/>
                <a:ea typeface="微软雅黑" panose="020b0503020204020204" pitchFamily="34" charset="-122"/>
                <a:sym typeface="+mn-ea"/>
              </a:rPr>
              <a:t>强</a:t>
            </a:r>
            <a:r>
              <a:rPr lang="en-US" altLang="zh-CN" sz="2400" b="1">
                <a:latin typeface="微软雅黑" panose="020b0503020204020204" pitchFamily="34" charset="-122"/>
                <a:ea typeface="微软雅黑" panose="020b0503020204020204" pitchFamily="34" charset="-122"/>
                <a:sym typeface="+mn-ea"/>
              </a:rPr>
              <a:t>(jiànɡ)</a:t>
            </a:r>
            <a:r>
              <a:rPr lang="zh-CN" altLang="en-US" sz="2400" b="1">
                <a:latin typeface="微软雅黑" panose="020b0503020204020204" pitchFamily="34" charset="-122"/>
                <a:ea typeface="微软雅黑" panose="020b0503020204020204" pitchFamily="34" charset="-122"/>
                <a:sym typeface="+mn-ea"/>
              </a:rPr>
              <a:t>　	</a:t>
            </a:r>
            <a:r>
              <a:rPr lang="zh-CN" altLang="en-US" sz="2400" b="1" smtClean="0">
                <a:latin typeface="微软雅黑" panose="020b0503020204020204" pitchFamily="34" charset="-122"/>
                <a:ea typeface="微软雅黑" panose="020b0503020204020204" pitchFamily="34" charset="-122"/>
                <a:sym typeface="+mn-ea"/>
              </a:rPr>
              <a:t>  道义</a:t>
            </a:r>
            <a:r>
              <a:rPr lang="zh-CN" altLang="en-US" sz="2400" b="1">
                <a:latin typeface="微软雅黑" panose="020b0503020204020204" pitchFamily="34" charset="-122"/>
                <a:ea typeface="微软雅黑" panose="020b0503020204020204" pitchFamily="34" charset="-122"/>
                <a:sym typeface="+mn-ea"/>
              </a:rPr>
              <a:t>　		反驳</a:t>
            </a:r>
            <a:endParaRPr lang="zh-CN" altLang="en-US" sz="2400" b="1">
              <a:latin typeface="微软雅黑" panose="020b0503020204020204" pitchFamily="34" charset="-122"/>
              <a:ea typeface="微软雅黑" panose="020b0503020204020204" pitchFamily="34" charset="-122"/>
            </a:endParaRPr>
          </a:p>
          <a:p>
            <a:pPr defTabSz="1171575">
              <a:lnSpc>
                <a:spcPct val="150000"/>
              </a:lnSpc>
            </a:pPr>
            <a:r>
              <a:rPr lang="en-US" altLang="zh-CN" sz="2400" b="1">
                <a:latin typeface="微软雅黑" panose="020b0503020204020204" pitchFamily="34" charset="-122"/>
                <a:ea typeface="微软雅黑" panose="020b0503020204020204" pitchFamily="34" charset="-122"/>
                <a:sym typeface="+mn-ea"/>
              </a:rPr>
              <a:t>B.</a:t>
            </a:r>
            <a:r>
              <a:rPr lang="zh-CN" altLang="en-US" sz="2400" b="1">
                <a:solidFill>
                  <a:srgbClr val="C00000"/>
                </a:solidFill>
                <a:latin typeface="微软雅黑" panose="020b0503020204020204" pitchFamily="34" charset="-122"/>
                <a:ea typeface="微软雅黑" panose="020b0503020204020204" pitchFamily="34" charset="-122"/>
                <a:sym typeface="+mn-ea"/>
              </a:rPr>
              <a:t>褒</a:t>
            </a:r>
            <a:r>
              <a:rPr lang="zh-CN" altLang="en-US" sz="2400" b="1">
                <a:latin typeface="微软雅黑" panose="020b0503020204020204" pitchFamily="34" charset="-122"/>
                <a:ea typeface="微软雅黑" panose="020b0503020204020204" pitchFamily="34" charset="-122"/>
                <a:sym typeface="+mn-ea"/>
              </a:rPr>
              <a:t>贬</a:t>
            </a:r>
            <a:r>
              <a:rPr lang="en-US" altLang="zh-CN" sz="2400" b="1">
                <a:latin typeface="微软雅黑" panose="020b0503020204020204" pitchFamily="34" charset="-122"/>
                <a:ea typeface="微软雅黑" panose="020b0503020204020204" pitchFamily="34" charset="-122"/>
                <a:sym typeface="+mn-ea"/>
              </a:rPr>
              <a:t>(bāo)		</a:t>
            </a:r>
            <a:r>
              <a:rPr lang="zh-CN" altLang="en-US" sz="2400" b="1">
                <a:latin typeface="微软雅黑" panose="020b0503020204020204" pitchFamily="34" charset="-122"/>
                <a:ea typeface="微软雅黑" panose="020b0503020204020204" pitchFamily="34" charset="-122"/>
                <a:sym typeface="+mn-ea"/>
              </a:rPr>
              <a:t>糊</a:t>
            </a:r>
            <a:r>
              <a:rPr lang="zh-CN" altLang="en-US" sz="2400" b="1">
                <a:solidFill>
                  <a:srgbClr val="C00000"/>
                </a:solidFill>
                <a:latin typeface="微软雅黑" panose="020b0503020204020204" pitchFamily="34" charset="-122"/>
                <a:ea typeface="微软雅黑" panose="020b0503020204020204" pitchFamily="34" charset="-122"/>
                <a:sym typeface="+mn-ea"/>
              </a:rPr>
              <a:t>涂</a:t>
            </a:r>
            <a:r>
              <a:rPr lang="en-US" altLang="zh-CN" sz="2400" b="1">
                <a:latin typeface="微软雅黑" panose="020b0503020204020204" pitchFamily="34" charset="-122"/>
                <a:ea typeface="微软雅黑" panose="020b0503020204020204" pitchFamily="34" charset="-122"/>
                <a:sym typeface="+mn-ea"/>
              </a:rPr>
              <a:t>(tu)	  </a:t>
            </a:r>
            <a:r>
              <a:rPr lang="zh-CN" altLang="en-US" sz="2400" b="1" smtClean="0">
                <a:latin typeface="微软雅黑" panose="020b0503020204020204" pitchFamily="34" charset="-122"/>
                <a:ea typeface="微软雅黑" panose="020b0503020204020204" pitchFamily="34" charset="-122"/>
                <a:sym typeface="+mn-ea"/>
              </a:rPr>
              <a:t>论辩</a:t>
            </a:r>
            <a:r>
              <a:rPr lang="zh-CN" altLang="en-US" sz="2400" b="1">
                <a:latin typeface="微软雅黑" panose="020b0503020204020204" pitchFamily="34" charset="-122"/>
                <a:ea typeface="微软雅黑" panose="020b0503020204020204" pitchFamily="34" charset="-122"/>
                <a:sym typeface="+mn-ea"/>
              </a:rPr>
              <a:t>		枚举</a:t>
            </a:r>
            <a:endParaRPr lang="zh-CN" altLang="en-US" sz="2400" b="1">
              <a:latin typeface="微软雅黑" panose="020b0503020204020204" pitchFamily="34" charset="-122"/>
              <a:ea typeface="微软雅黑" panose="020b0503020204020204" pitchFamily="34" charset="-122"/>
            </a:endParaRPr>
          </a:p>
          <a:p>
            <a:pPr defTabSz="1171575">
              <a:lnSpc>
                <a:spcPct val="150000"/>
              </a:lnSpc>
            </a:pPr>
            <a:r>
              <a:rPr lang="en-US" altLang="zh-CN" sz="2400" b="1">
                <a:latin typeface="微软雅黑" panose="020b0503020204020204" pitchFamily="34" charset="-122"/>
                <a:ea typeface="微软雅黑" panose="020b0503020204020204" pitchFamily="34" charset="-122"/>
                <a:sym typeface="+mn-ea"/>
              </a:rPr>
              <a:t>C.</a:t>
            </a:r>
            <a:r>
              <a:rPr lang="zh-CN" altLang="en-US" sz="2400" b="1">
                <a:latin typeface="微软雅黑" panose="020b0503020204020204" pitchFamily="34" charset="-122"/>
                <a:ea typeface="微软雅黑" panose="020b0503020204020204" pitchFamily="34" charset="-122"/>
                <a:sym typeface="+mn-ea"/>
              </a:rPr>
              <a:t>内</a:t>
            </a:r>
            <a:r>
              <a:rPr lang="zh-CN" altLang="en-US" sz="2400" b="1">
                <a:solidFill>
                  <a:srgbClr val="C00000"/>
                </a:solidFill>
                <a:latin typeface="微软雅黑" panose="020b0503020204020204" pitchFamily="34" charset="-122"/>
                <a:ea typeface="微软雅黑" panose="020b0503020204020204" pitchFamily="34" charset="-122"/>
                <a:sym typeface="+mn-ea"/>
              </a:rPr>
              <a:t>行</a:t>
            </a:r>
            <a:r>
              <a:rPr lang="en-US" altLang="zh-CN" sz="2400" b="1">
                <a:latin typeface="微软雅黑" panose="020b0503020204020204" pitchFamily="34" charset="-122"/>
                <a:ea typeface="微软雅黑" panose="020b0503020204020204" pitchFamily="34" charset="-122"/>
                <a:sym typeface="+mn-ea"/>
              </a:rPr>
              <a:t>(hánɡ)		</a:t>
            </a:r>
            <a:r>
              <a:rPr lang="zh-CN" altLang="en-US" sz="2400" b="1">
                <a:latin typeface="微软雅黑" panose="020b0503020204020204" pitchFamily="34" charset="-122"/>
                <a:ea typeface="微软雅黑" panose="020b0503020204020204" pitchFamily="34" charset="-122"/>
                <a:sym typeface="+mn-ea"/>
              </a:rPr>
              <a:t>严</a:t>
            </a:r>
            <a:r>
              <a:rPr lang="zh-CN" altLang="en-US" sz="2400" b="1">
                <a:solidFill>
                  <a:srgbClr val="C00000"/>
                </a:solidFill>
                <a:latin typeface="微软雅黑" panose="020b0503020204020204" pitchFamily="34" charset="-122"/>
                <a:ea typeface="微软雅黑" panose="020b0503020204020204" pitchFamily="34" charset="-122"/>
                <a:sym typeface="+mn-ea"/>
              </a:rPr>
              <a:t>谨</a:t>
            </a:r>
            <a:r>
              <a:rPr lang="en-US" altLang="zh-CN" sz="2400" b="1">
                <a:latin typeface="微软雅黑" panose="020b0503020204020204" pitchFamily="34" charset="-122"/>
                <a:ea typeface="微软雅黑" panose="020b0503020204020204" pitchFamily="34" charset="-122"/>
                <a:sym typeface="+mn-ea"/>
              </a:rPr>
              <a:t>(jǐn)	  </a:t>
            </a:r>
            <a:r>
              <a:rPr lang="zh-CN" altLang="en-US" sz="2400" b="1">
                <a:latin typeface="微软雅黑" panose="020b0503020204020204" pitchFamily="34" charset="-122"/>
                <a:ea typeface="微软雅黑" panose="020b0503020204020204" pitchFamily="34" charset="-122"/>
                <a:sym typeface="+mn-ea"/>
              </a:rPr>
              <a:t>邪恶		以德报怨</a:t>
            </a:r>
            <a:endParaRPr lang="zh-CN" altLang="en-US" sz="2400" b="1">
              <a:latin typeface="微软雅黑" panose="020b0503020204020204" pitchFamily="34" charset="-122"/>
              <a:ea typeface="微软雅黑" panose="020b0503020204020204" pitchFamily="34" charset="-122"/>
            </a:endParaRPr>
          </a:p>
          <a:p>
            <a:pPr defTabSz="1171575">
              <a:lnSpc>
                <a:spcPct val="150000"/>
              </a:lnSpc>
            </a:pPr>
            <a:r>
              <a:rPr lang="en-US" altLang="zh-CN" sz="2400" b="1">
                <a:latin typeface="微软雅黑" panose="020b0503020204020204" pitchFamily="34" charset="-122"/>
                <a:ea typeface="微软雅黑" panose="020b0503020204020204" pitchFamily="34" charset="-122"/>
                <a:sym typeface="+mn-ea"/>
              </a:rPr>
              <a:t>D.</a:t>
            </a:r>
            <a:r>
              <a:rPr lang="zh-CN" altLang="en-US" sz="2400" b="1">
                <a:latin typeface="微软雅黑" panose="020b0503020204020204" pitchFamily="34" charset="-122"/>
                <a:ea typeface="微软雅黑" panose="020b0503020204020204" pitchFamily="34" charset="-122"/>
                <a:sym typeface="+mn-ea"/>
              </a:rPr>
              <a:t>勉</a:t>
            </a:r>
            <a:r>
              <a:rPr lang="zh-CN" altLang="en-US" sz="2400" b="1">
                <a:solidFill>
                  <a:srgbClr val="C00000"/>
                </a:solidFill>
                <a:latin typeface="微软雅黑" panose="020b0503020204020204" pitchFamily="34" charset="-122"/>
                <a:ea typeface="微软雅黑" panose="020b0503020204020204" pitchFamily="34" charset="-122"/>
                <a:sym typeface="+mn-ea"/>
              </a:rPr>
              <a:t>强</a:t>
            </a:r>
            <a:r>
              <a:rPr lang="en-US" altLang="zh-CN" sz="2400" b="1">
                <a:latin typeface="微软雅黑" panose="020b0503020204020204" pitchFamily="34" charset="-122"/>
                <a:ea typeface="微软雅黑" panose="020b0503020204020204" pitchFamily="34" charset="-122"/>
                <a:sym typeface="+mn-ea"/>
              </a:rPr>
              <a:t>(qiǎnɡ)		</a:t>
            </a:r>
            <a:r>
              <a:rPr lang="zh-CN" altLang="en-US" sz="2400" b="1">
                <a:latin typeface="微软雅黑" panose="020b0503020204020204" pitchFamily="34" charset="-122"/>
                <a:ea typeface="微软雅黑" panose="020b0503020204020204" pitchFamily="34" charset="-122"/>
                <a:sym typeface="+mn-ea"/>
              </a:rPr>
              <a:t>恫</a:t>
            </a:r>
            <a:r>
              <a:rPr lang="zh-CN" altLang="en-US" sz="2400" b="1">
                <a:solidFill>
                  <a:srgbClr val="C00000"/>
                </a:solidFill>
                <a:latin typeface="微软雅黑" panose="020b0503020204020204" pitchFamily="34" charset="-122"/>
                <a:ea typeface="微软雅黑" panose="020b0503020204020204" pitchFamily="34" charset="-122"/>
                <a:sym typeface="+mn-ea"/>
              </a:rPr>
              <a:t>吓</a:t>
            </a:r>
            <a:r>
              <a:rPr lang="en-US" altLang="zh-CN" sz="2400" b="1">
                <a:latin typeface="微软雅黑" panose="020b0503020204020204" pitchFamily="34" charset="-122"/>
                <a:ea typeface="微软雅黑" panose="020b0503020204020204" pitchFamily="34" charset="-122"/>
                <a:sym typeface="+mn-ea"/>
              </a:rPr>
              <a:t>(xià)	  </a:t>
            </a:r>
            <a:r>
              <a:rPr lang="zh-CN" altLang="en-US" sz="2400" b="1" smtClean="0">
                <a:latin typeface="微软雅黑" panose="020b0503020204020204" pitchFamily="34" charset="-122"/>
                <a:ea typeface="微软雅黑" panose="020b0503020204020204" pitchFamily="34" charset="-122"/>
                <a:sym typeface="+mn-ea"/>
              </a:rPr>
              <a:t>监禁</a:t>
            </a:r>
            <a:r>
              <a:rPr lang="zh-CN" altLang="en-US" sz="2400" b="1">
                <a:solidFill>
                  <a:srgbClr val="000000"/>
                </a:solidFill>
                <a:latin typeface="微软雅黑" panose="020b0503020204020204" pitchFamily="34" charset="-122"/>
                <a:ea typeface="微软雅黑" panose="020b0503020204020204" pitchFamily="34" charset="-122"/>
                <a:sym typeface="+mn-ea"/>
              </a:rPr>
              <a:t>		</a:t>
            </a:r>
            <a:r>
              <a:rPr lang="zh-CN" altLang="en-US" sz="2400" b="1" smtClean="0">
                <a:solidFill>
                  <a:srgbClr val="000000"/>
                </a:solidFill>
                <a:latin typeface="微软雅黑" panose="020b0503020204020204" pitchFamily="34" charset="-122"/>
                <a:ea typeface="微软雅黑" panose="020b0503020204020204" pitchFamily="34" charset="-122"/>
                <a:sym typeface="+mn-ea"/>
              </a:rPr>
              <a:t>无可非议</a:t>
            </a:r>
            <a:endParaRPr lang="zh-CN" altLang="en-US" sz="2400" b="1">
              <a:solidFill>
                <a:srgbClr val="0000FF"/>
              </a:solidFill>
              <a:latin typeface="微软雅黑" panose="020b0503020204020204" pitchFamily="34" charset="-122"/>
              <a:ea typeface="微软雅黑" panose="020b0503020204020204" pitchFamily="34" charset="-122"/>
            </a:endParaRPr>
          </a:p>
        </p:txBody>
      </p:sp>
      <p:pic>
        <p:nvPicPr>
          <p:cNvPr id="7186" name="图片 1" descr="ff3c51b72633a3264e7b9e01e8140c0_副本"/>
          <p:cNvPicPr>
            <a:picLocks noChangeAspect="1"/>
          </p:cNvPicPr>
          <p:nvPr/>
        </p:nvPicPr>
        <p:blipFill>
          <a:blip r:embed="rId3"/>
          <a:stretch>
            <a:fillRect/>
          </a:stretch>
        </p:blipFill>
        <p:spPr>
          <a:xfrm>
            <a:off x="9605645" y="4363085"/>
            <a:ext cx="2346325" cy="2339975"/>
          </a:xfrm>
          <a:prstGeom prst="rect">
            <a:avLst/>
          </a:prstGeom>
          <a:noFill/>
          <a:ln w="9525">
            <a:noFill/>
          </a:ln>
        </p:spPr>
      </p:pic>
      <p:sp>
        <p:nvSpPr>
          <p:cNvPr id="6" name="矩形 5"/>
          <p:cNvSpPr/>
          <p:nvPr/>
        </p:nvSpPr>
        <p:spPr>
          <a:xfrm>
            <a:off x="679832" y="5283260"/>
            <a:ext cx="4807726" cy="581057"/>
          </a:xfrm>
          <a:prstGeom prst="rect">
            <a:avLst/>
          </a:prstGeom>
        </p:spPr>
        <p:txBody>
          <a:bodyPr wrap="none">
            <a:spAutoFit/>
          </a:bodyPr>
          <a:lstStyle/>
          <a:p>
            <a:pPr defTabSz="1171575">
              <a:lnSpc>
                <a:spcPct val="150000"/>
              </a:lnSpc>
            </a:pPr>
            <a:r>
              <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选</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D</a:t>
            </a:r>
            <a:r>
              <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。“恫吓”的“吓”应读</a:t>
            </a:r>
            <a:r>
              <a:rPr lang="en-US" altLang="zh-CN" sz="2400" b="1" err="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hè</a:t>
            </a:r>
            <a:r>
              <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nvSpPr>
        <p:spPr>
          <a:xfrm>
            <a:off x="395467" y="1595069"/>
            <a:ext cx="11218751" cy="4093428"/>
          </a:xfrm>
          <a:prstGeom prst="rect">
            <a:avLst/>
          </a:prstGeom>
          <a:noFill/>
          <a:ln w="9525">
            <a:noFill/>
          </a:ln>
        </p:spPr>
        <p:txBody>
          <a:bodyPr wrap="square">
            <a:spAutoFit/>
          </a:bodyPr>
          <a:lstStyle/>
          <a:p>
            <a:pPr indent="0"/>
            <a:r>
              <a:rPr lang="zh-CN" sz="2000" b="1" smtClean="0">
                <a:latin typeface="微软雅黑" panose="020b0503020204020204" pitchFamily="34" charset="-122"/>
                <a:ea typeface="微软雅黑" panose="020b0503020204020204" pitchFamily="34" charset="-122"/>
                <a:cs typeface="Times New Roman" panose="02020603050405020304" pitchFamily="18" charset="0"/>
              </a:rPr>
              <a:t>下列</a:t>
            </a:r>
            <a:r>
              <a:rPr lang="zh-CN" sz="2000" b="1">
                <a:latin typeface="微软雅黑" panose="020b0503020204020204" pitchFamily="34" charset="-122"/>
                <a:ea typeface="微软雅黑" panose="020b0503020204020204" pitchFamily="34" charset="-122"/>
                <a:cs typeface="Times New Roman" panose="02020603050405020304" pitchFamily="18" charset="0"/>
              </a:rPr>
              <a:t>各句中加点字的成语使用都不正确的一组</a:t>
            </a:r>
            <a:r>
              <a:rPr lang="zh-CN" sz="2000" b="1" smtClean="0">
                <a:latin typeface="微软雅黑" panose="020b0503020204020204" pitchFamily="34" charset="-122"/>
                <a:ea typeface="微软雅黑" panose="020b0503020204020204" pitchFamily="34" charset="-122"/>
                <a:cs typeface="Times New Roman" panose="02020603050405020304" pitchFamily="18" charset="0"/>
              </a:rPr>
              <a:t>是</a:t>
            </a:r>
            <a:r>
              <a:rPr lang="en-US" sz="2000" b="1">
                <a:latin typeface="微软雅黑" panose="020b0503020204020204" pitchFamily="34" charset="-122"/>
                <a:ea typeface="微软雅黑" panose="020b0503020204020204" pitchFamily="34" charset="-122"/>
                <a:cs typeface="Times New Roman" panose="02020603050405020304" pitchFamily="18" charset="0"/>
              </a:rPr>
              <a:t>	</a:t>
            </a:r>
            <a:r>
              <a:rPr lang="zh-CN" sz="2000" b="1">
                <a:latin typeface="微软雅黑" panose="020b0503020204020204" pitchFamily="34" charset="-122"/>
                <a:ea typeface="微软雅黑" panose="020b0503020204020204" pitchFamily="34" charset="-122"/>
                <a:cs typeface="Times New Roman" panose="02020603050405020304" pitchFamily="18" charset="0"/>
              </a:rPr>
              <a:t>(　　)</a:t>
            </a:r>
            <a:endParaRPr lang="en-US" sz="2000" b="1">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sz="2000" b="1">
                <a:latin typeface="微软雅黑" panose="020b0503020204020204" pitchFamily="34" charset="-122"/>
                <a:ea typeface="微软雅黑" panose="020b0503020204020204" pitchFamily="34" charset="-122"/>
                <a:cs typeface="Times New Roman" panose="02020603050405020304" pitchFamily="18" charset="0"/>
              </a:rPr>
              <a:t>①</a:t>
            </a:r>
            <a:r>
              <a:rPr lang="zh-CN" sz="2000" b="1">
                <a:latin typeface="微软雅黑" panose="020b0503020204020204" pitchFamily="34" charset="-122"/>
                <a:ea typeface="微软雅黑" panose="020b0503020204020204" pitchFamily="34" charset="-122"/>
                <a:cs typeface="Times New Roman" panose="02020603050405020304" pitchFamily="18" charset="0"/>
              </a:rPr>
              <a:t>面对这份不虞之誉</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这位衣着朴素的东北老人捋一捋胡须</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面带微笑地回答前来采访的新闻记者</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“只是举手之劳</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每个人遇到都会这样做的。</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p>
          <a:p>
            <a:pPr indent="0"/>
            <a:r>
              <a:rPr lang="en-US" sz="2000" b="1">
                <a:latin typeface="微软雅黑" panose="020b0503020204020204" pitchFamily="34" charset="-122"/>
                <a:ea typeface="微软雅黑" panose="020b0503020204020204" pitchFamily="34" charset="-122"/>
                <a:cs typeface="Times New Roman" panose="02020603050405020304" pitchFamily="18" charset="0"/>
              </a:rPr>
              <a:t>②</a:t>
            </a:r>
            <a:r>
              <a:rPr lang="zh-CN" sz="2000" b="1">
                <a:latin typeface="微软雅黑" panose="020b0503020204020204" pitchFamily="34" charset="-122"/>
                <a:ea typeface="微软雅黑" panose="020b0503020204020204" pitchFamily="34" charset="-122"/>
                <a:cs typeface="Times New Roman" panose="02020603050405020304" pitchFamily="18" charset="0"/>
              </a:rPr>
              <a:t>地处中国西南的峨眉山是闻名中外的旅游胜地</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素有“峨眉天下秀”之美誉</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其巍峨磅礴</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重峦叠嶂</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山山有奇景</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十里不同天</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真是巧夺天工。</a:t>
            </a:r>
            <a:endParaRPr lang="en-US" sz="2000" b="1">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sz="2000" b="1">
                <a:latin typeface="微软雅黑" panose="020b0503020204020204" pitchFamily="34" charset="-122"/>
                <a:ea typeface="微软雅黑" panose="020b0503020204020204" pitchFamily="34" charset="-122"/>
                <a:cs typeface="Times New Roman" panose="02020603050405020304" pitchFamily="18" charset="0"/>
              </a:rPr>
              <a:t>③</a:t>
            </a:r>
            <a:r>
              <a:rPr lang="zh-CN" sz="2000" b="1">
                <a:latin typeface="微软雅黑" panose="020b0503020204020204" pitchFamily="34" charset="-122"/>
                <a:ea typeface="微软雅黑" panose="020b0503020204020204" pitchFamily="34" charset="-122"/>
                <a:cs typeface="Times New Roman" panose="02020603050405020304" pitchFamily="18" charset="0"/>
              </a:rPr>
              <a:t>不同的人有不同的阅读习惯</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不同的书有不同的阅读方法。面对一本好书</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相信深度阅读一定会让我们读者从中获得作者的一得之见。</a:t>
            </a:r>
            <a:endParaRPr lang="en-US" sz="2000" b="1">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sz="2000" b="1">
                <a:latin typeface="微软雅黑" panose="020b0503020204020204" pitchFamily="34" charset="-122"/>
                <a:ea typeface="微软雅黑" panose="020b0503020204020204" pitchFamily="34" charset="-122"/>
                <a:cs typeface="Times New Roman" panose="02020603050405020304" pitchFamily="18" charset="0"/>
              </a:rPr>
              <a:t>④</a:t>
            </a:r>
            <a:r>
              <a:rPr lang="zh-CN" sz="2000" b="1">
                <a:latin typeface="微软雅黑" panose="020b0503020204020204" pitchFamily="34" charset="-122"/>
                <a:ea typeface="微软雅黑" panose="020b0503020204020204" pitchFamily="34" charset="-122"/>
                <a:cs typeface="Times New Roman" panose="02020603050405020304" pitchFamily="18" charset="0"/>
              </a:rPr>
              <a:t>这家公司之所以能够从激烈的行业竞争中脱颖而出</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并取得不俗的业绩</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完全得益于公司董事长敏锐的眼光、非凡的魄力和扎实的干劲。</a:t>
            </a:r>
            <a:endParaRPr lang="en-US" sz="2000" b="1">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sz="2000" b="1">
                <a:latin typeface="微软雅黑" panose="020b0503020204020204" pitchFamily="34" charset="-122"/>
                <a:ea typeface="微软雅黑" panose="020b0503020204020204" pitchFamily="34" charset="-122"/>
                <a:cs typeface="Times New Roman" panose="02020603050405020304" pitchFamily="18" charset="0"/>
              </a:rPr>
              <a:t>⑤</a:t>
            </a:r>
            <a:r>
              <a:rPr lang="zh-CN" sz="2000" b="1">
                <a:latin typeface="微软雅黑" panose="020b0503020204020204" pitchFamily="34" charset="-122"/>
                <a:ea typeface="微软雅黑" panose="020b0503020204020204" pitchFamily="34" charset="-122"/>
                <a:cs typeface="Times New Roman" panose="02020603050405020304" pitchFamily="18" charset="0"/>
              </a:rPr>
              <a:t>在本次全国教育改革发展论坛上</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王教授的发言直击时弊</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颇具前瞻性</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对于当前我国的教育改革而言</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可谓是空谷足音</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引起很大反响。</a:t>
            </a:r>
            <a:endParaRPr lang="en-US" sz="2000" b="1">
              <a:latin typeface="微软雅黑" panose="020b0503020204020204" pitchFamily="34" charset="-122"/>
              <a:ea typeface="微软雅黑" panose="020b0503020204020204" pitchFamily="34" charset="-122"/>
              <a:cs typeface="Times New Roman" panose="02020603050405020304" pitchFamily="18" charset="0"/>
            </a:endParaRPr>
          </a:p>
          <a:p>
            <a:pPr indent="0"/>
            <a:r>
              <a:rPr lang="en-US" sz="2000" b="1">
                <a:latin typeface="微软雅黑" panose="020b0503020204020204" pitchFamily="34" charset="-122"/>
                <a:ea typeface="微软雅黑" panose="020b0503020204020204" pitchFamily="34" charset="-122"/>
                <a:cs typeface="Times New Roman" panose="02020603050405020304" pitchFamily="18" charset="0"/>
              </a:rPr>
              <a:t>⑥</a:t>
            </a:r>
            <a:r>
              <a:rPr lang="zh-CN" sz="2000" b="1">
                <a:latin typeface="微软雅黑" panose="020b0503020204020204" pitchFamily="34" charset="-122"/>
                <a:ea typeface="微软雅黑" panose="020b0503020204020204" pitchFamily="34" charset="-122"/>
                <a:cs typeface="Times New Roman" panose="02020603050405020304" pitchFamily="18" charset="0"/>
              </a:rPr>
              <a:t>今年冬天</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安顺迎来了近年来的一场大雪</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雪花洋洋洒洒</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zh-CN" sz="2000" b="1">
                <a:latin typeface="微软雅黑" panose="020b0503020204020204" pitchFamily="34" charset="-122"/>
                <a:ea typeface="微软雅黑" panose="020b0503020204020204" pitchFamily="34" charset="-122"/>
                <a:cs typeface="Times New Roman" panose="02020603050405020304" pitchFamily="18" charset="0"/>
              </a:rPr>
              <a:t>大地白茫茫一片。</a:t>
            </a:r>
          </a:p>
          <a:p>
            <a:pPr indent="0"/>
            <a:r>
              <a:rPr lang="zh-CN" sz="2000" b="1">
                <a:latin typeface="微软雅黑" panose="020b0503020204020204" pitchFamily="34" charset="-122"/>
                <a:ea typeface="微软雅黑" panose="020b0503020204020204" pitchFamily="34" charset="-122"/>
                <a:cs typeface="Times New Roman" panose="02020603050405020304" pitchFamily="18" charset="0"/>
              </a:rPr>
              <a:t>A.①⑤⑥　　　</a:t>
            </a:r>
            <a:r>
              <a:rPr lang="en-US" sz="2000" b="1">
                <a:latin typeface="微软雅黑" panose="020b0503020204020204" pitchFamily="34" charset="-122"/>
                <a:ea typeface="微软雅黑" panose="020b0503020204020204" pitchFamily="34" charset="-122"/>
                <a:cs typeface="Times New Roman" panose="02020603050405020304" pitchFamily="18" charset="0"/>
              </a:rPr>
              <a:t>	</a:t>
            </a:r>
            <a:r>
              <a:rPr lang="en-US" sz="2000" b="1" smtClean="0">
                <a:latin typeface="微软雅黑" panose="020b0503020204020204" pitchFamily="34" charset="-122"/>
                <a:ea typeface="微软雅黑" panose="020b0503020204020204" pitchFamily="34" charset="-122"/>
                <a:cs typeface="Times New Roman" panose="02020603050405020304" pitchFamily="18" charset="0"/>
              </a:rPr>
              <a:t>   B</a:t>
            </a:r>
            <a:r>
              <a:rPr lang="en-US" sz="2000" b="1">
                <a:latin typeface="微软雅黑" panose="020b0503020204020204" pitchFamily="34" charset="-122"/>
                <a:ea typeface="微软雅黑" panose="020b0503020204020204" pitchFamily="34" charset="-122"/>
                <a:cs typeface="Times New Roman" panose="02020603050405020304" pitchFamily="18" charset="0"/>
              </a:rPr>
              <a:t>.</a:t>
            </a:r>
            <a:r>
              <a:rPr lang="en-US" sz="2000" b="1" smtClean="0">
                <a:latin typeface="微软雅黑" panose="020b0503020204020204" pitchFamily="34" charset="-122"/>
                <a:ea typeface="微软雅黑" panose="020b0503020204020204" pitchFamily="34" charset="-122"/>
                <a:cs typeface="Times New Roman" panose="02020603050405020304" pitchFamily="18" charset="0"/>
              </a:rPr>
              <a:t>③④⑥               C</a:t>
            </a:r>
            <a:r>
              <a:rPr lang="en-US" sz="2000" b="1">
                <a:latin typeface="微软雅黑" panose="020b0503020204020204" pitchFamily="34" charset="-122"/>
                <a:ea typeface="微软雅黑" panose="020b0503020204020204" pitchFamily="34" charset="-122"/>
                <a:cs typeface="Times New Roman" panose="02020603050405020304" pitchFamily="18" charset="0"/>
              </a:rPr>
              <a:t>.②③⑥			D.①④⑤</a:t>
            </a:r>
            <a:endParaRPr lang="zh-CN" altLang="en-US" sz="2000" b="1">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6090678" y="1464961"/>
            <a:ext cx="460382" cy="584775"/>
          </a:xfrm>
          <a:prstGeom prst="rect">
            <a:avLst/>
          </a:prstGeom>
        </p:spPr>
        <p:txBody>
          <a:bodyPr wrap="none">
            <a:spAutoFit/>
          </a:bodyPr>
          <a:lstStyle/>
          <a:p>
            <a:r>
              <a:rPr lang="en-US" altLang="zh-CN" sz="3200" b="1">
                <a:solidFill>
                  <a:srgbClr val="C00000"/>
                </a:solidFill>
                <a:latin typeface="微软雅黑" panose="020b0503020204020204" pitchFamily="34" charset="-122"/>
                <a:cs typeface="Times New Roman" panose="02020603050405020304" pitchFamily="18" charset="0"/>
              </a:rPr>
              <a:t>C</a:t>
            </a:r>
            <a:endParaRPr lang="zh-CN" altLang="en-US" sz="32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nvSpPr>
        <p:spPr>
          <a:xfrm>
            <a:off x="187519" y="1364351"/>
            <a:ext cx="11370167" cy="5078313"/>
          </a:xfrm>
          <a:prstGeom prst="rect">
            <a:avLst/>
          </a:prstGeom>
          <a:noFill/>
          <a:ln w="28575">
            <a:solidFill>
              <a:schemeClr val="tx1"/>
            </a:solidFill>
          </a:ln>
        </p:spPr>
        <p:txBody>
          <a:bodyPr wrap="square">
            <a:spAutoFit/>
          </a:bodyPr>
          <a:lstStyle/>
          <a:p>
            <a:pPr>
              <a:lnSpc>
                <a:spcPct val="150000"/>
              </a:lnSpc>
            </a:pPr>
            <a:r>
              <a:rPr 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不虞之誉</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虞</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料想</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誉</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称赞。指意想不到的赞扬</a:t>
            </a:r>
            <a:r>
              <a:rPr 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巧夺天工</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指人工的精巧胜过天然制成</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形容技艺极其精巧。这里是指自然景观</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使用错误</a:t>
            </a:r>
            <a:r>
              <a:rPr 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一得之见</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指自己对某个问题的一点肤浅的见解。谦虚的说法。不能用来说作者的见解</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使用错误</a:t>
            </a:r>
            <a:r>
              <a:rPr 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脱颖而出</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形容本领全部显露出来</a:t>
            </a:r>
            <a:r>
              <a:rPr 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空谷足音</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在寂静的山谷里听到脚步声。比喻极难得的音信、言论或事物</a:t>
            </a:r>
            <a:r>
              <a:rPr 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洋洋洒洒</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形容文章或谈话丰富明快</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连续不断。也形容规模或气势盛大。这里应是“纷纷扬扬”。</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86" name="图片 1" descr="ff3c51b72633a3264e7b9e01e8140c0_副本"/>
          <p:cNvPicPr>
            <a:picLocks noChangeAspect="1"/>
          </p:cNvPicPr>
          <p:nvPr/>
        </p:nvPicPr>
        <p:blipFill>
          <a:blip r:embed="rId3"/>
          <a:stretch>
            <a:fillRect/>
          </a:stretch>
        </p:blipFill>
        <p:spPr>
          <a:xfrm>
            <a:off x="10124631" y="107092"/>
            <a:ext cx="1894560" cy="1889433"/>
          </a:xfrm>
          <a:prstGeom prst="rect">
            <a:avLst/>
          </a:prstGeom>
          <a:noFill/>
          <a:ln w="9525">
            <a:noFill/>
          </a:ln>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100" name="文本框 99"/>
          <p:cNvSpPr txBox="1"/>
          <p:nvPr/>
        </p:nvSpPr>
        <p:spPr>
          <a:xfrm>
            <a:off x="663575" y="1457960"/>
            <a:ext cx="11273790" cy="4399915"/>
          </a:xfrm>
          <a:prstGeom prst="rect">
            <a:avLst/>
          </a:prstGeom>
          <a:noFill/>
          <a:ln w="9525">
            <a:noFill/>
          </a:ln>
        </p:spPr>
        <p:txBody>
          <a:bodyPr wrap="square">
            <a:spAutoFit/>
          </a:bodyPr>
          <a:lstStyle/>
          <a:p>
            <a:pPr indent="0"/>
            <a:r>
              <a:rPr lang="zh-CN" sz="2000" b="1" smtClean="0">
                <a:latin typeface="微软雅黑" panose="020b0503020204020204" pitchFamily="34" charset="-122"/>
                <a:ea typeface="微软雅黑" panose="020b0503020204020204" pitchFamily="34" charset="-122"/>
                <a:cs typeface="微软雅黑" panose="020b0503020204020204" pitchFamily="34" charset="-122"/>
              </a:rPr>
              <a:t>由</a:t>
            </a:r>
            <a:r>
              <a:rPr lang="zh-CN" sz="2000" b="1">
                <a:latin typeface="微软雅黑" panose="020b0503020204020204" pitchFamily="34" charset="-122"/>
                <a:ea typeface="微软雅黑" panose="020b0503020204020204" pitchFamily="34" charset="-122"/>
                <a:cs typeface="微软雅黑" panose="020b0503020204020204" pitchFamily="34" charset="-122"/>
              </a:rPr>
              <a:t>亚里士多德提出来的“三段论”</a:t>
            </a:r>
            <a:r>
              <a:rPr 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sz="2000" b="1">
                <a:latin typeface="微软雅黑" panose="020b0503020204020204" pitchFamily="34" charset="-122"/>
                <a:ea typeface="微软雅黑" panose="020b0503020204020204" pitchFamily="34" charset="-122"/>
                <a:cs typeface="微软雅黑" panose="020b0503020204020204" pitchFamily="34" charset="-122"/>
              </a:rPr>
              <a:t>是人类最基本的逻辑推理方法。一个三段论就是一个包括大前提、小前提和结论三个部分的论证。</a:t>
            </a:r>
          </a:p>
          <a:p>
            <a:pPr indent="0"/>
            <a:r>
              <a:rPr lang="zh-CN" sz="2000" b="1">
                <a:latin typeface="微软雅黑" panose="020b0503020204020204" pitchFamily="34" charset="-122"/>
                <a:ea typeface="微软雅黑" panose="020b0503020204020204" pitchFamily="34" charset="-122"/>
                <a:cs typeface="微软雅黑" panose="020b0503020204020204" pitchFamily="34" charset="-122"/>
              </a:rPr>
              <a:t>最为人熟悉的典型例子是</a:t>
            </a:r>
            <a:r>
              <a:rPr lang="en-US" sz="2000" b="1">
                <a:latin typeface="微软雅黑" panose="020b0503020204020204" pitchFamily="34" charset="-122"/>
                <a:ea typeface="微软雅黑" panose="020b0503020204020204" pitchFamily="34" charset="-122"/>
                <a:cs typeface="微软雅黑" panose="020b0503020204020204" pitchFamily="34" charset="-122"/>
              </a:rPr>
              <a:t>:</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000" b="1">
                <a:latin typeface="微软雅黑" panose="020b0503020204020204" pitchFamily="34" charset="-122"/>
                <a:ea typeface="微软雅黑" panose="020b0503020204020204" pitchFamily="34" charset="-122"/>
                <a:cs typeface="微软雅黑" panose="020b0503020204020204" pitchFamily="34" charset="-122"/>
              </a:rPr>
              <a:t>大前提</a:t>
            </a:r>
            <a:r>
              <a:rPr 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sz="2000" b="1">
                <a:latin typeface="微软雅黑" panose="020b0503020204020204" pitchFamily="34" charset="-122"/>
                <a:ea typeface="微软雅黑" panose="020b0503020204020204" pitchFamily="34" charset="-122"/>
                <a:cs typeface="微软雅黑" panose="020b0503020204020204" pitchFamily="34" charset="-122"/>
              </a:rPr>
              <a:t>凡是人都会死。</a:t>
            </a:r>
          </a:p>
          <a:p>
            <a:pPr indent="0"/>
            <a:r>
              <a:rPr lang="zh-CN" sz="2000" b="1">
                <a:latin typeface="微软雅黑" panose="020b0503020204020204" pitchFamily="34" charset="-122"/>
                <a:ea typeface="微软雅黑" panose="020b0503020204020204" pitchFamily="34" charset="-122"/>
                <a:cs typeface="微软雅黑" panose="020b0503020204020204" pitchFamily="34" charset="-122"/>
              </a:rPr>
              <a:t>小前提</a:t>
            </a:r>
            <a:r>
              <a:rPr 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sz="2000" b="1">
                <a:latin typeface="微软雅黑" panose="020b0503020204020204" pitchFamily="34" charset="-122"/>
                <a:ea typeface="微软雅黑" panose="020b0503020204020204" pitchFamily="34" charset="-122"/>
                <a:cs typeface="微软雅黑" panose="020b0503020204020204" pitchFamily="34" charset="-122"/>
              </a:rPr>
              <a:t>苏格拉底是人。</a:t>
            </a:r>
          </a:p>
          <a:p>
            <a:pPr indent="0"/>
            <a:r>
              <a:rPr lang="zh-CN" sz="2000" b="1">
                <a:latin typeface="微软雅黑" panose="020b0503020204020204" pitchFamily="34" charset="-122"/>
                <a:ea typeface="微软雅黑" panose="020b0503020204020204" pitchFamily="34" charset="-122"/>
                <a:cs typeface="微软雅黑" panose="020b0503020204020204" pitchFamily="34" charset="-122"/>
              </a:rPr>
              <a:t>结论</a:t>
            </a:r>
            <a:r>
              <a:rPr 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sz="2000" b="1">
                <a:latin typeface="微软雅黑" panose="020b0503020204020204" pitchFamily="34" charset="-122"/>
                <a:ea typeface="微软雅黑" panose="020b0503020204020204" pitchFamily="34" charset="-122"/>
                <a:cs typeface="微软雅黑" panose="020b0503020204020204" pitchFamily="34" charset="-122"/>
              </a:rPr>
              <a:t>所以苏格拉底是会死的。</a:t>
            </a:r>
          </a:p>
          <a:p>
            <a:pPr indent="0"/>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下面文段中也运用了这种推理,请指出来</a:t>
            </a:r>
            <a:r>
              <a:rPr lang="zh-CN" altLang="en-US" sz="2000" b="1"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第一次世界大战期间,德军向法军猛烈进攻,法军为了避开德军锐气,积蓄力量,巧施隐身术,躲藏了起来,德军一时失去了攻击目标。德军指挥官下令侦察敌情。一天,德军一名军官用望远镜搜索法军阵地,突然发现了前方阵地下慢慢地爬出了一只名贵的波斯猫,懒洋洋地躺在那里晒太阳。于是德军军官根据波斯猫的出入地判断出前方阵地必有法军指挥官。</a:t>
            </a:r>
          </a:p>
          <a:p>
            <a:pPr indent="0"/>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大前提:___________________________________</a:t>
            </a:r>
          </a:p>
          <a:p>
            <a:pPr indent="0"/>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小前提:___________________________________</a:t>
            </a:r>
          </a:p>
          <a:p>
            <a:pPr indent="0"/>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结　论:___________________________________</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课后练习</a:t>
            </a:r>
          </a:p>
        </p:txBody>
      </p:sp>
      <p:sp>
        <p:nvSpPr>
          <p:cNvPr id="5" name="文本框 4"/>
          <p:cNvSpPr txBox="1"/>
          <p:nvPr/>
        </p:nvSpPr>
        <p:spPr>
          <a:xfrm>
            <a:off x="1331783" y="2459965"/>
            <a:ext cx="10003481" cy="1754326"/>
          </a:xfrm>
          <a:prstGeom prst="rect">
            <a:avLst/>
          </a:prstGeom>
          <a:noFill/>
          <a:ln w="9525">
            <a:noFill/>
          </a:ln>
        </p:spPr>
        <p:txBody>
          <a:bodyPr wrap="square">
            <a:spAutoFit/>
          </a:bodyPr>
          <a:lstStyle/>
          <a:p>
            <a:pPr>
              <a:lnSpc>
                <a:spcPct val="150000"/>
              </a:lnSpc>
            </a:pP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凡有名贵波斯猫的地方就有法军高级指挥官。</a:t>
            </a:r>
          </a:p>
          <a:p>
            <a:pPr>
              <a:lnSpc>
                <a:spcPct val="150000"/>
              </a:lnSpc>
            </a:pP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前方阵地有名贵的波斯猫。</a:t>
            </a:r>
          </a:p>
          <a:p>
            <a:pPr>
              <a:lnSpc>
                <a:spcPct val="150000"/>
              </a:lnSpc>
            </a:pPr>
            <a:r>
              <a:rPr 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所以前方阵地有法军高级指挥官。</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86" name="图片 1" descr="ff3c51b72633a3264e7b9e01e8140c0_副本"/>
          <p:cNvPicPr>
            <a:picLocks noChangeAspect="1"/>
          </p:cNvPicPr>
          <p:nvPr/>
        </p:nvPicPr>
        <p:blipFill>
          <a:blip r:embed="rId3"/>
          <a:stretch>
            <a:fillRect/>
          </a:stretch>
        </p:blipFill>
        <p:spPr>
          <a:xfrm>
            <a:off x="9605645" y="4363085"/>
            <a:ext cx="2346325" cy="2339975"/>
          </a:xfrm>
          <a:prstGeom prst="rect">
            <a:avLst/>
          </a:prstGeom>
          <a:noFill/>
          <a:ln w="9525">
            <a:noFill/>
          </a:ln>
        </p:spPr>
      </p:pic>
      <p:pic>
        <p:nvPicPr>
          <p:cNvPr id="7187" name="New picture"/>
          <p:cNvPicPr/>
          <p:nvPr/>
        </p:nvPicPr>
        <p:blipFill>
          <a:blip r:embed="rId4"/>
          <a:stretch>
            <a:fillRect/>
          </a:stretch>
        </p:blipFill>
        <p:spPr>
          <a:xfrm>
            <a:off x="11531600" y="10401300"/>
            <a:ext cx="355600" cy="2667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了解作者</a:t>
            </a:r>
          </a:p>
        </p:txBody>
      </p:sp>
      <p:sp>
        <p:nvSpPr>
          <p:cNvPr id="10" name="矩形 9"/>
          <p:cNvSpPr>
            <a:spLocks noChangeAspect="1"/>
          </p:cNvSpPr>
          <p:nvPr/>
        </p:nvSpPr>
        <p:spPr>
          <a:xfrm>
            <a:off x="507999" y="1510876"/>
            <a:ext cx="11475697" cy="1754326"/>
          </a:xfrm>
          <a:prstGeom prst="rect">
            <a:avLst/>
          </a:prstGeom>
          <a:ln w="28575">
            <a:solidFill>
              <a:schemeClr val="tx1"/>
            </a:solidFill>
          </a:ln>
        </p:spPr>
        <p:txBody>
          <a:bodyPr wrap="square">
            <a:spAutoFit/>
          </a:bodyPr>
          <a:lstStyle/>
          <a:p>
            <a:pPr>
              <a:lnSpc>
                <a:spcPct val="150000"/>
              </a:lnSpc>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柏拉图</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约前</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427—</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前</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347),</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古希腊哲学家。他出身于雅典一个贵族家庭</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父亲是雅典王的子孙。柏拉图从</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岁起追随苏格拉底学习哲学</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不期</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年后苏格拉底被判死刑</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柏拉图为了逃避迫害而来到麦加。后来他又出游列岛列国</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到过埃及、南意大利等地</a:t>
            </a:r>
            <a:r>
              <a:rPr lang="zh-CN"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a:spLocks noChangeAspect="1"/>
          </p:cNvSpPr>
          <p:nvPr/>
        </p:nvSpPr>
        <p:spPr>
          <a:xfrm>
            <a:off x="507999" y="3725245"/>
            <a:ext cx="11494530" cy="2862322"/>
          </a:xfrm>
          <a:prstGeom prst="rect">
            <a:avLst/>
          </a:prstGeom>
          <a:ln w="28575">
            <a:solidFill>
              <a:schemeClr val="tx1"/>
            </a:solidFill>
          </a:ln>
        </p:spPr>
        <p:txBody>
          <a:bodyPr wrap="square">
            <a:spAutoFit/>
          </a:bodyPr>
          <a:lstStyle/>
          <a:p>
            <a:pPr>
              <a:lnSpc>
                <a:spcPct val="150000"/>
              </a:lnSpc>
              <a:tabLst>
                <a:tab pos="1188085"/>
                <a:tab pos="2163445"/>
                <a:tab pos="3142615"/>
                <a:tab pos="4190365"/>
              </a:tabLst>
            </a:pPr>
            <a:r>
              <a:rPr lang="zh-CN" altLang="zh-CN" sz="2400" b="1">
                <a:solidFill>
                  <a:srgbClr val="000000"/>
                </a:solidFill>
                <a:latin typeface="微软雅黑" panose="020b0503020204020204" pitchFamily="34" charset="-122"/>
                <a:cs typeface="Times New Roman" panose="02020603050405020304" pitchFamily="18" charset="0"/>
              </a:rPr>
              <a:t>其间</a:t>
            </a:r>
            <a:r>
              <a:rPr lang="en-US" altLang="zh-CN" sz="2400" b="1">
                <a:solidFill>
                  <a:srgbClr val="000000"/>
                </a:solidFill>
                <a:latin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cs typeface="Times New Roman" panose="02020603050405020304" pitchFamily="18" charset="0"/>
              </a:rPr>
              <a:t>他详细地考察了各地</a:t>
            </a:r>
            <a:r>
              <a:rPr lang="zh-CN" altLang="zh-CN" sz="2400" b="1" smtClean="0">
                <a:solidFill>
                  <a:srgbClr val="000000"/>
                </a:solidFill>
                <a:latin typeface="微软雅黑" panose="020b0503020204020204" pitchFamily="34" charset="-122"/>
                <a:cs typeface="Times New Roman" panose="02020603050405020304" pitchFamily="18" charset="0"/>
              </a:rPr>
              <a:t>的</a:t>
            </a:r>
            <a:r>
              <a:rPr lang="zh-CN"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政治</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、法律、教育、宗教等</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进一步研究和掌握了当时的数学、天文学、力学、音乐等学科理论和各种哲学学派的学说。柏拉图才思敏捷</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著述颇丰。他的著作大多是用对话体裁写成的</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内容丰富深刻</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人物性格鲜明</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论证严密细致</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语言优美华丽</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达到了哲学与文学、逻辑与修辞的高度统一</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不仅在哲学上而且在文学上具有极其重要的价值。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descr="80EDD2725857B16F5818EDA760850E75"/>
          <p:cNvPicPr>
            <a:picLocks noChangeAspect="1"/>
          </p:cNvPicPr>
          <p:nvPr/>
        </p:nvPicPr>
        <p:blipFill>
          <a:blip r:embed="rId2"/>
          <a:stretch>
            <a:fillRect/>
          </a:stretch>
        </p:blipFill>
        <p:spPr>
          <a:xfrm>
            <a:off x="8047491" y="1058528"/>
            <a:ext cx="3514090" cy="2127250"/>
          </a:xfrm>
          <a:prstGeom prst="rect">
            <a:avLst/>
          </a:prstGeom>
        </p:spPr>
      </p:pic>
      <p:sp>
        <p:nvSpPr>
          <p:cNvPr id="3" name="矩形 2"/>
          <p:cNvSpPr/>
          <p:nvPr/>
        </p:nvSpPr>
        <p:spPr>
          <a:xfrm>
            <a:off x="387177" y="2383474"/>
            <a:ext cx="10981038" cy="3970318"/>
          </a:xfrm>
          <a:prstGeom prst="rect">
            <a:avLst/>
          </a:prstGeom>
        </p:spPr>
        <p:txBody>
          <a:bodyPr wrap="square">
            <a:spAutoFit/>
          </a:bodyPr>
          <a:lstStyle/>
          <a:p>
            <a:pPr>
              <a:lnSpc>
                <a:spcPct val="150000"/>
              </a:lnSpc>
              <a:tabLst>
                <a:tab pos="1188085"/>
                <a:tab pos="2163445"/>
                <a:tab pos="3142615"/>
                <a:tab pos="4190365"/>
              </a:tabLst>
            </a:pP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苏格拉底（约公元前</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469</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 </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约公元前</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399</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年）是</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古希</a:t>
            </a:r>
            <a:endParaRPr lang="en-US"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tabLst>
                <a:tab pos="1188085"/>
                <a:tab pos="2163445"/>
                <a:tab pos="3142615"/>
                <a:tab pos="4190365"/>
              </a:tabLst>
            </a:pP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腊</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时期的思想家、哲学家和教育家，又是一位个性鲜明</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tabLst>
                <a:tab pos="1188085"/>
                <a:tab pos="2163445"/>
                <a:tab pos="3142615"/>
                <a:tab pos="4190365"/>
              </a:tabLst>
            </a:pP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从</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古至今被人毁誉不一的著名历史人物。苏格拉底出生于伯里克利统治的雅典黄金时，出身贫寒，父亲是一名雕刻师，母亲为助产士。苏格拉底是柏拉图的老师，而柏拉图更是亚里士多德的老师。他一生未曾著述，其言论和思想多见于柏拉图和色诺芬的著作，如</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苏格拉底言行回忆录</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。他的学生之一是柏拉图，他与柏拉图、亚里士多德并称“希腊三贤”。</a:t>
            </a:r>
          </a:p>
        </p:txBody>
      </p:sp>
      <p:sp>
        <p:nvSpPr>
          <p:cNvPr id="6" name="矩形 5"/>
          <p:cNvSpPr/>
          <p:nvPr/>
        </p:nvSpPr>
        <p:spPr>
          <a:xfrm>
            <a:off x="3284661" y="1302497"/>
            <a:ext cx="2031325" cy="581057"/>
          </a:xfrm>
          <a:prstGeom prst="rect">
            <a:avLst/>
          </a:prstGeom>
          <a:solidFill>
            <a:srgbClr val="49403B"/>
          </a:solidFill>
        </p:spPr>
        <p:txBody>
          <a:bodyPr wrap="none">
            <a:spAutoFit/>
          </a:bodyPr>
          <a:lstStyle/>
          <a:p>
            <a:pPr>
              <a:lnSpc>
                <a:spcPct val="150000"/>
              </a:lnSpc>
              <a:tabLst>
                <a:tab pos="1188085"/>
                <a:tab pos="2163445"/>
                <a:tab pos="3142615"/>
                <a:tab pos="4190365"/>
              </a:tabLst>
            </a:pPr>
            <a:r>
              <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了解苏格拉底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作品背景</a:t>
            </a:r>
          </a:p>
        </p:txBody>
      </p:sp>
      <p:sp>
        <p:nvSpPr>
          <p:cNvPr id="3" name="矩形 2"/>
          <p:cNvSpPr>
            <a:spLocks noChangeAspect="1"/>
          </p:cNvSpPr>
          <p:nvPr/>
        </p:nvSpPr>
        <p:spPr>
          <a:xfrm>
            <a:off x="508000" y="1911735"/>
            <a:ext cx="11568670" cy="3416320"/>
          </a:xfrm>
          <a:prstGeom prst="rect">
            <a:avLst/>
          </a:prstGeom>
        </p:spPr>
        <p:txBody>
          <a:bodyPr wrap="square">
            <a:spAutoFit/>
          </a:bodyPr>
          <a:lstStyle/>
          <a:p>
            <a:pPr>
              <a:lnSpc>
                <a:spcPct val="150000"/>
              </a:lnSpc>
              <a:tabLst>
                <a:tab pos="1188085"/>
                <a:tab pos="2163445"/>
                <a:tab pos="3142615"/>
                <a:tab pos="4190365"/>
              </a:tabLst>
            </a:pP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公元前</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399</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雅典法庭以</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不敬神明</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的罪名判处哲学家苏格拉底死刑。判决执行前夕</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苏格拉底的朋友格黎东潜入监狱</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试图劝说他越狱逃跑</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并买通了狱卒</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制订了越狱计划</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但苏格拉底不赞同逃跑</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他宁可死</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也不肯违背自己的信仰。他针对格黎东的建议</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抛出了</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正道</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道义</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道理</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正当</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等一系列他所坚守的</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正义</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理念</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层层铺垫</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步步设问</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深入浅出地阐述了自己唯正义是从的道德信念</a:t>
            </a:r>
            <a:r>
              <a:rPr lang="en-US"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说服格黎东放弃劝说自己越狱的努力。课文记载的就是这次谈话的过程。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939339" y="896342"/>
            <a:ext cx="1723549" cy="581057"/>
          </a:xfrm>
          <a:prstGeom prst="rect">
            <a:avLst/>
          </a:prstGeom>
          <a:solidFill>
            <a:srgbClr val="49403B"/>
          </a:solidFill>
        </p:spPr>
        <p:txBody>
          <a:bodyPr wrap="none" rtlCol="0" anchor="t">
            <a:spAutoFit/>
          </a:bodyPr>
          <a:lstStyle/>
          <a:p>
            <a:pPr>
              <a:lnSpc>
                <a:spcPct val="150000"/>
              </a:lnSpc>
              <a:tabLst>
                <a:tab pos="1188085"/>
                <a:tab pos="2163445"/>
                <a:tab pos="3142615"/>
                <a:tab pos="4190365"/>
              </a:tabLst>
            </a:pPr>
            <a:r>
              <a:rPr 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了解对话录</a:t>
            </a:r>
            <a:endParaRPr lang="zh-CN" altLang="en-US"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5"/>
          <p:cNvSpPr txBox="1"/>
          <p:nvPr/>
        </p:nvSpPr>
        <p:spPr>
          <a:xfrm>
            <a:off x="489167" y="2275137"/>
            <a:ext cx="11274465" cy="2862322"/>
          </a:xfrm>
          <a:prstGeom prst="rect">
            <a:avLst/>
          </a:prstGeom>
          <a:noFill/>
        </p:spPr>
        <p:txBody>
          <a:bodyPr wrap="square" rtlCol="0" anchor="t">
            <a:spAutoFit/>
          </a:bodyPr>
          <a:lstStyle/>
          <a:p>
            <a:pPr>
              <a:lnSpc>
                <a:spcPct val="150000"/>
              </a:lnSpc>
              <a:tabLst>
                <a:tab pos="1188085"/>
                <a:tab pos="2163445"/>
                <a:tab pos="3142615"/>
                <a:tab pos="4190365"/>
              </a:tabLst>
            </a:pP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对话</a:t>
            </a:r>
            <a:r>
              <a:rPr lang="zh-CN" altLang="en-US" sz="2400" b="1">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录,柏拉图代表作之一 , 是他对话系列的统称。古希腊哲学在公元前六至四世纪发展到高高潮.柏拉图的三十篇对话录,是最具特点的散文体裁。这种文体记述了当事人的对话。《柏拉图对话录》 选收的四篇由古希腊语直接译出,集中反映了苏格拉底临死前的思想、生活和谈话,其中所探讨的问题,是苏格拉底和柏拉图哲学思想和方法的最集中的缩影。</a:t>
            </a:r>
          </a:p>
        </p:txBody>
      </p:sp>
      <p:pic>
        <p:nvPicPr>
          <p:cNvPr id="7"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zh-CN" sz="2400" b="1">
                <a:solidFill>
                  <a:srgbClr val="EF7509"/>
                </a:solidFill>
                <a:latin typeface="思源黑体 CN Heavy" panose="020b0a00000000000000" pitchFamily="34" charset="-122"/>
                <a:ea typeface="思源黑体 CN Heavy" panose="020b0a00000000000000" pitchFamily="34" charset="-122"/>
              </a:rPr>
              <a:t>了解文体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预习检查</a:t>
            </a:r>
          </a:p>
        </p:txBody>
      </p:sp>
      <p:sp>
        <p:nvSpPr>
          <p:cNvPr id="5" name="矩形 4"/>
          <p:cNvSpPr>
            <a:spLocks noChangeAspect="1"/>
          </p:cNvSpPr>
          <p:nvPr/>
        </p:nvSpPr>
        <p:spPr>
          <a:xfrm>
            <a:off x="489167" y="1691081"/>
            <a:ext cx="1784463" cy="581057"/>
          </a:xfrm>
          <a:prstGeom prst="rect">
            <a:avLst/>
          </a:prstGeom>
        </p:spPr>
        <p:txBody>
          <a:bodyPr wrap="none">
            <a:spAutoFit/>
          </a:bodyPr>
          <a:lstStyle/>
          <a:p>
            <a:pPr>
              <a:lnSpc>
                <a:spcPct val="150000"/>
              </a:lnSpc>
              <a:tabLst>
                <a:tab pos="1188085"/>
                <a:tab pos="2163445"/>
                <a:tab pos="3142615"/>
                <a:tab pos="4190365"/>
              </a:tabLst>
            </a:pP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读准字音</a:t>
            </a:r>
            <a:r>
              <a:rPr lang="en-US"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p:cNvSpPr txBox="1"/>
          <p:nvPr/>
        </p:nvSpPr>
        <p:spPr>
          <a:xfrm>
            <a:off x="667693" y="2828835"/>
            <a:ext cx="9192998" cy="1200329"/>
          </a:xfrm>
          <a:prstGeom prst="rect">
            <a:avLst/>
          </a:prstGeom>
          <a:noFill/>
        </p:spPr>
        <p:txBody>
          <a:bodyPr wrap="square" rtlCol="0" anchor="t">
            <a:spAutoFit/>
          </a:bodyPr>
          <a:lstStyle/>
          <a:p>
            <a:pPr>
              <a:lnSpc>
                <a:spcPct val="150000"/>
              </a:lnSpc>
              <a:tabLst>
                <a:tab pos="1188085"/>
                <a:tab pos="2163445"/>
                <a:tab pos="3142615"/>
                <a:tab pos="4190365"/>
              </a:tabLst>
            </a:pPr>
            <a:r>
              <a:rPr lang="zh-CN" alt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恫吓</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监</a:t>
            </a:r>
            <a:r>
              <a:rPr lang="zh-CN" alt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禁</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枚</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举</a:t>
            </a:r>
            <a:endParaRPr lang="en-US" altLang="zh-CN"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tabLst>
                <a:tab pos="1188085"/>
                <a:tab pos="2163445"/>
                <a:tab pos="3142615"/>
                <a:tab pos="4190365"/>
              </a:tabLst>
            </a:pP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服</a:t>
            </a:r>
            <a:r>
              <a:rPr lang="zh-CN" alt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膺</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邪恶</a:t>
            </a:r>
            <a:r>
              <a:rPr lang="zh-CN" altLang="en-US" sz="2400" b="1"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遭殃</a:t>
            </a:r>
            <a:endParaRPr lang="zh-CN" altLang="en-US" sz="24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150" name="图片 9" descr="d1bfebd8e8ce0f3d52d8e5fce2a493f_副本"/>
          <p:cNvPicPr>
            <a:picLocks noChangeAspect="1"/>
          </p:cNvPicPr>
          <p:nvPr/>
        </p:nvPicPr>
        <p:blipFill>
          <a:blip r:embed="rId3"/>
          <a:stretch>
            <a:fillRect/>
          </a:stretch>
        </p:blipFill>
        <p:spPr>
          <a:xfrm>
            <a:off x="8644255" y="3728755"/>
            <a:ext cx="3547745" cy="2689225"/>
          </a:xfrm>
          <a:prstGeom prst="rect">
            <a:avLst/>
          </a:prstGeom>
          <a:noFill/>
          <a:ln w="9525">
            <a:noFill/>
          </a:ln>
        </p:spPr>
      </p:pic>
      <p:sp>
        <p:nvSpPr>
          <p:cNvPr id="6" name="矩形 5"/>
          <p:cNvSpPr/>
          <p:nvPr/>
        </p:nvSpPr>
        <p:spPr>
          <a:xfrm>
            <a:off x="574090" y="2456070"/>
            <a:ext cx="1465466" cy="461665"/>
          </a:xfrm>
          <a:prstGeom prst="rect">
            <a:avLst/>
          </a:prstGeom>
          <a:ln w="28575">
            <a:solidFill>
              <a:schemeClr val="tx1"/>
            </a:solidFill>
          </a:ln>
        </p:spPr>
        <p:txBody>
          <a:bodyPr wrap="none">
            <a:spAutoFit/>
          </a:bodyPr>
          <a:lstStyle/>
          <a:p>
            <a:r>
              <a:rPr lang="en-US" altLang="zh-CN" sz="2400" b="1" err="1">
                <a:solidFill>
                  <a:srgbClr val="C00000"/>
                </a:solidFill>
                <a:latin typeface="微软雅黑" panose="020b0503020204020204" pitchFamily="34" charset="-122"/>
                <a:ea typeface="微软雅黑" panose="020b0503020204020204" pitchFamily="34" charset="-122"/>
              </a:rPr>
              <a:t>dòng hè</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3276326" y="2456070"/>
            <a:ext cx="567784" cy="461665"/>
          </a:xfrm>
          <a:prstGeom prst="rect">
            <a:avLst/>
          </a:prstGeom>
          <a:ln w="28575">
            <a:solidFill>
              <a:schemeClr val="tx1"/>
            </a:solidFill>
          </a:ln>
        </p:spPr>
        <p:txBody>
          <a:bodyPr wrap="none">
            <a:spAutoFit/>
          </a:bodyPr>
          <a:lstStyle/>
          <a:p>
            <a:r>
              <a:rPr lang="en-US" altLang="zh-CN" sz="2400" b="1" err="1">
                <a:solidFill>
                  <a:srgbClr val="C00000"/>
                </a:solidFill>
                <a:latin typeface="微软雅黑" panose="020b0503020204020204" pitchFamily="34" charset="-122"/>
                <a:ea typeface="微软雅黑" panose="020b0503020204020204" pitchFamily="34" charset="-122"/>
              </a:rPr>
              <a:t>jìn</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6093859" y="2456070"/>
            <a:ext cx="758541" cy="461665"/>
          </a:xfrm>
          <a:prstGeom prst="rect">
            <a:avLst/>
          </a:prstGeom>
          <a:ln w="28575">
            <a:solidFill>
              <a:schemeClr val="tx1"/>
            </a:solidFill>
          </a:ln>
        </p:spPr>
        <p:txBody>
          <a:bodyPr wrap="none">
            <a:spAutoFit/>
          </a:bodyPr>
          <a:lstStyle/>
          <a:p>
            <a:r>
              <a:rPr lang="en-US" altLang="zh-CN" sz="2400" b="1" err="1">
                <a:solidFill>
                  <a:srgbClr val="C00000"/>
                </a:solidFill>
                <a:latin typeface="微软雅黑" panose="020b0503020204020204" pitchFamily="34" charset="-122"/>
                <a:ea typeface="微软雅黑" panose="020b0503020204020204" pitchFamily="34" charset="-122"/>
              </a:rPr>
              <a:t>méi</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878660" y="3963889"/>
            <a:ext cx="856325" cy="461665"/>
          </a:xfrm>
          <a:prstGeom prst="rect">
            <a:avLst/>
          </a:prstGeom>
          <a:ln w="28575">
            <a:solidFill>
              <a:schemeClr val="tx1"/>
            </a:solidFill>
          </a:ln>
        </p:spPr>
        <p:txBody>
          <a:bodyPr wrap="none">
            <a:spAutoFit/>
          </a:bodyPr>
          <a:lstStyle/>
          <a:p>
            <a:r>
              <a:rPr lang="en-US" altLang="zh-CN" sz="2400" b="1" err="1">
                <a:solidFill>
                  <a:srgbClr val="C00000"/>
                </a:solidFill>
                <a:latin typeface="微软雅黑" panose="020b0503020204020204" pitchFamily="34" charset="-122"/>
                <a:ea typeface="微软雅黑" panose="020b0503020204020204" pitchFamily="34" charset="-122"/>
              </a:rPr>
              <a:t>yīng</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3107209" y="4049655"/>
            <a:ext cx="906017" cy="461665"/>
          </a:xfrm>
          <a:prstGeom prst="rect">
            <a:avLst/>
          </a:prstGeom>
          <a:ln w="28575">
            <a:solidFill>
              <a:schemeClr val="tx1"/>
            </a:solidFill>
          </a:ln>
        </p:spPr>
        <p:txBody>
          <a:bodyPr wrap="none">
            <a:spAutoFit/>
          </a:bodyPr>
          <a:lstStyle/>
          <a:p>
            <a:r>
              <a:rPr lang="en-US" altLang="zh-CN" sz="2400" b="1" err="1">
                <a:solidFill>
                  <a:srgbClr val="C00000"/>
                </a:solidFill>
                <a:latin typeface="微软雅黑" panose="020b0503020204020204" pitchFamily="34" charset="-122"/>
                <a:ea typeface="微软雅黑" panose="020b0503020204020204" pitchFamily="34" charset="-122"/>
              </a:rPr>
              <a:t>xié è</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5914530" y="3963889"/>
            <a:ext cx="1572866" cy="461665"/>
          </a:xfrm>
          <a:prstGeom prst="rect">
            <a:avLst/>
          </a:prstGeom>
          <a:ln w="28575">
            <a:solidFill>
              <a:schemeClr val="tx1"/>
            </a:solidFill>
          </a:ln>
        </p:spPr>
        <p:txBody>
          <a:bodyPr wrap="none">
            <a:spAutoFit/>
          </a:bodyPr>
          <a:lstStyle/>
          <a:p>
            <a:r>
              <a:rPr lang="en-US" altLang="zh-CN" sz="2400" b="1" err="1">
                <a:solidFill>
                  <a:srgbClr val="C00000"/>
                </a:solidFill>
                <a:latin typeface="微软雅黑" panose="020b0503020204020204" pitchFamily="34" charset="-122"/>
                <a:ea typeface="微软雅黑" panose="020b0503020204020204" pitchFamily="34" charset="-122"/>
              </a:rPr>
              <a:t>zāo yāng</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style.rotation</p:attrName>
                                        </p:attrNameLst>
                                      </p:cBhvr>
                                      <p:tavLst>
                                        <p:tav tm="0">
                                          <p:val>
                                            <p:fltVal val="90"/>
                                          </p:val>
                                        </p:tav>
                                        <p:tav tm="100000">
                                          <p:val>
                                            <p:fltVal val="0"/>
                                          </p:val>
                                        </p:tav>
                                      </p:tavLst>
                                    </p:anim>
                                    <p:animEffect transition="in" filter="fade">
                                      <p:cBhvr>
                                        <p:cTn id="20" dur="10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2000"/>
                                        <p:tgtEl>
                                          <p:spTgt spid="11"/>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80">
                                          <p:stCondLst>
                                            <p:cond delay="0"/>
                                          </p:stCondLst>
                                        </p:cTn>
                                        <p:tgtEl>
                                          <p:spTgt spid="12"/>
                                        </p:tgtEl>
                                      </p:cBhvr>
                                    </p:animEffect>
                                    <p:anim calcmode="lin" valueType="num">
                                      <p:cBhvr>
                                        <p:cTn id="3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2" dur="26">
                                          <p:stCondLst>
                                            <p:cond delay="650"/>
                                          </p:stCondLst>
                                        </p:cTn>
                                        <p:tgtEl>
                                          <p:spTgt spid="12"/>
                                        </p:tgtEl>
                                      </p:cBhvr>
                                      <p:to x="100000" y="60000"/>
                                    </p:animScale>
                                    <p:animScale>
                                      <p:cBhvr>
                                        <p:cTn id="43" dur="166" decel="50000">
                                          <p:stCondLst>
                                            <p:cond delay="676"/>
                                          </p:stCondLst>
                                        </p:cTn>
                                        <p:tgtEl>
                                          <p:spTgt spid="12"/>
                                        </p:tgtEl>
                                      </p:cBhvr>
                                      <p:to x="100000" y="100000"/>
                                    </p:animScale>
                                    <p:animScale>
                                      <p:cBhvr>
                                        <p:cTn id="44" dur="26">
                                          <p:stCondLst>
                                            <p:cond delay="1312"/>
                                          </p:stCondLst>
                                        </p:cTn>
                                        <p:tgtEl>
                                          <p:spTgt spid="12"/>
                                        </p:tgtEl>
                                      </p:cBhvr>
                                      <p:to x="100000" y="80000"/>
                                    </p:animScale>
                                    <p:animScale>
                                      <p:cBhvr>
                                        <p:cTn id="45" dur="166" decel="50000">
                                          <p:stCondLst>
                                            <p:cond delay="1338"/>
                                          </p:stCondLst>
                                        </p:cTn>
                                        <p:tgtEl>
                                          <p:spTgt spid="12"/>
                                        </p:tgtEl>
                                      </p:cBhvr>
                                      <p:to x="100000" y="100000"/>
                                    </p:animScale>
                                    <p:animScale>
                                      <p:cBhvr>
                                        <p:cTn id="46" dur="26">
                                          <p:stCondLst>
                                            <p:cond delay="1642"/>
                                          </p:stCondLst>
                                        </p:cTn>
                                        <p:tgtEl>
                                          <p:spTgt spid="12"/>
                                        </p:tgtEl>
                                      </p:cBhvr>
                                      <p:to x="100000" y="90000"/>
                                    </p:animScale>
                                    <p:animScale>
                                      <p:cBhvr>
                                        <p:cTn id="47" dur="166" decel="50000">
                                          <p:stCondLst>
                                            <p:cond delay="1668"/>
                                          </p:stCondLst>
                                        </p:cTn>
                                        <p:tgtEl>
                                          <p:spTgt spid="12"/>
                                        </p:tgtEl>
                                      </p:cBhvr>
                                      <p:to x="100000" y="100000"/>
                                    </p:animScale>
                                    <p:animScale>
                                      <p:cBhvr>
                                        <p:cTn id="48" dur="26">
                                          <p:stCondLst>
                                            <p:cond delay="1808"/>
                                          </p:stCondLst>
                                        </p:cTn>
                                        <p:tgtEl>
                                          <p:spTgt spid="12"/>
                                        </p:tgtEl>
                                      </p:cBhvr>
                                      <p:to x="100000" y="95000"/>
                                    </p:animScale>
                                    <p:animScale>
                                      <p:cBhvr>
                                        <p:cTn id="49"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tags/tag1.xml><?xml version="1.0" encoding="utf-8"?>
<p:tagLst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b1ca9882ea204a398455f26abcade545&quot;,&quot;fill_align&quot;:&quot;cm&quot;,&quot;text_align&quot;:&quot;cm&quot;,&quot;text_direction&quot;:&quot;horizontal&quot;,&quot;chip_types&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b1ca9882ea204a398455f26abcade545&quot;,&quot;fill_align&quot;:&quot;cm&quot;,&quot;text_align&quot;:&quot;cm&quot;,&quot;text_direction&quot;:&quot;horizontal&quot;,&quot;chip_types&quot;:[&quot;header&quot;]},{&quot;fill_id&quot;:&quot;abb97a4f557c487bb47a9ee8b2ccc461&quot;,&quot;fill_align&quot;:&quot;cm&quot;,&quot;text_align&quot;:&quot;cm&quot;,&quot;text_direction&quot;:&quot;horizontal&quot;,&quot;chip_types&quot;:[&quot;picture&quot;,&quot;diagram&quot;,&quot;pictext&quot;,&quot;table&quot;,&quot;chart&quot;,&quot;video&quot;],&quot;support_features&quot;:[&quot;collage&quot;,&quot;carousel&quot;,&quot;creativecrop&quot;]}],[{&quot;fill_id&quot;:&quot;b1ca9882ea204a398455f26abcade545&quot;,&quot;fill_align&quot;:&quot;lm&quot;,&quot;text_align&quot;:&quot;rm&quot;,&quot;text_direction&quot;:&quot;vertical&quot;,&quot;chip_types&quot;:[&quot;header&quot;]},{&quot;fill_id&quot;:&quot;abb97a4f557c487bb47a9ee8b2ccc461&quot;,&quot;fill_align&quot;:&quot;rm&quot;,&quot;text_align&quot;:&quot;rm&quot;,&quot;text_direction&quot;:&quot;vertic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0764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3:14:59&quot;,&quot;maxSize&quot;:{&quot;size1&quot;:60.099573546131921},&quot;minSize&quot;:{&quot;size1&quot;:60.099573546131921},&quot;normalSize&quot;:{&quot;size1&quot;:60.099573546131921},&quot;subLayout&quot;:[{&quot;id&quot;:&quot;2020-06-19T23:14:59&quot;,&quot;margin&quot;:{&quot;bottom&quot;:1.6929999589920044,&quot;left&quot;:1.6929999589920044,&quot;right&quot;:0.0010000000474974513,&quot;top&quot;:1.6929999589920044},&quot;type&quot;:0},{&quot;id&quot;:&quot;2020-06-19T23:14:59&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eecd662a758c1ec0b708e15"/>
  <p:tag name="KSO_WM_TEMPLATE_ASSEMBLE_XID" val="5eecd662a758c1ec0b708e15"/>
  <p:tag name="KSO_WM_TEMPLATE_CATEGORY" val="diagram"/>
  <p:tag name="KSO_WM_TEMPLATE_COLOR_TYPE" val="1"/>
  <p:tag name="KSO_WM_TEMPLATE_INDEX" val="20207649"/>
  <p:tag name="KSO_WM_TEMPLATE_MASTER_TYPE" val="0"/>
  <p:tag name="KSO_WM_TEMPLATE_SUBCATEGORY" val="21"/>
</p:tagLst>
</file>

<file path=ppt/tags/tag10.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1.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2.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3.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4.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5.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6.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UNIT_PLACING_PICTURE_USER_VIEWPORT" val="{&quot;height&quot;:8790,&quot;width&quot;:6360}"/>
</p:tagLst>
</file>

<file path=ppt/tags/tag3.xml><?xml version="1.0" encoding="utf-8"?>
<p:tagLst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b1ca9882ea204a398455f26abcade545&quot;,&quot;fill_align&quot;:&quot;cm&quot;,&quot;text_align&quot;:&quot;cm&quot;,&quot;text_direction&quot;:&quot;horizontal&quot;,&quot;chip_types&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b1ca9882ea204a398455f26abcade545&quot;,&quot;fill_align&quot;:&quot;cm&quot;,&quot;text_align&quot;:&quot;cm&quot;,&quot;text_direction&quot;:&quot;horizontal&quot;,&quot;chip_types&quot;:[&quot;header&quot;]},{&quot;fill_id&quot;:&quot;abb97a4f557c487bb47a9ee8b2ccc461&quot;,&quot;fill_align&quot;:&quot;cm&quot;,&quot;text_align&quot;:&quot;cm&quot;,&quot;text_direction&quot;:&quot;horizontal&quot;,&quot;chip_types&quot;:[&quot;picture&quot;,&quot;diagram&quot;,&quot;pictext&quot;,&quot;table&quot;,&quot;chart&quot;,&quot;video&quot;],&quot;support_features&quot;:[&quot;collage&quot;,&quot;carousel&quot;,&quot;creativecrop&quot;]}],[{&quot;fill_id&quot;:&quot;b1ca9882ea204a398455f26abcade545&quot;,&quot;fill_align&quot;:&quot;lm&quot;,&quot;text_align&quot;:&quot;rm&quot;,&quot;text_direction&quot;:&quot;vertical&quot;,&quot;chip_types&quot;:[&quot;header&quot;]},{&quot;fill_id&quot;:&quot;abb97a4f557c487bb47a9ee8b2ccc461&quot;,&quot;fill_align&quot;:&quot;rm&quot;,&quot;text_align&quot;:&quot;rm&quot;,&quot;text_direction&quot;:&quot;vertic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0764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3:14:59&quot;,&quot;maxSize&quot;:{&quot;size1&quot;:60.099573546131921},&quot;minSize&quot;:{&quot;size1&quot;:60.099573546131921},&quot;normalSize&quot;:{&quot;size1&quot;:60.099573546131921},&quot;subLayout&quot;:[{&quot;id&quot;:&quot;2020-06-19T23:14:59&quot;,&quot;margin&quot;:{&quot;bottom&quot;:1.6929999589920044,&quot;left&quot;:1.6929999589920044,&quot;right&quot;:0.0010000000474974513,&quot;top&quot;:1.6929999589920044},&quot;type&quot;:0},{&quot;id&quot;:&quot;2020-06-19T23:14:59&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eecd662a758c1ec0b708e15"/>
  <p:tag name="KSO_WM_TEMPLATE_ASSEMBLE_XID" val="5eecd662a758c1ec0b708e15"/>
  <p:tag name="KSO_WM_TEMPLATE_CATEGORY" val="diagram"/>
  <p:tag name="KSO_WM_TEMPLATE_COLOR_TYPE" val="1"/>
  <p:tag name="KSO_WM_TEMPLATE_INDEX" val="20207649"/>
  <p:tag name="KSO_WM_TEMPLATE_MASTER_TYPE" val="0"/>
  <p:tag name="KSO_WM_TEMPLATE_SUBCATEGORY" val="21"/>
</p:tagLst>
</file>

<file path=ppt/tags/tag4.xml><?xml version="1.0" encoding="utf-8"?>
<p:tagLst xmlns:p="http://schemas.openxmlformats.org/presentationml/2006/main">
  <p:tag name="KSO_WM_UNIT_TABLE_BEAUTIFY" val="smartTable{f1afe983-83da-40bb-9468-14a366fcad8a}"/>
</p:tagLst>
</file>

<file path=ppt/tags/tag5.xml><?xml version="1.0" encoding="utf-8"?>
<p:tagLst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xml><?xml version="1.0" encoding="utf-8"?>
<p:tagLst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xml><?xml version="1.0" encoding="utf-8"?>
<p:tagLst xmlns:p="http://schemas.openxmlformats.org/presentationml/2006/main">
  <p:tag name="KSO_WM_UNIT_TABLE_BEAUTIFY" val="smartTable{0d11fd40-1bb7-41e9-be12-670cc73329b2}"/>
  <p:tag name="TABLE_ENDDRAG_ORIGIN_RECT" val="796*109"/>
  <p:tag name="TABLE_ENDDRAG_RECT" val="84*199*796*109"/>
</p:tagLst>
</file>

<file path=ppt/tags/tag8.xml><?xml version="1.0" encoding="utf-8"?>
<p:tagLst xmlns:p="http://schemas.openxmlformats.org/presentationml/2006/main">
  <p:tag name="KSO_WM_UNIT_TABLE_BEAUTIFY" val="smartTable{2bbe0855-c9e3-486d-a76c-9ac7911edf13}"/>
</p:tagLst>
</file>

<file path=ppt/tags/tag9.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192</Paragraphs>
  <Slides>44</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44</vt:i4>
      </vt:variant>
    </vt:vector>
  </HeadingPairs>
  <TitlesOfParts>
    <vt:vector baseType="lpstr" size="55">
      <vt:lpstr>Arial</vt:lpstr>
      <vt:lpstr>Calibri</vt:lpstr>
      <vt:lpstr>宋体</vt:lpstr>
      <vt:lpstr>Calibri Light</vt:lpstr>
      <vt:lpstr>微软雅黑</vt:lpstr>
      <vt:lpstr>思源黑体 CN Heavy</vt:lpstr>
      <vt:lpstr>Times New Roman</vt:lpstr>
      <vt:lpstr>Segoe UI</vt:lpstr>
      <vt:lpstr>Wingdings</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2021-02-27T08:55:29.545</cp:lastPrinted>
  <dcterms:created xsi:type="dcterms:W3CDTF">2021-02-27T08:55:29Z</dcterms:created>
  <dcterms:modified xsi:type="dcterms:W3CDTF">2021-02-27T00:55:33Z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