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76" r:id="rId4"/>
    <p:sldId id="257" r:id="rId5"/>
    <p:sldId id="309" r:id="rId6"/>
    <p:sldId id="285" r:id="rId7"/>
    <p:sldId id="436" r:id="rId8"/>
    <p:sldId id="437" r:id="rId9"/>
    <p:sldId id="471" r:id="rId10"/>
    <p:sldId id="438" r:id="rId11"/>
    <p:sldId id="289" r:id="rId12"/>
    <p:sldId id="447" r:id="rId13"/>
    <p:sldId id="448" r:id="rId14"/>
    <p:sldId id="449" r:id="rId15"/>
    <p:sldId id="450" r:id="rId16"/>
    <p:sldId id="293" r:id="rId17"/>
    <p:sldId id="474" r:id="rId18"/>
    <p:sldId id="475" r:id="rId19"/>
    <p:sldId id="382" r:id="rId20"/>
    <p:sldId id="343" r:id="rId21"/>
    <p:sldId id="473" r:id="rId22"/>
    <p:sldId id="457" r:id="rId23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Roboto Bold" panose="0200000000000000000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>
        <p:scale>
          <a:sx n="54" d="100"/>
          <a:sy n="54" d="100"/>
        </p:scale>
        <p:origin x="1238" y="634"/>
      </p:cViewPr>
      <p:guideLst>
        <p:guide orient="horz" pos="2084"/>
        <p:guide pos="40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84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.xml" /><Relationship Id="rId25" Type="http://schemas.openxmlformats.org/officeDocument/2006/relationships/font" Target="fonts/font1.fntdata" /><Relationship Id="rId26" Type="http://schemas.openxmlformats.org/officeDocument/2006/relationships/font" Target="fonts/font2.fntdata" /><Relationship Id="rId27" Type="http://schemas.openxmlformats.org/officeDocument/2006/relationships/font" Target="fonts/font3.fntdata" /><Relationship Id="rId28" Type="http://schemas.openxmlformats.org/officeDocument/2006/relationships/font" Target="fonts/font4.fntdata" /><Relationship Id="rId29" Type="http://schemas.openxmlformats.org/officeDocument/2006/relationships/font" Target="fonts/font5.fntdata" /><Relationship Id="rId3" Type="http://schemas.openxmlformats.org/officeDocument/2006/relationships/handoutMaster" Target="handoutMasters/handoutMaster1.xml" /><Relationship Id="rId30" Type="http://schemas.openxmlformats.org/officeDocument/2006/relationships/font" Target="fonts/font6.fntdata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形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2559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348343" y="344714"/>
            <a:ext cx="11495314" cy="61685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2559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6253" y="2543057"/>
            <a:ext cx="9130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口语交际  复述与转述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3164351" y="4031777"/>
            <a:ext cx="6354686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 panose="02000000000000000000"/>
                <a:ea typeface="Roboto Bold" panose="02000000000000000000"/>
                <a:cs typeface="Roboto Bold" panose="02000000000000000000"/>
                <a:sym typeface="Roboto Bold" panose="02000000000000000000"/>
              </a:defRPr>
            </a:pP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1001" y="1667219"/>
            <a:ext cx="2481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统编版语文八年级（上）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12276" y="1167130"/>
            <a:ext cx="971423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-12700" algn="l" fontAlgn="auto">
              <a:lnSpc>
                <a:spcPct val="150000"/>
              </a:lnSpc>
            </a:pPr>
            <a:r>
              <a:rPr kumimoji="1" sz="2400">
                <a:solidFill>
                  <a:srgbClr val="FF0000"/>
                </a:solidFill>
                <a:cs typeface="+mn-ea"/>
                <a:sym typeface="+mn-lt"/>
              </a:rPr>
              <a:t>示例</a:t>
            </a:r>
            <a:endParaRPr kumimoji="1" sz="2400">
              <a:solidFill>
                <a:srgbClr val="FF0000"/>
              </a:solidFill>
              <a:cs typeface="+mn-ea"/>
              <a:sym typeface="+mn-lt"/>
            </a:endParaRPr>
          </a:p>
          <a:p>
            <a:pPr marL="12700" indent="-12700" algn="l" fontAlgn="auto">
              <a:lnSpc>
                <a:spcPct val="150000"/>
              </a:lnSpc>
            </a:pPr>
            <a:r>
              <a:rPr kumimoji="1" sz="2400">
                <a:solidFill>
                  <a:srgbClr val="FF0000"/>
                </a:solidFill>
                <a:cs typeface="+mn-ea"/>
                <a:sym typeface="+mn-lt"/>
              </a:rPr>
              <a:t>原材料</a:t>
            </a:r>
            <a:r>
              <a:rPr kumimoji="1" lang="zh-CN" sz="2400">
                <a:solidFill>
                  <a:srgbClr val="FF0000"/>
                </a:solidFill>
                <a:cs typeface="+mn-ea"/>
                <a:sym typeface="+mn-lt"/>
              </a:rPr>
              <a:t>：</a:t>
            </a:r>
            <a:r>
              <a:rPr kumimoji="1" sz="2400">
                <a:solidFill>
                  <a:srgbClr val="FF0000"/>
                </a:solidFill>
                <a:cs typeface="+mn-ea"/>
                <a:sym typeface="+mn-lt"/>
              </a:rPr>
              <a:t>七年级上册第14课《走一步</a:t>
            </a:r>
            <a:r>
              <a:rPr kumimoji="1" lang="zh-CN" sz="2400">
                <a:solidFill>
                  <a:srgbClr val="FF0000"/>
                </a:solidFill>
                <a:cs typeface="+mn-ea"/>
                <a:sym typeface="+mn-lt"/>
              </a:rPr>
              <a:t>，</a:t>
            </a:r>
            <a:r>
              <a:rPr kumimoji="1" sz="2400">
                <a:solidFill>
                  <a:srgbClr val="FF0000"/>
                </a:solidFill>
                <a:cs typeface="+mn-ea"/>
                <a:sym typeface="+mn-lt"/>
              </a:rPr>
              <a:t>再走一步》</a:t>
            </a:r>
            <a:endParaRPr kumimoji="1" sz="2400">
              <a:solidFill>
                <a:srgbClr val="FF0000"/>
              </a:solidFill>
              <a:cs typeface="+mn-ea"/>
              <a:sym typeface="+mn-lt"/>
            </a:endParaRPr>
          </a:p>
          <a:p>
            <a:pPr marL="12700" indent="-12700" algn="ctr" fontAlgn="auto">
              <a:lnSpc>
                <a:spcPct val="150000"/>
              </a:lnSpc>
            </a:pPr>
            <a:endParaRPr kumimoji="1" sz="2400">
              <a:cs typeface="+mn-ea"/>
              <a:sym typeface="+mn-lt"/>
            </a:endParaRPr>
          </a:p>
          <a:p>
            <a:pPr marL="12700" indent="-12700" algn="ctr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走一步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再</a:t>
            </a:r>
            <a:r>
              <a:rPr kumimoji="1" lang="zh-CN" sz="2400">
                <a:cs typeface="+mn-ea"/>
                <a:sym typeface="+mn-lt"/>
              </a:rPr>
              <a:t>走</a:t>
            </a:r>
            <a:r>
              <a:rPr kumimoji="1" sz="2400">
                <a:cs typeface="+mn-ea"/>
                <a:sym typeface="+mn-lt"/>
              </a:rPr>
              <a:t>一步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费城七月里的一天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和我在一起的五个男孩子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想玩点儿新鲜好玩的事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他们决定爬悬崖。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我一时拿不定主意。因为我从小病弱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母亲不让我冒险。但我不想做胆小鬼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还是跟他们去了。</a:t>
            </a:r>
            <a:endParaRPr kumimoji="1" sz="24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977" y="860132"/>
            <a:ext cx="2896235" cy="28962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17295" y="1290955"/>
            <a:ext cx="950912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他们很快就爬到了悬崖的岩脊上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我落在最后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全身颤抖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冷汗直冒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但还是努力向他们爬去。接着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他们又开始向崖</a:t>
            </a:r>
            <a:r>
              <a:rPr kumimoji="1" lang="zh-CN" sz="2400">
                <a:cs typeface="+mn-ea"/>
                <a:sym typeface="+mn-lt"/>
              </a:rPr>
              <a:t>顶</a:t>
            </a:r>
            <a:r>
              <a:rPr kumimoji="1" sz="2400">
                <a:cs typeface="+mn-ea"/>
                <a:sym typeface="+mn-lt"/>
              </a:rPr>
              <a:t>攀爬。他们打算从崖</a:t>
            </a:r>
            <a:r>
              <a:rPr kumimoji="1" lang="zh-CN" sz="2400">
                <a:cs typeface="+mn-ea"/>
                <a:sym typeface="+mn-lt"/>
              </a:rPr>
              <a:t>顶</a:t>
            </a:r>
            <a:r>
              <a:rPr kumimoji="1" sz="2400">
                <a:cs typeface="+mn-ea"/>
                <a:sym typeface="+mn-lt"/>
              </a:rPr>
              <a:t>下山回家。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我不敢爬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求他们等等我。他们不理我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爬上崖</a:t>
            </a:r>
            <a:r>
              <a:rPr kumimoji="1" lang="zh-CN" sz="2400">
                <a:cs typeface="+mn-ea"/>
                <a:sym typeface="+mn-lt"/>
              </a:rPr>
              <a:t>顶</a:t>
            </a:r>
            <a:r>
              <a:rPr kumimoji="1" sz="2400">
                <a:cs typeface="+mn-ea"/>
                <a:sym typeface="+mn-lt"/>
              </a:rPr>
              <a:t>后还嘲笑了我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然后才离开。</a:t>
            </a:r>
            <a:r>
              <a:rPr kumimoji="1" lang="zh-CN" sz="2400">
                <a:cs typeface="+mn-ea"/>
                <a:sym typeface="+mn-lt"/>
              </a:rPr>
              <a:t>杰</a:t>
            </a:r>
            <a:r>
              <a:rPr kumimoji="1" sz="2400">
                <a:cs typeface="+mn-ea"/>
                <a:sym typeface="+mn-lt"/>
              </a:rPr>
              <a:t>里看起来有点不放心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但还是和大家一起走了。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我紧贴在岩石上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进退两难。我害怕得哭了。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天黑了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我越发害怕。这时树林里闪烁着一道手电筒发出的光。杰里和父亲来了</a:t>
            </a:r>
            <a:r>
              <a:rPr kumimoji="1" lang="zh-CN" sz="2400">
                <a:cs typeface="+mn-ea"/>
                <a:sym typeface="+mn-lt"/>
              </a:rPr>
              <a:t>！</a:t>
            </a:r>
            <a:r>
              <a:rPr kumimoji="1" sz="2400">
                <a:cs typeface="+mn-ea"/>
                <a:sym typeface="+mn-lt"/>
              </a:rPr>
              <a:t>父亲用手电筒照着我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劝我下去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但我还是不敢。</a:t>
            </a:r>
            <a:endParaRPr kumimoji="1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18895" y="1488440"/>
            <a:ext cx="955357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父亲启发我说</a:t>
            </a:r>
            <a:r>
              <a:rPr kumimoji="1" lang="zh-CN" sz="2400">
                <a:cs typeface="+mn-ea"/>
                <a:sym typeface="+mn-lt"/>
              </a:rPr>
              <a:t>：</a:t>
            </a:r>
            <a:r>
              <a:rPr kumimoji="1" sz="2400">
                <a:cs typeface="+mn-ea"/>
                <a:sym typeface="+mn-lt"/>
              </a:rPr>
              <a:t>“不要想有多远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有多困难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你需要想的是迈一小步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这个你能做到。”</a:t>
            </a:r>
            <a:endParaRPr kumimoji="1" sz="2400">
              <a:cs typeface="+mn-ea"/>
              <a:sym typeface="+mn-lt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cs typeface="+mn-ea"/>
                <a:sym typeface="+mn-lt"/>
              </a:rPr>
              <a:t>在父亲的引导下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我一小步一小步地移动着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一次换一个地方落脚。最后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我终于爬下来了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扑入父亲的怀中。从此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我提醒自己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不要总想着遥远的岩石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而要着眼于那最初的一小步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走了这一步再走下一步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直到抵达我想要到达的地方。</a:t>
            </a:r>
            <a:endParaRPr kumimoji="1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66825" y="1983301"/>
            <a:ext cx="96583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-12700" algn="l" fontAlgn="auto">
              <a:lnSpc>
                <a:spcPct val="150000"/>
              </a:lnSpc>
              <a:buClrTx/>
              <a:buSzTx/>
              <a:buFontTx/>
            </a:pPr>
            <a:r>
              <a:rPr kumimoji="1" sz="2400">
                <a:cs typeface="+mn-ea"/>
                <a:sym typeface="+mn-lt"/>
              </a:rPr>
              <a:t>根据下面的材料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进行转述训练。请与同学合作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轮流扮演材料中的人物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再现这件事情。要求转述准确、完整。</a:t>
            </a:r>
            <a:endParaRPr kumimoji="1" sz="2400">
              <a:cs typeface="+mn-ea"/>
              <a:sym typeface="+mn-lt"/>
            </a:endParaRPr>
          </a:p>
          <a:p>
            <a:pPr marL="12700" indent="-12700" algn="l" fontAlgn="auto">
              <a:lnSpc>
                <a:spcPct val="150000"/>
              </a:lnSpc>
              <a:buClrTx/>
              <a:buSzTx/>
              <a:buFontTx/>
            </a:pPr>
            <a:r>
              <a:rPr kumimoji="1" sz="2400">
                <a:cs typeface="+mn-ea"/>
                <a:sym typeface="+mn-lt"/>
              </a:rPr>
              <a:t>    张明有了一辆新自行车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刘宇特别想骑一次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但是又不好意思直接跟张明说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所以请李晨帮忙转述自己的想法。听了李晨的话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张明欣然同意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请刘宇第二天上午九点到自己家所在的小区来骑车</a:t>
            </a:r>
            <a:r>
              <a:rPr kumimoji="1" lang="zh-CN" sz="2400">
                <a:cs typeface="+mn-ea"/>
                <a:sym typeface="+mn-lt"/>
              </a:rPr>
              <a:t>，</a:t>
            </a:r>
            <a:r>
              <a:rPr kumimoji="1" sz="2400">
                <a:cs typeface="+mn-ea"/>
                <a:sym typeface="+mn-lt"/>
              </a:rPr>
              <a:t>并请李晨转述自己的邀请。</a:t>
            </a:r>
            <a:endParaRPr kumimoji="1" sz="240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71198" y="1120560"/>
            <a:ext cx="1464772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cs typeface="+mn-ea"/>
                <a:sym typeface="+mn-lt"/>
              </a:rPr>
              <a:t>情境实践</a:t>
            </a:r>
            <a:endParaRPr lang="zh-CN" altLang="en-US" sz="24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826820" y="974676"/>
            <a:ext cx="10023475" cy="5077459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b="1" smtClean="0">
                <a:latin typeface="+mn-lt"/>
                <a:ea typeface="+mn-ea"/>
                <a:cs typeface="+mn-ea"/>
                <a:sym typeface="+mn-lt"/>
              </a:rPr>
              <a:t>示例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【情景一】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刘宇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我想请你帮我个忙。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什么事呀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？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只要我能办到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一定尽力帮你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！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刘宇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是这样的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张明的爸妈给他买了一辆新自行车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那辆车特别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好看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我很想骑一次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但是又不好意思直接跟张明说。你跟他是好朋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友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你能不能帮我跟他说一下?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没问题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我帮你问问他。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刘宇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谢谢你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李晨。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060" y="617170"/>
            <a:ext cx="2896235" cy="28962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801175" y="1549546"/>
            <a:ext cx="9030335" cy="3784520"/>
          </a:xfrm>
          <a:prstGeom prst="roundRect">
            <a:avLst/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情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景二】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张明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你的新自行车真漂亮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刘宇很想骑一次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但他又不好意思跟你说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让我替他问问你可不可以借他骑一次?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张明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可以啊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大家都是同学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这不算什么。明天正好是周末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你告诉他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明天上午九点来我家小区找我骑车吧。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好的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谢谢你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我一定转告他。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715" y="3441806"/>
            <a:ext cx="2896235" cy="28962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813875" y="1859035"/>
            <a:ext cx="9017635" cy="3170892"/>
          </a:xfrm>
          <a:prstGeom prst="roundRect">
            <a:avLst/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情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景三】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刘宇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你的想法我和张明说了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张明很爽快地同意了。他约你明天上午九点到他家小区去骑车。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刘宇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那太好了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！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真的很感谢你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！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李晨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别客气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咱们都是同学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互相帮助是应该的。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021" y="2373629"/>
            <a:ext cx="3295945" cy="32959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16964" y="2054567"/>
            <a:ext cx="9958705" cy="292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-12700" algn="just" fontAlgn="auto">
              <a:lnSpc>
                <a:spcPct val="200000"/>
              </a:lnSpc>
              <a:buClrTx/>
              <a:buSzTx/>
              <a:buFontTx/>
            </a:pPr>
            <a:r>
              <a:rPr kumimoji="1" sz="2400">
                <a:cs typeface="+mn-ea"/>
                <a:sym typeface="+mn-lt"/>
              </a:rPr>
              <a:t>在本课学习中，同学们对复述和转述有了一定的认识。在练习过程中锻炼了我们的记忆能力、理解能力、概括能力和语言表达能力，提升了我们在人际交往中的交流沟通能力。通过游戏，增强了我们的学习兴趣。在以后的学习和社会生活中，我们要用所学知识去正确</a:t>
            </a:r>
            <a:r>
              <a:rPr kumimoji="1" lang="zh-CN" sz="2400">
                <a:cs typeface="+mn-ea"/>
                <a:sym typeface="+mn-lt"/>
              </a:rPr>
              <a:t>地</a:t>
            </a:r>
            <a:r>
              <a:rPr kumimoji="1" sz="2400">
                <a:cs typeface="+mn-ea"/>
                <a:sym typeface="+mn-lt"/>
              </a:rPr>
              <a:t>表达。</a:t>
            </a:r>
            <a:endParaRPr kumimoji="1" sz="240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63931" y="1313707"/>
            <a:ext cx="1464772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cs typeface="+mn-ea"/>
                <a:sym typeface="+mn-lt"/>
              </a:rPr>
              <a:t>课堂小结</a:t>
            </a:r>
            <a:endParaRPr lang="zh-CN" altLang="en-US" sz="24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14120" y="1804035"/>
            <a:ext cx="976376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下面是学校领导在“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关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于学生着装问题座谈会”上的讲话。作为参会代表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请你将讲话要点转述给你们班同学。要求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：</a:t>
            </a:r>
            <a:endParaRPr lang="zh-CN" sz="2400">
              <a:solidFill>
                <a:srgbClr val="000000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①转述前须有开场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白；</a:t>
            </a:r>
            <a:endParaRPr lang="zh-CN" sz="2400">
              <a:solidFill>
                <a:srgbClr val="000000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②完整准确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；</a:t>
            </a:r>
            <a:endParaRPr lang="zh-CN" sz="2400">
              <a:solidFill>
                <a:srgbClr val="000000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③要点突出。</a:t>
            </a:r>
            <a:endParaRPr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14120" y="827825"/>
            <a:ext cx="1464772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cs typeface="+mn-ea"/>
                <a:sym typeface="+mn-lt"/>
              </a:rPr>
              <a:t>习题在线</a:t>
            </a:r>
            <a:endParaRPr lang="zh-CN" altLang="en-US" sz="24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 descr="5da32e87821011570975367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262" y="2420718"/>
            <a:ext cx="3689985" cy="41516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1695" y="1153795"/>
            <a:ext cx="1037145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讲话内容</a:t>
            </a:r>
            <a:endParaRPr sz="2400">
              <a:solidFill>
                <a:srgbClr val="000000"/>
              </a:solidFill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最近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有些学生穿着有涂鸦的衣服或“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乞丐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服”来上学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这种做法是不妥的。作为一名中学生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着装应符合《中学生日常行为规范》的要求。首先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要讲求文明礼仪。服装是无声的语言。一个人的着装体现着他的态度、修养、品格和气质。其次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要展示良好的校风校貌。个人着装是校园文化的名片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是学校形象的展现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是学校精神的载体。最后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要注意身份和场合。学校是你们学习文化知识</a:t>
            </a:r>
            <a:r>
              <a:rPr lang="zh-CN" sz="2400">
                <a:solidFill>
                  <a:srgbClr val="000000"/>
                </a:solidFill>
                <a:cs typeface="+mn-ea"/>
                <a:sym typeface="+mn-lt"/>
              </a:rPr>
              <a:t>，</a:t>
            </a:r>
            <a:r>
              <a:rPr sz="2400">
                <a:solidFill>
                  <a:srgbClr val="000000"/>
                </a:solidFill>
                <a:cs typeface="+mn-ea"/>
                <a:sym typeface="+mn-lt"/>
              </a:rPr>
              <a:t>丰富和成就自我的地方。着装文明得体更有助于你们健康快乐地成长。</a:t>
            </a:r>
            <a:endParaRPr sz="240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8264" y="2414222"/>
            <a:ext cx="87174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400">
                <a:cs typeface="+mn-ea"/>
                <a:sym typeface="+mn-lt"/>
              </a:rPr>
              <a:t>1.理解复述和转述的特点、要求，在写作与说话的实践中能正确地进行复述和转述。</a:t>
            </a:r>
            <a:endParaRPr lang="zh-CN" altLang="zh-CN" sz="2400"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400">
                <a:cs typeface="+mn-ea"/>
                <a:sym typeface="+mn-lt"/>
              </a:rPr>
              <a:t>2.培养学生的记忆能力、理解能力、概括能力和语言表达能力。</a:t>
            </a:r>
            <a:endParaRPr lang="zh-CN" altLang="zh-CN" sz="2400"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400">
                <a:cs typeface="+mn-ea"/>
                <a:sym typeface="+mn-lt"/>
              </a:rPr>
              <a:t>3.激发学生的想象力，提高学生的审美情趣，培养学生的自信心。</a:t>
            </a:r>
            <a:endParaRPr lang="zh-CN" altLang="zh-CN" sz="24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917409" y="1293533"/>
            <a:ext cx="2215867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学习目标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693" y="4287051"/>
            <a:ext cx="2174677" cy="217467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964298" y="1887513"/>
            <a:ext cx="10216515" cy="2423430"/>
          </a:xfrm>
          <a:prstGeom prst="roundRect">
            <a:avLst/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200000"/>
              </a:lnSpc>
            </a:pPr>
            <a:r>
              <a:rPr smtClean="0">
                <a:latin typeface="+mn-lt"/>
                <a:ea typeface="+mn-ea"/>
                <a:cs typeface="+mn-ea"/>
                <a:sym typeface="+mn-lt"/>
              </a:rPr>
              <a:t>示例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同学们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我代表我们(咱们)班参加了学校的座谈会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校领导就同学们(大家)在学校着装问题提出了以下几点要求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一要讲求文明礼仪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二要展示良好的校风校貌</a:t>
            </a:r>
            <a:r>
              <a:rPr lang="zh-CN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smtClean="0">
                <a:latin typeface="+mn-lt"/>
                <a:ea typeface="+mn-ea"/>
                <a:cs typeface="+mn-ea"/>
                <a:sym typeface="+mn-lt"/>
              </a:rPr>
              <a:t>三要注意身份和场合。 </a:t>
            </a:r>
            <a:endParaRPr smtClean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51" y="3350113"/>
            <a:ext cx="2896235" cy="2896235"/>
          </a:xfrm>
          <a:prstGeom prst="rect">
            <a:avLst/>
          </a:prstGeom>
        </p:spPr>
      </p:pic>
      <p:pic>
        <p:nvPicPr>
          <p:cNvPr id="2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60300" y="12623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48540" y="3840847"/>
            <a:ext cx="2861750" cy="2861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86460" y="1763395"/>
            <a:ext cx="103238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kumimoji="1" lang="zh-CN" sz="2400">
                <a:cs typeface="+mn-ea"/>
                <a:sym typeface="+mn-lt"/>
              </a:rPr>
              <a:t>很多同学都知道传话游戏，也知道一句话传到最后的时候，可能相比于原句已经完全“变了味”，游戏的意义主要在于告诉我们眼见为实，耳听为虚。我们不要随便相信他人的传言，因为传话者可能会加入自己的感受，传出的内容会跟实际有差距，甚至天壤之别。那么，如何才能做到正确地把话传出去呢？今天，我们就一起来学习复述与转述，从中找到答案吧。</a:t>
            </a:r>
            <a:endParaRPr kumimoji="1" lang="zh-CN" sz="24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06964" y="905930"/>
            <a:ext cx="2637897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新知导入</a:t>
            </a:r>
            <a:endParaRPr lang="zh-CN" altLang="en-US" sz="3200" b="1" smtClea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38250" y="1341755"/>
            <a:ext cx="965073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solidFill>
                  <a:srgbClr val="E04236"/>
                </a:solidFill>
                <a:latin typeface="+mn-lt"/>
                <a:ea typeface="+mn-ea"/>
                <a:cs typeface="+mn-ea"/>
                <a:sym typeface="+mn-lt"/>
              </a:rPr>
              <a:t>一、复述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复述主要指把看到的书面材料或听到的口头材料讲给别人听。一般有详细复述与简要复述两种。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详细复述要求基本保留原材料内容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按原材料的顺序、结构等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把内容完整、详细地说出来。简要复述要求在总体把握原材料的基础上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保留主要内容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缩减次要内容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也就是存干去枝。这需要对原材料进行分析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叙述时要注意把握主要信息和脉络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还要辨明次要信息。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52757" y="1866656"/>
            <a:ext cx="96881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要注意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复述不是背诵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即使是详细复述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也要对原材料进行精简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选出必须要讲的内容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确定要讲的重点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用自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己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的话说出来。例如复述一件事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要把事情的六要素(时间、地点、人物、起因、经过、结果)交代清楚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重点讲清楚作为主体部分的事情的经过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能体现事情发展的脉络。同时复述要忠于原内容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可以根据要求取舍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但不能随意改动。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193800" y="1572260"/>
            <a:ext cx="970470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solidFill>
                  <a:srgbClr val="E04236"/>
                </a:solidFill>
                <a:latin typeface="+mn-lt"/>
                <a:ea typeface="+mn-ea"/>
                <a:cs typeface="+mn-ea"/>
                <a:sym typeface="+mn-lt"/>
              </a:rPr>
              <a:t>二、转述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转述就是把别人的话说给另外的人听。转述重在“转”。首先是转换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比如人称的转换。当甲让乙告诉丙某事时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用的是第一人称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但乙告诉丙时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就要换成第三人称。其次是转达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要准确地把别人的意思表达出来。据说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美军部队的一次命令传递不当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造成了下面这个笑话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endParaRPr kumimoji="1" lang="zh-CN" sz="24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898" y="3888790"/>
            <a:ext cx="2216882" cy="221688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62965" y="1558290"/>
            <a:ext cx="1038987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20090"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营长对值班军官说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“明晚大约8点钟左右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哈雷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将可能在这个地区出现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这种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每隔76年才能看见一次。命令所有士兵着野战服在操场上集合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我将向他们解释这一罕见的现象。如果下雨的话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就在礼堂集合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我为他们放一部有关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的影片。”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indent="720090"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值班军官对连长说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“根据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营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长的命令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明晚8点哈雷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将在操场上空出现。如果下雨的话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就让士兵穿着野战服列队前往礼堂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这一罕见的现象将在那里出现。”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65505" y="1443990"/>
            <a:ext cx="1054989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20090"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连长对排长说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“根据营长的命令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明晚8点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非凡的哈雷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将身穿野战服在礼堂中出现。如果操场上下雨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营长将下达另一个命令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这种命令每隔76年才会出现一次。”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indent="720090"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排长对班长说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“明晚8点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营长将带着哈雷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在礼堂中出现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这是每隔76年才有的事。如果下雨的话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营长将命令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穿上野战服到操场上去。”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  <a:p>
            <a:pPr indent="720090" algn="just" fontAlgn="auto">
              <a:lnSpc>
                <a:spcPct val="150000"/>
              </a:lnSpc>
            </a:pP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班长对士兵说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“在明晚8点下雨的时候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著名的76岁哈雷将军将在营长的陪同下身着野战服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开着他那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彗星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牌汽车</a:t>
            </a:r>
            <a:r>
              <a:rPr kumimoji="1" lang="zh-CN" sz="240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sz="2400">
                <a:latin typeface="+mn-lt"/>
                <a:ea typeface="+mn-ea"/>
                <a:cs typeface="+mn-ea"/>
                <a:sym typeface="+mn-lt"/>
              </a:rPr>
              <a:t>经过操场前往礼堂。”</a:t>
            </a:r>
            <a:endParaRPr kumimoji="1" sz="24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917722" y="2002839"/>
            <a:ext cx="49822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400">
                <a:cs typeface="+mn-ea"/>
                <a:sym typeface="+mn-lt"/>
              </a:rPr>
              <a:t>老师读一段故事，学生先在小组内练习详细复述和简要复述。老师再根据故事的内容、主题提出简要复述的不同要求，每个小组推荐一名代表在班里进行复述。注意详细复述和简要复述的异同。</a:t>
            </a:r>
            <a:endParaRPr lang="zh-CN" altLang="zh-CN" sz="2400">
              <a:cs typeface="+mn-ea"/>
              <a:sym typeface="+mn-lt"/>
            </a:endParaRPr>
          </a:p>
        </p:txBody>
      </p:sp>
      <p:pic>
        <p:nvPicPr>
          <p:cNvPr id="2" name="图片 1" descr="5cecde98c184c1559027352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831" y="606523"/>
            <a:ext cx="6628765" cy="597662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299104" y="1252640"/>
            <a:ext cx="1464772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cs typeface="+mn-ea"/>
                <a:sym typeface="+mn-lt"/>
              </a:rPr>
              <a:t>示例展示</a:t>
            </a:r>
            <a:endParaRPr lang="zh-CN" altLang="en-US" sz="24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y4n0gpg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63</Paragraphs>
  <Slides>20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8">
      <vt:lpstr>Arial</vt:lpstr>
      <vt:lpstr>宋体</vt:lpstr>
      <vt:lpstr>Calibri Light</vt:lpstr>
      <vt:lpstr>Calibri</vt:lpstr>
      <vt:lpstr>微软雅黑</vt:lpstr>
      <vt:lpstr>Roboto Bold</vt:lpstr>
      <vt:lpstr>幼圆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2021-07-12T22:57:23.541</cp:lastPrinted>
  <dcterms:created xsi:type="dcterms:W3CDTF">2021-07-12T22:57:23Z</dcterms:created>
  <dcterms:modified xsi:type="dcterms:W3CDTF">2021-07-12T14:57:27Z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