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2" r:id="rId2"/>
  </p:sldMasterIdLst>
  <p:sldIdLst>
    <p:sldId id="256" r:id="rId3"/>
    <p:sldId id="257" r:id="rId4"/>
    <p:sldId id="260" r:id="rId5"/>
    <p:sldId id="263" r:id="rId6"/>
    <p:sldId id="264" r:id="rId7"/>
    <p:sldId id="266" r:id="rId8"/>
    <p:sldId id="267" r:id="rId9"/>
    <p:sldId id="268" r:id="rId10"/>
    <p:sldId id="271" r:id="rId11"/>
    <p:sldId id="270" r:id="rId12"/>
    <p:sldId id="269" r:id="rId13"/>
    <p:sldId id="273" r:id="rId14"/>
    <p:sldId id="300" r:id="rId15"/>
    <p:sldId id="274" r:id="rId16"/>
    <p:sldId id="27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5" r:id="rId35"/>
    <p:sldId id="296" r:id="rId36"/>
    <p:sldId id="297" r:id="rId37"/>
    <p:sldId id="298" r:id="rId38"/>
    <p:sldId id="301" r:id="rId39"/>
    <p:sldId id="302" r:id="rId40"/>
    <p:sldId id="303" r:id="rId41"/>
    <p:sldId id="304" r:id="rId42"/>
    <p:sldId id="305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Goudy Stout" pitchFamily="18" charset="0"/>
        <a:ea typeface="黑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82D"/>
    <a:srgbClr val="FFCC4D"/>
    <a:srgbClr val="333333"/>
    <a:srgbClr val="FAEDB6"/>
    <a:srgbClr val="84C88B"/>
    <a:srgbClr val="FFCC00"/>
    <a:srgbClr val="CC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140215"/>
      </p:ext>
    </p:extLst>
  </p:cSld>
  <p:clrMapOvr>
    <a:masterClrMapping/>
  </p:clrMapOvr>
  <p:transition spd="med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968104"/>
      </p:ext>
    </p:extLst>
  </p:cSld>
  <p:clrMapOvr>
    <a:masterClrMapping/>
  </p:clrMapOvr>
  <p:transition spd="med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75639"/>
      </p:ext>
    </p:extLst>
  </p:cSld>
  <p:clrMapOvr>
    <a:masterClrMapping/>
  </p:clrMapOvr>
  <p:transition spd="med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20218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340442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3764798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574938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2124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744091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084510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9854827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50402"/>
      </p:ext>
    </p:extLst>
  </p:cSld>
  <p:clrMapOvr>
    <a:masterClrMapping/>
  </p:clrMapOvr>
  <p:transition spd="med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7476692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19132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880107"/>
      </p:ext>
    </p:extLst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898100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74295315"/>
      </p:ext>
    </p:extLst>
  </p:cSld>
  <p:clrMapOvr>
    <a:masterClrMapping/>
  </p:clrMapOvr>
  <p:transition spd="med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38999"/>
      </p:ext>
    </p:extLst>
  </p:cSld>
  <p:clrMapOvr>
    <a:masterClrMapping/>
  </p:clrMapOvr>
  <p:transition spd="med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9191"/>
      </p:ext>
    </p:extLst>
  </p:cSld>
  <p:clrMapOvr>
    <a:masterClrMapping/>
  </p:clrMapOvr>
  <p:transition spd="med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77730"/>
      </p:ext>
    </p:extLst>
  </p:cSld>
  <p:clrMapOvr>
    <a:masterClrMapping/>
  </p:clrMapOvr>
  <p:transition spd="med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394762"/>
      </p:ext>
    </p:extLst>
  </p:cSld>
  <p:clrMapOvr>
    <a:masterClrMapping/>
  </p:clrMapOvr>
  <p:transition spd="med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36614491"/>
      </p:ext>
    </p:extLst>
  </p:cSld>
  <p:clrMapOvr>
    <a:masterClrMapping/>
  </p:clrMapOvr>
  <p:transition spd="med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9297844"/>
      </p:ext>
    </p:extLst>
  </p:cSld>
  <p:clrMapOvr>
    <a:masterClrMapping/>
  </p:clrMapOvr>
  <p:transition spd="med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chemeClr val="bg1"/>
            </a:gs>
            <a:gs pos="100000">
              <a:srgbClr val="FAEDB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0"/>
            <a:ext cx="1692275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AEDB6"/>
              </a:gs>
            </a:gsLst>
            <a:lin ang="0" scaled="1"/>
          </a:gradFill>
          <a:ln>
            <a:noFill/>
          </a:ln>
          <a:effectLst>
            <a:outerShdw dist="381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zh-CN" sz="1800" b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" name="未知"/>
          <p:cNvSpPr>
            <a:spLocks/>
          </p:cNvSpPr>
          <p:nvPr userDrawn="1"/>
        </p:nvSpPr>
        <p:spPr bwMode="auto">
          <a:xfrm>
            <a:off x="5459413" y="3870325"/>
            <a:ext cx="0" cy="0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EA9E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未知"/>
          <p:cNvSpPr>
            <a:spLocks/>
          </p:cNvSpPr>
          <p:nvPr userDrawn="1"/>
        </p:nvSpPr>
        <p:spPr bwMode="auto">
          <a:xfrm>
            <a:off x="5451475" y="3937000"/>
            <a:ext cx="1588" cy="0"/>
          </a:xfrm>
          <a:custGeom>
            <a:avLst/>
            <a:gdLst>
              <a:gd name="T0" fmla="*/ 2 h 2"/>
              <a:gd name="T1" fmla="*/ 0 h 2"/>
              <a:gd name="T2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未知"/>
          <p:cNvSpPr>
            <a:spLocks/>
          </p:cNvSpPr>
          <p:nvPr userDrawn="1"/>
        </p:nvSpPr>
        <p:spPr bwMode="auto">
          <a:xfrm>
            <a:off x="5391150" y="3937000"/>
            <a:ext cx="0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C95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未知"/>
          <p:cNvSpPr>
            <a:spLocks/>
          </p:cNvSpPr>
          <p:nvPr userDrawn="1"/>
        </p:nvSpPr>
        <p:spPr bwMode="auto">
          <a:xfrm>
            <a:off x="5578475" y="4279900"/>
            <a:ext cx="0" cy="3175"/>
          </a:xfrm>
          <a:custGeom>
            <a:avLst/>
            <a:gdLst>
              <a:gd name="T0" fmla="*/ 2 w 5"/>
              <a:gd name="T1" fmla="*/ 0 h 12"/>
              <a:gd name="T2" fmla="*/ 0 w 5"/>
              <a:gd name="T3" fmla="*/ 1 h 12"/>
              <a:gd name="T4" fmla="*/ 5 w 5"/>
              <a:gd name="T5" fmla="*/ 12 h 12"/>
              <a:gd name="T6" fmla="*/ 2 w 5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2">
                <a:moveTo>
                  <a:pt x="2" y="0"/>
                </a:moveTo>
                <a:lnTo>
                  <a:pt x="0" y="1"/>
                </a:lnTo>
                <a:lnTo>
                  <a:pt x="5" y="12"/>
                </a:lnTo>
                <a:lnTo>
                  <a:pt x="2" y="0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未知"/>
          <p:cNvSpPr>
            <a:spLocks/>
          </p:cNvSpPr>
          <p:nvPr userDrawn="1"/>
        </p:nvSpPr>
        <p:spPr bwMode="auto">
          <a:xfrm>
            <a:off x="5365750" y="3927475"/>
            <a:ext cx="1588" cy="0"/>
          </a:xfrm>
          <a:custGeom>
            <a:avLst/>
            <a:gdLst>
              <a:gd name="T0" fmla="*/ 2 w 2"/>
              <a:gd name="T1" fmla="*/ 0 w 2"/>
              <a:gd name="T2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C95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未知"/>
          <p:cNvSpPr>
            <a:spLocks/>
          </p:cNvSpPr>
          <p:nvPr userDrawn="1"/>
        </p:nvSpPr>
        <p:spPr bwMode="auto">
          <a:xfrm>
            <a:off x="5429250" y="3927475"/>
            <a:ext cx="0" cy="0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未知"/>
          <p:cNvSpPr>
            <a:spLocks/>
          </p:cNvSpPr>
          <p:nvPr userDrawn="1"/>
        </p:nvSpPr>
        <p:spPr bwMode="auto">
          <a:xfrm>
            <a:off x="5435600" y="3860800"/>
            <a:ext cx="0" cy="1588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EA9E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" name="未知"/>
          <p:cNvSpPr>
            <a:spLocks/>
          </p:cNvSpPr>
          <p:nvPr userDrawn="1"/>
        </p:nvSpPr>
        <p:spPr bwMode="auto">
          <a:xfrm>
            <a:off x="5481638" y="4054475"/>
            <a:ext cx="0" cy="1588"/>
          </a:xfrm>
          <a:custGeom>
            <a:avLst/>
            <a:gdLst>
              <a:gd name="T0" fmla="*/ 0 w 1"/>
              <a:gd name="T1" fmla="*/ 0 h 4"/>
              <a:gd name="T2" fmla="*/ 1 w 1"/>
              <a:gd name="T3" fmla="*/ 4 h 4"/>
              <a:gd name="T4" fmla="*/ 0 w 1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4">
                <a:moveTo>
                  <a:pt x="0" y="0"/>
                </a:moveTo>
                <a:lnTo>
                  <a:pt x="1" y="4"/>
                </a:ln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" name="未知"/>
          <p:cNvSpPr>
            <a:spLocks/>
          </p:cNvSpPr>
          <p:nvPr userDrawn="1"/>
        </p:nvSpPr>
        <p:spPr bwMode="auto">
          <a:xfrm>
            <a:off x="5554663" y="4270375"/>
            <a:ext cx="0" cy="3175"/>
          </a:xfrm>
          <a:custGeom>
            <a:avLst/>
            <a:gdLst>
              <a:gd name="T0" fmla="*/ 2 w 4"/>
              <a:gd name="T1" fmla="*/ 0 h 12"/>
              <a:gd name="T2" fmla="*/ 0 w 4"/>
              <a:gd name="T3" fmla="*/ 2 h 12"/>
              <a:gd name="T4" fmla="*/ 4 w 4"/>
              <a:gd name="T5" fmla="*/ 12 h 12"/>
              <a:gd name="T6" fmla="*/ 2 w 4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2">
                <a:moveTo>
                  <a:pt x="2" y="0"/>
                </a:moveTo>
                <a:lnTo>
                  <a:pt x="0" y="2"/>
                </a:lnTo>
                <a:lnTo>
                  <a:pt x="4" y="12"/>
                </a:lnTo>
                <a:lnTo>
                  <a:pt x="2" y="0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" name="AutoShape 12"/>
          <p:cNvSpPr>
            <a:spLocks noChangeAspect="1" noChangeArrowheads="1" noTextEdit="1"/>
          </p:cNvSpPr>
          <p:nvPr userDrawn="1"/>
        </p:nvSpPr>
        <p:spPr bwMode="auto">
          <a:xfrm>
            <a:off x="6880225" y="3508375"/>
            <a:ext cx="193992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" name="未知"/>
          <p:cNvSpPr>
            <a:spLocks/>
          </p:cNvSpPr>
          <p:nvPr userDrawn="1"/>
        </p:nvSpPr>
        <p:spPr bwMode="auto">
          <a:xfrm>
            <a:off x="8042275" y="5976938"/>
            <a:ext cx="1588" cy="1587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EA9E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" name="未知"/>
          <p:cNvSpPr>
            <a:spLocks/>
          </p:cNvSpPr>
          <p:nvPr userDrawn="1"/>
        </p:nvSpPr>
        <p:spPr bwMode="auto">
          <a:xfrm>
            <a:off x="7881938" y="6130925"/>
            <a:ext cx="1587" cy="1588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C95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" name="未知"/>
          <p:cNvSpPr>
            <a:spLocks/>
          </p:cNvSpPr>
          <p:nvPr userDrawn="1"/>
        </p:nvSpPr>
        <p:spPr bwMode="auto">
          <a:xfrm>
            <a:off x="8026400" y="6130925"/>
            <a:ext cx="1588" cy="1588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0" name="未知"/>
          <p:cNvSpPr>
            <a:spLocks/>
          </p:cNvSpPr>
          <p:nvPr userDrawn="1"/>
        </p:nvSpPr>
        <p:spPr bwMode="auto">
          <a:xfrm>
            <a:off x="8332788" y="6769100"/>
            <a:ext cx="160337" cy="676275"/>
          </a:xfrm>
          <a:custGeom>
            <a:avLst/>
            <a:gdLst>
              <a:gd name="T0" fmla="*/ 0 w 303"/>
              <a:gd name="T1" fmla="*/ 0 h 1278"/>
              <a:gd name="T2" fmla="*/ 5 w 303"/>
              <a:gd name="T3" fmla="*/ 22 h 1278"/>
              <a:gd name="T4" fmla="*/ 44 w 303"/>
              <a:gd name="T5" fmla="*/ 188 h 1278"/>
              <a:gd name="T6" fmla="*/ 63 w 303"/>
              <a:gd name="T7" fmla="*/ 271 h 1278"/>
              <a:gd name="T8" fmla="*/ 73 w 303"/>
              <a:gd name="T9" fmla="*/ 312 h 1278"/>
              <a:gd name="T10" fmla="*/ 77 w 303"/>
              <a:gd name="T11" fmla="*/ 332 h 1278"/>
              <a:gd name="T12" fmla="*/ 83 w 303"/>
              <a:gd name="T13" fmla="*/ 354 h 1278"/>
              <a:gd name="T14" fmla="*/ 122 w 303"/>
              <a:gd name="T15" fmla="*/ 515 h 1278"/>
              <a:gd name="T16" fmla="*/ 160 w 303"/>
              <a:gd name="T17" fmla="*/ 674 h 1278"/>
              <a:gd name="T18" fmla="*/ 196 w 303"/>
              <a:gd name="T19" fmla="*/ 829 h 1278"/>
              <a:gd name="T20" fmla="*/ 232 w 303"/>
              <a:gd name="T21" fmla="*/ 982 h 1278"/>
              <a:gd name="T22" fmla="*/ 249 w 303"/>
              <a:gd name="T23" fmla="*/ 1056 h 1278"/>
              <a:gd name="T24" fmla="*/ 267 w 303"/>
              <a:gd name="T25" fmla="*/ 1130 h 1278"/>
              <a:gd name="T26" fmla="*/ 303 w 303"/>
              <a:gd name="T27" fmla="*/ 1277 h 1278"/>
              <a:gd name="T28" fmla="*/ 303 w 303"/>
              <a:gd name="T29" fmla="*/ 1278 h 1278"/>
              <a:gd name="T30" fmla="*/ 267 w 303"/>
              <a:gd name="T31" fmla="*/ 1132 h 1278"/>
              <a:gd name="T32" fmla="*/ 249 w 303"/>
              <a:gd name="T33" fmla="*/ 1057 h 1278"/>
              <a:gd name="T34" fmla="*/ 232 w 303"/>
              <a:gd name="T35" fmla="*/ 983 h 1278"/>
              <a:gd name="T36" fmla="*/ 196 w 303"/>
              <a:gd name="T37" fmla="*/ 830 h 1278"/>
              <a:gd name="T38" fmla="*/ 160 w 303"/>
              <a:gd name="T39" fmla="*/ 676 h 1278"/>
              <a:gd name="T40" fmla="*/ 122 w 303"/>
              <a:gd name="T41" fmla="*/ 516 h 1278"/>
              <a:gd name="T42" fmla="*/ 83 w 303"/>
              <a:gd name="T43" fmla="*/ 354 h 1278"/>
              <a:gd name="T44" fmla="*/ 77 w 303"/>
              <a:gd name="T45" fmla="*/ 332 h 1278"/>
              <a:gd name="T46" fmla="*/ 73 w 303"/>
              <a:gd name="T47" fmla="*/ 312 h 1278"/>
              <a:gd name="T48" fmla="*/ 63 w 303"/>
              <a:gd name="T49" fmla="*/ 271 h 1278"/>
              <a:gd name="T50" fmla="*/ 44 w 303"/>
              <a:gd name="T51" fmla="*/ 188 h 1278"/>
              <a:gd name="T52" fmla="*/ 5 w 303"/>
              <a:gd name="T53" fmla="*/ 21 h 1278"/>
              <a:gd name="T54" fmla="*/ 0 w 303"/>
              <a:gd name="T55" fmla="*/ 0 h 1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3" h="1278">
                <a:moveTo>
                  <a:pt x="0" y="0"/>
                </a:moveTo>
                <a:lnTo>
                  <a:pt x="5" y="22"/>
                </a:lnTo>
                <a:lnTo>
                  <a:pt x="44" y="188"/>
                </a:lnTo>
                <a:lnTo>
                  <a:pt x="63" y="271"/>
                </a:lnTo>
                <a:lnTo>
                  <a:pt x="73" y="312"/>
                </a:lnTo>
                <a:lnTo>
                  <a:pt x="77" y="332"/>
                </a:lnTo>
                <a:lnTo>
                  <a:pt x="83" y="354"/>
                </a:lnTo>
                <a:lnTo>
                  <a:pt x="122" y="515"/>
                </a:lnTo>
                <a:lnTo>
                  <a:pt x="160" y="674"/>
                </a:lnTo>
                <a:lnTo>
                  <a:pt x="196" y="829"/>
                </a:lnTo>
                <a:lnTo>
                  <a:pt x="232" y="982"/>
                </a:lnTo>
                <a:lnTo>
                  <a:pt x="249" y="1056"/>
                </a:lnTo>
                <a:lnTo>
                  <a:pt x="267" y="1130"/>
                </a:lnTo>
                <a:lnTo>
                  <a:pt x="303" y="1277"/>
                </a:lnTo>
                <a:lnTo>
                  <a:pt x="303" y="1278"/>
                </a:lnTo>
                <a:lnTo>
                  <a:pt x="267" y="1132"/>
                </a:lnTo>
                <a:lnTo>
                  <a:pt x="249" y="1057"/>
                </a:lnTo>
                <a:lnTo>
                  <a:pt x="232" y="983"/>
                </a:lnTo>
                <a:lnTo>
                  <a:pt x="196" y="830"/>
                </a:lnTo>
                <a:lnTo>
                  <a:pt x="160" y="676"/>
                </a:lnTo>
                <a:lnTo>
                  <a:pt x="122" y="516"/>
                </a:lnTo>
                <a:lnTo>
                  <a:pt x="83" y="354"/>
                </a:lnTo>
                <a:lnTo>
                  <a:pt x="77" y="332"/>
                </a:lnTo>
                <a:lnTo>
                  <a:pt x="73" y="312"/>
                </a:lnTo>
                <a:lnTo>
                  <a:pt x="63" y="271"/>
                </a:lnTo>
                <a:lnTo>
                  <a:pt x="44" y="188"/>
                </a:lnTo>
                <a:lnTo>
                  <a:pt x="5" y="2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1" name="未知"/>
          <p:cNvSpPr>
            <a:spLocks/>
          </p:cNvSpPr>
          <p:nvPr userDrawn="1"/>
        </p:nvSpPr>
        <p:spPr bwMode="auto">
          <a:xfrm>
            <a:off x="8148638" y="6427788"/>
            <a:ext cx="1587" cy="1587"/>
          </a:xfrm>
          <a:custGeom>
            <a:avLst/>
            <a:gdLst>
              <a:gd name="T0" fmla="*/ 0 w 1"/>
              <a:gd name="T1" fmla="*/ 0 h 3"/>
              <a:gd name="T2" fmla="*/ 1 w 1"/>
              <a:gd name="T3" fmla="*/ 3 h 3"/>
              <a:gd name="T4" fmla="*/ 0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1" y="3"/>
                </a:ln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2" name="未知"/>
          <p:cNvSpPr>
            <a:spLocks/>
          </p:cNvSpPr>
          <p:nvPr userDrawn="1"/>
        </p:nvSpPr>
        <p:spPr bwMode="auto">
          <a:xfrm>
            <a:off x="7381875" y="6224588"/>
            <a:ext cx="3175" cy="11112"/>
          </a:xfrm>
          <a:custGeom>
            <a:avLst/>
            <a:gdLst>
              <a:gd name="T0" fmla="*/ 1 w 7"/>
              <a:gd name="T1" fmla="*/ 20 h 21"/>
              <a:gd name="T2" fmla="*/ 7 w 7"/>
              <a:gd name="T3" fmla="*/ 0 h 21"/>
              <a:gd name="T4" fmla="*/ 0 w 7"/>
              <a:gd name="T5" fmla="*/ 21 h 21"/>
              <a:gd name="T6" fmla="*/ 1 w 7"/>
              <a:gd name="T7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1">
                <a:moveTo>
                  <a:pt x="1" y="20"/>
                </a:moveTo>
                <a:lnTo>
                  <a:pt x="7" y="0"/>
                </a:lnTo>
                <a:lnTo>
                  <a:pt x="0" y="21"/>
                </a:lnTo>
                <a:lnTo>
                  <a:pt x="1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3" name="未知"/>
          <p:cNvSpPr>
            <a:spLocks/>
          </p:cNvSpPr>
          <p:nvPr userDrawn="1"/>
        </p:nvSpPr>
        <p:spPr bwMode="auto">
          <a:xfrm>
            <a:off x="8318500" y="6931025"/>
            <a:ext cx="3175" cy="6350"/>
          </a:xfrm>
          <a:custGeom>
            <a:avLst/>
            <a:gdLst>
              <a:gd name="T0" fmla="*/ 5 w 5"/>
              <a:gd name="T1" fmla="*/ 12 h 12"/>
              <a:gd name="T2" fmla="*/ 2 w 5"/>
              <a:gd name="T3" fmla="*/ 0 h 12"/>
              <a:gd name="T4" fmla="*/ 0 w 5"/>
              <a:gd name="T5" fmla="*/ 1 h 12"/>
              <a:gd name="T6" fmla="*/ 5 w 5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2">
                <a:moveTo>
                  <a:pt x="5" y="12"/>
                </a:moveTo>
                <a:lnTo>
                  <a:pt x="2" y="0"/>
                </a:lnTo>
                <a:lnTo>
                  <a:pt x="0" y="1"/>
                </a:lnTo>
                <a:lnTo>
                  <a:pt x="5" y="12"/>
                </a:lnTo>
                <a:close/>
              </a:path>
            </a:pathLst>
          </a:custGeom>
          <a:solidFill>
            <a:srgbClr val="BD3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50" name="Group 26"/>
          <p:cNvGrpSpPr>
            <a:grpSpLocks/>
          </p:cNvGrpSpPr>
          <p:nvPr userDrawn="1"/>
        </p:nvGrpSpPr>
        <p:grpSpPr bwMode="auto">
          <a:xfrm>
            <a:off x="6948488" y="3573463"/>
            <a:ext cx="1887537" cy="3900487"/>
            <a:chOff x="0" y="0"/>
            <a:chExt cx="1057" cy="2184"/>
          </a:xfrm>
        </p:grpSpPr>
        <p:sp>
          <p:nvSpPr>
            <p:cNvPr id="1051" name="未知"/>
            <p:cNvSpPr>
              <a:spLocks/>
            </p:cNvSpPr>
            <p:nvPr userDrawn="1"/>
          </p:nvSpPr>
          <p:spPr bwMode="auto">
            <a:xfrm>
              <a:off x="438" y="113"/>
              <a:ext cx="283" cy="254"/>
            </a:xfrm>
            <a:custGeom>
              <a:avLst/>
              <a:gdLst>
                <a:gd name="T0" fmla="*/ 827 w 844"/>
                <a:gd name="T1" fmla="*/ 216 h 758"/>
                <a:gd name="T2" fmla="*/ 794 w 844"/>
                <a:gd name="T3" fmla="*/ 178 h 758"/>
                <a:gd name="T4" fmla="*/ 757 w 844"/>
                <a:gd name="T5" fmla="*/ 145 h 758"/>
                <a:gd name="T6" fmla="*/ 718 w 844"/>
                <a:gd name="T7" fmla="*/ 115 h 758"/>
                <a:gd name="T8" fmla="*/ 676 w 844"/>
                <a:gd name="T9" fmla="*/ 88 h 758"/>
                <a:gd name="T10" fmla="*/ 632 w 844"/>
                <a:gd name="T11" fmla="*/ 66 h 758"/>
                <a:gd name="T12" fmla="*/ 584 w 844"/>
                <a:gd name="T13" fmla="*/ 46 h 758"/>
                <a:gd name="T14" fmla="*/ 534 w 844"/>
                <a:gd name="T15" fmla="*/ 30 h 758"/>
                <a:gd name="T16" fmla="*/ 481 w 844"/>
                <a:gd name="T17" fmla="*/ 18 h 758"/>
                <a:gd name="T18" fmla="*/ 426 w 844"/>
                <a:gd name="T19" fmla="*/ 9 h 758"/>
                <a:gd name="T20" fmla="*/ 368 w 844"/>
                <a:gd name="T21" fmla="*/ 2 h 758"/>
                <a:gd name="T22" fmla="*/ 307 w 844"/>
                <a:gd name="T23" fmla="*/ 0 h 758"/>
                <a:gd name="T24" fmla="*/ 244 w 844"/>
                <a:gd name="T25" fmla="*/ 2 h 758"/>
                <a:gd name="T26" fmla="*/ 177 w 844"/>
                <a:gd name="T27" fmla="*/ 6 h 758"/>
                <a:gd name="T28" fmla="*/ 108 w 844"/>
                <a:gd name="T29" fmla="*/ 15 h 758"/>
                <a:gd name="T30" fmla="*/ 36 w 844"/>
                <a:gd name="T31" fmla="*/ 27 h 758"/>
                <a:gd name="T32" fmla="*/ 5 w 844"/>
                <a:gd name="T33" fmla="*/ 98 h 758"/>
                <a:gd name="T34" fmla="*/ 23 w 844"/>
                <a:gd name="T35" fmla="*/ 217 h 758"/>
                <a:gd name="T36" fmla="*/ 41 w 844"/>
                <a:gd name="T37" fmla="*/ 301 h 758"/>
                <a:gd name="T38" fmla="*/ 54 w 844"/>
                <a:gd name="T39" fmla="*/ 352 h 758"/>
                <a:gd name="T40" fmla="*/ 70 w 844"/>
                <a:gd name="T41" fmla="*/ 403 h 758"/>
                <a:gd name="T42" fmla="*/ 86 w 844"/>
                <a:gd name="T43" fmla="*/ 451 h 758"/>
                <a:gd name="T44" fmla="*/ 105 w 844"/>
                <a:gd name="T45" fmla="*/ 496 h 758"/>
                <a:gd name="T46" fmla="*/ 126 w 844"/>
                <a:gd name="T47" fmla="*/ 539 h 758"/>
                <a:gd name="T48" fmla="*/ 147 w 844"/>
                <a:gd name="T49" fmla="*/ 579 h 758"/>
                <a:gd name="T50" fmla="*/ 171 w 844"/>
                <a:gd name="T51" fmla="*/ 618 h 758"/>
                <a:gd name="T52" fmla="*/ 196 w 844"/>
                <a:gd name="T53" fmla="*/ 653 h 758"/>
                <a:gd name="T54" fmla="*/ 223 w 844"/>
                <a:gd name="T55" fmla="*/ 686 h 758"/>
                <a:gd name="T56" fmla="*/ 251 w 844"/>
                <a:gd name="T57" fmla="*/ 717 h 758"/>
                <a:gd name="T58" fmla="*/ 281 w 844"/>
                <a:gd name="T59" fmla="*/ 745 h 758"/>
                <a:gd name="T60" fmla="*/ 318 w 844"/>
                <a:gd name="T61" fmla="*/ 751 h 758"/>
                <a:gd name="T62" fmla="*/ 360 w 844"/>
                <a:gd name="T63" fmla="*/ 736 h 758"/>
                <a:gd name="T64" fmla="*/ 400 w 844"/>
                <a:gd name="T65" fmla="*/ 717 h 758"/>
                <a:gd name="T66" fmla="*/ 440 w 844"/>
                <a:gd name="T67" fmla="*/ 696 h 758"/>
                <a:gd name="T68" fmla="*/ 478 w 844"/>
                <a:gd name="T69" fmla="*/ 674 h 758"/>
                <a:gd name="T70" fmla="*/ 515 w 844"/>
                <a:gd name="T71" fmla="*/ 648 h 758"/>
                <a:gd name="T72" fmla="*/ 552 w 844"/>
                <a:gd name="T73" fmla="*/ 620 h 758"/>
                <a:gd name="T74" fmla="*/ 587 w 844"/>
                <a:gd name="T75" fmla="*/ 590 h 758"/>
                <a:gd name="T76" fmla="*/ 621 w 844"/>
                <a:gd name="T77" fmla="*/ 556 h 758"/>
                <a:gd name="T78" fmla="*/ 654 w 844"/>
                <a:gd name="T79" fmla="*/ 522 h 758"/>
                <a:gd name="T80" fmla="*/ 686 w 844"/>
                <a:gd name="T81" fmla="*/ 484 h 758"/>
                <a:gd name="T82" fmla="*/ 717 w 844"/>
                <a:gd name="T83" fmla="*/ 445 h 758"/>
                <a:gd name="T84" fmla="*/ 747 w 844"/>
                <a:gd name="T85" fmla="*/ 402 h 758"/>
                <a:gd name="T86" fmla="*/ 776 w 844"/>
                <a:gd name="T87" fmla="*/ 358 h 758"/>
                <a:gd name="T88" fmla="*/ 817 w 844"/>
                <a:gd name="T89" fmla="*/ 286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4" h="758">
                  <a:moveTo>
                    <a:pt x="844" y="235"/>
                  </a:moveTo>
                  <a:lnTo>
                    <a:pt x="827" y="216"/>
                  </a:lnTo>
                  <a:lnTo>
                    <a:pt x="811" y="197"/>
                  </a:lnTo>
                  <a:lnTo>
                    <a:pt x="794" y="178"/>
                  </a:lnTo>
                  <a:lnTo>
                    <a:pt x="776" y="162"/>
                  </a:lnTo>
                  <a:lnTo>
                    <a:pt x="757" y="145"/>
                  </a:lnTo>
                  <a:lnTo>
                    <a:pt x="738" y="130"/>
                  </a:lnTo>
                  <a:lnTo>
                    <a:pt x="718" y="115"/>
                  </a:lnTo>
                  <a:lnTo>
                    <a:pt x="697" y="102"/>
                  </a:lnTo>
                  <a:lnTo>
                    <a:pt x="676" y="88"/>
                  </a:lnTo>
                  <a:lnTo>
                    <a:pt x="654" y="77"/>
                  </a:lnTo>
                  <a:lnTo>
                    <a:pt x="632" y="66"/>
                  </a:lnTo>
                  <a:lnTo>
                    <a:pt x="608" y="55"/>
                  </a:lnTo>
                  <a:lnTo>
                    <a:pt x="584" y="46"/>
                  </a:lnTo>
                  <a:lnTo>
                    <a:pt x="559" y="38"/>
                  </a:lnTo>
                  <a:lnTo>
                    <a:pt x="534" y="30"/>
                  </a:lnTo>
                  <a:lnTo>
                    <a:pt x="508" y="23"/>
                  </a:lnTo>
                  <a:lnTo>
                    <a:pt x="481" y="18"/>
                  </a:lnTo>
                  <a:lnTo>
                    <a:pt x="454" y="13"/>
                  </a:lnTo>
                  <a:lnTo>
                    <a:pt x="426" y="9"/>
                  </a:lnTo>
                  <a:lnTo>
                    <a:pt x="397" y="5"/>
                  </a:lnTo>
                  <a:lnTo>
                    <a:pt x="368" y="2"/>
                  </a:lnTo>
                  <a:lnTo>
                    <a:pt x="338" y="1"/>
                  </a:lnTo>
                  <a:lnTo>
                    <a:pt x="307" y="0"/>
                  </a:lnTo>
                  <a:lnTo>
                    <a:pt x="276" y="1"/>
                  </a:lnTo>
                  <a:lnTo>
                    <a:pt x="244" y="2"/>
                  </a:lnTo>
                  <a:lnTo>
                    <a:pt x="211" y="4"/>
                  </a:lnTo>
                  <a:lnTo>
                    <a:pt x="177" y="6"/>
                  </a:lnTo>
                  <a:lnTo>
                    <a:pt x="143" y="11"/>
                  </a:lnTo>
                  <a:lnTo>
                    <a:pt x="108" y="15"/>
                  </a:lnTo>
                  <a:lnTo>
                    <a:pt x="73" y="20"/>
                  </a:lnTo>
                  <a:lnTo>
                    <a:pt x="36" y="27"/>
                  </a:lnTo>
                  <a:lnTo>
                    <a:pt x="0" y="33"/>
                  </a:lnTo>
                  <a:lnTo>
                    <a:pt x="5" y="98"/>
                  </a:lnTo>
                  <a:lnTo>
                    <a:pt x="14" y="158"/>
                  </a:lnTo>
                  <a:lnTo>
                    <a:pt x="23" y="217"/>
                  </a:lnTo>
                  <a:lnTo>
                    <a:pt x="34" y="273"/>
                  </a:lnTo>
                  <a:lnTo>
                    <a:pt x="41" y="301"/>
                  </a:lnTo>
                  <a:lnTo>
                    <a:pt x="47" y="327"/>
                  </a:lnTo>
                  <a:lnTo>
                    <a:pt x="54" y="352"/>
                  </a:lnTo>
                  <a:lnTo>
                    <a:pt x="61" y="378"/>
                  </a:lnTo>
                  <a:lnTo>
                    <a:pt x="70" y="403"/>
                  </a:lnTo>
                  <a:lnTo>
                    <a:pt x="78" y="427"/>
                  </a:lnTo>
                  <a:lnTo>
                    <a:pt x="86" y="451"/>
                  </a:lnTo>
                  <a:lnTo>
                    <a:pt x="95" y="474"/>
                  </a:lnTo>
                  <a:lnTo>
                    <a:pt x="105" y="496"/>
                  </a:lnTo>
                  <a:lnTo>
                    <a:pt x="115" y="518"/>
                  </a:lnTo>
                  <a:lnTo>
                    <a:pt x="126" y="539"/>
                  </a:lnTo>
                  <a:lnTo>
                    <a:pt x="136" y="560"/>
                  </a:lnTo>
                  <a:lnTo>
                    <a:pt x="147" y="579"/>
                  </a:lnTo>
                  <a:lnTo>
                    <a:pt x="159" y="599"/>
                  </a:lnTo>
                  <a:lnTo>
                    <a:pt x="171" y="618"/>
                  </a:lnTo>
                  <a:lnTo>
                    <a:pt x="184" y="635"/>
                  </a:lnTo>
                  <a:lnTo>
                    <a:pt x="196" y="653"/>
                  </a:lnTo>
                  <a:lnTo>
                    <a:pt x="210" y="669"/>
                  </a:lnTo>
                  <a:lnTo>
                    <a:pt x="223" y="686"/>
                  </a:lnTo>
                  <a:lnTo>
                    <a:pt x="236" y="701"/>
                  </a:lnTo>
                  <a:lnTo>
                    <a:pt x="251" y="717"/>
                  </a:lnTo>
                  <a:lnTo>
                    <a:pt x="266" y="732"/>
                  </a:lnTo>
                  <a:lnTo>
                    <a:pt x="281" y="745"/>
                  </a:lnTo>
                  <a:lnTo>
                    <a:pt x="297" y="758"/>
                  </a:lnTo>
                  <a:lnTo>
                    <a:pt x="318" y="751"/>
                  </a:lnTo>
                  <a:lnTo>
                    <a:pt x="339" y="744"/>
                  </a:lnTo>
                  <a:lnTo>
                    <a:pt x="360" y="736"/>
                  </a:lnTo>
                  <a:lnTo>
                    <a:pt x="381" y="726"/>
                  </a:lnTo>
                  <a:lnTo>
                    <a:pt x="400" y="717"/>
                  </a:lnTo>
                  <a:lnTo>
                    <a:pt x="420" y="708"/>
                  </a:lnTo>
                  <a:lnTo>
                    <a:pt x="440" y="696"/>
                  </a:lnTo>
                  <a:lnTo>
                    <a:pt x="459" y="685"/>
                  </a:lnTo>
                  <a:lnTo>
                    <a:pt x="478" y="674"/>
                  </a:lnTo>
                  <a:lnTo>
                    <a:pt x="497" y="661"/>
                  </a:lnTo>
                  <a:lnTo>
                    <a:pt x="515" y="648"/>
                  </a:lnTo>
                  <a:lnTo>
                    <a:pt x="534" y="634"/>
                  </a:lnTo>
                  <a:lnTo>
                    <a:pt x="552" y="620"/>
                  </a:lnTo>
                  <a:lnTo>
                    <a:pt x="569" y="605"/>
                  </a:lnTo>
                  <a:lnTo>
                    <a:pt x="587" y="590"/>
                  </a:lnTo>
                  <a:lnTo>
                    <a:pt x="605" y="574"/>
                  </a:lnTo>
                  <a:lnTo>
                    <a:pt x="621" y="556"/>
                  </a:lnTo>
                  <a:lnTo>
                    <a:pt x="638" y="540"/>
                  </a:lnTo>
                  <a:lnTo>
                    <a:pt x="654" y="522"/>
                  </a:lnTo>
                  <a:lnTo>
                    <a:pt x="670" y="504"/>
                  </a:lnTo>
                  <a:lnTo>
                    <a:pt x="686" y="484"/>
                  </a:lnTo>
                  <a:lnTo>
                    <a:pt x="702" y="464"/>
                  </a:lnTo>
                  <a:lnTo>
                    <a:pt x="717" y="445"/>
                  </a:lnTo>
                  <a:lnTo>
                    <a:pt x="732" y="424"/>
                  </a:lnTo>
                  <a:lnTo>
                    <a:pt x="747" y="402"/>
                  </a:lnTo>
                  <a:lnTo>
                    <a:pt x="761" y="380"/>
                  </a:lnTo>
                  <a:lnTo>
                    <a:pt x="776" y="358"/>
                  </a:lnTo>
                  <a:lnTo>
                    <a:pt x="790" y="335"/>
                  </a:lnTo>
                  <a:lnTo>
                    <a:pt x="817" y="286"/>
                  </a:lnTo>
                  <a:lnTo>
                    <a:pt x="844" y="235"/>
                  </a:lnTo>
                  <a:close/>
                </a:path>
              </a:pathLst>
            </a:custGeom>
            <a:solidFill>
              <a:srgbClr val="E163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未知"/>
            <p:cNvSpPr>
              <a:spLocks/>
            </p:cNvSpPr>
            <p:nvPr userDrawn="1"/>
          </p:nvSpPr>
          <p:spPr bwMode="auto">
            <a:xfrm>
              <a:off x="0" y="0"/>
              <a:ext cx="1057" cy="996"/>
            </a:xfrm>
            <a:custGeom>
              <a:avLst/>
              <a:gdLst>
                <a:gd name="T0" fmla="*/ 1038 w 3155"/>
                <a:gd name="T1" fmla="*/ 1828 h 2973"/>
                <a:gd name="T2" fmla="*/ 897 w 3155"/>
                <a:gd name="T3" fmla="*/ 1613 h 2973"/>
                <a:gd name="T4" fmla="*/ 759 w 3155"/>
                <a:gd name="T5" fmla="*/ 1395 h 2973"/>
                <a:gd name="T6" fmla="*/ 624 w 3155"/>
                <a:gd name="T7" fmla="*/ 1172 h 2973"/>
                <a:gd name="T8" fmla="*/ 492 w 3155"/>
                <a:gd name="T9" fmla="*/ 945 h 2973"/>
                <a:gd name="T10" fmla="*/ 363 w 3155"/>
                <a:gd name="T11" fmla="*/ 714 h 2973"/>
                <a:gd name="T12" fmla="*/ 239 w 3155"/>
                <a:gd name="T13" fmla="*/ 480 h 2973"/>
                <a:gd name="T14" fmla="*/ 118 w 3155"/>
                <a:gd name="T15" fmla="*/ 241 h 2973"/>
                <a:gd name="T16" fmla="*/ 0 w 3155"/>
                <a:gd name="T17" fmla="*/ 0 h 2973"/>
                <a:gd name="T18" fmla="*/ 80 w 3155"/>
                <a:gd name="T19" fmla="*/ 297 h 2973"/>
                <a:gd name="T20" fmla="*/ 159 w 3155"/>
                <a:gd name="T21" fmla="*/ 578 h 2973"/>
                <a:gd name="T22" fmla="*/ 236 w 3155"/>
                <a:gd name="T23" fmla="*/ 843 h 2973"/>
                <a:gd name="T24" fmla="*/ 311 w 3155"/>
                <a:gd name="T25" fmla="*/ 1092 h 2973"/>
                <a:gd name="T26" fmla="*/ 383 w 3155"/>
                <a:gd name="T27" fmla="*/ 1325 h 2973"/>
                <a:gd name="T28" fmla="*/ 455 w 3155"/>
                <a:gd name="T29" fmla="*/ 1543 h 2973"/>
                <a:gd name="T30" fmla="*/ 523 w 3155"/>
                <a:gd name="T31" fmla="*/ 1745 h 2973"/>
                <a:gd name="T32" fmla="*/ 591 w 3155"/>
                <a:gd name="T33" fmla="*/ 1930 h 2973"/>
                <a:gd name="T34" fmla="*/ 655 w 3155"/>
                <a:gd name="T35" fmla="*/ 2099 h 2973"/>
                <a:gd name="T36" fmla="*/ 718 w 3155"/>
                <a:gd name="T37" fmla="*/ 2254 h 2973"/>
                <a:gd name="T38" fmla="*/ 779 w 3155"/>
                <a:gd name="T39" fmla="*/ 2391 h 2973"/>
                <a:gd name="T40" fmla="*/ 838 w 3155"/>
                <a:gd name="T41" fmla="*/ 2512 h 2973"/>
                <a:gd name="T42" fmla="*/ 895 w 3155"/>
                <a:gd name="T43" fmla="*/ 2618 h 2973"/>
                <a:gd name="T44" fmla="*/ 951 w 3155"/>
                <a:gd name="T45" fmla="*/ 2708 h 2973"/>
                <a:gd name="T46" fmla="*/ 1004 w 3155"/>
                <a:gd name="T47" fmla="*/ 2782 h 2973"/>
                <a:gd name="T48" fmla="*/ 1055 w 3155"/>
                <a:gd name="T49" fmla="*/ 2840 h 2973"/>
                <a:gd name="T50" fmla="*/ 1099 w 3155"/>
                <a:gd name="T51" fmla="*/ 2756 h 2973"/>
                <a:gd name="T52" fmla="*/ 1148 w 3155"/>
                <a:gd name="T53" fmla="*/ 2663 h 2973"/>
                <a:gd name="T54" fmla="*/ 1204 w 3155"/>
                <a:gd name="T55" fmla="*/ 2559 h 2973"/>
                <a:gd name="T56" fmla="*/ 1267 w 3155"/>
                <a:gd name="T57" fmla="*/ 2446 h 2973"/>
                <a:gd name="T58" fmla="*/ 1335 w 3155"/>
                <a:gd name="T59" fmla="*/ 2325 h 2973"/>
                <a:gd name="T60" fmla="*/ 1410 w 3155"/>
                <a:gd name="T61" fmla="*/ 2193 h 2973"/>
                <a:gd name="T62" fmla="*/ 1491 w 3155"/>
                <a:gd name="T63" fmla="*/ 2053 h 2973"/>
                <a:gd name="T64" fmla="*/ 1579 w 3155"/>
                <a:gd name="T65" fmla="*/ 1901 h 2973"/>
                <a:gd name="T66" fmla="*/ 1644 w 3155"/>
                <a:gd name="T67" fmla="*/ 2056 h 2973"/>
                <a:gd name="T68" fmla="*/ 1712 w 3155"/>
                <a:gd name="T69" fmla="*/ 2204 h 2973"/>
                <a:gd name="T70" fmla="*/ 1783 w 3155"/>
                <a:gd name="T71" fmla="*/ 2346 h 2973"/>
                <a:gd name="T72" fmla="*/ 1857 w 3155"/>
                <a:gd name="T73" fmla="*/ 2482 h 2973"/>
                <a:gd name="T74" fmla="*/ 1932 w 3155"/>
                <a:gd name="T75" fmla="*/ 2614 h 2973"/>
                <a:gd name="T76" fmla="*/ 2010 w 3155"/>
                <a:gd name="T77" fmla="*/ 2739 h 2973"/>
                <a:gd name="T78" fmla="*/ 2090 w 3155"/>
                <a:gd name="T79" fmla="*/ 2859 h 2973"/>
                <a:gd name="T80" fmla="*/ 2173 w 3155"/>
                <a:gd name="T81" fmla="*/ 2973 h 2973"/>
                <a:gd name="T82" fmla="*/ 2351 w 3155"/>
                <a:gd name="T83" fmla="*/ 2754 h 2973"/>
                <a:gd name="T84" fmla="*/ 2513 w 3155"/>
                <a:gd name="T85" fmla="*/ 2542 h 2973"/>
                <a:gd name="T86" fmla="*/ 2588 w 3155"/>
                <a:gd name="T87" fmla="*/ 2439 h 2973"/>
                <a:gd name="T88" fmla="*/ 2659 w 3155"/>
                <a:gd name="T89" fmla="*/ 2338 h 2973"/>
                <a:gd name="T90" fmla="*/ 2727 w 3155"/>
                <a:gd name="T91" fmla="*/ 2239 h 2973"/>
                <a:gd name="T92" fmla="*/ 2790 w 3155"/>
                <a:gd name="T93" fmla="*/ 2141 h 2973"/>
                <a:gd name="T94" fmla="*/ 2849 w 3155"/>
                <a:gd name="T95" fmla="*/ 2045 h 2973"/>
                <a:gd name="T96" fmla="*/ 2905 w 3155"/>
                <a:gd name="T97" fmla="*/ 1951 h 2973"/>
                <a:gd name="T98" fmla="*/ 2957 w 3155"/>
                <a:gd name="T99" fmla="*/ 1859 h 2973"/>
                <a:gd name="T100" fmla="*/ 3004 w 3155"/>
                <a:gd name="T101" fmla="*/ 1769 h 2973"/>
                <a:gd name="T102" fmla="*/ 3048 w 3155"/>
                <a:gd name="T103" fmla="*/ 1680 h 2973"/>
                <a:gd name="T104" fmla="*/ 3087 w 3155"/>
                <a:gd name="T105" fmla="*/ 1593 h 2973"/>
                <a:gd name="T106" fmla="*/ 3124 w 3155"/>
                <a:gd name="T107" fmla="*/ 1508 h 2973"/>
                <a:gd name="T108" fmla="*/ 3155 w 3155"/>
                <a:gd name="T109" fmla="*/ 1425 h 2973"/>
                <a:gd name="T110" fmla="*/ 1600 w 3155"/>
                <a:gd name="T111" fmla="*/ 1206 h 2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5" h="2973">
                  <a:moveTo>
                    <a:pt x="1600" y="1206"/>
                  </a:moveTo>
                  <a:lnTo>
                    <a:pt x="1038" y="1828"/>
                  </a:lnTo>
                  <a:lnTo>
                    <a:pt x="968" y="1721"/>
                  </a:lnTo>
                  <a:lnTo>
                    <a:pt x="897" y="1613"/>
                  </a:lnTo>
                  <a:lnTo>
                    <a:pt x="827" y="1505"/>
                  </a:lnTo>
                  <a:lnTo>
                    <a:pt x="759" y="1395"/>
                  </a:lnTo>
                  <a:lnTo>
                    <a:pt x="690" y="1284"/>
                  </a:lnTo>
                  <a:lnTo>
                    <a:pt x="624" y="1172"/>
                  </a:lnTo>
                  <a:lnTo>
                    <a:pt x="557" y="1059"/>
                  </a:lnTo>
                  <a:lnTo>
                    <a:pt x="492" y="945"/>
                  </a:lnTo>
                  <a:lnTo>
                    <a:pt x="427" y="830"/>
                  </a:lnTo>
                  <a:lnTo>
                    <a:pt x="363" y="714"/>
                  </a:lnTo>
                  <a:lnTo>
                    <a:pt x="300" y="597"/>
                  </a:lnTo>
                  <a:lnTo>
                    <a:pt x="239" y="480"/>
                  </a:lnTo>
                  <a:lnTo>
                    <a:pt x="178" y="361"/>
                  </a:lnTo>
                  <a:lnTo>
                    <a:pt x="118" y="241"/>
                  </a:lnTo>
                  <a:lnTo>
                    <a:pt x="59" y="121"/>
                  </a:lnTo>
                  <a:lnTo>
                    <a:pt x="0" y="0"/>
                  </a:lnTo>
                  <a:lnTo>
                    <a:pt x="40" y="150"/>
                  </a:lnTo>
                  <a:lnTo>
                    <a:pt x="80" y="297"/>
                  </a:lnTo>
                  <a:lnTo>
                    <a:pt x="120" y="439"/>
                  </a:lnTo>
                  <a:lnTo>
                    <a:pt x="159" y="578"/>
                  </a:lnTo>
                  <a:lnTo>
                    <a:pt x="198" y="712"/>
                  </a:lnTo>
                  <a:lnTo>
                    <a:pt x="236" y="843"/>
                  </a:lnTo>
                  <a:lnTo>
                    <a:pt x="273" y="969"/>
                  </a:lnTo>
                  <a:lnTo>
                    <a:pt x="311" y="1092"/>
                  </a:lnTo>
                  <a:lnTo>
                    <a:pt x="347" y="1210"/>
                  </a:lnTo>
                  <a:lnTo>
                    <a:pt x="383" y="1325"/>
                  </a:lnTo>
                  <a:lnTo>
                    <a:pt x="419" y="1436"/>
                  </a:lnTo>
                  <a:lnTo>
                    <a:pt x="455" y="1543"/>
                  </a:lnTo>
                  <a:lnTo>
                    <a:pt x="489" y="1646"/>
                  </a:lnTo>
                  <a:lnTo>
                    <a:pt x="523" y="1745"/>
                  </a:lnTo>
                  <a:lnTo>
                    <a:pt x="557" y="1839"/>
                  </a:lnTo>
                  <a:lnTo>
                    <a:pt x="591" y="1930"/>
                  </a:lnTo>
                  <a:lnTo>
                    <a:pt x="623" y="2017"/>
                  </a:lnTo>
                  <a:lnTo>
                    <a:pt x="655" y="2099"/>
                  </a:lnTo>
                  <a:lnTo>
                    <a:pt x="687" y="2179"/>
                  </a:lnTo>
                  <a:lnTo>
                    <a:pt x="718" y="2254"/>
                  </a:lnTo>
                  <a:lnTo>
                    <a:pt x="749" y="2324"/>
                  </a:lnTo>
                  <a:lnTo>
                    <a:pt x="779" y="2391"/>
                  </a:lnTo>
                  <a:lnTo>
                    <a:pt x="809" y="2453"/>
                  </a:lnTo>
                  <a:lnTo>
                    <a:pt x="838" y="2512"/>
                  </a:lnTo>
                  <a:lnTo>
                    <a:pt x="867" y="2567"/>
                  </a:lnTo>
                  <a:lnTo>
                    <a:pt x="895" y="2618"/>
                  </a:lnTo>
                  <a:lnTo>
                    <a:pt x="923" y="2666"/>
                  </a:lnTo>
                  <a:lnTo>
                    <a:pt x="951" y="2708"/>
                  </a:lnTo>
                  <a:lnTo>
                    <a:pt x="977" y="2748"/>
                  </a:lnTo>
                  <a:lnTo>
                    <a:pt x="1004" y="2782"/>
                  </a:lnTo>
                  <a:lnTo>
                    <a:pt x="1030" y="2813"/>
                  </a:lnTo>
                  <a:lnTo>
                    <a:pt x="1055" y="2840"/>
                  </a:lnTo>
                  <a:lnTo>
                    <a:pt x="1077" y="2799"/>
                  </a:lnTo>
                  <a:lnTo>
                    <a:pt x="1099" y="2756"/>
                  </a:lnTo>
                  <a:lnTo>
                    <a:pt x="1122" y="2710"/>
                  </a:lnTo>
                  <a:lnTo>
                    <a:pt x="1148" y="2663"/>
                  </a:lnTo>
                  <a:lnTo>
                    <a:pt x="1175" y="2612"/>
                  </a:lnTo>
                  <a:lnTo>
                    <a:pt x="1204" y="2559"/>
                  </a:lnTo>
                  <a:lnTo>
                    <a:pt x="1234" y="2504"/>
                  </a:lnTo>
                  <a:lnTo>
                    <a:pt x="1267" y="2446"/>
                  </a:lnTo>
                  <a:lnTo>
                    <a:pt x="1300" y="2387"/>
                  </a:lnTo>
                  <a:lnTo>
                    <a:pt x="1335" y="2325"/>
                  </a:lnTo>
                  <a:lnTo>
                    <a:pt x="1371" y="2260"/>
                  </a:lnTo>
                  <a:lnTo>
                    <a:pt x="1410" y="2193"/>
                  </a:lnTo>
                  <a:lnTo>
                    <a:pt x="1449" y="2124"/>
                  </a:lnTo>
                  <a:lnTo>
                    <a:pt x="1491" y="2053"/>
                  </a:lnTo>
                  <a:lnTo>
                    <a:pt x="1534" y="1978"/>
                  </a:lnTo>
                  <a:lnTo>
                    <a:pt x="1579" y="1901"/>
                  </a:lnTo>
                  <a:lnTo>
                    <a:pt x="1611" y="1979"/>
                  </a:lnTo>
                  <a:lnTo>
                    <a:pt x="1644" y="2056"/>
                  </a:lnTo>
                  <a:lnTo>
                    <a:pt x="1678" y="2130"/>
                  </a:lnTo>
                  <a:lnTo>
                    <a:pt x="1712" y="2204"/>
                  </a:lnTo>
                  <a:lnTo>
                    <a:pt x="1748" y="2275"/>
                  </a:lnTo>
                  <a:lnTo>
                    <a:pt x="1783" y="2346"/>
                  </a:lnTo>
                  <a:lnTo>
                    <a:pt x="1819" y="2415"/>
                  </a:lnTo>
                  <a:lnTo>
                    <a:pt x="1857" y="2482"/>
                  </a:lnTo>
                  <a:lnTo>
                    <a:pt x="1894" y="2549"/>
                  </a:lnTo>
                  <a:lnTo>
                    <a:pt x="1932" y="2614"/>
                  </a:lnTo>
                  <a:lnTo>
                    <a:pt x="1971" y="2677"/>
                  </a:lnTo>
                  <a:lnTo>
                    <a:pt x="2010" y="2739"/>
                  </a:lnTo>
                  <a:lnTo>
                    <a:pt x="2049" y="2799"/>
                  </a:lnTo>
                  <a:lnTo>
                    <a:pt x="2090" y="2859"/>
                  </a:lnTo>
                  <a:lnTo>
                    <a:pt x="2131" y="2916"/>
                  </a:lnTo>
                  <a:lnTo>
                    <a:pt x="2173" y="2973"/>
                  </a:lnTo>
                  <a:lnTo>
                    <a:pt x="2264" y="2863"/>
                  </a:lnTo>
                  <a:lnTo>
                    <a:pt x="2351" y="2754"/>
                  </a:lnTo>
                  <a:lnTo>
                    <a:pt x="2434" y="2647"/>
                  </a:lnTo>
                  <a:lnTo>
                    <a:pt x="2513" y="2542"/>
                  </a:lnTo>
                  <a:lnTo>
                    <a:pt x="2550" y="2491"/>
                  </a:lnTo>
                  <a:lnTo>
                    <a:pt x="2588" y="2439"/>
                  </a:lnTo>
                  <a:lnTo>
                    <a:pt x="2624" y="2388"/>
                  </a:lnTo>
                  <a:lnTo>
                    <a:pt x="2659" y="2338"/>
                  </a:lnTo>
                  <a:lnTo>
                    <a:pt x="2693" y="2288"/>
                  </a:lnTo>
                  <a:lnTo>
                    <a:pt x="2727" y="2239"/>
                  </a:lnTo>
                  <a:lnTo>
                    <a:pt x="2759" y="2189"/>
                  </a:lnTo>
                  <a:lnTo>
                    <a:pt x="2790" y="2141"/>
                  </a:lnTo>
                  <a:lnTo>
                    <a:pt x="2820" y="2093"/>
                  </a:lnTo>
                  <a:lnTo>
                    <a:pt x="2849" y="2045"/>
                  </a:lnTo>
                  <a:lnTo>
                    <a:pt x="2878" y="1998"/>
                  </a:lnTo>
                  <a:lnTo>
                    <a:pt x="2905" y="1951"/>
                  </a:lnTo>
                  <a:lnTo>
                    <a:pt x="2931" y="1904"/>
                  </a:lnTo>
                  <a:lnTo>
                    <a:pt x="2957" y="1859"/>
                  </a:lnTo>
                  <a:lnTo>
                    <a:pt x="2981" y="1813"/>
                  </a:lnTo>
                  <a:lnTo>
                    <a:pt x="3004" y="1769"/>
                  </a:lnTo>
                  <a:lnTo>
                    <a:pt x="3026" y="1724"/>
                  </a:lnTo>
                  <a:lnTo>
                    <a:pt x="3048" y="1680"/>
                  </a:lnTo>
                  <a:lnTo>
                    <a:pt x="3068" y="1636"/>
                  </a:lnTo>
                  <a:lnTo>
                    <a:pt x="3087" y="1593"/>
                  </a:lnTo>
                  <a:lnTo>
                    <a:pt x="3106" y="1550"/>
                  </a:lnTo>
                  <a:lnTo>
                    <a:pt x="3124" y="1508"/>
                  </a:lnTo>
                  <a:lnTo>
                    <a:pt x="3139" y="1466"/>
                  </a:lnTo>
                  <a:lnTo>
                    <a:pt x="3155" y="1425"/>
                  </a:lnTo>
                  <a:lnTo>
                    <a:pt x="2218" y="2191"/>
                  </a:lnTo>
                  <a:lnTo>
                    <a:pt x="1600" y="1206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未知"/>
            <p:cNvSpPr>
              <a:spLocks/>
            </p:cNvSpPr>
            <p:nvPr userDrawn="1"/>
          </p:nvSpPr>
          <p:spPr bwMode="auto">
            <a:xfrm>
              <a:off x="152" y="970"/>
              <a:ext cx="883" cy="1214"/>
            </a:xfrm>
            <a:custGeom>
              <a:avLst/>
              <a:gdLst>
                <a:gd name="T0" fmla="*/ 2233 w 2636"/>
                <a:gd name="T1" fmla="*/ 2638 h 3624"/>
                <a:gd name="T2" fmla="*/ 2312 w 2636"/>
                <a:gd name="T3" fmla="*/ 2820 h 3624"/>
                <a:gd name="T4" fmla="*/ 2392 w 2636"/>
                <a:gd name="T5" fmla="*/ 3011 h 3624"/>
                <a:gd name="T6" fmla="*/ 2472 w 2636"/>
                <a:gd name="T7" fmla="*/ 3208 h 3624"/>
                <a:gd name="T8" fmla="*/ 2554 w 2636"/>
                <a:gd name="T9" fmla="*/ 3413 h 3624"/>
                <a:gd name="T10" fmla="*/ 2636 w 2636"/>
                <a:gd name="T11" fmla="*/ 3624 h 3624"/>
                <a:gd name="T12" fmla="*/ 2478 w 2636"/>
                <a:gd name="T13" fmla="*/ 2858 h 3624"/>
                <a:gd name="T14" fmla="*/ 2313 w 2636"/>
                <a:gd name="T15" fmla="*/ 2143 h 3624"/>
                <a:gd name="T16" fmla="*/ 2173 w 2636"/>
                <a:gd name="T17" fmla="*/ 1587 h 3624"/>
                <a:gd name="T18" fmla="*/ 2086 w 2636"/>
                <a:gd name="T19" fmla="*/ 1271 h 3624"/>
                <a:gd name="T20" fmla="*/ 1998 w 2636"/>
                <a:gd name="T21" fmla="*/ 968 h 3624"/>
                <a:gd name="T22" fmla="*/ 1908 w 2636"/>
                <a:gd name="T23" fmla="*/ 678 h 3624"/>
                <a:gd name="T24" fmla="*/ 1818 w 2636"/>
                <a:gd name="T25" fmla="*/ 401 h 3624"/>
                <a:gd name="T26" fmla="*/ 1726 w 2636"/>
                <a:gd name="T27" fmla="*/ 138 h 3624"/>
                <a:gd name="T28" fmla="*/ 1437 w 2636"/>
                <a:gd name="T29" fmla="*/ 283 h 3624"/>
                <a:gd name="T30" fmla="*/ 1279 w 2636"/>
                <a:gd name="T31" fmla="*/ 372 h 3624"/>
                <a:gd name="T32" fmla="*/ 1179 w 2636"/>
                <a:gd name="T33" fmla="*/ 434 h 3624"/>
                <a:gd name="T34" fmla="*/ 1095 w 2636"/>
                <a:gd name="T35" fmla="*/ 494 h 3624"/>
                <a:gd name="T36" fmla="*/ 545 w 2636"/>
                <a:gd name="T37" fmla="*/ 64 h 3624"/>
                <a:gd name="T38" fmla="*/ 480 w 2636"/>
                <a:gd name="T39" fmla="*/ 175 h 3624"/>
                <a:gd name="T40" fmla="*/ 417 w 2636"/>
                <a:gd name="T41" fmla="*/ 303 h 3624"/>
                <a:gd name="T42" fmla="*/ 357 w 2636"/>
                <a:gd name="T43" fmla="*/ 449 h 3624"/>
                <a:gd name="T44" fmla="*/ 300 w 2636"/>
                <a:gd name="T45" fmla="*/ 614 h 3624"/>
                <a:gd name="T46" fmla="*/ 244 w 2636"/>
                <a:gd name="T47" fmla="*/ 796 h 3624"/>
                <a:gd name="T48" fmla="*/ 191 w 2636"/>
                <a:gd name="T49" fmla="*/ 996 h 3624"/>
                <a:gd name="T50" fmla="*/ 139 w 2636"/>
                <a:gd name="T51" fmla="*/ 1215 h 3624"/>
                <a:gd name="T52" fmla="*/ 91 w 2636"/>
                <a:gd name="T53" fmla="*/ 1450 h 3624"/>
                <a:gd name="T54" fmla="*/ 44 w 2636"/>
                <a:gd name="T55" fmla="*/ 1704 h 3624"/>
                <a:gd name="T56" fmla="*/ 0 w 2636"/>
                <a:gd name="T57" fmla="*/ 1976 h 3624"/>
                <a:gd name="T58" fmla="*/ 87 w 2636"/>
                <a:gd name="T59" fmla="*/ 1789 h 3624"/>
                <a:gd name="T60" fmla="*/ 174 w 2636"/>
                <a:gd name="T61" fmla="*/ 1617 h 3624"/>
                <a:gd name="T62" fmla="*/ 264 w 2636"/>
                <a:gd name="T63" fmla="*/ 1461 h 3624"/>
                <a:gd name="T64" fmla="*/ 355 w 2636"/>
                <a:gd name="T65" fmla="*/ 1320 h 3624"/>
                <a:gd name="T66" fmla="*/ 447 w 2636"/>
                <a:gd name="T67" fmla="*/ 1196 h 3624"/>
                <a:gd name="T68" fmla="*/ 542 w 2636"/>
                <a:gd name="T69" fmla="*/ 1087 h 3624"/>
                <a:gd name="T70" fmla="*/ 637 w 2636"/>
                <a:gd name="T71" fmla="*/ 994 h 3624"/>
                <a:gd name="T72" fmla="*/ 735 w 2636"/>
                <a:gd name="T73" fmla="*/ 916 h 3624"/>
                <a:gd name="T74" fmla="*/ 833 w 2636"/>
                <a:gd name="T75" fmla="*/ 854 h 3624"/>
                <a:gd name="T76" fmla="*/ 934 w 2636"/>
                <a:gd name="T77" fmla="*/ 808 h 3624"/>
                <a:gd name="T78" fmla="*/ 1029 w 2636"/>
                <a:gd name="T79" fmla="*/ 794 h 3624"/>
                <a:gd name="T80" fmla="*/ 1117 w 2636"/>
                <a:gd name="T81" fmla="*/ 837 h 3624"/>
                <a:gd name="T82" fmla="*/ 1211 w 2636"/>
                <a:gd name="T83" fmla="*/ 908 h 3624"/>
                <a:gd name="T84" fmla="*/ 1310 w 2636"/>
                <a:gd name="T85" fmla="*/ 1007 h 3624"/>
                <a:gd name="T86" fmla="*/ 1415 w 2636"/>
                <a:gd name="T87" fmla="*/ 1133 h 3624"/>
                <a:gd name="T88" fmla="*/ 1525 w 2636"/>
                <a:gd name="T89" fmla="*/ 1287 h 3624"/>
                <a:gd name="T90" fmla="*/ 1641 w 2636"/>
                <a:gd name="T91" fmla="*/ 1470 h 3624"/>
                <a:gd name="T92" fmla="*/ 1762 w 2636"/>
                <a:gd name="T93" fmla="*/ 1679 h 3624"/>
                <a:gd name="T94" fmla="*/ 1889 w 2636"/>
                <a:gd name="T95" fmla="*/ 1916 h 3624"/>
                <a:gd name="T96" fmla="*/ 2021 w 2636"/>
                <a:gd name="T97" fmla="*/ 2180 h 3624"/>
                <a:gd name="T98" fmla="*/ 2159 w 2636"/>
                <a:gd name="T99" fmla="*/ 2473 h 3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6" h="3624">
                  <a:moveTo>
                    <a:pt x="2206" y="2577"/>
                  </a:moveTo>
                  <a:lnTo>
                    <a:pt x="2206" y="2579"/>
                  </a:lnTo>
                  <a:lnTo>
                    <a:pt x="2233" y="2638"/>
                  </a:lnTo>
                  <a:lnTo>
                    <a:pt x="2259" y="2698"/>
                  </a:lnTo>
                  <a:lnTo>
                    <a:pt x="2286" y="2759"/>
                  </a:lnTo>
                  <a:lnTo>
                    <a:pt x="2312" y="2820"/>
                  </a:lnTo>
                  <a:lnTo>
                    <a:pt x="2339" y="2883"/>
                  </a:lnTo>
                  <a:lnTo>
                    <a:pt x="2365" y="2947"/>
                  </a:lnTo>
                  <a:lnTo>
                    <a:pt x="2392" y="3011"/>
                  </a:lnTo>
                  <a:lnTo>
                    <a:pt x="2419" y="3076"/>
                  </a:lnTo>
                  <a:lnTo>
                    <a:pt x="2445" y="3141"/>
                  </a:lnTo>
                  <a:lnTo>
                    <a:pt x="2472" y="3208"/>
                  </a:lnTo>
                  <a:lnTo>
                    <a:pt x="2499" y="3275"/>
                  </a:lnTo>
                  <a:lnTo>
                    <a:pt x="2526" y="3343"/>
                  </a:lnTo>
                  <a:lnTo>
                    <a:pt x="2554" y="3413"/>
                  </a:lnTo>
                  <a:lnTo>
                    <a:pt x="2581" y="3482"/>
                  </a:lnTo>
                  <a:lnTo>
                    <a:pt x="2609" y="3553"/>
                  </a:lnTo>
                  <a:lnTo>
                    <a:pt x="2636" y="3624"/>
                  </a:lnTo>
                  <a:lnTo>
                    <a:pt x="2584" y="3363"/>
                  </a:lnTo>
                  <a:lnTo>
                    <a:pt x="2532" y="3107"/>
                  </a:lnTo>
                  <a:lnTo>
                    <a:pt x="2478" y="2858"/>
                  </a:lnTo>
                  <a:lnTo>
                    <a:pt x="2424" y="2613"/>
                  </a:lnTo>
                  <a:lnTo>
                    <a:pt x="2369" y="2375"/>
                  </a:lnTo>
                  <a:lnTo>
                    <a:pt x="2313" y="2143"/>
                  </a:lnTo>
                  <a:lnTo>
                    <a:pt x="2258" y="1916"/>
                  </a:lnTo>
                  <a:lnTo>
                    <a:pt x="2201" y="1695"/>
                  </a:lnTo>
                  <a:lnTo>
                    <a:pt x="2173" y="1587"/>
                  </a:lnTo>
                  <a:lnTo>
                    <a:pt x="2144" y="1480"/>
                  </a:lnTo>
                  <a:lnTo>
                    <a:pt x="2115" y="1375"/>
                  </a:lnTo>
                  <a:lnTo>
                    <a:pt x="2086" y="1271"/>
                  </a:lnTo>
                  <a:lnTo>
                    <a:pt x="2057" y="1168"/>
                  </a:lnTo>
                  <a:lnTo>
                    <a:pt x="2028" y="1068"/>
                  </a:lnTo>
                  <a:lnTo>
                    <a:pt x="1998" y="968"/>
                  </a:lnTo>
                  <a:lnTo>
                    <a:pt x="1969" y="870"/>
                  </a:lnTo>
                  <a:lnTo>
                    <a:pt x="1938" y="774"/>
                  </a:lnTo>
                  <a:lnTo>
                    <a:pt x="1908" y="678"/>
                  </a:lnTo>
                  <a:lnTo>
                    <a:pt x="1878" y="584"/>
                  </a:lnTo>
                  <a:lnTo>
                    <a:pt x="1848" y="492"/>
                  </a:lnTo>
                  <a:lnTo>
                    <a:pt x="1818" y="401"/>
                  </a:lnTo>
                  <a:lnTo>
                    <a:pt x="1787" y="312"/>
                  </a:lnTo>
                  <a:lnTo>
                    <a:pt x="1757" y="224"/>
                  </a:lnTo>
                  <a:lnTo>
                    <a:pt x="1726" y="138"/>
                  </a:lnTo>
                  <a:lnTo>
                    <a:pt x="1622" y="187"/>
                  </a:lnTo>
                  <a:lnTo>
                    <a:pt x="1526" y="236"/>
                  </a:lnTo>
                  <a:lnTo>
                    <a:pt x="1437" y="283"/>
                  </a:lnTo>
                  <a:lnTo>
                    <a:pt x="1355" y="328"/>
                  </a:lnTo>
                  <a:lnTo>
                    <a:pt x="1316" y="350"/>
                  </a:lnTo>
                  <a:lnTo>
                    <a:pt x="1279" y="372"/>
                  </a:lnTo>
                  <a:lnTo>
                    <a:pt x="1245" y="392"/>
                  </a:lnTo>
                  <a:lnTo>
                    <a:pt x="1212" y="414"/>
                  </a:lnTo>
                  <a:lnTo>
                    <a:pt x="1179" y="434"/>
                  </a:lnTo>
                  <a:lnTo>
                    <a:pt x="1150" y="455"/>
                  </a:lnTo>
                  <a:lnTo>
                    <a:pt x="1122" y="474"/>
                  </a:lnTo>
                  <a:lnTo>
                    <a:pt x="1095" y="494"/>
                  </a:lnTo>
                  <a:lnTo>
                    <a:pt x="589" y="0"/>
                  </a:lnTo>
                  <a:lnTo>
                    <a:pt x="567" y="31"/>
                  </a:lnTo>
                  <a:lnTo>
                    <a:pt x="545" y="64"/>
                  </a:lnTo>
                  <a:lnTo>
                    <a:pt x="523" y="98"/>
                  </a:lnTo>
                  <a:lnTo>
                    <a:pt x="501" y="135"/>
                  </a:lnTo>
                  <a:lnTo>
                    <a:pt x="480" y="175"/>
                  </a:lnTo>
                  <a:lnTo>
                    <a:pt x="459" y="215"/>
                  </a:lnTo>
                  <a:lnTo>
                    <a:pt x="438" y="259"/>
                  </a:lnTo>
                  <a:lnTo>
                    <a:pt x="417" y="303"/>
                  </a:lnTo>
                  <a:lnTo>
                    <a:pt x="398" y="350"/>
                  </a:lnTo>
                  <a:lnTo>
                    <a:pt x="377" y="399"/>
                  </a:lnTo>
                  <a:lnTo>
                    <a:pt x="357" y="449"/>
                  </a:lnTo>
                  <a:lnTo>
                    <a:pt x="338" y="502"/>
                  </a:lnTo>
                  <a:lnTo>
                    <a:pt x="319" y="557"/>
                  </a:lnTo>
                  <a:lnTo>
                    <a:pt x="300" y="614"/>
                  </a:lnTo>
                  <a:lnTo>
                    <a:pt x="281" y="673"/>
                  </a:lnTo>
                  <a:lnTo>
                    <a:pt x="263" y="734"/>
                  </a:lnTo>
                  <a:lnTo>
                    <a:pt x="244" y="796"/>
                  </a:lnTo>
                  <a:lnTo>
                    <a:pt x="227" y="862"/>
                  </a:lnTo>
                  <a:lnTo>
                    <a:pt x="208" y="928"/>
                  </a:lnTo>
                  <a:lnTo>
                    <a:pt x="191" y="996"/>
                  </a:lnTo>
                  <a:lnTo>
                    <a:pt x="174" y="1067"/>
                  </a:lnTo>
                  <a:lnTo>
                    <a:pt x="156" y="1140"/>
                  </a:lnTo>
                  <a:lnTo>
                    <a:pt x="139" y="1215"/>
                  </a:lnTo>
                  <a:lnTo>
                    <a:pt x="123" y="1291"/>
                  </a:lnTo>
                  <a:lnTo>
                    <a:pt x="107" y="1370"/>
                  </a:lnTo>
                  <a:lnTo>
                    <a:pt x="91" y="1450"/>
                  </a:lnTo>
                  <a:lnTo>
                    <a:pt x="75" y="1533"/>
                  </a:lnTo>
                  <a:lnTo>
                    <a:pt x="60" y="1618"/>
                  </a:lnTo>
                  <a:lnTo>
                    <a:pt x="44" y="1704"/>
                  </a:lnTo>
                  <a:lnTo>
                    <a:pt x="30" y="1793"/>
                  </a:lnTo>
                  <a:lnTo>
                    <a:pt x="14" y="1883"/>
                  </a:lnTo>
                  <a:lnTo>
                    <a:pt x="0" y="1976"/>
                  </a:lnTo>
                  <a:lnTo>
                    <a:pt x="29" y="1912"/>
                  </a:lnTo>
                  <a:lnTo>
                    <a:pt x="58" y="1849"/>
                  </a:lnTo>
                  <a:lnTo>
                    <a:pt x="87" y="1789"/>
                  </a:lnTo>
                  <a:lnTo>
                    <a:pt x="116" y="1730"/>
                  </a:lnTo>
                  <a:lnTo>
                    <a:pt x="145" y="1673"/>
                  </a:lnTo>
                  <a:lnTo>
                    <a:pt x="174" y="1617"/>
                  </a:lnTo>
                  <a:lnTo>
                    <a:pt x="204" y="1563"/>
                  </a:lnTo>
                  <a:lnTo>
                    <a:pt x="234" y="1511"/>
                  </a:lnTo>
                  <a:lnTo>
                    <a:pt x="264" y="1461"/>
                  </a:lnTo>
                  <a:lnTo>
                    <a:pt x="294" y="1413"/>
                  </a:lnTo>
                  <a:lnTo>
                    <a:pt x="324" y="1366"/>
                  </a:lnTo>
                  <a:lnTo>
                    <a:pt x="355" y="1320"/>
                  </a:lnTo>
                  <a:lnTo>
                    <a:pt x="385" y="1277"/>
                  </a:lnTo>
                  <a:lnTo>
                    <a:pt x="416" y="1235"/>
                  </a:lnTo>
                  <a:lnTo>
                    <a:pt x="447" y="1196"/>
                  </a:lnTo>
                  <a:lnTo>
                    <a:pt x="479" y="1158"/>
                  </a:lnTo>
                  <a:lnTo>
                    <a:pt x="511" y="1122"/>
                  </a:lnTo>
                  <a:lnTo>
                    <a:pt x="542" y="1087"/>
                  </a:lnTo>
                  <a:lnTo>
                    <a:pt x="574" y="1054"/>
                  </a:lnTo>
                  <a:lnTo>
                    <a:pt x="605" y="1023"/>
                  </a:lnTo>
                  <a:lnTo>
                    <a:pt x="637" y="994"/>
                  </a:lnTo>
                  <a:lnTo>
                    <a:pt x="669" y="966"/>
                  </a:lnTo>
                  <a:lnTo>
                    <a:pt x="703" y="940"/>
                  </a:lnTo>
                  <a:lnTo>
                    <a:pt x="735" y="916"/>
                  </a:lnTo>
                  <a:lnTo>
                    <a:pt x="768" y="894"/>
                  </a:lnTo>
                  <a:lnTo>
                    <a:pt x="800" y="873"/>
                  </a:lnTo>
                  <a:lnTo>
                    <a:pt x="833" y="854"/>
                  </a:lnTo>
                  <a:lnTo>
                    <a:pt x="866" y="837"/>
                  </a:lnTo>
                  <a:lnTo>
                    <a:pt x="900" y="821"/>
                  </a:lnTo>
                  <a:lnTo>
                    <a:pt x="934" y="808"/>
                  </a:lnTo>
                  <a:lnTo>
                    <a:pt x="967" y="796"/>
                  </a:lnTo>
                  <a:lnTo>
                    <a:pt x="1001" y="786"/>
                  </a:lnTo>
                  <a:lnTo>
                    <a:pt x="1029" y="794"/>
                  </a:lnTo>
                  <a:lnTo>
                    <a:pt x="1058" y="806"/>
                  </a:lnTo>
                  <a:lnTo>
                    <a:pt x="1087" y="819"/>
                  </a:lnTo>
                  <a:lnTo>
                    <a:pt x="1117" y="837"/>
                  </a:lnTo>
                  <a:lnTo>
                    <a:pt x="1147" y="857"/>
                  </a:lnTo>
                  <a:lnTo>
                    <a:pt x="1178" y="881"/>
                  </a:lnTo>
                  <a:lnTo>
                    <a:pt x="1211" y="908"/>
                  </a:lnTo>
                  <a:lnTo>
                    <a:pt x="1243" y="938"/>
                  </a:lnTo>
                  <a:lnTo>
                    <a:pt x="1276" y="970"/>
                  </a:lnTo>
                  <a:lnTo>
                    <a:pt x="1310" y="1007"/>
                  </a:lnTo>
                  <a:lnTo>
                    <a:pt x="1344" y="1046"/>
                  </a:lnTo>
                  <a:lnTo>
                    <a:pt x="1380" y="1088"/>
                  </a:lnTo>
                  <a:lnTo>
                    <a:pt x="1415" y="1133"/>
                  </a:lnTo>
                  <a:lnTo>
                    <a:pt x="1451" y="1182"/>
                  </a:lnTo>
                  <a:lnTo>
                    <a:pt x="1487" y="1233"/>
                  </a:lnTo>
                  <a:lnTo>
                    <a:pt x="1525" y="1287"/>
                  </a:lnTo>
                  <a:lnTo>
                    <a:pt x="1563" y="1345"/>
                  </a:lnTo>
                  <a:lnTo>
                    <a:pt x="1601" y="1405"/>
                  </a:lnTo>
                  <a:lnTo>
                    <a:pt x="1641" y="1470"/>
                  </a:lnTo>
                  <a:lnTo>
                    <a:pt x="1680" y="1536"/>
                  </a:lnTo>
                  <a:lnTo>
                    <a:pt x="1721" y="1606"/>
                  </a:lnTo>
                  <a:lnTo>
                    <a:pt x="1762" y="1679"/>
                  </a:lnTo>
                  <a:lnTo>
                    <a:pt x="1804" y="1754"/>
                  </a:lnTo>
                  <a:lnTo>
                    <a:pt x="1846" y="1834"/>
                  </a:lnTo>
                  <a:lnTo>
                    <a:pt x="1889" y="1916"/>
                  </a:lnTo>
                  <a:lnTo>
                    <a:pt x="1932" y="2001"/>
                  </a:lnTo>
                  <a:lnTo>
                    <a:pt x="1977" y="2089"/>
                  </a:lnTo>
                  <a:lnTo>
                    <a:pt x="2021" y="2180"/>
                  </a:lnTo>
                  <a:lnTo>
                    <a:pt x="2066" y="2275"/>
                  </a:lnTo>
                  <a:lnTo>
                    <a:pt x="2113" y="2373"/>
                  </a:lnTo>
                  <a:lnTo>
                    <a:pt x="2159" y="2473"/>
                  </a:lnTo>
                  <a:lnTo>
                    <a:pt x="2206" y="2577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未知"/>
            <p:cNvSpPr>
              <a:spLocks/>
            </p:cNvSpPr>
            <p:nvPr userDrawn="1"/>
          </p:nvSpPr>
          <p:spPr bwMode="auto">
            <a:xfrm>
              <a:off x="136" y="978"/>
              <a:ext cx="178" cy="608"/>
            </a:xfrm>
            <a:custGeom>
              <a:avLst/>
              <a:gdLst>
                <a:gd name="T0" fmla="*/ 12 w 531"/>
                <a:gd name="T1" fmla="*/ 1729 h 1814"/>
                <a:gd name="T2" fmla="*/ 38 w 531"/>
                <a:gd name="T3" fmla="*/ 1565 h 1814"/>
                <a:gd name="T4" fmla="*/ 65 w 531"/>
                <a:gd name="T5" fmla="*/ 1408 h 1814"/>
                <a:gd name="T6" fmla="*/ 92 w 531"/>
                <a:gd name="T7" fmla="*/ 1258 h 1814"/>
                <a:gd name="T8" fmla="*/ 121 w 531"/>
                <a:gd name="T9" fmla="*/ 1115 h 1814"/>
                <a:gd name="T10" fmla="*/ 151 w 531"/>
                <a:gd name="T11" fmla="*/ 981 h 1814"/>
                <a:gd name="T12" fmla="*/ 182 w 531"/>
                <a:gd name="T13" fmla="*/ 852 h 1814"/>
                <a:gd name="T14" fmla="*/ 214 w 531"/>
                <a:gd name="T15" fmla="*/ 732 h 1814"/>
                <a:gd name="T16" fmla="*/ 248 w 531"/>
                <a:gd name="T17" fmla="*/ 618 h 1814"/>
                <a:gd name="T18" fmla="*/ 282 w 531"/>
                <a:gd name="T19" fmla="*/ 512 h 1814"/>
                <a:gd name="T20" fmla="*/ 317 w 531"/>
                <a:gd name="T21" fmla="*/ 413 h 1814"/>
                <a:gd name="T22" fmla="*/ 353 w 531"/>
                <a:gd name="T23" fmla="*/ 322 h 1814"/>
                <a:gd name="T24" fmla="*/ 391 w 531"/>
                <a:gd name="T25" fmla="*/ 237 h 1814"/>
                <a:gd name="T26" fmla="*/ 429 w 531"/>
                <a:gd name="T27" fmla="*/ 160 h 1814"/>
                <a:gd name="T28" fmla="*/ 468 w 531"/>
                <a:gd name="T29" fmla="*/ 90 h 1814"/>
                <a:gd name="T30" fmla="*/ 510 w 531"/>
                <a:gd name="T31" fmla="*/ 28 h 1814"/>
                <a:gd name="T32" fmla="*/ 499 w 531"/>
                <a:gd name="T33" fmla="*/ 30 h 1814"/>
                <a:gd name="T34" fmla="*/ 437 w 531"/>
                <a:gd name="T35" fmla="*/ 95 h 1814"/>
                <a:gd name="T36" fmla="*/ 380 w 531"/>
                <a:gd name="T37" fmla="*/ 166 h 1814"/>
                <a:gd name="T38" fmla="*/ 326 w 531"/>
                <a:gd name="T39" fmla="*/ 246 h 1814"/>
                <a:gd name="T40" fmla="*/ 278 w 531"/>
                <a:gd name="T41" fmla="*/ 331 h 1814"/>
                <a:gd name="T42" fmla="*/ 232 w 531"/>
                <a:gd name="T43" fmla="*/ 424 h 1814"/>
                <a:gd name="T44" fmla="*/ 192 w 531"/>
                <a:gd name="T45" fmla="*/ 524 h 1814"/>
                <a:gd name="T46" fmla="*/ 154 w 531"/>
                <a:gd name="T47" fmla="*/ 630 h 1814"/>
                <a:gd name="T48" fmla="*/ 121 w 531"/>
                <a:gd name="T49" fmla="*/ 744 h 1814"/>
                <a:gd name="T50" fmla="*/ 91 w 531"/>
                <a:gd name="T51" fmla="*/ 865 h 1814"/>
                <a:gd name="T52" fmla="*/ 66 w 531"/>
                <a:gd name="T53" fmla="*/ 992 h 1814"/>
                <a:gd name="T54" fmla="*/ 45 w 531"/>
                <a:gd name="T55" fmla="*/ 1126 h 1814"/>
                <a:gd name="T56" fmla="*/ 28 w 531"/>
                <a:gd name="T57" fmla="*/ 1266 h 1814"/>
                <a:gd name="T58" fmla="*/ 15 w 531"/>
                <a:gd name="T59" fmla="*/ 1415 h 1814"/>
                <a:gd name="T60" fmla="*/ 6 w 531"/>
                <a:gd name="T61" fmla="*/ 1569 h 1814"/>
                <a:gd name="T62" fmla="*/ 1 w 531"/>
                <a:gd name="T63" fmla="*/ 173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1" h="1814">
                  <a:moveTo>
                    <a:pt x="0" y="1814"/>
                  </a:moveTo>
                  <a:lnTo>
                    <a:pt x="12" y="1729"/>
                  </a:lnTo>
                  <a:lnTo>
                    <a:pt x="25" y="1645"/>
                  </a:lnTo>
                  <a:lnTo>
                    <a:pt x="38" y="1565"/>
                  </a:lnTo>
                  <a:lnTo>
                    <a:pt x="52" y="1485"/>
                  </a:lnTo>
                  <a:lnTo>
                    <a:pt x="65" y="1408"/>
                  </a:lnTo>
                  <a:lnTo>
                    <a:pt x="79" y="1332"/>
                  </a:lnTo>
                  <a:lnTo>
                    <a:pt x="92" y="1258"/>
                  </a:lnTo>
                  <a:lnTo>
                    <a:pt x="107" y="1186"/>
                  </a:lnTo>
                  <a:lnTo>
                    <a:pt x="121" y="1115"/>
                  </a:lnTo>
                  <a:lnTo>
                    <a:pt x="136" y="1047"/>
                  </a:lnTo>
                  <a:lnTo>
                    <a:pt x="151" y="981"/>
                  </a:lnTo>
                  <a:lnTo>
                    <a:pt x="167" y="915"/>
                  </a:lnTo>
                  <a:lnTo>
                    <a:pt x="182" y="852"/>
                  </a:lnTo>
                  <a:lnTo>
                    <a:pt x="198" y="791"/>
                  </a:lnTo>
                  <a:lnTo>
                    <a:pt x="214" y="732"/>
                  </a:lnTo>
                  <a:lnTo>
                    <a:pt x="230" y="674"/>
                  </a:lnTo>
                  <a:lnTo>
                    <a:pt x="248" y="618"/>
                  </a:lnTo>
                  <a:lnTo>
                    <a:pt x="264" y="564"/>
                  </a:lnTo>
                  <a:lnTo>
                    <a:pt x="282" y="512"/>
                  </a:lnTo>
                  <a:lnTo>
                    <a:pt x="298" y="462"/>
                  </a:lnTo>
                  <a:lnTo>
                    <a:pt x="317" y="413"/>
                  </a:lnTo>
                  <a:lnTo>
                    <a:pt x="335" y="366"/>
                  </a:lnTo>
                  <a:lnTo>
                    <a:pt x="353" y="322"/>
                  </a:lnTo>
                  <a:lnTo>
                    <a:pt x="372" y="278"/>
                  </a:lnTo>
                  <a:lnTo>
                    <a:pt x="391" y="237"/>
                  </a:lnTo>
                  <a:lnTo>
                    <a:pt x="409" y="197"/>
                  </a:lnTo>
                  <a:lnTo>
                    <a:pt x="429" y="160"/>
                  </a:lnTo>
                  <a:lnTo>
                    <a:pt x="449" y="124"/>
                  </a:lnTo>
                  <a:lnTo>
                    <a:pt x="468" y="90"/>
                  </a:lnTo>
                  <a:lnTo>
                    <a:pt x="489" y="58"/>
                  </a:lnTo>
                  <a:lnTo>
                    <a:pt x="510" y="28"/>
                  </a:lnTo>
                  <a:lnTo>
                    <a:pt x="531" y="0"/>
                  </a:lnTo>
                  <a:lnTo>
                    <a:pt x="499" y="30"/>
                  </a:lnTo>
                  <a:lnTo>
                    <a:pt x="467" y="61"/>
                  </a:lnTo>
                  <a:lnTo>
                    <a:pt x="437" y="95"/>
                  </a:lnTo>
                  <a:lnTo>
                    <a:pt x="408" y="130"/>
                  </a:lnTo>
                  <a:lnTo>
                    <a:pt x="380" y="166"/>
                  </a:lnTo>
                  <a:lnTo>
                    <a:pt x="353" y="206"/>
                  </a:lnTo>
                  <a:lnTo>
                    <a:pt x="326" y="246"/>
                  </a:lnTo>
                  <a:lnTo>
                    <a:pt x="302" y="288"/>
                  </a:lnTo>
                  <a:lnTo>
                    <a:pt x="278" y="331"/>
                  </a:lnTo>
                  <a:lnTo>
                    <a:pt x="255" y="377"/>
                  </a:lnTo>
                  <a:lnTo>
                    <a:pt x="232" y="424"/>
                  </a:lnTo>
                  <a:lnTo>
                    <a:pt x="211" y="473"/>
                  </a:lnTo>
                  <a:lnTo>
                    <a:pt x="192" y="524"/>
                  </a:lnTo>
                  <a:lnTo>
                    <a:pt x="172" y="577"/>
                  </a:lnTo>
                  <a:lnTo>
                    <a:pt x="154" y="630"/>
                  </a:lnTo>
                  <a:lnTo>
                    <a:pt x="137" y="686"/>
                  </a:lnTo>
                  <a:lnTo>
                    <a:pt x="121" y="744"/>
                  </a:lnTo>
                  <a:lnTo>
                    <a:pt x="106" y="803"/>
                  </a:lnTo>
                  <a:lnTo>
                    <a:pt x="91" y="865"/>
                  </a:lnTo>
                  <a:lnTo>
                    <a:pt x="79" y="927"/>
                  </a:lnTo>
                  <a:lnTo>
                    <a:pt x="66" y="992"/>
                  </a:lnTo>
                  <a:lnTo>
                    <a:pt x="56" y="1058"/>
                  </a:lnTo>
                  <a:lnTo>
                    <a:pt x="45" y="1126"/>
                  </a:lnTo>
                  <a:lnTo>
                    <a:pt x="36" y="1195"/>
                  </a:lnTo>
                  <a:lnTo>
                    <a:pt x="28" y="1266"/>
                  </a:lnTo>
                  <a:lnTo>
                    <a:pt x="22" y="1340"/>
                  </a:lnTo>
                  <a:lnTo>
                    <a:pt x="15" y="1415"/>
                  </a:lnTo>
                  <a:lnTo>
                    <a:pt x="10" y="1491"/>
                  </a:lnTo>
                  <a:lnTo>
                    <a:pt x="6" y="1569"/>
                  </a:lnTo>
                  <a:lnTo>
                    <a:pt x="3" y="1649"/>
                  </a:lnTo>
                  <a:lnTo>
                    <a:pt x="1" y="1730"/>
                  </a:lnTo>
                  <a:lnTo>
                    <a:pt x="0" y="1814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 spd="med"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333333"/>
          </a:solidFill>
          <a:latin typeface="方正大黑简体" pitchFamily="2" charset="-122"/>
          <a:ea typeface="方正大黑简体" pitchFamily="2" charset="-122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chemeClr val="bg1"/>
            </a:gs>
            <a:gs pos="100000">
              <a:srgbClr val="FAEDB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 userDrawn="1"/>
        </p:nvGrpSpPr>
        <p:grpSpPr bwMode="auto">
          <a:xfrm>
            <a:off x="6948488" y="3573463"/>
            <a:ext cx="1887537" cy="3900487"/>
            <a:chOff x="0" y="0"/>
            <a:chExt cx="1057" cy="2184"/>
          </a:xfrm>
        </p:grpSpPr>
        <p:sp>
          <p:nvSpPr>
            <p:cNvPr id="2051" name="未知"/>
            <p:cNvSpPr>
              <a:spLocks/>
            </p:cNvSpPr>
            <p:nvPr userDrawn="1"/>
          </p:nvSpPr>
          <p:spPr bwMode="auto">
            <a:xfrm>
              <a:off x="438" y="113"/>
              <a:ext cx="283" cy="254"/>
            </a:xfrm>
            <a:custGeom>
              <a:avLst/>
              <a:gdLst>
                <a:gd name="T0" fmla="*/ 827 w 844"/>
                <a:gd name="T1" fmla="*/ 216 h 758"/>
                <a:gd name="T2" fmla="*/ 794 w 844"/>
                <a:gd name="T3" fmla="*/ 178 h 758"/>
                <a:gd name="T4" fmla="*/ 757 w 844"/>
                <a:gd name="T5" fmla="*/ 145 h 758"/>
                <a:gd name="T6" fmla="*/ 718 w 844"/>
                <a:gd name="T7" fmla="*/ 115 h 758"/>
                <a:gd name="T8" fmla="*/ 676 w 844"/>
                <a:gd name="T9" fmla="*/ 88 h 758"/>
                <a:gd name="T10" fmla="*/ 632 w 844"/>
                <a:gd name="T11" fmla="*/ 66 h 758"/>
                <a:gd name="T12" fmla="*/ 584 w 844"/>
                <a:gd name="T13" fmla="*/ 46 h 758"/>
                <a:gd name="T14" fmla="*/ 534 w 844"/>
                <a:gd name="T15" fmla="*/ 30 h 758"/>
                <a:gd name="T16" fmla="*/ 481 w 844"/>
                <a:gd name="T17" fmla="*/ 18 h 758"/>
                <a:gd name="T18" fmla="*/ 426 w 844"/>
                <a:gd name="T19" fmla="*/ 9 h 758"/>
                <a:gd name="T20" fmla="*/ 368 w 844"/>
                <a:gd name="T21" fmla="*/ 2 h 758"/>
                <a:gd name="T22" fmla="*/ 307 w 844"/>
                <a:gd name="T23" fmla="*/ 0 h 758"/>
                <a:gd name="T24" fmla="*/ 244 w 844"/>
                <a:gd name="T25" fmla="*/ 2 h 758"/>
                <a:gd name="T26" fmla="*/ 177 w 844"/>
                <a:gd name="T27" fmla="*/ 6 h 758"/>
                <a:gd name="T28" fmla="*/ 108 w 844"/>
                <a:gd name="T29" fmla="*/ 15 h 758"/>
                <a:gd name="T30" fmla="*/ 36 w 844"/>
                <a:gd name="T31" fmla="*/ 27 h 758"/>
                <a:gd name="T32" fmla="*/ 5 w 844"/>
                <a:gd name="T33" fmla="*/ 98 h 758"/>
                <a:gd name="T34" fmla="*/ 23 w 844"/>
                <a:gd name="T35" fmla="*/ 217 h 758"/>
                <a:gd name="T36" fmla="*/ 41 w 844"/>
                <a:gd name="T37" fmla="*/ 301 h 758"/>
                <a:gd name="T38" fmla="*/ 54 w 844"/>
                <a:gd name="T39" fmla="*/ 352 h 758"/>
                <a:gd name="T40" fmla="*/ 70 w 844"/>
                <a:gd name="T41" fmla="*/ 403 h 758"/>
                <a:gd name="T42" fmla="*/ 86 w 844"/>
                <a:gd name="T43" fmla="*/ 451 h 758"/>
                <a:gd name="T44" fmla="*/ 105 w 844"/>
                <a:gd name="T45" fmla="*/ 496 h 758"/>
                <a:gd name="T46" fmla="*/ 126 w 844"/>
                <a:gd name="T47" fmla="*/ 539 h 758"/>
                <a:gd name="T48" fmla="*/ 147 w 844"/>
                <a:gd name="T49" fmla="*/ 579 h 758"/>
                <a:gd name="T50" fmla="*/ 171 w 844"/>
                <a:gd name="T51" fmla="*/ 618 h 758"/>
                <a:gd name="T52" fmla="*/ 196 w 844"/>
                <a:gd name="T53" fmla="*/ 653 h 758"/>
                <a:gd name="T54" fmla="*/ 223 w 844"/>
                <a:gd name="T55" fmla="*/ 686 h 758"/>
                <a:gd name="T56" fmla="*/ 251 w 844"/>
                <a:gd name="T57" fmla="*/ 717 h 758"/>
                <a:gd name="T58" fmla="*/ 281 w 844"/>
                <a:gd name="T59" fmla="*/ 745 h 758"/>
                <a:gd name="T60" fmla="*/ 318 w 844"/>
                <a:gd name="T61" fmla="*/ 751 h 758"/>
                <a:gd name="T62" fmla="*/ 360 w 844"/>
                <a:gd name="T63" fmla="*/ 736 h 758"/>
                <a:gd name="T64" fmla="*/ 400 w 844"/>
                <a:gd name="T65" fmla="*/ 717 h 758"/>
                <a:gd name="T66" fmla="*/ 440 w 844"/>
                <a:gd name="T67" fmla="*/ 696 h 758"/>
                <a:gd name="T68" fmla="*/ 478 w 844"/>
                <a:gd name="T69" fmla="*/ 674 h 758"/>
                <a:gd name="T70" fmla="*/ 515 w 844"/>
                <a:gd name="T71" fmla="*/ 648 h 758"/>
                <a:gd name="T72" fmla="*/ 552 w 844"/>
                <a:gd name="T73" fmla="*/ 620 h 758"/>
                <a:gd name="T74" fmla="*/ 587 w 844"/>
                <a:gd name="T75" fmla="*/ 590 h 758"/>
                <a:gd name="T76" fmla="*/ 621 w 844"/>
                <a:gd name="T77" fmla="*/ 556 h 758"/>
                <a:gd name="T78" fmla="*/ 654 w 844"/>
                <a:gd name="T79" fmla="*/ 522 h 758"/>
                <a:gd name="T80" fmla="*/ 686 w 844"/>
                <a:gd name="T81" fmla="*/ 484 h 758"/>
                <a:gd name="T82" fmla="*/ 717 w 844"/>
                <a:gd name="T83" fmla="*/ 445 h 758"/>
                <a:gd name="T84" fmla="*/ 747 w 844"/>
                <a:gd name="T85" fmla="*/ 402 h 758"/>
                <a:gd name="T86" fmla="*/ 776 w 844"/>
                <a:gd name="T87" fmla="*/ 358 h 758"/>
                <a:gd name="T88" fmla="*/ 817 w 844"/>
                <a:gd name="T89" fmla="*/ 286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4" h="758">
                  <a:moveTo>
                    <a:pt x="844" y="235"/>
                  </a:moveTo>
                  <a:lnTo>
                    <a:pt x="827" y="216"/>
                  </a:lnTo>
                  <a:lnTo>
                    <a:pt x="811" y="197"/>
                  </a:lnTo>
                  <a:lnTo>
                    <a:pt x="794" y="178"/>
                  </a:lnTo>
                  <a:lnTo>
                    <a:pt x="776" y="162"/>
                  </a:lnTo>
                  <a:lnTo>
                    <a:pt x="757" y="145"/>
                  </a:lnTo>
                  <a:lnTo>
                    <a:pt x="738" y="130"/>
                  </a:lnTo>
                  <a:lnTo>
                    <a:pt x="718" y="115"/>
                  </a:lnTo>
                  <a:lnTo>
                    <a:pt x="697" y="102"/>
                  </a:lnTo>
                  <a:lnTo>
                    <a:pt x="676" y="88"/>
                  </a:lnTo>
                  <a:lnTo>
                    <a:pt x="654" y="77"/>
                  </a:lnTo>
                  <a:lnTo>
                    <a:pt x="632" y="66"/>
                  </a:lnTo>
                  <a:lnTo>
                    <a:pt x="608" y="55"/>
                  </a:lnTo>
                  <a:lnTo>
                    <a:pt x="584" y="46"/>
                  </a:lnTo>
                  <a:lnTo>
                    <a:pt x="559" y="38"/>
                  </a:lnTo>
                  <a:lnTo>
                    <a:pt x="534" y="30"/>
                  </a:lnTo>
                  <a:lnTo>
                    <a:pt x="508" y="23"/>
                  </a:lnTo>
                  <a:lnTo>
                    <a:pt x="481" y="18"/>
                  </a:lnTo>
                  <a:lnTo>
                    <a:pt x="454" y="13"/>
                  </a:lnTo>
                  <a:lnTo>
                    <a:pt x="426" y="9"/>
                  </a:lnTo>
                  <a:lnTo>
                    <a:pt x="397" y="5"/>
                  </a:lnTo>
                  <a:lnTo>
                    <a:pt x="368" y="2"/>
                  </a:lnTo>
                  <a:lnTo>
                    <a:pt x="338" y="1"/>
                  </a:lnTo>
                  <a:lnTo>
                    <a:pt x="307" y="0"/>
                  </a:lnTo>
                  <a:lnTo>
                    <a:pt x="276" y="1"/>
                  </a:lnTo>
                  <a:lnTo>
                    <a:pt x="244" y="2"/>
                  </a:lnTo>
                  <a:lnTo>
                    <a:pt x="211" y="4"/>
                  </a:lnTo>
                  <a:lnTo>
                    <a:pt x="177" y="6"/>
                  </a:lnTo>
                  <a:lnTo>
                    <a:pt x="143" y="11"/>
                  </a:lnTo>
                  <a:lnTo>
                    <a:pt x="108" y="15"/>
                  </a:lnTo>
                  <a:lnTo>
                    <a:pt x="73" y="20"/>
                  </a:lnTo>
                  <a:lnTo>
                    <a:pt x="36" y="27"/>
                  </a:lnTo>
                  <a:lnTo>
                    <a:pt x="0" y="33"/>
                  </a:lnTo>
                  <a:lnTo>
                    <a:pt x="5" y="98"/>
                  </a:lnTo>
                  <a:lnTo>
                    <a:pt x="14" y="158"/>
                  </a:lnTo>
                  <a:lnTo>
                    <a:pt x="23" y="217"/>
                  </a:lnTo>
                  <a:lnTo>
                    <a:pt x="34" y="273"/>
                  </a:lnTo>
                  <a:lnTo>
                    <a:pt x="41" y="301"/>
                  </a:lnTo>
                  <a:lnTo>
                    <a:pt x="47" y="327"/>
                  </a:lnTo>
                  <a:lnTo>
                    <a:pt x="54" y="352"/>
                  </a:lnTo>
                  <a:lnTo>
                    <a:pt x="61" y="378"/>
                  </a:lnTo>
                  <a:lnTo>
                    <a:pt x="70" y="403"/>
                  </a:lnTo>
                  <a:lnTo>
                    <a:pt x="78" y="427"/>
                  </a:lnTo>
                  <a:lnTo>
                    <a:pt x="86" y="451"/>
                  </a:lnTo>
                  <a:lnTo>
                    <a:pt x="95" y="474"/>
                  </a:lnTo>
                  <a:lnTo>
                    <a:pt x="105" y="496"/>
                  </a:lnTo>
                  <a:lnTo>
                    <a:pt x="115" y="518"/>
                  </a:lnTo>
                  <a:lnTo>
                    <a:pt x="126" y="539"/>
                  </a:lnTo>
                  <a:lnTo>
                    <a:pt x="136" y="560"/>
                  </a:lnTo>
                  <a:lnTo>
                    <a:pt x="147" y="579"/>
                  </a:lnTo>
                  <a:lnTo>
                    <a:pt x="159" y="599"/>
                  </a:lnTo>
                  <a:lnTo>
                    <a:pt x="171" y="618"/>
                  </a:lnTo>
                  <a:lnTo>
                    <a:pt x="184" y="635"/>
                  </a:lnTo>
                  <a:lnTo>
                    <a:pt x="196" y="653"/>
                  </a:lnTo>
                  <a:lnTo>
                    <a:pt x="210" y="669"/>
                  </a:lnTo>
                  <a:lnTo>
                    <a:pt x="223" y="686"/>
                  </a:lnTo>
                  <a:lnTo>
                    <a:pt x="236" y="701"/>
                  </a:lnTo>
                  <a:lnTo>
                    <a:pt x="251" y="717"/>
                  </a:lnTo>
                  <a:lnTo>
                    <a:pt x="266" y="732"/>
                  </a:lnTo>
                  <a:lnTo>
                    <a:pt x="281" y="745"/>
                  </a:lnTo>
                  <a:lnTo>
                    <a:pt x="297" y="758"/>
                  </a:lnTo>
                  <a:lnTo>
                    <a:pt x="318" y="751"/>
                  </a:lnTo>
                  <a:lnTo>
                    <a:pt x="339" y="744"/>
                  </a:lnTo>
                  <a:lnTo>
                    <a:pt x="360" y="736"/>
                  </a:lnTo>
                  <a:lnTo>
                    <a:pt x="381" y="726"/>
                  </a:lnTo>
                  <a:lnTo>
                    <a:pt x="400" y="717"/>
                  </a:lnTo>
                  <a:lnTo>
                    <a:pt x="420" y="708"/>
                  </a:lnTo>
                  <a:lnTo>
                    <a:pt x="440" y="696"/>
                  </a:lnTo>
                  <a:lnTo>
                    <a:pt x="459" y="685"/>
                  </a:lnTo>
                  <a:lnTo>
                    <a:pt x="478" y="674"/>
                  </a:lnTo>
                  <a:lnTo>
                    <a:pt x="497" y="661"/>
                  </a:lnTo>
                  <a:lnTo>
                    <a:pt x="515" y="648"/>
                  </a:lnTo>
                  <a:lnTo>
                    <a:pt x="534" y="634"/>
                  </a:lnTo>
                  <a:lnTo>
                    <a:pt x="552" y="620"/>
                  </a:lnTo>
                  <a:lnTo>
                    <a:pt x="569" y="605"/>
                  </a:lnTo>
                  <a:lnTo>
                    <a:pt x="587" y="590"/>
                  </a:lnTo>
                  <a:lnTo>
                    <a:pt x="605" y="574"/>
                  </a:lnTo>
                  <a:lnTo>
                    <a:pt x="621" y="556"/>
                  </a:lnTo>
                  <a:lnTo>
                    <a:pt x="638" y="540"/>
                  </a:lnTo>
                  <a:lnTo>
                    <a:pt x="654" y="522"/>
                  </a:lnTo>
                  <a:lnTo>
                    <a:pt x="670" y="504"/>
                  </a:lnTo>
                  <a:lnTo>
                    <a:pt x="686" y="484"/>
                  </a:lnTo>
                  <a:lnTo>
                    <a:pt x="702" y="464"/>
                  </a:lnTo>
                  <a:lnTo>
                    <a:pt x="717" y="445"/>
                  </a:lnTo>
                  <a:lnTo>
                    <a:pt x="732" y="424"/>
                  </a:lnTo>
                  <a:lnTo>
                    <a:pt x="747" y="402"/>
                  </a:lnTo>
                  <a:lnTo>
                    <a:pt x="761" y="380"/>
                  </a:lnTo>
                  <a:lnTo>
                    <a:pt x="776" y="358"/>
                  </a:lnTo>
                  <a:lnTo>
                    <a:pt x="790" y="335"/>
                  </a:lnTo>
                  <a:lnTo>
                    <a:pt x="817" y="286"/>
                  </a:lnTo>
                  <a:lnTo>
                    <a:pt x="844" y="235"/>
                  </a:lnTo>
                  <a:close/>
                </a:path>
              </a:pathLst>
            </a:custGeom>
            <a:solidFill>
              <a:srgbClr val="E163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" name="未知"/>
            <p:cNvSpPr>
              <a:spLocks/>
            </p:cNvSpPr>
            <p:nvPr userDrawn="1"/>
          </p:nvSpPr>
          <p:spPr bwMode="auto">
            <a:xfrm>
              <a:off x="0" y="0"/>
              <a:ext cx="1057" cy="996"/>
            </a:xfrm>
            <a:custGeom>
              <a:avLst/>
              <a:gdLst>
                <a:gd name="T0" fmla="*/ 1038 w 3155"/>
                <a:gd name="T1" fmla="*/ 1828 h 2973"/>
                <a:gd name="T2" fmla="*/ 897 w 3155"/>
                <a:gd name="T3" fmla="*/ 1613 h 2973"/>
                <a:gd name="T4" fmla="*/ 759 w 3155"/>
                <a:gd name="T5" fmla="*/ 1395 h 2973"/>
                <a:gd name="T6" fmla="*/ 624 w 3155"/>
                <a:gd name="T7" fmla="*/ 1172 h 2973"/>
                <a:gd name="T8" fmla="*/ 492 w 3155"/>
                <a:gd name="T9" fmla="*/ 945 h 2973"/>
                <a:gd name="T10" fmla="*/ 363 w 3155"/>
                <a:gd name="T11" fmla="*/ 714 h 2973"/>
                <a:gd name="T12" fmla="*/ 239 w 3155"/>
                <a:gd name="T13" fmla="*/ 480 h 2973"/>
                <a:gd name="T14" fmla="*/ 118 w 3155"/>
                <a:gd name="T15" fmla="*/ 241 h 2973"/>
                <a:gd name="T16" fmla="*/ 0 w 3155"/>
                <a:gd name="T17" fmla="*/ 0 h 2973"/>
                <a:gd name="T18" fmla="*/ 80 w 3155"/>
                <a:gd name="T19" fmla="*/ 297 h 2973"/>
                <a:gd name="T20" fmla="*/ 159 w 3155"/>
                <a:gd name="T21" fmla="*/ 578 h 2973"/>
                <a:gd name="T22" fmla="*/ 236 w 3155"/>
                <a:gd name="T23" fmla="*/ 843 h 2973"/>
                <a:gd name="T24" fmla="*/ 311 w 3155"/>
                <a:gd name="T25" fmla="*/ 1092 h 2973"/>
                <a:gd name="T26" fmla="*/ 383 w 3155"/>
                <a:gd name="T27" fmla="*/ 1325 h 2973"/>
                <a:gd name="T28" fmla="*/ 455 w 3155"/>
                <a:gd name="T29" fmla="*/ 1543 h 2973"/>
                <a:gd name="T30" fmla="*/ 523 w 3155"/>
                <a:gd name="T31" fmla="*/ 1745 h 2973"/>
                <a:gd name="T32" fmla="*/ 591 w 3155"/>
                <a:gd name="T33" fmla="*/ 1930 h 2973"/>
                <a:gd name="T34" fmla="*/ 655 w 3155"/>
                <a:gd name="T35" fmla="*/ 2099 h 2973"/>
                <a:gd name="T36" fmla="*/ 718 w 3155"/>
                <a:gd name="T37" fmla="*/ 2254 h 2973"/>
                <a:gd name="T38" fmla="*/ 779 w 3155"/>
                <a:gd name="T39" fmla="*/ 2391 h 2973"/>
                <a:gd name="T40" fmla="*/ 838 w 3155"/>
                <a:gd name="T41" fmla="*/ 2512 h 2973"/>
                <a:gd name="T42" fmla="*/ 895 w 3155"/>
                <a:gd name="T43" fmla="*/ 2618 h 2973"/>
                <a:gd name="T44" fmla="*/ 951 w 3155"/>
                <a:gd name="T45" fmla="*/ 2708 h 2973"/>
                <a:gd name="T46" fmla="*/ 1004 w 3155"/>
                <a:gd name="T47" fmla="*/ 2782 h 2973"/>
                <a:gd name="T48" fmla="*/ 1055 w 3155"/>
                <a:gd name="T49" fmla="*/ 2840 h 2973"/>
                <a:gd name="T50" fmla="*/ 1099 w 3155"/>
                <a:gd name="T51" fmla="*/ 2756 h 2973"/>
                <a:gd name="T52" fmla="*/ 1148 w 3155"/>
                <a:gd name="T53" fmla="*/ 2663 h 2973"/>
                <a:gd name="T54" fmla="*/ 1204 w 3155"/>
                <a:gd name="T55" fmla="*/ 2559 h 2973"/>
                <a:gd name="T56" fmla="*/ 1267 w 3155"/>
                <a:gd name="T57" fmla="*/ 2446 h 2973"/>
                <a:gd name="T58" fmla="*/ 1335 w 3155"/>
                <a:gd name="T59" fmla="*/ 2325 h 2973"/>
                <a:gd name="T60" fmla="*/ 1410 w 3155"/>
                <a:gd name="T61" fmla="*/ 2193 h 2973"/>
                <a:gd name="T62" fmla="*/ 1491 w 3155"/>
                <a:gd name="T63" fmla="*/ 2053 h 2973"/>
                <a:gd name="T64" fmla="*/ 1579 w 3155"/>
                <a:gd name="T65" fmla="*/ 1901 h 2973"/>
                <a:gd name="T66" fmla="*/ 1644 w 3155"/>
                <a:gd name="T67" fmla="*/ 2056 h 2973"/>
                <a:gd name="T68" fmla="*/ 1712 w 3155"/>
                <a:gd name="T69" fmla="*/ 2204 h 2973"/>
                <a:gd name="T70" fmla="*/ 1783 w 3155"/>
                <a:gd name="T71" fmla="*/ 2346 h 2973"/>
                <a:gd name="T72" fmla="*/ 1857 w 3155"/>
                <a:gd name="T73" fmla="*/ 2482 h 2973"/>
                <a:gd name="T74" fmla="*/ 1932 w 3155"/>
                <a:gd name="T75" fmla="*/ 2614 h 2973"/>
                <a:gd name="T76" fmla="*/ 2010 w 3155"/>
                <a:gd name="T77" fmla="*/ 2739 h 2973"/>
                <a:gd name="T78" fmla="*/ 2090 w 3155"/>
                <a:gd name="T79" fmla="*/ 2859 h 2973"/>
                <a:gd name="T80" fmla="*/ 2173 w 3155"/>
                <a:gd name="T81" fmla="*/ 2973 h 2973"/>
                <a:gd name="T82" fmla="*/ 2351 w 3155"/>
                <a:gd name="T83" fmla="*/ 2754 h 2973"/>
                <a:gd name="T84" fmla="*/ 2513 w 3155"/>
                <a:gd name="T85" fmla="*/ 2542 h 2973"/>
                <a:gd name="T86" fmla="*/ 2588 w 3155"/>
                <a:gd name="T87" fmla="*/ 2439 h 2973"/>
                <a:gd name="T88" fmla="*/ 2659 w 3155"/>
                <a:gd name="T89" fmla="*/ 2338 h 2973"/>
                <a:gd name="T90" fmla="*/ 2727 w 3155"/>
                <a:gd name="T91" fmla="*/ 2239 h 2973"/>
                <a:gd name="T92" fmla="*/ 2790 w 3155"/>
                <a:gd name="T93" fmla="*/ 2141 h 2973"/>
                <a:gd name="T94" fmla="*/ 2849 w 3155"/>
                <a:gd name="T95" fmla="*/ 2045 h 2973"/>
                <a:gd name="T96" fmla="*/ 2905 w 3155"/>
                <a:gd name="T97" fmla="*/ 1951 h 2973"/>
                <a:gd name="T98" fmla="*/ 2957 w 3155"/>
                <a:gd name="T99" fmla="*/ 1859 h 2973"/>
                <a:gd name="T100" fmla="*/ 3004 w 3155"/>
                <a:gd name="T101" fmla="*/ 1769 h 2973"/>
                <a:gd name="T102" fmla="*/ 3048 w 3155"/>
                <a:gd name="T103" fmla="*/ 1680 h 2973"/>
                <a:gd name="T104" fmla="*/ 3087 w 3155"/>
                <a:gd name="T105" fmla="*/ 1593 h 2973"/>
                <a:gd name="T106" fmla="*/ 3124 w 3155"/>
                <a:gd name="T107" fmla="*/ 1508 h 2973"/>
                <a:gd name="T108" fmla="*/ 3155 w 3155"/>
                <a:gd name="T109" fmla="*/ 1425 h 2973"/>
                <a:gd name="T110" fmla="*/ 1600 w 3155"/>
                <a:gd name="T111" fmla="*/ 1206 h 2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5" h="2973">
                  <a:moveTo>
                    <a:pt x="1600" y="1206"/>
                  </a:moveTo>
                  <a:lnTo>
                    <a:pt x="1038" y="1828"/>
                  </a:lnTo>
                  <a:lnTo>
                    <a:pt x="968" y="1721"/>
                  </a:lnTo>
                  <a:lnTo>
                    <a:pt x="897" y="1613"/>
                  </a:lnTo>
                  <a:lnTo>
                    <a:pt x="827" y="1505"/>
                  </a:lnTo>
                  <a:lnTo>
                    <a:pt x="759" y="1395"/>
                  </a:lnTo>
                  <a:lnTo>
                    <a:pt x="690" y="1284"/>
                  </a:lnTo>
                  <a:lnTo>
                    <a:pt x="624" y="1172"/>
                  </a:lnTo>
                  <a:lnTo>
                    <a:pt x="557" y="1059"/>
                  </a:lnTo>
                  <a:lnTo>
                    <a:pt x="492" y="945"/>
                  </a:lnTo>
                  <a:lnTo>
                    <a:pt x="427" y="830"/>
                  </a:lnTo>
                  <a:lnTo>
                    <a:pt x="363" y="714"/>
                  </a:lnTo>
                  <a:lnTo>
                    <a:pt x="300" y="597"/>
                  </a:lnTo>
                  <a:lnTo>
                    <a:pt x="239" y="480"/>
                  </a:lnTo>
                  <a:lnTo>
                    <a:pt x="178" y="361"/>
                  </a:lnTo>
                  <a:lnTo>
                    <a:pt x="118" y="241"/>
                  </a:lnTo>
                  <a:lnTo>
                    <a:pt x="59" y="121"/>
                  </a:lnTo>
                  <a:lnTo>
                    <a:pt x="0" y="0"/>
                  </a:lnTo>
                  <a:lnTo>
                    <a:pt x="40" y="150"/>
                  </a:lnTo>
                  <a:lnTo>
                    <a:pt x="80" y="297"/>
                  </a:lnTo>
                  <a:lnTo>
                    <a:pt x="120" y="439"/>
                  </a:lnTo>
                  <a:lnTo>
                    <a:pt x="159" y="578"/>
                  </a:lnTo>
                  <a:lnTo>
                    <a:pt x="198" y="712"/>
                  </a:lnTo>
                  <a:lnTo>
                    <a:pt x="236" y="843"/>
                  </a:lnTo>
                  <a:lnTo>
                    <a:pt x="273" y="969"/>
                  </a:lnTo>
                  <a:lnTo>
                    <a:pt x="311" y="1092"/>
                  </a:lnTo>
                  <a:lnTo>
                    <a:pt x="347" y="1210"/>
                  </a:lnTo>
                  <a:lnTo>
                    <a:pt x="383" y="1325"/>
                  </a:lnTo>
                  <a:lnTo>
                    <a:pt x="419" y="1436"/>
                  </a:lnTo>
                  <a:lnTo>
                    <a:pt x="455" y="1543"/>
                  </a:lnTo>
                  <a:lnTo>
                    <a:pt x="489" y="1646"/>
                  </a:lnTo>
                  <a:lnTo>
                    <a:pt x="523" y="1745"/>
                  </a:lnTo>
                  <a:lnTo>
                    <a:pt x="557" y="1839"/>
                  </a:lnTo>
                  <a:lnTo>
                    <a:pt x="591" y="1930"/>
                  </a:lnTo>
                  <a:lnTo>
                    <a:pt x="623" y="2017"/>
                  </a:lnTo>
                  <a:lnTo>
                    <a:pt x="655" y="2099"/>
                  </a:lnTo>
                  <a:lnTo>
                    <a:pt x="687" y="2179"/>
                  </a:lnTo>
                  <a:lnTo>
                    <a:pt x="718" y="2254"/>
                  </a:lnTo>
                  <a:lnTo>
                    <a:pt x="749" y="2324"/>
                  </a:lnTo>
                  <a:lnTo>
                    <a:pt x="779" y="2391"/>
                  </a:lnTo>
                  <a:lnTo>
                    <a:pt x="809" y="2453"/>
                  </a:lnTo>
                  <a:lnTo>
                    <a:pt x="838" y="2512"/>
                  </a:lnTo>
                  <a:lnTo>
                    <a:pt x="867" y="2567"/>
                  </a:lnTo>
                  <a:lnTo>
                    <a:pt x="895" y="2618"/>
                  </a:lnTo>
                  <a:lnTo>
                    <a:pt x="923" y="2666"/>
                  </a:lnTo>
                  <a:lnTo>
                    <a:pt x="951" y="2708"/>
                  </a:lnTo>
                  <a:lnTo>
                    <a:pt x="977" y="2748"/>
                  </a:lnTo>
                  <a:lnTo>
                    <a:pt x="1004" y="2782"/>
                  </a:lnTo>
                  <a:lnTo>
                    <a:pt x="1030" y="2813"/>
                  </a:lnTo>
                  <a:lnTo>
                    <a:pt x="1055" y="2840"/>
                  </a:lnTo>
                  <a:lnTo>
                    <a:pt x="1077" y="2799"/>
                  </a:lnTo>
                  <a:lnTo>
                    <a:pt x="1099" y="2756"/>
                  </a:lnTo>
                  <a:lnTo>
                    <a:pt x="1122" y="2710"/>
                  </a:lnTo>
                  <a:lnTo>
                    <a:pt x="1148" y="2663"/>
                  </a:lnTo>
                  <a:lnTo>
                    <a:pt x="1175" y="2612"/>
                  </a:lnTo>
                  <a:lnTo>
                    <a:pt x="1204" y="2559"/>
                  </a:lnTo>
                  <a:lnTo>
                    <a:pt x="1234" y="2504"/>
                  </a:lnTo>
                  <a:lnTo>
                    <a:pt x="1267" y="2446"/>
                  </a:lnTo>
                  <a:lnTo>
                    <a:pt x="1300" y="2387"/>
                  </a:lnTo>
                  <a:lnTo>
                    <a:pt x="1335" y="2325"/>
                  </a:lnTo>
                  <a:lnTo>
                    <a:pt x="1371" y="2260"/>
                  </a:lnTo>
                  <a:lnTo>
                    <a:pt x="1410" y="2193"/>
                  </a:lnTo>
                  <a:lnTo>
                    <a:pt x="1449" y="2124"/>
                  </a:lnTo>
                  <a:lnTo>
                    <a:pt x="1491" y="2053"/>
                  </a:lnTo>
                  <a:lnTo>
                    <a:pt x="1534" y="1978"/>
                  </a:lnTo>
                  <a:lnTo>
                    <a:pt x="1579" y="1901"/>
                  </a:lnTo>
                  <a:lnTo>
                    <a:pt x="1611" y="1979"/>
                  </a:lnTo>
                  <a:lnTo>
                    <a:pt x="1644" y="2056"/>
                  </a:lnTo>
                  <a:lnTo>
                    <a:pt x="1678" y="2130"/>
                  </a:lnTo>
                  <a:lnTo>
                    <a:pt x="1712" y="2204"/>
                  </a:lnTo>
                  <a:lnTo>
                    <a:pt x="1748" y="2275"/>
                  </a:lnTo>
                  <a:lnTo>
                    <a:pt x="1783" y="2346"/>
                  </a:lnTo>
                  <a:lnTo>
                    <a:pt x="1819" y="2415"/>
                  </a:lnTo>
                  <a:lnTo>
                    <a:pt x="1857" y="2482"/>
                  </a:lnTo>
                  <a:lnTo>
                    <a:pt x="1894" y="2549"/>
                  </a:lnTo>
                  <a:lnTo>
                    <a:pt x="1932" y="2614"/>
                  </a:lnTo>
                  <a:lnTo>
                    <a:pt x="1971" y="2677"/>
                  </a:lnTo>
                  <a:lnTo>
                    <a:pt x="2010" y="2739"/>
                  </a:lnTo>
                  <a:lnTo>
                    <a:pt x="2049" y="2799"/>
                  </a:lnTo>
                  <a:lnTo>
                    <a:pt x="2090" y="2859"/>
                  </a:lnTo>
                  <a:lnTo>
                    <a:pt x="2131" y="2916"/>
                  </a:lnTo>
                  <a:lnTo>
                    <a:pt x="2173" y="2973"/>
                  </a:lnTo>
                  <a:lnTo>
                    <a:pt x="2264" y="2863"/>
                  </a:lnTo>
                  <a:lnTo>
                    <a:pt x="2351" y="2754"/>
                  </a:lnTo>
                  <a:lnTo>
                    <a:pt x="2434" y="2647"/>
                  </a:lnTo>
                  <a:lnTo>
                    <a:pt x="2513" y="2542"/>
                  </a:lnTo>
                  <a:lnTo>
                    <a:pt x="2550" y="2491"/>
                  </a:lnTo>
                  <a:lnTo>
                    <a:pt x="2588" y="2439"/>
                  </a:lnTo>
                  <a:lnTo>
                    <a:pt x="2624" y="2388"/>
                  </a:lnTo>
                  <a:lnTo>
                    <a:pt x="2659" y="2338"/>
                  </a:lnTo>
                  <a:lnTo>
                    <a:pt x="2693" y="2288"/>
                  </a:lnTo>
                  <a:lnTo>
                    <a:pt x="2727" y="2239"/>
                  </a:lnTo>
                  <a:lnTo>
                    <a:pt x="2759" y="2189"/>
                  </a:lnTo>
                  <a:lnTo>
                    <a:pt x="2790" y="2141"/>
                  </a:lnTo>
                  <a:lnTo>
                    <a:pt x="2820" y="2093"/>
                  </a:lnTo>
                  <a:lnTo>
                    <a:pt x="2849" y="2045"/>
                  </a:lnTo>
                  <a:lnTo>
                    <a:pt x="2878" y="1998"/>
                  </a:lnTo>
                  <a:lnTo>
                    <a:pt x="2905" y="1951"/>
                  </a:lnTo>
                  <a:lnTo>
                    <a:pt x="2931" y="1904"/>
                  </a:lnTo>
                  <a:lnTo>
                    <a:pt x="2957" y="1859"/>
                  </a:lnTo>
                  <a:lnTo>
                    <a:pt x="2981" y="1813"/>
                  </a:lnTo>
                  <a:lnTo>
                    <a:pt x="3004" y="1769"/>
                  </a:lnTo>
                  <a:lnTo>
                    <a:pt x="3026" y="1724"/>
                  </a:lnTo>
                  <a:lnTo>
                    <a:pt x="3048" y="1680"/>
                  </a:lnTo>
                  <a:lnTo>
                    <a:pt x="3068" y="1636"/>
                  </a:lnTo>
                  <a:lnTo>
                    <a:pt x="3087" y="1593"/>
                  </a:lnTo>
                  <a:lnTo>
                    <a:pt x="3106" y="1550"/>
                  </a:lnTo>
                  <a:lnTo>
                    <a:pt x="3124" y="1508"/>
                  </a:lnTo>
                  <a:lnTo>
                    <a:pt x="3139" y="1466"/>
                  </a:lnTo>
                  <a:lnTo>
                    <a:pt x="3155" y="1425"/>
                  </a:lnTo>
                  <a:lnTo>
                    <a:pt x="2218" y="2191"/>
                  </a:lnTo>
                  <a:lnTo>
                    <a:pt x="1600" y="1206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未知"/>
            <p:cNvSpPr>
              <a:spLocks/>
            </p:cNvSpPr>
            <p:nvPr userDrawn="1"/>
          </p:nvSpPr>
          <p:spPr bwMode="auto">
            <a:xfrm>
              <a:off x="152" y="970"/>
              <a:ext cx="883" cy="1214"/>
            </a:xfrm>
            <a:custGeom>
              <a:avLst/>
              <a:gdLst>
                <a:gd name="T0" fmla="*/ 2233 w 2636"/>
                <a:gd name="T1" fmla="*/ 2638 h 3624"/>
                <a:gd name="T2" fmla="*/ 2312 w 2636"/>
                <a:gd name="T3" fmla="*/ 2820 h 3624"/>
                <a:gd name="T4" fmla="*/ 2392 w 2636"/>
                <a:gd name="T5" fmla="*/ 3011 h 3624"/>
                <a:gd name="T6" fmla="*/ 2472 w 2636"/>
                <a:gd name="T7" fmla="*/ 3208 h 3624"/>
                <a:gd name="T8" fmla="*/ 2554 w 2636"/>
                <a:gd name="T9" fmla="*/ 3413 h 3624"/>
                <a:gd name="T10" fmla="*/ 2636 w 2636"/>
                <a:gd name="T11" fmla="*/ 3624 h 3624"/>
                <a:gd name="T12" fmla="*/ 2478 w 2636"/>
                <a:gd name="T13" fmla="*/ 2858 h 3624"/>
                <a:gd name="T14" fmla="*/ 2313 w 2636"/>
                <a:gd name="T15" fmla="*/ 2143 h 3624"/>
                <a:gd name="T16" fmla="*/ 2173 w 2636"/>
                <a:gd name="T17" fmla="*/ 1587 h 3624"/>
                <a:gd name="T18" fmla="*/ 2086 w 2636"/>
                <a:gd name="T19" fmla="*/ 1271 h 3624"/>
                <a:gd name="T20" fmla="*/ 1998 w 2636"/>
                <a:gd name="T21" fmla="*/ 968 h 3624"/>
                <a:gd name="T22" fmla="*/ 1908 w 2636"/>
                <a:gd name="T23" fmla="*/ 678 h 3624"/>
                <a:gd name="T24" fmla="*/ 1818 w 2636"/>
                <a:gd name="T25" fmla="*/ 401 h 3624"/>
                <a:gd name="T26" fmla="*/ 1726 w 2636"/>
                <a:gd name="T27" fmla="*/ 138 h 3624"/>
                <a:gd name="T28" fmla="*/ 1437 w 2636"/>
                <a:gd name="T29" fmla="*/ 283 h 3624"/>
                <a:gd name="T30" fmla="*/ 1279 w 2636"/>
                <a:gd name="T31" fmla="*/ 372 h 3624"/>
                <a:gd name="T32" fmla="*/ 1179 w 2636"/>
                <a:gd name="T33" fmla="*/ 434 h 3624"/>
                <a:gd name="T34" fmla="*/ 1095 w 2636"/>
                <a:gd name="T35" fmla="*/ 494 h 3624"/>
                <a:gd name="T36" fmla="*/ 545 w 2636"/>
                <a:gd name="T37" fmla="*/ 64 h 3624"/>
                <a:gd name="T38" fmla="*/ 480 w 2636"/>
                <a:gd name="T39" fmla="*/ 175 h 3624"/>
                <a:gd name="T40" fmla="*/ 417 w 2636"/>
                <a:gd name="T41" fmla="*/ 303 h 3624"/>
                <a:gd name="T42" fmla="*/ 357 w 2636"/>
                <a:gd name="T43" fmla="*/ 449 h 3624"/>
                <a:gd name="T44" fmla="*/ 300 w 2636"/>
                <a:gd name="T45" fmla="*/ 614 h 3624"/>
                <a:gd name="T46" fmla="*/ 244 w 2636"/>
                <a:gd name="T47" fmla="*/ 796 h 3624"/>
                <a:gd name="T48" fmla="*/ 191 w 2636"/>
                <a:gd name="T49" fmla="*/ 996 h 3624"/>
                <a:gd name="T50" fmla="*/ 139 w 2636"/>
                <a:gd name="T51" fmla="*/ 1215 h 3624"/>
                <a:gd name="T52" fmla="*/ 91 w 2636"/>
                <a:gd name="T53" fmla="*/ 1450 h 3624"/>
                <a:gd name="T54" fmla="*/ 44 w 2636"/>
                <a:gd name="T55" fmla="*/ 1704 h 3624"/>
                <a:gd name="T56" fmla="*/ 0 w 2636"/>
                <a:gd name="T57" fmla="*/ 1976 h 3624"/>
                <a:gd name="T58" fmla="*/ 87 w 2636"/>
                <a:gd name="T59" fmla="*/ 1789 h 3624"/>
                <a:gd name="T60" fmla="*/ 174 w 2636"/>
                <a:gd name="T61" fmla="*/ 1617 h 3624"/>
                <a:gd name="T62" fmla="*/ 264 w 2636"/>
                <a:gd name="T63" fmla="*/ 1461 h 3624"/>
                <a:gd name="T64" fmla="*/ 355 w 2636"/>
                <a:gd name="T65" fmla="*/ 1320 h 3624"/>
                <a:gd name="T66" fmla="*/ 447 w 2636"/>
                <a:gd name="T67" fmla="*/ 1196 h 3624"/>
                <a:gd name="T68" fmla="*/ 542 w 2636"/>
                <a:gd name="T69" fmla="*/ 1087 h 3624"/>
                <a:gd name="T70" fmla="*/ 637 w 2636"/>
                <a:gd name="T71" fmla="*/ 994 h 3624"/>
                <a:gd name="T72" fmla="*/ 735 w 2636"/>
                <a:gd name="T73" fmla="*/ 916 h 3624"/>
                <a:gd name="T74" fmla="*/ 833 w 2636"/>
                <a:gd name="T75" fmla="*/ 854 h 3624"/>
                <a:gd name="T76" fmla="*/ 934 w 2636"/>
                <a:gd name="T77" fmla="*/ 808 h 3624"/>
                <a:gd name="T78" fmla="*/ 1029 w 2636"/>
                <a:gd name="T79" fmla="*/ 794 h 3624"/>
                <a:gd name="T80" fmla="*/ 1117 w 2636"/>
                <a:gd name="T81" fmla="*/ 837 h 3624"/>
                <a:gd name="T82" fmla="*/ 1211 w 2636"/>
                <a:gd name="T83" fmla="*/ 908 h 3624"/>
                <a:gd name="T84" fmla="*/ 1310 w 2636"/>
                <a:gd name="T85" fmla="*/ 1007 h 3624"/>
                <a:gd name="T86" fmla="*/ 1415 w 2636"/>
                <a:gd name="T87" fmla="*/ 1133 h 3624"/>
                <a:gd name="T88" fmla="*/ 1525 w 2636"/>
                <a:gd name="T89" fmla="*/ 1287 h 3624"/>
                <a:gd name="T90" fmla="*/ 1641 w 2636"/>
                <a:gd name="T91" fmla="*/ 1470 h 3624"/>
                <a:gd name="T92" fmla="*/ 1762 w 2636"/>
                <a:gd name="T93" fmla="*/ 1679 h 3624"/>
                <a:gd name="T94" fmla="*/ 1889 w 2636"/>
                <a:gd name="T95" fmla="*/ 1916 h 3624"/>
                <a:gd name="T96" fmla="*/ 2021 w 2636"/>
                <a:gd name="T97" fmla="*/ 2180 h 3624"/>
                <a:gd name="T98" fmla="*/ 2159 w 2636"/>
                <a:gd name="T99" fmla="*/ 2473 h 3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6" h="3624">
                  <a:moveTo>
                    <a:pt x="2206" y="2577"/>
                  </a:moveTo>
                  <a:lnTo>
                    <a:pt x="2206" y="2579"/>
                  </a:lnTo>
                  <a:lnTo>
                    <a:pt x="2233" y="2638"/>
                  </a:lnTo>
                  <a:lnTo>
                    <a:pt x="2259" y="2698"/>
                  </a:lnTo>
                  <a:lnTo>
                    <a:pt x="2286" y="2759"/>
                  </a:lnTo>
                  <a:lnTo>
                    <a:pt x="2312" y="2820"/>
                  </a:lnTo>
                  <a:lnTo>
                    <a:pt x="2339" y="2883"/>
                  </a:lnTo>
                  <a:lnTo>
                    <a:pt x="2365" y="2947"/>
                  </a:lnTo>
                  <a:lnTo>
                    <a:pt x="2392" y="3011"/>
                  </a:lnTo>
                  <a:lnTo>
                    <a:pt x="2419" y="3076"/>
                  </a:lnTo>
                  <a:lnTo>
                    <a:pt x="2445" y="3141"/>
                  </a:lnTo>
                  <a:lnTo>
                    <a:pt x="2472" y="3208"/>
                  </a:lnTo>
                  <a:lnTo>
                    <a:pt x="2499" y="3275"/>
                  </a:lnTo>
                  <a:lnTo>
                    <a:pt x="2526" y="3343"/>
                  </a:lnTo>
                  <a:lnTo>
                    <a:pt x="2554" y="3413"/>
                  </a:lnTo>
                  <a:lnTo>
                    <a:pt x="2581" y="3482"/>
                  </a:lnTo>
                  <a:lnTo>
                    <a:pt x="2609" y="3553"/>
                  </a:lnTo>
                  <a:lnTo>
                    <a:pt x="2636" y="3624"/>
                  </a:lnTo>
                  <a:lnTo>
                    <a:pt x="2584" y="3363"/>
                  </a:lnTo>
                  <a:lnTo>
                    <a:pt x="2532" y="3107"/>
                  </a:lnTo>
                  <a:lnTo>
                    <a:pt x="2478" y="2858"/>
                  </a:lnTo>
                  <a:lnTo>
                    <a:pt x="2424" y="2613"/>
                  </a:lnTo>
                  <a:lnTo>
                    <a:pt x="2369" y="2375"/>
                  </a:lnTo>
                  <a:lnTo>
                    <a:pt x="2313" y="2143"/>
                  </a:lnTo>
                  <a:lnTo>
                    <a:pt x="2258" y="1916"/>
                  </a:lnTo>
                  <a:lnTo>
                    <a:pt x="2201" y="1695"/>
                  </a:lnTo>
                  <a:lnTo>
                    <a:pt x="2173" y="1587"/>
                  </a:lnTo>
                  <a:lnTo>
                    <a:pt x="2144" y="1480"/>
                  </a:lnTo>
                  <a:lnTo>
                    <a:pt x="2115" y="1375"/>
                  </a:lnTo>
                  <a:lnTo>
                    <a:pt x="2086" y="1271"/>
                  </a:lnTo>
                  <a:lnTo>
                    <a:pt x="2057" y="1168"/>
                  </a:lnTo>
                  <a:lnTo>
                    <a:pt x="2028" y="1068"/>
                  </a:lnTo>
                  <a:lnTo>
                    <a:pt x="1998" y="968"/>
                  </a:lnTo>
                  <a:lnTo>
                    <a:pt x="1969" y="870"/>
                  </a:lnTo>
                  <a:lnTo>
                    <a:pt x="1938" y="774"/>
                  </a:lnTo>
                  <a:lnTo>
                    <a:pt x="1908" y="678"/>
                  </a:lnTo>
                  <a:lnTo>
                    <a:pt x="1878" y="584"/>
                  </a:lnTo>
                  <a:lnTo>
                    <a:pt x="1848" y="492"/>
                  </a:lnTo>
                  <a:lnTo>
                    <a:pt x="1818" y="401"/>
                  </a:lnTo>
                  <a:lnTo>
                    <a:pt x="1787" y="312"/>
                  </a:lnTo>
                  <a:lnTo>
                    <a:pt x="1757" y="224"/>
                  </a:lnTo>
                  <a:lnTo>
                    <a:pt x="1726" y="138"/>
                  </a:lnTo>
                  <a:lnTo>
                    <a:pt x="1622" y="187"/>
                  </a:lnTo>
                  <a:lnTo>
                    <a:pt x="1526" y="236"/>
                  </a:lnTo>
                  <a:lnTo>
                    <a:pt x="1437" y="283"/>
                  </a:lnTo>
                  <a:lnTo>
                    <a:pt x="1355" y="328"/>
                  </a:lnTo>
                  <a:lnTo>
                    <a:pt x="1316" y="350"/>
                  </a:lnTo>
                  <a:lnTo>
                    <a:pt x="1279" y="372"/>
                  </a:lnTo>
                  <a:lnTo>
                    <a:pt x="1245" y="392"/>
                  </a:lnTo>
                  <a:lnTo>
                    <a:pt x="1212" y="414"/>
                  </a:lnTo>
                  <a:lnTo>
                    <a:pt x="1179" y="434"/>
                  </a:lnTo>
                  <a:lnTo>
                    <a:pt x="1150" y="455"/>
                  </a:lnTo>
                  <a:lnTo>
                    <a:pt x="1122" y="474"/>
                  </a:lnTo>
                  <a:lnTo>
                    <a:pt x="1095" y="494"/>
                  </a:lnTo>
                  <a:lnTo>
                    <a:pt x="589" y="0"/>
                  </a:lnTo>
                  <a:lnTo>
                    <a:pt x="567" y="31"/>
                  </a:lnTo>
                  <a:lnTo>
                    <a:pt x="545" y="64"/>
                  </a:lnTo>
                  <a:lnTo>
                    <a:pt x="523" y="98"/>
                  </a:lnTo>
                  <a:lnTo>
                    <a:pt x="501" y="135"/>
                  </a:lnTo>
                  <a:lnTo>
                    <a:pt x="480" y="175"/>
                  </a:lnTo>
                  <a:lnTo>
                    <a:pt x="459" y="215"/>
                  </a:lnTo>
                  <a:lnTo>
                    <a:pt x="438" y="259"/>
                  </a:lnTo>
                  <a:lnTo>
                    <a:pt x="417" y="303"/>
                  </a:lnTo>
                  <a:lnTo>
                    <a:pt x="398" y="350"/>
                  </a:lnTo>
                  <a:lnTo>
                    <a:pt x="377" y="399"/>
                  </a:lnTo>
                  <a:lnTo>
                    <a:pt x="357" y="449"/>
                  </a:lnTo>
                  <a:lnTo>
                    <a:pt x="338" y="502"/>
                  </a:lnTo>
                  <a:lnTo>
                    <a:pt x="319" y="557"/>
                  </a:lnTo>
                  <a:lnTo>
                    <a:pt x="300" y="614"/>
                  </a:lnTo>
                  <a:lnTo>
                    <a:pt x="281" y="673"/>
                  </a:lnTo>
                  <a:lnTo>
                    <a:pt x="263" y="734"/>
                  </a:lnTo>
                  <a:lnTo>
                    <a:pt x="244" y="796"/>
                  </a:lnTo>
                  <a:lnTo>
                    <a:pt x="227" y="862"/>
                  </a:lnTo>
                  <a:lnTo>
                    <a:pt x="208" y="928"/>
                  </a:lnTo>
                  <a:lnTo>
                    <a:pt x="191" y="996"/>
                  </a:lnTo>
                  <a:lnTo>
                    <a:pt x="174" y="1067"/>
                  </a:lnTo>
                  <a:lnTo>
                    <a:pt x="156" y="1140"/>
                  </a:lnTo>
                  <a:lnTo>
                    <a:pt x="139" y="1215"/>
                  </a:lnTo>
                  <a:lnTo>
                    <a:pt x="123" y="1291"/>
                  </a:lnTo>
                  <a:lnTo>
                    <a:pt x="107" y="1370"/>
                  </a:lnTo>
                  <a:lnTo>
                    <a:pt x="91" y="1450"/>
                  </a:lnTo>
                  <a:lnTo>
                    <a:pt x="75" y="1533"/>
                  </a:lnTo>
                  <a:lnTo>
                    <a:pt x="60" y="1618"/>
                  </a:lnTo>
                  <a:lnTo>
                    <a:pt x="44" y="1704"/>
                  </a:lnTo>
                  <a:lnTo>
                    <a:pt x="30" y="1793"/>
                  </a:lnTo>
                  <a:lnTo>
                    <a:pt x="14" y="1883"/>
                  </a:lnTo>
                  <a:lnTo>
                    <a:pt x="0" y="1976"/>
                  </a:lnTo>
                  <a:lnTo>
                    <a:pt x="29" y="1912"/>
                  </a:lnTo>
                  <a:lnTo>
                    <a:pt x="58" y="1849"/>
                  </a:lnTo>
                  <a:lnTo>
                    <a:pt x="87" y="1789"/>
                  </a:lnTo>
                  <a:lnTo>
                    <a:pt x="116" y="1730"/>
                  </a:lnTo>
                  <a:lnTo>
                    <a:pt x="145" y="1673"/>
                  </a:lnTo>
                  <a:lnTo>
                    <a:pt x="174" y="1617"/>
                  </a:lnTo>
                  <a:lnTo>
                    <a:pt x="204" y="1563"/>
                  </a:lnTo>
                  <a:lnTo>
                    <a:pt x="234" y="1511"/>
                  </a:lnTo>
                  <a:lnTo>
                    <a:pt x="264" y="1461"/>
                  </a:lnTo>
                  <a:lnTo>
                    <a:pt x="294" y="1413"/>
                  </a:lnTo>
                  <a:lnTo>
                    <a:pt x="324" y="1366"/>
                  </a:lnTo>
                  <a:lnTo>
                    <a:pt x="355" y="1320"/>
                  </a:lnTo>
                  <a:lnTo>
                    <a:pt x="385" y="1277"/>
                  </a:lnTo>
                  <a:lnTo>
                    <a:pt x="416" y="1235"/>
                  </a:lnTo>
                  <a:lnTo>
                    <a:pt x="447" y="1196"/>
                  </a:lnTo>
                  <a:lnTo>
                    <a:pt x="479" y="1158"/>
                  </a:lnTo>
                  <a:lnTo>
                    <a:pt x="511" y="1122"/>
                  </a:lnTo>
                  <a:lnTo>
                    <a:pt x="542" y="1087"/>
                  </a:lnTo>
                  <a:lnTo>
                    <a:pt x="574" y="1054"/>
                  </a:lnTo>
                  <a:lnTo>
                    <a:pt x="605" y="1023"/>
                  </a:lnTo>
                  <a:lnTo>
                    <a:pt x="637" y="994"/>
                  </a:lnTo>
                  <a:lnTo>
                    <a:pt x="669" y="966"/>
                  </a:lnTo>
                  <a:lnTo>
                    <a:pt x="703" y="940"/>
                  </a:lnTo>
                  <a:lnTo>
                    <a:pt x="735" y="916"/>
                  </a:lnTo>
                  <a:lnTo>
                    <a:pt x="768" y="894"/>
                  </a:lnTo>
                  <a:lnTo>
                    <a:pt x="800" y="873"/>
                  </a:lnTo>
                  <a:lnTo>
                    <a:pt x="833" y="854"/>
                  </a:lnTo>
                  <a:lnTo>
                    <a:pt x="866" y="837"/>
                  </a:lnTo>
                  <a:lnTo>
                    <a:pt x="900" y="821"/>
                  </a:lnTo>
                  <a:lnTo>
                    <a:pt x="934" y="808"/>
                  </a:lnTo>
                  <a:lnTo>
                    <a:pt x="967" y="796"/>
                  </a:lnTo>
                  <a:lnTo>
                    <a:pt x="1001" y="786"/>
                  </a:lnTo>
                  <a:lnTo>
                    <a:pt x="1029" y="794"/>
                  </a:lnTo>
                  <a:lnTo>
                    <a:pt x="1058" y="806"/>
                  </a:lnTo>
                  <a:lnTo>
                    <a:pt x="1087" y="819"/>
                  </a:lnTo>
                  <a:lnTo>
                    <a:pt x="1117" y="837"/>
                  </a:lnTo>
                  <a:lnTo>
                    <a:pt x="1147" y="857"/>
                  </a:lnTo>
                  <a:lnTo>
                    <a:pt x="1178" y="881"/>
                  </a:lnTo>
                  <a:lnTo>
                    <a:pt x="1211" y="908"/>
                  </a:lnTo>
                  <a:lnTo>
                    <a:pt x="1243" y="938"/>
                  </a:lnTo>
                  <a:lnTo>
                    <a:pt x="1276" y="970"/>
                  </a:lnTo>
                  <a:lnTo>
                    <a:pt x="1310" y="1007"/>
                  </a:lnTo>
                  <a:lnTo>
                    <a:pt x="1344" y="1046"/>
                  </a:lnTo>
                  <a:lnTo>
                    <a:pt x="1380" y="1088"/>
                  </a:lnTo>
                  <a:lnTo>
                    <a:pt x="1415" y="1133"/>
                  </a:lnTo>
                  <a:lnTo>
                    <a:pt x="1451" y="1182"/>
                  </a:lnTo>
                  <a:lnTo>
                    <a:pt x="1487" y="1233"/>
                  </a:lnTo>
                  <a:lnTo>
                    <a:pt x="1525" y="1287"/>
                  </a:lnTo>
                  <a:lnTo>
                    <a:pt x="1563" y="1345"/>
                  </a:lnTo>
                  <a:lnTo>
                    <a:pt x="1601" y="1405"/>
                  </a:lnTo>
                  <a:lnTo>
                    <a:pt x="1641" y="1470"/>
                  </a:lnTo>
                  <a:lnTo>
                    <a:pt x="1680" y="1536"/>
                  </a:lnTo>
                  <a:lnTo>
                    <a:pt x="1721" y="1606"/>
                  </a:lnTo>
                  <a:lnTo>
                    <a:pt x="1762" y="1679"/>
                  </a:lnTo>
                  <a:lnTo>
                    <a:pt x="1804" y="1754"/>
                  </a:lnTo>
                  <a:lnTo>
                    <a:pt x="1846" y="1834"/>
                  </a:lnTo>
                  <a:lnTo>
                    <a:pt x="1889" y="1916"/>
                  </a:lnTo>
                  <a:lnTo>
                    <a:pt x="1932" y="2001"/>
                  </a:lnTo>
                  <a:lnTo>
                    <a:pt x="1977" y="2089"/>
                  </a:lnTo>
                  <a:lnTo>
                    <a:pt x="2021" y="2180"/>
                  </a:lnTo>
                  <a:lnTo>
                    <a:pt x="2066" y="2275"/>
                  </a:lnTo>
                  <a:lnTo>
                    <a:pt x="2113" y="2373"/>
                  </a:lnTo>
                  <a:lnTo>
                    <a:pt x="2159" y="2473"/>
                  </a:lnTo>
                  <a:lnTo>
                    <a:pt x="2206" y="2577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未知"/>
            <p:cNvSpPr>
              <a:spLocks/>
            </p:cNvSpPr>
            <p:nvPr userDrawn="1"/>
          </p:nvSpPr>
          <p:spPr bwMode="auto">
            <a:xfrm>
              <a:off x="136" y="978"/>
              <a:ext cx="178" cy="608"/>
            </a:xfrm>
            <a:custGeom>
              <a:avLst/>
              <a:gdLst>
                <a:gd name="T0" fmla="*/ 12 w 531"/>
                <a:gd name="T1" fmla="*/ 1729 h 1814"/>
                <a:gd name="T2" fmla="*/ 38 w 531"/>
                <a:gd name="T3" fmla="*/ 1565 h 1814"/>
                <a:gd name="T4" fmla="*/ 65 w 531"/>
                <a:gd name="T5" fmla="*/ 1408 h 1814"/>
                <a:gd name="T6" fmla="*/ 92 w 531"/>
                <a:gd name="T7" fmla="*/ 1258 h 1814"/>
                <a:gd name="T8" fmla="*/ 121 w 531"/>
                <a:gd name="T9" fmla="*/ 1115 h 1814"/>
                <a:gd name="T10" fmla="*/ 151 w 531"/>
                <a:gd name="T11" fmla="*/ 981 h 1814"/>
                <a:gd name="T12" fmla="*/ 182 w 531"/>
                <a:gd name="T13" fmla="*/ 852 h 1814"/>
                <a:gd name="T14" fmla="*/ 214 w 531"/>
                <a:gd name="T15" fmla="*/ 732 h 1814"/>
                <a:gd name="T16" fmla="*/ 248 w 531"/>
                <a:gd name="T17" fmla="*/ 618 h 1814"/>
                <a:gd name="T18" fmla="*/ 282 w 531"/>
                <a:gd name="T19" fmla="*/ 512 h 1814"/>
                <a:gd name="T20" fmla="*/ 317 w 531"/>
                <a:gd name="T21" fmla="*/ 413 h 1814"/>
                <a:gd name="T22" fmla="*/ 353 w 531"/>
                <a:gd name="T23" fmla="*/ 322 h 1814"/>
                <a:gd name="T24" fmla="*/ 391 w 531"/>
                <a:gd name="T25" fmla="*/ 237 h 1814"/>
                <a:gd name="T26" fmla="*/ 429 w 531"/>
                <a:gd name="T27" fmla="*/ 160 h 1814"/>
                <a:gd name="T28" fmla="*/ 468 w 531"/>
                <a:gd name="T29" fmla="*/ 90 h 1814"/>
                <a:gd name="T30" fmla="*/ 510 w 531"/>
                <a:gd name="T31" fmla="*/ 28 h 1814"/>
                <a:gd name="T32" fmla="*/ 499 w 531"/>
                <a:gd name="T33" fmla="*/ 30 h 1814"/>
                <a:gd name="T34" fmla="*/ 437 w 531"/>
                <a:gd name="T35" fmla="*/ 95 h 1814"/>
                <a:gd name="T36" fmla="*/ 380 w 531"/>
                <a:gd name="T37" fmla="*/ 166 h 1814"/>
                <a:gd name="T38" fmla="*/ 326 w 531"/>
                <a:gd name="T39" fmla="*/ 246 h 1814"/>
                <a:gd name="T40" fmla="*/ 278 w 531"/>
                <a:gd name="T41" fmla="*/ 331 h 1814"/>
                <a:gd name="T42" fmla="*/ 232 w 531"/>
                <a:gd name="T43" fmla="*/ 424 h 1814"/>
                <a:gd name="T44" fmla="*/ 192 w 531"/>
                <a:gd name="T45" fmla="*/ 524 h 1814"/>
                <a:gd name="T46" fmla="*/ 154 w 531"/>
                <a:gd name="T47" fmla="*/ 630 h 1814"/>
                <a:gd name="T48" fmla="*/ 121 w 531"/>
                <a:gd name="T49" fmla="*/ 744 h 1814"/>
                <a:gd name="T50" fmla="*/ 91 w 531"/>
                <a:gd name="T51" fmla="*/ 865 h 1814"/>
                <a:gd name="T52" fmla="*/ 66 w 531"/>
                <a:gd name="T53" fmla="*/ 992 h 1814"/>
                <a:gd name="T54" fmla="*/ 45 w 531"/>
                <a:gd name="T55" fmla="*/ 1126 h 1814"/>
                <a:gd name="T56" fmla="*/ 28 w 531"/>
                <a:gd name="T57" fmla="*/ 1266 h 1814"/>
                <a:gd name="T58" fmla="*/ 15 w 531"/>
                <a:gd name="T59" fmla="*/ 1415 h 1814"/>
                <a:gd name="T60" fmla="*/ 6 w 531"/>
                <a:gd name="T61" fmla="*/ 1569 h 1814"/>
                <a:gd name="T62" fmla="*/ 1 w 531"/>
                <a:gd name="T63" fmla="*/ 173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1" h="1814">
                  <a:moveTo>
                    <a:pt x="0" y="1814"/>
                  </a:moveTo>
                  <a:lnTo>
                    <a:pt x="12" y="1729"/>
                  </a:lnTo>
                  <a:lnTo>
                    <a:pt x="25" y="1645"/>
                  </a:lnTo>
                  <a:lnTo>
                    <a:pt x="38" y="1565"/>
                  </a:lnTo>
                  <a:lnTo>
                    <a:pt x="52" y="1485"/>
                  </a:lnTo>
                  <a:lnTo>
                    <a:pt x="65" y="1408"/>
                  </a:lnTo>
                  <a:lnTo>
                    <a:pt x="79" y="1332"/>
                  </a:lnTo>
                  <a:lnTo>
                    <a:pt x="92" y="1258"/>
                  </a:lnTo>
                  <a:lnTo>
                    <a:pt x="107" y="1186"/>
                  </a:lnTo>
                  <a:lnTo>
                    <a:pt x="121" y="1115"/>
                  </a:lnTo>
                  <a:lnTo>
                    <a:pt x="136" y="1047"/>
                  </a:lnTo>
                  <a:lnTo>
                    <a:pt x="151" y="981"/>
                  </a:lnTo>
                  <a:lnTo>
                    <a:pt x="167" y="915"/>
                  </a:lnTo>
                  <a:lnTo>
                    <a:pt x="182" y="852"/>
                  </a:lnTo>
                  <a:lnTo>
                    <a:pt x="198" y="791"/>
                  </a:lnTo>
                  <a:lnTo>
                    <a:pt x="214" y="732"/>
                  </a:lnTo>
                  <a:lnTo>
                    <a:pt x="230" y="674"/>
                  </a:lnTo>
                  <a:lnTo>
                    <a:pt x="248" y="618"/>
                  </a:lnTo>
                  <a:lnTo>
                    <a:pt x="264" y="564"/>
                  </a:lnTo>
                  <a:lnTo>
                    <a:pt x="282" y="512"/>
                  </a:lnTo>
                  <a:lnTo>
                    <a:pt x="298" y="462"/>
                  </a:lnTo>
                  <a:lnTo>
                    <a:pt x="317" y="413"/>
                  </a:lnTo>
                  <a:lnTo>
                    <a:pt x="335" y="366"/>
                  </a:lnTo>
                  <a:lnTo>
                    <a:pt x="353" y="322"/>
                  </a:lnTo>
                  <a:lnTo>
                    <a:pt x="372" y="278"/>
                  </a:lnTo>
                  <a:lnTo>
                    <a:pt x="391" y="237"/>
                  </a:lnTo>
                  <a:lnTo>
                    <a:pt x="409" y="197"/>
                  </a:lnTo>
                  <a:lnTo>
                    <a:pt x="429" y="160"/>
                  </a:lnTo>
                  <a:lnTo>
                    <a:pt x="449" y="124"/>
                  </a:lnTo>
                  <a:lnTo>
                    <a:pt x="468" y="90"/>
                  </a:lnTo>
                  <a:lnTo>
                    <a:pt x="489" y="58"/>
                  </a:lnTo>
                  <a:lnTo>
                    <a:pt x="510" y="28"/>
                  </a:lnTo>
                  <a:lnTo>
                    <a:pt x="531" y="0"/>
                  </a:lnTo>
                  <a:lnTo>
                    <a:pt x="499" y="30"/>
                  </a:lnTo>
                  <a:lnTo>
                    <a:pt x="467" y="61"/>
                  </a:lnTo>
                  <a:lnTo>
                    <a:pt x="437" y="95"/>
                  </a:lnTo>
                  <a:lnTo>
                    <a:pt x="408" y="130"/>
                  </a:lnTo>
                  <a:lnTo>
                    <a:pt x="380" y="166"/>
                  </a:lnTo>
                  <a:lnTo>
                    <a:pt x="353" y="206"/>
                  </a:lnTo>
                  <a:lnTo>
                    <a:pt x="326" y="246"/>
                  </a:lnTo>
                  <a:lnTo>
                    <a:pt x="302" y="288"/>
                  </a:lnTo>
                  <a:lnTo>
                    <a:pt x="278" y="331"/>
                  </a:lnTo>
                  <a:lnTo>
                    <a:pt x="255" y="377"/>
                  </a:lnTo>
                  <a:lnTo>
                    <a:pt x="232" y="424"/>
                  </a:lnTo>
                  <a:lnTo>
                    <a:pt x="211" y="473"/>
                  </a:lnTo>
                  <a:lnTo>
                    <a:pt x="192" y="524"/>
                  </a:lnTo>
                  <a:lnTo>
                    <a:pt x="172" y="577"/>
                  </a:lnTo>
                  <a:lnTo>
                    <a:pt x="154" y="630"/>
                  </a:lnTo>
                  <a:lnTo>
                    <a:pt x="137" y="686"/>
                  </a:lnTo>
                  <a:lnTo>
                    <a:pt x="121" y="744"/>
                  </a:lnTo>
                  <a:lnTo>
                    <a:pt x="106" y="803"/>
                  </a:lnTo>
                  <a:lnTo>
                    <a:pt x="91" y="865"/>
                  </a:lnTo>
                  <a:lnTo>
                    <a:pt x="79" y="927"/>
                  </a:lnTo>
                  <a:lnTo>
                    <a:pt x="66" y="992"/>
                  </a:lnTo>
                  <a:lnTo>
                    <a:pt x="56" y="1058"/>
                  </a:lnTo>
                  <a:lnTo>
                    <a:pt x="45" y="1126"/>
                  </a:lnTo>
                  <a:lnTo>
                    <a:pt x="36" y="1195"/>
                  </a:lnTo>
                  <a:lnTo>
                    <a:pt x="28" y="1266"/>
                  </a:lnTo>
                  <a:lnTo>
                    <a:pt x="22" y="1340"/>
                  </a:lnTo>
                  <a:lnTo>
                    <a:pt x="15" y="1415"/>
                  </a:lnTo>
                  <a:lnTo>
                    <a:pt x="10" y="1491"/>
                  </a:lnTo>
                  <a:lnTo>
                    <a:pt x="6" y="1569"/>
                  </a:lnTo>
                  <a:lnTo>
                    <a:pt x="3" y="1649"/>
                  </a:lnTo>
                  <a:lnTo>
                    <a:pt x="1" y="1730"/>
                  </a:lnTo>
                  <a:lnTo>
                    <a:pt x="0" y="1814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3.xml"/><Relationship Id="rId1" Type="http://schemas.openxmlformats.org/officeDocument/2006/relationships/video" Target="file:///G:\1\luosang.M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32" y="467290"/>
            <a:ext cx="6696744" cy="525669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3577" y="260648"/>
            <a:ext cx="1661993" cy="428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anchor="ctr">
            <a:spAutoFit/>
          </a:bodyPr>
          <a:lstStyle/>
          <a:p>
            <a:pPr algn="ctr" eaLnBrk="0" hangingPunct="0"/>
            <a:r>
              <a:rPr lang="zh-CN" sz="9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口 </a:t>
            </a:r>
            <a:r>
              <a:rPr lang="zh-CN" sz="9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技</a:t>
            </a:r>
            <a:endParaRPr lang="zh-CN" sz="96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7504" y="4572237"/>
            <a:ext cx="1691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林嗣环</a:t>
            </a:r>
          </a:p>
        </p:txBody>
      </p:sp>
      <p:sp>
        <p:nvSpPr>
          <p:cNvPr id="4" name="矩形 3"/>
          <p:cNvSpPr/>
          <p:nvPr/>
        </p:nvSpPr>
        <p:spPr>
          <a:xfrm>
            <a:off x="2915816" y="6140547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7388" y="749300"/>
            <a:ext cx="7772400" cy="555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zh-CN" dirty="0">
                <a:latin typeface="黑体" pitchFamily="2" charset="-122"/>
              </a:rPr>
              <a:t>    </a:t>
            </a:r>
            <a:r>
              <a:rPr lang="zh-CN" dirty="0">
                <a:latin typeface="黑体" pitchFamily="2" charset="-122"/>
              </a:rPr>
              <a:t>俄而百千人大呼，百千儿哭，百千犬吠。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中间力拉崩倒之声，火爆声，呼呼风声，百千齐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作；又夹百千求救声，曳屋许许声，抢夺声，泼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水声。凡所应有，无所不有。虽人有百手，手有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百指，不能指其一端；人有百口，口有百舌，不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能名其一处也。于是宾客无不变色离席，奋袖出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臂，两股战战，几欲先走。</a:t>
            </a:r>
            <a:endParaRPr lang="zh-CN" b="0" dirty="0">
              <a:latin typeface="黑体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903288" y="4941888"/>
            <a:ext cx="77724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itchFamily="2" charset="-122"/>
              </a:rPr>
              <a:t>    ⑤</a:t>
            </a: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忽然抚尺一下，群响毕绝。撤屏视之，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一人、一桌、一椅、一扇、一抚尺而已。 </a:t>
            </a:r>
            <a:endParaRPr lang="zh-CN" b="0">
              <a:solidFill>
                <a:schemeClr val="accent2"/>
              </a:solidFill>
              <a:latin typeface="黑体" pitchFamily="2" charset="-122"/>
            </a:endParaRPr>
          </a:p>
        </p:txBody>
      </p:sp>
      <p:pic>
        <p:nvPicPr>
          <p:cNvPr id="15363" name="Picture 3" descr="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25463"/>
            <a:ext cx="6480175" cy="40560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504825" cy="504825"/>
          </a:xfrm>
          <a:prstGeom prst="actionButtonBackPrevious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115888"/>
            <a:ext cx="5256212" cy="10080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zh-CN" sz="3200" b="1" dirty="0">
                <a:latin typeface="黑体" pitchFamily="2" charset="-122"/>
                <a:ea typeface="黑体" pitchFamily="2" charset="-122"/>
              </a:rPr>
              <a:t>重点读音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47700" y="836613"/>
            <a:ext cx="8388350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顷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     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少顷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颈 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     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伸颈</a:t>
            </a:r>
            <a:r>
              <a:rPr lang="zh-CN" altLang="zh-CN" dirty="0">
                <a:latin typeface="黑体" pitchFamily="2" charset="-122"/>
              </a:rPr>
              <a:t>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倾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     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倾侧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吠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f</a:t>
            </a:r>
            <a:r>
              <a:rPr lang="zh-CN" altLang="zh-CN" dirty="0">
                <a:solidFill>
                  <a:schemeClr val="accent2"/>
                </a:solidFill>
                <a:latin typeface="Arial"/>
              </a:rPr>
              <a:t>è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i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犬吠</a:t>
            </a:r>
            <a:r>
              <a:rPr lang="zh-CN" altLang="zh-CN" dirty="0">
                <a:latin typeface="黑体" pitchFamily="2" charset="-122"/>
              </a:rPr>
              <a:t>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呓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y</a:t>
            </a:r>
            <a:r>
              <a:rPr lang="zh-CN" altLang="zh-CN" dirty="0">
                <a:solidFill>
                  <a:schemeClr val="accent2"/>
                </a:solidFill>
                <a:latin typeface="Arial"/>
              </a:rPr>
              <a:t>ì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呓语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叱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ch</a:t>
            </a:r>
            <a:r>
              <a:rPr lang="zh-CN" altLang="zh-CN" dirty="0">
                <a:solidFill>
                  <a:schemeClr val="accent2"/>
                </a:solidFill>
                <a:latin typeface="Arial"/>
              </a:rPr>
              <a:t>ì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夫叱</a:t>
            </a:r>
            <a:r>
              <a:rPr lang="zh-CN" altLang="zh-CN" dirty="0">
                <a:latin typeface="黑体" pitchFamily="2" charset="-122"/>
              </a:rPr>
              <a:t>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齁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hōu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齁声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间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ji</a:t>
            </a:r>
            <a:r>
              <a:rPr lang="zh-CN" altLang="zh-CN" dirty="0">
                <a:solidFill>
                  <a:schemeClr val="accent2"/>
                </a:solidFill>
                <a:latin typeface="Arial"/>
              </a:rPr>
              <a:t>à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n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中间</a:t>
            </a:r>
            <a:r>
              <a:rPr lang="zh-CN" altLang="zh-CN" dirty="0">
                <a:latin typeface="黑体" pitchFamily="2" charset="-122"/>
              </a:rPr>
              <a:t>)    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曳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y</a:t>
            </a:r>
            <a:r>
              <a:rPr lang="zh-CN" altLang="zh-CN" dirty="0">
                <a:solidFill>
                  <a:schemeClr val="accent2"/>
                </a:solidFill>
                <a:latin typeface="Arial"/>
              </a:rPr>
              <a:t>è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曳屋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许许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hǔ</a:t>
            </a:r>
            <a:r>
              <a:rPr lang="zh-CN" altLang="zh-CN" dirty="0">
                <a:latin typeface="黑体" pitchFamily="2" charset="-122"/>
              </a:rPr>
              <a:t>)</a:t>
            </a: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少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shāo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意少舒</a:t>
            </a:r>
            <a:r>
              <a:rPr lang="zh-CN" altLang="zh-CN" dirty="0">
                <a:latin typeface="黑体" pitchFamily="2" charset="-122"/>
              </a:rPr>
              <a:t>)		</a:t>
            </a:r>
            <a:r>
              <a:rPr lang="zh-CN" dirty="0">
                <a:latin typeface="黑体" pitchFamily="2" charset="-122"/>
              </a:rPr>
              <a:t>几</a:t>
            </a:r>
            <a:r>
              <a:rPr lang="zh-CN" altLang="zh-CN" dirty="0">
                <a:latin typeface="黑体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jī</a:t>
            </a:r>
            <a:r>
              <a:rPr lang="zh-CN" altLang="zh-CN" dirty="0">
                <a:latin typeface="黑体" pitchFamily="2" charset="-122"/>
              </a:rPr>
              <a:t>)	(</a:t>
            </a:r>
            <a:r>
              <a:rPr lang="zh-CN" dirty="0">
                <a:latin typeface="黑体" pitchFamily="2" charset="-122"/>
              </a:rPr>
              <a:t>几欲</a:t>
            </a:r>
            <a:r>
              <a:rPr lang="zh-CN" altLang="zh-CN" dirty="0">
                <a:latin typeface="黑体" pitchFamily="2" charset="-122"/>
              </a:rPr>
              <a:t>) </a:t>
            </a:r>
          </a:p>
        </p:txBody>
      </p:sp>
      <p:pic>
        <p:nvPicPr>
          <p:cNvPr id="16388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1196975"/>
            <a:ext cx="8572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25650"/>
            <a:ext cx="857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1182688"/>
            <a:ext cx="857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4213" y="836613"/>
            <a:ext cx="8134350" cy="586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</a:pPr>
            <a:r>
              <a:rPr lang="zh-CN" altLang="zh-CN" dirty="0">
                <a:latin typeface="黑体" pitchFamily="2" charset="-122"/>
              </a:rPr>
              <a:t>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善：</a:t>
            </a:r>
            <a:r>
              <a:rPr lang="zh-CN" dirty="0">
                <a:latin typeface="黑体" pitchFamily="2" charset="-122"/>
              </a:rPr>
              <a:t>擅长，善于。原为形容词，好，善良。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    这里作动词。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    会：</a:t>
            </a:r>
            <a:r>
              <a:rPr lang="zh-CN" dirty="0">
                <a:latin typeface="黑体" pitchFamily="2" charset="-122"/>
              </a:rPr>
              <a:t>适逢，正赶上。 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宴：</a:t>
            </a:r>
            <a:r>
              <a:rPr lang="zh-CN" dirty="0">
                <a:latin typeface="黑体" pitchFamily="2" charset="-122"/>
              </a:rPr>
              <a:t>摆宴席，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即：</a:t>
            </a:r>
            <a:r>
              <a:rPr lang="zh-CN" dirty="0">
                <a:latin typeface="黑体" pitchFamily="2" charset="-122"/>
              </a:rPr>
              <a:t>用酒肉款待宾客。 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    名词作动词，本为名词，宴席之意。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少顷：</a:t>
            </a:r>
            <a:r>
              <a:rPr lang="zh-CN" dirty="0">
                <a:latin typeface="黑体" pitchFamily="2" charset="-122"/>
              </a:rPr>
              <a:t>一会儿。（顷刻）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但闻：</a:t>
            </a:r>
            <a:r>
              <a:rPr lang="zh-CN" dirty="0">
                <a:latin typeface="黑体" pitchFamily="2" charset="-122"/>
              </a:rPr>
              <a:t>但，只。闻，听见。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坐：</a:t>
            </a:r>
            <a:r>
              <a:rPr lang="zh-CN" dirty="0">
                <a:latin typeface="黑体" pitchFamily="2" charset="-122"/>
              </a:rPr>
              <a:t>同</a:t>
            </a:r>
            <a:r>
              <a:rPr lang="zh-CN" dirty="0">
                <a:latin typeface="Arial"/>
              </a:rPr>
              <a:t>“</a:t>
            </a:r>
            <a:r>
              <a:rPr lang="zh-CN" dirty="0">
                <a:latin typeface="黑体" pitchFamily="2" charset="-122"/>
              </a:rPr>
              <a:t>座</a:t>
            </a:r>
            <a:r>
              <a:rPr lang="zh-CN" dirty="0">
                <a:latin typeface="Arial"/>
              </a:rPr>
              <a:t>”</a:t>
            </a:r>
            <a:r>
              <a:rPr lang="zh-CN" dirty="0">
                <a:latin typeface="黑体" pitchFamily="2" charset="-122"/>
              </a:rPr>
              <a:t>，指全场。（通假）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484438" y="217488"/>
            <a:ext cx="3671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 dirty="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01700" y="250825"/>
            <a:ext cx="8207375" cy="584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endParaRPr lang="zh-CN" altLang="zh-CN">
              <a:latin typeface="黑体" pitchFamily="2" charset="-122"/>
            </a:endParaRPr>
          </a:p>
          <a:p>
            <a:pPr marL="34290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  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惊觉：</a:t>
            </a:r>
            <a:r>
              <a:rPr lang="zh-CN">
                <a:latin typeface="黑体" pitchFamily="2" charset="-122"/>
              </a:rPr>
              <a:t>被惊醒。       </a:t>
            </a: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既而：</a:t>
            </a:r>
            <a:r>
              <a:rPr lang="zh-CN">
                <a:latin typeface="黑体" pitchFamily="2" charset="-122"/>
              </a:rPr>
              <a:t>不久，一会儿。表示相继发生。</a:t>
            </a: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乳：</a:t>
            </a:r>
            <a:r>
              <a:rPr lang="zh-CN">
                <a:latin typeface="黑体" pitchFamily="2" charset="-122"/>
              </a:rPr>
              <a:t>（动）喂奶（妇抚儿乳）。</a:t>
            </a: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  乳：</a:t>
            </a:r>
            <a:r>
              <a:rPr lang="zh-CN">
                <a:latin typeface="黑体" pitchFamily="2" charset="-122"/>
              </a:rPr>
              <a:t>（名）乳头。（儿含乳啼）。</a:t>
            </a: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  是时：</a:t>
            </a:r>
            <a:r>
              <a:rPr lang="zh-CN">
                <a:latin typeface="黑体" pitchFamily="2" charset="-122"/>
              </a:rPr>
              <a:t>这时候。 是，代词，这。</a:t>
            </a:r>
          </a:p>
          <a:p>
            <a:pPr marL="342900" indent="-342900">
              <a:lnSpc>
                <a:spcPct val="17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  一时：</a:t>
            </a:r>
            <a:r>
              <a:rPr lang="zh-CN">
                <a:latin typeface="黑体" pitchFamily="2" charset="-122"/>
              </a:rPr>
              <a:t>同时。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835150" y="476250"/>
            <a:ext cx="3671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55650" y="1198563"/>
            <a:ext cx="9361488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妙：</a:t>
            </a:r>
            <a:r>
              <a:rPr lang="zh-CN">
                <a:latin typeface="黑体" pitchFamily="2" charset="-122"/>
              </a:rPr>
              <a:t>（名）妙处。（众妙毕备）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侧目：</a:t>
            </a:r>
            <a:r>
              <a:rPr lang="zh-CN">
                <a:latin typeface="黑体" pitchFamily="2" charset="-122"/>
              </a:rPr>
              <a:t>偏着头看，把耳朵朝向声源，形容听得神。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以为妙绝：</a:t>
            </a:r>
            <a:r>
              <a:rPr lang="zh-CN">
                <a:latin typeface="黑体" pitchFamily="2" charset="-122"/>
              </a:rPr>
              <a:t>以为，认为。 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        妙（形容词）奇妙，神妙。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        绝（副词）极，到极点。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484438" y="617538"/>
            <a:ext cx="3671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11188" y="188913"/>
            <a:ext cx="777240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endParaRPr lang="zh-CN" altLang="zh-CN">
              <a:latin typeface="黑体" pitchFamily="2" charset="-122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未几：</a:t>
            </a:r>
            <a:r>
              <a:rPr lang="zh-CN">
                <a:latin typeface="黑体" pitchFamily="2" charset="-122"/>
              </a:rPr>
              <a:t>不多久。         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齁：</a:t>
            </a:r>
            <a:r>
              <a:rPr lang="zh-CN">
                <a:latin typeface="黑体" pitchFamily="2" charset="-122"/>
              </a:rPr>
              <a:t>打鼾。             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	意：</a:t>
            </a:r>
            <a:r>
              <a:rPr lang="zh-CN">
                <a:latin typeface="黑体" pitchFamily="2" charset="-122"/>
              </a:rPr>
              <a:t>心情。            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少：</a:t>
            </a:r>
            <a:r>
              <a:rPr lang="zh-CN">
                <a:latin typeface="黑体" pitchFamily="2" charset="-122"/>
              </a:rPr>
              <a:t>稍微。程度副词。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舒：</a:t>
            </a:r>
            <a:r>
              <a:rPr lang="zh-CN">
                <a:latin typeface="黑体" pitchFamily="2" charset="-122"/>
              </a:rPr>
              <a:t>伸展，松弛。这里译作</a:t>
            </a:r>
            <a:r>
              <a:rPr lang="zh-CN">
                <a:latin typeface="Arial"/>
              </a:rPr>
              <a:t>“</a:t>
            </a:r>
            <a:r>
              <a:rPr lang="zh-CN">
                <a:latin typeface="黑体" pitchFamily="2" charset="-122"/>
              </a:rPr>
              <a:t>放松</a:t>
            </a:r>
            <a:r>
              <a:rPr lang="zh-CN">
                <a:latin typeface="Arial"/>
              </a:rPr>
              <a:t>”</a:t>
            </a:r>
            <a:r>
              <a:rPr lang="zh-CN">
                <a:latin typeface="黑体" pitchFamily="2" charset="-122"/>
              </a:rPr>
              <a:t>。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稍稍：</a:t>
            </a:r>
            <a:r>
              <a:rPr lang="zh-CN">
                <a:latin typeface="黑体" pitchFamily="2" charset="-122"/>
              </a:rPr>
              <a:t>副词。表示动作行为是渐进的。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      可译为</a:t>
            </a:r>
            <a:r>
              <a:rPr lang="zh-CN">
                <a:latin typeface="Arial"/>
              </a:rPr>
              <a:t>“</a:t>
            </a:r>
            <a:r>
              <a:rPr lang="zh-CN">
                <a:latin typeface="黑体" pitchFamily="2" charset="-122"/>
              </a:rPr>
              <a:t>逐渐</a:t>
            </a:r>
            <a:r>
              <a:rPr lang="zh-CN">
                <a:latin typeface="Arial"/>
              </a:rPr>
              <a:t>”</a:t>
            </a:r>
            <a:r>
              <a:rPr lang="zh-CN">
                <a:latin typeface="黑体" pitchFamily="2" charset="-122"/>
              </a:rPr>
              <a:t>，</a:t>
            </a:r>
            <a:r>
              <a:rPr lang="zh-CN">
                <a:latin typeface="Arial"/>
              </a:rPr>
              <a:t>“</a:t>
            </a:r>
            <a:r>
              <a:rPr lang="zh-CN">
                <a:latin typeface="黑体" pitchFamily="2" charset="-122"/>
              </a:rPr>
              <a:t>渐渐</a:t>
            </a:r>
            <a:r>
              <a:rPr lang="zh-CN">
                <a:latin typeface="Arial"/>
              </a:rPr>
              <a:t>”</a:t>
            </a:r>
            <a:r>
              <a:rPr lang="zh-CN">
                <a:latin typeface="黑体" pitchFamily="2" charset="-122"/>
              </a:rPr>
              <a:t>。      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484438" y="401638"/>
            <a:ext cx="3671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87388" y="115888"/>
            <a:ext cx="8132762" cy="568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endParaRPr lang="zh-CN" altLang="zh-CN">
              <a:latin typeface="黑体" pitchFamily="2" charset="-122"/>
            </a:endParaRP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指：</a:t>
            </a:r>
            <a:r>
              <a:rPr lang="zh-CN">
                <a:latin typeface="黑体" pitchFamily="2" charset="-122"/>
              </a:rPr>
              <a:t>名，手指。（百指）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指：</a:t>
            </a:r>
            <a:r>
              <a:rPr lang="zh-CN">
                <a:latin typeface="黑体" pitchFamily="2" charset="-122"/>
              </a:rPr>
              <a:t>动，指出（指其一端）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虽：</a:t>
            </a:r>
            <a:r>
              <a:rPr lang="zh-CN">
                <a:latin typeface="黑体" pitchFamily="2" charset="-122"/>
              </a:rPr>
              <a:t>即使。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一端：</a:t>
            </a:r>
            <a:r>
              <a:rPr lang="zh-CN">
                <a:latin typeface="黑体" pitchFamily="2" charset="-122"/>
              </a:rPr>
              <a:t>一头，一个方面，这里是</a:t>
            </a:r>
            <a:r>
              <a:rPr lang="zh-CN">
                <a:latin typeface="Arial"/>
              </a:rPr>
              <a:t>“</a:t>
            </a:r>
            <a:r>
              <a:rPr lang="zh-CN">
                <a:latin typeface="黑体" pitchFamily="2" charset="-122"/>
              </a:rPr>
              <a:t>一种</a:t>
            </a:r>
            <a:r>
              <a:rPr lang="zh-CN">
                <a:latin typeface="Arial"/>
              </a:rPr>
              <a:t>”</a:t>
            </a:r>
            <a:r>
              <a:rPr lang="zh-CN">
                <a:latin typeface="黑体" pitchFamily="2" charset="-122"/>
              </a:rPr>
              <a:t>的意思。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名：</a:t>
            </a:r>
            <a:r>
              <a:rPr lang="zh-CN">
                <a:latin typeface="黑体" pitchFamily="2" charset="-122"/>
              </a:rPr>
              <a:t>说出。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484438" y="546100"/>
            <a:ext cx="3671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611188" y="360363"/>
            <a:ext cx="8569325" cy="58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 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俄而：</a:t>
            </a:r>
            <a:r>
              <a:rPr lang="zh-CN">
                <a:latin typeface="黑体" pitchFamily="2" charset="-122"/>
              </a:rPr>
              <a:t>一会儿，不久，表示短暂的时间。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间：</a:t>
            </a:r>
            <a:r>
              <a:rPr lang="zh-CN">
                <a:latin typeface="黑体" pitchFamily="2" charset="-122"/>
              </a:rPr>
              <a:t>夹杂。                          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力拉：</a:t>
            </a:r>
            <a:r>
              <a:rPr lang="zh-CN">
                <a:latin typeface="黑体" pitchFamily="2" charset="-122"/>
              </a:rPr>
              <a:t>拟声词，劈里啪啦。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崩倒：</a:t>
            </a:r>
            <a:r>
              <a:rPr lang="zh-CN">
                <a:latin typeface="黑体" pitchFamily="2" charset="-122"/>
              </a:rPr>
              <a:t>倒塌。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作：</a:t>
            </a:r>
            <a:r>
              <a:rPr lang="zh-CN">
                <a:latin typeface="黑体" pitchFamily="2" charset="-122"/>
              </a:rPr>
              <a:t>响起，发出。                    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曳：</a:t>
            </a:r>
            <a:r>
              <a:rPr lang="zh-CN">
                <a:latin typeface="黑体" pitchFamily="2" charset="-122"/>
              </a:rPr>
              <a:t>拉。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许许：</a:t>
            </a:r>
            <a:r>
              <a:rPr lang="zh-CN">
                <a:latin typeface="黑体" pitchFamily="2" charset="-122"/>
              </a:rPr>
              <a:t>拟声词。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      劳动时为了动作一致共同出力的呼号。 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484438" y="328613"/>
            <a:ext cx="36718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984375" y="549275"/>
            <a:ext cx="5108575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zh-CN">
              <a:latin typeface="黑体" pitchFamily="2" charset="-122"/>
            </a:endParaRP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alt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于是：</a:t>
            </a:r>
            <a:r>
              <a:rPr lang="zh-CN">
                <a:latin typeface="黑体" pitchFamily="2" charset="-122"/>
              </a:rPr>
              <a:t>在这种情况下。                 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奋：</a:t>
            </a:r>
            <a:r>
              <a:rPr lang="zh-CN">
                <a:latin typeface="黑体" pitchFamily="2" charset="-122"/>
              </a:rPr>
              <a:t>举起，扬起。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股：</a:t>
            </a:r>
            <a:r>
              <a:rPr lang="zh-CN">
                <a:latin typeface="黑体" pitchFamily="2" charset="-122"/>
              </a:rPr>
              <a:t>大腿。（古今异义）                            </a:t>
            </a:r>
          </a:p>
          <a:p>
            <a:pPr marL="342900" indent="-342900" algn="just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几：</a:t>
            </a:r>
            <a:r>
              <a:rPr lang="zh-CN">
                <a:latin typeface="黑体" pitchFamily="2" charset="-122"/>
              </a:rPr>
              <a:t>几乎，差点儿。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	</a:t>
            </a:r>
            <a:r>
              <a:rPr lang="zh-CN">
                <a:solidFill>
                  <a:srgbClr val="FF0000"/>
                </a:solidFill>
                <a:latin typeface="黑体" pitchFamily="2" charset="-122"/>
              </a:rPr>
              <a:t>走：</a:t>
            </a:r>
            <a:r>
              <a:rPr lang="zh-CN">
                <a:latin typeface="黑体" pitchFamily="2" charset="-122"/>
              </a:rPr>
              <a:t>跑。（古今异义）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84438" y="549275"/>
            <a:ext cx="3671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Arial" pitchFamily="34" charset="0"/>
              </a:rPr>
              <a:t>重点字翻译</a:t>
            </a:r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luosang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620713"/>
            <a:ext cx="5976937" cy="4483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47813" y="5300663"/>
            <a:ext cx="6840537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dirty="0"/>
              <a:t>这是已故著名演员洛桑表演口技的镜头，他那精彩的表演征服了无数观众。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vide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2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84213" y="476250"/>
            <a:ext cx="784860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sz="4800" dirty="0">
                <a:solidFill>
                  <a:schemeClr val="accent2"/>
                </a:solidFill>
              </a:rPr>
              <a:t>整 体 感 知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全文分几部分？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       主体部分根据口技表演的</a:t>
            </a:r>
            <a:r>
              <a:rPr lang="zh-CN" dirty="0">
                <a:solidFill>
                  <a:srgbClr val="FF0000"/>
                </a:solidFill>
                <a:latin typeface="Arial" pitchFamily="34" charset="0"/>
              </a:rPr>
              <a:t>声响</a:t>
            </a:r>
            <a:r>
              <a:rPr lang="zh-CN" dirty="0">
                <a:latin typeface="Arial" pitchFamily="34" charset="0"/>
              </a:rPr>
              <a:t>特点可分为几个场面？你能各用一个</a:t>
            </a:r>
            <a:r>
              <a:rPr lang="zh-CN" dirty="0">
                <a:solidFill>
                  <a:srgbClr val="FF0000"/>
                </a:solidFill>
                <a:latin typeface="Arial" pitchFamily="34" charset="0"/>
              </a:rPr>
              <a:t>形容词</a:t>
            </a:r>
            <a:r>
              <a:rPr lang="zh-CN" dirty="0">
                <a:latin typeface="Arial" pitchFamily="34" charset="0"/>
              </a:rPr>
              <a:t>概括其声响特点吗？（理清作者的思路）</a:t>
            </a:r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150938" y="1773238"/>
            <a:ext cx="7993062" cy="308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一（</a:t>
            </a: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1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）交待表演前的准备和会场情况。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二（</a:t>
            </a: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2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－</a:t>
            </a: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4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）口技表演的过程 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三（</a:t>
            </a: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5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）表演结束时的情景 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627313" y="908050"/>
            <a:ext cx="33670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200" dirty="0">
                <a:solidFill>
                  <a:schemeClr val="accent2"/>
                </a:solidFill>
                <a:latin typeface="黑体" pitchFamily="2" charset="-122"/>
              </a:rPr>
              <a:t>课 文 结 构</a:t>
            </a:r>
          </a:p>
        </p:txBody>
      </p:sp>
      <p:sp>
        <p:nvSpPr>
          <p:cNvPr id="2560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5876925"/>
            <a:ext cx="317500" cy="390525"/>
          </a:xfrm>
          <a:prstGeom prst="actionButtonForwardNex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 autoUpdateAnimBg="0"/>
      <p:bldP spid="2560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2085975" y="1700213"/>
            <a:ext cx="6015038" cy="2663825"/>
            <a:chOff x="0" y="0"/>
            <a:chExt cx="3789" cy="1678"/>
          </a:xfrm>
        </p:grpSpPr>
        <p:sp>
          <p:nvSpPr>
            <p:cNvPr id="26627" name="Text Box 3"/>
            <p:cNvSpPr txBox="1">
              <a:spLocks noChangeArrowheads="1"/>
            </p:cNvSpPr>
            <p:nvPr/>
          </p:nvSpPr>
          <p:spPr bwMode="auto">
            <a:xfrm>
              <a:off x="658" y="0"/>
              <a:ext cx="3131" cy="1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一层（</a:t>
              </a:r>
              <a:r>
                <a:rPr lang="zh-CN" alt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2</a:t>
              </a: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）梦中惊醒</a:t>
              </a:r>
            </a:p>
            <a:p>
              <a:pPr>
                <a:lnSpc>
                  <a:spcPct val="200000"/>
                </a:lnSpc>
              </a:pP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二层（</a:t>
              </a:r>
              <a:r>
                <a:rPr lang="zh-CN" alt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3</a:t>
              </a: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）渐入梦乡</a:t>
              </a:r>
            </a:p>
            <a:p>
              <a:pPr>
                <a:lnSpc>
                  <a:spcPct val="200000"/>
                </a:lnSpc>
              </a:pP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三层（</a:t>
              </a:r>
              <a:r>
                <a:rPr lang="zh-CN" alt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4</a:t>
              </a:r>
              <a:r>
                <a:rPr lang="zh-CN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）失火救火</a:t>
              </a:r>
            </a:p>
          </p:txBody>
        </p:sp>
        <p:sp>
          <p:nvSpPr>
            <p:cNvPr id="26628" name="AutoShape 4"/>
            <p:cNvSpPr>
              <a:spLocks/>
            </p:cNvSpPr>
            <p:nvPr/>
          </p:nvSpPr>
          <p:spPr bwMode="auto">
            <a:xfrm>
              <a:off x="430" y="408"/>
              <a:ext cx="182" cy="1179"/>
            </a:xfrm>
            <a:prstGeom prst="leftBrace">
              <a:avLst>
                <a:gd name="adj1" fmla="val 53984"/>
                <a:gd name="adj2" fmla="val 50000"/>
              </a:avLst>
            </a:prstGeom>
            <a:noFill/>
            <a:ln w="571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0" y="453"/>
              <a:ext cx="385" cy="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三个场面</a:t>
              </a:r>
            </a:p>
          </p:txBody>
        </p:sp>
      </p:grpSp>
      <p:sp>
        <p:nvSpPr>
          <p:cNvPr id="26630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596188" y="5661025"/>
            <a:ext cx="504825" cy="504825"/>
          </a:xfrm>
          <a:prstGeom prst="actionButtonBackPrevious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55650" y="2708275"/>
            <a:ext cx="8532813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dirty="0">
                <a:latin typeface="黑体" pitchFamily="2" charset="-122"/>
              </a:rPr>
              <a:t>  </a:t>
            </a:r>
            <a:r>
              <a:rPr lang="zh-CN" dirty="0">
                <a:latin typeface="黑体" pitchFamily="2" charset="-122"/>
              </a:rPr>
              <a:t>犬吠、欠伸、吃奶大啼、妇呜、絮絮大叱</a:t>
            </a:r>
            <a:r>
              <a:rPr lang="zh-CN" dirty="0">
                <a:latin typeface="Times New Roman"/>
              </a:rPr>
              <a:t> </a:t>
            </a:r>
            <a:endParaRPr lang="zh-CN" dirty="0">
              <a:latin typeface="黑体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 （由远到近，由外到内，由小到大，由分到合）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  渐起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042988" y="1125538"/>
            <a:ext cx="697071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第一个场面：</a:t>
            </a:r>
          </a:p>
          <a:p>
            <a:pPr>
              <a:lnSpc>
                <a:spcPct val="200000"/>
              </a:lnSpc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作者描摹了几种声音？声音是如何变化的？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allAtOnce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71550" y="836613"/>
            <a:ext cx="8353425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20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第二个场面：</a:t>
            </a:r>
          </a:p>
          <a:p>
            <a:pPr marL="342900" indent="-342900">
              <a:lnSpc>
                <a:spcPct val="200000"/>
              </a:lnSpc>
              <a:spcBef>
                <a:spcPct val="50000"/>
              </a:spcBef>
            </a:pPr>
            <a:r>
              <a:rPr lang="zh-CN">
                <a:latin typeface="黑体" pitchFamily="2" charset="-122"/>
              </a:rPr>
              <a:t>描摹了几种声音？写出场面的特点如何？</a:t>
            </a:r>
          </a:p>
          <a:p>
            <a:pPr marL="342900" indent="-342900">
              <a:lnSpc>
                <a:spcPct val="20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  <a:sym typeface="Wingdings" pitchFamily="2" charset="2"/>
              </a:rPr>
              <a:t>齁声、妇拍儿渐止   鼠作作索索、倾倒的盆器</a:t>
            </a:r>
          </a:p>
          <a:p>
            <a:pPr marL="342900" indent="-342900">
              <a:lnSpc>
                <a:spcPct val="20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  <a:sym typeface="Wingdings" pitchFamily="2" charset="2"/>
              </a:rPr>
              <a:t>（声）、咳嗽</a:t>
            </a:r>
            <a:r>
              <a:rPr lang="zh-CN">
                <a:solidFill>
                  <a:schemeClr val="accent2"/>
                </a:solidFill>
                <a:latin typeface="Arial"/>
                <a:sym typeface="Wingdings" pitchFamily="2" charset="2"/>
              </a:rPr>
              <a:t> </a:t>
            </a:r>
            <a:r>
              <a:rPr lang="zh-CN">
                <a:solidFill>
                  <a:schemeClr val="accent2"/>
                </a:solidFill>
                <a:latin typeface="黑体" pitchFamily="2" charset="-122"/>
                <a:sym typeface="Wingdings" pitchFamily="2" charset="2"/>
              </a:rPr>
              <a:t>      </a:t>
            </a:r>
          </a:p>
          <a:p>
            <a:pPr marL="342900" indent="-342900">
              <a:lnSpc>
                <a:spcPct val="200000"/>
              </a:lnSpc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  <a:sym typeface="Wingdings" pitchFamily="2" charset="2"/>
              </a:rPr>
              <a:t>逐步变小</a:t>
            </a:r>
            <a:r>
              <a:rPr lang="zh-CN">
                <a:latin typeface="黑体" pitchFamily="2" charset="-122"/>
                <a:sym typeface="Wingdings" pitchFamily="2" charset="2"/>
              </a:rPr>
              <a:t> </a:t>
            </a:r>
            <a:r>
              <a:rPr lang="zh-CN">
                <a:solidFill>
                  <a:srgbClr val="FF0000"/>
                </a:solidFill>
                <a:latin typeface="黑体" pitchFamily="2" charset="-122"/>
                <a:sym typeface="Wingdings" pitchFamily="2" charset="2"/>
              </a:rPr>
              <a:t>渐平</a:t>
            </a:r>
            <a:endParaRPr lang="zh-CN">
              <a:solidFill>
                <a:srgbClr val="FF0000"/>
              </a:solidFill>
              <a:latin typeface="黑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187450" y="1073150"/>
            <a:ext cx="8424863" cy="4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第三个场面：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>
                <a:latin typeface="黑体" pitchFamily="2" charset="-122"/>
              </a:rPr>
              <a:t>描摹了多少种声音？场面的特点如何？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夫、妇、儿、人、犬、  倒、火、风 、求救、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曳屋、抢夺、泼水。</a:t>
            </a:r>
            <a:r>
              <a:rPr lang="zh-CN">
                <a:latin typeface="黑体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  <a:latin typeface="黑体" pitchFamily="2" charset="-122"/>
              </a:rPr>
              <a:t>（由少到多，由多到繁）突然变大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3288" y="630238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zh-CN" sz="3200" b="1">
                <a:ea typeface="黑体" pitchFamily="2" charset="-122"/>
              </a:rPr>
              <a:t>全文围绕哪个字来写的？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733425" y="1557338"/>
            <a:ext cx="34782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lang="zh-CN">
                <a:solidFill>
                  <a:srgbClr val="FF0000"/>
                </a:solidFill>
                <a:latin typeface="Arial" pitchFamily="34" charset="0"/>
              </a:rPr>
              <a:t>善”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20725" y="1989138"/>
            <a:ext cx="817245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>
                <a:solidFill>
                  <a:schemeClr val="tx2"/>
                </a:solidFill>
                <a:latin typeface="Arial" pitchFamily="34" charset="0"/>
              </a:rPr>
              <a:t>主题：</a:t>
            </a:r>
          </a:p>
          <a:p>
            <a:pPr>
              <a:lnSpc>
                <a:spcPct val="200000"/>
              </a:lnSpc>
            </a:pPr>
            <a:r>
              <a:rPr lang="zh-CN">
                <a:solidFill>
                  <a:schemeClr val="tx2"/>
                </a:solidFill>
                <a:latin typeface="Arial" pitchFamily="34" charset="0"/>
              </a:rPr>
              <a:t>       本文通过一场精彩逼真、生动有趣的口技表演，赞颂了我国民间艺人的</a:t>
            </a:r>
            <a:r>
              <a:rPr lang="zh-CN">
                <a:solidFill>
                  <a:srgbClr val="FF0000"/>
                </a:solidFill>
                <a:latin typeface="Arial" pitchFamily="34" charset="0"/>
              </a:rPr>
              <a:t>精湛技艺</a:t>
            </a:r>
            <a:r>
              <a:rPr lang="zh-CN">
                <a:solidFill>
                  <a:schemeClr val="tx2"/>
                </a:solidFill>
                <a:latin typeface="Arial" pitchFamily="34" charset="0"/>
              </a:rPr>
              <a:t>和及古代劳</a:t>
            </a:r>
          </a:p>
          <a:p>
            <a:pPr>
              <a:lnSpc>
                <a:spcPct val="200000"/>
              </a:lnSpc>
            </a:pPr>
            <a:r>
              <a:rPr lang="zh-CN">
                <a:solidFill>
                  <a:schemeClr val="tx2"/>
                </a:solidFill>
                <a:latin typeface="Arial" pitchFamily="34" charset="0"/>
              </a:rPr>
              <a:t>动人民的</a:t>
            </a:r>
            <a:r>
              <a:rPr lang="zh-CN">
                <a:solidFill>
                  <a:srgbClr val="FF0000"/>
                </a:solidFill>
                <a:latin typeface="Arial" pitchFamily="34" charset="0"/>
              </a:rPr>
              <a:t>聪明才智。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611188" y="723900"/>
            <a:ext cx="8045450" cy="2128838"/>
            <a:chOff x="0" y="0"/>
            <a:chExt cx="5068" cy="1341"/>
          </a:xfrm>
        </p:grpSpPr>
        <p:sp>
          <p:nvSpPr>
            <p:cNvPr id="31747" name="Text Box 3"/>
            <p:cNvSpPr txBox="1">
              <a:spLocks noChangeArrowheads="1"/>
            </p:cNvSpPr>
            <p:nvPr/>
          </p:nvSpPr>
          <p:spPr bwMode="auto">
            <a:xfrm>
              <a:off x="318" y="1014"/>
              <a:ext cx="315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dirty="0">
                  <a:latin typeface="黑体" pitchFamily="2" charset="-122"/>
                </a:rPr>
                <a:t>（侧面描写，烘托技艺高妙。</a:t>
              </a:r>
              <a:r>
                <a:rPr lang="zh-CN" altLang="zh-CN" dirty="0">
                  <a:latin typeface="黑体" pitchFamily="2" charset="-122"/>
                </a:rPr>
                <a:t>)</a:t>
              </a:r>
            </a:p>
          </p:txBody>
        </p:sp>
        <p:sp>
          <p:nvSpPr>
            <p:cNvPr id="31748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068" cy="8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>
                  <a:latin typeface="黑体" pitchFamily="2" charset="-122"/>
                </a:rPr>
                <a:t>讨论：</a:t>
              </a:r>
            </a:p>
            <a:p>
              <a:pPr>
                <a:lnSpc>
                  <a:spcPct val="150000"/>
                </a:lnSpc>
              </a:pPr>
              <a:r>
                <a:rPr lang="zh-CN">
                  <a:latin typeface="黑体" pitchFamily="2" charset="-122"/>
                </a:rPr>
                <a:t>    划出文中描写观众的句子，谈谈它们的作用。</a:t>
              </a:r>
            </a:p>
          </p:txBody>
        </p:sp>
      </p:grpSp>
      <p:grpSp>
        <p:nvGrpSpPr>
          <p:cNvPr id="31749" name="Group 5"/>
          <p:cNvGrpSpPr>
            <a:grpSpLocks/>
          </p:cNvGrpSpPr>
          <p:nvPr/>
        </p:nvGrpSpPr>
        <p:grpSpPr bwMode="auto">
          <a:xfrm>
            <a:off x="681038" y="3429000"/>
            <a:ext cx="7923212" cy="1800225"/>
            <a:chOff x="0" y="0"/>
            <a:chExt cx="4991" cy="1134"/>
          </a:xfrm>
        </p:grpSpPr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V="1">
              <a:off x="0" y="136"/>
              <a:ext cx="249" cy="453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>
              <a:off x="0" y="590"/>
              <a:ext cx="249" cy="408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>
              <a:off x="2359" y="599"/>
              <a:ext cx="454" cy="0"/>
            </a:xfrm>
            <a:prstGeom prst="line">
              <a:avLst/>
            </a:prstGeom>
            <a:noFill/>
            <a:ln w="57150" cmpd="sng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1753" name="Text Box 9"/>
            <p:cNvSpPr txBox="1">
              <a:spLocks noChangeArrowheads="1"/>
            </p:cNvSpPr>
            <p:nvPr/>
          </p:nvSpPr>
          <p:spPr bwMode="auto">
            <a:xfrm>
              <a:off x="254" y="0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>
                  <a:latin typeface="黑体" pitchFamily="2" charset="-122"/>
                </a:rPr>
                <a:t>正面描写</a:t>
              </a:r>
            </a:p>
          </p:txBody>
        </p:sp>
        <p:sp>
          <p:nvSpPr>
            <p:cNvPr id="31754" name="Text Box 10"/>
            <p:cNvSpPr txBox="1">
              <a:spLocks noChangeArrowheads="1"/>
            </p:cNvSpPr>
            <p:nvPr/>
          </p:nvSpPr>
          <p:spPr bwMode="auto">
            <a:xfrm>
              <a:off x="291" y="807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>
                  <a:latin typeface="黑体" pitchFamily="2" charset="-122"/>
                </a:rPr>
                <a:t>侧面描写</a:t>
              </a:r>
            </a:p>
          </p:txBody>
        </p:sp>
        <p:sp>
          <p:nvSpPr>
            <p:cNvPr id="31755" name="Text Box 11"/>
            <p:cNvSpPr txBox="1">
              <a:spLocks noChangeArrowheads="1"/>
            </p:cNvSpPr>
            <p:nvPr/>
          </p:nvSpPr>
          <p:spPr bwMode="auto">
            <a:xfrm>
              <a:off x="1497" y="408"/>
              <a:ext cx="349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>
                  <a:latin typeface="黑体" pitchFamily="2" charset="-122"/>
                </a:rPr>
                <a:t>相结合      衬托艺人技艺非凡。</a:t>
              </a:r>
            </a:p>
          </p:txBody>
        </p:sp>
      </p:grpSp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92150"/>
            <a:ext cx="6392863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882650" y="4581525"/>
            <a:ext cx="791845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 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随着每一阶段口技声响的</a:t>
            </a:r>
            <a:r>
              <a:rPr lang="zh-CN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变化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，听众的</a:t>
            </a:r>
            <a:r>
              <a:rPr lang="zh-CN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神情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、</a:t>
            </a:r>
          </a:p>
          <a:p>
            <a:pPr>
              <a:lnSpc>
                <a:spcPct val="150000"/>
              </a:lnSpc>
            </a:pPr>
            <a:r>
              <a:rPr lang="zh-CN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动作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又有怎样的变化？</a:t>
            </a:r>
          </a:p>
        </p:txBody>
      </p:sp>
    </p:spTree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4513" y="538163"/>
            <a:ext cx="7772400" cy="874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zh-CN" sz="3200" b="1" dirty="0">
                <a:solidFill>
                  <a:schemeClr val="accent2"/>
                </a:solidFill>
                <a:ea typeface="黑体" pitchFamily="2" charset="-122"/>
              </a:rPr>
              <a:t>作 图 练 习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116013" y="1412875"/>
            <a:ext cx="7204075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latin typeface="Arial" pitchFamily="34" charset="0"/>
              </a:rPr>
              <a:t>      </a:t>
            </a:r>
            <a:r>
              <a:rPr lang="zh-CN" dirty="0">
                <a:latin typeface="Arial" pitchFamily="34" charset="0"/>
              </a:rPr>
              <a:t>请用坐标轴画出口技艺人表演的声量大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小变化图，分三段，最大值可为</a:t>
            </a:r>
            <a:r>
              <a:rPr lang="zh-CN" altLang="zh-CN" dirty="0">
                <a:latin typeface="Arial" pitchFamily="34" charset="0"/>
              </a:rPr>
              <a:t>100</a:t>
            </a:r>
            <a:r>
              <a:rPr lang="zh-CN" dirty="0">
                <a:latin typeface="Arial" pitchFamily="34" charset="0"/>
              </a:rPr>
              <a:t>分贝，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最小值为</a:t>
            </a:r>
            <a:r>
              <a:rPr lang="zh-CN" altLang="zh-CN" dirty="0">
                <a:latin typeface="Arial" pitchFamily="34" charset="0"/>
              </a:rPr>
              <a:t>0</a:t>
            </a:r>
            <a:r>
              <a:rPr lang="zh-CN" dirty="0">
                <a:latin typeface="Arial" pitchFamily="34" charset="0"/>
              </a:rPr>
              <a:t>分贝。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      思考，这一变化与观众反应的激烈程度是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Arial" pitchFamily="34" charset="0"/>
              </a:rPr>
              <a:t>否有对应关系。</a:t>
            </a: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33388" y="115888"/>
            <a:ext cx="8675687" cy="623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黑体" pitchFamily="2" charset="-122"/>
              </a:rPr>
              <a:t>     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口技</a:t>
            </a:r>
            <a:r>
              <a:rPr lang="zh-CN" altLang="zh-CN" dirty="0">
                <a:latin typeface="Arial"/>
              </a:rPr>
              <a:t>——</a:t>
            </a:r>
            <a:r>
              <a:rPr lang="zh-CN" dirty="0">
                <a:latin typeface="黑体" pitchFamily="2" charset="-122"/>
              </a:rPr>
              <a:t>属杂技的一种，是我国很早就在民间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流行的一种由演员运用口腔发声来摹似各种声响的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技艺。由于表演者多隐身在布幔或屏风的后边，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俗称</a:t>
            </a:r>
            <a:r>
              <a:rPr lang="zh-CN" dirty="0">
                <a:latin typeface="Arial"/>
              </a:rPr>
              <a:t>“</a:t>
            </a:r>
            <a:r>
              <a:rPr lang="zh-CN" dirty="0">
                <a:latin typeface="黑体" pitchFamily="2" charset="-122"/>
              </a:rPr>
              <a:t>隔壁戏</a:t>
            </a:r>
            <a:r>
              <a:rPr lang="zh-CN" dirty="0">
                <a:latin typeface="Arial"/>
              </a:rPr>
              <a:t>”</a:t>
            </a:r>
            <a:r>
              <a:rPr lang="zh-CN" dirty="0">
                <a:latin typeface="黑体" pitchFamily="2" charset="-122"/>
              </a:rPr>
              <a:t>。 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    此技艺是艺人们长期在实际生活中仔细观察、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认真揣摩、勤学苦练而获得的。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    </a:t>
            </a:r>
            <a:r>
              <a:rPr lang="zh-CN" altLang="zh-CN" dirty="0">
                <a:latin typeface="黑体" pitchFamily="2" charset="-122"/>
              </a:rPr>
              <a:t>《</a:t>
            </a:r>
            <a:r>
              <a:rPr lang="zh-CN" dirty="0">
                <a:latin typeface="黑体" pitchFamily="2" charset="-122"/>
              </a:rPr>
              <a:t>口技</a:t>
            </a:r>
            <a:r>
              <a:rPr lang="zh-CN" altLang="zh-CN" dirty="0">
                <a:latin typeface="黑体" pitchFamily="2" charset="-122"/>
              </a:rPr>
              <a:t>》</a:t>
            </a:r>
            <a:r>
              <a:rPr lang="zh-CN" dirty="0">
                <a:latin typeface="黑体" pitchFamily="2" charset="-122"/>
              </a:rPr>
              <a:t>这篇课文记叙的就是一场在围幕中表</a:t>
            </a:r>
            <a:br>
              <a:rPr lang="zh-CN" dirty="0">
                <a:latin typeface="黑体" pitchFamily="2" charset="-122"/>
              </a:rPr>
            </a:br>
            <a:r>
              <a:rPr lang="zh-CN" dirty="0">
                <a:latin typeface="黑体" pitchFamily="2" charset="-122"/>
              </a:rPr>
              <a:t> 演的绝妙口技。</a:t>
            </a:r>
          </a:p>
        </p:txBody>
      </p:sp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468313" y="284163"/>
            <a:ext cx="8229600" cy="5808662"/>
            <a:chOff x="0" y="0"/>
            <a:chExt cx="5184" cy="3659"/>
          </a:xfrm>
        </p:grpSpPr>
        <p:sp>
          <p:nvSpPr>
            <p:cNvPr id="34819" name="Line 3">
              <a:hlinkHover r:id="" action="ppaction://noaction" highlightClick="1">
                <a:snd r:embed="rId2" name="Ring.wav"/>
              </a:hlinkHover>
            </p:cNvPr>
            <p:cNvSpPr>
              <a:spLocks noChangeShapeType="1"/>
            </p:cNvSpPr>
            <p:nvPr/>
          </p:nvSpPr>
          <p:spPr bwMode="auto">
            <a:xfrm flipV="1">
              <a:off x="528" y="2891"/>
              <a:ext cx="3552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0" name="Text Box 4">
              <a:hlinkClick r:id="" action="ppaction://noaction" highlightClick="1">
                <a:snd r:embed="rId2" name="Ring.wav"/>
              </a:hlinkClick>
              <a:hlinkHover r:id="" action="ppaction://noaction" highlightClick="1"/>
            </p:cNvPr>
            <p:cNvSpPr txBox="1">
              <a:spLocks noChangeArrowheads="1"/>
            </p:cNvSpPr>
            <p:nvPr/>
          </p:nvSpPr>
          <p:spPr bwMode="auto">
            <a:xfrm>
              <a:off x="1536" y="2987"/>
              <a:ext cx="576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47C8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疏到密</a:t>
              </a: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小到大</a:t>
              </a:r>
            </a:p>
          </p:txBody>
        </p:sp>
        <p:sp>
          <p:nvSpPr>
            <p:cNvPr id="34821" name="Text Box 5">
              <a:hlinkClick r:id="" action="ppaction://noaction" highlightClick="1">
                <a:snd r:embed="rId2" name="Ring.wav"/>
              </a:hlinkClick>
              <a:hlinkHover r:id="" action="ppaction://noaction" highlightClick="1"/>
            </p:cNvPr>
            <p:cNvSpPr txBox="1">
              <a:spLocks noChangeArrowheads="1"/>
            </p:cNvSpPr>
            <p:nvPr/>
          </p:nvSpPr>
          <p:spPr bwMode="auto">
            <a:xfrm>
              <a:off x="2496" y="2939"/>
              <a:ext cx="346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47C8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动衬静</a:t>
              </a:r>
            </a:p>
          </p:txBody>
        </p:sp>
        <p:sp>
          <p:nvSpPr>
            <p:cNvPr id="34822" name="Text Box 6">
              <a:hlinkClick r:id="" action="ppaction://noaction" highlightClick="1">
                <a:snd r:embed="rId2" name="Ring.wav"/>
              </a:hlinkClick>
              <a:hlinkHover r:id="" action="ppaction://noaction" highlightClick="1"/>
            </p:cNvPr>
            <p:cNvSpPr txBox="1">
              <a:spLocks noChangeArrowheads="1"/>
            </p:cNvSpPr>
            <p:nvPr/>
          </p:nvSpPr>
          <p:spPr bwMode="auto">
            <a:xfrm>
              <a:off x="3120" y="2987"/>
              <a:ext cx="576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47C8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密到繁</a:t>
              </a: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疏到密</a:t>
              </a:r>
              <a:endParaRPr lang="zh-CN" sz="2400" b="0">
                <a:latin typeface="黑体" pitchFamily="2" charset="-122"/>
              </a:endParaRPr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V="1">
              <a:off x="1008" y="731"/>
              <a:ext cx="0" cy="240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4" name="Text Box 8"/>
            <p:cNvSpPr txBox="1">
              <a:spLocks noChangeArrowheads="1"/>
            </p:cNvSpPr>
            <p:nvPr/>
          </p:nvSpPr>
          <p:spPr bwMode="auto">
            <a:xfrm>
              <a:off x="0" y="2171"/>
              <a:ext cx="96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伸颈侧目</a:t>
              </a:r>
              <a:endParaRPr lang="zh-CN" sz="2400" b="0">
                <a:latin typeface="Times New Roman" pitchFamily="18" charset="0"/>
              </a:endParaRP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微笑默叹</a:t>
              </a:r>
            </a:p>
          </p:txBody>
        </p:sp>
        <p:sp>
          <p:nvSpPr>
            <p:cNvPr id="34825" name="Text Box 9"/>
            <p:cNvSpPr txBox="1">
              <a:spLocks noChangeArrowheads="1"/>
            </p:cNvSpPr>
            <p:nvPr/>
          </p:nvSpPr>
          <p:spPr bwMode="auto">
            <a:xfrm>
              <a:off x="192" y="1643"/>
              <a:ext cx="6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意少舒</a:t>
              </a:r>
              <a:endParaRPr lang="zh-CN" sz="2400" b="0">
                <a:latin typeface="Times New Roman" pitchFamily="18" charset="0"/>
              </a:endParaRPr>
            </a:p>
          </p:txBody>
        </p:sp>
        <p:sp>
          <p:nvSpPr>
            <p:cNvPr id="34826" name="Text Box 10"/>
            <p:cNvSpPr txBox="1">
              <a:spLocks noChangeArrowheads="1"/>
            </p:cNvSpPr>
            <p:nvPr/>
          </p:nvSpPr>
          <p:spPr bwMode="auto">
            <a:xfrm>
              <a:off x="0" y="875"/>
              <a:ext cx="88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变色出臂</a:t>
              </a: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股战欲走</a:t>
              </a:r>
            </a:p>
          </p:txBody>
        </p:sp>
        <p:sp>
          <p:nvSpPr>
            <p:cNvPr id="34827" name="Text Box 11"/>
            <p:cNvSpPr txBox="1">
              <a:spLocks noChangeArrowheads="1"/>
            </p:cNvSpPr>
            <p:nvPr/>
          </p:nvSpPr>
          <p:spPr bwMode="auto">
            <a:xfrm>
              <a:off x="4032" y="2459"/>
              <a:ext cx="1152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正面描写</a:t>
              </a: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口技表演中</a:t>
              </a:r>
            </a:p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声音的变化</a:t>
              </a:r>
            </a:p>
          </p:txBody>
        </p:sp>
        <p:sp>
          <p:nvSpPr>
            <p:cNvPr id="34828" name="Text Box 12"/>
            <p:cNvSpPr txBox="1">
              <a:spLocks noChangeArrowheads="1"/>
            </p:cNvSpPr>
            <p:nvPr/>
          </p:nvSpPr>
          <p:spPr bwMode="auto">
            <a:xfrm>
              <a:off x="576" y="0"/>
              <a:ext cx="1152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侧面描写宾客的反应</a:t>
              </a:r>
            </a:p>
          </p:txBody>
        </p:sp>
        <p:sp>
          <p:nvSpPr>
            <p:cNvPr id="34829" name="Line 13"/>
            <p:cNvSpPr>
              <a:spLocks noChangeShapeType="1"/>
            </p:cNvSpPr>
            <p:nvPr/>
          </p:nvSpPr>
          <p:spPr bwMode="auto">
            <a:xfrm flipV="1">
              <a:off x="1104" y="2411"/>
              <a:ext cx="768" cy="0"/>
            </a:xfrm>
            <a:prstGeom prst="line">
              <a:avLst/>
            </a:prstGeom>
            <a:noFill/>
            <a:ln w="76200" cmpd="sng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0" name="Text Box 14"/>
            <p:cNvSpPr txBox="1">
              <a:spLocks noChangeArrowheads="1"/>
            </p:cNvSpPr>
            <p:nvPr/>
          </p:nvSpPr>
          <p:spPr bwMode="auto">
            <a:xfrm>
              <a:off x="1776" y="1671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_GB2312" pitchFamily="49" charset="-122"/>
                </a:rPr>
                <a:t>紧</a:t>
              </a:r>
              <a:endParaRPr lang="zh-CN" sz="2400" b="0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34831" name="Line 15"/>
            <p:cNvSpPr>
              <a:spLocks noChangeShapeType="1"/>
            </p:cNvSpPr>
            <p:nvPr/>
          </p:nvSpPr>
          <p:spPr bwMode="auto">
            <a:xfrm>
              <a:off x="2496" y="1787"/>
              <a:ext cx="672" cy="0"/>
            </a:xfrm>
            <a:prstGeom prst="line">
              <a:avLst/>
            </a:prstGeom>
            <a:noFill/>
            <a:ln w="76200" cmpd="sng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2" name="Text Box 16"/>
            <p:cNvSpPr txBox="1">
              <a:spLocks noChangeArrowheads="1"/>
            </p:cNvSpPr>
            <p:nvPr/>
          </p:nvSpPr>
          <p:spPr bwMode="auto">
            <a:xfrm>
              <a:off x="2592" y="1307"/>
              <a:ext cx="3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_GB2312" pitchFamily="49" charset="-122"/>
                </a:rPr>
                <a:t>缓</a:t>
              </a:r>
            </a:p>
          </p:txBody>
        </p:sp>
        <p:sp>
          <p:nvSpPr>
            <p:cNvPr id="34833" name="Line 17"/>
            <p:cNvSpPr>
              <a:spLocks noChangeShapeType="1"/>
            </p:cNvSpPr>
            <p:nvPr/>
          </p:nvSpPr>
          <p:spPr bwMode="auto">
            <a:xfrm flipV="1">
              <a:off x="3888" y="923"/>
              <a:ext cx="816" cy="0"/>
            </a:xfrm>
            <a:prstGeom prst="line">
              <a:avLst/>
            </a:prstGeom>
            <a:noFill/>
            <a:ln w="76200" cmpd="sng">
              <a:solidFill>
                <a:srgbClr val="FFCC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4" name="Text Box 18"/>
            <p:cNvSpPr txBox="1">
              <a:spLocks noChangeArrowheads="1"/>
            </p:cNvSpPr>
            <p:nvPr/>
          </p:nvSpPr>
          <p:spPr bwMode="auto">
            <a:xfrm>
              <a:off x="3099" y="1004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400" b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楷体_GB2312" pitchFamily="49" charset="-122"/>
                </a:rPr>
                <a:t>疾</a:t>
              </a:r>
            </a:p>
          </p:txBody>
        </p:sp>
        <p:sp>
          <p:nvSpPr>
            <p:cNvPr id="34835" name="Text Box 19"/>
            <p:cNvSpPr txBox="1">
              <a:spLocks noChangeArrowheads="1"/>
            </p:cNvSpPr>
            <p:nvPr/>
          </p:nvSpPr>
          <p:spPr bwMode="auto">
            <a:xfrm>
              <a:off x="3197" y="79"/>
              <a:ext cx="146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>
                  <a:solidFill>
                    <a:schemeClr val="accent2"/>
                  </a:solidFill>
                  <a:latin typeface="Times New Roman" pitchFamily="18" charset="0"/>
                </a:rPr>
                <a:t>情节发展情况</a:t>
              </a:r>
            </a:p>
          </p:txBody>
        </p:sp>
        <p:sp>
          <p:nvSpPr>
            <p:cNvPr id="34836" name="Line 20"/>
            <p:cNvSpPr>
              <a:spLocks noChangeShapeType="1"/>
            </p:cNvSpPr>
            <p:nvPr/>
          </p:nvSpPr>
          <p:spPr bwMode="auto">
            <a:xfrm flipV="1">
              <a:off x="1872" y="1787"/>
              <a:ext cx="576" cy="576"/>
            </a:xfrm>
            <a:prstGeom prst="line">
              <a:avLst/>
            </a:prstGeom>
            <a:noFill/>
            <a:ln w="76200" cmpd="sng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7" name="Line 21"/>
            <p:cNvSpPr>
              <a:spLocks noChangeShapeType="1"/>
            </p:cNvSpPr>
            <p:nvPr/>
          </p:nvSpPr>
          <p:spPr bwMode="auto">
            <a:xfrm flipV="1">
              <a:off x="3168" y="923"/>
              <a:ext cx="720" cy="816"/>
            </a:xfrm>
            <a:prstGeom prst="line">
              <a:avLst/>
            </a:prstGeom>
            <a:noFill/>
            <a:ln w="76200" cmpd="sng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8" name="Text Box 22"/>
            <p:cNvSpPr txBox="1">
              <a:spLocks noChangeArrowheads="1"/>
            </p:cNvSpPr>
            <p:nvPr/>
          </p:nvSpPr>
          <p:spPr bwMode="auto">
            <a:xfrm>
              <a:off x="1152" y="1883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 b="0">
                  <a:latin typeface="Times New Roman" pitchFamily="18" charset="0"/>
                  <a:ea typeface="楷体_GB2312" pitchFamily="49" charset="-122"/>
                </a:rPr>
                <a:t>平</a:t>
              </a:r>
            </a:p>
          </p:txBody>
        </p:sp>
        <p:sp>
          <p:nvSpPr>
            <p:cNvPr id="34839" name="Text Box 23"/>
            <p:cNvSpPr txBox="1">
              <a:spLocks noChangeArrowheads="1"/>
            </p:cNvSpPr>
            <p:nvPr/>
          </p:nvSpPr>
          <p:spPr bwMode="auto">
            <a:xfrm>
              <a:off x="3936" y="491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 b="0">
                  <a:latin typeface="Times New Roman" pitchFamily="18" charset="0"/>
                  <a:ea typeface="楷体_GB2312" pitchFamily="49" charset="-122"/>
                </a:rPr>
                <a:t>平</a:t>
              </a:r>
            </a:p>
          </p:txBody>
        </p:sp>
        <p:sp>
          <p:nvSpPr>
            <p:cNvPr id="34840" name="Rectangle 24"/>
            <p:cNvSpPr>
              <a:spLocks noChangeArrowheads="1"/>
            </p:cNvSpPr>
            <p:nvPr/>
          </p:nvSpPr>
          <p:spPr bwMode="auto">
            <a:xfrm>
              <a:off x="4032" y="875"/>
              <a:ext cx="11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幼圆" pitchFamily="49" charset="-122"/>
                  <a:ea typeface="楷体_GB2312" pitchFamily="49" charset="-122"/>
                </a:rPr>
                <a:t>首尾照应</a:t>
              </a:r>
            </a:p>
          </p:txBody>
        </p:sp>
        <p:sp>
          <p:nvSpPr>
            <p:cNvPr id="34841" name="Text Box 25"/>
            <p:cNvSpPr txBox="1">
              <a:spLocks noChangeArrowheads="1"/>
            </p:cNvSpPr>
            <p:nvPr/>
          </p:nvSpPr>
          <p:spPr bwMode="auto">
            <a:xfrm>
              <a:off x="1056" y="2459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>
                  <a:latin typeface="Times New Roman" pitchFamily="18" charset="0"/>
                  <a:ea typeface="楷体_GB2312" pitchFamily="49" charset="-122"/>
                </a:rPr>
                <a:t>铺垫衬托</a:t>
              </a:r>
            </a:p>
          </p:txBody>
        </p:sp>
        <p:sp>
          <p:nvSpPr>
            <p:cNvPr id="34842" name="Text Box 26"/>
            <p:cNvSpPr txBox="1">
              <a:spLocks noChangeArrowheads="1"/>
            </p:cNvSpPr>
            <p:nvPr/>
          </p:nvSpPr>
          <p:spPr bwMode="auto">
            <a:xfrm>
              <a:off x="1968" y="2267"/>
              <a:ext cx="105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>
                  <a:latin typeface="Times New Roman" pitchFamily="18" charset="0"/>
                  <a:ea typeface="楷体_GB2312" pitchFamily="49" charset="-122"/>
                </a:rPr>
                <a:t>渐入佳境</a:t>
              </a:r>
            </a:p>
          </p:txBody>
        </p:sp>
        <p:sp>
          <p:nvSpPr>
            <p:cNvPr id="34843" name="Text Box 27"/>
            <p:cNvSpPr txBox="1">
              <a:spLocks noChangeArrowheads="1"/>
            </p:cNvSpPr>
            <p:nvPr/>
          </p:nvSpPr>
          <p:spPr bwMode="auto">
            <a:xfrm>
              <a:off x="2448" y="1835"/>
              <a:ext cx="11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>
                  <a:latin typeface="Times New Roman" pitchFamily="18" charset="0"/>
                  <a:ea typeface="楷体_GB2312" pitchFamily="49" charset="-122"/>
                </a:rPr>
                <a:t>欲扬先抑</a:t>
              </a:r>
            </a:p>
          </p:txBody>
        </p:sp>
        <p:sp>
          <p:nvSpPr>
            <p:cNvPr id="34844" name="Text Box 28"/>
            <p:cNvSpPr txBox="1">
              <a:spLocks noChangeArrowheads="1"/>
            </p:cNvSpPr>
            <p:nvPr/>
          </p:nvSpPr>
          <p:spPr bwMode="auto">
            <a:xfrm>
              <a:off x="3408" y="1307"/>
              <a:ext cx="11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>
                  <a:latin typeface="Times New Roman" pitchFamily="18" charset="0"/>
                  <a:ea typeface="楷体_GB2312" pitchFamily="49" charset="-122"/>
                </a:rPr>
                <a:t>推向高潮</a:t>
              </a:r>
            </a:p>
          </p:txBody>
        </p:sp>
      </p:grpSp>
    </p:spTree>
  </p:cSld>
  <p:clrMapOvr>
    <a:masterClrMapping/>
  </p:clrMapOvr>
  <p:transition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57213" y="238125"/>
            <a:ext cx="8047037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讨论：开头结尾两次写到了表演道具，这是不是</a:t>
            </a:r>
          </a:p>
          <a:p>
            <a:pPr>
              <a:lnSpc>
                <a:spcPct val="200000"/>
              </a:lnSpc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      简单的重复？为什么？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黑体" pitchFamily="2" charset="-122"/>
              </a:rPr>
              <a:t>      不是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黑体" pitchFamily="2" charset="-122"/>
              </a:rPr>
              <a:t>      是以侧面反衬口技表演者技艺的高超，让人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黑体" pitchFamily="2" charset="-122"/>
              </a:rPr>
              <a:t>      恍然醒悟，原来一场出神火化的表演完全出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黑体" pitchFamily="2" charset="-122"/>
              </a:rPr>
              <a:t>      自一人的口中。</a:t>
            </a:r>
          </a:p>
          <a:p>
            <a:pPr>
              <a:lnSpc>
                <a:spcPct val="200000"/>
              </a:lnSpc>
            </a:pPr>
            <a:r>
              <a:rPr lang="zh-CN" dirty="0">
                <a:latin typeface="黑体" pitchFamily="2" charset="-122"/>
              </a:rPr>
              <a:t>      首尾呼应，结构严谨。</a:t>
            </a:r>
          </a:p>
        </p:txBody>
      </p:sp>
    </p:spTree>
  </p:cSld>
  <p:clrMapOvr>
    <a:masterClrMapping/>
  </p:clrMapOvr>
  <p:transition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258888" y="4933950"/>
            <a:ext cx="7561262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(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少顷、既而、是时、一时、未几、忽、</a:t>
            </a:r>
          </a:p>
          <a:p>
            <a:pPr>
              <a:lnSpc>
                <a:spcPct val="150000"/>
              </a:lnSpc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俄而、忽然</a:t>
            </a:r>
            <a:r>
              <a: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)        </a:t>
            </a:r>
            <a:r>
              <a:rPr lang="zh-CN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用词准确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292225" y="473075"/>
            <a:ext cx="2632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时间词填空：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258888" y="981075"/>
            <a:ext cx="7345362" cy="39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dirty="0"/>
              <a:t>表示突然发生：</a:t>
            </a:r>
            <a:r>
              <a:rPr lang="zh-CN" dirty="0">
                <a:solidFill>
                  <a:schemeClr val="accent2"/>
                </a:solidFill>
              </a:rPr>
              <a:t>（忽）（忽然）</a:t>
            </a:r>
            <a:r>
              <a:rPr lang="zh-CN" dirty="0">
                <a:solidFill>
                  <a:srgbClr val="FF0000"/>
                </a:solidFill>
              </a:rPr>
              <a:t/>
            </a:r>
            <a:br>
              <a:rPr lang="zh-CN" dirty="0">
                <a:solidFill>
                  <a:srgbClr val="FF0000"/>
                </a:solidFill>
              </a:rPr>
            </a:br>
            <a:r>
              <a:rPr lang="zh-CN" dirty="0"/>
              <a:t>表示几件事同时发生：</a:t>
            </a:r>
            <a:r>
              <a:rPr lang="zh-CN" dirty="0">
                <a:solidFill>
                  <a:schemeClr val="accent2"/>
                </a:solidFill>
              </a:rPr>
              <a:t>（一时）</a:t>
            </a:r>
          </a:p>
          <a:p>
            <a:pPr>
              <a:lnSpc>
                <a:spcPct val="150000"/>
              </a:lnSpc>
            </a:pPr>
            <a:r>
              <a:rPr lang="zh-CN" dirty="0"/>
              <a:t>表示两件事相继发生：</a:t>
            </a:r>
            <a:r>
              <a:rPr lang="zh-CN" dirty="0">
                <a:solidFill>
                  <a:schemeClr val="accent2"/>
                </a:solidFill>
              </a:rPr>
              <a:t>（既而）</a:t>
            </a:r>
          </a:p>
          <a:p>
            <a:pPr>
              <a:lnSpc>
                <a:spcPct val="150000"/>
              </a:lnSpc>
            </a:pPr>
            <a:r>
              <a:rPr lang="zh-CN" dirty="0"/>
              <a:t>表示在特定的某个时间内发生：</a:t>
            </a:r>
            <a:r>
              <a:rPr lang="zh-CN" dirty="0">
                <a:solidFill>
                  <a:schemeClr val="accent2"/>
                </a:solidFill>
              </a:rPr>
              <a:t>（是时）</a:t>
            </a:r>
          </a:p>
          <a:p>
            <a:pPr>
              <a:lnSpc>
                <a:spcPct val="150000"/>
              </a:lnSpc>
            </a:pPr>
            <a:r>
              <a:rPr lang="zh-CN" dirty="0"/>
              <a:t>表示过了很短时间就发生：         </a:t>
            </a:r>
          </a:p>
          <a:p>
            <a:pPr>
              <a:lnSpc>
                <a:spcPct val="150000"/>
              </a:lnSpc>
            </a:pPr>
            <a:r>
              <a:rPr lang="zh-CN" dirty="0">
                <a:solidFill>
                  <a:schemeClr val="accent2"/>
                </a:solidFill>
              </a:rPr>
              <a:t>（俄而）（少顷）（未几）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116013" y="1052513"/>
            <a:ext cx="7164387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1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、古今异义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会</a:t>
            </a:r>
            <a:r>
              <a:rPr lang="zh-CN" dirty="0">
                <a:latin typeface="黑体" pitchFamily="2" charset="-122"/>
              </a:rPr>
              <a:t>（适逢，正赶上）（会议、集会）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但</a:t>
            </a:r>
            <a:r>
              <a:rPr lang="zh-CN" dirty="0">
                <a:latin typeface="黑体" pitchFamily="2" charset="-122"/>
              </a:rPr>
              <a:t>（只）         （连词，表转折）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闻</a:t>
            </a:r>
            <a:r>
              <a:rPr lang="zh-CN" dirty="0">
                <a:latin typeface="黑体" pitchFamily="2" charset="-122"/>
              </a:rPr>
              <a:t>（听见）       （用鼻子嗅）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虽</a:t>
            </a:r>
            <a:r>
              <a:rPr lang="zh-CN" dirty="0">
                <a:latin typeface="黑体" pitchFamily="2" charset="-122"/>
              </a:rPr>
              <a:t>（即使）       （虽然，表转折）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股</a:t>
            </a:r>
            <a:r>
              <a:rPr lang="zh-CN" dirty="0">
                <a:latin typeface="黑体" pitchFamily="2" charset="-122"/>
              </a:rPr>
              <a:t>（大腿）       （屁股）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走</a:t>
            </a:r>
            <a:r>
              <a:rPr lang="zh-CN" dirty="0">
                <a:latin typeface="黑体" pitchFamily="2" charset="-122"/>
              </a:rPr>
              <a:t>（跑）         （步行）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673350" y="333375"/>
            <a:ext cx="3482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>
                <a:solidFill>
                  <a:schemeClr val="accent2"/>
                </a:solidFill>
                <a:latin typeface="黑体" pitchFamily="2" charset="-122"/>
              </a:rPr>
              <a:t>知 识 小 结</a:t>
            </a:r>
          </a:p>
        </p:txBody>
      </p:sp>
    </p:spTree>
  </p:cSld>
  <p:clrMapOvr>
    <a:masterClrMapping/>
  </p:clrMapOvr>
  <p:transition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331913" y="388938"/>
            <a:ext cx="41767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chemeClr val="accent2"/>
                </a:solidFill>
                <a:latin typeface="黑体" pitchFamily="2" charset="-122"/>
              </a:rPr>
              <a:t>2</a:t>
            </a: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、一词多义</a:t>
            </a: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1116013" y="981075"/>
            <a:ext cx="7772400" cy="5486400"/>
            <a:chOff x="0" y="0"/>
            <a:chExt cx="4896" cy="3456"/>
          </a:xfrm>
        </p:grpSpPr>
        <p:sp>
          <p:nvSpPr>
            <p:cNvPr id="3994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896" cy="3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zh-CN" dirty="0">
                  <a:latin typeface="黑体" pitchFamily="2" charset="-122"/>
                </a:rPr>
                <a:t>      </a:t>
              </a:r>
              <a:r>
                <a:rPr lang="zh-CN" dirty="0">
                  <a:latin typeface="黑体" pitchFamily="2" charset="-122"/>
                </a:rPr>
                <a:t>以为妙绝（副词，极，非常）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群响毕绝（动词，断绝，消失）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众妙毕备（名词，妙处）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以为妙绝（名词，妙处）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手有百指（名词，手指）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指其一端（动词，指出）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众宾团坐（动词，坐下）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满坐寂然（同</a:t>
              </a:r>
              <a:r>
                <a:rPr lang="zh-CN" dirty="0">
                  <a:latin typeface="Arial"/>
                </a:rPr>
                <a:t>“</a:t>
              </a:r>
              <a:r>
                <a:rPr lang="zh-CN" dirty="0">
                  <a:latin typeface="黑体" pitchFamily="2" charset="-122"/>
                </a:rPr>
                <a:t>座</a:t>
              </a:r>
              <a:r>
                <a:rPr lang="zh-CN" dirty="0">
                  <a:latin typeface="Arial"/>
                </a:rPr>
                <a:t>”</a:t>
              </a:r>
              <a:r>
                <a:rPr lang="zh-CN" dirty="0">
                  <a:latin typeface="黑体" pitchFamily="2" charset="-122"/>
                </a:rPr>
                <a:t>，名词，座位）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妇抚儿乳（动词，喂奶）</a:t>
              </a:r>
            </a:p>
            <a:p>
              <a:pPr marL="342900" indent="-342900">
                <a:spcBef>
                  <a:spcPct val="20000"/>
                </a:spcBef>
              </a:pPr>
              <a:r>
                <a:rPr lang="zh-CN" dirty="0">
                  <a:latin typeface="黑体" pitchFamily="2" charset="-122"/>
                </a:rPr>
                <a:t>      儿含乳啼（名词，乳头）</a:t>
              </a:r>
            </a:p>
          </p:txBody>
        </p:sp>
        <p:sp>
          <p:nvSpPr>
            <p:cNvPr id="39941" name="AutoShape 5"/>
            <p:cNvSpPr>
              <a:spLocks/>
            </p:cNvSpPr>
            <p:nvPr/>
          </p:nvSpPr>
          <p:spPr bwMode="auto">
            <a:xfrm>
              <a:off x="647" y="140"/>
              <a:ext cx="48" cy="384"/>
            </a:xfrm>
            <a:prstGeom prst="leftBrace">
              <a:avLst>
                <a:gd name="adj1" fmla="val 66667"/>
                <a:gd name="adj2" fmla="val 50000"/>
              </a:avLst>
            </a:prstGeom>
            <a:noFill/>
            <a:ln w="28575" cap="sq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2" name="AutoShape 6"/>
            <p:cNvSpPr>
              <a:spLocks/>
            </p:cNvSpPr>
            <p:nvPr/>
          </p:nvSpPr>
          <p:spPr bwMode="auto">
            <a:xfrm>
              <a:off x="628" y="811"/>
              <a:ext cx="48" cy="336"/>
            </a:xfrm>
            <a:prstGeom prst="leftBrace">
              <a:avLst>
                <a:gd name="adj1" fmla="val 58333"/>
                <a:gd name="adj2" fmla="val 50000"/>
              </a:avLst>
            </a:prstGeom>
            <a:noFill/>
            <a:ln w="28575" cap="sq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3" name="AutoShape 7"/>
            <p:cNvSpPr>
              <a:spLocks/>
            </p:cNvSpPr>
            <p:nvPr/>
          </p:nvSpPr>
          <p:spPr bwMode="auto">
            <a:xfrm>
              <a:off x="636" y="2126"/>
              <a:ext cx="48" cy="384"/>
            </a:xfrm>
            <a:prstGeom prst="leftBrace">
              <a:avLst>
                <a:gd name="adj1" fmla="val 66667"/>
                <a:gd name="adj2" fmla="val 50000"/>
              </a:avLst>
            </a:prstGeom>
            <a:noFill/>
            <a:ln w="28575" cap="sq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4" name="AutoShape 8"/>
            <p:cNvSpPr>
              <a:spLocks/>
            </p:cNvSpPr>
            <p:nvPr/>
          </p:nvSpPr>
          <p:spPr bwMode="auto">
            <a:xfrm>
              <a:off x="644" y="2761"/>
              <a:ext cx="48" cy="384"/>
            </a:xfrm>
            <a:prstGeom prst="leftBrace">
              <a:avLst>
                <a:gd name="adj1" fmla="val 66667"/>
                <a:gd name="adj2" fmla="val 50000"/>
              </a:avLst>
            </a:prstGeom>
            <a:noFill/>
            <a:ln w="28575" cap="sq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5" name="Rectangle 9"/>
            <p:cNvSpPr>
              <a:spLocks noChangeArrowheads="1"/>
            </p:cNvSpPr>
            <p:nvPr/>
          </p:nvSpPr>
          <p:spPr bwMode="auto">
            <a:xfrm>
              <a:off x="125" y="1449"/>
              <a:ext cx="113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>
                  <a:solidFill>
                    <a:srgbClr val="FF0000"/>
                  </a:solidFill>
                </a:rPr>
                <a:t>指：</a:t>
              </a:r>
            </a:p>
          </p:txBody>
        </p:sp>
        <p:sp>
          <p:nvSpPr>
            <p:cNvPr id="39946" name="Rectangle 10"/>
            <p:cNvSpPr>
              <a:spLocks noChangeArrowheads="1"/>
            </p:cNvSpPr>
            <p:nvPr/>
          </p:nvSpPr>
          <p:spPr bwMode="auto">
            <a:xfrm>
              <a:off x="125" y="2102"/>
              <a:ext cx="177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>
                  <a:solidFill>
                    <a:srgbClr val="FF0000"/>
                  </a:solidFill>
                  <a:latin typeface="黑体" pitchFamily="2" charset="-122"/>
                </a:rPr>
                <a:t>坐：</a:t>
              </a:r>
            </a:p>
          </p:txBody>
        </p:sp>
        <p:sp>
          <p:nvSpPr>
            <p:cNvPr id="39947" name="Rectangle 11"/>
            <p:cNvSpPr>
              <a:spLocks noChangeArrowheads="1"/>
            </p:cNvSpPr>
            <p:nvPr/>
          </p:nvSpPr>
          <p:spPr bwMode="auto">
            <a:xfrm>
              <a:off x="135" y="742"/>
              <a:ext cx="106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>
                  <a:solidFill>
                    <a:srgbClr val="FF0000"/>
                  </a:solidFill>
                  <a:latin typeface="黑体" pitchFamily="2" charset="-122"/>
                </a:rPr>
                <a:t>妙：</a:t>
              </a:r>
            </a:p>
          </p:txBody>
        </p:sp>
        <p:sp>
          <p:nvSpPr>
            <p:cNvPr id="39948" name="Rectangle 12"/>
            <p:cNvSpPr>
              <a:spLocks noChangeArrowheads="1"/>
            </p:cNvSpPr>
            <p:nvPr/>
          </p:nvSpPr>
          <p:spPr bwMode="auto">
            <a:xfrm>
              <a:off x="126" y="107"/>
              <a:ext cx="122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>
                  <a:solidFill>
                    <a:srgbClr val="FF0000"/>
                  </a:solidFill>
                  <a:latin typeface="黑体" pitchFamily="2" charset="-122"/>
                </a:rPr>
                <a:t>绝：</a:t>
              </a:r>
            </a:p>
          </p:txBody>
        </p:sp>
        <p:sp>
          <p:nvSpPr>
            <p:cNvPr id="39949" name="Rectangle 13"/>
            <p:cNvSpPr>
              <a:spLocks noChangeArrowheads="1"/>
            </p:cNvSpPr>
            <p:nvPr/>
          </p:nvSpPr>
          <p:spPr bwMode="auto">
            <a:xfrm>
              <a:off x="126" y="2728"/>
              <a:ext cx="163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>
                  <a:solidFill>
                    <a:srgbClr val="FF0000"/>
                  </a:solidFill>
                </a:rPr>
                <a:t>乳：</a:t>
              </a:r>
            </a:p>
          </p:txBody>
        </p:sp>
        <p:sp>
          <p:nvSpPr>
            <p:cNvPr id="39950" name="AutoShape 14"/>
            <p:cNvSpPr>
              <a:spLocks/>
            </p:cNvSpPr>
            <p:nvPr/>
          </p:nvSpPr>
          <p:spPr bwMode="auto">
            <a:xfrm>
              <a:off x="643" y="1467"/>
              <a:ext cx="44" cy="382"/>
            </a:xfrm>
            <a:prstGeom prst="leftBrace">
              <a:avLst>
                <a:gd name="adj1" fmla="val 72348"/>
                <a:gd name="adj2" fmla="val 50000"/>
              </a:avLst>
            </a:prstGeom>
            <a:noFill/>
            <a:ln w="28575" cap="sq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755650" y="404813"/>
            <a:ext cx="7772400" cy="562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3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、词类活用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（</a:t>
            </a:r>
            <a:r>
              <a:rPr lang="zh-CN" altLang="zh-CN" dirty="0">
                <a:latin typeface="黑体" pitchFamily="2" charset="-122"/>
              </a:rPr>
              <a:t>1</a:t>
            </a:r>
            <a:r>
              <a:rPr lang="zh-CN" dirty="0">
                <a:latin typeface="黑体" pitchFamily="2" charset="-122"/>
              </a:rPr>
              <a:t>）名词作动词：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		妇抚儿乳（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名作动，喂奶</a:t>
            </a:r>
            <a:r>
              <a:rPr lang="zh-CN" dirty="0">
                <a:latin typeface="黑体" pitchFamily="2" charset="-122"/>
              </a:rPr>
              <a:t>）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		会宾客大宴（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名作动，举行宴会</a:t>
            </a:r>
            <a:r>
              <a:rPr lang="zh-CN" dirty="0">
                <a:latin typeface="黑体" pitchFamily="2" charset="-122"/>
              </a:rPr>
              <a:t>）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		不能名其一处也（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名作动，说出</a:t>
            </a:r>
            <a:r>
              <a:rPr lang="zh-CN" dirty="0">
                <a:latin typeface="黑体" pitchFamily="2" charset="-122"/>
              </a:rPr>
              <a:t>）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（</a:t>
            </a:r>
            <a:r>
              <a:rPr lang="zh-CN" altLang="zh-CN" dirty="0">
                <a:latin typeface="黑体" pitchFamily="2" charset="-122"/>
              </a:rPr>
              <a:t>2</a:t>
            </a:r>
            <a:r>
              <a:rPr lang="zh-CN" dirty="0">
                <a:latin typeface="黑体" pitchFamily="2" charset="-122"/>
              </a:rPr>
              <a:t>）形容词作动词：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		京中有善口技者（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形作动，善于，擅长</a:t>
            </a:r>
            <a:r>
              <a:rPr lang="zh-CN" dirty="0">
                <a:latin typeface="黑体" pitchFamily="2" charset="-122"/>
              </a:rPr>
              <a:t>）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4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、通假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		</a:t>
            </a:r>
            <a:r>
              <a:rPr lang="zh-CN" dirty="0">
                <a:latin typeface="黑体" pitchFamily="2" charset="-122"/>
              </a:rPr>
              <a:t>满坐宾客（</a:t>
            </a:r>
            <a:r>
              <a:rPr lang="zh-CN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坐</a:t>
            </a:r>
            <a:r>
              <a:rPr lang="zh-CN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同</a:t>
            </a:r>
            <a:r>
              <a:rPr lang="zh-CN" dirty="0">
                <a:solidFill>
                  <a:srgbClr val="FF0000"/>
                </a:solidFill>
                <a:latin typeface="Arial"/>
              </a:rPr>
              <a:t>“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座</a:t>
            </a:r>
            <a:r>
              <a:rPr lang="zh-CN" dirty="0">
                <a:solidFill>
                  <a:srgbClr val="FF0000"/>
                </a:solidFill>
                <a:latin typeface="Arial"/>
              </a:rPr>
              <a:t>”</a:t>
            </a:r>
            <a:r>
              <a:rPr lang="zh-CN" dirty="0">
                <a:solidFill>
                  <a:srgbClr val="FF0000"/>
                </a:solidFill>
                <a:latin typeface="黑体" pitchFamily="2" charset="-122"/>
              </a:rPr>
              <a:t>，座位</a:t>
            </a:r>
            <a:r>
              <a:rPr lang="zh-CN" dirty="0">
                <a:latin typeface="黑体" pitchFamily="2" charset="-122"/>
              </a:rPr>
              <a:t>）</a:t>
            </a:r>
          </a:p>
        </p:txBody>
      </p:sp>
    </p:spTree>
  </p:cSld>
  <p:clrMapOvr>
    <a:masterClrMapping/>
  </p:clrMapOvr>
  <p:transition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88938" y="549275"/>
            <a:ext cx="806450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一、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时间词填空：</a:t>
            </a:r>
            <a:endParaRPr lang="zh-CN" altLang="en-US" dirty="0"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1、表示突然发生：（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忽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忽然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2、表示几件事同时发生：（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一时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3、表示两件事相继发生：（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既而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4、表示在特定的某个时间内发生：（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是时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5、表示过了很短时间就发生：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	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俄而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少顷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）、（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未几）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366838" y="5373688"/>
            <a:ext cx="77771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（少顷、既而、是时、一时、未几、忽、</a:t>
            </a:r>
          </a:p>
          <a:p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俄而、忽然）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986088" y="185738"/>
            <a:ext cx="31702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练 习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5607050" y="3341688"/>
            <a:ext cx="2636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舒筋活血</a:t>
            </a:r>
            <a:endParaRPr lang="zh-CN" b="0">
              <a:latin typeface="Times New Roman" pitchFamily="18" charset="0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724525" y="5243513"/>
            <a:ext cx="2447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莫可名状</a:t>
            </a:r>
            <a:endParaRPr lang="zh-CN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5435600" y="1514475"/>
            <a:ext cx="2663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丑态毕露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-34925" y="388938"/>
            <a:ext cx="91424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二、指出下列短语与课文中短语用法相同的词：</a:t>
            </a:r>
          </a:p>
        </p:txBody>
      </p:sp>
      <p:grpSp>
        <p:nvGrpSpPr>
          <p:cNvPr id="43014" name="Group 6"/>
          <p:cNvGrpSpPr>
            <a:grpSpLocks/>
          </p:cNvGrpSpPr>
          <p:nvPr/>
        </p:nvGrpSpPr>
        <p:grpSpPr bwMode="auto">
          <a:xfrm>
            <a:off x="1241425" y="1268413"/>
            <a:ext cx="3746500" cy="1439862"/>
            <a:chOff x="0" y="0"/>
            <a:chExt cx="2360" cy="907"/>
          </a:xfrm>
        </p:grpSpPr>
        <p:sp>
          <p:nvSpPr>
            <p:cNvPr id="43015" name="AutoShape 7"/>
            <p:cNvSpPr>
              <a:spLocks/>
            </p:cNvSpPr>
            <p:nvPr/>
          </p:nvSpPr>
          <p:spPr bwMode="auto">
            <a:xfrm>
              <a:off x="880" y="147"/>
              <a:ext cx="92" cy="588"/>
            </a:xfrm>
            <a:prstGeom prst="leftBrace">
              <a:avLst>
                <a:gd name="adj1" fmla="val 53261"/>
                <a:gd name="adj2" fmla="val 50000"/>
              </a:avLst>
            </a:prstGeom>
            <a:noFill/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1600" b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endParaRPr>
            </a:p>
          </p:txBody>
        </p:sp>
        <p:sp>
          <p:nvSpPr>
            <p:cNvPr id="43016" name="Rectangle 8"/>
            <p:cNvSpPr>
              <a:spLocks noChangeArrowheads="1"/>
            </p:cNvSpPr>
            <p:nvPr/>
          </p:nvSpPr>
          <p:spPr bwMode="auto">
            <a:xfrm>
              <a:off x="0" y="299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众妙</a:t>
              </a:r>
              <a:r>
                <a:rPr lang="zh-CN" sz="24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毕</a:t>
              </a:r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备</a:t>
              </a:r>
            </a:p>
          </p:txBody>
        </p:sp>
        <p:sp>
          <p:nvSpPr>
            <p:cNvPr id="43017" name="Rectangle 9"/>
            <p:cNvSpPr>
              <a:spLocks noChangeArrowheads="1"/>
            </p:cNvSpPr>
            <p:nvPr/>
          </p:nvSpPr>
          <p:spPr bwMode="auto">
            <a:xfrm>
              <a:off x="971" y="0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丑态毕露</a:t>
              </a:r>
            </a:p>
          </p:txBody>
        </p:sp>
        <p:sp>
          <p:nvSpPr>
            <p:cNvPr id="43018" name="Rectangle 10"/>
            <p:cNvSpPr>
              <a:spLocks noChangeArrowheads="1"/>
            </p:cNvSpPr>
            <p:nvPr/>
          </p:nvSpPr>
          <p:spPr bwMode="auto">
            <a:xfrm>
              <a:off x="953" y="318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毕业典礼</a:t>
              </a:r>
            </a:p>
          </p:txBody>
        </p:sp>
        <p:sp>
          <p:nvSpPr>
            <p:cNvPr id="43019" name="Rectangle 11"/>
            <p:cNvSpPr>
              <a:spLocks noChangeArrowheads="1"/>
            </p:cNvSpPr>
            <p:nvPr/>
          </p:nvSpPr>
          <p:spPr bwMode="auto">
            <a:xfrm>
              <a:off x="971" y="619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毕恭毕敬</a:t>
              </a:r>
            </a:p>
          </p:txBody>
        </p:sp>
      </p:grpSp>
      <p:grpSp>
        <p:nvGrpSpPr>
          <p:cNvPr id="43020" name="Group 12"/>
          <p:cNvGrpSpPr>
            <a:grpSpLocks/>
          </p:cNvGrpSpPr>
          <p:nvPr/>
        </p:nvGrpSpPr>
        <p:grpSpPr bwMode="auto">
          <a:xfrm>
            <a:off x="1314450" y="4840288"/>
            <a:ext cx="4410075" cy="1439862"/>
            <a:chOff x="0" y="0"/>
            <a:chExt cx="2778" cy="907"/>
          </a:xfrm>
        </p:grpSpPr>
        <p:sp>
          <p:nvSpPr>
            <p:cNvPr id="43021" name="Rectangle 13"/>
            <p:cNvSpPr>
              <a:spLocks noChangeArrowheads="1"/>
            </p:cNvSpPr>
            <p:nvPr/>
          </p:nvSpPr>
          <p:spPr bwMode="auto">
            <a:xfrm>
              <a:off x="1389" y="0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至理名言</a:t>
              </a:r>
            </a:p>
          </p:txBody>
        </p:sp>
        <p:sp>
          <p:nvSpPr>
            <p:cNvPr id="43022" name="Rectangle 14"/>
            <p:cNvSpPr>
              <a:spLocks noChangeArrowheads="1"/>
            </p:cNvSpPr>
            <p:nvPr/>
          </p:nvSpPr>
          <p:spPr bwMode="auto">
            <a:xfrm>
              <a:off x="1371" y="318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莫可名状</a:t>
              </a:r>
            </a:p>
          </p:txBody>
        </p:sp>
        <p:sp>
          <p:nvSpPr>
            <p:cNvPr id="43023" name="Rectangle 15"/>
            <p:cNvSpPr>
              <a:spLocks noChangeArrowheads="1"/>
            </p:cNvSpPr>
            <p:nvPr/>
          </p:nvSpPr>
          <p:spPr bwMode="auto">
            <a:xfrm>
              <a:off x="1389" y="619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有名无实</a:t>
              </a:r>
            </a:p>
          </p:txBody>
        </p:sp>
        <p:sp>
          <p:nvSpPr>
            <p:cNvPr id="43024" name="Rectangle 16"/>
            <p:cNvSpPr>
              <a:spLocks noChangeArrowheads="1"/>
            </p:cNvSpPr>
            <p:nvPr/>
          </p:nvSpPr>
          <p:spPr bwMode="auto">
            <a:xfrm>
              <a:off x="0" y="327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不能</a:t>
              </a:r>
              <a:r>
                <a:rPr lang="zh-CN" sz="24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名</a:t>
              </a:r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其一处</a:t>
              </a:r>
            </a:p>
          </p:txBody>
        </p:sp>
        <p:sp>
          <p:nvSpPr>
            <p:cNvPr id="43025" name="AutoShape 17"/>
            <p:cNvSpPr>
              <a:spLocks/>
            </p:cNvSpPr>
            <p:nvPr/>
          </p:nvSpPr>
          <p:spPr bwMode="auto">
            <a:xfrm>
              <a:off x="1297" y="149"/>
              <a:ext cx="85" cy="649"/>
            </a:xfrm>
            <a:prstGeom prst="leftBrace">
              <a:avLst>
                <a:gd name="adj1" fmla="val 63627"/>
                <a:gd name="adj2" fmla="val 50000"/>
              </a:avLst>
            </a:prstGeom>
            <a:noFill/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1600" b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endParaRPr>
            </a:p>
          </p:txBody>
        </p:sp>
      </p:grpSp>
      <p:grpSp>
        <p:nvGrpSpPr>
          <p:cNvPr id="43026" name="Group 18"/>
          <p:cNvGrpSpPr>
            <a:grpSpLocks/>
          </p:cNvGrpSpPr>
          <p:nvPr/>
        </p:nvGrpSpPr>
        <p:grpSpPr bwMode="auto">
          <a:xfrm>
            <a:off x="1316038" y="2997200"/>
            <a:ext cx="4119562" cy="1439863"/>
            <a:chOff x="0" y="0"/>
            <a:chExt cx="2595" cy="907"/>
          </a:xfrm>
        </p:grpSpPr>
        <p:sp>
          <p:nvSpPr>
            <p:cNvPr id="43027" name="Rectangle 19"/>
            <p:cNvSpPr>
              <a:spLocks noChangeArrowheads="1"/>
            </p:cNvSpPr>
            <p:nvPr/>
          </p:nvSpPr>
          <p:spPr bwMode="auto">
            <a:xfrm>
              <a:off x="1205" y="318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动作舒缓</a:t>
              </a:r>
            </a:p>
          </p:txBody>
        </p:sp>
        <p:sp>
          <p:nvSpPr>
            <p:cNvPr id="43028" name="Rectangle 20"/>
            <p:cNvSpPr>
              <a:spLocks noChangeArrowheads="1"/>
            </p:cNvSpPr>
            <p:nvPr/>
          </p:nvSpPr>
          <p:spPr bwMode="auto">
            <a:xfrm>
              <a:off x="1206" y="0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心情舒畅</a:t>
              </a:r>
            </a:p>
          </p:txBody>
        </p:sp>
        <p:sp>
          <p:nvSpPr>
            <p:cNvPr id="43029" name="Rectangle 21"/>
            <p:cNvSpPr>
              <a:spLocks noChangeArrowheads="1"/>
            </p:cNvSpPr>
            <p:nvPr/>
          </p:nvSpPr>
          <p:spPr bwMode="auto">
            <a:xfrm>
              <a:off x="1206" y="619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舒筋活血</a:t>
              </a:r>
            </a:p>
          </p:txBody>
        </p:sp>
        <p:sp>
          <p:nvSpPr>
            <p:cNvPr id="43030" name="Rectangle 22"/>
            <p:cNvSpPr>
              <a:spLocks noChangeArrowheads="1"/>
            </p:cNvSpPr>
            <p:nvPr/>
          </p:nvSpPr>
          <p:spPr bwMode="auto">
            <a:xfrm>
              <a:off x="0" y="328"/>
              <a:ext cx="13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宾客意少</a:t>
              </a:r>
              <a:r>
                <a:rPr lang="zh-CN" sz="24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</a:rPr>
                <a:t>舒</a:t>
              </a:r>
            </a:p>
          </p:txBody>
        </p:sp>
        <p:sp>
          <p:nvSpPr>
            <p:cNvPr id="43031" name="AutoShape 23"/>
            <p:cNvSpPr>
              <a:spLocks/>
            </p:cNvSpPr>
            <p:nvPr/>
          </p:nvSpPr>
          <p:spPr bwMode="auto">
            <a:xfrm>
              <a:off x="1106" y="182"/>
              <a:ext cx="92" cy="588"/>
            </a:xfrm>
            <a:prstGeom prst="leftBrace">
              <a:avLst>
                <a:gd name="adj1" fmla="val 53261"/>
                <a:gd name="adj2" fmla="val 50000"/>
              </a:avLst>
            </a:prstGeom>
            <a:noFill/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1600" b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187450" y="7620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（</a:t>
            </a:r>
            <a:r>
              <a:rPr lang="zh-CN" alt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1</a:t>
            </a:r>
            <a:r>
              <a:rPr 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）古今异义词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403648" y="1556792"/>
            <a:ext cx="6792913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①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但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：只；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：表示转折的连词；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②闻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：听；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：用鼻子嗅；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③虽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：即使；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：虽然；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④股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：大腿；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：屁股；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⑤走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：跑；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：步行。</a:t>
            </a:r>
          </a:p>
        </p:txBody>
      </p:sp>
    </p:spTree>
  </p:cSld>
  <p:clrMapOvr>
    <a:masterClrMapping/>
  </p:clrMapOvr>
  <p:transition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187450" y="762000"/>
            <a:ext cx="5256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（</a:t>
            </a:r>
            <a:r>
              <a:rPr lang="zh-CN" alt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2</a:t>
            </a:r>
            <a:r>
              <a:rPr 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）一词多义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474788" y="1628775"/>
            <a:ext cx="7273925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①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乳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妇抚儿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乳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动词，喂奶；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     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儿含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乳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啼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名词，奶头。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②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：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以为妙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副词，极；</a:t>
            </a: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     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群响毕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动词，尺，消失</a:t>
            </a:r>
            <a:r>
              <a:rPr 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。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9750" y="333375"/>
            <a:ext cx="8569325" cy="603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zh-CN" dirty="0">
                <a:latin typeface="黑体" pitchFamily="2" charset="-122"/>
              </a:rPr>
              <a:t>    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作者：</a:t>
            </a:r>
            <a:r>
              <a:rPr lang="zh-CN" dirty="0">
                <a:latin typeface="黑体" pitchFamily="2" charset="-122"/>
              </a:rPr>
              <a:t>林嗣环，字铁崖，清朝福建晋江人，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顺治年间进士。著有</a:t>
            </a:r>
            <a:r>
              <a:rPr lang="zh-CN" altLang="zh-CN" dirty="0">
                <a:latin typeface="黑体" pitchFamily="2" charset="-122"/>
              </a:rPr>
              <a:t>《</a:t>
            </a:r>
            <a:r>
              <a:rPr lang="zh-CN" dirty="0">
                <a:latin typeface="黑体" pitchFamily="2" charset="-122"/>
              </a:rPr>
              <a:t>铁崖文集</a:t>
            </a:r>
            <a:r>
              <a:rPr lang="zh-CN" altLang="zh-CN" dirty="0">
                <a:latin typeface="黑体" pitchFamily="2" charset="-122"/>
              </a:rPr>
              <a:t>》</a:t>
            </a:r>
            <a:r>
              <a:rPr lang="zh-CN" dirty="0">
                <a:latin typeface="黑体" pitchFamily="2" charset="-122"/>
              </a:rPr>
              <a:t>等。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    本文节选自</a:t>
            </a:r>
            <a:r>
              <a:rPr lang="zh-CN" altLang="zh-CN" dirty="0">
                <a:latin typeface="黑体" pitchFamily="2" charset="-122"/>
              </a:rPr>
              <a:t>《</a:t>
            </a:r>
            <a:r>
              <a:rPr lang="zh-CN" dirty="0">
                <a:latin typeface="黑体" pitchFamily="2" charset="-122"/>
              </a:rPr>
              <a:t>虞初新志</a:t>
            </a:r>
            <a:r>
              <a:rPr lang="zh-CN" altLang="zh-CN" dirty="0">
                <a:latin typeface="Times New Roman"/>
              </a:rPr>
              <a:t>·</a:t>
            </a:r>
            <a:r>
              <a:rPr lang="zh-CN" dirty="0">
                <a:latin typeface="黑体" pitchFamily="2" charset="-122"/>
              </a:rPr>
              <a:t>秋声诗自序</a:t>
            </a:r>
            <a:r>
              <a:rPr lang="zh-CN" altLang="zh-CN" dirty="0">
                <a:latin typeface="黑体" pitchFamily="2" charset="-122"/>
              </a:rPr>
              <a:t>》</a:t>
            </a:r>
            <a:r>
              <a:rPr lang="zh-CN" dirty="0">
                <a:latin typeface="黑体" pitchFamily="2" charset="-122"/>
              </a:rPr>
              <a:t>，原意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是借口技人的</a:t>
            </a:r>
            <a:r>
              <a:rPr lang="zh-CN" dirty="0">
                <a:latin typeface="Times New Roman"/>
              </a:rPr>
              <a:t>“</a:t>
            </a:r>
            <a:r>
              <a:rPr lang="zh-CN" dirty="0">
                <a:latin typeface="黑体" pitchFamily="2" charset="-122"/>
              </a:rPr>
              <a:t>善画声</a:t>
            </a:r>
            <a:r>
              <a:rPr lang="zh-CN" dirty="0">
                <a:latin typeface="Times New Roman"/>
              </a:rPr>
              <a:t>”</a:t>
            </a:r>
            <a:r>
              <a:rPr lang="zh-CN" dirty="0">
                <a:latin typeface="黑体" pitchFamily="2" charset="-122"/>
              </a:rPr>
              <a:t>（善于绘声绘色地描写生活）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说明</a:t>
            </a:r>
            <a:r>
              <a:rPr lang="zh-CN" altLang="zh-CN" dirty="0">
                <a:latin typeface="黑体" pitchFamily="2" charset="-122"/>
              </a:rPr>
              <a:t>《</a:t>
            </a:r>
            <a:r>
              <a:rPr lang="zh-CN" dirty="0">
                <a:latin typeface="黑体" pitchFamily="2" charset="-122"/>
              </a:rPr>
              <a:t>秋声诗</a:t>
            </a:r>
            <a:r>
              <a:rPr lang="zh-CN" altLang="zh-CN" dirty="0">
                <a:latin typeface="黑体" pitchFamily="2" charset="-122"/>
              </a:rPr>
              <a:t>》</a:t>
            </a:r>
            <a:r>
              <a:rPr lang="zh-CN" dirty="0">
                <a:latin typeface="黑体" pitchFamily="2" charset="-122"/>
              </a:rPr>
              <a:t>也是</a:t>
            </a:r>
            <a:r>
              <a:rPr lang="zh-CN" dirty="0">
                <a:latin typeface="Times New Roman"/>
              </a:rPr>
              <a:t>“</a:t>
            </a:r>
            <a:r>
              <a:rPr lang="zh-CN" dirty="0">
                <a:latin typeface="黑体" pitchFamily="2" charset="-122"/>
              </a:rPr>
              <a:t>善画声</a:t>
            </a:r>
            <a:r>
              <a:rPr lang="zh-CN" dirty="0">
                <a:latin typeface="Times New Roman"/>
              </a:rPr>
              <a:t>”</a:t>
            </a:r>
            <a:r>
              <a:rPr lang="zh-CN" dirty="0">
                <a:latin typeface="黑体" pitchFamily="2" charset="-122"/>
              </a:rPr>
              <a:t>的诗作。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Times New Roman"/>
              </a:rPr>
              <a:t>  </a:t>
            </a:r>
            <a:r>
              <a:rPr lang="zh-CN" dirty="0">
                <a:latin typeface="黑体" pitchFamily="2" charset="-122"/>
              </a:rPr>
              <a:t>   由清初张潮编写。它收集了明末清初人的文章，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汇为一编，共</a:t>
            </a:r>
            <a:r>
              <a:rPr lang="zh-CN" altLang="zh-CN" dirty="0">
                <a:latin typeface="黑体" pitchFamily="2" charset="-122"/>
              </a:rPr>
              <a:t>20</a:t>
            </a:r>
            <a:r>
              <a:rPr lang="zh-CN" dirty="0">
                <a:latin typeface="黑体" pitchFamily="2" charset="-122"/>
              </a:rPr>
              <a:t>卷。短篇小说集</a:t>
            </a:r>
            <a:r>
              <a:rPr lang="zh-CN" altLang="zh-CN" dirty="0">
                <a:latin typeface="黑体" pitchFamily="2" charset="-122"/>
              </a:rPr>
              <a:t>《</a:t>
            </a:r>
            <a:r>
              <a:rPr lang="zh-CN" dirty="0">
                <a:latin typeface="黑体" pitchFamily="2" charset="-122"/>
              </a:rPr>
              <a:t>虞初新志</a:t>
            </a:r>
            <a:r>
              <a:rPr lang="zh-CN" altLang="zh-CN" dirty="0">
                <a:latin typeface="黑体" pitchFamily="2" charset="-122"/>
              </a:rPr>
              <a:t>》</a:t>
            </a:r>
            <a:r>
              <a:rPr lang="zh-CN" dirty="0">
                <a:latin typeface="黑体" pitchFamily="2" charset="-122"/>
              </a:rPr>
              <a:t>中所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收集的不少篇章用小品文的笔调，写不平凡的人物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dirty="0">
                <a:latin typeface="黑体" pitchFamily="2" charset="-122"/>
              </a:rPr>
              <a:t>故事，引人入胜。　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</a:t>
            </a:r>
            <a:endParaRPr lang="zh-CN" dirty="0">
              <a:latin typeface="黑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735138" y="1789113"/>
            <a:ext cx="607695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①</a:t>
            </a:r>
            <a:r>
              <a:rPr 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善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京中有</a:t>
            </a:r>
            <a:r>
              <a:rPr 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善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口技者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原为形容词，</a:t>
            </a:r>
          </a:p>
          <a:p>
            <a:pPr>
              <a:lnSpc>
                <a:spcPct val="200000"/>
              </a:lnSpc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     活用为动词，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擅长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②</a:t>
            </a:r>
            <a:r>
              <a:rPr 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名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不能</a:t>
            </a:r>
            <a:r>
              <a:rPr 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名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其一处也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原为名词，</a:t>
            </a:r>
          </a:p>
          <a:p>
            <a:pPr>
              <a:lnSpc>
                <a:spcPct val="200000"/>
              </a:lnSpc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     活用为动词，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“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说出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”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。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403350" y="977900"/>
            <a:ext cx="49688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（</a:t>
            </a:r>
            <a:r>
              <a:rPr lang="zh-CN" altLang="zh-CN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3</a:t>
            </a:r>
            <a:r>
              <a:rPr lang="zh-CN" sz="32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）词性活用</a:t>
            </a:r>
          </a:p>
        </p:txBody>
      </p:sp>
    </p:spTree>
  </p:cSld>
  <p:clrMapOvr>
    <a:masterClrMapping/>
  </p:clrMapOvr>
  <p:transition>
    <p:wipe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003300" y="517525"/>
            <a:ext cx="5873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1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、能够有节奏地朗读课文。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028700" y="1254125"/>
            <a:ext cx="4972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2</a:t>
            </a: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、积累下列文言词语。</a:t>
            </a:r>
            <a:endParaRPr lang="zh-CN" b="0">
              <a:latin typeface="黑体" pitchFamily="2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01713" y="1952625"/>
            <a:ext cx="861060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古今异义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但（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只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）、虽（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即使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）、走（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跑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古今词义略有差别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会（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适逢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）、厅事（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厅堂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 施（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放置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）、闻（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听见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古今用法不同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宴（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举行宴会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 、乳（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喂奶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 ）名（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说出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）、善（ </a:t>
            </a:r>
            <a:r>
              <a:rPr 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擅长</a:t>
            </a:r>
            <a:r>
              <a:rPr 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66CC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autoUpdateAnimBg="0"/>
      <p:bldP spid="4710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23850" y="403225"/>
            <a:ext cx="8383588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itchFamily="2" charset="-122"/>
              </a:rPr>
              <a:t> </a:t>
            </a: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写作背景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　　 作者林嗣环，清顺治间进士，曾因事发配边疆，后来遇到大赦，回到杭州，就客死在杭州。这篇自序是为他的诗集写的。文章开头部分，写他处境艰难，闭门不出，听到外边的谣言就诗，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>
                <a:latin typeface="黑体" pitchFamily="2" charset="-122"/>
              </a:rPr>
              <a:t>  写成后以秋声命名。有一次与客人谈到像什么样的声音最好，其中一位客人就讲了这样一则关于口技的故事。标题是编书人另加的。</a:t>
            </a: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49275"/>
            <a:ext cx="6781800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03238" y="4149725"/>
            <a:ext cx="889317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zh-CN" dirty="0">
                <a:solidFill>
                  <a:schemeClr val="accent2"/>
                </a:solidFill>
                <a:latin typeface="黑体" pitchFamily="2" charset="-122"/>
              </a:rPr>
              <a:t> ①</a:t>
            </a: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京中有善口技者。会宾客大宴，于厅事之东北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角，施八尺屏障，口技人坐屏障中，一桌、一椅、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一扇、一抚尺而已。众宾团坐。少顷，但闻屏障中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chemeClr val="accent2"/>
                </a:solidFill>
                <a:latin typeface="黑体" pitchFamily="2" charset="-122"/>
              </a:rPr>
              <a:t>抚尺一下，满坐寂然，无敢哗者。</a:t>
            </a: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92138"/>
            <a:ext cx="658495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60363" y="4365625"/>
            <a:ext cx="939641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itchFamily="2" charset="-122"/>
              </a:rPr>
              <a:t>    ②</a:t>
            </a: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遥闻深巷中犬吠，便有妇人惊觉欠伸，其夫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   呓语。既而儿醒，大啼。夫亦醒。妇抚儿乳，儿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   含乳啼，妇拍而呜之。</a:t>
            </a:r>
            <a:endParaRPr lang="zh-CN" b="0">
              <a:solidFill>
                <a:schemeClr val="accent2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11188" y="1270000"/>
            <a:ext cx="7772400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altLang="zh-CN" dirty="0">
                <a:latin typeface="黑体" pitchFamily="2" charset="-122"/>
              </a:rPr>
              <a:t>    </a:t>
            </a:r>
            <a:r>
              <a:rPr lang="zh-CN" dirty="0">
                <a:latin typeface="黑体" pitchFamily="2" charset="-122"/>
              </a:rPr>
              <a:t>又一大儿醒，絮絮不止。当是时，妇手拍儿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声，口中呜声，儿含乳啼声，大儿初醒声，夫叱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大儿声，一时齐发，众妙毕备。满坐宾客无不伸</a:t>
            </a:r>
          </a:p>
          <a:p>
            <a:pPr marL="342900" indent="-342900">
              <a:lnSpc>
                <a:spcPct val="200000"/>
              </a:lnSpc>
              <a:spcBef>
                <a:spcPct val="20000"/>
              </a:spcBef>
            </a:pPr>
            <a:r>
              <a:rPr lang="zh-CN" dirty="0">
                <a:latin typeface="黑体" pitchFamily="2" charset="-122"/>
              </a:rPr>
              <a:t>颈，侧目，微笑，默叹，以为妙绝。 </a:t>
            </a: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t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49275"/>
            <a:ext cx="6551613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4437063"/>
            <a:ext cx="820896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itchFamily="2" charset="-122"/>
              </a:rPr>
              <a:t>    ③</a:t>
            </a: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未几，夫齁声起，妇拍儿亦渐拍渐止。微闻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有鼠作作索索，盆器倾侧，妇梦中咳嗽。宾客意少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chemeClr val="accent2"/>
                </a:solidFill>
                <a:latin typeface="黑体" pitchFamily="2" charset="-122"/>
              </a:rPr>
              <a:t>舒，稍稍正坐。     </a:t>
            </a:r>
            <a:endParaRPr lang="zh-CN" b="0">
              <a:solidFill>
                <a:schemeClr val="accent2"/>
              </a:solidFill>
              <a:latin typeface="黑体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第一PPT模板网-WWW.1PPT.COM">
  <a:themeElements>
    <a:clrScheme name="成教学院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成教学院">
      <a:majorFont>
        <a:latin typeface="方正大黑简体"/>
        <a:ea typeface="方正大黑简体"/>
        <a:cs typeface=""/>
      </a:majorFont>
      <a:minorFont>
        <a:latin typeface="方正大黑简体"/>
        <a:ea typeface="方正大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itchFamily="2" charset="-122"/>
          </a:defRPr>
        </a:defPPr>
      </a:lstStyle>
    </a:lnDef>
  </a:objectDefaults>
  <a:extraClrSchemeLst>
    <a:extraClrScheme>
      <a:clrScheme name="成教学院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成教学院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成教学院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成教学院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成教学院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成教学院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成教学院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内容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内容页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itchFamily="2" charset="-122"/>
          </a:defRPr>
        </a:defPPr>
      </a:lstStyle>
    </a:lnDef>
  </a:objectDefaults>
  <a:extraClrSchemeLst>
    <a:extraClrScheme>
      <a:clrScheme name="内容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成教学院</Template>
  <TotalTime>13</TotalTime>
  <Pages>0</Pages>
  <Words>2314</Words>
  <Characters>0</Characters>
  <Application>Microsoft Office PowerPoint</Application>
  <DocSecurity>0</DocSecurity>
  <PresentationFormat>全屏显示(4:3)</PresentationFormat>
  <Lines>0</Lines>
  <Paragraphs>272</Paragraphs>
  <Slides>41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Goudy Stout</vt:lpstr>
      <vt:lpstr>方正大黑简体</vt:lpstr>
      <vt:lpstr>黑体</vt:lpstr>
      <vt:lpstr>楷体_GB2312</vt:lpstr>
      <vt:lpstr>隶书</vt:lpstr>
      <vt:lpstr>宋体</vt:lpstr>
      <vt:lpstr>微软雅黑</vt:lpstr>
      <vt:lpstr>幼圆</vt:lpstr>
      <vt:lpstr>Arial</vt:lpstr>
      <vt:lpstr>Times New Roman</vt:lpstr>
      <vt:lpstr>Wingdings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重点读音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全文围绕哪个字来写的？</vt:lpstr>
      <vt:lpstr>PowerPoint 演示文稿</vt:lpstr>
      <vt:lpstr>PowerPoint 演示文稿</vt:lpstr>
      <vt:lpstr>作 图 练 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Altlan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607</cp:revision>
  <cp:lastPrinted>1899-12-30T00:00:00Z</cp:lastPrinted>
  <dcterms:created xsi:type="dcterms:W3CDTF">2003-06-25T01:56:33Z</dcterms:created>
  <dcterms:modified xsi:type="dcterms:W3CDTF">2017-05-31T02:01:43Z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