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59" r:id="rId6"/>
    <p:sldId id="266" r:id="rId7"/>
    <p:sldId id="260" r:id="rId8"/>
    <p:sldId id="261" r:id="rId9"/>
    <p:sldId id="262" r:id="rId10"/>
    <p:sldId id="263" r:id="rId11"/>
    <p:sldId id="270" r:id="rId12"/>
    <p:sldId id="264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EF54-A1CC-462E-BA94-7BB997A28F2E}" type="datetimeFigureOut">
              <a:rPr lang="zh-CN" altLang="en-US" smtClean="0"/>
              <a:pPr/>
              <a:t>2018/7/17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EDDB8-82EA-4E8A-8B4F-C0C6D500CF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EF54-A1CC-462E-BA94-7BB997A28F2E}" type="datetimeFigureOut">
              <a:rPr lang="zh-CN" altLang="en-US" smtClean="0"/>
              <a:pPr/>
              <a:t>2018/7/17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EDDB8-82EA-4E8A-8B4F-C0C6D500CF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EF54-A1CC-462E-BA94-7BB997A28F2E}" type="datetimeFigureOut">
              <a:rPr lang="zh-CN" altLang="en-US" smtClean="0"/>
              <a:pPr/>
              <a:t>2018/7/17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EDDB8-82EA-4E8A-8B4F-C0C6D500CF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EF54-A1CC-462E-BA94-7BB997A28F2E}" type="datetimeFigureOut">
              <a:rPr lang="zh-CN" altLang="en-US" smtClean="0"/>
              <a:pPr/>
              <a:t>2018/7/17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EDDB8-82EA-4E8A-8B4F-C0C6D500CF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EF54-A1CC-462E-BA94-7BB997A28F2E}" type="datetimeFigureOut">
              <a:rPr lang="zh-CN" altLang="en-US" smtClean="0"/>
              <a:pPr/>
              <a:t>2018/7/17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EDDB8-82EA-4E8A-8B4F-C0C6D500CF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EF54-A1CC-462E-BA94-7BB997A28F2E}" type="datetimeFigureOut">
              <a:rPr lang="zh-CN" altLang="en-US" smtClean="0"/>
              <a:pPr/>
              <a:t>2018/7/17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EDDB8-82EA-4E8A-8B4F-C0C6D500CF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EF54-A1CC-462E-BA94-7BB997A28F2E}" type="datetimeFigureOut">
              <a:rPr lang="zh-CN" altLang="en-US" smtClean="0"/>
              <a:pPr/>
              <a:t>2018/7/17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EDDB8-82EA-4E8A-8B4F-C0C6D500CF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EF54-A1CC-462E-BA94-7BB997A28F2E}" type="datetimeFigureOut">
              <a:rPr lang="zh-CN" altLang="en-US" smtClean="0"/>
              <a:pPr/>
              <a:t>2018/7/17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EDDB8-82EA-4E8A-8B4F-C0C6D500CF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EF54-A1CC-462E-BA94-7BB997A28F2E}" type="datetimeFigureOut">
              <a:rPr lang="zh-CN" altLang="en-US" smtClean="0"/>
              <a:pPr/>
              <a:t>2018/7/17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EDDB8-82EA-4E8A-8B4F-C0C6D500CF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EF54-A1CC-462E-BA94-7BB997A28F2E}" type="datetimeFigureOut">
              <a:rPr lang="zh-CN" altLang="en-US" smtClean="0"/>
              <a:pPr/>
              <a:t>2018/7/17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EDDB8-82EA-4E8A-8B4F-C0C6D500CF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EF54-A1CC-462E-BA94-7BB997A28F2E}" type="datetimeFigureOut">
              <a:rPr lang="zh-CN" altLang="en-US" smtClean="0"/>
              <a:pPr/>
              <a:t>2018/7/17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EDDB8-82EA-4E8A-8B4F-C0C6D500CF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7EF54-A1CC-462E-BA94-7BB997A28F2E}" type="datetimeFigureOut">
              <a:rPr lang="zh-CN" altLang="en-US" smtClean="0"/>
              <a:pPr/>
              <a:t>2018/7/17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EDDB8-82EA-4E8A-8B4F-C0C6D500CF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908720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病句类型五</a:t>
            </a:r>
            <a:endParaRPr lang="zh-CN" altLang="en-US" sz="8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2924944"/>
            <a:ext cx="7704856" cy="1752600"/>
          </a:xfrm>
        </p:spPr>
        <p:txBody>
          <a:bodyPr>
            <a:normAutofit/>
          </a:bodyPr>
          <a:lstStyle/>
          <a:p>
            <a:r>
              <a:rPr lang="zh-CN" altLang="en-US" sz="8000" b="1" dirty="0" smtClean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表 意 不 明</a:t>
            </a:r>
            <a:endParaRPr lang="zh-CN" altLang="en-US" sz="8000" b="1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3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773238"/>
            <a:ext cx="8229600" cy="4090987"/>
          </a:xfrm>
        </p:spPr>
        <p:txBody>
          <a:bodyPr/>
          <a:lstStyle/>
          <a:p>
            <a:pPr algn="l"/>
            <a:r>
              <a:rPr lang="zh-CN" altLang="en-US" sz="3600" b="1">
                <a:latin typeface="宋体" pitchFamily="2" charset="-122"/>
              </a:rPr>
              <a:t>　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、我有一个女儿，同许多年轻妈妈一样，愿意把孩子们打扮得漂亮些。</a:t>
            </a:r>
            <a:br>
              <a:rPr lang="zh-CN" altLang="en-US" sz="36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6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6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、记得当年我认识他的时候，还是七八岁的小孩，天真烂漫，无拘无束。</a:t>
            </a: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5724525" y="3357563"/>
            <a:ext cx="914400" cy="792162"/>
          </a:xfrm>
          <a:prstGeom prst="cloudCallout">
            <a:avLst>
              <a:gd name="adj1" fmla="val -141495"/>
              <a:gd name="adj2" fmla="val -152403"/>
            </a:avLst>
          </a:prstGeom>
          <a:solidFill>
            <a:srgbClr val="66FF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她</a:t>
            </a:r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2051050" y="3573463"/>
            <a:ext cx="914400" cy="792162"/>
          </a:xfrm>
          <a:prstGeom prst="wedgeEllipseCallout">
            <a:avLst>
              <a:gd name="adj1" fmla="val -120486"/>
              <a:gd name="adj2" fmla="val -105310"/>
            </a:avLst>
          </a:prstGeom>
          <a:solidFill>
            <a:srgbClr val="FF66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3200" b="1">
                <a:ea typeface="楷体_GB2312" pitchFamily="49" charset="-122"/>
              </a:rPr>
              <a:t>我</a:t>
            </a:r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6948488" y="5589588"/>
            <a:ext cx="914400" cy="792162"/>
          </a:xfrm>
          <a:prstGeom prst="wedgeEllipseCallout">
            <a:avLst>
              <a:gd name="adj1" fmla="val -32116"/>
              <a:gd name="adj2" fmla="val -146792"/>
            </a:avLst>
          </a:prstGeom>
          <a:solidFill>
            <a:srgbClr val="FF66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3200" b="1">
                <a:ea typeface="楷体_GB2312" pitchFamily="49" charset="-122"/>
              </a:rPr>
              <a:t>我</a:t>
            </a:r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auto">
          <a:xfrm>
            <a:off x="3779838" y="5589588"/>
            <a:ext cx="914400" cy="863600"/>
          </a:xfrm>
          <a:prstGeom prst="cloudCallout">
            <a:avLst>
              <a:gd name="adj1" fmla="val 319097"/>
              <a:gd name="adj2" fmla="val -150366"/>
            </a:avLst>
          </a:prstGeom>
          <a:solidFill>
            <a:srgbClr val="66FF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他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419475" y="1341438"/>
            <a:ext cx="4752975" cy="579437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随意省略，造成句子歧义</a:t>
            </a:r>
          </a:p>
        </p:txBody>
      </p:sp>
      <p:sp>
        <p:nvSpPr>
          <p:cNvPr id="62473" name="Text Box 9"/>
          <p:cNvSpPr txBox="1">
            <a:spLocks noChangeArrowheads="1"/>
          </p:cNvSpPr>
          <p:nvPr/>
        </p:nvSpPr>
        <p:spPr bwMode="auto">
          <a:xfrm>
            <a:off x="1835150" y="620713"/>
            <a:ext cx="2222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ea typeface="楷体_GB2312" pitchFamily="49" charset="-122"/>
              </a:rPr>
              <a:t>例题引路</a:t>
            </a:r>
          </a:p>
        </p:txBody>
      </p:sp>
      <p:pic>
        <p:nvPicPr>
          <p:cNvPr id="62474" name="Picture 10" descr="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04813"/>
            <a:ext cx="13589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  <p:bldP spid="10244" grpId="0" animBg="1" autoUpdateAnimBg="0"/>
      <p:bldP spid="10245" grpId="0" animBg="1" autoUpdateAnimBg="0"/>
      <p:bldP spid="10246" grpId="0" animBg="1" autoUpdateAnimBg="0"/>
      <p:bldP spid="10247" grpId="0" animBg="1" autoUpdateAnimBg="0"/>
      <p:bldP spid="10248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76673"/>
            <a:ext cx="7848872" cy="4433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defRPr/>
            </a:pPr>
            <a:r>
              <a:rPr lang="en-US" altLang="zh-CN" sz="32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、大妈看着几个解放军战士面带难色。外面的场地上已没有人</a:t>
            </a:r>
            <a:r>
              <a:rPr lang="en-US" altLang="zh-CN" sz="32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周围静下来了。</a:t>
            </a:r>
            <a:endParaRPr lang="en-US" altLang="zh-CN" sz="3200" b="1" kern="0" noProof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defRPr/>
            </a:pPr>
            <a:endParaRPr lang="en-US" altLang="zh-CN" sz="3200" b="1" kern="0" noProof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defRPr/>
            </a:pPr>
            <a:endParaRPr lang="en-US" altLang="zh-CN" sz="3200" b="1" kern="0" noProof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defRPr/>
            </a:pPr>
            <a:endParaRPr lang="en-US" altLang="zh-CN" sz="3200" b="1" kern="0" noProof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defRPr/>
            </a:pPr>
            <a:endParaRPr lang="zh-CN" altLang="en-US" sz="3200" b="1" noProof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3933056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、小王看见小张搀扶着一位老大爷沿着小巷走来</a:t>
            </a:r>
            <a:r>
              <a:rPr lang="en-US" altLang="zh-CN" sz="32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手里提着一个竹篮子。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3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773238"/>
            <a:ext cx="8013700" cy="4378325"/>
          </a:xfrm>
        </p:spPr>
        <p:txBody>
          <a:bodyPr/>
          <a:lstStyle/>
          <a:p>
            <a:pPr algn="l"/>
            <a:r>
              <a:rPr lang="zh-CN" altLang="en-US" sz="3200" b="1">
                <a:latin typeface="宋体" pitchFamily="2" charset="-122"/>
              </a:rPr>
              <a:t>　　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、有人主张接受，有人反对，他同意这种主张。</a:t>
            </a:r>
            <a:br>
              <a:rPr lang="zh-CN" altLang="en-US" sz="32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、我认为，应该尽可能使用简化字，不要滥用繁体字，这样会给汉字规范和青少年学习增加困难。</a:t>
            </a:r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>
            <a:off x="539750" y="3213100"/>
            <a:ext cx="8651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>
            <a:off x="3779838" y="5157788"/>
            <a:ext cx="863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2843213" y="2708275"/>
            <a:ext cx="1655762" cy="0"/>
          </a:xfrm>
          <a:prstGeom prst="line">
            <a:avLst/>
          </a:prstGeom>
          <a:noFill/>
          <a:ln w="38100">
            <a:solidFill>
              <a:srgbClr val="3399FF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>
            <a:off x="5651500" y="2708275"/>
            <a:ext cx="865188" cy="0"/>
          </a:xfrm>
          <a:prstGeom prst="line">
            <a:avLst/>
          </a:prstGeom>
          <a:noFill/>
          <a:ln w="38100">
            <a:solidFill>
              <a:srgbClr val="3399FF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>
            <a:off x="5795963" y="4652963"/>
            <a:ext cx="2016125" cy="0"/>
          </a:xfrm>
          <a:prstGeom prst="line">
            <a:avLst/>
          </a:prstGeom>
          <a:noFill/>
          <a:ln w="38100">
            <a:solidFill>
              <a:srgbClr val="3399FF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>
            <a:off x="1403350" y="5157788"/>
            <a:ext cx="2087563" cy="0"/>
          </a:xfrm>
          <a:prstGeom prst="line">
            <a:avLst/>
          </a:prstGeom>
          <a:noFill/>
          <a:ln w="38100">
            <a:solidFill>
              <a:srgbClr val="3399FF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3348038" y="1484313"/>
            <a:ext cx="4805362" cy="579437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代词指代不明导致歧义</a:t>
            </a:r>
          </a:p>
        </p:txBody>
      </p:sp>
      <p:sp>
        <p:nvSpPr>
          <p:cNvPr id="63499" name="Text Box 11"/>
          <p:cNvSpPr txBox="1">
            <a:spLocks noChangeArrowheads="1"/>
          </p:cNvSpPr>
          <p:nvPr/>
        </p:nvSpPr>
        <p:spPr bwMode="auto">
          <a:xfrm>
            <a:off x="1835150" y="620713"/>
            <a:ext cx="2222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ea typeface="楷体_GB2312" pitchFamily="49" charset="-122"/>
              </a:rPr>
              <a:t>例题引路</a:t>
            </a:r>
          </a:p>
        </p:txBody>
      </p:sp>
      <p:pic>
        <p:nvPicPr>
          <p:cNvPr id="63500" name="Picture 12" descr="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04813"/>
            <a:ext cx="13589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  <p:bldP spid="11268" grpId="0" animBg="1"/>
      <p:bldP spid="11269" grpId="0" animBg="1"/>
      <p:bldP spid="11270" grpId="0" animBg="1"/>
      <p:bldP spid="11271" grpId="0" animBg="1"/>
      <p:bldP spid="11272" grpId="0" animBg="1"/>
      <p:bldP spid="11273" grpId="0" animBg="1"/>
      <p:bldP spid="11274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548680"/>
            <a:ext cx="86409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32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多音字造成歧义</a:t>
            </a:r>
            <a:endParaRPr lang="zh-CN" altLang="en-US" sz="3200" b="1" noProof="1">
              <a:latin typeface="黑体" pitchFamily="49" charset="-122"/>
              <a:ea typeface="黑体" pitchFamily="49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32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汉语的多音字较多</a:t>
            </a:r>
            <a:r>
              <a:rPr lang="en-US" altLang="zh-CN" sz="32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有时在同一个句子中</a:t>
            </a:r>
            <a:r>
              <a:rPr lang="en-US" altLang="zh-CN" sz="32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读音不同</a:t>
            </a:r>
            <a:r>
              <a:rPr lang="en-US" altLang="zh-CN" sz="32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意义也大相径庭</a:t>
            </a:r>
            <a:r>
              <a:rPr lang="en-US" altLang="zh-CN" sz="32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它所</a:t>
            </a:r>
            <a:r>
              <a:rPr lang="zh-CN" altLang="en-US" sz="32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造成的歧义也是很隐蔽的</a:t>
            </a:r>
            <a:r>
              <a:rPr lang="en-US" altLang="zh-CN" sz="32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应关注。</a:t>
            </a:r>
            <a:endParaRPr lang="zh-CN" altLang="en-US" sz="3200" b="1" noProof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4149080"/>
            <a:ext cx="82089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例：赵长龙向李长风借钱</a:t>
            </a:r>
            <a:r>
              <a:rPr lang="en-US" altLang="zh-CN" sz="32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现在还欠款壹万叁仟</a:t>
            </a:r>
            <a:r>
              <a:rPr lang="en-US" altLang="zh-CN" sz="32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(13 000)</a:t>
            </a:r>
            <a:r>
              <a:rPr lang="zh-CN" altLang="en-US" sz="32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圆。特立此字据。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332656"/>
            <a:ext cx="878497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auto" latinLnBrk="1" hangingPunct="0">
              <a:defRPr/>
            </a:pPr>
            <a:r>
              <a:rPr lang="zh-CN" altLang="en-US" sz="28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成分指向不同造成歧义</a:t>
            </a:r>
            <a:endParaRPr lang="zh-CN" altLang="en-US" sz="2800" b="1" noProof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0" fontAlgn="auto" latinLnBrk="1" hangingPunct="0">
              <a:defRPr/>
            </a:pPr>
            <a:r>
              <a:rPr lang="zh-CN" altLang="en-US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某些词语在句中所担当的成分具有不确定性</a:t>
            </a:r>
            <a:r>
              <a:rPr lang="en-US" altLang="zh-CN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致使该句子的表意混乱。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如</a:t>
            </a:r>
            <a:r>
              <a:rPr lang="en-US" altLang="zh-CN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:</a:t>
            </a:r>
            <a:endParaRPr lang="zh-CN" altLang="en-US" sz="2800" b="1" noProof="1" smtClean="0">
              <a:latin typeface="黑体" pitchFamily="49" charset="-122"/>
              <a:ea typeface="黑体" pitchFamily="49" charset="-122"/>
            </a:endParaRPr>
          </a:p>
          <a:p>
            <a:pPr eaLnBrk="0" fontAlgn="auto" latinLnBrk="1" hangingPunct="0">
              <a:defRPr/>
            </a:pPr>
            <a:r>
              <a:rPr lang="zh-CN" altLang="en-US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日本在野党强烈指责财务大臣“口无遮拦”、公开谈及政府去年入市干预日元具体汇率的行为是极不负责任的。</a:t>
            </a:r>
            <a:endParaRPr lang="zh-CN" altLang="en-US" sz="2800" b="1" noProof="1" smtClean="0">
              <a:latin typeface="黑体" pitchFamily="49" charset="-122"/>
              <a:ea typeface="黑体" pitchFamily="49" charset="-122"/>
            </a:endParaRPr>
          </a:p>
          <a:p>
            <a:pPr eaLnBrk="0" fontAlgn="auto" latinLnBrk="1" hangingPunct="0">
              <a:defRPr/>
            </a:pPr>
            <a:r>
              <a:rPr lang="zh-CN" altLang="en-US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该句中</a:t>
            </a:r>
            <a:r>
              <a:rPr lang="en-US" altLang="zh-CN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,“</a:t>
            </a:r>
            <a:r>
              <a:rPr lang="zh-CN" altLang="en-US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极不负责任”的对象可能是在野党</a:t>
            </a:r>
            <a:r>
              <a:rPr lang="en-US" altLang="zh-CN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也可能是财务大臣。可以改为“日本在野党强烈指责财务大臣‘口无遮拦’、公开谈及政府去年入市干预日元具体汇率的行为</a:t>
            </a:r>
            <a:r>
              <a:rPr lang="en-US" altLang="zh-CN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在野党的指责是极不负责任的”</a:t>
            </a:r>
            <a:r>
              <a:rPr lang="en-US" altLang="zh-CN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或“日本在野党强烈指责财务大臣‘口无遮拦’、公开谈及政府去年入市干预日元具体汇率的行为</a:t>
            </a:r>
            <a:r>
              <a:rPr lang="en-US" altLang="zh-CN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财务大臣的行为是极不负责任的”。</a:t>
            </a:r>
            <a:endParaRPr lang="zh-CN" altLang="en-US" sz="2800" b="1" noProof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980728"/>
            <a:ext cx="777686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王林待在实验室里半个月</a:t>
            </a:r>
            <a:r>
              <a:rPr lang="en-US" altLang="zh-CN" sz="32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好像与世隔绝了</a:t>
            </a:r>
            <a:r>
              <a:rPr lang="en-US" altLang="zh-CN" sz="32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所以他回到家</a:t>
            </a:r>
            <a:r>
              <a:rPr lang="en-US" altLang="zh-CN" sz="32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强迫自己看了十天的报纸。</a:t>
            </a:r>
            <a:endParaRPr lang="en-US" altLang="zh-CN" sz="3200" b="1" kern="0" noProof="1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200" b="1" kern="0" noProof="1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200" b="1" kern="0" noProof="1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200" b="1" kern="0" noProof="1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200" b="1" kern="0" noProof="1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1ABA1D-E338-45C2-9122-C60C5A9A7920}" type="slidenum">
              <a:rPr lang="zh-CN" altLang="zh-CN"/>
              <a:pPr/>
              <a:t>16</a:t>
            </a:fld>
            <a:endParaRPr lang="zh-CN" altLang="zh-CN"/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7489825" cy="6096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经典试题分析</a:t>
            </a:r>
            <a:r>
              <a:rPr lang="zh-CN" alt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5]</a:t>
            </a:r>
            <a:r>
              <a:rPr 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（表意不明）</a:t>
            </a:r>
            <a:endParaRPr lang="zh-CN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752"/>
            <a:ext cx="9144000" cy="316267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b="1" dirty="0">
                <a:latin typeface="黑体" pitchFamily="49" charset="-122"/>
                <a:ea typeface="黑体" pitchFamily="49" charset="-122"/>
              </a:rPr>
              <a:t>、县里的通知说，让赵乡长本月</a:t>
            </a:r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15</a:t>
            </a:r>
            <a:r>
              <a:rPr lang="zh-CN" b="1" dirty="0">
                <a:latin typeface="黑体" pitchFamily="49" charset="-122"/>
                <a:ea typeface="黑体" pitchFamily="49" charset="-122"/>
              </a:rPr>
              <a:t>日前去汇报</a:t>
            </a:r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b="1" dirty="0">
                <a:latin typeface="黑体" pitchFamily="49" charset="-122"/>
                <a:ea typeface="黑体" pitchFamily="49" charset="-122"/>
              </a:rPr>
              <a:t>、某人接到一学术会议秘书组来函，信上说只要你单位同意，报销旅差费，安排住处，领取大会出席证的问题可由我们解决。</a:t>
            </a:r>
          </a:p>
          <a:p>
            <a:pPr>
              <a:lnSpc>
                <a:spcPct val="90000"/>
              </a:lnSpc>
            </a:pPr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b="1" dirty="0">
                <a:latin typeface="黑体" pitchFamily="49" charset="-122"/>
                <a:ea typeface="黑体" pitchFamily="49" charset="-122"/>
              </a:rPr>
              <a:t>、大家对护林员揭发林业局带头偷运木料的问题，普遍感到非常气愤</a:t>
            </a:r>
            <a:r>
              <a:rPr lang="zh-CN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8068" name="AutoShape 4"/>
          <p:cNvSpPr>
            <a:spLocks noChangeArrowheads="1"/>
          </p:cNvSpPr>
          <p:nvPr/>
        </p:nvSpPr>
        <p:spPr bwMode="auto">
          <a:xfrm>
            <a:off x="0" y="5084763"/>
            <a:ext cx="4140200" cy="685800"/>
          </a:xfrm>
          <a:prstGeom prst="cloudCallout">
            <a:avLst>
              <a:gd name="adj1" fmla="val 62731"/>
              <a:gd name="adj2" fmla="val -168981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zh-CN" sz="3200" b="1">
                <a:solidFill>
                  <a:srgbClr val="0000FF"/>
                </a:solidFill>
                <a:latin typeface="Times New Roman" pitchFamily="18" charset="0"/>
              </a:rPr>
              <a:t>问题出在哪？</a:t>
            </a:r>
          </a:p>
        </p:txBody>
      </p:sp>
      <p:sp>
        <p:nvSpPr>
          <p:cNvPr id="88069" name="AutoShape 5"/>
          <p:cNvSpPr>
            <a:spLocks noChangeArrowheads="1"/>
          </p:cNvSpPr>
          <p:nvPr/>
        </p:nvSpPr>
        <p:spPr bwMode="auto">
          <a:xfrm>
            <a:off x="4356100" y="5257800"/>
            <a:ext cx="1524000" cy="152400"/>
          </a:xfrm>
          <a:prstGeom prst="rightArrow">
            <a:avLst>
              <a:gd name="adj1" fmla="val 50000"/>
              <a:gd name="adj2" fmla="val 250000"/>
            </a:avLst>
          </a:prstGeom>
          <a:solidFill>
            <a:schemeClr val="tx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070" name="AutoShape 6"/>
          <p:cNvSpPr>
            <a:spLocks noChangeArrowheads="1"/>
          </p:cNvSpPr>
          <p:nvPr/>
        </p:nvSpPr>
        <p:spPr bwMode="auto">
          <a:xfrm>
            <a:off x="5943600" y="4724400"/>
            <a:ext cx="3200400" cy="990600"/>
          </a:xfrm>
          <a:prstGeom prst="cloudCallout">
            <a:avLst>
              <a:gd name="adj1" fmla="val -77231"/>
              <a:gd name="adj2" fmla="val -96472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zh-CN" sz="3600" b="1">
                <a:solidFill>
                  <a:srgbClr val="0000FF"/>
                </a:solidFill>
                <a:latin typeface="Times New Roman" pitchFamily="18" charset="0"/>
                <a:ea typeface="隶书" pitchFamily="1" charset="-122"/>
              </a:rPr>
              <a:t>存在歧义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coch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 autoUpdateAnimBg="0"/>
      <p:bldP spid="88067" grpId="0" autoUpdateAnimBg="0"/>
      <p:bldP spid="88068" grpId="0" animBg="1" autoUpdateAnimBg="0"/>
      <p:bldP spid="88069" grpId="0" animBg="1"/>
      <p:bldP spid="88070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2290EB-EAB8-452B-9BF1-AE5B896B95AE}" type="slidenum">
              <a:rPr lang="zh-CN" altLang="zh-CN"/>
              <a:pPr/>
              <a:t>17</a:t>
            </a:fld>
            <a:endParaRPr lang="zh-CN" altLang="zh-CN"/>
          </a:p>
        </p:txBody>
      </p:sp>
      <p:sp>
        <p:nvSpPr>
          <p:cNvPr id="890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0" y="1295400"/>
            <a:ext cx="8458200" cy="3962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b="1" dirty="0">
                <a:latin typeface="黑体" pitchFamily="49" charset="-122"/>
                <a:ea typeface="黑体" pitchFamily="49" charset="-122"/>
              </a:rPr>
              <a:t>、今年年初美英两国曾集结了令人威慑的军事力量，使海湾地区一度战云密布。</a:t>
            </a:r>
          </a:p>
          <a:p>
            <a:pPr>
              <a:lnSpc>
                <a:spcPct val="90000"/>
              </a:lnSpc>
            </a:pPr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b="1" dirty="0">
                <a:latin typeface="黑体" pitchFamily="49" charset="-122"/>
                <a:ea typeface="黑体" pitchFamily="49" charset="-122"/>
              </a:rPr>
              <a:t>、对爱好文科的学生，加强文科辅导是必要的，但是否可以忽视理科的学习呢？还要不要他们学好数理化呢？为了使学生有一个合理的知识结构，我们的回答是肯定的。</a:t>
            </a:r>
          </a:p>
          <a:p>
            <a:pPr>
              <a:lnSpc>
                <a:spcPct val="90000"/>
              </a:lnSpc>
            </a:pPr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6</a:t>
            </a:r>
            <a:r>
              <a:rPr lang="zh-CN" b="1" dirty="0">
                <a:latin typeface="黑体" pitchFamily="49" charset="-122"/>
                <a:ea typeface="黑体" pitchFamily="49" charset="-122"/>
              </a:rPr>
              <a:t>、他在班上的表现到底怎么样，据他的科任老师反映，真正的情况并非如此。</a:t>
            </a:r>
          </a:p>
        </p:txBody>
      </p:sp>
      <p:sp>
        <p:nvSpPr>
          <p:cNvPr id="89091" name="AutoShape 3"/>
          <p:cNvSpPr>
            <a:spLocks noChangeArrowheads="1"/>
          </p:cNvSpPr>
          <p:nvPr/>
        </p:nvSpPr>
        <p:spPr bwMode="auto">
          <a:xfrm>
            <a:off x="1905000" y="228600"/>
            <a:ext cx="4038600" cy="838200"/>
          </a:xfrm>
          <a:prstGeom prst="wedgeEllipseCallout">
            <a:avLst>
              <a:gd name="adj1" fmla="val 77005"/>
              <a:gd name="adj2" fmla="val 8144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sz="3200" b="1">
                <a:solidFill>
                  <a:srgbClr val="0000FF"/>
                </a:solidFill>
                <a:latin typeface="Times New Roman" pitchFamily="18" charset="0"/>
              </a:rPr>
              <a:t>令人费解！</a:t>
            </a: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5791200" y="1219200"/>
            <a:ext cx="259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sz="3200" b="1">
                <a:solidFill>
                  <a:srgbClr val="0000FF"/>
                </a:solidFill>
                <a:latin typeface="Times New Roman" pitchFamily="18" charset="0"/>
              </a:rPr>
              <a:t>令人威慑</a:t>
            </a:r>
          </a:p>
        </p:txBody>
      </p:sp>
      <p:sp>
        <p:nvSpPr>
          <p:cNvPr id="89093" name="Text Box 5"/>
          <p:cNvSpPr txBox="1">
            <a:spLocks noChangeArrowheads="1"/>
          </p:cNvSpPr>
          <p:nvPr/>
        </p:nvSpPr>
        <p:spPr bwMode="auto">
          <a:xfrm>
            <a:off x="3635375" y="3500438"/>
            <a:ext cx="4419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sz="3200" b="1">
                <a:solidFill>
                  <a:srgbClr val="0000FF"/>
                </a:solidFill>
                <a:latin typeface="Times New Roman" pitchFamily="18" charset="0"/>
              </a:rPr>
              <a:t>我们的回答是肯定的</a:t>
            </a:r>
          </a:p>
        </p:txBody>
      </p:sp>
      <p:sp>
        <p:nvSpPr>
          <p:cNvPr id="89094" name="Text Box 6"/>
          <p:cNvSpPr txBox="1">
            <a:spLocks noChangeArrowheads="1"/>
          </p:cNvSpPr>
          <p:nvPr/>
        </p:nvSpPr>
        <p:spPr bwMode="auto">
          <a:xfrm>
            <a:off x="5003800" y="4508500"/>
            <a:ext cx="2133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sz="3200" b="1">
                <a:solidFill>
                  <a:srgbClr val="0000FF"/>
                </a:solidFill>
                <a:latin typeface="Times New Roman" pitchFamily="18" charset="0"/>
              </a:rPr>
              <a:t>并非如此</a:t>
            </a:r>
          </a:p>
        </p:txBody>
      </p:sp>
      <p:sp>
        <p:nvSpPr>
          <p:cNvPr id="89095" name="AutoShape 7"/>
          <p:cNvSpPr>
            <a:spLocks noChangeArrowheads="1"/>
          </p:cNvSpPr>
          <p:nvPr/>
        </p:nvSpPr>
        <p:spPr bwMode="auto">
          <a:xfrm>
            <a:off x="4932363" y="5181600"/>
            <a:ext cx="4211637" cy="1371600"/>
          </a:xfrm>
          <a:prstGeom prst="cloudCallout">
            <a:avLst>
              <a:gd name="adj1" fmla="val 18338"/>
              <a:gd name="adj2" fmla="val -118866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zh-CN" sz="3200" b="1">
                <a:solidFill>
                  <a:srgbClr val="0000FF"/>
                </a:solidFill>
                <a:latin typeface="Times New Roman" pitchFamily="18" charset="0"/>
              </a:rPr>
              <a:t>语义不连贯！</a:t>
            </a:r>
          </a:p>
        </p:txBody>
      </p:sp>
      <p:sp>
        <p:nvSpPr>
          <p:cNvPr id="89096" name="AutoShape 8"/>
          <p:cNvSpPr>
            <a:spLocks noChangeArrowheads="1"/>
          </p:cNvSpPr>
          <p:nvPr/>
        </p:nvSpPr>
        <p:spPr bwMode="auto">
          <a:xfrm>
            <a:off x="914400" y="5486400"/>
            <a:ext cx="3657600" cy="914400"/>
          </a:xfrm>
          <a:prstGeom prst="wedgeEllipseCallout">
            <a:avLst>
              <a:gd name="adj1" fmla="val 96616"/>
              <a:gd name="adj2" fmla="val -85069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sz="3200" b="1">
                <a:solidFill>
                  <a:srgbClr val="0000FF"/>
                </a:solidFill>
                <a:latin typeface="Times New Roman" pitchFamily="18" charset="0"/>
              </a:rPr>
              <a:t>答非所问！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 autoUpdateAnimBg="0"/>
      <p:bldP spid="89091" grpId="0" animBg="1" autoUpdateAnimBg="0"/>
      <p:bldP spid="89092" grpId="0" autoUpdateAnimBg="0"/>
      <p:bldP spid="89093" grpId="0" autoUpdateAnimBg="0"/>
      <p:bldP spid="89094" grpId="0" autoUpdateAnimBg="0"/>
      <p:bldP spid="89095" grpId="0" animBg="1" autoUpdateAnimBg="0"/>
      <p:bldP spid="89096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EAD369-4718-4628-8707-C01EBEBB4723}" type="slidenum">
              <a:rPr lang="zh-CN" altLang="zh-CN"/>
              <a:pPr/>
              <a:t>18</a:t>
            </a:fld>
            <a:endParaRPr lang="zh-CN" altLang="zh-CN"/>
          </a:p>
        </p:txBody>
      </p:sp>
      <p:sp>
        <p:nvSpPr>
          <p:cNvPr id="90114" name="Text Box 2"/>
          <p:cNvSpPr txBox="1">
            <a:spLocks noChangeArrowheads="1"/>
          </p:cNvSpPr>
          <p:nvPr/>
        </p:nvSpPr>
        <p:spPr bwMode="auto">
          <a:xfrm>
            <a:off x="0" y="533400"/>
            <a:ext cx="91455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7．教师节时老师希望学生别送礼品送祝福。</a:t>
            </a:r>
          </a:p>
          <a:p>
            <a:pPr>
              <a:spcBef>
                <a:spcPct val="50000"/>
              </a:spcBef>
            </a:pP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0115" name="Text Box 3"/>
          <p:cNvSpPr txBox="1">
            <a:spLocks noChangeArrowheads="1"/>
          </p:cNvSpPr>
          <p:nvPr/>
        </p:nvSpPr>
        <p:spPr bwMode="auto">
          <a:xfrm>
            <a:off x="0" y="1981200"/>
            <a:ext cx="8640763" cy="946150"/>
          </a:xfrm>
          <a:prstGeom prst="rect">
            <a:avLst/>
          </a:prstGeom>
          <a:solidFill>
            <a:srgbClr val="D9EDE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zh-CN" sz="2800" b="1">
                <a:solidFill>
                  <a:srgbClr val="0000FF"/>
                </a:solidFill>
                <a:latin typeface="Times New Roman" pitchFamily="18" charset="0"/>
              </a:rPr>
              <a:t>解析：可理解为“老师希望学生别送礼品，送祝福”；也可理解为“老师希望学生礼品、祝福都别送”。 </a:t>
            </a:r>
          </a:p>
        </p:txBody>
      </p:sp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0" y="3429000"/>
            <a:ext cx="89646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8</a:t>
            </a:r>
            <a:r>
              <a:rPr lang="zh-CN" sz="2800" b="1" dirty="0">
                <a:latin typeface="黑体" pitchFamily="49" charset="-122"/>
                <a:ea typeface="黑体" pitchFamily="49" charset="-122"/>
              </a:rPr>
              <a:t>．这一桩发生在普通家庭中的杀人悲剧在亲戚当中也有着不解和议论，要说小莉的妈妈不爱她家里人谁也不相信。</a:t>
            </a:r>
          </a:p>
        </p:txBody>
      </p:sp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323850" y="5105400"/>
            <a:ext cx="8820150" cy="946150"/>
          </a:xfrm>
          <a:prstGeom prst="rect">
            <a:avLst/>
          </a:prstGeom>
          <a:solidFill>
            <a:srgbClr val="D9EDE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zh-CN" sz="2800" b="1">
                <a:solidFill>
                  <a:srgbClr val="0000FF"/>
                </a:solidFill>
                <a:latin typeface="Times New Roman" pitchFamily="18" charset="0"/>
              </a:rPr>
              <a:t>解析：小莉的妈妈不爱她，家里人谁也不相信；小莉的妈妈不爱她家里人，谁也不相信。都可能。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 autoUpdateAnimBg="0"/>
      <p:bldP spid="90115" grpId="0" animBg="1" autoUpdateAnimBg="0"/>
      <p:bldP spid="90116" grpId="0" autoUpdateAnimBg="0"/>
      <p:bldP spid="90117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08973-9C3F-4E4E-8549-CEEAD87B4C49}" type="slidenum">
              <a:rPr lang="zh-CN" altLang="zh-CN"/>
              <a:pPr/>
              <a:t>19</a:t>
            </a:fld>
            <a:endParaRPr lang="zh-CN" altLang="zh-CN"/>
          </a:p>
        </p:txBody>
      </p:sp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179388" y="0"/>
            <a:ext cx="8640762" cy="1371600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 9</a:t>
            </a:r>
            <a:r>
              <a:rPr lang="zh-CN" sz="2800" b="1" dirty="0">
                <a:latin typeface="黑体" pitchFamily="49" charset="-122"/>
                <a:ea typeface="黑体" pitchFamily="49" charset="-122"/>
              </a:rPr>
              <a:t>．面对有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sz="2800" b="1" dirty="0">
                <a:latin typeface="黑体" pitchFamily="49" charset="-122"/>
                <a:ea typeface="黑体" pitchFamily="49" charset="-122"/>
              </a:rPr>
              <a:t>名具有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NBA</a:t>
            </a:r>
            <a:r>
              <a:rPr lang="zh-CN" sz="2800" b="1" dirty="0">
                <a:latin typeface="黑体" pitchFamily="49" charset="-122"/>
                <a:ea typeface="黑体" pitchFamily="49" charset="-122"/>
              </a:rPr>
              <a:t>打球经验的美国队，中国队并不怯阵，整场比赛打得气势如虹，最终以三分优势战胜对手。</a:t>
            </a:r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179388" y="1412875"/>
            <a:ext cx="8675687" cy="1373188"/>
          </a:xfrm>
          <a:prstGeom prst="rect">
            <a:avLst/>
          </a:prstGeom>
          <a:solidFill>
            <a:srgbClr val="D9EDE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0000FF"/>
                </a:solidFill>
                <a:latin typeface="Times New Roman" pitchFamily="18" charset="0"/>
              </a:rPr>
              <a:t>解析：谁胜了谁？从最后一句看，好像是美国队，又好像是中国队。然而，只能有一种情况无疑。“对手”应具体。</a:t>
            </a:r>
            <a:r>
              <a:rPr lang="zh-CN" sz="2800" b="1">
                <a:solidFill>
                  <a:srgbClr val="0000FF"/>
                </a:solidFill>
                <a:latin typeface="Arial" pitchFamily="34" charset="0"/>
              </a:rPr>
              <a:t>两种解释一正一误</a:t>
            </a:r>
            <a:r>
              <a:rPr lang="zh-CN" sz="2800" b="1">
                <a:solidFill>
                  <a:schemeClr val="accent2"/>
                </a:solidFill>
                <a:latin typeface="Arial" pitchFamily="34" charset="0"/>
              </a:rPr>
              <a:t>。</a:t>
            </a:r>
            <a:r>
              <a:rPr lang="zh-CN" sz="2800" b="1">
                <a:solidFill>
                  <a:srgbClr val="0000FF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0" y="2781300"/>
            <a:ext cx="88201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    10</a:t>
            </a:r>
            <a:r>
              <a:rPr lang="zh-CN" sz="2800" b="1" dirty="0">
                <a:latin typeface="黑体" pitchFamily="49" charset="-122"/>
                <a:ea typeface="黑体" pitchFamily="49" charset="-122"/>
              </a:rPr>
              <a:t>．有人认为科学家终日埋头科研，不问家事，有点儿不近人情，然而事实却是对这种偏见的最好说明。</a:t>
            </a:r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-1588" y="4149725"/>
            <a:ext cx="9145588" cy="1800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0000FF"/>
                </a:solidFill>
                <a:latin typeface="Times New Roman" pitchFamily="18" charset="0"/>
              </a:rPr>
              <a:t>          </a:t>
            </a:r>
            <a:r>
              <a:rPr lang="zh-CN" sz="2800" b="1">
                <a:solidFill>
                  <a:srgbClr val="0000FF"/>
                </a:solidFill>
                <a:latin typeface="Times New Roman" pitchFamily="18" charset="0"/>
              </a:rPr>
              <a:t>解析：“这种偏见”指 “认为科学家</a:t>
            </a:r>
            <a:r>
              <a:rPr lang="zh-CN" altLang="zh-CN" sz="2800" b="1">
                <a:solidFill>
                  <a:srgbClr val="0000FF"/>
                </a:solidFill>
                <a:latin typeface="Times New Roman" pitchFamily="18" charset="0"/>
              </a:rPr>
              <a:t>……</a:t>
            </a:r>
            <a:r>
              <a:rPr lang="zh-CN" sz="2800" b="1">
                <a:solidFill>
                  <a:srgbClr val="0000FF"/>
                </a:solidFill>
                <a:latin typeface="Times New Roman" pitchFamily="18" charset="0"/>
              </a:rPr>
              <a:t>不近人情”无疑，可“事实却是</a:t>
            </a:r>
            <a:r>
              <a:rPr lang="zh-CN" altLang="zh-CN" sz="2800" b="1">
                <a:solidFill>
                  <a:srgbClr val="0000FF"/>
                </a:solidFill>
                <a:latin typeface="Times New Roman" pitchFamily="18" charset="0"/>
              </a:rPr>
              <a:t>……</a:t>
            </a:r>
            <a:r>
              <a:rPr lang="zh-CN" sz="2800" b="1">
                <a:solidFill>
                  <a:srgbClr val="0000FF"/>
                </a:solidFill>
                <a:latin typeface="Times New Roman" pitchFamily="18" charset="0"/>
              </a:rPr>
              <a:t>最好说明”似乎是说科学家果真有点儿不近人情，这大概不合句子本意吧？将“说明”改为“驳斥”“反驳”即可。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 bldLvl="0" animBg="1" autoUpdateAnimBg="0"/>
      <p:bldP spid="91139" grpId="0" animBg="1" autoUpdateAnimBg="0"/>
      <p:bldP spid="91140" grpId="0" autoUpdateAnimBg="0"/>
      <p:bldP spid="91141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99592" y="1052736"/>
            <a:ext cx="7391400" cy="1656184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8000" b="1" dirty="0">
                <a:ea typeface="楷体_GB2312" pitchFamily="49" charset="-122"/>
              </a:rPr>
              <a:t>表</a:t>
            </a:r>
            <a:r>
              <a:rPr lang="zh-CN" altLang="en-US" sz="8000" b="1" dirty="0" smtClean="0">
                <a:ea typeface="楷体_GB2312" pitchFamily="49" charset="-122"/>
              </a:rPr>
              <a:t>意不明</a:t>
            </a:r>
            <a:endParaRPr lang="zh-CN" altLang="en-US" sz="8000" b="1" dirty="0">
              <a:ea typeface="楷体_GB2312" pitchFamily="49" charset="-122"/>
            </a:endParaRP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152400" y="3212976"/>
            <a:ext cx="8991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句</a:t>
            </a:r>
            <a:r>
              <a:rPr kumimoji="1"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子的语意令人费解，或者不能表达确定的意思，就会造成语意不明的错误。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build="p"/>
      <p:bldP spid="563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3E0DD2-F7AD-444D-97F1-F4C7C83F7446}" type="slidenum">
              <a:rPr lang="zh-CN" altLang="zh-CN"/>
              <a:pPr/>
              <a:t>20</a:t>
            </a:fld>
            <a:endParaRPr lang="zh-CN" altLang="zh-CN"/>
          </a:p>
        </p:txBody>
      </p:sp>
      <p:sp>
        <p:nvSpPr>
          <p:cNvPr id="921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528" y="1124744"/>
            <a:ext cx="8534400" cy="4191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b="1" dirty="0">
                <a:latin typeface="黑体" pitchFamily="49" charset="-122"/>
                <a:ea typeface="黑体" pitchFamily="49" charset="-122"/>
              </a:rPr>
              <a:t>、不准在车站、码头、机场、公园和商业区以外的地方设立广告牌。</a:t>
            </a:r>
          </a:p>
          <a:p>
            <a:pPr>
              <a:lnSpc>
                <a:spcPct val="90000"/>
              </a:lnSpc>
            </a:pPr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b="1" dirty="0">
                <a:latin typeface="黑体" pitchFamily="49" charset="-122"/>
                <a:ea typeface="黑体" pitchFamily="49" charset="-122"/>
              </a:rPr>
              <a:t>、如何迅速提高学生的语言表达能力，这是一个中学语文教师特别关心的问题。</a:t>
            </a:r>
          </a:p>
          <a:p>
            <a:pPr>
              <a:lnSpc>
                <a:spcPct val="90000"/>
              </a:lnSpc>
            </a:pPr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b="1" dirty="0">
                <a:latin typeface="黑体" pitchFamily="49" charset="-122"/>
                <a:ea typeface="黑体" pitchFamily="49" charset="-122"/>
              </a:rPr>
              <a:t>、开刀的是他的父亲。</a:t>
            </a:r>
          </a:p>
          <a:p>
            <a:pPr>
              <a:lnSpc>
                <a:spcPct val="90000"/>
              </a:lnSpc>
            </a:pPr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b="1" dirty="0">
                <a:latin typeface="黑体" pitchFamily="49" charset="-122"/>
                <a:ea typeface="黑体" pitchFamily="49" charset="-122"/>
              </a:rPr>
              <a:t>、我看见张原扶着一位老人走下车来，手里提着一个黑色皮包。</a:t>
            </a:r>
          </a:p>
          <a:p>
            <a:pPr>
              <a:lnSpc>
                <a:spcPct val="90000"/>
              </a:lnSpc>
            </a:pPr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b="1" dirty="0">
                <a:latin typeface="黑体" pitchFamily="49" charset="-122"/>
                <a:ea typeface="黑体" pitchFamily="49" charset="-122"/>
              </a:rPr>
              <a:t>、记者否认外星人光临</a:t>
            </a:r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W</a:t>
            </a:r>
            <a:r>
              <a:rPr lang="zh-CN" b="1" dirty="0">
                <a:latin typeface="黑体" pitchFamily="49" charset="-122"/>
                <a:ea typeface="黑体" pitchFamily="49" charset="-122"/>
              </a:rPr>
              <a:t>国</a:t>
            </a:r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N</a:t>
            </a:r>
            <a:r>
              <a:rPr lang="zh-CN" b="1" dirty="0">
                <a:latin typeface="黑体" pitchFamily="49" charset="-122"/>
                <a:ea typeface="黑体" pitchFamily="49" charset="-122"/>
              </a:rPr>
              <a:t>城是有根据的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title"/>
          </p:nvPr>
        </p:nvSpPr>
        <p:spPr>
          <a:xfrm>
            <a:off x="536575" y="274638"/>
            <a:ext cx="7489825" cy="685800"/>
          </a:xfrm>
          <a:noFill/>
          <a:ln/>
        </p:spPr>
        <p:txBody>
          <a:bodyPr lIns="92075" tIns="46038" rIns="92075" bIns="46038"/>
          <a:lstStyle/>
          <a:p>
            <a:pPr algn="l"/>
            <a:r>
              <a:rPr lang="zh-CN" alt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课堂巩固训练</a:t>
            </a:r>
            <a:r>
              <a:rPr lang="zh-CN" alt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]</a:t>
            </a:r>
            <a:r>
              <a:rPr 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下列病句错在哪里？</a:t>
            </a:r>
          </a:p>
        </p:txBody>
      </p:sp>
      <p:sp>
        <p:nvSpPr>
          <p:cNvPr id="92164" name="AutoShape 4"/>
          <p:cNvSpPr>
            <a:spLocks noChangeArrowheads="1"/>
          </p:cNvSpPr>
          <p:nvPr/>
        </p:nvSpPr>
        <p:spPr bwMode="auto">
          <a:xfrm>
            <a:off x="5562600" y="5410200"/>
            <a:ext cx="3581400" cy="990600"/>
          </a:xfrm>
          <a:prstGeom prst="cloudCallout">
            <a:avLst>
              <a:gd name="adj1" fmla="val -89759"/>
              <a:gd name="adj2" fmla="val -84935"/>
            </a:avLst>
          </a:prstGeom>
          <a:solidFill>
            <a:srgbClr val="D9EDEF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zh-CN" sz="4000" b="1">
                <a:solidFill>
                  <a:srgbClr val="0000FF"/>
                </a:solidFill>
                <a:latin typeface="Times New Roman" pitchFamily="18" charset="0"/>
                <a:ea typeface="隶书" pitchFamily="1" charset="-122"/>
              </a:rPr>
              <a:t>存在歧义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 autoUpdateAnimBg="0"/>
      <p:bldP spid="92163" grpId="0" autoUpdateAnimBg="0"/>
      <p:bldP spid="92164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B1732B-E36A-42BE-9A32-055051573E58}" type="slidenum">
              <a:rPr lang="zh-CN" altLang="zh-CN"/>
              <a:pPr/>
              <a:t>21</a:t>
            </a:fld>
            <a:endParaRPr lang="zh-CN" altLang="zh-CN"/>
          </a:p>
        </p:txBody>
      </p:sp>
      <p:sp>
        <p:nvSpPr>
          <p:cNvPr id="931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512" y="620688"/>
            <a:ext cx="8964488" cy="3875112"/>
          </a:xfrm>
        </p:spPr>
        <p:txBody>
          <a:bodyPr>
            <a:noAutofit/>
          </a:bodyPr>
          <a:lstStyle/>
          <a:p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6</a:t>
            </a:r>
            <a:r>
              <a:rPr lang="zh-CN" b="1" dirty="0">
                <a:latin typeface="黑体" pitchFamily="49" charset="-122"/>
                <a:ea typeface="黑体" pitchFamily="49" charset="-122"/>
              </a:rPr>
              <a:t>、随着经济的发展，传统道德还要不要？在义与利面前如何选择？我们的答案是肯定的。</a:t>
            </a:r>
          </a:p>
          <a:p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7</a:t>
            </a:r>
            <a:r>
              <a:rPr lang="zh-CN" b="1" dirty="0">
                <a:latin typeface="黑体" pitchFamily="49" charset="-122"/>
                <a:ea typeface="黑体" pitchFamily="49" charset="-122"/>
              </a:rPr>
              <a:t>、李秀成被清兵抓住砍头时是不是表现得很英勇呢？从一些历史记载来看，并不是这样的。</a:t>
            </a:r>
          </a:p>
          <a:p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8</a:t>
            </a:r>
            <a:r>
              <a:rPr lang="zh-CN" b="1" dirty="0">
                <a:latin typeface="黑体" pitchFamily="49" charset="-122"/>
                <a:ea typeface="黑体" pitchFamily="49" charset="-122"/>
              </a:rPr>
              <a:t>、搜集史料不容易，鉴定和应用史料更不容易，中国过去的大部分文学家主要力量就用在这方面。</a:t>
            </a:r>
          </a:p>
        </p:txBody>
      </p:sp>
      <p:sp>
        <p:nvSpPr>
          <p:cNvPr id="93187" name="AutoShape 3"/>
          <p:cNvSpPr>
            <a:spLocks noChangeArrowheads="1"/>
          </p:cNvSpPr>
          <p:nvPr/>
        </p:nvSpPr>
        <p:spPr bwMode="auto">
          <a:xfrm>
            <a:off x="323528" y="4876800"/>
            <a:ext cx="3334072" cy="1360512"/>
          </a:xfrm>
          <a:prstGeom prst="cloudCallout">
            <a:avLst>
              <a:gd name="adj1" fmla="val 100157"/>
              <a:gd name="adj2" fmla="val -105060"/>
            </a:avLst>
          </a:prstGeom>
          <a:solidFill>
            <a:srgbClr val="D9EDEF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zh-CN" sz="3600" b="1" dirty="0">
                <a:solidFill>
                  <a:srgbClr val="0000FF"/>
                </a:solidFill>
                <a:latin typeface="Times New Roman" pitchFamily="18" charset="0"/>
              </a:rPr>
              <a:t>语义不明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autoUpdateAnimBg="0"/>
      <p:bldP spid="93187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3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755576" y="2390775"/>
            <a:ext cx="799288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、我家养了一些杜鹃。</a:t>
            </a:r>
          </a:p>
          <a:p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40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我要学习文件。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4000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0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0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我校图书馆收藏了鲁迅的书。</a:t>
            </a:r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4787900" y="3068638"/>
            <a:ext cx="9366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619250" y="3198813"/>
            <a:ext cx="56165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楷体_GB2312" pitchFamily="49" charset="-122"/>
              </a:rPr>
              <a:t>杜鹃，既是一种花，也是一种鸟</a:t>
            </a:r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>
            <a:off x="2771775" y="4292600"/>
            <a:ext cx="20161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692275" y="5589588"/>
            <a:ext cx="67691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到底是鲁迅写的书，还是鲁迅收藏的书</a:t>
            </a:r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1835150" y="620713"/>
            <a:ext cx="2222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ea typeface="楷体_GB2312" pitchFamily="49" charset="-122"/>
              </a:rPr>
              <a:t>例题引路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4500563" y="1484313"/>
            <a:ext cx="3448050" cy="579437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词的多义导致歧义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1671638" y="4354513"/>
            <a:ext cx="6213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是“学习文件”，还是“学习的文件”</a:t>
            </a:r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>
            <a:off x="5795963" y="5445125"/>
            <a:ext cx="20161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pic>
        <p:nvPicPr>
          <p:cNvPr id="57356" name="Picture 12" descr="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04813"/>
            <a:ext cx="13589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  <p:bldP spid="5124" grpId="0" animBg="1"/>
      <p:bldP spid="5125" grpId="0" autoUpdateAnimBg="0"/>
      <p:bldP spid="5126" grpId="0" animBg="1"/>
      <p:bldP spid="5127" grpId="0" autoUpdateAnimBg="0"/>
      <p:bldP spid="5129" grpId="0" animBg="1" autoUpdateAnimBg="0"/>
      <p:bldP spid="5130" grpId="0" autoUpdateAnimBg="0"/>
      <p:bldP spid="51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76672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汉</a:t>
            </a:r>
            <a:r>
              <a:rPr lang="zh-CN" altLang="en-US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语中存在大量的多义词</a:t>
            </a:r>
            <a:r>
              <a:rPr lang="en-US" altLang="zh-CN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命题者有时会利用多义词给句子带来表意</a:t>
            </a:r>
            <a:r>
              <a:rPr lang="zh-CN" altLang="en-US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的不</a:t>
            </a:r>
            <a:r>
              <a:rPr lang="zh-CN" altLang="en-US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确定性特点来设置错例。如</a:t>
            </a:r>
            <a:r>
              <a:rPr lang="en-US" altLang="zh-CN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:</a:t>
            </a:r>
            <a:endParaRPr lang="zh-CN" altLang="en-US" sz="2800" b="1" noProof="1">
              <a:latin typeface="黑体" pitchFamily="49" charset="-122"/>
              <a:ea typeface="黑体" pitchFamily="49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这</a:t>
            </a:r>
            <a:r>
              <a:rPr lang="zh-CN" altLang="en-US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是名模杜鹃摄于</a:t>
            </a:r>
            <a:r>
              <a:rPr lang="en-US" altLang="zh-CN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2016</a:t>
            </a:r>
            <a:r>
              <a:rPr lang="zh-CN" altLang="en-US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月的照片。</a:t>
            </a:r>
            <a:endParaRPr lang="zh-CN" altLang="en-US" sz="2800" b="1" noProof="1">
              <a:latin typeface="黑体" pitchFamily="49" charset="-122"/>
              <a:ea typeface="黑体" pitchFamily="49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该</a:t>
            </a:r>
            <a:r>
              <a:rPr lang="zh-CN" altLang="en-US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句中的“摄”可以理解为“自己拍”</a:t>
            </a:r>
            <a:r>
              <a:rPr lang="en-US" altLang="zh-CN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也可以理解为“被别人拍”</a:t>
            </a:r>
            <a:r>
              <a:rPr lang="en-US" altLang="zh-CN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可</a:t>
            </a:r>
            <a:r>
              <a:rPr lang="zh-CN" altLang="en-US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以在“摄于”前面加上“自”或“被”字。</a:t>
            </a:r>
            <a:endParaRPr lang="zh-CN" altLang="en-US" sz="2800" b="1" noProof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4509120"/>
            <a:ext cx="73448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、有些国家看不上全美职业篮球赛。</a:t>
            </a:r>
            <a:endParaRPr lang="en-US" altLang="zh-CN" sz="3200" b="1" kern="0" noProof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200" b="1" kern="0" noProof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、他走了一个多钟头了。</a:t>
            </a:r>
            <a:endParaRPr lang="en-US" altLang="zh-CN" sz="3200" b="1" kern="0" noProof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3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133600"/>
            <a:ext cx="8229600" cy="4176713"/>
          </a:xfrm>
        </p:spPr>
        <p:txBody>
          <a:bodyPr/>
          <a:lstStyle/>
          <a:p>
            <a:pPr algn="l"/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、政府有关部门明令禁止取缔药品交易市场。</a:t>
            </a:r>
            <a:br>
              <a:rPr lang="zh-CN" altLang="en-US" sz="36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6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、他知道这件事不要紧。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600">
                <a:latin typeface="楷体_GB2312" pitchFamily="49" charset="-122"/>
                <a:ea typeface="楷体_GB2312" pitchFamily="49" charset="-122"/>
              </a:rPr>
            </a:br>
            <a:endParaRPr lang="zh-CN" altLang="en-US" sz="36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1527175" y="23542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>
            <a:off x="1835150" y="3357563"/>
            <a:ext cx="45354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>
            <a:off x="1835150" y="5013325"/>
            <a:ext cx="122396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>
            <a:off x="1835150" y="5084763"/>
            <a:ext cx="2592388" cy="0"/>
          </a:xfrm>
          <a:prstGeom prst="line">
            <a:avLst/>
          </a:prstGeom>
          <a:noFill/>
          <a:ln w="38100">
            <a:solidFill>
              <a:srgbClr val="3399FF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1835150" y="3429000"/>
            <a:ext cx="3527425" cy="0"/>
          </a:xfrm>
          <a:prstGeom prst="line">
            <a:avLst/>
          </a:prstGeom>
          <a:noFill/>
          <a:ln w="38100">
            <a:solidFill>
              <a:srgbClr val="3399FF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2987675" y="1773238"/>
            <a:ext cx="4264025" cy="579437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句子切分不同造成歧义</a:t>
            </a:r>
          </a:p>
        </p:txBody>
      </p:sp>
      <p:sp>
        <p:nvSpPr>
          <p:cNvPr id="58378" name="Text Box 10"/>
          <p:cNvSpPr txBox="1">
            <a:spLocks noChangeArrowheads="1"/>
          </p:cNvSpPr>
          <p:nvPr/>
        </p:nvSpPr>
        <p:spPr bwMode="auto">
          <a:xfrm>
            <a:off x="1835150" y="620713"/>
            <a:ext cx="2222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ea typeface="楷体_GB2312" pitchFamily="49" charset="-122"/>
              </a:rPr>
              <a:t>例题引路</a:t>
            </a:r>
          </a:p>
        </p:txBody>
      </p:sp>
      <p:pic>
        <p:nvPicPr>
          <p:cNvPr id="58379" name="Picture 11" descr="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04813"/>
            <a:ext cx="13589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utoUpdateAnimBg="0"/>
      <p:bldP spid="6149" grpId="0" animBg="1"/>
      <p:bldP spid="6150" grpId="0" animBg="1"/>
      <p:bldP spid="6151" grpId="0" animBg="1"/>
      <p:bldP spid="6152" grpId="0" animBg="1"/>
      <p:bldP spid="6153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60648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auto" latinLnBrk="1" hangingPunct="0">
              <a:spcBef>
                <a:spcPts val="0"/>
              </a:spcBef>
              <a:defRPr/>
            </a:pPr>
            <a:r>
              <a:rPr lang="zh-CN" altLang="en-US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有</a:t>
            </a:r>
            <a:r>
              <a:rPr lang="zh-CN" altLang="en-US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些句子在不同的位置停顿</a:t>
            </a:r>
            <a:r>
              <a:rPr lang="en-US" altLang="zh-CN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意思可以有不同的理解。如</a:t>
            </a:r>
            <a:r>
              <a:rPr lang="en-US" altLang="zh-CN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贪</a:t>
            </a:r>
            <a:r>
              <a:rPr lang="zh-CN" altLang="en-US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污上级拨来的防洪专款和捐助的希望工程款八万余元。</a:t>
            </a:r>
            <a:endParaRPr lang="zh-CN" altLang="en-US" sz="2800" b="1" noProof="1">
              <a:latin typeface="黑体" pitchFamily="49" charset="-122"/>
              <a:ea typeface="黑体" pitchFamily="49" charset="-122"/>
            </a:endParaRPr>
          </a:p>
          <a:p>
            <a:pPr eaLnBrk="0" fontAlgn="auto" latinLnBrk="1" hangingPunct="0">
              <a:spcBef>
                <a:spcPts val="0"/>
              </a:spcBef>
              <a:defRPr/>
            </a:pPr>
            <a:r>
              <a:rPr lang="zh-CN" altLang="en-US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此</a:t>
            </a:r>
            <a:r>
              <a:rPr lang="zh-CN" altLang="en-US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句停顿不同</a:t>
            </a:r>
            <a:r>
              <a:rPr lang="en-US" altLang="zh-CN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意思就不同</a:t>
            </a:r>
            <a:r>
              <a:rPr lang="en-US" altLang="zh-CN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:“</a:t>
            </a:r>
            <a:r>
              <a:rPr lang="zh-CN" altLang="en-US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贪污上级拨来的防洪专款</a:t>
            </a:r>
            <a:r>
              <a:rPr lang="en-US" altLang="zh-CN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和捐助的希</a:t>
            </a:r>
            <a:r>
              <a:rPr lang="zh-CN" altLang="en-US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望工</a:t>
            </a:r>
            <a:r>
              <a:rPr lang="zh-CN" altLang="en-US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程款八万余元”</a:t>
            </a:r>
            <a:r>
              <a:rPr lang="en-US" altLang="zh-CN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,“</a:t>
            </a:r>
            <a:r>
              <a:rPr lang="zh-CN" altLang="en-US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贪污上级拨来的防洪专款和捐助的希望工程款</a:t>
            </a:r>
            <a:r>
              <a:rPr lang="en-US" altLang="zh-CN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b="1" kern="0" noProof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八</a:t>
            </a:r>
            <a:r>
              <a:rPr lang="zh-CN" altLang="en-US" sz="2800" b="1" kern="0" noProof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万余元”。</a:t>
            </a:r>
            <a:endParaRPr lang="zh-CN" altLang="en-US" sz="2800" b="1" noProof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3429000"/>
            <a:ext cx="86409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、这一桩发生在普通家庭中的杀人悲剧在亲戚当中也有些不解和议论</a:t>
            </a:r>
            <a:r>
              <a:rPr lang="en-US" altLang="zh-CN" sz="28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要说小莉的妈妈不爱她家里人谁也不相信。</a:t>
            </a:r>
            <a:endParaRPr lang="en-US" altLang="zh-CN" sz="2800" b="1" kern="0" noProof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2800" b="1" kern="0" noProof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、昨天中午</a:t>
            </a:r>
            <a:r>
              <a:rPr lang="en-US" altLang="zh-CN" sz="28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隔壁科室的一位领导让他写一份报告</a:t>
            </a:r>
            <a:r>
              <a:rPr lang="en-US" altLang="zh-CN" sz="28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他想了一会儿</a:t>
            </a:r>
            <a:r>
              <a:rPr lang="en-US" altLang="zh-CN" sz="28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说</a:t>
            </a:r>
            <a:r>
              <a:rPr lang="en-US" altLang="zh-CN" sz="28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28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“这份报告</a:t>
            </a:r>
            <a:r>
              <a:rPr lang="en-US" altLang="zh-CN" sz="28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kern="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我写不好。”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3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1700213"/>
            <a:ext cx="8229600" cy="4090987"/>
          </a:xfrm>
        </p:spPr>
        <p:txBody>
          <a:bodyPr/>
          <a:lstStyle/>
          <a:p>
            <a:pPr algn="l"/>
            <a:r>
              <a:rPr lang="zh-CN" altLang="en-US" sz="3200" b="1">
                <a:latin typeface="宋体" pitchFamily="2" charset="-122"/>
              </a:rPr>
              <a:t>　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、在延安鲁迅文艺学院时，只有我跟他学过钢琴。</a:t>
            </a:r>
            <a:br>
              <a:rPr lang="zh-CN" altLang="en-US" sz="32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、他背着总经理和副总经理偷偷地把这笔钱分别存入两家银行。</a:t>
            </a:r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7235825" y="2781300"/>
            <a:ext cx="431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755650" y="3141663"/>
            <a:ext cx="77057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华文行楷" pitchFamily="2" charset="-122"/>
              </a:rPr>
              <a:t>　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“跟”字既可以作连词，相当于“与”；也可以作介词，相当于“向”</a:t>
            </a:r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3995738" y="4724400"/>
            <a:ext cx="431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3924300" y="1412875"/>
            <a:ext cx="4264025" cy="579438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虚词的多义性造成歧义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684213" y="5300663"/>
            <a:ext cx="79200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华文行楷" pitchFamily="2" charset="-122"/>
              </a:rPr>
              <a:t>　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作连词时，他背“总经理和副总经理”两人，作介词时他背着“总经理”一人，表意不明</a:t>
            </a:r>
          </a:p>
        </p:txBody>
      </p:sp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1835150" y="620713"/>
            <a:ext cx="2222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ea typeface="楷体_GB2312" pitchFamily="49" charset="-122"/>
              </a:rPr>
              <a:t>例题引路</a:t>
            </a:r>
          </a:p>
        </p:txBody>
      </p:sp>
      <p:pic>
        <p:nvPicPr>
          <p:cNvPr id="59402" name="Picture 10" descr="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04813"/>
            <a:ext cx="13589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  <p:bldP spid="7172" grpId="0" animBg="1"/>
      <p:bldP spid="7173" grpId="0" autoUpdateAnimBg="0"/>
      <p:bldP spid="7174" grpId="0" animBg="1"/>
      <p:bldP spid="7175" grpId="0" animBg="1" autoUpdateAnimBg="0"/>
      <p:bldP spid="717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3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557338"/>
            <a:ext cx="8229600" cy="4105275"/>
          </a:xfrm>
        </p:spPr>
        <p:txBody>
          <a:bodyPr/>
          <a:lstStyle/>
          <a:p>
            <a:pPr algn="l"/>
            <a:r>
              <a:rPr lang="zh-CN" altLang="en-US" sz="3200" b="1">
                <a:latin typeface="宋体" pitchFamily="2" charset="-122"/>
              </a:rPr>
              <a:t>　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、警方对报案人称围观者坐视不管表示愤慨。  </a:t>
            </a:r>
            <a:br>
              <a:rPr lang="zh-CN" altLang="en-US" sz="32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、大家对护林员揭发林业局带头偷运木料的问题普遍感到非常气愤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 flipV="1">
            <a:off x="2411413" y="2708275"/>
            <a:ext cx="36036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492500" y="1412875"/>
            <a:ext cx="5080000" cy="579438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介词引领对象不明造成歧义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755650" y="3068638"/>
            <a:ext cx="77057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华文行楷" pitchFamily="2" charset="-122"/>
              </a:rPr>
              <a:t>　　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对“报案人的行为”还是“围观者的行为”，表述不清。</a:t>
            </a:r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2411413" y="4581525"/>
            <a:ext cx="431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755650" y="5157788"/>
            <a:ext cx="77041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华文行楷" pitchFamily="2" charset="-122"/>
              </a:rPr>
              <a:t>　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　对“护林员的行为”还是“林业局的行为”，表述不明。</a:t>
            </a:r>
          </a:p>
        </p:txBody>
      </p:sp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1835150" y="620713"/>
            <a:ext cx="2222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ea typeface="楷体_GB2312" pitchFamily="49" charset="-122"/>
              </a:rPr>
              <a:t>例题引路</a:t>
            </a:r>
          </a:p>
        </p:txBody>
      </p:sp>
      <p:pic>
        <p:nvPicPr>
          <p:cNvPr id="60426" name="Picture 10" descr="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04813"/>
            <a:ext cx="13589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utoUpdateAnimBg="0"/>
      <p:bldP spid="8196" grpId="0" animBg="1"/>
      <p:bldP spid="8197" grpId="0" animBg="1" autoUpdateAnimBg="0"/>
      <p:bldP spid="819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3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2276475"/>
            <a:ext cx="8064500" cy="3743325"/>
          </a:xfrm>
        </p:spPr>
        <p:txBody>
          <a:bodyPr/>
          <a:lstStyle/>
          <a:p>
            <a:pPr algn="l"/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、十块汉白玉的大浮雕，镶嵌在大碑座的四周。</a:t>
            </a:r>
            <a:b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、三个县里的干部出席了这次会议。</a:t>
            </a:r>
          </a:p>
        </p:txBody>
      </p:sp>
      <p:sp>
        <p:nvSpPr>
          <p:cNvPr id="9220" name="Line 4"/>
          <p:cNvSpPr>
            <a:spLocks noChangeShapeType="1"/>
          </p:cNvSpPr>
          <p:nvPr/>
        </p:nvSpPr>
        <p:spPr bwMode="auto">
          <a:xfrm>
            <a:off x="1476375" y="3284538"/>
            <a:ext cx="22320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>
            <a:off x="1476375" y="3357563"/>
            <a:ext cx="4032250" cy="0"/>
          </a:xfrm>
          <a:prstGeom prst="line">
            <a:avLst/>
          </a:prstGeom>
          <a:noFill/>
          <a:ln w="38100">
            <a:solidFill>
              <a:srgbClr val="3399FF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1403350" y="5516563"/>
            <a:ext cx="1296988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 flipV="1">
            <a:off x="1403350" y="5589588"/>
            <a:ext cx="3168650" cy="0"/>
          </a:xfrm>
          <a:prstGeom prst="line">
            <a:avLst/>
          </a:prstGeom>
          <a:noFill/>
          <a:ln w="38100">
            <a:solidFill>
              <a:srgbClr val="3399FF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2339752" y="1412776"/>
            <a:ext cx="6407522" cy="954107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a typeface="楷体_GB2312" pitchFamily="49" charset="-122"/>
              </a:rPr>
              <a:t>数量词修</a:t>
            </a:r>
            <a:r>
              <a:rPr lang="zh-CN" altLang="en-US" sz="2800" b="1" dirty="0">
                <a:solidFill>
                  <a:srgbClr val="FF0000"/>
                </a:solidFill>
                <a:ea typeface="楷体_GB2312" pitchFamily="49" charset="-122"/>
              </a:rPr>
              <a:t>饰对象有两个造成歧义。尤其注意数量、多定、多状、多补的情况</a:t>
            </a:r>
          </a:p>
        </p:txBody>
      </p:sp>
      <p:sp>
        <p:nvSpPr>
          <p:cNvPr id="61449" name="Text Box 9"/>
          <p:cNvSpPr txBox="1">
            <a:spLocks noChangeArrowheads="1"/>
          </p:cNvSpPr>
          <p:nvPr/>
        </p:nvSpPr>
        <p:spPr bwMode="auto">
          <a:xfrm>
            <a:off x="1835150" y="620713"/>
            <a:ext cx="2222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ea typeface="楷体_GB2312" pitchFamily="49" charset="-122"/>
              </a:rPr>
              <a:t>例题引路</a:t>
            </a:r>
          </a:p>
        </p:txBody>
      </p:sp>
      <p:pic>
        <p:nvPicPr>
          <p:cNvPr id="61450" name="Picture 10" descr="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04813"/>
            <a:ext cx="13589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utoUpdateAnimBg="0"/>
      <p:bldP spid="9220" grpId="0" animBg="1"/>
      <p:bldP spid="9221" grpId="0" animBg="1"/>
      <p:bldP spid="9222" grpId="0" animBg="1"/>
      <p:bldP spid="9223" grpId="0" animBg="1"/>
      <p:bldP spid="9224" grpId="0" animBg="1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1871</Words>
  <PresentationFormat>全屏显示(4:3)</PresentationFormat>
  <Paragraphs>106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病句类型五</vt:lpstr>
      <vt:lpstr>幻灯片 2</vt:lpstr>
      <vt:lpstr>幻灯片 3</vt:lpstr>
      <vt:lpstr>幻灯片 4</vt:lpstr>
      <vt:lpstr>　1、政府有关部门明令禁止取缔药品交易市场。  　2、他知道这件事不要紧。 </vt:lpstr>
      <vt:lpstr>幻灯片 6</vt:lpstr>
      <vt:lpstr>　1、在延安鲁迅文艺学院时，只有我跟他学过钢琴。   　2、他背着总经理和副总经理偷偷地把这笔钱分别存入两家银行。</vt:lpstr>
      <vt:lpstr>　1、警方对报案人称围观者坐视不管表示愤慨。     　2、大家对护林员揭发林业局带头偷运木料的问题普遍感到非常气愤。</vt:lpstr>
      <vt:lpstr>1、十块汉白玉的大浮雕，镶嵌在大碑座的四周。   2、三个县里的干部出席了这次会议。</vt:lpstr>
      <vt:lpstr>　1、我有一个女儿，同许多年轻妈妈一样，愿意把孩子们打扮得漂亮些。   　2、记得当年我认识他的时候，还是七八岁的小孩，天真烂漫，无拘无束。</vt:lpstr>
      <vt:lpstr>幻灯片 11</vt:lpstr>
      <vt:lpstr>　　1、有人主张接受，有人反对，他同意这种主张。   　　2、我认为，应该尽可能使用简化字，不要滥用繁体字，这样会给汉字规范和青少年学习增加困难。</vt:lpstr>
      <vt:lpstr>幻灯片 13</vt:lpstr>
      <vt:lpstr>幻灯片 14</vt:lpstr>
      <vt:lpstr>幻灯片 15</vt:lpstr>
      <vt:lpstr>[经典试题分析5]（表意不明）</vt:lpstr>
      <vt:lpstr>幻灯片 17</vt:lpstr>
      <vt:lpstr>幻灯片 18</vt:lpstr>
      <vt:lpstr>幻灯片 19</vt:lpstr>
      <vt:lpstr>[课堂巩固训练]下列病句错在哪里？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2018-07-17T08:43:35Z</dcterms:created>
  <dcterms:modified xsi:type="dcterms:W3CDTF">2018-07-17T12:28:50Z</dcterms:modified>
</cp:coreProperties>
</file>