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27"/>
  </p:notesMasterIdLst>
  <p:sldIdLst>
    <p:sldId id="635" r:id="rId3"/>
    <p:sldId id="708" r:id="rId4"/>
    <p:sldId id="638" r:id="rId5"/>
    <p:sldId id="639" r:id="rId6"/>
    <p:sldId id="640" r:id="rId7"/>
    <p:sldId id="641" r:id="rId8"/>
    <p:sldId id="643" r:id="rId9"/>
    <p:sldId id="735" r:id="rId10"/>
    <p:sldId id="754" r:id="rId11"/>
    <p:sldId id="693" r:id="rId12"/>
    <p:sldId id="755" r:id="rId13"/>
    <p:sldId id="756" r:id="rId14"/>
    <p:sldId id="757" r:id="rId15"/>
    <p:sldId id="758" r:id="rId16"/>
    <p:sldId id="759" r:id="rId17"/>
    <p:sldId id="700" r:id="rId18"/>
    <p:sldId id="760" r:id="rId19"/>
    <p:sldId id="645" r:id="rId20"/>
    <p:sldId id="646" r:id="rId21"/>
    <p:sldId id="702" r:id="rId22"/>
    <p:sldId id="704" r:id="rId23"/>
    <p:sldId id="653" r:id="rId24"/>
    <p:sldId id="685" r:id="rId25"/>
    <p:sldId id="706"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93" autoAdjust="0"/>
    <p:restoredTop sz="94660"/>
  </p:normalViewPr>
  <p:slideViewPr>
    <p:cSldViewPr snapToGrid="0">
      <p:cViewPr varScale="1">
        <p:scale>
          <a:sx n="62" d="100"/>
          <a:sy n="62" d="100"/>
        </p:scale>
        <p:origin x="-72" y="-480"/>
      </p:cViewPr>
      <p:guideLst>
        <p:guide orient="horz" pos="2137"/>
        <p:guide pos="389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2020-10-5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9937085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D5CCDD7-6885-4367-AECD-7CCB9CA7710E}" type="datetimeFigureOut">
              <a:rPr lang="zh-CN" altLang="en-US" smtClean="0"/>
              <a:t>2020-10-5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761D37-E941-45DC-825E-E4C1BBB38F85}"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5CCDD7-6885-4367-AECD-7CCB9CA7710E}" type="datetimeFigureOut">
              <a:rPr lang="zh-CN" altLang="en-US" smtClean="0"/>
              <a:t>2020-10-5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761D37-E941-45DC-825E-E4C1BBB38F85}"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5CCDD7-6885-4367-AECD-7CCB9CA7710E}" type="datetimeFigureOut">
              <a:rPr lang="zh-CN" altLang="en-US" smtClean="0"/>
              <a:t>2020-10-5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761D37-E941-45DC-825E-E4C1BBB38F85}" type="slidenum">
              <a:rPr lang="zh-CN" altLang="en-US" smtClean="0"/>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cSld name="5_两栏内容">
    <p:spTree>
      <p:nvGrpSpPr>
        <p:cNvPr id="1" name=""/>
        <p:cNvGrpSpPr/>
        <p:nvPr/>
      </p:nvGrpSpPr>
      <p:grpSpPr>
        <a:xfrm>
          <a:off x="0" y="0"/>
          <a:ext cx="0" cy="0"/>
          <a:chOff x="0" y="0"/>
          <a:chExt cx="0" cy="0"/>
        </a:xfrm>
      </p:grpSpPr>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grpSp>
        <p:nvGrpSpPr>
          <p:cNvPr id="2" name="组合 8"/>
          <p:cNvGrpSpPr/>
          <p:nvPr userDrawn="1"/>
        </p:nvGrpSpPr>
        <p:grpSpPr>
          <a:xfrm>
            <a:off x="814917" y="914400"/>
            <a:ext cx="10562167" cy="59267"/>
            <a:chOff x="3060700" y="4724400"/>
            <a:chExt cx="5955507" cy="31432"/>
          </a:xfrm>
        </p:grpSpPr>
        <p:cxnSp>
          <p:nvCxnSpPr>
            <p:cNvPr id="3" name="直接连接符 2"/>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1600201"/>
            <a:ext cx="10972800" cy="4525963"/>
          </a:xfrm>
          <a:prstGeom prst="rect">
            <a:avLst/>
          </a:prstGeo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2"/>
          </p:nvPr>
        </p:nvSpPr>
        <p:spPr>
          <a:xfrm>
            <a:off x="609600" y="6356351"/>
            <a:ext cx="2844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4165600" y="6356351"/>
            <a:ext cx="3860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a:latin typeface="Calibri"/>
                <a:ea typeface="宋体" panose="02010600030101010101" pitchFamily="2" charset="-122"/>
                <a:cs typeface="+mn-cs"/>
              </a:rPr>
              <a:t>‹#›</a:t>
            </a:fld>
            <a:endParaRPr lang="zh-CN" altLang="en-US" strike="noStrike" noProof="1"/>
          </a:p>
        </p:txBody>
      </p:sp>
    </p:spTree>
  </p:cSld>
  <p:clrMapOvr>
    <a:masterClrMapping/>
  </p:clrMapOvr>
  <p:transition spd="slow">
    <p:pull/>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a:prstGeom prst="rect">
            <a:avLst/>
          </a:prstGeom>
        </p:spPr>
        <p:txBody>
          <a:bodyPr anchor="t"/>
          <a:lstStyle>
            <a:lvl1pPr algn="l">
              <a:defRPr sz="5335"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2"/>
          </p:nvPr>
        </p:nvSpPr>
        <p:spPr>
          <a:xfrm>
            <a:off x="609600" y="6356351"/>
            <a:ext cx="2844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4165600" y="6356351"/>
            <a:ext cx="3860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a:latin typeface="Calibri"/>
                <a:ea typeface="宋体" panose="02010600030101010101" pitchFamily="2" charset="-122"/>
                <a:cs typeface="+mn-cs"/>
              </a:rPr>
              <a:t>‹#›</a:t>
            </a:fld>
            <a:endParaRPr lang="zh-CN" altLang="en-US" strike="noStrike" noProof="1"/>
          </a:p>
        </p:txBody>
      </p:sp>
    </p:spTree>
  </p:cSld>
  <p:clrMapOvr>
    <a:masterClrMapping/>
  </p:clrMapOvr>
  <p:transition spd="slow">
    <p:pull/>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200151"/>
            <a:ext cx="5384800" cy="3394075"/>
          </a:xfrm>
          <a:prstGeom prst="rect">
            <a:avLst/>
          </a:prstGeo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200151"/>
            <a:ext cx="5384800" cy="3394075"/>
          </a:xfrm>
          <a:prstGeom prst="rect">
            <a:avLst/>
          </a:prstGeo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2"/>
          </p:nvPr>
        </p:nvSpPr>
        <p:spPr>
          <a:xfrm>
            <a:off x="609600" y="6356351"/>
            <a:ext cx="2844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4165600" y="6356351"/>
            <a:ext cx="3860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a:latin typeface="Calibri"/>
                <a:ea typeface="宋体" panose="02010600030101010101" pitchFamily="2" charset="-122"/>
                <a:cs typeface="+mn-cs"/>
              </a:rPr>
              <a:t>‹#›</a:t>
            </a:fld>
            <a:endParaRPr lang="zh-CN" altLang="en-US" strike="noStrike" noProof="1"/>
          </a:p>
        </p:txBody>
      </p:sp>
    </p:spTree>
  </p:cSld>
  <p:clrMapOvr>
    <a:masterClrMapping/>
  </p:clrMapOvr>
  <p:transition spd="slow">
    <p:pull/>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917" cy="639763"/>
          </a:xfrm>
          <a:prstGeom prst="rect">
            <a:avLst/>
          </a:prstGeo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3368" y="1535113"/>
            <a:ext cx="5389033" cy="639763"/>
          </a:xfrm>
          <a:prstGeom prst="rect">
            <a:avLst/>
          </a:prstGeo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193368" y="2174875"/>
            <a:ext cx="5389033" cy="3951288"/>
          </a:xfrm>
          <a:prstGeom prst="rect">
            <a:avLst/>
          </a:prstGeo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2"/>
          </p:nvPr>
        </p:nvSpPr>
        <p:spPr>
          <a:xfrm>
            <a:off x="609600" y="6356351"/>
            <a:ext cx="2844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8" name="页脚占位符 7"/>
          <p:cNvSpPr>
            <a:spLocks noGrp="1"/>
          </p:cNvSpPr>
          <p:nvPr>
            <p:ph type="ftr" sz="quarter" idx="13"/>
          </p:nvPr>
        </p:nvSpPr>
        <p:spPr>
          <a:xfrm>
            <a:off x="4165600" y="6356351"/>
            <a:ext cx="3860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9" name="灯片编号占位符 8"/>
          <p:cNvSpPr>
            <a:spLocks noGrp="1"/>
          </p:cNvSpPr>
          <p:nvPr>
            <p:ph type="sldNum" sz="quarter" idx="1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a:latin typeface="Calibri"/>
                <a:ea typeface="宋体" panose="02010600030101010101" pitchFamily="2" charset="-122"/>
                <a:cs typeface="+mn-cs"/>
              </a:rPr>
              <a:t>‹#›</a:t>
            </a:fld>
            <a:endParaRPr lang="zh-CN" altLang="en-US" strike="noStrike" noProof="1"/>
          </a:p>
        </p:txBody>
      </p:sp>
    </p:spTree>
  </p:cSld>
  <p:clrMapOvr>
    <a:masterClrMapping/>
  </p:clrMapOvr>
  <p:transition spd="slow">
    <p:pull/>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2"/>
          </p:nvPr>
        </p:nvSpPr>
        <p:spPr>
          <a:xfrm>
            <a:off x="609600" y="6356351"/>
            <a:ext cx="2844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4" name="页脚占位符 3"/>
          <p:cNvSpPr>
            <a:spLocks noGrp="1"/>
          </p:cNvSpPr>
          <p:nvPr>
            <p:ph type="ftr" sz="quarter" idx="3"/>
          </p:nvPr>
        </p:nvSpPr>
        <p:spPr>
          <a:xfrm>
            <a:off x="4165600" y="6356351"/>
            <a:ext cx="3860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灯片编号占位符 4"/>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a:latin typeface="Calibri"/>
                <a:ea typeface="宋体" panose="02010600030101010101" pitchFamily="2" charset="-122"/>
                <a:cs typeface="+mn-cs"/>
              </a:rPr>
              <a:t>‹#›</a:t>
            </a:fld>
            <a:endParaRPr lang="zh-CN" altLang="en-US" strike="noStrike" noProof="1"/>
          </a:p>
        </p:txBody>
      </p:sp>
    </p:spTree>
  </p:cSld>
  <p:clrMapOvr>
    <a:masterClrMapping/>
  </p:clrMapOvr>
  <p:transition spd="slow">
    <p:pull/>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2"/>
          </p:nvPr>
        </p:nvSpPr>
        <p:spPr>
          <a:xfrm>
            <a:off x="609600" y="6356351"/>
            <a:ext cx="2844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3" name="页脚占位符 2"/>
          <p:cNvSpPr>
            <a:spLocks noGrp="1"/>
          </p:cNvSpPr>
          <p:nvPr>
            <p:ph type="ftr" sz="quarter" idx="3"/>
          </p:nvPr>
        </p:nvSpPr>
        <p:spPr>
          <a:xfrm>
            <a:off x="4165600" y="6356351"/>
            <a:ext cx="3860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4" name="灯片编号占位符 3"/>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a:latin typeface="Calibri"/>
                <a:ea typeface="宋体" panose="02010600030101010101" pitchFamily="2" charset="-122"/>
                <a:cs typeface="+mn-cs"/>
              </a:rPr>
              <a:t>‹#›</a:t>
            </a:fld>
            <a:endParaRPr lang="zh-CN" altLang="en-US" strike="noStrike" noProof="1"/>
          </a:p>
        </p:txBody>
      </p:sp>
    </p:spTree>
  </p:cSld>
  <p:clrMapOvr>
    <a:masterClrMapping/>
  </p:clrMapOvr>
  <p:transition spd="slow">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5CCDD7-6885-4367-AECD-7CCB9CA7710E}" type="datetimeFigureOut">
              <a:rPr lang="zh-CN" altLang="en-US" smtClean="0"/>
              <a:t>2020-10-5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761D37-E941-45DC-825E-E4C1BBB38F85}"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49"/>
            <a:ext cx="4011084" cy="1162051"/>
          </a:xfrm>
          <a:prstGeom prst="rect">
            <a:avLst/>
          </a:prstGeom>
        </p:spPr>
        <p:txBody>
          <a:bodyPr anchor="b"/>
          <a:lstStyle>
            <a:lvl1pPr algn="l">
              <a:defRPr sz="2665"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6733" y="273051"/>
            <a:ext cx="6815667" cy="5853113"/>
          </a:xfrm>
          <a:prstGeom prst="rect">
            <a:avLst/>
          </a:prstGeo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1" y="1435101"/>
            <a:ext cx="4011084" cy="4691063"/>
          </a:xfrm>
          <a:prstGeom prst="rect">
            <a:avLst/>
          </a:prstGeo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fontAlgn="base"/>
            <a:r>
              <a:rPr lang="zh-CN" altLang="en-US" strike="noStrike" noProof="1" smtClean="0"/>
              <a:t>单击此处编辑母版文本样式</a:t>
            </a:r>
          </a:p>
        </p:txBody>
      </p:sp>
      <p:sp>
        <p:nvSpPr>
          <p:cNvPr id="5" name="日期占位符 4"/>
          <p:cNvSpPr>
            <a:spLocks noGrp="1"/>
          </p:cNvSpPr>
          <p:nvPr>
            <p:ph type="dt" sz="half" idx="12"/>
          </p:nvPr>
        </p:nvSpPr>
        <p:spPr>
          <a:xfrm>
            <a:off x="609600" y="6356351"/>
            <a:ext cx="2844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4165600" y="6356351"/>
            <a:ext cx="3860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a:latin typeface="Calibri"/>
                <a:ea typeface="宋体" panose="02010600030101010101" pitchFamily="2" charset="-122"/>
                <a:cs typeface="+mn-cs"/>
              </a:rPr>
              <a:t>‹#›</a:t>
            </a:fld>
            <a:endParaRPr lang="zh-CN" altLang="en-US" strike="noStrike" noProof="1"/>
          </a:p>
        </p:txBody>
      </p:sp>
    </p:spTree>
  </p:cSld>
  <p:clrMapOvr>
    <a:masterClrMapping/>
  </p:clrMapOvr>
  <p:transition spd="slow">
    <p:pull/>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a:prstGeom prst="rect">
            <a:avLst/>
          </a:prstGeom>
        </p:spPr>
        <p:txBody>
          <a:bodyPr anchor="b"/>
          <a:lstStyle>
            <a:lvl1pPr algn="l">
              <a:defRPr sz="2665"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7"/>
            <a:ext cx="7315200" cy="804863"/>
          </a:xfrm>
          <a:prstGeom prst="rect">
            <a:avLst/>
          </a:prstGeo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fontAlgn="base"/>
            <a:r>
              <a:rPr lang="zh-CN" altLang="en-US" strike="noStrike" noProof="1" smtClean="0"/>
              <a:t>单击此处编辑母版文本样式</a:t>
            </a:r>
          </a:p>
        </p:txBody>
      </p:sp>
      <p:sp>
        <p:nvSpPr>
          <p:cNvPr id="5" name="日期占位符 4"/>
          <p:cNvSpPr>
            <a:spLocks noGrp="1"/>
          </p:cNvSpPr>
          <p:nvPr>
            <p:ph type="dt" sz="half" idx="12"/>
          </p:nvPr>
        </p:nvSpPr>
        <p:spPr>
          <a:xfrm>
            <a:off x="609600" y="6356351"/>
            <a:ext cx="2844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4165600" y="6356351"/>
            <a:ext cx="3860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a:latin typeface="Calibri"/>
                <a:ea typeface="宋体" panose="02010600030101010101" pitchFamily="2" charset="-122"/>
                <a:cs typeface="+mn-cs"/>
              </a:rPr>
              <a:t>‹#›</a:t>
            </a:fld>
            <a:endParaRPr lang="zh-CN" altLang="en-US" strike="noStrike" noProof="1"/>
          </a:p>
        </p:txBody>
      </p:sp>
    </p:spTree>
  </p:cSld>
  <p:clrMapOvr>
    <a:masterClrMapping/>
  </p:clrMapOvr>
  <p:transition spd="slow">
    <p:pull/>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2"/>
          </p:nvPr>
        </p:nvSpPr>
        <p:spPr>
          <a:xfrm>
            <a:off x="609600" y="6356351"/>
            <a:ext cx="2844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4165600" y="6356351"/>
            <a:ext cx="3860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a:latin typeface="Calibri"/>
                <a:ea typeface="宋体" panose="02010600030101010101" pitchFamily="2" charset="-122"/>
                <a:cs typeface="+mn-cs"/>
              </a:rPr>
              <a:t>‹#›</a:t>
            </a:fld>
            <a:endParaRPr lang="zh-CN" altLang="en-US" strike="noStrike" noProof="1"/>
          </a:p>
        </p:txBody>
      </p:sp>
    </p:spTree>
  </p:cSld>
  <p:clrMapOvr>
    <a:masterClrMapping/>
  </p:clrMapOvr>
  <p:transition spd="slow">
    <p:pull/>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06375"/>
            <a:ext cx="2743200" cy="4387851"/>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06375"/>
            <a:ext cx="8026400" cy="4387851"/>
          </a:xfrm>
          <a:prstGeom prst="rect">
            <a:avLst/>
          </a:prstGeo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2"/>
          </p:nvPr>
        </p:nvSpPr>
        <p:spPr>
          <a:xfrm>
            <a:off x="609600" y="6356351"/>
            <a:ext cx="2844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4165600" y="6356351"/>
            <a:ext cx="3860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a:latin typeface="Calibri"/>
                <a:ea typeface="宋体" panose="02010600030101010101" pitchFamily="2" charset="-122"/>
                <a:cs typeface="+mn-cs"/>
              </a:rPr>
              <a:t>‹#›</a:t>
            </a:fld>
            <a:endParaRPr lang="zh-CN" altLang="en-US" strike="noStrike" noProof="1"/>
          </a:p>
        </p:txBody>
      </p:sp>
    </p:spTree>
  </p:cSld>
  <p:clrMapOvr>
    <a:masterClrMapping/>
  </p:clrMapOvr>
  <p:transition spd="slow">
    <p:pull/>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标题和内容">
    <p:spTree>
      <p:nvGrpSpPr>
        <p:cNvPr id="1" name=""/>
        <p:cNvGrpSpPr/>
        <p:nvPr/>
      </p:nvGrpSpPr>
      <p:grpSpPr>
        <a:xfrm>
          <a:off x="0" y="0"/>
          <a:ext cx="0" cy="0"/>
          <a:chOff x="0" y="0"/>
          <a:chExt cx="0" cy="0"/>
        </a:xfrm>
      </p:grpSpPr>
      <p:cxnSp>
        <p:nvCxnSpPr>
          <p:cNvPr id="2" name="直接连接符 1"/>
          <p:cNvCxnSpPr/>
          <p:nvPr/>
        </p:nvCxnSpPr>
        <p:spPr>
          <a:xfrm>
            <a:off x="687917" y="831851"/>
            <a:ext cx="4256617" cy="63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7247467" y="838200"/>
            <a:ext cx="4353984"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2_标题和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spTree>
      <p:nvGrpSpPr>
        <p:cNvPr id="1" name=""/>
        <p:cNvGrpSpPr/>
        <p:nvPr/>
      </p:nvGrpSpPr>
      <p:grpSpPr>
        <a:xfrm>
          <a:off x="0" y="0"/>
          <a:ext cx="0" cy="0"/>
          <a:chOff x="0" y="0"/>
          <a:chExt cx="0" cy="0"/>
        </a:xfrm>
      </p:grpSpPr>
      <p:sp>
        <p:nvSpPr>
          <p:cNvPr id="2" name="矩形 1"/>
          <p:cNvSpPr/>
          <p:nvPr/>
        </p:nvSpPr>
        <p:spPr>
          <a:xfrm>
            <a:off x="0" y="0"/>
            <a:ext cx="12192000" cy="933451"/>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mn-lt"/>
              <a:ea typeface="+mn-ea"/>
              <a:cs typeface="+mn-cs"/>
            </a:endParaRPr>
          </a:p>
        </p:txBody>
      </p:sp>
      <p:pic>
        <p:nvPicPr>
          <p:cNvPr id="15363" name="图片 2"/>
          <p:cNvPicPr>
            <a:picLocks noChangeAspect="1"/>
          </p:cNvPicPr>
          <p:nvPr userDrawn="1"/>
        </p:nvPicPr>
        <p:blipFill>
          <a:blip r:embed="rId2"/>
          <a:stretch>
            <a:fillRect/>
          </a:stretch>
        </p:blipFill>
        <p:spPr>
          <a:xfrm>
            <a:off x="239184" y="-27516"/>
            <a:ext cx="2273300" cy="960967"/>
          </a:xfrm>
          <a:prstGeom prst="rect">
            <a:avLst/>
          </a:prstGeom>
          <a:noFill/>
          <a:ln w="9525">
            <a:noFill/>
          </a:ln>
        </p:spPr>
      </p:pic>
    </p:spTree>
  </p:cSld>
  <p:clrMapOvr>
    <a:masterClrMapping/>
  </p:clrMapOvr>
  <p:transition spd="slow">
    <p:pull/>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320"/>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spd="slow">
    <p:pull/>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3_标题和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4_标题和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D5CCDD7-6885-4367-AECD-7CCB9CA7710E}" type="datetimeFigureOut">
              <a:rPr lang="zh-CN" altLang="en-US" smtClean="0"/>
              <a:t>2020-10-5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761D37-E941-45DC-825E-E4C1BBB38F85}" type="slidenum">
              <a:rPr lang="zh-CN" altLang="en-US" smtClean="0"/>
              <a:t>‹#›</a:t>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5_标题和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6_标题和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7_标题和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02167" y="685800"/>
            <a:ext cx="11391900" cy="51816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xAndMedia" preserve="1">
  <p:cSld name="标题，文本与媒体剪辑">
    <p:spTree>
      <p:nvGrpSpPr>
        <p:cNvPr id="1" name=""/>
        <p:cNvGrpSpPr/>
        <p:nvPr/>
      </p:nvGrpSpPr>
      <p:grpSpPr>
        <a:xfrm>
          <a:off x="0" y="0"/>
          <a:ext cx="0" cy="0"/>
          <a:chOff x="0" y="0"/>
          <a:chExt cx="0" cy="0"/>
        </a:xfrm>
      </p:grpSpPr>
      <p:sp>
        <p:nvSpPr>
          <p:cNvPr id="2" name="标题 1"/>
          <p:cNvSpPr>
            <a:spLocks noGrp="1"/>
          </p:cNvSpPr>
          <p:nvPr>
            <p:ph type="title"/>
          </p:nvPr>
        </p:nvSpPr>
        <p:spPr>
          <a:xfrm>
            <a:off x="398504" y="228600"/>
            <a:ext cx="11386736" cy="114300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838200" y="1825625"/>
            <a:ext cx="5181600" cy="4351339"/>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媒体占位符 3"/>
          <p:cNvSpPr>
            <a:spLocks noGrp="1"/>
          </p:cNvSpPr>
          <p:nvPr>
            <p:ph type="media" sz="half" idx="2"/>
          </p:nvPr>
        </p:nvSpPr>
        <p:spPr>
          <a:xfrm>
            <a:off x="6172200" y="1825625"/>
            <a:ext cx="5181600" cy="4351339"/>
          </a:xfrm>
        </p:spPr>
        <p:txBody>
          <a:bodyPr/>
          <a:lstStyle/>
          <a:p>
            <a:pPr fontAlgn="base"/>
            <a:endParaRPr lang="zh-CN" altLang="en-US" strike="noStrike" noProof="1"/>
          </a:p>
        </p:txBody>
      </p:sp>
      <p:sp>
        <p:nvSpPr>
          <p:cNvPr id="5" name="日期占位符 4"/>
          <p:cNvSpPr>
            <a:spLocks noGrp="1"/>
          </p:cNvSpPr>
          <p:nvPr>
            <p:ph type="dt" sz="half" idx="10"/>
          </p:nvPr>
        </p:nvSpPr>
        <p:spPr>
          <a:xfrm>
            <a:off x="397933" y="6246284"/>
            <a:ext cx="3052233" cy="476251"/>
          </a:xfrm>
        </p:spPr>
        <p:txBody>
          <a:bodyPr/>
          <a:lstStyle/>
          <a:p>
            <a:pPr lvl="0" fontAlgn="base"/>
            <a:endParaRPr lang="en-US" strike="noStrike" noProof="1">
              <a:latin typeface="Arial" pitchFamily="34" charset="0"/>
            </a:endParaRPr>
          </a:p>
        </p:txBody>
      </p:sp>
      <p:sp>
        <p:nvSpPr>
          <p:cNvPr id="6" name="页脚占位符 5"/>
          <p:cNvSpPr>
            <a:spLocks noGrp="1"/>
          </p:cNvSpPr>
          <p:nvPr>
            <p:ph type="ftr" sz="quarter" idx="11"/>
          </p:nvPr>
        </p:nvSpPr>
        <p:spPr>
          <a:xfrm>
            <a:off x="4161367" y="6246284"/>
            <a:ext cx="3860800" cy="476251"/>
          </a:xfrm>
        </p:spPr>
        <p:txBody>
          <a:bodyPr/>
          <a:lstStyle/>
          <a:p>
            <a:pPr lvl="0" fontAlgn="base"/>
            <a:endParaRPr lang="en-US" strike="noStrike" noProof="1">
              <a:latin typeface="Arial" panose="020B0604020202020204" pitchFamily="34" charset="0"/>
            </a:endParaRPr>
          </a:p>
        </p:txBody>
      </p:sp>
      <p:sp>
        <p:nvSpPr>
          <p:cNvPr id="7" name="灯片编号占位符 6"/>
          <p:cNvSpPr>
            <a:spLocks noGrp="1"/>
          </p:cNvSpPr>
          <p:nvPr>
            <p:ph type="sldNum" sz="quarter" idx="12"/>
          </p:nvPr>
        </p:nvSpPr>
        <p:spPr>
          <a:xfrm>
            <a:off x="8733367" y="6246284"/>
            <a:ext cx="3052233" cy="476251"/>
          </a:xfrm>
        </p:spPr>
        <p:txBody>
          <a:bodyPr/>
          <a:lstStyle/>
          <a:p>
            <a:pPr lvl="0" fontAlgn="base"/>
            <a:fld id="{9A0DB2DC-4C9A-4742-B13C-FB6460FD3503}" type="slidenum">
              <a:rPr lang="en-US" strike="noStrike" noProof="1">
                <a:latin typeface="Arial" panose="020B0604020202020204" pitchFamily="34" charset="0"/>
                <a:ea typeface="宋体" panose="02010600030101010101" pitchFamily="2" charset="-122"/>
                <a:cs typeface="+mn-cs"/>
              </a:rPr>
              <a:t>‹#›</a:t>
            </a:fld>
            <a:endParaRPr lang="en-US" strike="noStrike" noProof="1">
              <a:latin typeface="Arial" panose="020B0604020202020204" pitchFamily="34" charset="0"/>
            </a:endParaRPr>
          </a:p>
        </p:txBody>
      </p:sp>
    </p:spTree>
  </p:cSld>
  <p:clrMapOvr>
    <a:masterClrMapping/>
  </p:clrMapOvr>
  <p:transition spd="slow">
    <p:pull/>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02167" y="609600"/>
            <a:ext cx="11387667" cy="947739"/>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719667" y="1905000"/>
            <a:ext cx="5274733" cy="4194175"/>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905000"/>
            <a:ext cx="5274733" cy="4194175"/>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a:xfrm>
            <a:off x="0" y="6381751"/>
            <a:ext cx="6479117" cy="476251"/>
          </a:xfrm>
        </p:spPr>
        <p:txBody>
          <a:bodyPr/>
          <a:lstStyle/>
          <a:p>
            <a:pPr lvl="0" fontAlgn="base"/>
            <a:r>
              <a:rPr lang="zh-CN" altLang="en-US" strike="noStrike" noProof="1">
                <a:latin typeface="隶书" panose="02010509060101010101" pitchFamily="49" charset="-122"/>
                <a:ea typeface="隶书" panose="02010509060101010101" pitchFamily="49" charset="-122"/>
                <a:cs typeface="+mn-cs"/>
              </a:rPr>
              <a:t>天长地久有时尽，此恨绵绵无绝期</a:t>
            </a:r>
            <a:endParaRPr lang="zh-CN" altLang="en-US" strike="noStrike" noProof="1"/>
          </a:p>
        </p:txBody>
      </p:sp>
    </p:spTree>
  </p:cSld>
  <p:clrMapOvr>
    <a:masterClrMapping/>
  </p:clrMapOvr>
  <p:transition spd="slow">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D5CCDD7-6885-4367-AECD-7CCB9CA7710E}" type="datetimeFigureOut">
              <a:rPr lang="zh-CN" altLang="en-US" smtClean="0"/>
              <a:t>2020-10-5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761D37-E941-45DC-825E-E4C1BBB38F85}"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D5CCDD7-6885-4367-AECD-7CCB9CA7710E}" type="datetimeFigureOut">
              <a:rPr lang="zh-CN" altLang="en-US" smtClean="0"/>
              <a:t>2020-10-5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0761D37-E941-45DC-825E-E4C1BBB38F85}"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D5CCDD7-6885-4367-AECD-7CCB9CA7710E}" type="datetimeFigureOut">
              <a:rPr lang="zh-CN" altLang="en-US" smtClean="0"/>
              <a:t>2020-10-5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0761D37-E941-45DC-825E-E4C1BBB38F85}"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D5CCDD7-6885-4367-AECD-7CCB9CA7710E}" type="datetimeFigureOut">
              <a:rPr lang="zh-CN" altLang="en-US" smtClean="0"/>
              <a:t>2020-10-5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0761D37-E941-45DC-825E-E4C1BBB38F85}"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D5CCDD7-6885-4367-AECD-7CCB9CA7710E}" type="datetimeFigureOut">
              <a:rPr lang="zh-CN" altLang="en-US" smtClean="0"/>
              <a:t>2020-10-5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761D37-E941-45DC-825E-E4C1BBB38F85}"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D5CCDD7-6885-4367-AECD-7CCB9CA7710E}" type="datetimeFigureOut">
              <a:rPr lang="zh-CN" altLang="en-US" smtClean="0"/>
              <a:t>2020-10-5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761D37-E941-45DC-825E-E4C1BBB38F85}"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 Type="http://schemas.openxmlformats.org/officeDocument/2006/relationships/slideLayout" Target="../slideLayouts/slideLayout15.xml"/><Relationship Id="rId21" Type="http://schemas.openxmlformats.org/officeDocument/2006/relationships/slideLayout" Target="../slideLayouts/slideLayout33.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5" Type="http://schemas.openxmlformats.org/officeDocument/2006/relationships/theme" Target="../theme/theme2.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slideLayout" Target="../slideLayouts/slideLayout3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24" Type="http://schemas.openxmlformats.org/officeDocument/2006/relationships/slideLayout" Target="../slideLayouts/slideLayout36.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23" Type="http://schemas.openxmlformats.org/officeDocument/2006/relationships/slideLayout" Target="../slideLayouts/slideLayout35.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5CCDD7-6885-4367-AECD-7CCB9CA7710E}" type="datetimeFigureOut">
              <a:rPr lang="zh-CN" altLang="en-US" smtClean="0"/>
              <a:t>2020-10-5</a:t>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761D37-E941-45DC-825E-E4C1BBB38F8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84" r:id="rId23"/>
    <p:sldLayoutId id="2147483685" r:id="rId24"/>
  </p:sldLayoutIdLst>
  <p:transition spd="slow">
    <p:pull/>
  </p:transition>
  <p:txStyles>
    <p:titleStyle>
      <a:lvl1pPr algn="ctr" rtl="0" eaLnBrk="0" fontAlgn="base" hangingPunct="0">
        <a:spcBef>
          <a:spcPct val="0"/>
        </a:spcBef>
        <a:spcAft>
          <a:spcPct val="0"/>
        </a:spcAft>
        <a:defRPr sz="5865"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a:ea typeface="宋体" panose="02010600030101010101" pitchFamily="2" charset="-122"/>
        </a:defRPr>
      </a:lvl5pPr>
      <a:lvl6pPr marL="457200" algn="ctr" rtl="0" fontAlgn="base">
        <a:spcBef>
          <a:spcPct val="0"/>
        </a:spcBef>
        <a:spcAft>
          <a:spcPct val="0"/>
        </a:spcAft>
        <a:defRPr sz="4400">
          <a:solidFill>
            <a:schemeClr val="tx1"/>
          </a:solidFill>
          <a:latin typeface="Calibri"/>
          <a:ea typeface="宋体" panose="02010600030101010101" pitchFamily="2" charset="-122"/>
        </a:defRPr>
      </a:lvl6pPr>
      <a:lvl7pPr marL="914400" algn="ctr" rtl="0" fontAlgn="base">
        <a:spcBef>
          <a:spcPct val="0"/>
        </a:spcBef>
        <a:spcAft>
          <a:spcPct val="0"/>
        </a:spcAft>
        <a:defRPr sz="4400">
          <a:solidFill>
            <a:schemeClr val="tx1"/>
          </a:solidFill>
          <a:latin typeface="Calibri"/>
          <a:ea typeface="宋体" panose="02010600030101010101" pitchFamily="2" charset="-122"/>
        </a:defRPr>
      </a:lvl7pPr>
      <a:lvl8pPr marL="1371600" algn="ctr" rtl="0" fontAlgn="base">
        <a:spcBef>
          <a:spcPct val="0"/>
        </a:spcBef>
        <a:spcAft>
          <a:spcPct val="0"/>
        </a:spcAft>
        <a:defRPr sz="4400">
          <a:solidFill>
            <a:schemeClr val="tx1"/>
          </a:solidFill>
          <a:latin typeface="Calibri"/>
          <a:ea typeface="宋体" panose="02010600030101010101" pitchFamily="2" charset="-122"/>
        </a:defRPr>
      </a:lvl8pPr>
      <a:lvl9pPr marL="1828800" algn="ctr" rtl="0" fontAlgn="base">
        <a:spcBef>
          <a:spcPct val="0"/>
        </a:spcBef>
        <a:spcAft>
          <a:spcPct val="0"/>
        </a:spcAft>
        <a:defRPr sz="4400">
          <a:solidFill>
            <a:schemeClr val="tx1"/>
          </a:solidFill>
          <a:latin typeface="Calibri"/>
          <a:ea typeface="宋体" panose="02010600030101010101" pitchFamily="2" charset="-122"/>
        </a:defRPr>
      </a:lvl9pPr>
    </p:titleStyle>
    <p:bodyStyle>
      <a:lvl1pPr marL="457200" indent="-457200" algn="l" rtl="0" eaLnBrk="0" fontAlgn="base" hangingPunct="0">
        <a:spcBef>
          <a:spcPts val="130"/>
        </a:spcBef>
        <a:spcAft>
          <a:spcPct val="0"/>
        </a:spcAft>
        <a:buFont typeface="Arial" panose="020B0604020202020204" pitchFamily="34" charset="0"/>
        <a:buChar char="•"/>
        <a:defRPr sz="4265" kern="1200">
          <a:solidFill>
            <a:schemeClr val="tx1"/>
          </a:solidFill>
          <a:latin typeface="+mn-lt"/>
          <a:ea typeface="+mn-ea"/>
          <a:cs typeface="+mn-cs"/>
        </a:defRPr>
      </a:lvl1pPr>
      <a:lvl2pPr marL="990600" indent="-381000" algn="l" rtl="0" eaLnBrk="0" fontAlgn="base" hangingPunct="0">
        <a:spcBef>
          <a:spcPts val="130"/>
        </a:spcBef>
        <a:spcAft>
          <a:spcPct val="0"/>
        </a:spcAft>
        <a:buFont typeface="Arial" panose="020B0604020202020204" pitchFamily="34" charset="0"/>
        <a:buChar char="–"/>
        <a:defRPr sz="3735" kern="1200">
          <a:solidFill>
            <a:schemeClr val="tx1"/>
          </a:solidFill>
          <a:latin typeface="+mn-lt"/>
          <a:ea typeface="+mn-ea"/>
          <a:cs typeface="+mn-cs"/>
        </a:defRPr>
      </a:lvl2pPr>
      <a:lvl3pPr marL="1524000" indent="-304800" algn="l" rtl="0" eaLnBrk="0" fontAlgn="base" hangingPunct="0">
        <a:spcBef>
          <a:spcPts val="130"/>
        </a:spcBef>
        <a:spcAft>
          <a:spcPct val="0"/>
        </a:spcAft>
        <a:buFont typeface="Arial" panose="020B0604020202020204" pitchFamily="34" charset="0"/>
        <a:buChar char="•"/>
        <a:defRPr sz="3200" kern="1200">
          <a:solidFill>
            <a:schemeClr val="tx1"/>
          </a:solidFill>
          <a:latin typeface="+mn-lt"/>
          <a:ea typeface="+mn-ea"/>
          <a:cs typeface="+mn-cs"/>
        </a:defRPr>
      </a:lvl3pPr>
      <a:lvl4pPr marL="2133600" indent="-304800" algn="l" rtl="0" eaLnBrk="0" fontAlgn="base" hangingPunct="0">
        <a:spcBef>
          <a:spcPts val="130"/>
        </a:spcBef>
        <a:spcAft>
          <a:spcPct val="0"/>
        </a:spcAft>
        <a:buFont typeface="Arial" panose="020B0604020202020204" pitchFamily="34" charset="0"/>
        <a:buChar char="–"/>
        <a:defRPr sz="2665" kern="1200">
          <a:solidFill>
            <a:schemeClr val="tx1"/>
          </a:solidFill>
          <a:latin typeface="+mn-lt"/>
          <a:ea typeface="+mn-ea"/>
          <a:cs typeface="+mn-cs"/>
        </a:defRPr>
      </a:lvl4pPr>
      <a:lvl5pPr marL="2743200" indent="-304800" algn="l" rtl="0" eaLnBrk="0" fontAlgn="base" hangingPunct="0">
        <a:spcBef>
          <a:spcPts val="130"/>
        </a:spcBef>
        <a:spcAft>
          <a:spcPct val="0"/>
        </a:spcAft>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图片 5" descr="二维码2"/>
          <p:cNvPicPr>
            <a:picLocks noChangeAspect="1"/>
          </p:cNvPicPr>
          <p:nvPr/>
        </p:nvPicPr>
        <p:blipFill>
          <a:blip r:embed="rId3"/>
          <a:srcRect l="4423" t="7048" r="5333" b="4876"/>
          <a:stretch>
            <a:fillRect/>
          </a:stretch>
        </p:blipFill>
        <p:spPr>
          <a:xfrm>
            <a:off x="9819168" y="4192675"/>
            <a:ext cx="2356622" cy="2145847"/>
          </a:xfrm>
          <a:prstGeom prst="rect">
            <a:avLst/>
          </a:prstGeom>
        </p:spPr>
      </p:pic>
      <p:sp>
        <p:nvSpPr>
          <p:cNvPr id="5" name="文本框 4"/>
          <p:cNvSpPr txBox="1"/>
          <p:nvPr/>
        </p:nvSpPr>
        <p:spPr>
          <a:xfrm>
            <a:off x="2512257" y="5176424"/>
            <a:ext cx="7307580" cy="521970"/>
          </a:xfrm>
          <a:prstGeom prst="rect">
            <a:avLst/>
          </a:prstGeom>
          <a:noFill/>
        </p:spPr>
        <p:txBody>
          <a:bodyPr wrap="none" rtlCol="0">
            <a:spAutoFit/>
          </a:bodyPr>
          <a:lstStyle/>
          <a:p>
            <a:r>
              <a:rPr lang="zh-CN" altLang="zh-CN" sz="2800" b="1">
                <a:latin typeface="华文行楷" panose="02010800040101010101" charset="-122"/>
                <a:ea typeface="华文行楷" panose="02010800040101010101" charset="-122"/>
              </a:rPr>
              <a:t>课件制作：湖南省芙蓉教学名师杨华当工作室</a:t>
            </a:r>
          </a:p>
        </p:txBody>
      </p:sp>
      <p:sp>
        <p:nvSpPr>
          <p:cNvPr id="10" name="矩形 9"/>
          <p:cNvSpPr/>
          <p:nvPr/>
        </p:nvSpPr>
        <p:spPr>
          <a:xfrm>
            <a:off x="-9031" y="553494"/>
            <a:ext cx="12210062" cy="3498050"/>
          </a:xfrm>
          <a:prstGeom prst="rect">
            <a:avLst/>
          </a:prstGeom>
          <a:solidFill>
            <a:srgbClr val="3C8A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665" strike="noStrike" noProof="1"/>
          </a:p>
        </p:txBody>
      </p:sp>
      <p:sp>
        <p:nvSpPr>
          <p:cNvPr id="11" name="文本框 10"/>
          <p:cNvSpPr txBox="1"/>
          <p:nvPr/>
        </p:nvSpPr>
        <p:spPr>
          <a:xfrm>
            <a:off x="529281" y="1904540"/>
            <a:ext cx="11187678" cy="1107996"/>
          </a:xfrm>
          <a:prstGeom prst="rect">
            <a:avLst/>
          </a:prstGeom>
          <a:noFill/>
        </p:spPr>
        <p:txBody>
          <a:bodyPr wrap="none" rtlCol="0">
            <a:spAutoFit/>
          </a:bodyPr>
          <a:lstStyle/>
          <a:p>
            <a:r>
              <a:rPr lang="zh-CN" altLang="en-US" sz="6600" b="1">
                <a:solidFill>
                  <a:srgbClr val="FF0000"/>
                </a:solidFill>
                <a:latin typeface="微软雅黑" panose="020B0503020204020204" charset="-122"/>
                <a:ea typeface="微软雅黑" panose="020B0503020204020204" charset="-122"/>
              </a:rPr>
              <a:t>统编</a:t>
            </a:r>
            <a:r>
              <a:rPr lang="zh-CN" altLang="en-US" sz="6600" b="1" smtClean="0">
                <a:solidFill>
                  <a:srgbClr val="FF0000"/>
                </a:solidFill>
                <a:latin typeface="微软雅黑" panose="020B0503020204020204" charset="-122"/>
                <a:ea typeface="微软雅黑" panose="020B0503020204020204" charset="-122"/>
              </a:rPr>
              <a:t>新版选择性必修</a:t>
            </a:r>
            <a:r>
              <a:rPr lang="zh-CN" altLang="en-US" sz="6600" b="1">
                <a:solidFill>
                  <a:srgbClr val="FF0000"/>
                </a:solidFill>
                <a:latin typeface="微软雅黑" panose="020B0503020204020204" charset="-122"/>
                <a:ea typeface="微软雅黑" panose="020B0503020204020204" charset="-122"/>
              </a:rPr>
              <a:t>上册课件</a:t>
            </a:r>
            <a:endParaRPr lang="zh-CN" altLang="en-US" sz="6600" b="1">
              <a:solidFill>
                <a:srgbClr val="FF0000"/>
              </a:solidFill>
              <a:latin typeface="微软雅黑"/>
              <a:ea typeface="微软雅黑"/>
            </a:endParaRPr>
          </a:p>
        </p:txBody>
      </p:sp>
      <p:pic>
        <p:nvPicPr>
          <p:cNvPr id="12" name="图片 11" descr="图片11"/>
          <p:cNvPicPr>
            <a:picLocks noChangeAspect="1"/>
          </p:cNvPicPr>
          <p:nvPr/>
        </p:nvPicPr>
        <p:blipFill>
          <a:blip r:embed="rId4"/>
          <a:stretch>
            <a:fillRect/>
          </a:stretch>
        </p:blipFill>
        <p:spPr>
          <a:xfrm>
            <a:off x="1580" y="4169487"/>
            <a:ext cx="2349266" cy="2169173"/>
          </a:xfrm>
          <a:prstGeom prst="rect">
            <a:avLst/>
          </a:prstGeom>
        </p:spPr>
      </p:pic>
      <p:pic>
        <p:nvPicPr>
          <p:cNvPr id="3" name="图片 2" descr="图片1"/>
          <p:cNvPicPr>
            <a:picLocks noChangeAspect="1"/>
          </p:cNvPicPr>
          <p:nvPr/>
        </p:nvPicPr>
        <p:blipFill>
          <a:blip r:embed="rId5"/>
          <a:stretch>
            <a:fillRect/>
          </a:stretch>
        </p:blipFill>
        <p:spPr>
          <a:xfrm>
            <a:off x="1806" y="188"/>
            <a:ext cx="12199225" cy="552704"/>
          </a:xfrm>
          <a:prstGeom prst="rect">
            <a:avLst/>
          </a:prstGeom>
        </p:spPr>
      </p:pic>
      <p:pic>
        <p:nvPicPr>
          <p:cNvPr id="4" name="图片 3" descr="图片2"/>
          <p:cNvPicPr>
            <a:picLocks noChangeAspect="1"/>
          </p:cNvPicPr>
          <p:nvPr/>
        </p:nvPicPr>
        <p:blipFill>
          <a:blip r:embed="rId6"/>
          <a:stretch>
            <a:fillRect/>
          </a:stretch>
        </p:blipFill>
        <p:spPr>
          <a:xfrm>
            <a:off x="1806" y="6397827"/>
            <a:ext cx="12190796" cy="459985"/>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61" y="10795"/>
            <a:ext cx="3049942" cy="781050"/>
          </a:xfrm>
          <a:prstGeom prst="rect">
            <a:avLst/>
          </a:prstGeom>
        </p:spPr>
      </p:pic>
      <p:sp>
        <p:nvSpPr>
          <p:cNvPr id="3" name="内容占位符 2"/>
          <p:cNvSpPr>
            <a:spLocks noGrp="1"/>
          </p:cNvSpPr>
          <p:nvPr>
            <p:ph idx="1"/>
          </p:nvPr>
        </p:nvSpPr>
        <p:spPr bwMode="auto">
          <a:xfrm>
            <a:off x="882650" y="90805"/>
            <a:ext cx="2697480" cy="5029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a:buNone/>
            </a:pPr>
            <a:r>
              <a:rPr lang="zh-CN" altLang="zh-CN" b="1" smtClean="0">
                <a:solidFill>
                  <a:srgbClr val="FF0000"/>
                </a:solidFill>
                <a:latin typeface="微软雅黑" panose="020B0503020204020204" charset="-122"/>
                <a:ea typeface="微软雅黑" panose="020B0503020204020204" charset="-122"/>
              </a:rPr>
              <a:t>演绎推理</a:t>
            </a:r>
            <a:endParaRPr lang="zh-CN" altLang="zh-CN" b="1">
              <a:solidFill>
                <a:srgbClr val="FF0000"/>
              </a:solidFill>
              <a:latin typeface="微软雅黑" panose="020B0503020204020204" charset="-122"/>
              <a:ea typeface="微软雅黑" panose="020B0503020204020204" charset="-122"/>
            </a:endParaRPr>
          </a:p>
        </p:txBody>
      </p:sp>
      <p:sp>
        <p:nvSpPr>
          <p:cNvPr id="2" name="矩形 1"/>
          <p:cNvSpPr/>
          <p:nvPr/>
        </p:nvSpPr>
        <p:spPr>
          <a:xfrm>
            <a:off x="612140" y="791845"/>
            <a:ext cx="10967720" cy="2306955"/>
          </a:xfrm>
          <a:prstGeom prst="rect">
            <a:avLst/>
          </a:prstGeom>
          <a:ln w="12700">
            <a:solidFill>
              <a:schemeClr val="tx1"/>
            </a:solidFill>
          </a:ln>
        </p:spPr>
        <p:txBody>
          <a:bodyPr wrap="square">
            <a:spAutoFit/>
          </a:bodyPr>
          <a:lstStyle/>
          <a:p>
            <a:pPr fontAlgn="auto">
              <a:lnSpc>
                <a:spcPct val="150000"/>
              </a:lnSpc>
            </a:pPr>
            <a:r>
              <a:rPr lang="en-US" altLang="zh-CN" sz="2400" b="1" smtClean="0">
                <a:latin typeface="微软雅黑" panose="020B0503020204020204" charset="-122"/>
                <a:ea typeface="微软雅黑" panose="020B0503020204020204" charset="-122"/>
                <a:cs typeface="微软雅黑" panose="020B0503020204020204" charset="-122"/>
              </a:rPr>
              <a:t>2.</a:t>
            </a:r>
            <a:r>
              <a:rPr lang="zh-CN" altLang="zh-CN" sz="2400" b="1" smtClean="0">
                <a:latin typeface="微软雅黑" panose="020B0503020204020204" charset="-122"/>
                <a:ea typeface="微软雅黑" panose="020B0503020204020204" charset="-122"/>
                <a:cs typeface="微软雅黑" panose="020B0503020204020204" charset="-122"/>
              </a:rPr>
              <a:t>选言推理</a:t>
            </a:r>
          </a:p>
          <a:p>
            <a:pPr fontAlgn="auto">
              <a:lnSpc>
                <a:spcPct val="150000"/>
              </a:lnSpc>
            </a:pPr>
            <a:r>
              <a:rPr lang="zh-CN" altLang="zh-CN" sz="2400" b="1" smtClean="0">
                <a:latin typeface="微软雅黑" panose="020B0503020204020204" charset="-122"/>
                <a:ea typeface="微软雅黑" panose="020B0503020204020204" charset="-122"/>
                <a:cs typeface="微软雅黑" panose="020B0503020204020204" charset="-122"/>
              </a:rPr>
              <a:t>①他是教师或律师，</a:t>
            </a:r>
          </a:p>
          <a:p>
            <a:pPr fontAlgn="auto">
              <a:lnSpc>
                <a:spcPct val="150000"/>
              </a:lnSpc>
            </a:pPr>
            <a:r>
              <a:rPr lang="zh-CN" altLang="zh-CN" sz="2400" b="1" u="sng" smtClean="0">
                <a:latin typeface="微软雅黑" panose="020B0503020204020204" charset="-122"/>
                <a:ea typeface="微软雅黑" panose="020B0503020204020204" charset="-122"/>
                <a:cs typeface="微软雅黑" panose="020B0503020204020204" charset="-122"/>
              </a:rPr>
              <a:t>他不是教师，</a:t>
            </a:r>
            <a:endParaRPr lang="zh-CN" altLang="zh-CN" sz="2400" b="1" smtClean="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zh-CN" sz="2400" b="1" smtClean="0">
                <a:latin typeface="微软雅黑" panose="020B0503020204020204" charset="-122"/>
                <a:ea typeface="微软雅黑" panose="020B0503020204020204" charset="-122"/>
                <a:cs typeface="微软雅黑" panose="020B0503020204020204" charset="-122"/>
              </a:rPr>
              <a:t>他是律师。</a:t>
            </a:r>
            <a:endParaRPr lang="zh-CN" altLang="zh-CN" sz="2400" b="1">
              <a:latin typeface="微软雅黑"/>
              <a:ea typeface="微软雅黑"/>
              <a:cs typeface="微软雅黑" panose="020B0503020204020204" charset="-122"/>
            </a:endParaRPr>
          </a:p>
        </p:txBody>
      </p:sp>
      <p:sp>
        <p:nvSpPr>
          <p:cNvPr id="5" name="TextBox 4"/>
          <p:cNvSpPr txBox="1"/>
          <p:nvPr/>
        </p:nvSpPr>
        <p:spPr>
          <a:xfrm>
            <a:off x="612140" y="3173730"/>
            <a:ext cx="10967720" cy="1753235"/>
          </a:xfrm>
          <a:prstGeom prst="rect">
            <a:avLst/>
          </a:prstGeom>
          <a:noFill/>
          <a:ln w="12700">
            <a:solidFill>
              <a:schemeClr val="tx1"/>
            </a:solidFill>
          </a:ln>
        </p:spPr>
        <p:txBody>
          <a:bodyPr wrap="square" rtlCol="0">
            <a:spAutoFit/>
          </a:bodyPr>
          <a:lstStyle/>
          <a:p>
            <a:pPr>
              <a:lnSpc>
                <a:spcPct val="150000"/>
              </a:lnSpc>
            </a:pPr>
            <a:r>
              <a:rPr lang="zh-CN" altLang="zh-CN" sz="2400" b="1" smtClean="0">
                <a:latin typeface="微软雅黑" panose="020B0503020204020204" charset="-122"/>
                <a:ea typeface="微软雅黑" panose="020B0503020204020204" charset="-122"/>
              </a:rPr>
              <a:t>这两组推理中，“教师”和“律师”就是相容的关系，也就是说他可以既是教师又是律师，那这种推理就是</a:t>
            </a:r>
            <a:r>
              <a:rPr lang="zh-CN" altLang="zh-CN" sz="2400" b="1" smtClean="0">
                <a:solidFill>
                  <a:srgbClr val="FF0000"/>
                </a:solidFill>
                <a:latin typeface="微软雅黑" panose="020B0503020204020204" charset="-122"/>
                <a:ea typeface="微软雅黑" panose="020B0503020204020204" charset="-122"/>
              </a:rPr>
              <a:t>相容</a:t>
            </a:r>
            <a:r>
              <a:rPr lang="zh-CN" altLang="zh-CN" sz="2400" b="1" smtClean="0">
                <a:latin typeface="微软雅黑" panose="020B0503020204020204" charset="-122"/>
                <a:ea typeface="微软雅黑" panose="020B0503020204020204" charset="-122"/>
              </a:rPr>
              <a:t>选言推理。相容选言推理的推理规则就是“</a:t>
            </a:r>
            <a:r>
              <a:rPr lang="zh-CN" altLang="zh-CN" sz="2400" b="1" smtClean="0">
                <a:solidFill>
                  <a:srgbClr val="FF0000"/>
                </a:solidFill>
                <a:latin typeface="微软雅黑" panose="020B0503020204020204" charset="-122"/>
                <a:ea typeface="微软雅黑" panose="020B0503020204020204" charset="-122"/>
              </a:rPr>
              <a:t>否定肯定式</a:t>
            </a:r>
            <a:r>
              <a:rPr lang="zh-CN" altLang="zh-CN" sz="2400" b="1" smtClean="0">
                <a:latin typeface="微软雅黑" panose="020B0503020204020204" charset="-122"/>
                <a:ea typeface="微软雅黑" panose="020B0503020204020204" charset="-122"/>
              </a:rPr>
              <a:t>”</a:t>
            </a:r>
            <a:r>
              <a:rPr lang="en-US" altLang="zh-CN" sz="2400" b="1" smtClean="0">
                <a:latin typeface="微软雅黑" panose="020B0503020204020204" charset="-122"/>
                <a:ea typeface="微软雅黑" panose="020B0503020204020204" charset="-122"/>
              </a:rPr>
              <a:t>,</a:t>
            </a:r>
            <a:r>
              <a:rPr lang="zh-CN" altLang="zh-CN" sz="2400" b="1" smtClean="0">
                <a:latin typeface="微软雅黑" panose="020B0503020204020204" charset="-122"/>
                <a:ea typeface="微软雅黑" panose="020B0503020204020204" charset="-122"/>
              </a:rPr>
              <a:t>用</a:t>
            </a:r>
            <a:r>
              <a:rPr lang="en-US" altLang="zh-CN" sz="2400" b="1" smtClean="0">
                <a:latin typeface="微软雅黑" panose="020B0503020204020204" charset="-122"/>
                <a:ea typeface="微软雅黑" panose="020B0503020204020204" charset="-122"/>
              </a:rPr>
              <a:t>p</a:t>
            </a:r>
            <a:r>
              <a:rPr lang="zh-CN" altLang="zh-CN" sz="2400" b="1" smtClean="0">
                <a:latin typeface="微软雅黑" panose="020B0503020204020204" charset="-122"/>
                <a:ea typeface="微软雅黑" panose="020B0503020204020204" charset="-122"/>
              </a:rPr>
              <a:t>和</a:t>
            </a:r>
            <a:r>
              <a:rPr lang="en-US" altLang="zh-CN" sz="2400" b="1" smtClean="0">
                <a:latin typeface="微软雅黑" panose="020B0503020204020204" charset="-122"/>
                <a:ea typeface="微软雅黑" panose="020B0503020204020204" charset="-122"/>
              </a:rPr>
              <a:t>q</a:t>
            </a:r>
            <a:r>
              <a:rPr lang="zh-CN" altLang="zh-CN" sz="2400" b="1" smtClean="0">
                <a:latin typeface="微软雅黑" panose="020B0503020204020204" charset="-122"/>
                <a:ea typeface="微软雅黑" panose="020B0503020204020204" charset="-122"/>
              </a:rPr>
              <a:t>来表示就是</a:t>
            </a:r>
            <a:endParaRPr lang="zh-CN" altLang="en-US" sz="2400" b="1">
              <a:latin typeface="微软雅黑"/>
              <a:ea typeface="微软雅黑"/>
            </a:endParaRPr>
          </a:p>
        </p:txBody>
      </p:sp>
      <p:sp>
        <p:nvSpPr>
          <p:cNvPr id="8" name="矩形 7"/>
          <p:cNvSpPr/>
          <p:nvPr/>
        </p:nvSpPr>
        <p:spPr>
          <a:xfrm>
            <a:off x="612346" y="5342254"/>
            <a:ext cx="1355594" cy="1198880"/>
          </a:xfrm>
          <a:prstGeom prst="rect">
            <a:avLst/>
          </a:prstGeom>
          <a:ln w="12700">
            <a:solidFill>
              <a:schemeClr val="tx1"/>
            </a:solidFill>
          </a:ln>
        </p:spPr>
        <p:txBody>
          <a:bodyPr wrap="square">
            <a:spAutoFit/>
          </a:bodyPr>
          <a:lstStyle/>
          <a:p>
            <a:pPr fontAlgn="auto">
              <a:lnSpc>
                <a:spcPct val="100000"/>
              </a:lnSpc>
            </a:pPr>
            <a:r>
              <a:rPr lang="en-US" altLang="zh-CN" sz="2400" b="1" smtClean="0">
                <a:latin typeface="微软雅黑" panose="020B0503020204020204" charset="-122"/>
                <a:ea typeface="微软雅黑" panose="020B0503020204020204" charset="-122"/>
                <a:sym typeface="+mn-ea"/>
              </a:rPr>
              <a:t>p</a:t>
            </a:r>
            <a:r>
              <a:rPr lang="zh-CN" altLang="zh-CN" sz="2400" b="1" smtClean="0">
                <a:latin typeface="微软雅黑" panose="020B0503020204020204" charset="-122"/>
                <a:ea typeface="微软雅黑" panose="020B0503020204020204" charset="-122"/>
                <a:sym typeface="+mn-ea"/>
              </a:rPr>
              <a:t>或</a:t>
            </a:r>
            <a:r>
              <a:rPr lang="en-US" altLang="zh-CN" sz="2400" b="1" smtClean="0">
                <a:latin typeface="微软雅黑" panose="020B0503020204020204" charset="-122"/>
                <a:ea typeface="微软雅黑" panose="020B0503020204020204" charset="-122"/>
                <a:sym typeface="+mn-ea"/>
              </a:rPr>
              <a:t>q  </a:t>
            </a:r>
            <a:endParaRPr lang="zh-CN" altLang="zh-CN" sz="2400" b="1" smtClean="0">
              <a:latin typeface="微软雅黑" panose="020B0503020204020204" charset="-122"/>
              <a:ea typeface="微软雅黑" panose="020B0503020204020204" charset="-122"/>
            </a:endParaRPr>
          </a:p>
          <a:p>
            <a:pPr fontAlgn="auto">
              <a:lnSpc>
                <a:spcPct val="100000"/>
              </a:lnSpc>
            </a:pPr>
            <a:r>
              <a:rPr lang="zh-CN" altLang="zh-CN" sz="2400" b="1" u="sng" smtClean="0">
                <a:latin typeface="微软雅黑" panose="020B0503020204020204" charset="-122"/>
                <a:ea typeface="微软雅黑" panose="020B0503020204020204" charset="-122"/>
                <a:sym typeface="+mn-ea"/>
              </a:rPr>
              <a:t>非</a:t>
            </a:r>
            <a:r>
              <a:rPr lang="en-US" altLang="zh-CN" sz="2400" b="1" u="sng" smtClean="0">
                <a:latin typeface="微软雅黑" panose="020B0503020204020204" charset="-122"/>
                <a:ea typeface="微软雅黑" panose="020B0503020204020204" charset="-122"/>
                <a:sym typeface="+mn-ea"/>
              </a:rPr>
              <a:t>p</a:t>
            </a:r>
            <a:endParaRPr lang="zh-CN" altLang="zh-CN" sz="2400" b="1" smtClean="0">
              <a:latin typeface="微软雅黑" panose="020B0503020204020204" charset="-122"/>
              <a:ea typeface="微软雅黑" panose="020B0503020204020204" charset="-122"/>
            </a:endParaRPr>
          </a:p>
          <a:p>
            <a:pPr fontAlgn="auto">
              <a:lnSpc>
                <a:spcPct val="100000"/>
              </a:lnSpc>
            </a:pPr>
            <a:r>
              <a:rPr lang="en-US" altLang="zh-CN" sz="2400" b="1" smtClean="0">
                <a:latin typeface="微软雅黑" panose="020B0503020204020204" charset="-122"/>
                <a:ea typeface="微软雅黑" panose="020B0503020204020204" charset="-122"/>
                <a:sym typeface="+mn-ea"/>
              </a:rPr>
              <a:t>q</a:t>
            </a:r>
            <a:endParaRPr lang="zh-CN" altLang="en-US" sz="2400" b="1">
              <a:solidFill>
                <a:prstClr val="black"/>
              </a:solidFill>
              <a:latin typeface="微软雅黑"/>
              <a:ea typeface="微软雅黑"/>
            </a:endParaRPr>
          </a:p>
        </p:txBody>
      </p:sp>
      <p:sp>
        <p:nvSpPr>
          <p:cNvPr id="4" name="矩形 3"/>
          <p:cNvSpPr/>
          <p:nvPr/>
        </p:nvSpPr>
        <p:spPr>
          <a:xfrm>
            <a:off x="4373245" y="1345565"/>
            <a:ext cx="2741295" cy="1753235"/>
          </a:xfrm>
          <a:prstGeom prst="rect">
            <a:avLst/>
          </a:prstGeom>
        </p:spPr>
        <p:txBody>
          <a:bodyPr wrap="square">
            <a:spAutoFit/>
          </a:bodyPr>
          <a:lstStyle/>
          <a:p>
            <a:pPr fontAlgn="auto">
              <a:lnSpc>
                <a:spcPct val="150000"/>
              </a:lnSpc>
            </a:pPr>
            <a:r>
              <a:rPr lang="zh-CN" altLang="zh-CN" sz="2400" b="1" smtClean="0">
                <a:latin typeface="微软雅黑" panose="020B0503020204020204" charset="-122"/>
                <a:ea typeface="微软雅黑" panose="020B0503020204020204" charset="-122"/>
                <a:cs typeface="微软雅黑" panose="020B0503020204020204" charset="-122"/>
              </a:rPr>
              <a:t>②他是教师或律师，</a:t>
            </a:r>
          </a:p>
          <a:p>
            <a:pPr fontAlgn="auto">
              <a:lnSpc>
                <a:spcPct val="150000"/>
              </a:lnSpc>
            </a:pPr>
            <a:r>
              <a:rPr lang="zh-CN" altLang="zh-CN" sz="2400" b="1" u="sng" smtClean="0">
                <a:latin typeface="微软雅黑" panose="020B0503020204020204" charset="-122"/>
                <a:ea typeface="微软雅黑" panose="020B0503020204020204" charset="-122"/>
                <a:cs typeface="微软雅黑" panose="020B0503020204020204" charset="-122"/>
              </a:rPr>
              <a:t>他是教师，</a:t>
            </a:r>
            <a:endParaRPr lang="zh-CN" altLang="zh-CN" sz="2400" b="1" smtClean="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zh-CN" sz="2400" b="1" smtClean="0">
                <a:latin typeface="微软雅黑" panose="020B0503020204020204" charset="-122"/>
                <a:ea typeface="微软雅黑" panose="020B0503020204020204" charset="-122"/>
                <a:cs typeface="微软雅黑" panose="020B0503020204020204" charset="-122"/>
              </a:rPr>
              <a:t>他不是律师。</a:t>
            </a:r>
            <a:endParaRPr lang="zh-CN" altLang="zh-CN" sz="2400" b="1">
              <a:latin typeface="微软雅黑" panose="020B0503020204020204" charset="-122"/>
              <a:ea typeface="微软雅黑" panose="020B0503020204020204" charset="-122"/>
              <a:cs typeface="微软雅黑" panose="020B0503020204020204" charset="-122"/>
            </a:endParaRPr>
          </a:p>
        </p:txBody>
      </p:sp>
      <p:sp>
        <p:nvSpPr>
          <p:cNvPr id="6" name="矩形 5"/>
          <p:cNvSpPr/>
          <p:nvPr/>
        </p:nvSpPr>
        <p:spPr>
          <a:xfrm>
            <a:off x="3098371" y="5342254"/>
            <a:ext cx="1355594" cy="1198880"/>
          </a:xfrm>
          <a:prstGeom prst="rect">
            <a:avLst/>
          </a:prstGeom>
          <a:ln w="12700">
            <a:solidFill>
              <a:schemeClr val="tx1"/>
            </a:solidFill>
          </a:ln>
        </p:spPr>
        <p:txBody>
          <a:bodyPr wrap="square">
            <a:spAutoFit/>
          </a:bodyPr>
          <a:lstStyle/>
          <a:p>
            <a:pPr lvl="0" fontAlgn="auto">
              <a:lnSpc>
                <a:spcPct val="100000"/>
              </a:lnSpc>
            </a:pPr>
            <a:r>
              <a:rPr lang="en-US" altLang="zh-CN" sz="2400" b="1" smtClean="0">
                <a:solidFill>
                  <a:prstClr val="black"/>
                </a:solidFill>
                <a:latin typeface="微软雅黑" panose="020B0503020204020204" charset="-122"/>
                <a:ea typeface="微软雅黑" panose="020B0503020204020204" charset="-122"/>
              </a:rPr>
              <a:t>p</a:t>
            </a:r>
            <a:r>
              <a:rPr lang="zh-CN" altLang="zh-CN" sz="2400" b="1" smtClean="0">
                <a:solidFill>
                  <a:prstClr val="black"/>
                </a:solidFill>
                <a:latin typeface="微软雅黑" panose="020B0503020204020204" charset="-122"/>
                <a:ea typeface="微软雅黑" panose="020B0503020204020204" charset="-122"/>
              </a:rPr>
              <a:t>或</a:t>
            </a:r>
            <a:r>
              <a:rPr lang="en-US" altLang="zh-CN" sz="2400" b="1" smtClean="0">
                <a:solidFill>
                  <a:prstClr val="black"/>
                </a:solidFill>
                <a:latin typeface="微软雅黑" panose="020B0503020204020204" charset="-122"/>
                <a:ea typeface="微软雅黑" panose="020B0503020204020204" charset="-122"/>
              </a:rPr>
              <a:t>q</a:t>
            </a:r>
            <a:endParaRPr lang="zh-CN" altLang="zh-CN" sz="2400" b="1" smtClean="0">
              <a:solidFill>
                <a:prstClr val="black"/>
              </a:solidFill>
              <a:latin typeface="微软雅黑"/>
              <a:ea typeface="微软雅黑"/>
            </a:endParaRPr>
          </a:p>
          <a:p>
            <a:pPr lvl="0" fontAlgn="auto">
              <a:lnSpc>
                <a:spcPct val="100000"/>
              </a:lnSpc>
            </a:pPr>
            <a:r>
              <a:rPr lang="zh-CN" altLang="zh-CN" sz="2400" b="1" u="sng" smtClean="0">
                <a:solidFill>
                  <a:prstClr val="black"/>
                </a:solidFill>
                <a:latin typeface="微软雅黑" panose="020B0503020204020204" charset="-122"/>
                <a:ea typeface="微软雅黑" panose="020B0503020204020204" charset="-122"/>
              </a:rPr>
              <a:t>非</a:t>
            </a:r>
            <a:r>
              <a:rPr lang="en-US" altLang="zh-CN" sz="2400" b="1" u="sng" smtClean="0">
                <a:solidFill>
                  <a:prstClr val="black"/>
                </a:solidFill>
                <a:latin typeface="微软雅黑" panose="020B0503020204020204" charset="-122"/>
                <a:ea typeface="微软雅黑" panose="020B0503020204020204" charset="-122"/>
              </a:rPr>
              <a:t>q</a:t>
            </a:r>
            <a:endParaRPr lang="zh-CN" altLang="zh-CN" sz="2400" b="1" smtClean="0">
              <a:solidFill>
                <a:prstClr val="black"/>
              </a:solidFill>
              <a:latin typeface="微软雅黑" panose="020B0503020204020204" charset="-122"/>
              <a:ea typeface="微软雅黑" panose="020B0503020204020204" charset="-122"/>
            </a:endParaRPr>
          </a:p>
          <a:p>
            <a:pPr lvl="0" fontAlgn="auto">
              <a:lnSpc>
                <a:spcPct val="100000"/>
              </a:lnSpc>
            </a:pPr>
            <a:r>
              <a:rPr lang="en-US" altLang="zh-CN" sz="2400" b="1" smtClean="0">
                <a:solidFill>
                  <a:prstClr val="black"/>
                </a:solidFill>
                <a:latin typeface="微软雅黑" panose="020B0503020204020204" charset="-122"/>
                <a:ea typeface="微软雅黑" panose="020B0503020204020204" charset="-122"/>
              </a:rPr>
              <a:t>p</a:t>
            </a:r>
            <a:endParaRPr lang="zh-CN" altLang="en-US" sz="2400" b="1">
              <a:solidFill>
                <a:prstClr val="black"/>
              </a:solidFill>
              <a:latin typeface="微软雅黑" panose="020B0503020204020204" charset="-122"/>
              <a:ea typeface="微软雅黑" panose="020B0503020204020204" charset="-122"/>
            </a:endParaRPr>
          </a:p>
        </p:txBody>
      </p:sp>
      <p:pic>
        <p:nvPicPr>
          <p:cNvPr id="9" name="图片 8"/>
          <p:cNvPicPr>
            <a:picLocks noChangeAspect="1"/>
          </p:cNvPicPr>
          <p:nvPr/>
        </p:nvPicPr>
        <p:blipFill>
          <a:blip r:embed="rId4"/>
          <a:srcRect t="14120" r="10240" b="5600"/>
          <a:stretch>
            <a:fillRect/>
          </a:stretch>
        </p:blipFill>
        <p:spPr>
          <a:xfrm>
            <a:off x="7114540" y="969010"/>
            <a:ext cx="4197350" cy="2023745"/>
          </a:xfrm>
          <a:prstGeom prst="rect">
            <a:avLst/>
          </a:prstGeom>
        </p:spPr>
      </p:pic>
      <p:pic>
        <p:nvPicPr>
          <p:cNvPr id="10" name="图片 9"/>
          <p:cNvPicPr>
            <a:picLocks noChangeAspect="1"/>
          </p:cNvPicPr>
          <p:nvPr/>
        </p:nvPicPr>
        <p:blipFill>
          <a:blip r:embed="rId5"/>
          <a:srcRect l="15744" t="16810" b="16063"/>
          <a:stretch>
            <a:fillRect/>
          </a:stretch>
        </p:blipFill>
        <p:spPr>
          <a:xfrm>
            <a:off x="5008245" y="5107305"/>
            <a:ext cx="2927985" cy="1523365"/>
          </a:xfrm>
          <a:prstGeom prst="rect">
            <a:avLst/>
          </a:prstGeom>
        </p:spPr>
      </p:pic>
      <p:pic>
        <p:nvPicPr>
          <p:cNvPr id="11" name="图片 10"/>
          <p:cNvPicPr>
            <a:picLocks noChangeAspect="1"/>
          </p:cNvPicPr>
          <p:nvPr/>
        </p:nvPicPr>
        <p:blipFill>
          <a:blip r:embed="rId5"/>
          <a:srcRect l="15744" t="16810" b="16063"/>
          <a:stretch>
            <a:fillRect/>
          </a:stretch>
        </p:blipFill>
        <p:spPr>
          <a:xfrm>
            <a:off x="8289290" y="5017770"/>
            <a:ext cx="2927985" cy="152336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circle(in)">
                                      <p:cBhvr>
                                        <p:cTn id="17" dur="2000"/>
                                        <p:tgtEl>
                                          <p:spTgt spid="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amond(in)">
                                      <p:cBhvr>
                                        <p:cTn id="22" dur="2000"/>
                                        <p:tgtEl>
                                          <p:spTgt spid="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edge">
                                      <p:cBhvr>
                                        <p:cTn id="27" dur="2000"/>
                                        <p:tgtEl>
                                          <p:spTgt spid="8"/>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edge">
                                      <p:cBhvr>
                                        <p:cTn id="32" dur="2000"/>
                                        <p:tgtEl>
                                          <p:spTgt spid="6"/>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1" presetClass="entr" presetSubtype="1"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heel(1)">
                                      <p:cBhvr>
                                        <p:cTn id="37" dur="2000"/>
                                        <p:tgtEl>
                                          <p:spTgt spid="10"/>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1" presetClass="entr" presetSubtype="1"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heel(1)">
                                      <p:cBhvr>
                                        <p:cTn id="4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8" grpId="0" animBg="1"/>
      <p:bldP spid="4" grpId="0"/>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61" y="10795"/>
            <a:ext cx="3049942" cy="781050"/>
          </a:xfrm>
          <a:prstGeom prst="rect">
            <a:avLst/>
          </a:prstGeom>
        </p:spPr>
      </p:pic>
      <p:sp>
        <p:nvSpPr>
          <p:cNvPr id="3" name="内容占位符 2"/>
          <p:cNvSpPr>
            <a:spLocks noGrp="1"/>
          </p:cNvSpPr>
          <p:nvPr>
            <p:ph idx="1"/>
          </p:nvPr>
        </p:nvSpPr>
        <p:spPr bwMode="auto">
          <a:xfrm>
            <a:off x="882650" y="90805"/>
            <a:ext cx="2697480" cy="5029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a:buNone/>
            </a:pPr>
            <a:r>
              <a:rPr lang="zh-CN" altLang="zh-CN" b="1" smtClean="0">
                <a:solidFill>
                  <a:srgbClr val="FF0000"/>
                </a:solidFill>
                <a:latin typeface="微软雅黑" panose="020B0503020204020204" charset="-122"/>
                <a:ea typeface="微软雅黑" panose="020B0503020204020204" charset="-122"/>
              </a:rPr>
              <a:t>演绎推理</a:t>
            </a:r>
            <a:endParaRPr lang="zh-CN" altLang="zh-CN" b="1">
              <a:solidFill>
                <a:srgbClr val="FF0000"/>
              </a:solidFill>
              <a:latin typeface="微软雅黑" panose="020B0503020204020204" charset="-122"/>
              <a:ea typeface="微软雅黑" panose="020B0503020204020204" charset="-122"/>
            </a:endParaRPr>
          </a:p>
        </p:txBody>
      </p:sp>
      <p:sp>
        <p:nvSpPr>
          <p:cNvPr id="2" name="矩形 1"/>
          <p:cNvSpPr/>
          <p:nvPr/>
        </p:nvSpPr>
        <p:spPr>
          <a:xfrm>
            <a:off x="612140" y="791845"/>
            <a:ext cx="10908665" cy="1927860"/>
          </a:xfrm>
          <a:prstGeom prst="rect">
            <a:avLst/>
          </a:prstGeom>
          <a:ln w="12700">
            <a:solidFill>
              <a:schemeClr val="tx1"/>
            </a:solidFill>
          </a:ln>
        </p:spPr>
        <p:txBody>
          <a:bodyPr wrap="square">
            <a:spAutoFit/>
          </a:bodyPr>
          <a:lstStyle/>
          <a:p>
            <a:pPr fontAlgn="auto">
              <a:lnSpc>
                <a:spcPts val="3580"/>
              </a:lnSpc>
            </a:pPr>
            <a:r>
              <a:rPr lang="en-US" altLang="zh-CN" sz="2400" b="1" smtClean="0">
                <a:latin typeface="微软雅黑" panose="020B0503020204020204" charset="-122"/>
                <a:ea typeface="微软雅黑" panose="020B0503020204020204" charset="-122"/>
                <a:cs typeface="微软雅黑" panose="020B0503020204020204" charset="-122"/>
                <a:sym typeface="+mn-ea"/>
              </a:rPr>
              <a:t>2.</a:t>
            </a:r>
            <a:r>
              <a:rPr lang="zh-CN" altLang="zh-CN" sz="2400" b="1" smtClean="0">
                <a:latin typeface="微软雅黑" panose="020B0503020204020204" charset="-122"/>
                <a:ea typeface="微软雅黑" panose="020B0503020204020204" charset="-122"/>
                <a:cs typeface="微软雅黑" panose="020B0503020204020204" charset="-122"/>
                <a:sym typeface="+mn-ea"/>
              </a:rPr>
              <a:t>选言推理</a:t>
            </a:r>
            <a:endParaRPr lang="zh-CN" altLang="zh-CN" sz="2400" b="1" smtClean="0">
              <a:latin typeface="微软雅黑" panose="020B0503020204020204" charset="-122"/>
              <a:ea typeface="微软雅黑" panose="020B0503020204020204" charset="-122"/>
              <a:cs typeface="微软雅黑" panose="020B0503020204020204" charset="-122"/>
            </a:endParaRPr>
          </a:p>
          <a:p>
            <a:pPr fontAlgn="auto">
              <a:lnSpc>
                <a:spcPts val="3580"/>
              </a:lnSpc>
            </a:pPr>
            <a:r>
              <a:rPr lang="zh-CN" altLang="zh-CN" sz="2400" b="1" smtClean="0">
                <a:latin typeface="微软雅黑" panose="020B0503020204020204" charset="-122"/>
                <a:ea typeface="微软雅黑" panose="020B0503020204020204" charset="-122"/>
                <a:cs typeface="微软雅黑" panose="020B0503020204020204" charset="-122"/>
                <a:sym typeface="+mn-ea"/>
              </a:rPr>
              <a:t>①要么小李得冠军，要么小王得冠军</a:t>
            </a:r>
            <a:endParaRPr lang="zh-CN" altLang="zh-CN" sz="2400" b="1" smtClean="0">
              <a:latin typeface="微软雅黑" panose="020B0503020204020204" charset="-122"/>
              <a:ea typeface="微软雅黑" panose="020B0503020204020204" charset="-122"/>
              <a:cs typeface="微软雅黑" panose="020B0503020204020204" charset="-122"/>
            </a:endParaRPr>
          </a:p>
          <a:p>
            <a:pPr fontAlgn="auto">
              <a:lnSpc>
                <a:spcPts val="3580"/>
              </a:lnSpc>
            </a:pPr>
            <a:r>
              <a:rPr lang="zh-CN" altLang="zh-CN" sz="2400" b="1" u="sng" smtClean="0">
                <a:latin typeface="微软雅黑" panose="020B0503020204020204" charset="-122"/>
                <a:ea typeface="微软雅黑" panose="020B0503020204020204" charset="-122"/>
                <a:cs typeface="微软雅黑" panose="020B0503020204020204" charset="-122"/>
                <a:sym typeface="+mn-ea"/>
              </a:rPr>
              <a:t>小李没有得冠军，</a:t>
            </a:r>
            <a:endParaRPr lang="zh-CN" altLang="zh-CN" sz="2400" b="1" smtClean="0">
              <a:latin typeface="微软雅黑" panose="020B0503020204020204" charset="-122"/>
              <a:ea typeface="微软雅黑" panose="020B0503020204020204" charset="-122"/>
              <a:cs typeface="微软雅黑" panose="020B0503020204020204" charset="-122"/>
            </a:endParaRPr>
          </a:p>
          <a:p>
            <a:pPr fontAlgn="auto">
              <a:lnSpc>
                <a:spcPts val="3580"/>
              </a:lnSpc>
            </a:pPr>
            <a:r>
              <a:rPr lang="zh-CN" altLang="zh-CN" sz="2400" b="1" smtClean="0">
                <a:latin typeface="微软雅黑" panose="020B0503020204020204" charset="-122"/>
                <a:ea typeface="微软雅黑" panose="020B0503020204020204" charset="-122"/>
                <a:cs typeface="微软雅黑" panose="020B0503020204020204" charset="-122"/>
                <a:sym typeface="+mn-ea"/>
              </a:rPr>
              <a:t>小王得冠军。</a:t>
            </a:r>
            <a:endParaRPr lang="zh-CN" altLang="zh-CN" sz="2400" b="1">
              <a:latin typeface="微软雅黑" panose="020B0503020204020204" charset="-122"/>
              <a:ea typeface="微软雅黑" panose="020B0503020204020204" charset="-122"/>
              <a:cs typeface="微软雅黑" panose="020B0503020204020204" charset="-122"/>
            </a:endParaRPr>
          </a:p>
        </p:txBody>
      </p:sp>
      <p:sp>
        <p:nvSpPr>
          <p:cNvPr id="5" name="TextBox 4"/>
          <p:cNvSpPr txBox="1"/>
          <p:nvPr/>
        </p:nvSpPr>
        <p:spPr>
          <a:xfrm>
            <a:off x="553085" y="3084830"/>
            <a:ext cx="10967720" cy="1753235"/>
          </a:xfrm>
          <a:prstGeom prst="rect">
            <a:avLst/>
          </a:prstGeom>
          <a:noFill/>
          <a:ln w="12700">
            <a:solidFill>
              <a:schemeClr val="tx1"/>
            </a:solidFill>
          </a:ln>
        </p:spPr>
        <p:txBody>
          <a:bodyPr wrap="square" rtlCol="0">
            <a:spAutoFit/>
          </a:bodyPr>
          <a:lstStyle/>
          <a:p>
            <a:pPr>
              <a:lnSpc>
                <a:spcPct val="150000"/>
              </a:lnSpc>
            </a:pPr>
            <a:r>
              <a:rPr lang="zh-CN" altLang="zh-CN" sz="2400" b="1" smtClean="0">
                <a:latin typeface="微软雅黑" panose="020B0503020204020204" charset="-122"/>
                <a:ea typeface="微软雅黑" panose="020B0503020204020204" charset="-122"/>
                <a:cs typeface="微软雅黑" panose="020B0503020204020204" charset="-122"/>
                <a:sym typeface="+mn-ea"/>
              </a:rPr>
              <a:t>这组推理中“冠军”只有一个，所以 “小李得冠军”和“小王得冠军”就是</a:t>
            </a:r>
            <a:r>
              <a:rPr lang="zh-CN" altLang="zh-CN" sz="2400" b="1" smtClean="0">
                <a:solidFill>
                  <a:srgbClr val="FF0000"/>
                </a:solidFill>
                <a:latin typeface="微软雅黑" panose="020B0503020204020204" charset="-122"/>
                <a:ea typeface="微软雅黑" panose="020B0503020204020204" charset="-122"/>
                <a:cs typeface="微软雅黑" panose="020B0503020204020204" charset="-122"/>
                <a:sym typeface="+mn-ea"/>
              </a:rPr>
              <a:t>不相容</a:t>
            </a:r>
            <a:r>
              <a:rPr lang="zh-CN" altLang="zh-CN" sz="2400" b="1" smtClean="0">
                <a:latin typeface="微软雅黑" panose="020B0503020204020204" charset="-122"/>
                <a:ea typeface="微软雅黑" panose="020B0503020204020204" charset="-122"/>
                <a:cs typeface="微软雅黑" panose="020B0503020204020204" charset="-122"/>
                <a:sym typeface="+mn-ea"/>
              </a:rPr>
              <a:t>选言推理，所以不相容选言推理的推理规则是“</a:t>
            </a:r>
            <a:r>
              <a:rPr lang="zh-CN" altLang="zh-CN" sz="2400" b="1" smtClean="0">
                <a:solidFill>
                  <a:srgbClr val="FF0000"/>
                </a:solidFill>
                <a:latin typeface="微软雅黑" panose="020B0503020204020204" charset="-122"/>
                <a:ea typeface="微软雅黑" panose="020B0503020204020204" charset="-122"/>
                <a:cs typeface="微软雅黑" panose="020B0503020204020204" charset="-122"/>
                <a:sym typeface="+mn-ea"/>
              </a:rPr>
              <a:t>否定肯定式</a:t>
            </a:r>
            <a:r>
              <a:rPr lang="zh-CN" altLang="zh-CN" sz="2400" b="1" smtClean="0">
                <a:latin typeface="微软雅黑" panose="020B0503020204020204" charset="-122"/>
                <a:ea typeface="微软雅黑" panose="020B0503020204020204" charset="-122"/>
                <a:cs typeface="微软雅黑" panose="020B0503020204020204" charset="-122"/>
                <a:sym typeface="+mn-ea"/>
              </a:rPr>
              <a:t>”和“</a:t>
            </a:r>
            <a:r>
              <a:rPr lang="zh-CN" altLang="zh-CN" sz="2400" b="1" smtClean="0">
                <a:solidFill>
                  <a:srgbClr val="FF0000"/>
                </a:solidFill>
                <a:latin typeface="微软雅黑" panose="020B0503020204020204" charset="-122"/>
                <a:ea typeface="微软雅黑" panose="020B0503020204020204" charset="-122"/>
                <a:cs typeface="微软雅黑" panose="020B0503020204020204" charset="-122"/>
                <a:sym typeface="+mn-ea"/>
              </a:rPr>
              <a:t>肯定否定式</a:t>
            </a:r>
            <a:r>
              <a:rPr lang="zh-CN" altLang="zh-CN" sz="2400" b="1" smtClean="0">
                <a:latin typeface="微软雅黑" panose="020B0503020204020204" charset="-122"/>
                <a:ea typeface="微软雅黑" panose="020B0503020204020204" charset="-122"/>
                <a:cs typeface="微软雅黑" panose="020B0503020204020204" charset="-122"/>
                <a:sym typeface="+mn-ea"/>
              </a:rPr>
              <a:t>” </a:t>
            </a:r>
            <a:r>
              <a:rPr lang="zh-CN" altLang="en-US" sz="2400" b="1" smtClean="0">
                <a:latin typeface="微软雅黑" panose="020B0503020204020204" charset="-122"/>
                <a:ea typeface="微软雅黑" panose="020B0503020204020204" charset="-122"/>
                <a:cs typeface="微软雅黑" panose="020B0503020204020204" charset="-122"/>
                <a:sym typeface="+mn-ea"/>
              </a:rPr>
              <a:t>，</a:t>
            </a:r>
            <a:r>
              <a:rPr lang="zh-CN" altLang="zh-CN" sz="2400" b="1" smtClean="0">
                <a:latin typeface="微软雅黑" panose="020B0503020204020204" charset="-122"/>
                <a:ea typeface="微软雅黑" panose="020B0503020204020204" charset="-122"/>
                <a:cs typeface="微软雅黑" panose="020B0503020204020204" charset="-122"/>
                <a:sym typeface="+mn-ea"/>
              </a:rPr>
              <a:t>用</a:t>
            </a:r>
            <a:r>
              <a:rPr lang="en-US" altLang="zh-CN" sz="2400" b="1" smtClean="0">
                <a:latin typeface="微软雅黑" panose="020B0503020204020204" charset="-122"/>
                <a:ea typeface="微软雅黑" panose="020B0503020204020204" charset="-122"/>
                <a:cs typeface="微软雅黑" panose="020B0503020204020204" charset="-122"/>
                <a:sym typeface="+mn-ea"/>
              </a:rPr>
              <a:t>p</a:t>
            </a:r>
            <a:r>
              <a:rPr lang="zh-CN" altLang="zh-CN" sz="2400" b="1" smtClean="0">
                <a:latin typeface="微软雅黑" panose="020B0503020204020204" charset="-122"/>
                <a:ea typeface="微软雅黑" panose="020B0503020204020204" charset="-122"/>
                <a:cs typeface="微软雅黑" panose="020B0503020204020204" charset="-122"/>
                <a:sym typeface="+mn-ea"/>
              </a:rPr>
              <a:t>和</a:t>
            </a:r>
            <a:r>
              <a:rPr lang="en-US" altLang="zh-CN" sz="2400" b="1" smtClean="0">
                <a:latin typeface="微软雅黑" panose="020B0503020204020204" charset="-122"/>
                <a:ea typeface="微软雅黑" panose="020B0503020204020204" charset="-122"/>
                <a:cs typeface="微软雅黑" panose="020B0503020204020204" charset="-122"/>
                <a:sym typeface="+mn-ea"/>
              </a:rPr>
              <a:t>q</a:t>
            </a:r>
            <a:r>
              <a:rPr lang="zh-CN" altLang="zh-CN" sz="2400" b="1" smtClean="0">
                <a:latin typeface="微软雅黑" panose="020B0503020204020204" charset="-122"/>
                <a:ea typeface="微软雅黑" panose="020B0503020204020204" charset="-122"/>
                <a:cs typeface="微软雅黑" panose="020B0503020204020204" charset="-122"/>
                <a:sym typeface="+mn-ea"/>
              </a:rPr>
              <a:t>来表示就是</a:t>
            </a:r>
            <a:endParaRPr lang="zh-CN" altLang="en-US" sz="2400" b="1">
              <a:latin typeface="微软雅黑" panose="020B0503020204020204" charset="-122"/>
              <a:ea typeface="微软雅黑" panose="020B0503020204020204" charset="-122"/>
            </a:endParaRPr>
          </a:p>
        </p:txBody>
      </p:sp>
      <p:sp>
        <p:nvSpPr>
          <p:cNvPr id="8" name="矩形 7"/>
          <p:cNvSpPr/>
          <p:nvPr/>
        </p:nvSpPr>
        <p:spPr>
          <a:xfrm>
            <a:off x="553085" y="5002530"/>
            <a:ext cx="2303780" cy="1198880"/>
          </a:xfrm>
          <a:prstGeom prst="rect">
            <a:avLst/>
          </a:prstGeom>
          <a:ln w="12700">
            <a:solidFill>
              <a:schemeClr val="tx1"/>
            </a:solidFill>
          </a:ln>
        </p:spPr>
        <p:txBody>
          <a:bodyPr wrap="square">
            <a:spAutoFit/>
          </a:bodyPr>
          <a:lstStyle/>
          <a:p>
            <a:pPr fontAlgn="auto">
              <a:lnSpc>
                <a:spcPct val="100000"/>
              </a:lnSpc>
            </a:pPr>
            <a:r>
              <a:rPr lang="zh-CN" altLang="zh-CN" sz="2400" b="1" smtClean="0">
                <a:latin typeface="微软雅黑" panose="020B0503020204020204" charset="-122"/>
                <a:ea typeface="微软雅黑" panose="020B0503020204020204" charset="-122"/>
                <a:cs typeface="微软雅黑" panose="020B0503020204020204" charset="-122"/>
                <a:sym typeface="+mn-ea"/>
              </a:rPr>
              <a:t>要么</a:t>
            </a:r>
            <a:r>
              <a:rPr lang="en-US" altLang="zh-CN" sz="2400" b="1" smtClean="0">
                <a:latin typeface="微软雅黑" panose="020B0503020204020204" charset="-122"/>
                <a:ea typeface="微软雅黑" panose="020B0503020204020204" charset="-122"/>
                <a:cs typeface="微软雅黑" panose="020B0503020204020204" charset="-122"/>
                <a:sym typeface="+mn-ea"/>
              </a:rPr>
              <a:t>p</a:t>
            </a:r>
            <a:r>
              <a:rPr lang="zh-CN" altLang="zh-CN" sz="2400" b="1" smtClean="0">
                <a:latin typeface="微软雅黑" panose="020B0503020204020204" charset="-122"/>
                <a:ea typeface="微软雅黑" panose="020B0503020204020204" charset="-122"/>
                <a:cs typeface="微软雅黑" panose="020B0503020204020204" charset="-122"/>
                <a:sym typeface="+mn-ea"/>
              </a:rPr>
              <a:t>，要么</a:t>
            </a:r>
            <a:r>
              <a:rPr lang="en-US" altLang="zh-CN" sz="2400" b="1" smtClean="0">
                <a:latin typeface="微软雅黑" panose="020B0503020204020204" charset="-122"/>
                <a:ea typeface="微软雅黑" panose="020B0503020204020204" charset="-122"/>
                <a:cs typeface="微软雅黑" panose="020B0503020204020204" charset="-122"/>
                <a:sym typeface="+mn-ea"/>
              </a:rPr>
              <a:t>q</a:t>
            </a:r>
            <a:endParaRPr lang="zh-CN" altLang="zh-CN" sz="2400" b="1" smtClean="0">
              <a:latin typeface="微软雅黑" panose="020B0503020204020204" charset="-122"/>
              <a:ea typeface="微软雅黑" panose="020B0503020204020204" charset="-122"/>
              <a:cs typeface="微软雅黑" panose="020B0503020204020204" charset="-122"/>
            </a:endParaRPr>
          </a:p>
          <a:p>
            <a:pPr fontAlgn="auto">
              <a:lnSpc>
                <a:spcPct val="100000"/>
              </a:lnSpc>
            </a:pPr>
            <a:r>
              <a:rPr lang="zh-CN" altLang="zh-CN" sz="2400" b="1" u="sng" smtClean="0">
                <a:latin typeface="微软雅黑" panose="020B0503020204020204" charset="-122"/>
                <a:ea typeface="微软雅黑" panose="020B0503020204020204" charset="-122"/>
                <a:cs typeface="微软雅黑" panose="020B0503020204020204" charset="-122"/>
                <a:sym typeface="+mn-ea"/>
              </a:rPr>
              <a:t>非</a:t>
            </a:r>
            <a:r>
              <a:rPr lang="en-US" altLang="zh-CN" sz="2400" b="1" u="sng" smtClean="0">
                <a:latin typeface="微软雅黑" panose="020B0503020204020204" charset="-122"/>
                <a:ea typeface="微软雅黑" panose="020B0503020204020204" charset="-122"/>
                <a:cs typeface="微软雅黑" panose="020B0503020204020204" charset="-122"/>
                <a:sym typeface="+mn-ea"/>
              </a:rPr>
              <a:t>p</a:t>
            </a:r>
            <a:endParaRPr lang="zh-CN" altLang="zh-CN" sz="2400" b="1" smtClean="0">
              <a:latin typeface="微软雅黑" panose="020B0503020204020204" charset="-122"/>
              <a:ea typeface="微软雅黑" panose="020B0503020204020204" charset="-122"/>
              <a:cs typeface="微软雅黑" panose="020B0503020204020204" charset="-122"/>
            </a:endParaRPr>
          </a:p>
          <a:p>
            <a:pPr fontAlgn="auto">
              <a:lnSpc>
                <a:spcPct val="100000"/>
              </a:lnSpc>
            </a:pPr>
            <a:r>
              <a:rPr lang="en-US" altLang="zh-CN" sz="2400" b="1" smtClean="0">
                <a:latin typeface="微软雅黑" panose="020B0503020204020204" charset="-122"/>
                <a:ea typeface="微软雅黑" panose="020B0503020204020204" charset="-122"/>
                <a:cs typeface="微软雅黑" panose="020B0503020204020204" charset="-122"/>
                <a:sym typeface="+mn-ea"/>
              </a:rPr>
              <a:t>q</a:t>
            </a:r>
            <a:endParaRPr lang="zh-CN" altLang="en-US" sz="2400" b="1">
              <a:solidFill>
                <a:prstClr val="black"/>
              </a:solidFill>
              <a:latin typeface="微软雅黑" panose="020B0503020204020204" charset="-122"/>
              <a:ea typeface="微软雅黑" panose="020B0503020204020204" charset="-122"/>
            </a:endParaRPr>
          </a:p>
        </p:txBody>
      </p:sp>
      <p:sp>
        <p:nvSpPr>
          <p:cNvPr id="4" name="矩形 3"/>
          <p:cNvSpPr/>
          <p:nvPr/>
        </p:nvSpPr>
        <p:spPr>
          <a:xfrm>
            <a:off x="5975350" y="1250950"/>
            <a:ext cx="5133975" cy="1468755"/>
          </a:xfrm>
          <a:prstGeom prst="rect">
            <a:avLst/>
          </a:prstGeom>
        </p:spPr>
        <p:txBody>
          <a:bodyPr wrap="square">
            <a:spAutoFit/>
          </a:bodyPr>
          <a:lstStyle/>
          <a:p>
            <a:pPr fontAlgn="auto">
              <a:lnSpc>
                <a:spcPts val="3580"/>
              </a:lnSpc>
            </a:pPr>
            <a:r>
              <a:rPr lang="zh-CN" altLang="zh-CN" sz="2400" b="1" smtClean="0">
                <a:latin typeface="微软雅黑" panose="020B0503020204020204" charset="-122"/>
                <a:ea typeface="微软雅黑" panose="020B0503020204020204" charset="-122"/>
                <a:cs typeface="微软雅黑" panose="020B0503020204020204" charset="-122"/>
                <a:sym typeface="+mn-ea"/>
              </a:rPr>
              <a:t>②要么小李得冠军，要么小王得冠军</a:t>
            </a:r>
            <a:endParaRPr lang="zh-CN" altLang="zh-CN" sz="2400" b="1" smtClean="0">
              <a:latin typeface="微软雅黑" panose="020B0503020204020204" charset="-122"/>
              <a:ea typeface="微软雅黑" panose="020B0503020204020204" charset="-122"/>
              <a:cs typeface="微软雅黑" panose="020B0503020204020204" charset="-122"/>
            </a:endParaRPr>
          </a:p>
          <a:p>
            <a:pPr fontAlgn="auto">
              <a:lnSpc>
                <a:spcPts val="3580"/>
              </a:lnSpc>
            </a:pPr>
            <a:r>
              <a:rPr lang="zh-CN" altLang="zh-CN" sz="2400" b="1" u="sng" smtClean="0">
                <a:latin typeface="微软雅黑" panose="020B0503020204020204" charset="-122"/>
                <a:ea typeface="微软雅黑" panose="020B0503020204020204" charset="-122"/>
                <a:cs typeface="微软雅黑" panose="020B0503020204020204" charset="-122"/>
                <a:sym typeface="+mn-ea"/>
              </a:rPr>
              <a:t>小李得了冠军，</a:t>
            </a:r>
            <a:endParaRPr lang="zh-CN" altLang="zh-CN" sz="2400" b="1" smtClean="0">
              <a:latin typeface="微软雅黑" panose="020B0503020204020204" charset="-122"/>
              <a:ea typeface="微软雅黑" panose="020B0503020204020204" charset="-122"/>
              <a:cs typeface="微软雅黑" panose="020B0503020204020204" charset="-122"/>
            </a:endParaRPr>
          </a:p>
          <a:p>
            <a:pPr fontAlgn="auto">
              <a:lnSpc>
                <a:spcPts val="3580"/>
              </a:lnSpc>
            </a:pPr>
            <a:r>
              <a:rPr lang="zh-CN" altLang="zh-CN" sz="2400" b="1" smtClean="0">
                <a:latin typeface="微软雅黑" panose="020B0503020204020204" charset="-122"/>
                <a:ea typeface="微软雅黑" panose="020B0503020204020204" charset="-122"/>
                <a:cs typeface="微软雅黑" panose="020B0503020204020204" charset="-122"/>
                <a:sym typeface="+mn-ea"/>
              </a:rPr>
              <a:t>小王没有得冠军。</a:t>
            </a:r>
            <a:endParaRPr lang="zh-CN" altLang="zh-CN" sz="2400" b="1">
              <a:latin typeface="微软雅黑" panose="020B0503020204020204" charset="-122"/>
              <a:ea typeface="微软雅黑" panose="020B0503020204020204" charset="-122"/>
              <a:cs typeface="微软雅黑" panose="020B0503020204020204" charset="-122"/>
            </a:endParaRPr>
          </a:p>
        </p:txBody>
      </p:sp>
      <p:sp>
        <p:nvSpPr>
          <p:cNvPr id="6" name="矩形 5"/>
          <p:cNvSpPr/>
          <p:nvPr/>
        </p:nvSpPr>
        <p:spPr>
          <a:xfrm>
            <a:off x="3372485" y="5002530"/>
            <a:ext cx="2303780" cy="1198880"/>
          </a:xfrm>
          <a:prstGeom prst="rect">
            <a:avLst/>
          </a:prstGeom>
          <a:ln w="12700">
            <a:solidFill>
              <a:schemeClr val="tx1"/>
            </a:solidFill>
          </a:ln>
        </p:spPr>
        <p:txBody>
          <a:bodyPr wrap="square">
            <a:spAutoFit/>
          </a:bodyPr>
          <a:lstStyle/>
          <a:p>
            <a:pPr lvl="0"/>
            <a:r>
              <a:rPr lang="zh-CN" altLang="zh-CN" sz="2400" b="1" smtClean="0">
                <a:solidFill>
                  <a:prstClr val="black"/>
                </a:solidFill>
                <a:latin typeface="微软雅黑" panose="020B0503020204020204" charset="-122"/>
                <a:ea typeface="微软雅黑" panose="020B0503020204020204" charset="-122"/>
                <a:cs typeface="微软雅黑" panose="020B0503020204020204" charset="-122"/>
                <a:sym typeface="+mn-ea"/>
              </a:rPr>
              <a:t>要么</a:t>
            </a:r>
            <a:r>
              <a:rPr lang="en-US" altLang="zh-CN" sz="2400" b="1" smtClean="0">
                <a:solidFill>
                  <a:prstClr val="black"/>
                </a:solidFill>
                <a:latin typeface="微软雅黑" panose="020B0503020204020204" charset="-122"/>
                <a:ea typeface="微软雅黑" panose="020B0503020204020204" charset="-122"/>
                <a:cs typeface="微软雅黑" panose="020B0503020204020204" charset="-122"/>
                <a:sym typeface="+mn-ea"/>
              </a:rPr>
              <a:t>p</a:t>
            </a:r>
            <a:r>
              <a:rPr lang="zh-CN" altLang="zh-CN" sz="2400" b="1" smtClean="0">
                <a:solidFill>
                  <a:prstClr val="black"/>
                </a:solidFill>
                <a:latin typeface="微软雅黑" panose="020B0503020204020204" charset="-122"/>
                <a:ea typeface="微软雅黑" panose="020B0503020204020204" charset="-122"/>
                <a:cs typeface="微软雅黑" panose="020B0503020204020204" charset="-122"/>
                <a:sym typeface="+mn-ea"/>
              </a:rPr>
              <a:t>，要么</a:t>
            </a:r>
            <a:r>
              <a:rPr lang="en-US" altLang="zh-CN" sz="2400" b="1" smtClean="0">
                <a:solidFill>
                  <a:prstClr val="black"/>
                </a:solidFill>
                <a:latin typeface="微软雅黑" panose="020B0503020204020204" charset="-122"/>
                <a:ea typeface="微软雅黑" panose="020B0503020204020204" charset="-122"/>
                <a:cs typeface="微软雅黑" panose="020B0503020204020204" charset="-122"/>
                <a:sym typeface="+mn-ea"/>
              </a:rPr>
              <a:t>q</a:t>
            </a:r>
            <a:endParaRPr lang="zh-CN" altLang="zh-CN" sz="2400" b="1" smtClean="0">
              <a:solidFill>
                <a:prstClr val="black"/>
              </a:solidFill>
              <a:latin typeface="微软雅黑"/>
              <a:ea typeface="微软雅黑"/>
              <a:cs typeface="微软雅黑" panose="020B0503020204020204" charset="-122"/>
            </a:endParaRPr>
          </a:p>
          <a:p>
            <a:pPr lvl="0"/>
            <a:r>
              <a:rPr lang="zh-CN" altLang="zh-CN" sz="2400" b="1" u="sng" smtClean="0">
                <a:solidFill>
                  <a:prstClr val="black"/>
                </a:solidFill>
                <a:latin typeface="微软雅黑" panose="020B0503020204020204" charset="-122"/>
                <a:ea typeface="微软雅黑" panose="020B0503020204020204" charset="-122"/>
                <a:cs typeface="微软雅黑" panose="020B0503020204020204" charset="-122"/>
                <a:sym typeface="+mn-ea"/>
              </a:rPr>
              <a:t>非</a:t>
            </a:r>
            <a:r>
              <a:rPr lang="en-US" altLang="zh-CN" sz="2400" b="1" u="sng" smtClean="0">
                <a:solidFill>
                  <a:prstClr val="black"/>
                </a:solidFill>
                <a:latin typeface="微软雅黑" panose="020B0503020204020204" charset="-122"/>
                <a:ea typeface="微软雅黑" panose="020B0503020204020204" charset="-122"/>
                <a:cs typeface="微软雅黑" panose="020B0503020204020204" charset="-122"/>
                <a:sym typeface="+mn-ea"/>
              </a:rPr>
              <a:t>q</a:t>
            </a:r>
            <a:endParaRPr lang="zh-CN" altLang="zh-CN" sz="2400" b="1" smtClean="0">
              <a:solidFill>
                <a:prstClr val="black"/>
              </a:solidFill>
              <a:latin typeface="微软雅黑" panose="020B0503020204020204" charset="-122"/>
              <a:ea typeface="微软雅黑" panose="020B0503020204020204" charset="-122"/>
              <a:cs typeface="微软雅黑" panose="020B0503020204020204" charset="-122"/>
            </a:endParaRPr>
          </a:p>
          <a:p>
            <a:pPr lvl="0"/>
            <a:r>
              <a:rPr lang="en-US" altLang="zh-CN" sz="2400" b="1" smtClean="0">
                <a:solidFill>
                  <a:prstClr val="black"/>
                </a:solidFill>
                <a:latin typeface="微软雅黑" panose="020B0503020204020204" charset="-122"/>
                <a:ea typeface="微软雅黑" panose="020B0503020204020204" charset="-122"/>
                <a:cs typeface="微软雅黑" panose="020B0503020204020204" charset="-122"/>
                <a:sym typeface="+mn-ea"/>
              </a:rPr>
              <a:t>p</a:t>
            </a:r>
            <a:endParaRPr lang="zh-CN" altLang="en-US" sz="2400" b="1">
              <a:solidFill>
                <a:prstClr val="black"/>
              </a:solidFill>
              <a:latin typeface="微软雅黑" panose="020B0503020204020204" charset="-122"/>
              <a:ea typeface="微软雅黑" panose="020B0503020204020204" charset="-122"/>
            </a:endParaRPr>
          </a:p>
        </p:txBody>
      </p:sp>
      <p:sp>
        <p:nvSpPr>
          <p:cNvPr id="9" name="矩形 8"/>
          <p:cNvSpPr/>
          <p:nvPr/>
        </p:nvSpPr>
        <p:spPr>
          <a:xfrm>
            <a:off x="6280785" y="5002530"/>
            <a:ext cx="2303780" cy="1198880"/>
          </a:xfrm>
          <a:prstGeom prst="rect">
            <a:avLst/>
          </a:prstGeom>
          <a:ln w="12700">
            <a:solidFill>
              <a:schemeClr val="tx1"/>
            </a:solidFill>
          </a:ln>
        </p:spPr>
        <p:txBody>
          <a:bodyPr wrap="square">
            <a:spAutoFit/>
          </a:bodyPr>
          <a:lstStyle/>
          <a:p>
            <a:pPr lvl="0" fontAlgn="auto">
              <a:lnSpc>
                <a:spcPct val="100000"/>
              </a:lnSpc>
            </a:pPr>
            <a:r>
              <a:rPr lang="zh-CN" altLang="zh-CN" sz="2400" b="1" smtClean="0">
                <a:latin typeface="微软雅黑" panose="020B0503020204020204" charset="-122"/>
                <a:ea typeface="微软雅黑" panose="020B0503020204020204" charset="-122"/>
                <a:cs typeface="微软雅黑" panose="020B0503020204020204" charset="-122"/>
                <a:sym typeface="+mn-ea"/>
              </a:rPr>
              <a:t>要么</a:t>
            </a:r>
            <a:r>
              <a:rPr lang="en-US" altLang="zh-CN" sz="2400" b="1" smtClean="0">
                <a:latin typeface="微软雅黑" panose="020B0503020204020204" charset="-122"/>
                <a:ea typeface="微软雅黑" panose="020B0503020204020204" charset="-122"/>
                <a:cs typeface="微软雅黑" panose="020B0503020204020204" charset="-122"/>
                <a:sym typeface="+mn-ea"/>
              </a:rPr>
              <a:t>p</a:t>
            </a:r>
            <a:r>
              <a:rPr lang="zh-CN" altLang="zh-CN" sz="2400" b="1" smtClean="0">
                <a:latin typeface="微软雅黑" panose="020B0503020204020204" charset="-122"/>
                <a:ea typeface="微软雅黑" panose="020B0503020204020204" charset="-122"/>
                <a:cs typeface="微软雅黑" panose="020B0503020204020204" charset="-122"/>
                <a:sym typeface="+mn-ea"/>
              </a:rPr>
              <a:t>，要么</a:t>
            </a:r>
            <a:r>
              <a:rPr lang="en-US" altLang="zh-CN" sz="2400" b="1" smtClean="0">
                <a:latin typeface="微软雅黑" panose="020B0503020204020204" charset="-122"/>
                <a:ea typeface="微软雅黑" panose="020B0503020204020204" charset="-122"/>
                <a:cs typeface="微软雅黑" panose="020B0503020204020204" charset="-122"/>
                <a:sym typeface="+mn-ea"/>
              </a:rPr>
              <a:t>q</a:t>
            </a:r>
            <a:endParaRPr lang="zh-CN" altLang="zh-CN" sz="2400" b="1" smtClean="0">
              <a:latin typeface="微软雅黑" panose="020B0503020204020204" charset="-122"/>
              <a:ea typeface="微软雅黑" panose="020B0503020204020204" charset="-122"/>
              <a:cs typeface="微软雅黑" panose="020B0503020204020204" charset="-122"/>
            </a:endParaRPr>
          </a:p>
          <a:p>
            <a:pPr lvl="0" fontAlgn="auto">
              <a:lnSpc>
                <a:spcPct val="100000"/>
              </a:lnSpc>
            </a:pPr>
            <a:r>
              <a:rPr lang="en-US" altLang="zh-CN" sz="2400" b="1" u="sng" smtClean="0">
                <a:latin typeface="微软雅黑" panose="020B0503020204020204" charset="-122"/>
                <a:ea typeface="微软雅黑" panose="020B0503020204020204" charset="-122"/>
                <a:cs typeface="微软雅黑" panose="020B0503020204020204" charset="-122"/>
                <a:sym typeface="+mn-ea"/>
              </a:rPr>
              <a:t>p</a:t>
            </a:r>
            <a:endParaRPr lang="zh-CN" altLang="zh-CN" sz="2400" b="1" smtClean="0">
              <a:latin typeface="微软雅黑" panose="020B0503020204020204" charset="-122"/>
              <a:ea typeface="微软雅黑" panose="020B0503020204020204" charset="-122"/>
              <a:cs typeface="微软雅黑" panose="020B0503020204020204" charset="-122"/>
            </a:endParaRPr>
          </a:p>
          <a:p>
            <a:pPr lvl="0" fontAlgn="auto">
              <a:lnSpc>
                <a:spcPct val="100000"/>
              </a:lnSpc>
            </a:pPr>
            <a:r>
              <a:rPr lang="zh-CN" altLang="zh-CN" sz="2400" b="1" smtClean="0">
                <a:latin typeface="微软雅黑" panose="020B0503020204020204" charset="-122"/>
                <a:ea typeface="微软雅黑" panose="020B0503020204020204" charset="-122"/>
                <a:cs typeface="微软雅黑" panose="020B0503020204020204" charset="-122"/>
                <a:sym typeface="+mn-ea"/>
              </a:rPr>
              <a:t>非</a:t>
            </a:r>
            <a:r>
              <a:rPr lang="en-US" altLang="zh-CN" sz="2400" b="1" smtClean="0">
                <a:latin typeface="微软雅黑" panose="020B0503020204020204" charset="-122"/>
                <a:ea typeface="微软雅黑" panose="020B0503020204020204" charset="-122"/>
                <a:cs typeface="微软雅黑" panose="020B0503020204020204" charset="-122"/>
                <a:sym typeface="+mn-ea"/>
              </a:rPr>
              <a:t>q</a:t>
            </a:r>
            <a:endParaRPr lang="zh-CN" altLang="en-US" sz="2400" b="1">
              <a:solidFill>
                <a:prstClr val="black"/>
              </a:solidFill>
              <a:latin typeface="微软雅黑" panose="020B0503020204020204" charset="-122"/>
              <a:ea typeface="微软雅黑" panose="020B0503020204020204" charset="-122"/>
            </a:endParaRPr>
          </a:p>
        </p:txBody>
      </p:sp>
      <p:sp>
        <p:nvSpPr>
          <p:cNvPr id="10" name="矩形 9"/>
          <p:cNvSpPr/>
          <p:nvPr/>
        </p:nvSpPr>
        <p:spPr>
          <a:xfrm>
            <a:off x="9217025" y="5002530"/>
            <a:ext cx="2303780" cy="1198880"/>
          </a:xfrm>
          <a:prstGeom prst="rect">
            <a:avLst/>
          </a:prstGeom>
          <a:ln w="12700">
            <a:solidFill>
              <a:schemeClr val="tx1"/>
            </a:solidFill>
          </a:ln>
        </p:spPr>
        <p:txBody>
          <a:bodyPr wrap="square">
            <a:spAutoFit/>
          </a:bodyPr>
          <a:lstStyle/>
          <a:p>
            <a:pPr lvl="0"/>
            <a:r>
              <a:rPr lang="zh-CN" altLang="zh-CN" sz="2400" b="1" smtClean="0">
                <a:solidFill>
                  <a:prstClr val="black"/>
                </a:solidFill>
                <a:latin typeface="微软雅黑" panose="020B0503020204020204" charset="-122"/>
                <a:ea typeface="微软雅黑" panose="020B0503020204020204" charset="-122"/>
                <a:cs typeface="微软雅黑" panose="020B0503020204020204" charset="-122"/>
                <a:sym typeface="+mn-ea"/>
              </a:rPr>
              <a:t>要么</a:t>
            </a:r>
            <a:r>
              <a:rPr lang="en-US" altLang="zh-CN" sz="2400" b="1" smtClean="0">
                <a:solidFill>
                  <a:prstClr val="black"/>
                </a:solidFill>
                <a:latin typeface="微软雅黑" panose="020B0503020204020204" charset="-122"/>
                <a:ea typeface="微软雅黑" panose="020B0503020204020204" charset="-122"/>
                <a:cs typeface="微软雅黑" panose="020B0503020204020204" charset="-122"/>
                <a:sym typeface="+mn-ea"/>
              </a:rPr>
              <a:t>p</a:t>
            </a:r>
            <a:r>
              <a:rPr lang="zh-CN" altLang="zh-CN" sz="2400" b="1" smtClean="0">
                <a:solidFill>
                  <a:prstClr val="black"/>
                </a:solidFill>
                <a:latin typeface="微软雅黑" panose="020B0503020204020204" charset="-122"/>
                <a:ea typeface="微软雅黑" panose="020B0503020204020204" charset="-122"/>
                <a:cs typeface="微软雅黑" panose="020B0503020204020204" charset="-122"/>
                <a:sym typeface="+mn-ea"/>
              </a:rPr>
              <a:t>，要么</a:t>
            </a:r>
            <a:r>
              <a:rPr lang="en-US" altLang="zh-CN" sz="2400" b="1" smtClean="0">
                <a:solidFill>
                  <a:prstClr val="black"/>
                </a:solidFill>
                <a:latin typeface="微软雅黑" panose="020B0503020204020204" charset="-122"/>
                <a:ea typeface="微软雅黑" panose="020B0503020204020204" charset="-122"/>
                <a:cs typeface="微软雅黑" panose="020B0503020204020204" charset="-122"/>
                <a:sym typeface="+mn-ea"/>
              </a:rPr>
              <a:t>q</a:t>
            </a:r>
            <a:endParaRPr lang="zh-CN" altLang="zh-CN" sz="2400" b="1" smtClean="0">
              <a:solidFill>
                <a:prstClr val="black"/>
              </a:solidFill>
              <a:latin typeface="微软雅黑" panose="020B0503020204020204" charset="-122"/>
              <a:ea typeface="微软雅黑" panose="020B0503020204020204" charset="-122"/>
              <a:cs typeface="微软雅黑" panose="020B0503020204020204" charset="-122"/>
            </a:endParaRPr>
          </a:p>
          <a:p>
            <a:pPr lvl="0"/>
            <a:r>
              <a:rPr lang="en-US" altLang="zh-CN" sz="2400" b="1" u="sng" smtClean="0">
                <a:solidFill>
                  <a:prstClr val="black"/>
                </a:solidFill>
                <a:latin typeface="微软雅黑" panose="020B0503020204020204" charset="-122"/>
                <a:ea typeface="微软雅黑" panose="020B0503020204020204" charset="-122"/>
                <a:cs typeface="微软雅黑" panose="020B0503020204020204" charset="-122"/>
                <a:sym typeface="+mn-ea"/>
              </a:rPr>
              <a:t>q</a:t>
            </a:r>
            <a:endParaRPr lang="zh-CN" altLang="zh-CN" sz="2400" b="1" smtClean="0">
              <a:solidFill>
                <a:prstClr val="black"/>
              </a:solidFill>
              <a:latin typeface="微软雅黑" panose="020B0503020204020204" charset="-122"/>
              <a:ea typeface="微软雅黑" panose="020B0503020204020204" charset="-122"/>
              <a:cs typeface="微软雅黑" panose="020B0503020204020204" charset="-122"/>
            </a:endParaRPr>
          </a:p>
          <a:p>
            <a:pPr lvl="0"/>
            <a:r>
              <a:rPr lang="zh-CN" altLang="zh-CN" sz="2400" b="1" smtClean="0">
                <a:solidFill>
                  <a:prstClr val="black"/>
                </a:solidFill>
                <a:latin typeface="微软雅黑" panose="020B0503020204020204" charset="-122"/>
                <a:ea typeface="微软雅黑" panose="020B0503020204020204" charset="-122"/>
                <a:cs typeface="微软雅黑" panose="020B0503020204020204" charset="-122"/>
                <a:sym typeface="+mn-ea"/>
              </a:rPr>
              <a:t>非</a:t>
            </a:r>
            <a:r>
              <a:rPr lang="en-US" altLang="zh-CN" sz="2400" b="1" smtClean="0">
                <a:solidFill>
                  <a:prstClr val="black"/>
                </a:solidFill>
                <a:latin typeface="微软雅黑" panose="020B0503020204020204" charset="-122"/>
                <a:ea typeface="微软雅黑" panose="020B0503020204020204" charset="-122"/>
                <a:cs typeface="微软雅黑" panose="020B0503020204020204" charset="-122"/>
                <a:sym typeface="+mn-ea"/>
              </a:rPr>
              <a:t>p</a:t>
            </a:r>
            <a:endParaRPr lang="zh-CN" altLang="en-US" sz="2400" b="1">
              <a:solidFill>
                <a:prstClr val="black"/>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6"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80">
                                          <p:stCondLst>
                                            <p:cond delay="0"/>
                                          </p:stCondLst>
                                        </p:cTn>
                                        <p:tgtEl>
                                          <p:spTgt spid="8"/>
                                        </p:tgtEl>
                                      </p:cBhvr>
                                    </p:animEffect>
                                    <p:anim calcmode="lin" valueType="num">
                                      <p:cBhvr>
                                        <p:cTn id="23"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8" dur="26">
                                          <p:stCondLst>
                                            <p:cond delay="650"/>
                                          </p:stCondLst>
                                        </p:cTn>
                                        <p:tgtEl>
                                          <p:spTgt spid="8"/>
                                        </p:tgtEl>
                                      </p:cBhvr>
                                      <p:to x="100000" y="60000"/>
                                    </p:animScale>
                                    <p:animScale>
                                      <p:cBhvr>
                                        <p:cTn id="29" dur="166" decel="50000">
                                          <p:stCondLst>
                                            <p:cond delay="676"/>
                                          </p:stCondLst>
                                        </p:cTn>
                                        <p:tgtEl>
                                          <p:spTgt spid="8"/>
                                        </p:tgtEl>
                                      </p:cBhvr>
                                      <p:to x="100000" y="100000"/>
                                    </p:animScale>
                                    <p:animScale>
                                      <p:cBhvr>
                                        <p:cTn id="30" dur="26">
                                          <p:stCondLst>
                                            <p:cond delay="1312"/>
                                          </p:stCondLst>
                                        </p:cTn>
                                        <p:tgtEl>
                                          <p:spTgt spid="8"/>
                                        </p:tgtEl>
                                      </p:cBhvr>
                                      <p:to x="100000" y="80000"/>
                                    </p:animScale>
                                    <p:animScale>
                                      <p:cBhvr>
                                        <p:cTn id="31" dur="166" decel="50000">
                                          <p:stCondLst>
                                            <p:cond delay="1338"/>
                                          </p:stCondLst>
                                        </p:cTn>
                                        <p:tgtEl>
                                          <p:spTgt spid="8"/>
                                        </p:tgtEl>
                                      </p:cBhvr>
                                      <p:to x="100000" y="100000"/>
                                    </p:animScale>
                                    <p:animScale>
                                      <p:cBhvr>
                                        <p:cTn id="32" dur="26">
                                          <p:stCondLst>
                                            <p:cond delay="1642"/>
                                          </p:stCondLst>
                                        </p:cTn>
                                        <p:tgtEl>
                                          <p:spTgt spid="8"/>
                                        </p:tgtEl>
                                      </p:cBhvr>
                                      <p:to x="100000" y="90000"/>
                                    </p:animScale>
                                    <p:animScale>
                                      <p:cBhvr>
                                        <p:cTn id="33" dur="166" decel="50000">
                                          <p:stCondLst>
                                            <p:cond delay="1668"/>
                                          </p:stCondLst>
                                        </p:cTn>
                                        <p:tgtEl>
                                          <p:spTgt spid="8"/>
                                        </p:tgtEl>
                                      </p:cBhvr>
                                      <p:to x="100000" y="100000"/>
                                    </p:animScale>
                                    <p:animScale>
                                      <p:cBhvr>
                                        <p:cTn id="34" dur="26">
                                          <p:stCondLst>
                                            <p:cond delay="1808"/>
                                          </p:stCondLst>
                                        </p:cTn>
                                        <p:tgtEl>
                                          <p:spTgt spid="8"/>
                                        </p:tgtEl>
                                      </p:cBhvr>
                                      <p:to x="100000" y="95000"/>
                                    </p:animScale>
                                    <p:animScale>
                                      <p:cBhvr>
                                        <p:cTn id="35" dur="166" decel="50000">
                                          <p:stCondLst>
                                            <p:cond delay="1834"/>
                                          </p:stCondLst>
                                        </p:cTn>
                                        <p:tgtEl>
                                          <p:spTgt spid="8"/>
                                        </p:tgtEl>
                                      </p:cBhvr>
                                      <p:to x="100000" y="100000"/>
                                    </p:animScale>
                                  </p:childTnLst>
                                </p:cTn>
                              </p:par>
                            </p:childTnLst>
                          </p:cTn>
                        </p:par>
                      </p:childTnLst>
                    </p:cTn>
                  </p:par>
                  <p:par>
                    <p:cTn id="36" fill="hold" nodeType="clickPar">
                      <p:stCondLst>
                        <p:cond delay="indefinite"/>
                      </p:stCondLst>
                      <p:childTnLst>
                        <p:par>
                          <p:cTn id="37" fill="hold" nodeType="afterGroup">
                            <p:stCondLst>
                              <p:cond delay="0"/>
                            </p:stCondLst>
                            <p:childTnLst>
                              <p:par>
                                <p:cTn id="38" presetID="26" presetClass="entr" presetSubtype="0" fill="hold" grpId="0" nodeType="click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down)">
                                      <p:cBhvr>
                                        <p:cTn id="40" dur="580">
                                          <p:stCondLst>
                                            <p:cond delay="0"/>
                                          </p:stCondLst>
                                        </p:cTn>
                                        <p:tgtEl>
                                          <p:spTgt spid="6"/>
                                        </p:tgtEl>
                                      </p:cBhvr>
                                    </p:animEffect>
                                    <p:anim calcmode="lin" valueType="num">
                                      <p:cBhvr>
                                        <p:cTn id="41"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42"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43"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44"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45"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46" dur="26">
                                          <p:stCondLst>
                                            <p:cond delay="650"/>
                                          </p:stCondLst>
                                        </p:cTn>
                                        <p:tgtEl>
                                          <p:spTgt spid="6"/>
                                        </p:tgtEl>
                                      </p:cBhvr>
                                      <p:to x="100000" y="60000"/>
                                    </p:animScale>
                                    <p:animScale>
                                      <p:cBhvr>
                                        <p:cTn id="47" dur="166" decel="50000">
                                          <p:stCondLst>
                                            <p:cond delay="676"/>
                                          </p:stCondLst>
                                        </p:cTn>
                                        <p:tgtEl>
                                          <p:spTgt spid="6"/>
                                        </p:tgtEl>
                                      </p:cBhvr>
                                      <p:to x="100000" y="100000"/>
                                    </p:animScale>
                                    <p:animScale>
                                      <p:cBhvr>
                                        <p:cTn id="48" dur="26">
                                          <p:stCondLst>
                                            <p:cond delay="1312"/>
                                          </p:stCondLst>
                                        </p:cTn>
                                        <p:tgtEl>
                                          <p:spTgt spid="6"/>
                                        </p:tgtEl>
                                      </p:cBhvr>
                                      <p:to x="100000" y="80000"/>
                                    </p:animScale>
                                    <p:animScale>
                                      <p:cBhvr>
                                        <p:cTn id="49" dur="166" decel="50000">
                                          <p:stCondLst>
                                            <p:cond delay="1338"/>
                                          </p:stCondLst>
                                        </p:cTn>
                                        <p:tgtEl>
                                          <p:spTgt spid="6"/>
                                        </p:tgtEl>
                                      </p:cBhvr>
                                      <p:to x="100000" y="100000"/>
                                    </p:animScale>
                                    <p:animScale>
                                      <p:cBhvr>
                                        <p:cTn id="50" dur="26">
                                          <p:stCondLst>
                                            <p:cond delay="1642"/>
                                          </p:stCondLst>
                                        </p:cTn>
                                        <p:tgtEl>
                                          <p:spTgt spid="6"/>
                                        </p:tgtEl>
                                      </p:cBhvr>
                                      <p:to x="100000" y="90000"/>
                                    </p:animScale>
                                    <p:animScale>
                                      <p:cBhvr>
                                        <p:cTn id="51" dur="166" decel="50000">
                                          <p:stCondLst>
                                            <p:cond delay="1668"/>
                                          </p:stCondLst>
                                        </p:cTn>
                                        <p:tgtEl>
                                          <p:spTgt spid="6"/>
                                        </p:tgtEl>
                                      </p:cBhvr>
                                      <p:to x="100000" y="100000"/>
                                    </p:animScale>
                                    <p:animScale>
                                      <p:cBhvr>
                                        <p:cTn id="52" dur="26">
                                          <p:stCondLst>
                                            <p:cond delay="1808"/>
                                          </p:stCondLst>
                                        </p:cTn>
                                        <p:tgtEl>
                                          <p:spTgt spid="6"/>
                                        </p:tgtEl>
                                      </p:cBhvr>
                                      <p:to x="100000" y="95000"/>
                                    </p:animScale>
                                    <p:animScale>
                                      <p:cBhvr>
                                        <p:cTn id="53" dur="166" decel="50000">
                                          <p:stCondLst>
                                            <p:cond delay="1834"/>
                                          </p:stCondLst>
                                        </p:cTn>
                                        <p:tgtEl>
                                          <p:spTgt spid="6"/>
                                        </p:tgtEl>
                                      </p:cBhvr>
                                      <p:to x="100000" y="100000"/>
                                    </p:animScale>
                                  </p:childTnLst>
                                </p:cTn>
                              </p:par>
                            </p:childTnLst>
                          </p:cTn>
                        </p:par>
                      </p:childTnLst>
                    </p:cTn>
                  </p:par>
                  <p:par>
                    <p:cTn id="54" fill="hold" nodeType="clickPar">
                      <p:stCondLst>
                        <p:cond delay="indefinite"/>
                      </p:stCondLst>
                      <p:childTnLst>
                        <p:par>
                          <p:cTn id="55" fill="hold" nodeType="afterGroup">
                            <p:stCondLst>
                              <p:cond delay="0"/>
                            </p:stCondLst>
                            <p:childTnLst>
                              <p:par>
                                <p:cTn id="56" presetID="26" presetClass="entr" presetSubtype="0" fill="hold" grpId="0" nodeType="click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down)">
                                      <p:cBhvr>
                                        <p:cTn id="58" dur="580">
                                          <p:stCondLst>
                                            <p:cond delay="0"/>
                                          </p:stCondLst>
                                        </p:cTn>
                                        <p:tgtEl>
                                          <p:spTgt spid="9"/>
                                        </p:tgtEl>
                                      </p:cBhvr>
                                    </p:animEffect>
                                    <p:anim calcmode="lin" valueType="num">
                                      <p:cBhvr>
                                        <p:cTn id="59"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64" dur="26">
                                          <p:stCondLst>
                                            <p:cond delay="650"/>
                                          </p:stCondLst>
                                        </p:cTn>
                                        <p:tgtEl>
                                          <p:spTgt spid="9"/>
                                        </p:tgtEl>
                                      </p:cBhvr>
                                      <p:to x="100000" y="60000"/>
                                    </p:animScale>
                                    <p:animScale>
                                      <p:cBhvr>
                                        <p:cTn id="65" dur="166" decel="50000">
                                          <p:stCondLst>
                                            <p:cond delay="676"/>
                                          </p:stCondLst>
                                        </p:cTn>
                                        <p:tgtEl>
                                          <p:spTgt spid="9"/>
                                        </p:tgtEl>
                                      </p:cBhvr>
                                      <p:to x="100000" y="100000"/>
                                    </p:animScale>
                                    <p:animScale>
                                      <p:cBhvr>
                                        <p:cTn id="66" dur="26">
                                          <p:stCondLst>
                                            <p:cond delay="1312"/>
                                          </p:stCondLst>
                                        </p:cTn>
                                        <p:tgtEl>
                                          <p:spTgt spid="9"/>
                                        </p:tgtEl>
                                      </p:cBhvr>
                                      <p:to x="100000" y="80000"/>
                                    </p:animScale>
                                    <p:animScale>
                                      <p:cBhvr>
                                        <p:cTn id="67" dur="166" decel="50000">
                                          <p:stCondLst>
                                            <p:cond delay="1338"/>
                                          </p:stCondLst>
                                        </p:cTn>
                                        <p:tgtEl>
                                          <p:spTgt spid="9"/>
                                        </p:tgtEl>
                                      </p:cBhvr>
                                      <p:to x="100000" y="100000"/>
                                    </p:animScale>
                                    <p:animScale>
                                      <p:cBhvr>
                                        <p:cTn id="68" dur="26">
                                          <p:stCondLst>
                                            <p:cond delay="1642"/>
                                          </p:stCondLst>
                                        </p:cTn>
                                        <p:tgtEl>
                                          <p:spTgt spid="9"/>
                                        </p:tgtEl>
                                      </p:cBhvr>
                                      <p:to x="100000" y="90000"/>
                                    </p:animScale>
                                    <p:animScale>
                                      <p:cBhvr>
                                        <p:cTn id="69" dur="166" decel="50000">
                                          <p:stCondLst>
                                            <p:cond delay="1668"/>
                                          </p:stCondLst>
                                        </p:cTn>
                                        <p:tgtEl>
                                          <p:spTgt spid="9"/>
                                        </p:tgtEl>
                                      </p:cBhvr>
                                      <p:to x="100000" y="100000"/>
                                    </p:animScale>
                                    <p:animScale>
                                      <p:cBhvr>
                                        <p:cTn id="70" dur="26">
                                          <p:stCondLst>
                                            <p:cond delay="1808"/>
                                          </p:stCondLst>
                                        </p:cTn>
                                        <p:tgtEl>
                                          <p:spTgt spid="9"/>
                                        </p:tgtEl>
                                      </p:cBhvr>
                                      <p:to x="100000" y="95000"/>
                                    </p:animScale>
                                    <p:animScale>
                                      <p:cBhvr>
                                        <p:cTn id="71" dur="166" decel="50000">
                                          <p:stCondLst>
                                            <p:cond delay="1834"/>
                                          </p:stCondLst>
                                        </p:cTn>
                                        <p:tgtEl>
                                          <p:spTgt spid="9"/>
                                        </p:tgtEl>
                                      </p:cBhvr>
                                      <p:to x="100000" y="100000"/>
                                    </p:animScale>
                                  </p:childTnLst>
                                </p:cTn>
                              </p:par>
                            </p:childTnLst>
                          </p:cTn>
                        </p:par>
                      </p:childTnLst>
                    </p:cTn>
                  </p:par>
                  <p:par>
                    <p:cTn id="72" fill="hold" nodeType="clickPar">
                      <p:stCondLst>
                        <p:cond delay="indefinite"/>
                      </p:stCondLst>
                      <p:childTnLst>
                        <p:par>
                          <p:cTn id="73" fill="hold" nodeType="afterGroup">
                            <p:stCondLst>
                              <p:cond delay="0"/>
                            </p:stCondLst>
                            <p:childTnLst>
                              <p:par>
                                <p:cTn id="74" presetID="26" presetClass="entr" presetSubtype="0" fill="hold" grpId="0" nodeType="clickEffect">
                                  <p:stCondLst>
                                    <p:cond delay="0"/>
                                  </p:stCondLst>
                                  <p:childTnLst>
                                    <p:set>
                                      <p:cBhvr>
                                        <p:cTn id="75" dur="1" fill="hold">
                                          <p:stCondLst>
                                            <p:cond delay="0"/>
                                          </p:stCondLst>
                                        </p:cTn>
                                        <p:tgtEl>
                                          <p:spTgt spid="10"/>
                                        </p:tgtEl>
                                        <p:attrNameLst>
                                          <p:attrName>style.visibility</p:attrName>
                                        </p:attrNameLst>
                                      </p:cBhvr>
                                      <p:to>
                                        <p:strVal val="visible"/>
                                      </p:to>
                                    </p:set>
                                    <p:animEffect transition="in" filter="wipe(down)">
                                      <p:cBhvr>
                                        <p:cTn id="76" dur="580">
                                          <p:stCondLst>
                                            <p:cond delay="0"/>
                                          </p:stCondLst>
                                        </p:cTn>
                                        <p:tgtEl>
                                          <p:spTgt spid="10"/>
                                        </p:tgtEl>
                                      </p:cBhvr>
                                    </p:animEffect>
                                    <p:anim calcmode="lin" valueType="num">
                                      <p:cBhvr>
                                        <p:cTn id="77"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78"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79"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80"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81"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82" dur="26">
                                          <p:stCondLst>
                                            <p:cond delay="650"/>
                                          </p:stCondLst>
                                        </p:cTn>
                                        <p:tgtEl>
                                          <p:spTgt spid="10"/>
                                        </p:tgtEl>
                                      </p:cBhvr>
                                      <p:to x="100000" y="60000"/>
                                    </p:animScale>
                                    <p:animScale>
                                      <p:cBhvr>
                                        <p:cTn id="83" dur="166" decel="50000">
                                          <p:stCondLst>
                                            <p:cond delay="676"/>
                                          </p:stCondLst>
                                        </p:cTn>
                                        <p:tgtEl>
                                          <p:spTgt spid="10"/>
                                        </p:tgtEl>
                                      </p:cBhvr>
                                      <p:to x="100000" y="100000"/>
                                    </p:animScale>
                                    <p:animScale>
                                      <p:cBhvr>
                                        <p:cTn id="84" dur="26">
                                          <p:stCondLst>
                                            <p:cond delay="1312"/>
                                          </p:stCondLst>
                                        </p:cTn>
                                        <p:tgtEl>
                                          <p:spTgt spid="10"/>
                                        </p:tgtEl>
                                      </p:cBhvr>
                                      <p:to x="100000" y="80000"/>
                                    </p:animScale>
                                    <p:animScale>
                                      <p:cBhvr>
                                        <p:cTn id="85" dur="166" decel="50000">
                                          <p:stCondLst>
                                            <p:cond delay="1338"/>
                                          </p:stCondLst>
                                        </p:cTn>
                                        <p:tgtEl>
                                          <p:spTgt spid="10"/>
                                        </p:tgtEl>
                                      </p:cBhvr>
                                      <p:to x="100000" y="100000"/>
                                    </p:animScale>
                                    <p:animScale>
                                      <p:cBhvr>
                                        <p:cTn id="86" dur="26">
                                          <p:stCondLst>
                                            <p:cond delay="1642"/>
                                          </p:stCondLst>
                                        </p:cTn>
                                        <p:tgtEl>
                                          <p:spTgt spid="10"/>
                                        </p:tgtEl>
                                      </p:cBhvr>
                                      <p:to x="100000" y="90000"/>
                                    </p:animScale>
                                    <p:animScale>
                                      <p:cBhvr>
                                        <p:cTn id="87" dur="166" decel="50000">
                                          <p:stCondLst>
                                            <p:cond delay="1668"/>
                                          </p:stCondLst>
                                        </p:cTn>
                                        <p:tgtEl>
                                          <p:spTgt spid="10"/>
                                        </p:tgtEl>
                                      </p:cBhvr>
                                      <p:to x="100000" y="100000"/>
                                    </p:animScale>
                                    <p:animScale>
                                      <p:cBhvr>
                                        <p:cTn id="88" dur="26">
                                          <p:stCondLst>
                                            <p:cond delay="1808"/>
                                          </p:stCondLst>
                                        </p:cTn>
                                        <p:tgtEl>
                                          <p:spTgt spid="10"/>
                                        </p:tgtEl>
                                      </p:cBhvr>
                                      <p:to x="100000" y="95000"/>
                                    </p:animScale>
                                    <p:animScale>
                                      <p:cBhvr>
                                        <p:cTn id="89"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8" grpId="0" animBg="1"/>
      <p:bldP spid="4" grpId="0"/>
      <p:bldP spid="6" grpId="0" animBg="1"/>
      <p:bldP spid="9"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60" y="10795"/>
            <a:ext cx="3028427" cy="781050"/>
          </a:xfrm>
          <a:prstGeom prst="rect">
            <a:avLst/>
          </a:prstGeom>
        </p:spPr>
      </p:pic>
      <p:sp>
        <p:nvSpPr>
          <p:cNvPr id="3" name="内容占位符 2"/>
          <p:cNvSpPr>
            <a:spLocks noGrp="1"/>
          </p:cNvSpPr>
          <p:nvPr>
            <p:ph idx="1"/>
          </p:nvPr>
        </p:nvSpPr>
        <p:spPr bwMode="auto">
          <a:xfrm>
            <a:off x="882650" y="90805"/>
            <a:ext cx="2697480" cy="5029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a:buNone/>
            </a:pPr>
            <a:r>
              <a:rPr lang="zh-CN" altLang="zh-CN" b="1" smtClean="0">
                <a:solidFill>
                  <a:srgbClr val="FF0000"/>
                </a:solidFill>
                <a:latin typeface="微软雅黑" panose="020B0503020204020204" charset="-122"/>
                <a:ea typeface="微软雅黑" panose="020B0503020204020204" charset="-122"/>
              </a:rPr>
              <a:t>演绎推理</a:t>
            </a:r>
            <a:endParaRPr lang="zh-CN" altLang="zh-CN" b="1">
              <a:solidFill>
                <a:srgbClr val="FF0000"/>
              </a:solidFill>
              <a:latin typeface="微软雅黑" panose="020B0503020204020204" charset="-122"/>
              <a:ea typeface="微软雅黑" panose="020B0503020204020204" charset="-122"/>
            </a:endParaRPr>
          </a:p>
        </p:txBody>
      </p:sp>
      <p:sp>
        <p:nvSpPr>
          <p:cNvPr id="2" name="矩形 1"/>
          <p:cNvSpPr/>
          <p:nvPr/>
        </p:nvSpPr>
        <p:spPr>
          <a:xfrm>
            <a:off x="677545" y="989965"/>
            <a:ext cx="10795000" cy="1753235"/>
          </a:xfrm>
          <a:prstGeom prst="rect">
            <a:avLst/>
          </a:prstGeom>
        </p:spPr>
        <p:txBody>
          <a:bodyPr wrap="square">
            <a:spAutoFit/>
          </a:bodyPr>
          <a:lstStyle/>
          <a:p>
            <a:pPr>
              <a:lnSpc>
                <a:spcPct val="150000"/>
              </a:lnSpc>
            </a:pPr>
            <a:r>
              <a:rPr lang="en-US" altLang="zh-CN" sz="2400" b="1" smtClean="0">
                <a:latin typeface="微软雅黑" panose="020B0503020204020204" charset="-122"/>
                <a:ea typeface="微软雅黑" panose="020B0503020204020204" charset="-122"/>
              </a:rPr>
              <a:t>3.</a:t>
            </a:r>
            <a:r>
              <a:rPr lang="zh-CN" altLang="zh-CN" sz="2400" b="1" smtClean="0">
                <a:latin typeface="微软雅黑" panose="020B0503020204020204" charset="-122"/>
                <a:ea typeface="微软雅黑" panose="020B0503020204020204" charset="-122"/>
              </a:rPr>
              <a:t>假言推理</a:t>
            </a:r>
          </a:p>
          <a:p>
            <a:pPr>
              <a:lnSpc>
                <a:spcPct val="150000"/>
              </a:lnSpc>
            </a:pPr>
            <a:r>
              <a:rPr lang="zh-CN" altLang="zh-CN" sz="2400" b="1" smtClean="0">
                <a:latin typeface="微软雅黑" panose="020B0503020204020204" charset="-122"/>
                <a:ea typeface="微软雅黑" panose="020B0503020204020204" charset="-122"/>
              </a:rPr>
              <a:t>①只要努力学习，就能拥有好成绩。</a:t>
            </a:r>
          </a:p>
          <a:p>
            <a:pPr>
              <a:lnSpc>
                <a:spcPct val="150000"/>
              </a:lnSpc>
            </a:pPr>
            <a:r>
              <a:rPr lang="zh-CN" altLang="zh-CN" sz="2400" b="1" smtClean="0">
                <a:latin typeface="微软雅黑" panose="020B0503020204020204" charset="-122"/>
                <a:ea typeface="微软雅黑" panose="020B0503020204020204" charset="-122"/>
              </a:rPr>
              <a:t>②只有努力学习，才能拥有好成绩。</a:t>
            </a:r>
          </a:p>
        </p:txBody>
      </p:sp>
      <p:sp>
        <p:nvSpPr>
          <p:cNvPr id="5" name="TextBox 4"/>
          <p:cNvSpPr txBox="1"/>
          <p:nvPr/>
        </p:nvSpPr>
        <p:spPr>
          <a:xfrm>
            <a:off x="4658061" y="968188"/>
            <a:ext cx="7391145" cy="1015663"/>
          </a:xfrm>
          <a:prstGeom prst="rect">
            <a:avLst/>
          </a:prstGeom>
          <a:noFill/>
        </p:spPr>
        <p:txBody>
          <a:bodyPr wrap="square" rtlCol="0">
            <a:spAutoFit/>
          </a:bodyPr>
          <a:lstStyle/>
          <a:p>
            <a:r>
              <a:rPr lang="en-US" altLang="zh-CN" sz="2400" smtClean="0"/>
              <a:t> </a:t>
            </a:r>
            <a:endParaRPr lang="zh-CN" altLang="zh-CN" sz="2400" smtClean="0"/>
          </a:p>
          <a:p>
            <a:pPr>
              <a:lnSpc>
                <a:spcPct val="150000"/>
              </a:lnSpc>
            </a:pPr>
            <a:endParaRPr lang="zh-CN" altLang="en-US" sz="2400">
              <a:latin typeface="微软雅黑"/>
              <a:ea typeface="微软雅黑"/>
            </a:endParaRPr>
          </a:p>
        </p:txBody>
      </p:sp>
      <p:sp>
        <p:nvSpPr>
          <p:cNvPr id="4" name="矩形 3"/>
          <p:cNvSpPr/>
          <p:nvPr/>
        </p:nvSpPr>
        <p:spPr>
          <a:xfrm>
            <a:off x="698500" y="2809240"/>
            <a:ext cx="10795000" cy="3415030"/>
          </a:xfrm>
          <a:prstGeom prst="rect">
            <a:avLst/>
          </a:prstGeom>
        </p:spPr>
        <p:txBody>
          <a:bodyPr wrap="square">
            <a:spAutoFit/>
          </a:bodyPr>
          <a:lstStyle/>
          <a:p>
            <a:pPr>
              <a:lnSpc>
                <a:spcPct val="150000"/>
              </a:lnSpc>
            </a:pPr>
            <a:r>
              <a:rPr lang="zh-CN" altLang="zh-CN" sz="2400" b="1" smtClean="0">
                <a:solidFill>
                  <a:schemeClr val="accent5">
                    <a:lumMod val="50000"/>
                  </a:schemeClr>
                </a:solidFill>
                <a:latin typeface="微软雅黑" panose="020B0503020204020204" charset="-122"/>
                <a:ea typeface="微软雅黑" panose="020B0503020204020204" charset="-122"/>
              </a:rPr>
              <a:t>“只要</a:t>
            </a:r>
            <a:r>
              <a:rPr lang="en-US" altLang="zh-CN" sz="2400" b="1" smtClean="0">
                <a:solidFill>
                  <a:schemeClr val="accent5">
                    <a:lumMod val="50000"/>
                  </a:schemeClr>
                </a:solidFill>
                <a:latin typeface="微软雅黑" panose="020B0503020204020204" charset="-122"/>
                <a:ea typeface="微软雅黑" panose="020B0503020204020204" charset="-122"/>
              </a:rPr>
              <a:t>…</a:t>
            </a:r>
            <a:r>
              <a:rPr lang="zh-CN" altLang="zh-CN" sz="2400" b="1" smtClean="0">
                <a:solidFill>
                  <a:schemeClr val="accent5">
                    <a:lumMod val="50000"/>
                  </a:schemeClr>
                </a:solidFill>
                <a:latin typeface="微软雅黑" panose="020B0503020204020204" charset="-122"/>
                <a:ea typeface="微软雅黑" panose="020B0503020204020204" charset="-122"/>
              </a:rPr>
              <a:t>就</a:t>
            </a:r>
            <a:r>
              <a:rPr lang="en-US" altLang="zh-CN" sz="2400" b="1" smtClean="0">
                <a:solidFill>
                  <a:schemeClr val="accent5">
                    <a:lumMod val="50000"/>
                  </a:schemeClr>
                </a:solidFill>
                <a:latin typeface="微软雅黑" panose="020B0503020204020204" charset="-122"/>
                <a:ea typeface="微软雅黑" panose="020B0503020204020204" charset="-122"/>
              </a:rPr>
              <a:t>…</a:t>
            </a:r>
            <a:r>
              <a:rPr lang="zh-CN" altLang="zh-CN" sz="2400" b="1" smtClean="0">
                <a:solidFill>
                  <a:schemeClr val="accent5">
                    <a:lumMod val="50000"/>
                  </a:schemeClr>
                </a:solidFill>
                <a:latin typeface="微软雅黑" panose="020B0503020204020204" charset="-122"/>
                <a:ea typeface="微软雅黑" panose="020B0503020204020204" charset="-122"/>
              </a:rPr>
              <a:t>”结论的出现只有一个条件，推理</a:t>
            </a:r>
            <a:r>
              <a:rPr lang="en-US" altLang="zh-CN" sz="2400" b="1" smtClean="0">
                <a:solidFill>
                  <a:schemeClr val="accent5">
                    <a:lumMod val="50000"/>
                  </a:schemeClr>
                </a:solidFill>
                <a:latin typeface="微软雅黑" panose="020B0503020204020204" charset="-122"/>
                <a:ea typeface="微软雅黑" panose="020B0503020204020204" charset="-122"/>
              </a:rPr>
              <a:t>1</a:t>
            </a:r>
            <a:r>
              <a:rPr lang="zh-CN" altLang="zh-CN" sz="2400" b="1" smtClean="0">
                <a:solidFill>
                  <a:schemeClr val="accent5">
                    <a:lumMod val="50000"/>
                  </a:schemeClr>
                </a:solidFill>
                <a:latin typeface="微软雅黑" panose="020B0503020204020204" charset="-122"/>
                <a:ea typeface="微软雅黑" panose="020B0503020204020204" charset="-122"/>
              </a:rPr>
              <a:t>中“努力学习”是“拥有好成绩”的唯一条件，只要达到“努力学习”这一条件，就必然会产生结论，同样，如果没有“拥有好成绩”就必然没有“努力学习”。这种推理叫充分条件假言推理</a:t>
            </a:r>
            <a:r>
              <a:rPr lang="zh-CN" altLang="en-US" sz="2400" b="1" smtClean="0">
                <a:solidFill>
                  <a:schemeClr val="accent5">
                    <a:lumMod val="50000"/>
                  </a:schemeClr>
                </a:solidFill>
                <a:latin typeface="微软雅黑" panose="020B0503020204020204" charset="-122"/>
                <a:ea typeface="微软雅黑" panose="020B0503020204020204" charset="-122"/>
              </a:rPr>
              <a:t>。</a:t>
            </a:r>
            <a:endParaRPr lang="zh-CN" altLang="zh-CN" sz="2400" b="1" smtClean="0">
              <a:solidFill>
                <a:schemeClr val="accent5">
                  <a:lumMod val="50000"/>
                </a:schemeClr>
              </a:solidFill>
              <a:latin typeface="微软雅黑"/>
              <a:ea typeface="微软雅黑"/>
            </a:endParaRPr>
          </a:p>
          <a:p>
            <a:pPr>
              <a:lnSpc>
                <a:spcPct val="150000"/>
              </a:lnSpc>
            </a:pPr>
            <a:r>
              <a:rPr lang="zh-CN" altLang="zh-CN" sz="2400" b="1" smtClean="0">
                <a:solidFill>
                  <a:schemeClr val="accent5">
                    <a:lumMod val="50000"/>
                  </a:schemeClr>
                </a:solidFill>
                <a:latin typeface="微软雅黑" panose="020B0503020204020204" charset="-122"/>
                <a:ea typeface="微软雅黑" panose="020B0503020204020204" charset="-122"/>
              </a:rPr>
              <a:t>“只有</a:t>
            </a:r>
            <a:r>
              <a:rPr lang="en-US" altLang="zh-CN" sz="2400" b="1" smtClean="0">
                <a:solidFill>
                  <a:schemeClr val="accent5">
                    <a:lumMod val="50000"/>
                  </a:schemeClr>
                </a:solidFill>
                <a:latin typeface="微软雅黑" panose="020B0503020204020204" charset="-122"/>
                <a:ea typeface="微软雅黑" panose="020B0503020204020204" charset="-122"/>
              </a:rPr>
              <a:t>…</a:t>
            </a:r>
            <a:r>
              <a:rPr lang="zh-CN" altLang="zh-CN" sz="2400" b="1" smtClean="0">
                <a:solidFill>
                  <a:schemeClr val="accent5">
                    <a:lumMod val="50000"/>
                  </a:schemeClr>
                </a:solidFill>
                <a:latin typeface="微软雅黑" panose="020B0503020204020204" charset="-122"/>
                <a:ea typeface="微软雅黑" panose="020B0503020204020204" charset="-122"/>
              </a:rPr>
              <a:t>才</a:t>
            </a:r>
            <a:r>
              <a:rPr lang="en-US" altLang="zh-CN" sz="2400" b="1" smtClean="0">
                <a:solidFill>
                  <a:schemeClr val="accent5">
                    <a:lumMod val="50000"/>
                  </a:schemeClr>
                </a:solidFill>
                <a:latin typeface="微软雅黑" panose="020B0503020204020204" charset="-122"/>
                <a:ea typeface="微软雅黑" panose="020B0503020204020204" charset="-122"/>
              </a:rPr>
              <a:t>…</a:t>
            </a:r>
            <a:r>
              <a:rPr lang="zh-CN" altLang="zh-CN" sz="2400" b="1" smtClean="0">
                <a:solidFill>
                  <a:schemeClr val="accent5">
                    <a:lumMod val="50000"/>
                  </a:schemeClr>
                </a:solidFill>
                <a:latin typeface="微软雅黑" panose="020B0503020204020204" charset="-122"/>
                <a:ea typeface="微软雅黑" panose="020B0503020204020204" charset="-122"/>
              </a:rPr>
              <a:t>”结论要出现就必然要有前提，没有前提就不会有结论。这种推理叫必要条件假言推理。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60" y="10795"/>
            <a:ext cx="3017669" cy="781050"/>
          </a:xfrm>
          <a:prstGeom prst="rect">
            <a:avLst/>
          </a:prstGeom>
        </p:spPr>
      </p:pic>
      <p:sp>
        <p:nvSpPr>
          <p:cNvPr id="3" name="内容占位符 2"/>
          <p:cNvSpPr>
            <a:spLocks noGrp="1"/>
          </p:cNvSpPr>
          <p:nvPr>
            <p:ph idx="1"/>
          </p:nvPr>
        </p:nvSpPr>
        <p:spPr bwMode="auto">
          <a:xfrm>
            <a:off x="882650" y="90805"/>
            <a:ext cx="2697480" cy="5029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a:buNone/>
            </a:pPr>
            <a:r>
              <a:rPr lang="zh-CN" altLang="zh-CN" b="1" smtClean="0">
                <a:solidFill>
                  <a:srgbClr val="FF0000"/>
                </a:solidFill>
                <a:latin typeface="微软雅黑" panose="020B0503020204020204" charset="-122"/>
                <a:ea typeface="微软雅黑" panose="020B0503020204020204" charset="-122"/>
              </a:rPr>
              <a:t>演绎推理</a:t>
            </a:r>
            <a:endParaRPr lang="zh-CN" altLang="zh-CN" b="1">
              <a:solidFill>
                <a:srgbClr val="FF0000"/>
              </a:solidFill>
              <a:latin typeface="微软雅黑" panose="020B0503020204020204" charset="-122"/>
              <a:ea typeface="微软雅黑" panose="020B0503020204020204" charset="-122"/>
            </a:endParaRPr>
          </a:p>
        </p:txBody>
      </p:sp>
      <p:sp>
        <p:nvSpPr>
          <p:cNvPr id="2" name="矩形 1"/>
          <p:cNvSpPr/>
          <p:nvPr/>
        </p:nvSpPr>
        <p:spPr>
          <a:xfrm>
            <a:off x="539115" y="1067435"/>
            <a:ext cx="11271885" cy="2306955"/>
          </a:xfrm>
          <a:prstGeom prst="rect">
            <a:avLst/>
          </a:prstGeom>
          <a:ln w="12700">
            <a:solidFill>
              <a:schemeClr val="tx1"/>
            </a:solidFill>
          </a:ln>
        </p:spPr>
        <p:txBody>
          <a:bodyPr wrap="square">
            <a:spAutoFit/>
          </a:bodyPr>
          <a:lstStyle/>
          <a:p>
            <a:pPr fontAlgn="auto">
              <a:lnSpc>
                <a:spcPct val="150000"/>
              </a:lnSpc>
            </a:pPr>
            <a:r>
              <a:rPr lang="zh-CN" altLang="zh-CN" sz="2400" b="1" smtClean="0">
                <a:latin typeface="微软雅黑" panose="020B0503020204020204" charset="-122"/>
                <a:ea typeface="微软雅黑" panose="020B0503020204020204" charset="-122"/>
                <a:cs typeface="微软雅黑" panose="020B0503020204020204" charset="-122"/>
              </a:rPr>
              <a:t>充分条件假言推理规则</a:t>
            </a:r>
            <a:r>
              <a:rPr lang="en-US" altLang="zh-CN" sz="2400" b="1" smtClean="0">
                <a:latin typeface="微软雅黑" panose="020B0503020204020204" charset="-122"/>
                <a:ea typeface="微软雅黑" panose="020B0503020204020204" charset="-122"/>
                <a:cs typeface="微软雅黑" panose="020B0503020204020204" charset="-122"/>
              </a:rPr>
              <a:t>:</a:t>
            </a:r>
            <a:endParaRPr lang="zh-CN" altLang="zh-CN" sz="2400" b="1" smtClean="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zh-CN" sz="2400" b="1" smtClean="0">
                <a:latin typeface="微软雅黑" panose="020B0503020204020204" charset="-122"/>
                <a:ea typeface="微软雅黑" panose="020B0503020204020204" charset="-122"/>
                <a:cs typeface="微软雅黑" panose="020B0503020204020204" charset="-122"/>
              </a:rPr>
              <a:t>规则</a:t>
            </a:r>
            <a:r>
              <a:rPr lang="en-US" altLang="zh-CN" sz="2400" b="1" smtClean="0">
                <a:latin typeface="微软雅黑" panose="020B0503020204020204" charset="-122"/>
                <a:ea typeface="微软雅黑" panose="020B0503020204020204" charset="-122"/>
                <a:cs typeface="微软雅黑" panose="020B0503020204020204" charset="-122"/>
              </a:rPr>
              <a:t>1</a:t>
            </a:r>
            <a:r>
              <a:rPr lang="zh-CN" altLang="zh-CN" sz="2400" b="1" smtClean="0">
                <a:latin typeface="微软雅黑" panose="020B0503020204020204" charset="-122"/>
                <a:ea typeface="微软雅黑" panose="020B0503020204020204" charset="-122"/>
                <a:cs typeface="微软雅黑" panose="020B0503020204020204" charset="-122"/>
              </a:rPr>
              <a:t>：“</a:t>
            </a:r>
            <a:r>
              <a:rPr lang="zh-CN" altLang="zh-CN" sz="2400" b="1" smtClean="0">
                <a:solidFill>
                  <a:srgbClr val="FF0000"/>
                </a:solidFill>
                <a:latin typeface="微软雅黑" panose="020B0503020204020204" charset="-122"/>
                <a:ea typeface="微软雅黑" panose="020B0503020204020204" charset="-122"/>
                <a:cs typeface="微软雅黑" panose="020B0503020204020204" charset="-122"/>
              </a:rPr>
              <a:t>肯前必肯后</a:t>
            </a:r>
            <a:r>
              <a:rPr lang="zh-CN" altLang="zh-CN" sz="2400" b="1" smtClean="0">
                <a:latin typeface="微软雅黑" panose="020B0503020204020204" charset="-122"/>
                <a:ea typeface="微软雅黑" panose="020B0503020204020204" charset="-122"/>
                <a:cs typeface="微软雅黑" panose="020B0503020204020204" charset="-122"/>
              </a:rPr>
              <a:t>”：肯定前件，就要肯定后件；否定前件，不能否定后件。</a:t>
            </a:r>
          </a:p>
          <a:p>
            <a:pPr fontAlgn="auto">
              <a:lnSpc>
                <a:spcPct val="150000"/>
              </a:lnSpc>
            </a:pPr>
            <a:r>
              <a:rPr lang="zh-CN" altLang="zh-CN" sz="2400" b="1" smtClean="0">
                <a:latin typeface="微软雅黑" panose="020B0503020204020204" charset="-122"/>
                <a:ea typeface="微软雅黑" panose="020B0503020204020204" charset="-122"/>
                <a:cs typeface="微软雅黑" panose="020B0503020204020204" charset="-122"/>
              </a:rPr>
              <a:t>规则</a:t>
            </a:r>
            <a:r>
              <a:rPr lang="en-US" altLang="zh-CN" sz="2400" b="1" smtClean="0">
                <a:latin typeface="微软雅黑" panose="020B0503020204020204" charset="-122"/>
                <a:ea typeface="微软雅黑" panose="020B0503020204020204" charset="-122"/>
                <a:cs typeface="微软雅黑" panose="020B0503020204020204" charset="-122"/>
              </a:rPr>
              <a:t>2</a:t>
            </a:r>
            <a:r>
              <a:rPr lang="zh-CN" altLang="zh-CN" sz="2400" b="1" smtClean="0">
                <a:latin typeface="微软雅黑" panose="020B0503020204020204" charset="-122"/>
                <a:ea typeface="微软雅黑" panose="020B0503020204020204" charset="-122"/>
                <a:cs typeface="微软雅黑" panose="020B0503020204020204" charset="-122"/>
              </a:rPr>
              <a:t>：“</a:t>
            </a:r>
            <a:r>
              <a:rPr lang="zh-CN" altLang="zh-CN" sz="2400" b="1" smtClean="0">
                <a:solidFill>
                  <a:srgbClr val="FF0000"/>
                </a:solidFill>
                <a:latin typeface="微软雅黑" panose="020B0503020204020204" charset="-122"/>
                <a:ea typeface="微软雅黑" panose="020B0503020204020204" charset="-122"/>
                <a:cs typeface="微软雅黑" panose="020B0503020204020204" charset="-122"/>
              </a:rPr>
              <a:t>否后必否前</a:t>
            </a:r>
            <a:r>
              <a:rPr lang="zh-CN" altLang="zh-CN" sz="2400" b="1" smtClean="0">
                <a:latin typeface="微软雅黑" panose="020B0503020204020204" charset="-122"/>
                <a:ea typeface="微软雅黑" panose="020B0503020204020204" charset="-122"/>
                <a:cs typeface="微软雅黑" panose="020B0503020204020204" charset="-122"/>
              </a:rPr>
              <a:t>”：肯定后件，不能肯定前件；否定后件，就要否定前件。</a:t>
            </a:r>
          </a:p>
          <a:p>
            <a:pPr fontAlgn="auto">
              <a:lnSpc>
                <a:spcPct val="150000"/>
              </a:lnSpc>
            </a:pPr>
            <a:r>
              <a:rPr lang="zh-CN" altLang="zh-CN" sz="2400" b="1" smtClean="0">
                <a:latin typeface="微软雅黑" panose="020B0503020204020204" charset="-122"/>
                <a:ea typeface="微软雅黑" panose="020B0503020204020204" charset="-122"/>
                <a:cs typeface="微软雅黑" panose="020B0503020204020204" charset="-122"/>
              </a:rPr>
              <a:t>根据规则，充分条件假言推理有两个正确的形式</a:t>
            </a:r>
            <a:r>
              <a:rPr lang="en-US" altLang="zh-CN" sz="2400" b="1" smtClean="0">
                <a:latin typeface="微软雅黑" panose="020B0503020204020204" charset="-122"/>
                <a:ea typeface="微软雅黑" panose="020B0503020204020204" charset="-122"/>
                <a:cs typeface="微软雅黑" panose="020B0503020204020204" charset="-122"/>
              </a:rPr>
              <a:t>:</a:t>
            </a:r>
            <a:endParaRPr lang="zh-CN" altLang="zh-CN" sz="2400" b="1">
              <a:latin typeface="微软雅黑" panose="020B0503020204020204" charset="-122"/>
              <a:ea typeface="微软雅黑" panose="020B0503020204020204" charset="-122"/>
              <a:cs typeface="微软雅黑" panose="020B0503020204020204" charset="-122"/>
            </a:endParaRPr>
          </a:p>
        </p:txBody>
      </p:sp>
      <p:sp>
        <p:nvSpPr>
          <p:cNvPr id="5" name="TextBox 4"/>
          <p:cNvSpPr txBox="1"/>
          <p:nvPr/>
        </p:nvSpPr>
        <p:spPr>
          <a:xfrm>
            <a:off x="4658061" y="968188"/>
            <a:ext cx="7391145" cy="1015663"/>
          </a:xfrm>
          <a:prstGeom prst="rect">
            <a:avLst/>
          </a:prstGeom>
          <a:noFill/>
        </p:spPr>
        <p:txBody>
          <a:bodyPr wrap="square" rtlCol="0">
            <a:spAutoFit/>
          </a:bodyPr>
          <a:lstStyle/>
          <a:p>
            <a:r>
              <a:rPr lang="en-US" altLang="zh-CN" sz="2400" smtClean="0"/>
              <a:t> </a:t>
            </a:r>
            <a:endParaRPr lang="zh-CN" altLang="zh-CN" sz="2400" smtClean="0"/>
          </a:p>
          <a:p>
            <a:pPr>
              <a:lnSpc>
                <a:spcPct val="150000"/>
              </a:lnSpc>
            </a:pPr>
            <a:endParaRPr lang="zh-CN" altLang="en-US" sz="2400">
              <a:latin typeface="微软雅黑" panose="020B0503020204020204" charset="-122"/>
              <a:ea typeface="微软雅黑" panose="020B0503020204020204" charset="-122"/>
            </a:endParaRPr>
          </a:p>
        </p:txBody>
      </p:sp>
      <p:sp>
        <p:nvSpPr>
          <p:cNvPr id="4" name="矩形 3"/>
          <p:cNvSpPr/>
          <p:nvPr/>
        </p:nvSpPr>
        <p:spPr>
          <a:xfrm>
            <a:off x="539115" y="3495040"/>
            <a:ext cx="11271250" cy="2306955"/>
          </a:xfrm>
          <a:prstGeom prst="rect">
            <a:avLst/>
          </a:prstGeom>
          <a:ln w="12700">
            <a:solidFill>
              <a:schemeClr val="tx1"/>
            </a:solidFill>
          </a:ln>
        </p:spPr>
        <p:txBody>
          <a:bodyPr wrap="square">
            <a:spAutoFit/>
          </a:bodyPr>
          <a:lstStyle/>
          <a:p>
            <a:pPr fontAlgn="auto">
              <a:lnSpc>
                <a:spcPct val="150000"/>
              </a:lnSpc>
            </a:pPr>
            <a:r>
              <a:rPr lang="en-US" altLang="zh-CN" sz="2400" b="1" smtClean="0">
                <a:latin typeface="微软雅黑" panose="020B0503020204020204" charset="-122"/>
                <a:ea typeface="微软雅黑" panose="020B0503020204020204" charset="-122"/>
                <a:cs typeface="微软雅黑" panose="020B0503020204020204" charset="-122"/>
              </a:rPr>
              <a:t>(1)</a:t>
            </a:r>
            <a:r>
              <a:rPr lang="zh-CN" altLang="zh-CN" sz="2400" b="1" smtClean="0">
                <a:solidFill>
                  <a:srgbClr val="FF0000"/>
                </a:solidFill>
                <a:latin typeface="微软雅黑" panose="020B0503020204020204" charset="-122"/>
                <a:ea typeface="微软雅黑" panose="020B0503020204020204" charset="-122"/>
                <a:cs typeface="微软雅黑" panose="020B0503020204020204" charset="-122"/>
              </a:rPr>
              <a:t>肯定前件式</a:t>
            </a:r>
            <a:endParaRPr lang="zh-CN" altLang="zh-CN" sz="2400" b="1" smtClean="0">
              <a:solidFill>
                <a:srgbClr val="FF0000"/>
              </a:solidFill>
              <a:latin typeface="微软雅黑"/>
              <a:ea typeface="微软雅黑"/>
              <a:cs typeface="微软雅黑" panose="020B0503020204020204" charset="-122"/>
            </a:endParaRPr>
          </a:p>
          <a:p>
            <a:pPr fontAlgn="auto">
              <a:lnSpc>
                <a:spcPct val="150000"/>
              </a:lnSpc>
            </a:pPr>
            <a:r>
              <a:rPr lang="zh-CN" altLang="zh-CN" sz="2400" b="1" smtClean="0">
                <a:latin typeface="微软雅黑" panose="020B0503020204020204" charset="-122"/>
                <a:ea typeface="微软雅黑" panose="020B0503020204020204" charset="-122"/>
                <a:cs typeface="微软雅黑" panose="020B0503020204020204" charset="-122"/>
              </a:rPr>
              <a:t>如果</a:t>
            </a:r>
            <a:r>
              <a:rPr lang="en-US" altLang="zh-CN" sz="2400" b="1" smtClean="0">
                <a:latin typeface="微软雅黑" panose="020B0503020204020204" charset="-122"/>
                <a:ea typeface="微软雅黑" panose="020B0503020204020204" charset="-122"/>
                <a:cs typeface="微软雅黑" panose="020B0503020204020204" charset="-122"/>
              </a:rPr>
              <a:t>p</a:t>
            </a:r>
            <a:r>
              <a:rPr lang="zh-CN" altLang="zh-CN" sz="2400" b="1" smtClean="0">
                <a:latin typeface="微软雅黑" panose="020B0503020204020204" charset="-122"/>
                <a:ea typeface="微软雅黑" panose="020B0503020204020204" charset="-122"/>
                <a:cs typeface="微软雅黑" panose="020B0503020204020204" charset="-122"/>
              </a:rPr>
              <a:t>，那么</a:t>
            </a:r>
            <a:r>
              <a:rPr lang="en-US" altLang="zh-CN" sz="2400" b="1" smtClean="0">
                <a:latin typeface="微软雅黑" panose="020B0503020204020204" charset="-122"/>
                <a:ea typeface="微软雅黑" panose="020B0503020204020204" charset="-122"/>
                <a:cs typeface="微软雅黑" panose="020B0503020204020204" charset="-122"/>
              </a:rPr>
              <a:t>q</a:t>
            </a:r>
            <a:endParaRPr lang="zh-CN" altLang="zh-CN" sz="2400" b="1" smtClean="0">
              <a:latin typeface="微软雅黑" panose="020B0503020204020204" charset="-122"/>
              <a:ea typeface="微软雅黑" panose="020B0503020204020204" charset="-122"/>
              <a:cs typeface="微软雅黑" panose="020B0503020204020204" charset="-122"/>
            </a:endParaRPr>
          </a:p>
          <a:p>
            <a:pPr fontAlgn="auto">
              <a:lnSpc>
                <a:spcPct val="150000"/>
              </a:lnSpc>
            </a:pPr>
            <a:r>
              <a:rPr lang="en-US" altLang="zh-CN" sz="2400" b="1" u="sng" smtClean="0">
                <a:latin typeface="微软雅黑" panose="020B0503020204020204" charset="-122"/>
                <a:ea typeface="微软雅黑" panose="020B0503020204020204" charset="-122"/>
                <a:cs typeface="微软雅黑" panose="020B0503020204020204" charset="-122"/>
              </a:rPr>
              <a:t>P</a:t>
            </a:r>
            <a:endParaRPr lang="en-US" altLang="zh-CN" sz="2400" b="1" u="sng" smtClean="0">
              <a:latin typeface="微软雅黑"/>
              <a:ea typeface="微软雅黑"/>
              <a:cs typeface="微软雅黑" panose="020B0503020204020204" charset="-122"/>
            </a:endParaRPr>
          </a:p>
          <a:p>
            <a:pPr fontAlgn="auto">
              <a:lnSpc>
                <a:spcPct val="150000"/>
              </a:lnSpc>
            </a:pPr>
            <a:r>
              <a:rPr lang="zh-CN" altLang="zh-CN" sz="2400" b="1" smtClean="0">
                <a:latin typeface="微软雅黑" panose="020B0503020204020204" charset="-122"/>
                <a:ea typeface="微软雅黑" panose="020B0503020204020204" charset="-122"/>
                <a:cs typeface="微软雅黑" panose="020B0503020204020204" charset="-122"/>
              </a:rPr>
              <a:t>所以，</a:t>
            </a:r>
            <a:r>
              <a:rPr lang="en-US" altLang="zh-CN" sz="2400" b="1" smtClean="0">
                <a:latin typeface="微软雅黑" panose="020B0503020204020204" charset="-122"/>
                <a:ea typeface="微软雅黑" panose="020B0503020204020204" charset="-122"/>
                <a:cs typeface="微软雅黑" panose="020B0503020204020204" charset="-122"/>
              </a:rPr>
              <a:t>q</a:t>
            </a:r>
            <a:endParaRPr lang="zh-CN" altLang="zh-CN" sz="2400" b="1">
              <a:latin typeface="微软雅黑" panose="020B0503020204020204" charset="-122"/>
              <a:ea typeface="微软雅黑" panose="020B0503020204020204" charset="-122"/>
              <a:cs typeface="微软雅黑" panose="020B0503020204020204" charset="-122"/>
            </a:endParaRPr>
          </a:p>
        </p:txBody>
      </p:sp>
      <p:sp>
        <p:nvSpPr>
          <p:cNvPr id="6" name="矩形 5"/>
          <p:cNvSpPr/>
          <p:nvPr/>
        </p:nvSpPr>
        <p:spPr>
          <a:xfrm>
            <a:off x="4454525" y="3495040"/>
            <a:ext cx="3282315" cy="2306955"/>
          </a:xfrm>
          <a:prstGeom prst="rect">
            <a:avLst/>
          </a:prstGeom>
        </p:spPr>
        <p:txBody>
          <a:bodyPr wrap="square">
            <a:spAutoFit/>
          </a:bodyPr>
          <a:lstStyle/>
          <a:p>
            <a:pPr fontAlgn="auto">
              <a:lnSpc>
                <a:spcPct val="150000"/>
              </a:lnSpc>
            </a:pPr>
            <a:r>
              <a:rPr lang="en-US" altLang="zh-CN" sz="2400" b="1" smtClean="0">
                <a:latin typeface="微软雅黑" panose="020B0503020204020204" charset="-122"/>
                <a:ea typeface="微软雅黑" panose="020B0503020204020204" charset="-122"/>
                <a:cs typeface="微软雅黑" panose="020B0503020204020204" charset="-122"/>
              </a:rPr>
              <a:t> (2)</a:t>
            </a:r>
            <a:r>
              <a:rPr lang="zh-CN" altLang="zh-CN" sz="2400" b="1" smtClean="0">
                <a:solidFill>
                  <a:srgbClr val="FF0000"/>
                </a:solidFill>
                <a:latin typeface="微软雅黑" panose="020B0503020204020204" charset="-122"/>
                <a:ea typeface="微软雅黑" panose="020B0503020204020204" charset="-122"/>
                <a:cs typeface="微软雅黑" panose="020B0503020204020204" charset="-122"/>
              </a:rPr>
              <a:t>否定后件式</a:t>
            </a:r>
          </a:p>
          <a:p>
            <a:pPr fontAlgn="auto">
              <a:lnSpc>
                <a:spcPct val="150000"/>
              </a:lnSpc>
            </a:pPr>
            <a:r>
              <a:rPr lang="zh-CN" altLang="zh-CN" sz="2400" b="1" smtClean="0">
                <a:latin typeface="微软雅黑" panose="020B0503020204020204" charset="-122"/>
                <a:ea typeface="微软雅黑" panose="020B0503020204020204" charset="-122"/>
                <a:cs typeface="微软雅黑" panose="020B0503020204020204" charset="-122"/>
              </a:rPr>
              <a:t>如果</a:t>
            </a:r>
            <a:r>
              <a:rPr lang="en-US" altLang="zh-CN" sz="2400" b="1" smtClean="0">
                <a:latin typeface="微软雅黑" panose="020B0503020204020204" charset="-122"/>
                <a:ea typeface="微软雅黑" panose="020B0503020204020204" charset="-122"/>
                <a:cs typeface="微软雅黑" panose="020B0503020204020204" charset="-122"/>
              </a:rPr>
              <a:t>p</a:t>
            </a:r>
            <a:r>
              <a:rPr lang="zh-CN" altLang="zh-CN" sz="2400" b="1" smtClean="0">
                <a:latin typeface="微软雅黑" panose="020B0503020204020204" charset="-122"/>
                <a:ea typeface="微软雅黑" panose="020B0503020204020204" charset="-122"/>
                <a:cs typeface="微软雅黑" panose="020B0503020204020204" charset="-122"/>
              </a:rPr>
              <a:t>，那么</a:t>
            </a:r>
            <a:r>
              <a:rPr lang="en-US" altLang="zh-CN" sz="2400" b="1" smtClean="0">
                <a:latin typeface="微软雅黑" panose="020B0503020204020204" charset="-122"/>
                <a:ea typeface="微软雅黑" panose="020B0503020204020204" charset="-122"/>
                <a:cs typeface="微软雅黑" panose="020B0503020204020204" charset="-122"/>
              </a:rPr>
              <a:t>q</a:t>
            </a:r>
            <a:endParaRPr lang="zh-CN" altLang="zh-CN" sz="2400" b="1" smtClean="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zh-CN" sz="2400" b="1" u="sng" smtClean="0">
                <a:latin typeface="微软雅黑" panose="020B0503020204020204" charset="-122"/>
                <a:ea typeface="微软雅黑" panose="020B0503020204020204" charset="-122"/>
                <a:cs typeface="微软雅黑" panose="020B0503020204020204" charset="-122"/>
              </a:rPr>
              <a:t>非</a:t>
            </a:r>
            <a:r>
              <a:rPr lang="en-US" altLang="zh-CN" sz="2400" b="1" u="sng" smtClean="0">
                <a:latin typeface="微软雅黑" panose="020B0503020204020204" charset="-122"/>
                <a:ea typeface="微软雅黑" panose="020B0503020204020204" charset="-122"/>
                <a:cs typeface="微软雅黑" panose="020B0503020204020204" charset="-122"/>
              </a:rPr>
              <a:t>q</a:t>
            </a:r>
            <a:endParaRPr lang="zh-CN" altLang="zh-CN" sz="2400" b="1" smtClean="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zh-CN" sz="2400" b="1" smtClean="0">
                <a:latin typeface="微软雅黑" panose="020B0503020204020204" charset="-122"/>
                <a:ea typeface="微软雅黑" panose="020B0503020204020204" charset="-122"/>
                <a:cs typeface="微软雅黑" panose="020B0503020204020204" charset="-122"/>
              </a:rPr>
              <a:t>所以，非</a:t>
            </a:r>
            <a:r>
              <a:rPr lang="en-US" altLang="zh-CN" sz="2400" b="1" smtClean="0">
                <a:latin typeface="微软雅黑" panose="020B0503020204020204" charset="-122"/>
                <a:ea typeface="微软雅黑" panose="020B0503020204020204" charset="-122"/>
                <a:cs typeface="微软雅黑" panose="020B0503020204020204" charset="-122"/>
              </a:rPr>
              <a:t>p</a:t>
            </a:r>
            <a:endParaRPr lang="zh-CN" altLang="zh-CN" sz="2400" b="1">
              <a:latin typeface="微软雅黑" panose="020B0503020204020204" charset="-122"/>
              <a:ea typeface="微软雅黑" panose="020B0503020204020204" charset="-122"/>
              <a:cs typeface="微软雅黑" panose="020B0503020204020204" charset="-122"/>
            </a:endParaRPr>
          </a:p>
        </p:txBody>
      </p:sp>
      <p:pic>
        <p:nvPicPr>
          <p:cNvPr id="8" name="图片 7"/>
          <p:cNvPicPr>
            <a:picLocks noChangeAspect="1"/>
          </p:cNvPicPr>
          <p:nvPr/>
        </p:nvPicPr>
        <p:blipFill>
          <a:blip r:embed="rId3"/>
          <a:stretch>
            <a:fillRect/>
          </a:stretch>
        </p:blipFill>
        <p:spPr>
          <a:xfrm>
            <a:off x="7047230" y="3588385"/>
            <a:ext cx="4277995" cy="212026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amond(in)">
                                      <p:cBhvr>
                                        <p:cTn id="2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60" y="10795"/>
            <a:ext cx="3017669" cy="781050"/>
          </a:xfrm>
          <a:prstGeom prst="rect">
            <a:avLst/>
          </a:prstGeom>
        </p:spPr>
      </p:pic>
      <p:sp>
        <p:nvSpPr>
          <p:cNvPr id="3" name="内容占位符 2"/>
          <p:cNvSpPr>
            <a:spLocks noGrp="1"/>
          </p:cNvSpPr>
          <p:nvPr>
            <p:ph idx="1"/>
          </p:nvPr>
        </p:nvSpPr>
        <p:spPr bwMode="auto">
          <a:xfrm>
            <a:off x="882650" y="90805"/>
            <a:ext cx="2697480" cy="5029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a:buNone/>
            </a:pPr>
            <a:r>
              <a:rPr lang="zh-CN" altLang="zh-CN" b="1" smtClean="0">
                <a:solidFill>
                  <a:srgbClr val="FF0000"/>
                </a:solidFill>
                <a:latin typeface="微软雅黑" panose="020B0503020204020204" charset="-122"/>
                <a:ea typeface="微软雅黑" panose="020B0503020204020204" charset="-122"/>
              </a:rPr>
              <a:t>演绎推理</a:t>
            </a:r>
            <a:endParaRPr lang="zh-CN" altLang="zh-CN" b="1">
              <a:solidFill>
                <a:srgbClr val="FF0000"/>
              </a:solidFill>
              <a:latin typeface="微软雅黑" panose="020B0503020204020204" charset="-122"/>
              <a:ea typeface="微软雅黑" panose="020B0503020204020204" charset="-122"/>
            </a:endParaRPr>
          </a:p>
        </p:txBody>
      </p:sp>
      <p:sp>
        <p:nvSpPr>
          <p:cNvPr id="2" name="矩形 1"/>
          <p:cNvSpPr/>
          <p:nvPr/>
        </p:nvSpPr>
        <p:spPr>
          <a:xfrm>
            <a:off x="539115" y="1067435"/>
            <a:ext cx="11271885" cy="2306955"/>
          </a:xfrm>
          <a:prstGeom prst="rect">
            <a:avLst/>
          </a:prstGeom>
          <a:ln w="12700">
            <a:solidFill>
              <a:schemeClr val="tx1"/>
            </a:solidFill>
          </a:ln>
        </p:spPr>
        <p:txBody>
          <a:bodyPr wrap="square">
            <a:spAutoFit/>
          </a:bodyPr>
          <a:lstStyle/>
          <a:p>
            <a:pPr fontAlgn="auto">
              <a:lnSpc>
                <a:spcPct val="150000"/>
              </a:lnSpc>
            </a:pPr>
            <a:r>
              <a:rPr lang="zh-CN" altLang="zh-CN" sz="2400" b="1" smtClean="0">
                <a:latin typeface="微软雅黑" panose="020B0503020204020204" charset="-122"/>
                <a:ea typeface="微软雅黑" panose="020B0503020204020204" charset="-122"/>
                <a:cs typeface="微软雅黑" panose="020B0503020204020204" charset="-122"/>
                <a:sym typeface="+mn-ea"/>
              </a:rPr>
              <a:t>必要条件假言推理规则：</a:t>
            </a:r>
            <a:endParaRPr lang="zh-CN" altLang="zh-CN" sz="2400" b="1" smtClean="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zh-CN" sz="2400" b="1" smtClean="0">
                <a:latin typeface="微软雅黑" panose="020B0503020204020204" charset="-122"/>
                <a:ea typeface="微软雅黑" panose="020B0503020204020204" charset="-122"/>
                <a:cs typeface="微软雅黑" panose="020B0503020204020204" charset="-122"/>
                <a:sym typeface="+mn-ea"/>
              </a:rPr>
              <a:t>规则</a:t>
            </a:r>
            <a:r>
              <a:rPr lang="en-US" altLang="zh-CN" sz="2400" b="1" smtClean="0">
                <a:latin typeface="微软雅黑" panose="020B0503020204020204" charset="-122"/>
                <a:ea typeface="微软雅黑" panose="020B0503020204020204" charset="-122"/>
                <a:cs typeface="微软雅黑" panose="020B0503020204020204" charset="-122"/>
                <a:sym typeface="+mn-ea"/>
              </a:rPr>
              <a:t>1: </a:t>
            </a:r>
            <a:r>
              <a:rPr lang="zh-CN" altLang="zh-CN" sz="2400" b="1" smtClean="0">
                <a:latin typeface="微软雅黑" panose="020B0503020204020204" charset="-122"/>
                <a:ea typeface="微软雅黑" panose="020B0503020204020204" charset="-122"/>
                <a:cs typeface="微软雅黑" panose="020B0503020204020204" charset="-122"/>
                <a:sym typeface="+mn-ea"/>
              </a:rPr>
              <a:t>“</a:t>
            </a:r>
            <a:r>
              <a:rPr lang="zh-CN" altLang="zh-CN" sz="2400" b="1" smtClean="0">
                <a:solidFill>
                  <a:srgbClr val="FF0000"/>
                </a:solidFill>
                <a:latin typeface="微软雅黑" panose="020B0503020204020204" charset="-122"/>
                <a:ea typeface="微软雅黑" panose="020B0503020204020204" charset="-122"/>
                <a:cs typeface="微软雅黑" panose="020B0503020204020204" charset="-122"/>
                <a:sym typeface="+mn-ea"/>
              </a:rPr>
              <a:t>否前必否后</a:t>
            </a:r>
            <a:r>
              <a:rPr lang="zh-CN" altLang="zh-CN" sz="2400" b="1" smtClean="0">
                <a:latin typeface="微软雅黑" panose="020B0503020204020204" charset="-122"/>
                <a:ea typeface="微软雅黑" panose="020B0503020204020204" charset="-122"/>
                <a:cs typeface="微软雅黑" panose="020B0503020204020204" charset="-122"/>
                <a:sym typeface="+mn-ea"/>
              </a:rPr>
              <a:t>”：否定前件，就要否定后件；肯定前件，不能肯定后件。</a:t>
            </a:r>
            <a:endParaRPr lang="zh-CN" altLang="zh-CN" sz="2400" b="1" smtClean="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zh-CN" sz="2400" b="1" smtClean="0">
                <a:latin typeface="微软雅黑" panose="020B0503020204020204" charset="-122"/>
                <a:ea typeface="微软雅黑" panose="020B0503020204020204" charset="-122"/>
                <a:cs typeface="微软雅黑" panose="020B0503020204020204" charset="-122"/>
                <a:sym typeface="+mn-ea"/>
              </a:rPr>
              <a:t>规则</a:t>
            </a:r>
            <a:r>
              <a:rPr lang="en-US" altLang="zh-CN" sz="2400" b="1" smtClean="0">
                <a:latin typeface="微软雅黑" panose="020B0503020204020204" charset="-122"/>
                <a:ea typeface="微软雅黑" panose="020B0503020204020204" charset="-122"/>
                <a:cs typeface="微软雅黑" panose="020B0503020204020204" charset="-122"/>
                <a:sym typeface="+mn-ea"/>
              </a:rPr>
              <a:t>2: </a:t>
            </a:r>
            <a:r>
              <a:rPr lang="zh-CN" altLang="zh-CN" sz="2400" b="1" smtClean="0">
                <a:latin typeface="微软雅黑" panose="020B0503020204020204" charset="-122"/>
                <a:ea typeface="微软雅黑" panose="020B0503020204020204" charset="-122"/>
                <a:cs typeface="微软雅黑" panose="020B0503020204020204" charset="-122"/>
                <a:sym typeface="+mn-ea"/>
              </a:rPr>
              <a:t>“</a:t>
            </a:r>
            <a:r>
              <a:rPr lang="zh-CN" altLang="zh-CN" sz="2400" b="1" smtClean="0">
                <a:solidFill>
                  <a:srgbClr val="FF0000"/>
                </a:solidFill>
                <a:latin typeface="微软雅黑" panose="020B0503020204020204" charset="-122"/>
                <a:ea typeface="微软雅黑" panose="020B0503020204020204" charset="-122"/>
                <a:cs typeface="微软雅黑" panose="020B0503020204020204" charset="-122"/>
                <a:sym typeface="+mn-ea"/>
              </a:rPr>
              <a:t>肯后必肯前</a:t>
            </a:r>
            <a:r>
              <a:rPr lang="zh-CN" altLang="zh-CN" sz="2400" b="1" smtClean="0">
                <a:latin typeface="微软雅黑" panose="020B0503020204020204" charset="-122"/>
                <a:ea typeface="微软雅黑" panose="020B0503020204020204" charset="-122"/>
                <a:cs typeface="微软雅黑" panose="020B0503020204020204" charset="-122"/>
                <a:sym typeface="+mn-ea"/>
              </a:rPr>
              <a:t>”：肯定后件，就要肯定前件；否定后件，不能否定前件。</a:t>
            </a:r>
            <a:endParaRPr lang="zh-CN" altLang="zh-CN" sz="2400" b="1" smtClean="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zh-CN" sz="2400" b="1" smtClean="0">
                <a:latin typeface="微软雅黑" panose="020B0503020204020204" charset="-122"/>
                <a:ea typeface="微软雅黑" panose="020B0503020204020204" charset="-122"/>
                <a:cs typeface="微软雅黑" panose="020B0503020204020204" charset="-122"/>
                <a:sym typeface="+mn-ea"/>
              </a:rPr>
              <a:t>根据规则，必要条件假言推理有两个正确的形式</a:t>
            </a:r>
            <a:r>
              <a:rPr lang="en-US" altLang="zh-CN" sz="2400" b="1" smtClean="0">
                <a:latin typeface="微软雅黑" panose="020B0503020204020204" charset="-122"/>
                <a:ea typeface="微软雅黑" panose="020B0503020204020204" charset="-122"/>
                <a:cs typeface="微软雅黑" panose="020B0503020204020204" charset="-122"/>
                <a:sym typeface="+mn-ea"/>
              </a:rPr>
              <a:t>:</a:t>
            </a:r>
            <a:endParaRPr lang="zh-CN" altLang="zh-CN" sz="2400" b="1">
              <a:latin typeface="微软雅黑" panose="020B0503020204020204" charset="-122"/>
              <a:ea typeface="微软雅黑" panose="020B0503020204020204" charset="-122"/>
              <a:cs typeface="微软雅黑" panose="020B0503020204020204" charset="-122"/>
            </a:endParaRPr>
          </a:p>
        </p:txBody>
      </p:sp>
      <p:sp>
        <p:nvSpPr>
          <p:cNvPr id="5" name="TextBox 4"/>
          <p:cNvSpPr txBox="1"/>
          <p:nvPr/>
        </p:nvSpPr>
        <p:spPr>
          <a:xfrm>
            <a:off x="4658061" y="968188"/>
            <a:ext cx="7391145" cy="1015663"/>
          </a:xfrm>
          <a:prstGeom prst="rect">
            <a:avLst/>
          </a:prstGeom>
          <a:noFill/>
        </p:spPr>
        <p:txBody>
          <a:bodyPr wrap="square" rtlCol="0">
            <a:spAutoFit/>
          </a:bodyPr>
          <a:lstStyle/>
          <a:p>
            <a:r>
              <a:rPr lang="en-US" altLang="zh-CN" sz="2400" smtClean="0"/>
              <a:t> </a:t>
            </a:r>
            <a:endParaRPr lang="zh-CN" altLang="zh-CN" sz="2400" smtClean="0"/>
          </a:p>
          <a:p>
            <a:pPr>
              <a:lnSpc>
                <a:spcPct val="150000"/>
              </a:lnSpc>
            </a:pPr>
            <a:endParaRPr lang="zh-CN" altLang="en-US" sz="2400">
              <a:latin typeface="微软雅黑" panose="020B0503020204020204" charset="-122"/>
              <a:ea typeface="微软雅黑" panose="020B0503020204020204" charset="-122"/>
            </a:endParaRPr>
          </a:p>
        </p:txBody>
      </p:sp>
      <p:sp>
        <p:nvSpPr>
          <p:cNvPr id="4" name="矩形 3"/>
          <p:cNvSpPr/>
          <p:nvPr/>
        </p:nvSpPr>
        <p:spPr>
          <a:xfrm>
            <a:off x="539115" y="3495040"/>
            <a:ext cx="11271250" cy="2306955"/>
          </a:xfrm>
          <a:prstGeom prst="rect">
            <a:avLst/>
          </a:prstGeom>
          <a:ln w="12700">
            <a:solidFill>
              <a:schemeClr val="tx1"/>
            </a:solidFill>
          </a:ln>
        </p:spPr>
        <p:txBody>
          <a:bodyPr wrap="square">
            <a:spAutoFit/>
          </a:bodyPr>
          <a:lstStyle/>
          <a:p>
            <a:pPr fontAlgn="auto">
              <a:lnSpc>
                <a:spcPct val="150000"/>
              </a:lnSpc>
            </a:pPr>
            <a:r>
              <a:rPr lang="en-US" altLang="zh-CN" sz="2400" b="1" smtClean="0">
                <a:latin typeface="微软雅黑" panose="020B0503020204020204" charset="-122"/>
                <a:ea typeface="微软雅黑" panose="020B0503020204020204" charset="-122"/>
                <a:cs typeface="微软雅黑" panose="020B0503020204020204" charset="-122"/>
                <a:sym typeface="+mn-ea"/>
              </a:rPr>
              <a:t>(1)</a:t>
            </a:r>
            <a:r>
              <a:rPr lang="zh-CN" altLang="zh-CN" sz="2400" b="1" smtClean="0">
                <a:solidFill>
                  <a:srgbClr val="FF0000"/>
                </a:solidFill>
                <a:latin typeface="微软雅黑" panose="020B0503020204020204" charset="-122"/>
                <a:ea typeface="微软雅黑" panose="020B0503020204020204" charset="-122"/>
                <a:cs typeface="微软雅黑" panose="020B0503020204020204" charset="-122"/>
                <a:sym typeface="+mn-ea"/>
              </a:rPr>
              <a:t>否定前件式</a:t>
            </a:r>
            <a:endParaRPr lang="zh-CN" altLang="zh-CN" sz="2400" b="1" smtClean="0">
              <a:solidFill>
                <a:srgbClr val="FF0000"/>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zh-CN" sz="2400" b="1" smtClean="0">
                <a:latin typeface="微软雅黑" panose="020B0503020204020204" charset="-122"/>
                <a:ea typeface="微软雅黑" panose="020B0503020204020204" charset="-122"/>
                <a:cs typeface="微软雅黑" panose="020B0503020204020204" charset="-122"/>
                <a:sym typeface="+mn-ea"/>
              </a:rPr>
              <a:t>只有</a:t>
            </a:r>
            <a:r>
              <a:rPr lang="en-US" altLang="zh-CN" sz="2400" b="1" smtClean="0">
                <a:latin typeface="微软雅黑" panose="020B0503020204020204" charset="-122"/>
                <a:ea typeface="微软雅黑" panose="020B0503020204020204" charset="-122"/>
                <a:cs typeface="微软雅黑" panose="020B0503020204020204" charset="-122"/>
                <a:sym typeface="+mn-ea"/>
              </a:rPr>
              <a:t>p</a:t>
            </a:r>
            <a:r>
              <a:rPr lang="zh-CN" altLang="zh-CN" sz="2400" b="1" smtClean="0">
                <a:latin typeface="微软雅黑" panose="020B0503020204020204" charset="-122"/>
                <a:ea typeface="微软雅黑" panose="020B0503020204020204" charset="-122"/>
                <a:cs typeface="微软雅黑" panose="020B0503020204020204" charset="-122"/>
                <a:sym typeface="+mn-ea"/>
              </a:rPr>
              <a:t>，才</a:t>
            </a:r>
            <a:r>
              <a:rPr lang="en-US" altLang="zh-CN" sz="2400" b="1" smtClean="0">
                <a:latin typeface="微软雅黑" panose="020B0503020204020204" charset="-122"/>
                <a:ea typeface="微软雅黑" panose="020B0503020204020204" charset="-122"/>
                <a:cs typeface="微软雅黑" panose="020B0503020204020204" charset="-122"/>
                <a:sym typeface="+mn-ea"/>
              </a:rPr>
              <a:t>q</a:t>
            </a:r>
            <a:endParaRPr lang="zh-CN" altLang="zh-CN" sz="2400" b="1" smtClean="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zh-CN" sz="2400" b="1" u="sng" smtClean="0">
                <a:latin typeface="微软雅黑" panose="020B0503020204020204" charset="-122"/>
                <a:ea typeface="微软雅黑" panose="020B0503020204020204" charset="-122"/>
                <a:cs typeface="微软雅黑" panose="020B0503020204020204" charset="-122"/>
                <a:sym typeface="+mn-ea"/>
              </a:rPr>
              <a:t>非</a:t>
            </a:r>
            <a:r>
              <a:rPr lang="en-US" altLang="zh-CN" sz="2400" b="1" u="sng" smtClean="0">
                <a:latin typeface="微软雅黑" panose="020B0503020204020204" charset="-122"/>
                <a:ea typeface="微软雅黑" panose="020B0503020204020204" charset="-122"/>
                <a:cs typeface="微软雅黑" panose="020B0503020204020204" charset="-122"/>
                <a:sym typeface="+mn-ea"/>
              </a:rPr>
              <a:t>p</a:t>
            </a:r>
            <a:endParaRPr lang="en-US" altLang="zh-CN" sz="2400" b="1" u="sng" smtClean="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zh-CN" sz="2400" b="1" smtClean="0">
                <a:latin typeface="微软雅黑" panose="020B0503020204020204" charset="-122"/>
                <a:ea typeface="微软雅黑" panose="020B0503020204020204" charset="-122"/>
                <a:cs typeface="微软雅黑" panose="020B0503020204020204" charset="-122"/>
                <a:sym typeface="+mn-ea"/>
              </a:rPr>
              <a:t>所以，非</a:t>
            </a:r>
            <a:r>
              <a:rPr lang="en-US" altLang="zh-CN" sz="2400" b="1" smtClean="0">
                <a:latin typeface="微软雅黑" panose="020B0503020204020204" charset="-122"/>
                <a:ea typeface="微软雅黑" panose="020B0503020204020204" charset="-122"/>
                <a:cs typeface="微软雅黑" panose="020B0503020204020204" charset="-122"/>
                <a:sym typeface="+mn-ea"/>
              </a:rPr>
              <a:t>q</a:t>
            </a:r>
            <a:endParaRPr lang="zh-CN" altLang="zh-CN" sz="2400" b="1">
              <a:latin typeface="微软雅黑" panose="020B0503020204020204" charset="-122"/>
              <a:ea typeface="微软雅黑" panose="020B0503020204020204" charset="-122"/>
              <a:cs typeface="微软雅黑" panose="020B0503020204020204" charset="-122"/>
            </a:endParaRPr>
          </a:p>
        </p:txBody>
      </p:sp>
      <p:sp>
        <p:nvSpPr>
          <p:cNvPr id="6" name="矩形 5"/>
          <p:cNvSpPr/>
          <p:nvPr/>
        </p:nvSpPr>
        <p:spPr>
          <a:xfrm>
            <a:off x="4454525" y="3495040"/>
            <a:ext cx="3282315" cy="2306955"/>
          </a:xfrm>
          <a:prstGeom prst="rect">
            <a:avLst/>
          </a:prstGeom>
        </p:spPr>
        <p:txBody>
          <a:bodyPr wrap="square">
            <a:spAutoFit/>
          </a:bodyPr>
          <a:lstStyle/>
          <a:p>
            <a:pPr fontAlgn="auto">
              <a:lnSpc>
                <a:spcPct val="150000"/>
              </a:lnSpc>
            </a:pPr>
            <a:r>
              <a:rPr lang="en-US" altLang="zh-CN" sz="2400" b="1" smtClean="0">
                <a:latin typeface="微软雅黑" panose="020B0503020204020204" charset="-122"/>
                <a:ea typeface="微软雅黑" panose="020B0503020204020204" charset="-122"/>
                <a:cs typeface="微软雅黑" panose="020B0503020204020204" charset="-122"/>
                <a:sym typeface="+mn-ea"/>
              </a:rPr>
              <a:t>(2)</a:t>
            </a:r>
            <a:r>
              <a:rPr lang="zh-CN" altLang="zh-CN" sz="2400" b="1" smtClean="0">
                <a:solidFill>
                  <a:srgbClr val="FF0000"/>
                </a:solidFill>
                <a:latin typeface="微软雅黑" panose="020B0503020204020204" charset="-122"/>
                <a:ea typeface="微软雅黑" panose="020B0503020204020204" charset="-122"/>
                <a:cs typeface="微软雅黑" panose="020B0503020204020204" charset="-122"/>
                <a:sym typeface="+mn-ea"/>
              </a:rPr>
              <a:t>肯定后件式</a:t>
            </a:r>
            <a:endParaRPr lang="zh-CN" altLang="zh-CN" sz="2400" b="1" smtClean="0">
              <a:solidFill>
                <a:srgbClr val="FF0000"/>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zh-CN" sz="2400" b="1" smtClean="0">
                <a:latin typeface="微软雅黑" panose="020B0503020204020204" charset="-122"/>
                <a:ea typeface="微软雅黑" panose="020B0503020204020204" charset="-122"/>
                <a:cs typeface="微软雅黑" panose="020B0503020204020204" charset="-122"/>
                <a:sym typeface="+mn-ea"/>
              </a:rPr>
              <a:t>只有</a:t>
            </a:r>
            <a:r>
              <a:rPr lang="en-US" altLang="zh-CN" sz="2400" b="1" smtClean="0">
                <a:latin typeface="微软雅黑" panose="020B0503020204020204" charset="-122"/>
                <a:ea typeface="微软雅黑" panose="020B0503020204020204" charset="-122"/>
                <a:cs typeface="微软雅黑" panose="020B0503020204020204" charset="-122"/>
                <a:sym typeface="+mn-ea"/>
              </a:rPr>
              <a:t>p</a:t>
            </a:r>
            <a:r>
              <a:rPr lang="zh-CN" altLang="zh-CN" sz="2400" b="1" smtClean="0">
                <a:latin typeface="微软雅黑" panose="020B0503020204020204" charset="-122"/>
                <a:ea typeface="微软雅黑" panose="020B0503020204020204" charset="-122"/>
                <a:cs typeface="微软雅黑" panose="020B0503020204020204" charset="-122"/>
                <a:sym typeface="+mn-ea"/>
              </a:rPr>
              <a:t>，才</a:t>
            </a:r>
            <a:r>
              <a:rPr lang="en-US" altLang="zh-CN" sz="2400" b="1" smtClean="0">
                <a:latin typeface="微软雅黑" panose="020B0503020204020204" charset="-122"/>
                <a:ea typeface="微软雅黑" panose="020B0503020204020204" charset="-122"/>
                <a:cs typeface="微软雅黑" panose="020B0503020204020204" charset="-122"/>
                <a:sym typeface="+mn-ea"/>
              </a:rPr>
              <a:t>q</a:t>
            </a:r>
            <a:endParaRPr lang="zh-CN" altLang="zh-CN" sz="2400" b="1" smtClean="0">
              <a:latin typeface="微软雅黑" panose="020B0503020204020204" charset="-122"/>
              <a:ea typeface="微软雅黑" panose="020B0503020204020204" charset="-122"/>
              <a:cs typeface="微软雅黑" panose="020B0503020204020204" charset="-122"/>
            </a:endParaRPr>
          </a:p>
          <a:p>
            <a:pPr fontAlgn="auto">
              <a:lnSpc>
                <a:spcPct val="150000"/>
              </a:lnSpc>
            </a:pPr>
            <a:r>
              <a:rPr lang="en-US" altLang="zh-CN" sz="2400" b="1" u="sng" smtClean="0">
                <a:latin typeface="微软雅黑" panose="020B0503020204020204" charset="-122"/>
                <a:ea typeface="微软雅黑" panose="020B0503020204020204" charset="-122"/>
                <a:cs typeface="微软雅黑" panose="020B0503020204020204" charset="-122"/>
                <a:sym typeface="+mn-ea"/>
              </a:rPr>
              <a:t>q</a:t>
            </a:r>
            <a:endParaRPr lang="zh-CN" altLang="zh-CN" sz="2400" b="1" u="sng" smtClean="0">
              <a:latin typeface="微软雅黑"/>
              <a:ea typeface="微软雅黑"/>
              <a:cs typeface="微软雅黑" panose="020B0503020204020204" charset="-122"/>
            </a:endParaRPr>
          </a:p>
          <a:p>
            <a:pPr fontAlgn="auto">
              <a:lnSpc>
                <a:spcPct val="150000"/>
              </a:lnSpc>
            </a:pPr>
            <a:r>
              <a:rPr lang="zh-CN" altLang="zh-CN" sz="2400" b="1" smtClean="0">
                <a:latin typeface="微软雅黑" panose="020B0503020204020204" charset="-122"/>
                <a:ea typeface="微软雅黑" panose="020B0503020204020204" charset="-122"/>
                <a:cs typeface="微软雅黑" panose="020B0503020204020204" charset="-122"/>
                <a:sym typeface="+mn-ea"/>
              </a:rPr>
              <a:t>所以，</a:t>
            </a:r>
            <a:r>
              <a:rPr lang="en-US" altLang="zh-CN" sz="2400" b="1" smtClean="0">
                <a:latin typeface="微软雅黑" panose="020B0503020204020204" charset="-122"/>
                <a:ea typeface="微软雅黑" panose="020B0503020204020204" charset="-122"/>
                <a:cs typeface="微软雅黑" panose="020B0503020204020204" charset="-122"/>
                <a:sym typeface="+mn-ea"/>
              </a:rPr>
              <a:t>p</a:t>
            </a:r>
            <a:endParaRPr lang="zh-CN" altLang="zh-CN" sz="2400" b="1">
              <a:latin typeface="微软雅黑" panose="020B0503020204020204" charset="-122"/>
              <a:ea typeface="微软雅黑" panose="020B0503020204020204" charset="-122"/>
              <a:cs typeface="微软雅黑" panose="020B0503020204020204" charset="-122"/>
            </a:endParaRPr>
          </a:p>
        </p:txBody>
      </p:sp>
      <p:pic>
        <p:nvPicPr>
          <p:cNvPr id="8" name="图片 7"/>
          <p:cNvPicPr>
            <a:picLocks noChangeAspect="1"/>
          </p:cNvPicPr>
          <p:nvPr/>
        </p:nvPicPr>
        <p:blipFill>
          <a:blip r:embed="rId3"/>
          <a:stretch>
            <a:fillRect/>
          </a:stretch>
        </p:blipFill>
        <p:spPr>
          <a:xfrm>
            <a:off x="7047230" y="3588385"/>
            <a:ext cx="4277995" cy="212026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amond(in)">
                                      <p:cBhvr>
                                        <p:cTn id="2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60" y="10795"/>
            <a:ext cx="3017669" cy="781050"/>
          </a:xfrm>
          <a:prstGeom prst="rect">
            <a:avLst/>
          </a:prstGeom>
        </p:spPr>
      </p:pic>
      <p:sp>
        <p:nvSpPr>
          <p:cNvPr id="3" name="内容占位符 2"/>
          <p:cNvSpPr>
            <a:spLocks noGrp="1"/>
          </p:cNvSpPr>
          <p:nvPr>
            <p:ph idx="1"/>
          </p:nvPr>
        </p:nvSpPr>
        <p:spPr bwMode="auto">
          <a:xfrm>
            <a:off x="882650" y="90805"/>
            <a:ext cx="2697480" cy="5029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a:buNone/>
            </a:pPr>
            <a:r>
              <a:rPr lang="zh-CN" altLang="zh-CN" b="1" smtClean="0">
                <a:solidFill>
                  <a:srgbClr val="FF0000"/>
                </a:solidFill>
                <a:latin typeface="微软雅黑" panose="020B0503020204020204" charset="-122"/>
                <a:ea typeface="微软雅黑" panose="020B0503020204020204" charset="-122"/>
              </a:rPr>
              <a:t>演绎推理</a:t>
            </a:r>
            <a:endParaRPr lang="zh-CN" altLang="zh-CN" b="1">
              <a:solidFill>
                <a:srgbClr val="FF0000"/>
              </a:solidFill>
              <a:latin typeface="微软雅黑" panose="020B0503020204020204" charset="-122"/>
              <a:ea typeface="微软雅黑" panose="020B0503020204020204" charset="-122"/>
            </a:endParaRPr>
          </a:p>
        </p:txBody>
      </p:sp>
      <p:sp>
        <p:nvSpPr>
          <p:cNvPr id="2" name="矩形 1"/>
          <p:cNvSpPr/>
          <p:nvPr/>
        </p:nvSpPr>
        <p:spPr>
          <a:xfrm>
            <a:off x="539115" y="1067435"/>
            <a:ext cx="11271885" cy="2306955"/>
          </a:xfrm>
          <a:prstGeom prst="rect">
            <a:avLst/>
          </a:prstGeom>
          <a:ln w="12700">
            <a:solidFill>
              <a:schemeClr val="tx1"/>
            </a:solidFill>
          </a:ln>
        </p:spPr>
        <p:txBody>
          <a:bodyPr wrap="square">
            <a:spAutoFit/>
          </a:bodyPr>
          <a:lstStyle/>
          <a:p>
            <a:pPr fontAlgn="auto">
              <a:lnSpc>
                <a:spcPct val="150000"/>
              </a:lnSpc>
            </a:pPr>
            <a:r>
              <a:rPr lang="zh-CN" altLang="zh-CN" sz="2400" b="1" smtClean="0">
                <a:latin typeface="微软雅黑" panose="020B0503020204020204" charset="-122"/>
                <a:ea typeface="微软雅黑" panose="020B0503020204020204" charset="-122"/>
                <a:cs typeface="微软雅黑" panose="020B0503020204020204" charset="-122"/>
                <a:sym typeface="+mn-ea"/>
              </a:rPr>
              <a:t>充分必要条件假言推理规则</a:t>
            </a:r>
            <a:r>
              <a:rPr lang="en-US" altLang="zh-CN" sz="2400" b="1" smtClean="0">
                <a:latin typeface="微软雅黑" panose="020B0503020204020204" charset="-122"/>
                <a:ea typeface="微软雅黑" panose="020B0503020204020204" charset="-122"/>
                <a:cs typeface="微软雅黑" panose="020B0503020204020204" charset="-122"/>
                <a:sym typeface="+mn-ea"/>
              </a:rPr>
              <a:t>:</a:t>
            </a:r>
            <a:endParaRPr lang="zh-CN" altLang="zh-CN" sz="2400" b="1" smtClean="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zh-CN" sz="2400" b="1" smtClean="0">
                <a:latin typeface="微软雅黑" panose="020B0503020204020204" charset="-122"/>
                <a:ea typeface="微软雅黑" panose="020B0503020204020204" charset="-122"/>
                <a:cs typeface="微软雅黑" panose="020B0503020204020204" charset="-122"/>
                <a:sym typeface="+mn-ea"/>
              </a:rPr>
              <a:t>规则</a:t>
            </a:r>
            <a:r>
              <a:rPr lang="en-US" altLang="zh-CN" sz="2400" b="1" smtClean="0">
                <a:latin typeface="微软雅黑" panose="020B0503020204020204" charset="-122"/>
                <a:ea typeface="微软雅黑" panose="020B0503020204020204" charset="-122"/>
                <a:cs typeface="微软雅黑" panose="020B0503020204020204" charset="-122"/>
                <a:sym typeface="+mn-ea"/>
              </a:rPr>
              <a:t>1:</a:t>
            </a:r>
            <a:r>
              <a:rPr lang="zh-CN" altLang="zh-CN" sz="2400" b="1" smtClean="0">
                <a:latin typeface="微软雅黑" panose="020B0503020204020204" charset="-122"/>
                <a:ea typeface="微软雅黑" panose="020B0503020204020204" charset="-122"/>
                <a:cs typeface="微软雅黑" panose="020B0503020204020204" charset="-122"/>
                <a:sym typeface="+mn-ea"/>
              </a:rPr>
              <a:t>肯定前件，就要肯定后件；肯定后件，就要肯定前件。</a:t>
            </a:r>
            <a:endParaRPr lang="zh-CN" altLang="zh-CN" sz="2400" b="1" smtClean="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zh-CN" sz="2400" b="1" smtClean="0">
                <a:latin typeface="微软雅黑" panose="020B0503020204020204" charset="-122"/>
                <a:ea typeface="微软雅黑" panose="020B0503020204020204" charset="-122"/>
                <a:cs typeface="微软雅黑" panose="020B0503020204020204" charset="-122"/>
                <a:sym typeface="+mn-ea"/>
              </a:rPr>
              <a:t>规则</a:t>
            </a:r>
            <a:r>
              <a:rPr lang="en-US" altLang="zh-CN" sz="2400" b="1" smtClean="0">
                <a:latin typeface="微软雅黑" panose="020B0503020204020204" charset="-122"/>
                <a:ea typeface="微软雅黑" panose="020B0503020204020204" charset="-122"/>
                <a:cs typeface="微软雅黑" panose="020B0503020204020204" charset="-122"/>
                <a:sym typeface="+mn-ea"/>
              </a:rPr>
              <a:t>2:</a:t>
            </a:r>
            <a:r>
              <a:rPr lang="zh-CN" altLang="zh-CN" sz="2400" b="1" smtClean="0">
                <a:latin typeface="微软雅黑" panose="020B0503020204020204" charset="-122"/>
                <a:ea typeface="微软雅黑" panose="020B0503020204020204" charset="-122"/>
                <a:cs typeface="微软雅黑" panose="020B0503020204020204" charset="-122"/>
                <a:sym typeface="+mn-ea"/>
              </a:rPr>
              <a:t>否定前件，就要否定后件；否定后件，就要否定前件。</a:t>
            </a:r>
            <a:endParaRPr lang="zh-CN" altLang="zh-CN" sz="2400" b="1" smtClean="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zh-CN" sz="2400" b="1" smtClean="0">
                <a:latin typeface="微软雅黑" panose="020B0503020204020204" charset="-122"/>
                <a:ea typeface="微软雅黑" panose="020B0503020204020204" charset="-122"/>
                <a:cs typeface="微软雅黑" panose="020B0503020204020204" charset="-122"/>
                <a:sym typeface="+mn-ea"/>
              </a:rPr>
              <a:t>根据规则，充分必要条件假言推理有四个正确的形式</a:t>
            </a:r>
            <a:r>
              <a:rPr lang="en-US" altLang="zh-CN" sz="2400" b="1" smtClean="0">
                <a:latin typeface="微软雅黑" panose="020B0503020204020204" charset="-122"/>
                <a:ea typeface="微软雅黑" panose="020B0503020204020204" charset="-122"/>
                <a:cs typeface="微软雅黑" panose="020B0503020204020204" charset="-122"/>
                <a:sym typeface="+mn-ea"/>
              </a:rPr>
              <a:t>:</a:t>
            </a:r>
            <a:endParaRPr lang="zh-CN" altLang="zh-CN" sz="2400" b="1">
              <a:latin typeface="微软雅黑" panose="020B0503020204020204" charset="-122"/>
              <a:ea typeface="微软雅黑" panose="020B0503020204020204" charset="-122"/>
              <a:cs typeface="微软雅黑" panose="020B0503020204020204" charset="-122"/>
            </a:endParaRPr>
          </a:p>
        </p:txBody>
      </p:sp>
      <p:sp>
        <p:nvSpPr>
          <p:cNvPr id="4" name="矩形 3"/>
          <p:cNvSpPr/>
          <p:nvPr/>
        </p:nvSpPr>
        <p:spPr>
          <a:xfrm>
            <a:off x="539115" y="3495040"/>
            <a:ext cx="11271250" cy="1938020"/>
          </a:xfrm>
          <a:prstGeom prst="rect">
            <a:avLst/>
          </a:prstGeom>
          <a:ln w="12700">
            <a:solidFill>
              <a:schemeClr val="tx1"/>
            </a:solidFill>
          </a:ln>
        </p:spPr>
        <p:txBody>
          <a:bodyPr wrap="square">
            <a:spAutoFit/>
          </a:bodyPr>
          <a:lstStyle/>
          <a:p>
            <a:pPr lvl="0"/>
            <a:r>
              <a:rPr lang="en-US" altLang="zh-CN" sz="2400" b="1" smtClean="0">
                <a:solidFill>
                  <a:prstClr val="black"/>
                </a:solidFill>
                <a:latin typeface="微软雅黑" panose="020B0503020204020204" charset="-122"/>
                <a:ea typeface="微软雅黑" panose="020B0503020204020204" charset="-122"/>
                <a:cs typeface="微软雅黑" panose="020B0503020204020204" charset="-122"/>
                <a:sym typeface="+mn-ea"/>
              </a:rPr>
              <a:t>(1)</a:t>
            </a:r>
            <a:r>
              <a:rPr lang="zh-CN" altLang="zh-CN" sz="2400" b="1" smtClean="0">
                <a:solidFill>
                  <a:srgbClr val="FF0000"/>
                </a:solidFill>
                <a:latin typeface="微软雅黑" panose="020B0503020204020204" charset="-122"/>
                <a:ea typeface="微软雅黑" panose="020B0503020204020204" charset="-122"/>
                <a:cs typeface="微软雅黑" panose="020B0503020204020204" charset="-122"/>
                <a:sym typeface="+mn-ea"/>
              </a:rPr>
              <a:t>肯定前件式</a:t>
            </a:r>
            <a:endParaRPr lang="zh-CN" altLang="zh-CN" sz="2400" b="1" smtClean="0">
              <a:solidFill>
                <a:srgbClr val="FF0000"/>
              </a:solidFill>
              <a:latin typeface="微软雅黑" panose="020B0503020204020204" charset="-122"/>
              <a:ea typeface="微软雅黑" panose="020B0503020204020204" charset="-122"/>
              <a:cs typeface="微软雅黑" panose="020B0503020204020204" charset="-122"/>
            </a:endParaRPr>
          </a:p>
          <a:p>
            <a:pPr lvl="0"/>
            <a:r>
              <a:rPr lang="en-US" altLang="zh-CN" sz="2400" b="1" smtClean="0">
                <a:solidFill>
                  <a:prstClr val="black"/>
                </a:solidFill>
                <a:latin typeface="微软雅黑" panose="020B0503020204020204" charset="-122"/>
                <a:ea typeface="微软雅黑" panose="020B0503020204020204" charset="-122"/>
                <a:cs typeface="微软雅黑" panose="020B0503020204020204" charset="-122"/>
                <a:sym typeface="+mn-ea"/>
              </a:rPr>
              <a:t>p</a:t>
            </a:r>
            <a:r>
              <a:rPr lang="zh-CN" altLang="zh-CN" sz="2400" b="1" smtClean="0">
                <a:solidFill>
                  <a:prstClr val="black"/>
                </a:solidFill>
                <a:latin typeface="微软雅黑" panose="020B0503020204020204" charset="-122"/>
                <a:ea typeface="微软雅黑" panose="020B0503020204020204" charset="-122"/>
                <a:cs typeface="微软雅黑" panose="020B0503020204020204" charset="-122"/>
                <a:sym typeface="+mn-ea"/>
              </a:rPr>
              <a:t>当且仅当</a:t>
            </a:r>
            <a:r>
              <a:rPr lang="en-US" altLang="zh-CN" sz="2400" b="1" smtClean="0">
                <a:solidFill>
                  <a:prstClr val="black"/>
                </a:solidFill>
                <a:latin typeface="微软雅黑" panose="020B0503020204020204" charset="-122"/>
                <a:ea typeface="微软雅黑" panose="020B0503020204020204" charset="-122"/>
                <a:cs typeface="微软雅黑" panose="020B0503020204020204" charset="-122"/>
                <a:sym typeface="+mn-ea"/>
              </a:rPr>
              <a:t>q</a:t>
            </a:r>
            <a:endParaRPr lang="zh-CN" altLang="zh-CN" sz="2400" b="1" smtClean="0">
              <a:solidFill>
                <a:prstClr val="black"/>
              </a:solidFill>
              <a:latin typeface="微软雅黑" panose="020B0503020204020204" charset="-122"/>
              <a:ea typeface="微软雅黑" panose="020B0503020204020204" charset="-122"/>
              <a:cs typeface="微软雅黑" panose="020B0503020204020204" charset="-122"/>
            </a:endParaRPr>
          </a:p>
          <a:p>
            <a:pPr lvl="0"/>
            <a:r>
              <a:rPr lang="en-US" altLang="zh-CN" sz="2400" b="1" smtClean="0">
                <a:solidFill>
                  <a:prstClr val="black"/>
                </a:solidFill>
                <a:latin typeface="微软雅黑" panose="020B0503020204020204" charset="-122"/>
                <a:ea typeface="微软雅黑" panose="020B0503020204020204" charset="-122"/>
                <a:cs typeface="微软雅黑" panose="020B0503020204020204" charset="-122"/>
                <a:sym typeface="+mn-ea"/>
              </a:rPr>
              <a:t>p</a:t>
            </a:r>
            <a:endParaRPr lang="zh-CN" altLang="zh-CN" sz="2400" b="1" smtClean="0">
              <a:solidFill>
                <a:prstClr val="black"/>
              </a:solidFill>
              <a:latin typeface="微软雅黑" panose="020B0503020204020204" charset="-122"/>
              <a:ea typeface="微软雅黑" panose="020B0503020204020204" charset="-122"/>
              <a:cs typeface="微软雅黑" panose="020B0503020204020204" charset="-122"/>
            </a:endParaRPr>
          </a:p>
          <a:p>
            <a:pPr lvl="0"/>
            <a:r>
              <a:rPr lang="en-US" altLang="zh-CN" sz="2400" b="1" smtClean="0">
                <a:solidFill>
                  <a:prstClr val="black"/>
                </a:solidFill>
                <a:latin typeface="微软雅黑" panose="020B0503020204020204" charset="-122"/>
                <a:ea typeface="微软雅黑" panose="020B0503020204020204" charset="-122"/>
                <a:cs typeface="微软雅黑" panose="020B0503020204020204" charset="-122"/>
                <a:sym typeface="+mn-ea"/>
              </a:rPr>
              <a:t>___________</a:t>
            </a:r>
            <a:endParaRPr lang="zh-CN" altLang="zh-CN" sz="2400" b="1" smtClean="0">
              <a:solidFill>
                <a:prstClr val="black"/>
              </a:solidFill>
              <a:latin typeface="微软雅黑" panose="020B0503020204020204" charset="-122"/>
              <a:ea typeface="微软雅黑" panose="020B0503020204020204" charset="-122"/>
              <a:cs typeface="微软雅黑" panose="020B0503020204020204" charset="-122"/>
            </a:endParaRPr>
          </a:p>
          <a:p>
            <a:pPr lvl="0"/>
            <a:r>
              <a:rPr lang="zh-CN" altLang="zh-CN" sz="2400" b="1" smtClean="0">
                <a:solidFill>
                  <a:prstClr val="black"/>
                </a:solidFill>
                <a:latin typeface="微软雅黑" panose="020B0503020204020204" charset="-122"/>
                <a:ea typeface="微软雅黑" panose="020B0503020204020204" charset="-122"/>
                <a:cs typeface="微软雅黑" panose="020B0503020204020204" charset="-122"/>
                <a:sym typeface="+mn-ea"/>
              </a:rPr>
              <a:t>所以，</a:t>
            </a:r>
            <a:r>
              <a:rPr lang="en-US" altLang="zh-CN" sz="2400" b="1" smtClean="0">
                <a:solidFill>
                  <a:prstClr val="black"/>
                </a:solidFill>
                <a:latin typeface="微软雅黑" panose="020B0503020204020204" charset="-122"/>
                <a:ea typeface="微软雅黑" panose="020B0503020204020204" charset="-122"/>
                <a:cs typeface="微软雅黑" panose="020B0503020204020204" charset="-122"/>
                <a:sym typeface="+mn-ea"/>
              </a:rPr>
              <a:t>q</a:t>
            </a:r>
            <a:endParaRPr lang="zh-CN" altLang="zh-CN" sz="2400" b="1">
              <a:latin typeface="微软雅黑" panose="020B0503020204020204" charset="-122"/>
              <a:ea typeface="微软雅黑" panose="020B0503020204020204" charset="-122"/>
              <a:cs typeface="微软雅黑" panose="020B0503020204020204" charset="-122"/>
            </a:endParaRPr>
          </a:p>
        </p:txBody>
      </p:sp>
      <p:sp>
        <p:nvSpPr>
          <p:cNvPr id="6" name="矩形 5"/>
          <p:cNvSpPr/>
          <p:nvPr/>
        </p:nvSpPr>
        <p:spPr>
          <a:xfrm>
            <a:off x="3065780" y="3495040"/>
            <a:ext cx="2768600" cy="1938020"/>
          </a:xfrm>
          <a:prstGeom prst="rect">
            <a:avLst/>
          </a:prstGeom>
        </p:spPr>
        <p:txBody>
          <a:bodyPr wrap="square">
            <a:spAutoFit/>
          </a:bodyPr>
          <a:lstStyle/>
          <a:p>
            <a:pPr lvl="0"/>
            <a:r>
              <a:rPr lang="en-US" altLang="zh-CN" sz="2400" b="1" smtClean="0">
                <a:solidFill>
                  <a:prstClr val="black"/>
                </a:solidFill>
                <a:latin typeface="微软雅黑" panose="020B0503020204020204" charset="-122"/>
                <a:ea typeface="微软雅黑" panose="020B0503020204020204" charset="-122"/>
                <a:cs typeface="微软雅黑" panose="020B0503020204020204" charset="-122"/>
                <a:sym typeface="+mn-ea"/>
              </a:rPr>
              <a:t>(2)</a:t>
            </a:r>
            <a:r>
              <a:rPr lang="zh-CN" altLang="zh-CN" sz="2400" b="1" smtClean="0">
                <a:solidFill>
                  <a:srgbClr val="FF0000"/>
                </a:solidFill>
                <a:latin typeface="微软雅黑" panose="020B0503020204020204" charset="-122"/>
                <a:ea typeface="微软雅黑" panose="020B0503020204020204" charset="-122"/>
                <a:cs typeface="微软雅黑" panose="020B0503020204020204" charset="-122"/>
                <a:sym typeface="+mn-ea"/>
              </a:rPr>
              <a:t>肯定后件式</a:t>
            </a:r>
            <a:endParaRPr lang="zh-CN" altLang="zh-CN" sz="2400" b="1" smtClean="0">
              <a:solidFill>
                <a:srgbClr val="FF0000"/>
              </a:solidFill>
              <a:latin typeface="微软雅黑" panose="020B0503020204020204" charset="-122"/>
              <a:ea typeface="微软雅黑" panose="020B0503020204020204" charset="-122"/>
              <a:cs typeface="微软雅黑" panose="020B0503020204020204" charset="-122"/>
            </a:endParaRPr>
          </a:p>
          <a:p>
            <a:pPr lvl="0"/>
            <a:r>
              <a:rPr lang="en-US" altLang="zh-CN" sz="2400" b="1" smtClean="0">
                <a:solidFill>
                  <a:prstClr val="black"/>
                </a:solidFill>
                <a:latin typeface="微软雅黑" panose="020B0503020204020204" charset="-122"/>
                <a:ea typeface="微软雅黑" panose="020B0503020204020204" charset="-122"/>
                <a:cs typeface="微软雅黑" panose="020B0503020204020204" charset="-122"/>
                <a:sym typeface="+mn-ea"/>
              </a:rPr>
              <a:t>p</a:t>
            </a:r>
            <a:r>
              <a:rPr lang="zh-CN" altLang="zh-CN" sz="2400" b="1" smtClean="0">
                <a:solidFill>
                  <a:prstClr val="black"/>
                </a:solidFill>
                <a:latin typeface="微软雅黑" panose="020B0503020204020204" charset="-122"/>
                <a:ea typeface="微软雅黑" panose="020B0503020204020204" charset="-122"/>
                <a:cs typeface="微软雅黑" panose="020B0503020204020204" charset="-122"/>
                <a:sym typeface="+mn-ea"/>
              </a:rPr>
              <a:t>当且仅当</a:t>
            </a:r>
            <a:r>
              <a:rPr lang="en-US" altLang="zh-CN" sz="2400" b="1" smtClean="0">
                <a:solidFill>
                  <a:prstClr val="black"/>
                </a:solidFill>
                <a:latin typeface="微软雅黑" panose="020B0503020204020204" charset="-122"/>
                <a:ea typeface="微软雅黑" panose="020B0503020204020204" charset="-122"/>
                <a:cs typeface="微软雅黑" panose="020B0503020204020204" charset="-122"/>
                <a:sym typeface="+mn-ea"/>
              </a:rPr>
              <a:t>q</a:t>
            </a:r>
            <a:endParaRPr lang="zh-CN" altLang="zh-CN" sz="2400" b="1" smtClean="0">
              <a:solidFill>
                <a:prstClr val="black"/>
              </a:solidFill>
              <a:latin typeface="微软雅黑" panose="020B0503020204020204" charset="-122"/>
              <a:ea typeface="微软雅黑" panose="020B0503020204020204" charset="-122"/>
              <a:cs typeface="微软雅黑" panose="020B0503020204020204" charset="-122"/>
            </a:endParaRPr>
          </a:p>
          <a:p>
            <a:pPr lvl="0"/>
            <a:r>
              <a:rPr lang="en-US" altLang="zh-CN" sz="2400" b="1" smtClean="0">
                <a:solidFill>
                  <a:prstClr val="black"/>
                </a:solidFill>
                <a:latin typeface="微软雅黑" panose="020B0503020204020204" charset="-122"/>
                <a:ea typeface="微软雅黑" panose="020B0503020204020204" charset="-122"/>
                <a:cs typeface="微软雅黑" panose="020B0503020204020204" charset="-122"/>
                <a:sym typeface="+mn-ea"/>
              </a:rPr>
              <a:t>q</a:t>
            </a:r>
            <a:endParaRPr lang="zh-CN" altLang="zh-CN" sz="2400" b="1" smtClean="0">
              <a:solidFill>
                <a:prstClr val="black"/>
              </a:solidFill>
              <a:latin typeface="微软雅黑" panose="020B0503020204020204" charset="-122"/>
              <a:ea typeface="微软雅黑" panose="020B0503020204020204" charset="-122"/>
              <a:cs typeface="微软雅黑" panose="020B0503020204020204" charset="-122"/>
            </a:endParaRPr>
          </a:p>
          <a:p>
            <a:pPr lvl="0"/>
            <a:r>
              <a:rPr lang="en-US" altLang="zh-CN" sz="2400" b="1" smtClean="0">
                <a:solidFill>
                  <a:prstClr val="black"/>
                </a:solidFill>
                <a:latin typeface="微软雅黑" panose="020B0503020204020204" charset="-122"/>
                <a:ea typeface="微软雅黑" panose="020B0503020204020204" charset="-122"/>
                <a:cs typeface="微软雅黑" panose="020B0503020204020204" charset="-122"/>
                <a:sym typeface="+mn-ea"/>
              </a:rPr>
              <a:t>___________</a:t>
            </a:r>
            <a:endParaRPr lang="zh-CN" altLang="zh-CN" sz="2400" b="1" smtClean="0">
              <a:solidFill>
                <a:prstClr val="black"/>
              </a:solidFill>
              <a:latin typeface="微软雅黑" panose="020B0503020204020204" charset="-122"/>
              <a:ea typeface="微软雅黑" panose="020B0503020204020204" charset="-122"/>
              <a:cs typeface="微软雅黑" panose="020B0503020204020204" charset="-122"/>
            </a:endParaRPr>
          </a:p>
          <a:p>
            <a:pPr lvl="0"/>
            <a:r>
              <a:rPr lang="zh-CN" altLang="zh-CN" sz="2400" b="1" smtClean="0">
                <a:solidFill>
                  <a:prstClr val="black"/>
                </a:solidFill>
                <a:latin typeface="微软雅黑" panose="020B0503020204020204" charset="-122"/>
                <a:ea typeface="微软雅黑" panose="020B0503020204020204" charset="-122"/>
                <a:cs typeface="微软雅黑" panose="020B0503020204020204" charset="-122"/>
                <a:sym typeface="+mn-ea"/>
              </a:rPr>
              <a:t>所以，</a:t>
            </a:r>
            <a:r>
              <a:rPr lang="en-US" altLang="zh-CN" sz="2400" b="1" smtClean="0">
                <a:solidFill>
                  <a:prstClr val="black"/>
                </a:solidFill>
                <a:latin typeface="微软雅黑" panose="020B0503020204020204" charset="-122"/>
                <a:ea typeface="微软雅黑" panose="020B0503020204020204" charset="-122"/>
                <a:cs typeface="微软雅黑" panose="020B0503020204020204" charset="-122"/>
                <a:sym typeface="+mn-ea"/>
              </a:rPr>
              <a:t>p</a:t>
            </a:r>
            <a:endParaRPr lang="zh-CN" altLang="zh-CN" sz="2400" b="1">
              <a:latin typeface="微软雅黑" panose="020B0503020204020204" charset="-122"/>
              <a:ea typeface="微软雅黑" panose="020B0503020204020204" charset="-122"/>
              <a:cs typeface="微软雅黑" panose="020B0503020204020204" charset="-122"/>
            </a:endParaRPr>
          </a:p>
        </p:txBody>
      </p:sp>
      <p:sp>
        <p:nvSpPr>
          <p:cNvPr id="8" name="矩形 7"/>
          <p:cNvSpPr/>
          <p:nvPr/>
        </p:nvSpPr>
        <p:spPr>
          <a:xfrm>
            <a:off x="5734050" y="3495040"/>
            <a:ext cx="2768600" cy="1938020"/>
          </a:xfrm>
          <a:prstGeom prst="rect">
            <a:avLst/>
          </a:prstGeom>
        </p:spPr>
        <p:txBody>
          <a:bodyPr wrap="square">
            <a:spAutoFit/>
          </a:bodyPr>
          <a:lstStyle/>
          <a:p>
            <a:pPr lvl="0"/>
            <a:r>
              <a:rPr lang="en-US" altLang="zh-CN" sz="2400" b="1" smtClean="0">
                <a:latin typeface="微软雅黑" panose="020B0503020204020204" charset="-122"/>
                <a:ea typeface="微软雅黑" panose="020B0503020204020204" charset="-122"/>
                <a:cs typeface="微软雅黑" panose="020B0503020204020204" charset="-122"/>
                <a:sym typeface="+mn-ea"/>
              </a:rPr>
              <a:t>(3)</a:t>
            </a:r>
            <a:r>
              <a:rPr lang="zh-CN" altLang="zh-CN" sz="2400" b="1" smtClean="0">
                <a:solidFill>
                  <a:srgbClr val="FF0000"/>
                </a:solidFill>
                <a:latin typeface="微软雅黑" panose="020B0503020204020204" charset="-122"/>
                <a:ea typeface="微软雅黑" panose="020B0503020204020204" charset="-122"/>
                <a:cs typeface="微软雅黑" panose="020B0503020204020204" charset="-122"/>
                <a:sym typeface="+mn-ea"/>
              </a:rPr>
              <a:t>否定前件式</a:t>
            </a:r>
            <a:endParaRPr lang="zh-CN" altLang="zh-CN" sz="2400" b="1" smtClean="0">
              <a:solidFill>
                <a:srgbClr val="FF0000"/>
              </a:solidFill>
              <a:latin typeface="微软雅黑" panose="020B0503020204020204" charset="-122"/>
              <a:ea typeface="微软雅黑" panose="020B0503020204020204" charset="-122"/>
              <a:cs typeface="微软雅黑" panose="020B0503020204020204" charset="-122"/>
            </a:endParaRPr>
          </a:p>
          <a:p>
            <a:pPr lvl="0"/>
            <a:r>
              <a:rPr lang="en-US" altLang="zh-CN" sz="2400" b="1" smtClean="0">
                <a:latin typeface="微软雅黑" panose="020B0503020204020204" charset="-122"/>
                <a:ea typeface="微软雅黑" panose="020B0503020204020204" charset="-122"/>
                <a:cs typeface="微软雅黑" panose="020B0503020204020204" charset="-122"/>
                <a:sym typeface="+mn-ea"/>
              </a:rPr>
              <a:t>p</a:t>
            </a:r>
            <a:r>
              <a:rPr lang="zh-CN" altLang="zh-CN" sz="2400" b="1" smtClean="0">
                <a:latin typeface="微软雅黑" panose="020B0503020204020204" charset="-122"/>
                <a:ea typeface="微软雅黑" panose="020B0503020204020204" charset="-122"/>
                <a:cs typeface="微软雅黑" panose="020B0503020204020204" charset="-122"/>
                <a:sym typeface="+mn-ea"/>
              </a:rPr>
              <a:t>当且仅当</a:t>
            </a:r>
            <a:r>
              <a:rPr lang="en-US" altLang="zh-CN" sz="2400" b="1" smtClean="0">
                <a:latin typeface="微软雅黑" panose="020B0503020204020204" charset="-122"/>
                <a:ea typeface="微软雅黑" panose="020B0503020204020204" charset="-122"/>
                <a:cs typeface="微软雅黑" panose="020B0503020204020204" charset="-122"/>
                <a:sym typeface="+mn-ea"/>
              </a:rPr>
              <a:t>q</a:t>
            </a:r>
            <a:endParaRPr lang="zh-CN" altLang="zh-CN" sz="2400" b="1" smtClean="0">
              <a:latin typeface="微软雅黑" panose="020B0503020204020204" charset="-122"/>
              <a:ea typeface="微软雅黑" panose="020B0503020204020204" charset="-122"/>
              <a:cs typeface="微软雅黑" panose="020B0503020204020204" charset="-122"/>
            </a:endParaRPr>
          </a:p>
          <a:p>
            <a:pPr lvl="0"/>
            <a:r>
              <a:rPr lang="zh-CN" altLang="zh-CN" sz="2400" b="1" smtClean="0">
                <a:latin typeface="微软雅黑" panose="020B0503020204020204" charset="-122"/>
                <a:ea typeface="微软雅黑" panose="020B0503020204020204" charset="-122"/>
                <a:cs typeface="微软雅黑" panose="020B0503020204020204" charset="-122"/>
                <a:sym typeface="+mn-ea"/>
              </a:rPr>
              <a:t>非</a:t>
            </a:r>
            <a:r>
              <a:rPr lang="en-US" altLang="zh-CN" sz="2400" b="1" smtClean="0">
                <a:latin typeface="微软雅黑" panose="020B0503020204020204" charset="-122"/>
                <a:ea typeface="微软雅黑" panose="020B0503020204020204" charset="-122"/>
                <a:cs typeface="微软雅黑" panose="020B0503020204020204" charset="-122"/>
                <a:sym typeface="+mn-ea"/>
              </a:rPr>
              <a:t>p</a:t>
            </a:r>
            <a:endParaRPr lang="zh-CN" altLang="zh-CN" sz="2400" b="1" smtClean="0">
              <a:latin typeface="微软雅黑" panose="020B0503020204020204" charset="-122"/>
              <a:ea typeface="微软雅黑" panose="020B0503020204020204" charset="-122"/>
              <a:cs typeface="微软雅黑" panose="020B0503020204020204" charset="-122"/>
            </a:endParaRPr>
          </a:p>
          <a:p>
            <a:pPr lvl="0"/>
            <a:r>
              <a:rPr lang="en-US" altLang="zh-CN" sz="2400" b="1" smtClean="0">
                <a:latin typeface="微软雅黑" panose="020B0503020204020204" charset="-122"/>
                <a:ea typeface="微软雅黑" panose="020B0503020204020204" charset="-122"/>
                <a:cs typeface="微软雅黑" panose="020B0503020204020204" charset="-122"/>
                <a:sym typeface="+mn-ea"/>
              </a:rPr>
              <a:t>___________</a:t>
            </a:r>
            <a:endParaRPr lang="zh-CN" altLang="zh-CN" sz="2400" b="1" smtClean="0">
              <a:latin typeface="微软雅黑" panose="020B0503020204020204" charset="-122"/>
              <a:ea typeface="微软雅黑" panose="020B0503020204020204" charset="-122"/>
              <a:cs typeface="微软雅黑" panose="020B0503020204020204" charset="-122"/>
            </a:endParaRPr>
          </a:p>
          <a:p>
            <a:pPr lvl="0"/>
            <a:r>
              <a:rPr lang="zh-CN" altLang="zh-CN" sz="2400" b="1" smtClean="0">
                <a:latin typeface="微软雅黑" panose="020B0503020204020204" charset="-122"/>
                <a:ea typeface="微软雅黑" panose="020B0503020204020204" charset="-122"/>
                <a:cs typeface="微软雅黑" panose="020B0503020204020204" charset="-122"/>
                <a:sym typeface="+mn-ea"/>
              </a:rPr>
              <a:t>所以，非</a:t>
            </a:r>
            <a:r>
              <a:rPr lang="en-US" altLang="zh-CN" sz="2400" b="1" smtClean="0">
                <a:latin typeface="微软雅黑" panose="020B0503020204020204" charset="-122"/>
                <a:ea typeface="微软雅黑" panose="020B0503020204020204" charset="-122"/>
                <a:cs typeface="微软雅黑" panose="020B0503020204020204" charset="-122"/>
                <a:sym typeface="+mn-ea"/>
              </a:rPr>
              <a:t>q</a:t>
            </a:r>
            <a:endParaRPr lang="zh-CN" altLang="zh-CN" sz="2400" b="1">
              <a:latin typeface="微软雅黑" panose="020B0503020204020204" charset="-122"/>
              <a:ea typeface="微软雅黑" panose="020B0503020204020204" charset="-122"/>
              <a:cs typeface="微软雅黑" panose="020B0503020204020204" charset="-122"/>
            </a:endParaRPr>
          </a:p>
        </p:txBody>
      </p:sp>
      <p:sp>
        <p:nvSpPr>
          <p:cNvPr id="9" name="矩形 8"/>
          <p:cNvSpPr/>
          <p:nvPr/>
        </p:nvSpPr>
        <p:spPr>
          <a:xfrm>
            <a:off x="8097520" y="3495040"/>
            <a:ext cx="2768600" cy="1938020"/>
          </a:xfrm>
          <a:prstGeom prst="rect">
            <a:avLst/>
          </a:prstGeom>
        </p:spPr>
        <p:txBody>
          <a:bodyPr wrap="square">
            <a:spAutoFit/>
          </a:bodyPr>
          <a:lstStyle/>
          <a:p>
            <a:pPr lvl="0"/>
            <a:r>
              <a:rPr lang="en-US" altLang="zh-CN" sz="2400" b="1" smtClean="0">
                <a:latin typeface="微软雅黑" panose="020B0503020204020204" charset="-122"/>
                <a:ea typeface="微软雅黑" panose="020B0503020204020204" charset="-122"/>
                <a:cs typeface="微软雅黑" panose="020B0503020204020204" charset="-122"/>
                <a:sym typeface="+mn-ea"/>
              </a:rPr>
              <a:t>(4)</a:t>
            </a:r>
            <a:r>
              <a:rPr lang="zh-CN" altLang="zh-CN" sz="2400" b="1" smtClean="0">
                <a:solidFill>
                  <a:srgbClr val="FF0000"/>
                </a:solidFill>
                <a:latin typeface="微软雅黑" panose="020B0503020204020204" charset="-122"/>
                <a:ea typeface="微软雅黑" panose="020B0503020204020204" charset="-122"/>
                <a:cs typeface="微软雅黑" panose="020B0503020204020204" charset="-122"/>
                <a:sym typeface="+mn-ea"/>
              </a:rPr>
              <a:t>否定后件式</a:t>
            </a:r>
            <a:endParaRPr lang="zh-CN" altLang="zh-CN" sz="2400" b="1" smtClean="0">
              <a:solidFill>
                <a:srgbClr val="FF0000"/>
              </a:solidFill>
              <a:latin typeface="微软雅黑" panose="020B0503020204020204" charset="-122"/>
              <a:ea typeface="微软雅黑" panose="020B0503020204020204" charset="-122"/>
              <a:cs typeface="微软雅黑" panose="020B0503020204020204" charset="-122"/>
            </a:endParaRPr>
          </a:p>
          <a:p>
            <a:pPr lvl="0"/>
            <a:r>
              <a:rPr lang="en-US" altLang="zh-CN" sz="2400" b="1" smtClean="0">
                <a:latin typeface="微软雅黑" panose="020B0503020204020204" charset="-122"/>
                <a:ea typeface="微软雅黑" panose="020B0503020204020204" charset="-122"/>
                <a:cs typeface="微软雅黑" panose="020B0503020204020204" charset="-122"/>
                <a:sym typeface="+mn-ea"/>
              </a:rPr>
              <a:t>p</a:t>
            </a:r>
            <a:r>
              <a:rPr lang="zh-CN" altLang="zh-CN" sz="2400" b="1" smtClean="0">
                <a:latin typeface="微软雅黑" panose="020B0503020204020204" charset="-122"/>
                <a:ea typeface="微软雅黑" panose="020B0503020204020204" charset="-122"/>
                <a:cs typeface="微软雅黑" panose="020B0503020204020204" charset="-122"/>
                <a:sym typeface="+mn-ea"/>
              </a:rPr>
              <a:t>当且仅当</a:t>
            </a:r>
            <a:r>
              <a:rPr lang="en-US" altLang="zh-CN" sz="2400" b="1" smtClean="0">
                <a:latin typeface="微软雅黑" panose="020B0503020204020204" charset="-122"/>
                <a:ea typeface="微软雅黑" panose="020B0503020204020204" charset="-122"/>
                <a:cs typeface="微软雅黑" panose="020B0503020204020204" charset="-122"/>
                <a:sym typeface="+mn-ea"/>
              </a:rPr>
              <a:t>q</a:t>
            </a:r>
            <a:endParaRPr lang="zh-CN" altLang="zh-CN" sz="2400" b="1" smtClean="0">
              <a:latin typeface="微软雅黑" panose="020B0503020204020204" charset="-122"/>
              <a:ea typeface="微软雅黑" panose="020B0503020204020204" charset="-122"/>
              <a:cs typeface="微软雅黑" panose="020B0503020204020204" charset="-122"/>
            </a:endParaRPr>
          </a:p>
          <a:p>
            <a:pPr lvl="0"/>
            <a:r>
              <a:rPr lang="zh-CN" altLang="zh-CN" sz="2400" b="1" smtClean="0">
                <a:latin typeface="微软雅黑" panose="020B0503020204020204" charset="-122"/>
                <a:ea typeface="微软雅黑" panose="020B0503020204020204" charset="-122"/>
                <a:cs typeface="微软雅黑" panose="020B0503020204020204" charset="-122"/>
                <a:sym typeface="+mn-ea"/>
              </a:rPr>
              <a:t>非</a:t>
            </a:r>
            <a:r>
              <a:rPr lang="en-US" altLang="zh-CN" sz="2400" b="1" smtClean="0">
                <a:latin typeface="微软雅黑" panose="020B0503020204020204" charset="-122"/>
                <a:ea typeface="微软雅黑" panose="020B0503020204020204" charset="-122"/>
                <a:cs typeface="微软雅黑" panose="020B0503020204020204" charset="-122"/>
                <a:sym typeface="+mn-ea"/>
              </a:rPr>
              <a:t>q</a:t>
            </a:r>
            <a:endParaRPr lang="zh-CN" altLang="zh-CN" sz="2400" b="1" smtClean="0">
              <a:latin typeface="微软雅黑" panose="020B0503020204020204" charset="-122"/>
              <a:ea typeface="微软雅黑" panose="020B0503020204020204" charset="-122"/>
              <a:cs typeface="微软雅黑" panose="020B0503020204020204" charset="-122"/>
            </a:endParaRPr>
          </a:p>
          <a:p>
            <a:pPr lvl="0"/>
            <a:r>
              <a:rPr lang="en-US" altLang="zh-CN" sz="2400" b="1" smtClean="0">
                <a:latin typeface="微软雅黑" panose="020B0503020204020204" charset="-122"/>
                <a:ea typeface="微软雅黑" panose="020B0503020204020204" charset="-122"/>
                <a:cs typeface="微软雅黑" panose="020B0503020204020204" charset="-122"/>
                <a:sym typeface="+mn-ea"/>
              </a:rPr>
              <a:t>___________</a:t>
            </a:r>
            <a:endParaRPr lang="zh-CN" altLang="zh-CN" sz="2400" b="1" smtClean="0">
              <a:latin typeface="微软雅黑" panose="020B0503020204020204" charset="-122"/>
              <a:ea typeface="微软雅黑" panose="020B0503020204020204" charset="-122"/>
              <a:cs typeface="微软雅黑" panose="020B0503020204020204" charset="-122"/>
            </a:endParaRPr>
          </a:p>
          <a:p>
            <a:pPr lvl="0"/>
            <a:r>
              <a:rPr lang="zh-CN" altLang="zh-CN" sz="2400" b="1" smtClean="0">
                <a:latin typeface="微软雅黑" panose="020B0503020204020204" charset="-122"/>
                <a:ea typeface="微软雅黑" panose="020B0503020204020204" charset="-122"/>
                <a:cs typeface="微软雅黑" panose="020B0503020204020204" charset="-122"/>
                <a:sym typeface="+mn-ea"/>
              </a:rPr>
              <a:t>所以，非</a:t>
            </a:r>
            <a:r>
              <a:rPr lang="en-US" altLang="zh-CN" sz="2400" b="1" smtClean="0">
                <a:latin typeface="微软雅黑" panose="020B0503020204020204" charset="-122"/>
                <a:ea typeface="微软雅黑" panose="020B0503020204020204" charset="-122"/>
                <a:cs typeface="微软雅黑" panose="020B0503020204020204" charset="-122"/>
                <a:sym typeface="+mn-ea"/>
              </a:rPr>
              <a:t>p</a:t>
            </a:r>
            <a:endParaRPr lang="zh-CN" altLang="zh-CN" sz="24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20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amond(in)">
                                      <p:cBhvr>
                                        <p:cTn id="22" dur="2000"/>
                                        <p:tgtEl>
                                          <p:spTgt spid="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diamond(in)">
                                      <p:cBhvr>
                                        <p:cTn id="2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6" grpId="0"/>
      <p:bldP spid="8"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60" y="10795"/>
            <a:ext cx="3039185" cy="781050"/>
          </a:xfrm>
          <a:prstGeom prst="rect">
            <a:avLst/>
          </a:prstGeom>
        </p:spPr>
      </p:pic>
      <p:sp>
        <p:nvSpPr>
          <p:cNvPr id="3" name="内容占位符 2"/>
          <p:cNvSpPr>
            <a:spLocks noGrp="1"/>
          </p:cNvSpPr>
          <p:nvPr>
            <p:ph idx="1"/>
          </p:nvPr>
        </p:nvSpPr>
        <p:spPr bwMode="auto">
          <a:xfrm>
            <a:off x="882650" y="90805"/>
            <a:ext cx="2697480" cy="5029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a:buNone/>
            </a:pPr>
            <a:r>
              <a:rPr lang="zh-CN" altLang="zh-CN" b="1" smtClean="0">
                <a:solidFill>
                  <a:srgbClr val="FF0000"/>
                </a:solidFill>
                <a:latin typeface="微软雅黑" panose="020B0503020204020204" charset="-122"/>
                <a:ea typeface="微软雅黑" panose="020B0503020204020204" charset="-122"/>
              </a:rPr>
              <a:t>归纳推理</a:t>
            </a:r>
            <a:endParaRPr lang="zh-CN" altLang="zh-CN" b="1">
              <a:solidFill>
                <a:srgbClr val="FF0000"/>
              </a:solidFill>
              <a:latin typeface="微软雅黑" panose="020B0503020204020204" charset="-122"/>
              <a:ea typeface="微软雅黑" panose="020B0503020204020204" charset="-122"/>
            </a:endParaRPr>
          </a:p>
        </p:txBody>
      </p:sp>
      <p:sp>
        <p:nvSpPr>
          <p:cNvPr id="2" name="矩形 1"/>
          <p:cNvSpPr/>
          <p:nvPr/>
        </p:nvSpPr>
        <p:spPr>
          <a:xfrm>
            <a:off x="677545" y="973455"/>
            <a:ext cx="10242550" cy="1383665"/>
          </a:xfrm>
          <a:prstGeom prst="rect">
            <a:avLst/>
          </a:prstGeom>
          <a:ln w="12700">
            <a:solidFill>
              <a:schemeClr val="tx1"/>
            </a:solidFill>
          </a:ln>
        </p:spPr>
        <p:txBody>
          <a:bodyPr wrap="square">
            <a:spAutoFit/>
          </a:bodyPr>
          <a:lstStyle/>
          <a:p>
            <a:pPr fontAlgn="auto">
              <a:lnSpc>
                <a:spcPct val="150000"/>
              </a:lnSpc>
            </a:pPr>
            <a:r>
              <a:rPr lang="zh-CN" altLang="zh-CN" sz="2800" b="1" smtClean="0">
                <a:latin typeface="微软雅黑" panose="020B0503020204020204" charset="-122"/>
                <a:ea typeface="微软雅黑" panose="020B0503020204020204" charset="-122"/>
              </a:rPr>
              <a:t>演绎推理是从一般到特殊的一种推理，那从特殊到一般的推理就是归纳推理。</a:t>
            </a:r>
            <a:endParaRPr lang="en-US" altLang="zh-CN" sz="2800" b="1" smtClean="0">
              <a:latin typeface="微软雅黑"/>
              <a:ea typeface="微软雅黑"/>
            </a:endParaRPr>
          </a:p>
        </p:txBody>
      </p:sp>
      <p:grpSp>
        <p:nvGrpSpPr>
          <p:cNvPr id="11" name="组合 10"/>
          <p:cNvGrpSpPr/>
          <p:nvPr/>
        </p:nvGrpSpPr>
        <p:grpSpPr>
          <a:xfrm>
            <a:off x="677545" y="2846070"/>
            <a:ext cx="5498465" cy="2618740"/>
            <a:chOff x="548640" y="2331980"/>
            <a:chExt cx="9246235" cy="2618740"/>
          </a:xfrm>
        </p:grpSpPr>
        <p:sp>
          <p:nvSpPr>
            <p:cNvPr id="8" name="内容占位符 2"/>
            <p:cNvSpPr txBox="1"/>
            <p:nvPr/>
          </p:nvSpPr>
          <p:spPr>
            <a:xfrm>
              <a:off x="548640" y="2331980"/>
              <a:ext cx="9246235" cy="2618740"/>
            </a:xfrm>
            <a:prstGeom prst="rect">
              <a:avLst/>
            </a:prstGeom>
            <a:ln w="12700">
              <a:solidFill>
                <a:schemeClr val="tx1"/>
              </a:solidFill>
            </a:ln>
          </p:spPr>
          <p:txBody>
            <a:bodyPr vert="horz" lIns="91440" tIns="45720" rIns="91440" bIns="45720" rtlCol="0">
              <a:normAutofit/>
            </a:bodyPr>
            <a:lstStyle/>
            <a:p>
              <a:pPr marR="0" lvl="0" indent="0" algn="l" defTabSz="914400" rtl="0" eaLnBrk="1" fontAlgn="auto" latinLnBrk="0" hangingPunct="1">
                <a:lnSpc>
                  <a:spcPct val="100000"/>
                </a:lnSpc>
                <a:spcBef>
                  <a:spcPct val="20000"/>
                </a:spcBef>
                <a:spcAft>
                  <a:spcPct val="0"/>
                </a:spcAft>
                <a:buClrTx/>
                <a:buSzTx/>
                <a:buFont typeface="Arial" panose="020B0604020202020204" pitchFamily="34" charset="0"/>
                <a:buNone/>
                <a:defRPr/>
              </a:pPr>
              <a:r>
                <a:rPr kumimoji="0" lang="zh-CN" altLang="en-US" sz="2400" b="0" i="0" u="none" strike="noStrike" kern="1200" cap="none" spc="0" normalizeH="0" noProof="0" smtClean="0">
                  <a:ln>
                    <a:noFill/>
                  </a:ln>
                  <a:solidFill>
                    <a:schemeClr val="tx1"/>
                  </a:solidFill>
                  <a:effectLst/>
                  <a:uLnTx/>
                  <a:uFillTx/>
                  <a:latin typeface="+mn-lt"/>
                  <a:ea typeface="+mn-ea"/>
                  <a:cs typeface="+mn-cs"/>
                </a:rPr>
                <a:t>                    </a:t>
              </a:r>
              <a:r>
                <a:rPr kumimoji="0" lang="zh-CN" altLang="en-US" sz="2400" b="1"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rPr>
                <a:t>完全归纳</a:t>
              </a:r>
              <a:endParaRPr kumimoji="0" lang="en-US" altLang="zh-CN" sz="2400" b="0" i="0" u="none" strike="noStrike" kern="1200" cap="none" spc="0" normalizeH="0" baseline="0" noProof="0" smtClean="0">
                <a:ln>
                  <a:noFill/>
                </a:ln>
                <a:solidFill>
                  <a:schemeClr val="tx1"/>
                </a:solidFill>
                <a:effectLst/>
                <a:uLnTx/>
                <a:uFillTx/>
                <a:latin typeface="微软雅黑"/>
                <a:ea typeface="微软雅黑"/>
              </a:endParaRPr>
            </a:p>
            <a:p>
              <a:pPr marR="0" lvl="0" indent="0" algn="l" defTabSz="914400" rtl="0" eaLnBrk="1" fontAlgn="auto" latinLnBrk="0" hangingPunct="1">
                <a:lnSpc>
                  <a:spcPct val="100000"/>
                </a:lnSpc>
                <a:spcBef>
                  <a:spcPct val="20000"/>
                </a:spcBef>
                <a:spcAft>
                  <a:spcPct val="0"/>
                </a:spcAft>
                <a:buClrTx/>
                <a:buSzTx/>
                <a:buFont typeface="Arial" panose="020B0604020202020204" pitchFamily="34" charset="0"/>
                <a:buNone/>
                <a:defRPr/>
              </a:pPr>
              <a:r>
                <a:rPr kumimoji="0" lang="zh-CN" altLang="en-US" sz="2400" b="1"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rPr>
                <a:t>归纳推理</a:t>
              </a:r>
              <a:r>
                <a:rPr kumimoji="0" lang="en-US" altLang="zh-CN" sz="2400" b="1"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rPr>
                <a:t>                      </a:t>
              </a:r>
              <a:r>
                <a:rPr kumimoji="0" lang="zh-CN" altLang="en-US" sz="2400" b="1"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rPr>
                <a:t>简单枚举</a:t>
              </a:r>
              <a:endParaRPr kumimoji="0" lang="en-US" altLang="zh-CN" sz="2400" b="1" i="0" u="none" strike="noStrike" kern="1200" cap="none" spc="0" normalizeH="0" baseline="0" noProof="0" smtClean="0">
                <a:ln>
                  <a:noFill/>
                </a:ln>
                <a:solidFill>
                  <a:schemeClr val="tx1"/>
                </a:solidFill>
                <a:effectLst/>
                <a:uLnTx/>
                <a:uFillTx/>
                <a:latin typeface="微软雅黑"/>
                <a:ea typeface="微软雅黑"/>
              </a:endParaRPr>
            </a:p>
            <a:p>
              <a:pPr marR="0" lvl="0" indent="0" algn="l" defTabSz="914400" rtl="0" eaLnBrk="1" fontAlgn="auto" latinLnBrk="0" hangingPunct="1">
                <a:lnSpc>
                  <a:spcPct val="100000"/>
                </a:lnSpc>
                <a:spcBef>
                  <a:spcPct val="20000"/>
                </a:spcBef>
                <a:spcAft>
                  <a:spcPct val="0"/>
                </a:spcAft>
                <a:buClrTx/>
                <a:buSzTx/>
                <a:buFont typeface="Arial" panose="020B0604020202020204" pitchFamily="34" charset="0"/>
                <a:buNone/>
                <a:defRPr/>
              </a:pPr>
              <a:r>
                <a:rPr kumimoji="0" lang="zh-CN" altLang="en-US" sz="2400" b="1"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rPr>
                <a:t>               不完全归纳</a:t>
              </a:r>
              <a:endParaRPr kumimoji="0" lang="zh-CN" altLang="en-US" sz="2400" b="1" i="0" u="none" strike="noStrike" kern="1200" cap="none" spc="0" normalizeH="0" baseline="0" noProof="0" smtClean="0">
                <a:ln>
                  <a:noFill/>
                </a:ln>
                <a:solidFill>
                  <a:schemeClr val="tx1"/>
                </a:solidFill>
                <a:effectLst/>
                <a:uLnTx/>
                <a:uFillTx/>
                <a:latin typeface="微软雅黑"/>
                <a:ea typeface="微软雅黑"/>
              </a:endParaRPr>
            </a:p>
            <a:p>
              <a:pPr marR="0" lvl="0" indent="0" algn="l" defTabSz="914400" rtl="0" eaLnBrk="1" fontAlgn="auto" latinLnBrk="0" hangingPunct="1">
                <a:lnSpc>
                  <a:spcPct val="100000"/>
                </a:lnSpc>
                <a:spcBef>
                  <a:spcPct val="20000"/>
                </a:spcBef>
                <a:spcAft>
                  <a:spcPct val="0"/>
                </a:spcAft>
                <a:buClrTx/>
                <a:buSzTx/>
                <a:buFont typeface="Arial" panose="020B0604020202020204" pitchFamily="34" charset="0"/>
                <a:buNone/>
                <a:defRPr/>
              </a:pPr>
              <a:r>
                <a:rPr kumimoji="0" lang="en-US" altLang="zh-CN" sz="2400" b="1"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rPr>
                <a:t>                                    </a:t>
              </a:r>
              <a:r>
                <a:rPr kumimoji="0" lang="zh-CN" altLang="en-US" sz="2400" b="1"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rPr>
                <a:t>科学归纳</a:t>
              </a:r>
              <a:endParaRPr kumimoji="0" lang="en-US" altLang="zh-CN" sz="2400" b="1"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endParaRPr>
            </a:p>
          </p:txBody>
        </p:sp>
        <p:sp>
          <p:nvSpPr>
            <p:cNvPr id="9" name="左大括号 8"/>
            <p:cNvSpPr/>
            <p:nvPr/>
          </p:nvSpPr>
          <p:spPr>
            <a:xfrm>
              <a:off x="2777547" y="2530475"/>
              <a:ext cx="155448" cy="914400"/>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左大括号 9"/>
            <p:cNvSpPr/>
            <p:nvPr/>
          </p:nvSpPr>
          <p:spPr>
            <a:xfrm>
              <a:off x="5761047" y="2940499"/>
              <a:ext cx="155448" cy="914400"/>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pic>
        <p:nvPicPr>
          <p:cNvPr id="4" name="图片 3"/>
          <p:cNvPicPr>
            <a:picLocks noChangeAspect="1"/>
          </p:cNvPicPr>
          <p:nvPr/>
        </p:nvPicPr>
        <p:blipFill>
          <a:blip r:embed="rId3"/>
          <a:stretch>
            <a:fillRect/>
          </a:stretch>
        </p:blipFill>
        <p:spPr>
          <a:xfrm>
            <a:off x="6532245" y="2846705"/>
            <a:ext cx="4388485" cy="261810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in)">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
                                            <p:bg/>
                                          </p:spTgt>
                                        </p:tgtEl>
                                        <p:attrNameLst>
                                          <p:attrName>style.visibility</p:attrName>
                                        </p:attrNameLst>
                                      </p:cBhvr>
                                      <p:to>
                                        <p:strVal val="visible"/>
                                      </p:to>
                                    </p:set>
                                    <p:animEffect transition="in" filter="wipe(down)">
                                      <p:cBhvr>
                                        <p:cTn id="17" dur="500"/>
                                        <p:tgtEl>
                                          <p:spTgt spid="2">
                                            <p:bg/>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
                                            <p:txEl>
                                              <p:pRg st="0" end="0"/>
                                            </p:txEl>
                                          </p:spTgt>
                                        </p:tgtEl>
                                        <p:attrNameLst>
                                          <p:attrName>style.visibility</p:attrName>
                                        </p:attrNameLst>
                                      </p:cBhvr>
                                      <p:to>
                                        <p:strVal val="visible"/>
                                      </p:to>
                                    </p:set>
                                    <p:animEffect transition="in" filter="wipe(down)">
                                      <p:cBhvr>
                                        <p:cTn id="22" dur="500"/>
                                        <p:tgtEl>
                                          <p:spTgt spid="2">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uiExpand="1" build="allAtOnce"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60" y="10795"/>
            <a:ext cx="2963881" cy="781050"/>
          </a:xfrm>
          <a:prstGeom prst="rect">
            <a:avLst/>
          </a:prstGeom>
        </p:spPr>
      </p:pic>
      <p:sp>
        <p:nvSpPr>
          <p:cNvPr id="3" name="内容占位符 2"/>
          <p:cNvSpPr>
            <a:spLocks noGrp="1"/>
          </p:cNvSpPr>
          <p:nvPr>
            <p:ph idx="1"/>
          </p:nvPr>
        </p:nvSpPr>
        <p:spPr bwMode="auto">
          <a:xfrm>
            <a:off x="882650" y="90805"/>
            <a:ext cx="2697480" cy="5029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a:buNone/>
            </a:pPr>
            <a:r>
              <a:rPr lang="zh-CN" altLang="en-US" b="1" smtClean="0">
                <a:solidFill>
                  <a:srgbClr val="FF0000"/>
                </a:solidFill>
                <a:latin typeface="微软雅黑" panose="020B0503020204020204" charset="-122"/>
                <a:ea typeface="微软雅黑" panose="020B0503020204020204" charset="-122"/>
              </a:rPr>
              <a:t>类比</a:t>
            </a:r>
            <a:r>
              <a:rPr lang="zh-CN" altLang="zh-CN" b="1" smtClean="0">
                <a:solidFill>
                  <a:srgbClr val="FF0000"/>
                </a:solidFill>
                <a:latin typeface="微软雅黑" panose="020B0503020204020204" charset="-122"/>
                <a:ea typeface="微软雅黑" panose="020B0503020204020204" charset="-122"/>
              </a:rPr>
              <a:t>推理</a:t>
            </a:r>
            <a:endParaRPr lang="zh-CN" altLang="zh-CN" b="1">
              <a:solidFill>
                <a:srgbClr val="FF0000"/>
              </a:solidFill>
              <a:latin typeface="微软雅黑" panose="020B0503020204020204" charset="-122"/>
              <a:ea typeface="微软雅黑" panose="020B0503020204020204" charset="-122"/>
            </a:endParaRPr>
          </a:p>
        </p:txBody>
      </p:sp>
      <p:sp>
        <p:nvSpPr>
          <p:cNvPr id="2" name="矩形 1"/>
          <p:cNvSpPr/>
          <p:nvPr/>
        </p:nvSpPr>
        <p:spPr>
          <a:xfrm>
            <a:off x="647700" y="1140460"/>
            <a:ext cx="10292080" cy="1753235"/>
          </a:xfrm>
          <a:prstGeom prst="rect">
            <a:avLst/>
          </a:prstGeom>
          <a:ln w="12700">
            <a:solidFill>
              <a:schemeClr val="tx1"/>
            </a:solidFill>
          </a:ln>
        </p:spPr>
        <p:txBody>
          <a:bodyPr wrap="square">
            <a:spAutoFit/>
          </a:bodyPr>
          <a:lstStyle/>
          <a:p>
            <a:pPr>
              <a:lnSpc>
                <a:spcPct val="150000"/>
              </a:lnSpc>
            </a:pPr>
            <a:r>
              <a:rPr lang="zh-CN" altLang="zh-CN" sz="2400" b="1" smtClean="0">
                <a:latin typeface="微软雅黑" panose="020B0503020204020204" charset="-122"/>
                <a:ea typeface="微软雅黑" panose="020B0503020204020204" charset="-122"/>
              </a:rPr>
              <a:t>从特殊到特殊的推理形式，叫做类比推理，亦称“类推”。</a:t>
            </a:r>
            <a:endParaRPr lang="en-US" altLang="zh-CN" sz="2400" b="1" smtClean="0">
              <a:latin typeface="微软雅黑" panose="020B0503020204020204" charset="-122"/>
              <a:ea typeface="微软雅黑" panose="020B0503020204020204" charset="-122"/>
            </a:endParaRPr>
          </a:p>
          <a:p>
            <a:pPr>
              <a:lnSpc>
                <a:spcPct val="150000"/>
              </a:lnSpc>
            </a:pPr>
            <a:r>
              <a:rPr lang="zh-CN" altLang="zh-CN" sz="2400" b="1" smtClean="0">
                <a:latin typeface="微软雅黑" panose="020B0503020204020204" charset="-122"/>
                <a:ea typeface="微软雅黑" panose="020B0503020204020204" charset="-122"/>
              </a:rPr>
              <a:t>根据两个对象在某些属性上相同或相似，通过比较而推断出它们在其他属性上也相同</a:t>
            </a:r>
            <a:r>
              <a:rPr lang="zh-CN" altLang="en-US" sz="2400" b="1" smtClean="0">
                <a:latin typeface="微软雅黑" panose="020B0503020204020204" charset="-122"/>
                <a:ea typeface="微软雅黑" panose="020B0503020204020204" charset="-122"/>
              </a:rPr>
              <a:t>。</a:t>
            </a:r>
            <a:endParaRPr lang="zh-CN" altLang="zh-CN" sz="2400" b="1">
              <a:latin typeface="微软雅黑" panose="020B0503020204020204" charset="-122"/>
              <a:ea typeface="微软雅黑" panose="020B0503020204020204" charset="-122"/>
            </a:endParaRPr>
          </a:p>
        </p:txBody>
      </p:sp>
      <p:sp>
        <p:nvSpPr>
          <p:cNvPr id="4" name="矩形 3"/>
          <p:cNvSpPr/>
          <p:nvPr/>
        </p:nvSpPr>
        <p:spPr>
          <a:xfrm>
            <a:off x="647700" y="3486785"/>
            <a:ext cx="10291445" cy="1753235"/>
          </a:xfrm>
          <a:prstGeom prst="rect">
            <a:avLst/>
          </a:prstGeom>
          <a:ln w="12700">
            <a:solidFill>
              <a:schemeClr val="tx1"/>
            </a:solidFill>
          </a:ln>
        </p:spPr>
        <p:txBody>
          <a:bodyPr wrap="square">
            <a:spAutoFit/>
          </a:bodyPr>
          <a:lstStyle/>
          <a:p>
            <a:pPr fontAlgn="auto">
              <a:lnSpc>
                <a:spcPct val="150000"/>
              </a:lnSpc>
            </a:pPr>
            <a:r>
              <a:rPr lang="zh-CN" altLang="zh-CN" sz="2400" b="1" smtClean="0">
                <a:latin typeface="微软雅黑" panose="020B0503020204020204" charset="-122"/>
                <a:ea typeface="微软雅黑" panose="020B0503020204020204" charset="-122"/>
              </a:rPr>
              <a:t>可分为</a:t>
            </a:r>
            <a:r>
              <a:rPr lang="zh-CN" altLang="zh-CN" sz="2400" b="1" smtClean="0">
                <a:solidFill>
                  <a:srgbClr val="C00000"/>
                </a:solidFill>
                <a:latin typeface="微软雅黑" panose="020B0503020204020204" charset="-122"/>
                <a:ea typeface="微软雅黑" panose="020B0503020204020204" charset="-122"/>
              </a:rPr>
              <a:t>完全类推</a:t>
            </a:r>
            <a:r>
              <a:rPr lang="zh-CN" altLang="zh-CN" sz="2400" b="1" smtClean="0">
                <a:latin typeface="微软雅黑" panose="020B0503020204020204" charset="-122"/>
                <a:ea typeface="微软雅黑" panose="020B0503020204020204" charset="-122"/>
              </a:rPr>
              <a:t>和</a:t>
            </a:r>
            <a:r>
              <a:rPr lang="zh-CN" altLang="zh-CN" sz="2400" b="1" smtClean="0">
                <a:solidFill>
                  <a:srgbClr val="C00000"/>
                </a:solidFill>
                <a:latin typeface="微软雅黑" panose="020B0503020204020204" charset="-122"/>
                <a:ea typeface="微软雅黑" panose="020B0503020204020204" charset="-122"/>
              </a:rPr>
              <a:t>不完全类推</a:t>
            </a:r>
            <a:r>
              <a:rPr lang="zh-CN" altLang="zh-CN" sz="2400" b="1" smtClean="0">
                <a:latin typeface="微软雅黑" panose="020B0503020204020204" charset="-122"/>
                <a:ea typeface="微软雅黑" panose="020B0503020204020204" charset="-122"/>
              </a:rPr>
              <a:t>两种形式。完全类推是两个或两类事物在进行比较的方面完全相同时的类推；不完全类推是两个或两类事物在进行比较的方面不完全相同时的类推。</a:t>
            </a:r>
            <a:endParaRPr lang="zh-CN" altLang="zh-CN" sz="2400" b="1">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in)">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
                                            <p:bg/>
                                          </p:spTgt>
                                        </p:tgtEl>
                                        <p:attrNameLst>
                                          <p:attrName>style.visibility</p:attrName>
                                        </p:attrNameLst>
                                      </p:cBhvr>
                                      <p:to>
                                        <p:strVal val="visible"/>
                                      </p:to>
                                    </p:set>
                                    <p:animEffect transition="in" filter="wipe(down)">
                                      <p:cBhvr>
                                        <p:cTn id="17" dur="500"/>
                                        <p:tgtEl>
                                          <p:spTgt spid="2">
                                            <p:bg/>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
                                            <p:txEl>
                                              <p:pRg st="0" end="0"/>
                                            </p:txEl>
                                          </p:spTgt>
                                        </p:tgtEl>
                                        <p:attrNameLst>
                                          <p:attrName>style.visibility</p:attrName>
                                        </p:attrNameLst>
                                      </p:cBhvr>
                                      <p:to>
                                        <p:strVal val="visible"/>
                                      </p:to>
                                    </p:set>
                                    <p:animEffect transition="in" filter="wipe(down)">
                                      <p:cBhvr>
                                        <p:cTn id="22" dur="500"/>
                                        <p:tgtEl>
                                          <p:spTgt spid="2">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
                                            <p:txEl>
                                              <p:pRg st="1" end="1"/>
                                            </p:txEl>
                                          </p:spTgt>
                                        </p:tgtEl>
                                        <p:attrNameLst>
                                          <p:attrName>style.visibility</p:attrName>
                                        </p:attrNameLst>
                                      </p:cBhvr>
                                      <p:to>
                                        <p:strVal val="visible"/>
                                      </p:to>
                                    </p:set>
                                    <p:animEffect transition="in" filter="wipe(down)">
                                      <p:cBhvr>
                                        <p:cTn id="27" dur="500"/>
                                        <p:tgtEl>
                                          <p:spTgt spid="2">
                                            <p:txEl>
                                              <p:pRg st="1" end="1"/>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4">
                                            <p:bg/>
                                          </p:spTgt>
                                        </p:tgtEl>
                                        <p:attrNameLst>
                                          <p:attrName>style.visibility</p:attrName>
                                        </p:attrNameLst>
                                      </p:cBhvr>
                                      <p:to>
                                        <p:strVal val="visible"/>
                                      </p:to>
                                    </p:set>
                                    <p:animEffect transition="in" filter="wipe(down)">
                                      <p:cBhvr>
                                        <p:cTn id="32" dur="500"/>
                                        <p:tgtEl>
                                          <p:spTgt spid="4">
                                            <p:bg/>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4">
                                            <p:txEl>
                                              <p:pRg st="0" end="0"/>
                                            </p:txEl>
                                          </p:spTgt>
                                        </p:tgtEl>
                                        <p:attrNameLst>
                                          <p:attrName>style.visibility</p:attrName>
                                        </p:attrNameLst>
                                      </p:cBhvr>
                                      <p:to>
                                        <p:strVal val="visible"/>
                                      </p:to>
                                    </p:set>
                                    <p:animEffect transition="in" filter="wipe(down)">
                                      <p:cBhvr>
                                        <p:cTn id="3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uiExpand="1" build="allAtOnce" animBg="1"/>
      <p:bldP spid="4" grpId="0" uiExpand="1" build="allAtOnce"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1" name="直接连接符 10"/>
          <p:cNvCxnSpPr/>
          <p:nvPr/>
        </p:nvCxnSpPr>
        <p:spPr>
          <a:xfrm>
            <a:off x="457742" y="2015913"/>
            <a:ext cx="11276198" cy="6314"/>
          </a:xfrm>
          <a:prstGeom prst="line">
            <a:avLst/>
          </a:prstGeom>
          <a:ln w="254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2218690" y="489585"/>
            <a:ext cx="7875270" cy="2123658"/>
          </a:xfrm>
          <a:prstGeom prst="rect">
            <a:avLst/>
          </a:prstGeom>
          <a:noFill/>
          <a:ln w="9525">
            <a:noFill/>
          </a:ln>
        </p:spPr>
        <p:txBody>
          <a:bodyPr wrap="square">
            <a:spAutoFit/>
          </a:bodyPr>
          <a:lstStyle/>
          <a:p>
            <a:pPr algn="ctr"/>
            <a:r>
              <a:rPr lang="zh-CN" sz="6600" b="1">
                <a:solidFill>
                  <a:srgbClr val="FF0000"/>
                </a:solidFill>
                <a:latin typeface="微软雅黑" panose="020B0503020204020204" charset="-122"/>
                <a:ea typeface="微软雅黑" panose="020B0503020204020204" charset="-122"/>
              </a:rPr>
              <a:t>三</a:t>
            </a:r>
            <a:r>
              <a:rPr lang="zh-CN" sz="6600" b="1" smtClean="0">
                <a:solidFill>
                  <a:srgbClr val="FF0000"/>
                </a:solidFill>
                <a:latin typeface="微软雅黑" panose="020B0503020204020204" charset="-122"/>
                <a:ea typeface="微软雅黑" panose="020B0503020204020204" charset="-122"/>
              </a:rPr>
              <a:t>、</a:t>
            </a:r>
            <a:r>
              <a:rPr lang="zh-CN" altLang="zh-CN" sz="6600" b="1" smtClean="0">
                <a:solidFill>
                  <a:srgbClr val="FF0000"/>
                </a:solidFill>
                <a:latin typeface="微软雅黑" panose="020B0503020204020204" charset="-122"/>
                <a:ea typeface="微软雅黑" panose="020B0503020204020204" charset="-122"/>
              </a:rPr>
              <a:t>融会贯通展身手</a:t>
            </a:r>
          </a:p>
          <a:p>
            <a:pPr indent="0" algn="ctr"/>
            <a:endParaRPr lang="zh-CN" sz="6600" b="1">
              <a:solidFill>
                <a:srgbClr val="FF0000"/>
              </a:solidFill>
              <a:latin typeface="微软雅黑"/>
              <a:ea typeface="微软雅黑"/>
            </a:endParaRPr>
          </a:p>
        </p:txBody>
      </p:sp>
      <p:pic>
        <p:nvPicPr>
          <p:cNvPr id="2" name="图片 1" descr="t013eb4959345bf904b"/>
          <p:cNvPicPr>
            <a:picLocks noChangeAspect="1"/>
          </p:cNvPicPr>
          <p:nvPr/>
        </p:nvPicPr>
        <p:blipFill>
          <a:blip r:embed="rId2"/>
          <a:stretch>
            <a:fillRect/>
          </a:stretch>
        </p:blipFill>
        <p:spPr>
          <a:xfrm>
            <a:off x="484093" y="2227580"/>
            <a:ext cx="11252499" cy="443992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1973" y="1086522"/>
            <a:ext cx="11553712" cy="5771478"/>
          </a:xfrm>
          <a:solidFill>
            <a:schemeClr val="bg1"/>
          </a:solidFill>
        </p:spPr>
        <p:txBody>
          <a:bodyPr>
            <a:noAutofit/>
          </a:bodyPr>
          <a:lstStyle/>
          <a:p>
            <a:pPr marL="0" indent="0">
              <a:buNone/>
            </a:pPr>
            <a:r>
              <a:rPr lang="en-US" altLang="zh-CN" sz="2400" b="1" smtClean="0">
                <a:latin typeface="微软雅黑" panose="020B0503020204020204" charset="-122"/>
                <a:ea typeface="微软雅黑" panose="020B0503020204020204" charset="-122"/>
                <a:cs typeface="微软雅黑" panose="020B0503020204020204" charset="-122"/>
              </a:rPr>
              <a:t>①</a:t>
            </a:r>
            <a:r>
              <a:rPr lang="zh-CN" altLang="zh-CN" sz="2400" b="1" smtClean="0">
                <a:latin typeface="微软雅黑" panose="020B0503020204020204" charset="-122"/>
                <a:ea typeface="微软雅黑" panose="020B0503020204020204" charset="-122"/>
                <a:cs typeface="微软雅黑" panose="020B0503020204020204" charset="-122"/>
              </a:rPr>
              <a:t>楚人以晏子短，楚人为小门于大门之侧而延晏子。晏子不入，曰：“使狗国者从狗门入，今臣使楚，不当从此门入。</a:t>
            </a:r>
            <a:r>
              <a:rPr lang="en-US" altLang="zh-CN" sz="2400" b="1" smtClean="0">
                <a:latin typeface="微软雅黑" panose="020B0503020204020204" charset="-122"/>
                <a:ea typeface="微软雅黑" panose="020B0503020204020204" charset="-122"/>
                <a:cs typeface="微软雅黑" panose="020B0503020204020204" charset="-122"/>
              </a:rPr>
              <a:t>”</a:t>
            </a:r>
            <a:r>
              <a:rPr lang="zh-CN" altLang="zh-CN" sz="2400" b="1" smtClean="0">
                <a:latin typeface="微软雅黑" panose="020B0503020204020204" charset="-122"/>
                <a:ea typeface="微软雅黑" panose="020B0503020204020204" charset="-122"/>
                <a:cs typeface="微软雅黑" panose="020B0503020204020204" charset="-122"/>
              </a:rPr>
              <a:t>（《晏子使楚》） </a:t>
            </a:r>
          </a:p>
          <a:p>
            <a:pPr marL="0" indent="0">
              <a:buNone/>
            </a:pPr>
            <a:r>
              <a:rPr lang="zh-CN" altLang="zh-CN" sz="2400" b="1" smtClean="0">
                <a:solidFill>
                  <a:srgbClr val="C00000"/>
                </a:solidFill>
                <a:latin typeface="微软雅黑" panose="020B0503020204020204" charset="-122"/>
                <a:ea typeface="微软雅黑" panose="020B0503020204020204" charset="-122"/>
                <a:cs typeface="微软雅黑" panose="020B0503020204020204" charset="-122"/>
              </a:rPr>
              <a:t>这是一个必要条件的假言推理：只有出使狗国，才会从狗门入；</a:t>
            </a:r>
            <a:endParaRPr lang="zh-CN" altLang="zh-CN" sz="2400" b="1" smtClean="0">
              <a:solidFill>
                <a:srgbClr val="C00000"/>
              </a:solidFill>
              <a:latin typeface="微软雅黑"/>
              <a:ea typeface="微软雅黑"/>
              <a:cs typeface="微软雅黑" panose="020B0503020204020204" charset="-122"/>
            </a:endParaRPr>
          </a:p>
          <a:p>
            <a:pPr marL="0" indent="0">
              <a:buNone/>
            </a:pPr>
            <a:r>
              <a:rPr lang="en-US" altLang="zh-CN" sz="2400" b="1" smtClean="0">
                <a:solidFill>
                  <a:srgbClr val="C00000"/>
                </a:solidFill>
                <a:latin typeface="微软雅黑" panose="020B0503020204020204" charset="-122"/>
                <a:ea typeface="微软雅黑" panose="020B0503020204020204" charset="-122"/>
                <a:cs typeface="微软雅黑" panose="020B0503020204020204" charset="-122"/>
              </a:rPr>
              <a:t>                                               </a:t>
            </a:r>
            <a:r>
              <a:rPr lang="zh-CN" altLang="zh-CN" sz="2400" b="1" smtClean="0">
                <a:solidFill>
                  <a:srgbClr val="C00000"/>
                </a:solidFill>
                <a:latin typeface="微软雅黑" panose="020B0503020204020204" charset="-122"/>
                <a:ea typeface="微软雅黑" panose="020B0503020204020204" charset="-122"/>
                <a:cs typeface="微软雅黑" panose="020B0503020204020204" charset="-122"/>
              </a:rPr>
              <a:t>我是出使到楚国来（非出使狗国）；</a:t>
            </a:r>
          </a:p>
          <a:p>
            <a:pPr marL="0" indent="0">
              <a:buNone/>
            </a:pPr>
            <a:r>
              <a:rPr lang="en-US" altLang="zh-CN" sz="2400" b="1" smtClean="0">
                <a:solidFill>
                  <a:srgbClr val="C00000"/>
                </a:solidFill>
                <a:latin typeface="微软雅黑" panose="020B0503020204020204" charset="-122"/>
                <a:ea typeface="微软雅黑" panose="020B0503020204020204" charset="-122"/>
                <a:cs typeface="微软雅黑" panose="020B0503020204020204" charset="-122"/>
              </a:rPr>
              <a:t>                                               </a:t>
            </a:r>
            <a:r>
              <a:rPr lang="zh-CN" altLang="zh-CN" sz="2400" b="1" smtClean="0">
                <a:solidFill>
                  <a:srgbClr val="C00000"/>
                </a:solidFill>
                <a:latin typeface="微软雅黑" panose="020B0503020204020204" charset="-122"/>
                <a:ea typeface="微软雅黑" panose="020B0503020204020204" charset="-122"/>
                <a:cs typeface="微软雅黑" panose="020B0503020204020204" charset="-122"/>
              </a:rPr>
              <a:t>所以，我不从狗门入。</a:t>
            </a:r>
          </a:p>
          <a:p>
            <a:pPr marL="0" indent="0">
              <a:buNone/>
            </a:pPr>
            <a:r>
              <a:rPr lang="en-US" altLang="zh-CN" sz="2400" b="1" smtClean="0">
                <a:latin typeface="微软雅黑" panose="020B0503020204020204" charset="-122"/>
                <a:ea typeface="微软雅黑" panose="020B0503020204020204" charset="-122"/>
                <a:cs typeface="微软雅黑" panose="020B0503020204020204" charset="-122"/>
              </a:rPr>
              <a:t>②</a:t>
            </a:r>
            <a:r>
              <a:rPr lang="zh-CN" altLang="zh-CN" sz="2400" b="1" smtClean="0">
                <a:latin typeface="微软雅黑" panose="020B0503020204020204" charset="-122"/>
                <a:ea typeface="微软雅黑" panose="020B0503020204020204" charset="-122"/>
                <a:cs typeface="微软雅黑" panose="020B0503020204020204" charset="-122"/>
              </a:rPr>
              <a:t>《河中石兽》中的老河兵凭借自己的丰富经验，判断出石兽在上游。但有人认为老河兵即使没有相应的河道经验，也能够通过已知的情况推理出同样的结论，因为课文第</a:t>
            </a:r>
            <a:r>
              <a:rPr lang="en-US" altLang="zh-CN" sz="2400" b="1" smtClean="0">
                <a:latin typeface="微软雅黑" panose="020B0503020204020204" charset="-122"/>
                <a:ea typeface="微软雅黑" panose="020B0503020204020204" charset="-122"/>
                <a:cs typeface="微软雅黑" panose="020B0503020204020204" charset="-122"/>
              </a:rPr>
              <a:t>1</a:t>
            </a:r>
            <a:r>
              <a:rPr lang="zh-CN" altLang="zh-CN" sz="2400" b="1" smtClean="0">
                <a:latin typeface="微软雅黑" panose="020B0503020204020204" charset="-122"/>
                <a:ea typeface="微软雅黑" panose="020B0503020204020204" charset="-122"/>
                <a:cs typeface="微软雅黑" panose="020B0503020204020204" charset="-122"/>
              </a:rPr>
              <a:t>段交代了：“求石兽于水中，竟不可得。以为顺流下矣，棹数小舟，曳铁钯，寻十余里无迹。”如果这段话语序无误的话，说明一开始就在原地找过了，然后又到下游找，都没有找到，那石兽还能在哪儿呢？</a:t>
            </a:r>
          </a:p>
          <a:p>
            <a:pPr marL="0" indent="0">
              <a:buNone/>
            </a:pPr>
            <a:r>
              <a:rPr lang="zh-CN" altLang="zh-CN" sz="2400" b="1" smtClean="0">
                <a:solidFill>
                  <a:srgbClr val="C00000"/>
                </a:solidFill>
                <a:latin typeface="微软雅黑" panose="020B0503020204020204" charset="-122"/>
                <a:ea typeface="微软雅黑" panose="020B0503020204020204" charset="-122"/>
                <a:cs typeface="微软雅黑" panose="020B0503020204020204" charset="-122"/>
              </a:rPr>
              <a:t>这是一个不相容的选言推理：石兽要么在上游，要么在原地，要么在下游；</a:t>
            </a:r>
          </a:p>
          <a:p>
            <a:pPr marL="0" indent="0">
              <a:buNone/>
            </a:pPr>
            <a:r>
              <a:rPr lang="en-US" altLang="zh-CN" sz="2400" b="1" smtClean="0">
                <a:solidFill>
                  <a:srgbClr val="C00000"/>
                </a:solidFill>
                <a:latin typeface="微软雅黑" panose="020B0503020204020204" charset="-122"/>
                <a:ea typeface="微软雅黑" panose="020B0503020204020204" charset="-122"/>
                <a:cs typeface="微软雅黑" panose="020B0503020204020204" charset="-122"/>
              </a:rPr>
              <a:t>                                            </a:t>
            </a:r>
            <a:r>
              <a:rPr lang="zh-CN" altLang="zh-CN" sz="2400" b="1" smtClean="0">
                <a:solidFill>
                  <a:srgbClr val="C00000"/>
                </a:solidFill>
                <a:latin typeface="微软雅黑" panose="020B0503020204020204" charset="-122"/>
                <a:ea typeface="微软雅黑" panose="020B0503020204020204" charset="-122"/>
                <a:cs typeface="微软雅黑" panose="020B0503020204020204" charset="-122"/>
              </a:rPr>
              <a:t>不在原地，也不在下游；</a:t>
            </a:r>
          </a:p>
          <a:p>
            <a:pPr marL="0" indent="0">
              <a:buNone/>
            </a:pPr>
            <a:r>
              <a:rPr lang="en-US" altLang="zh-CN" sz="2400" b="1" smtClean="0">
                <a:solidFill>
                  <a:srgbClr val="C00000"/>
                </a:solidFill>
                <a:latin typeface="微软雅黑" panose="020B0503020204020204" charset="-122"/>
                <a:ea typeface="微软雅黑" panose="020B0503020204020204" charset="-122"/>
                <a:cs typeface="微软雅黑" panose="020B0503020204020204" charset="-122"/>
              </a:rPr>
              <a:t>                                            </a:t>
            </a:r>
            <a:r>
              <a:rPr lang="zh-CN" altLang="zh-CN" sz="2400" b="1" smtClean="0">
                <a:solidFill>
                  <a:srgbClr val="C00000"/>
                </a:solidFill>
                <a:latin typeface="微软雅黑" panose="020B0503020204020204" charset="-122"/>
                <a:ea typeface="微软雅黑" panose="020B0503020204020204" charset="-122"/>
                <a:cs typeface="微软雅黑" panose="020B0503020204020204" charset="-122"/>
              </a:rPr>
              <a:t>所以，石兽在上游。</a:t>
            </a:r>
          </a:p>
        </p:txBody>
      </p:sp>
      <p:pic>
        <p:nvPicPr>
          <p:cNvPr id="17" name="图片 16"/>
          <p:cNvPicPr>
            <a:picLocks noChangeAspect="1"/>
          </p:cNvPicPr>
          <p:nvPr>
            <p:custDataLst>
              <p:tags r:id="rId1"/>
            </p:custDataLst>
          </p:nvPr>
        </p:nvPicPr>
        <p:blipFill>
          <a:blip r:embed="rId3">
            <a:extLst>
              <a:ext uri="{28A0092B-C50C-407E-A947-70E740481C1C}">
                <a14:useLocalDpi xmlns:a14="http://schemas.microsoft.com/office/drawing/2010/main" val="0"/>
              </a:ext>
            </a:extLst>
          </a:blip>
          <a:stretch>
            <a:fillRect/>
          </a:stretch>
        </p:blipFill>
        <p:spPr>
          <a:xfrm>
            <a:off x="-113665" y="-41910"/>
            <a:ext cx="4201571" cy="1149985"/>
          </a:xfrm>
          <a:prstGeom prst="rect">
            <a:avLst/>
          </a:prstGeom>
        </p:spPr>
      </p:pic>
      <p:sp>
        <p:nvSpPr>
          <p:cNvPr id="18" name="内容占位符 2"/>
          <p:cNvSpPr>
            <a:spLocks noGrp="1"/>
          </p:cNvSpPr>
          <p:nvPr/>
        </p:nvSpPr>
        <p:spPr bwMode="auto">
          <a:xfrm>
            <a:off x="1011555" y="225911"/>
            <a:ext cx="3829685" cy="64403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b="1" smtClean="0">
                <a:solidFill>
                  <a:srgbClr val="FF0000"/>
                </a:solidFill>
                <a:latin typeface="微软雅黑" panose="020B0503020204020204" charset="-122"/>
                <a:ea typeface="微软雅黑" panose="020B0503020204020204" charset="-122"/>
              </a:rPr>
              <a:t>小组合作探究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edge">
                                      <p:cBhvr>
                                        <p:cTn id="7" dur="20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edge">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edge">
                                      <p:cBhvr>
                                        <p:cTn id="17" dur="20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edge">
                                      <p:cBhvr>
                                        <p:cTn id="22" dur="20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edge">
                                      <p:cBhvr>
                                        <p:cTn id="27" dur="2000"/>
                                        <p:tgtEl>
                                          <p:spTgt spid="3">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wedge">
                                      <p:cBhvr>
                                        <p:cTn id="32" dur="2000"/>
                                        <p:tgtEl>
                                          <p:spTgt spid="3">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0" presetClass="entr" presetSubtype="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wedge">
                                      <p:cBhvr>
                                        <p:cTn id="37" dur="2000"/>
                                        <p:tgtEl>
                                          <p:spTgt spid="3">
                                            <p:txEl>
                                              <p:pRg st="5" end="5"/>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0" presetClass="entr" presetSubtype="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wedge">
                                      <p:cBhvr>
                                        <p:cTn id="42" dur="2000"/>
                                        <p:tgtEl>
                                          <p:spTgt spid="3">
                                            <p:txEl>
                                              <p:pRg st="6" end="6"/>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20" presetClass="entr" presetSubtype="0" fill="hold" grpId="0"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wedge">
                                      <p:cBhvr>
                                        <p:cTn id="47"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a4d0b762f8554c9e805a598505091ea7_th"/>
          <p:cNvPicPr>
            <a:picLocks noChangeAspect="1"/>
          </p:cNvPicPr>
          <p:nvPr/>
        </p:nvPicPr>
        <p:blipFill>
          <a:blip r:embed="rId2"/>
          <a:stretch>
            <a:fillRect/>
          </a:stretch>
        </p:blipFill>
        <p:spPr>
          <a:xfrm>
            <a:off x="0" y="-1905"/>
            <a:ext cx="12466739" cy="7937500"/>
          </a:xfrm>
          <a:prstGeom prst="rect">
            <a:avLst/>
          </a:prstGeom>
          <a:noFill/>
          <a:ln>
            <a:noFill/>
          </a:ln>
        </p:spPr>
      </p:pic>
      <p:sp>
        <p:nvSpPr>
          <p:cNvPr id="5" name="文本框 4"/>
          <p:cNvSpPr txBox="1"/>
          <p:nvPr/>
        </p:nvSpPr>
        <p:spPr>
          <a:xfrm>
            <a:off x="7993066" y="4166553"/>
            <a:ext cx="184731" cy="1107996"/>
          </a:xfrm>
          <a:prstGeom prst="rect">
            <a:avLst/>
          </a:prstGeom>
          <a:noFill/>
          <a:ln w="9525">
            <a:noFill/>
          </a:ln>
        </p:spPr>
        <p:txBody>
          <a:bodyPr wrap="none" anchor="t">
            <a:spAutoFit/>
          </a:bodyPr>
          <a:lstStyle/>
          <a:p>
            <a:endParaRPr lang="zh-CN" altLang="en-US" sz="6600" b="1">
              <a:solidFill>
                <a:srgbClr val="FF0000"/>
              </a:solidFill>
              <a:latin typeface="楷体" panose="02010609060101010101" pitchFamily="49" charset="-122"/>
              <a:ea typeface="楷体" panose="02010609060101010101" pitchFamily="49" charset="-122"/>
            </a:endParaRPr>
          </a:p>
        </p:txBody>
      </p:sp>
      <p:sp>
        <p:nvSpPr>
          <p:cNvPr id="7" name="TextBox 6"/>
          <p:cNvSpPr txBox="1"/>
          <p:nvPr/>
        </p:nvSpPr>
        <p:spPr>
          <a:xfrm>
            <a:off x="391887" y="1507490"/>
            <a:ext cx="11800113" cy="1569660"/>
          </a:xfrm>
          <a:prstGeom prst="rect">
            <a:avLst/>
          </a:prstGeom>
          <a:noFill/>
        </p:spPr>
        <p:txBody>
          <a:bodyPr wrap="square" rtlCol="0">
            <a:spAutoFit/>
          </a:bodyPr>
          <a:lstStyle/>
          <a:p>
            <a:pPr algn="ctr"/>
            <a:r>
              <a:rPr lang="zh-CN" altLang="en-US" sz="9600" b="1" smtClean="0">
                <a:ln w="19050" cap="flat" cmpd="sng">
                  <a:solidFill>
                    <a:srgbClr val="FF0000"/>
                  </a:solidFill>
                  <a:prstDash val="solid"/>
                  <a:round/>
                  <a:headEnd type="none" w="med" len="med"/>
                  <a:tailEnd type="none" w="med" len="med"/>
                </a:ln>
                <a:solidFill>
                  <a:schemeClr val="bg1"/>
                </a:solidFill>
                <a:effectLst>
                  <a:outerShdw dist="35921" dir="2699999" algn="ctr" rotWithShape="0">
                    <a:srgbClr val="990000"/>
                  </a:outerShdw>
                </a:effectLst>
                <a:latin typeface="Agency FB" pitchFamily="34" charset="0"/>
                <a:ea typeface="楷体" pitchFamily="49" charset="-122"/>
              </a:rPr>
              <a:t>运用有效的推理形式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1973" y="1086522"/>
            <a:ext cx="11553712" cy="5771478"/>
          </a:xfrm>
          <a:solidFill>
            <a:schemeClr val="bg1"/>
          </a:solidFill>
        </p:spPr>
        <p:txBody>
          <a:bodyPr>
            <a:noAutofit/>
          </a:bodyPr>
          <a:lstStyle/>
          <a:p>
            <a:pPr marL="0" indent="0">
              <a:buNone/>
            </a:pPr>
            <a:r>
              <a:rPr lang="en-US" altLang="zh-CN" sz="2400" b="1" smtClean="0">
                <a:latin typeface="微软雅黑" panose="020B0503020204020204" charset="-122"/>
                <a:ea typeface="微软雅黑" panose="020B0503020204020204" charset="-122"/>
                <a:cs typeface="微软雅黑" panose="020B0503020204020204" charset="-122"/>
              </a:rPr>
              <a:t>④</a:t>
            </a:r>
            <a:r>
              <a:rPr lang="zh-CN" altLang="zh-CN" sz="2400" b="1" smtClean="0">
                <a:latin typeface="微软雅黑" panose="020B0503020204020204" charset="-122"/>
                <a:ea typeface="微软雅黑" panose="020B0503020204020204" charset="-122"/>
                <a:cs typeface="微软雅黑" panose="020B0503020204020204" charset="-122"/>
              </a:rPr>
              <a:t>大概是物以稀为贵罢。北京的白菜运往浙江，便用红头绳系住菜根，倒挂在水果店头，尊为“胶菜” ；福建野生着的芦荟，一到北京就请进温室，且美其名曰“龙舌兰” 。（鲁迅《藤野先生》）</a:t>
            </a:r>
          </a:p>
          <a:p>
            <a:pPr marL="0" indent="0">
              <a:buNone/>
            </a:pPr>
            <a:r>
              <a:rPr lang="zh-CN" altLang="zh-CN" sz="2400" b="1" smtClean="0">
                <a:solidFill>
                  <a:srgbClr val="C00000"/>
                </a:solidFill>
                <a:latin typeface="微软雅黑" panose="020B0503020204020204" charset="-122"/>
                <a:ea typeface="微软雅黑" panose="020B0503020204020204" charset="-122"/>
                <a:cs typeface="微软雅黑" panose="020B0503020204020204" charset="-122"/>
              </a:rPr>
              <a:t>这是个简单枚举的归纳推理：</a:t>
            </a:r>
          </a:p>
          <a:p>
            <a:pPr marL="0" indent="0">
              <a:buNone/>
            </a:pPr>
            <a:r>
              <a:rPr lang="zh-CN" altLang="zh-CN" sz="2400" b="1" smtClean="0">
                <a:solidFill>
                  <a:srgbClr val="C00000"/>
                </a:solidFill>
                <a:latin typeface="微软雅黑" panose="020B0503020204020204" charset="-122"/>
                <a:ea typeface="微软雅黑" panose="020B0503020204020204" charset="-122"/>
                <a:cs typeface="微软雅黑" panose="020B0503020204020204" charset="-122"/>
              </a:rPr>
              <a:t>结论是“物以稀为贵”，</a:t>
            </a:r>
          </a:p>
          <a:p>
            <a:pPr marL="0" indent="0">
              <a:buNone/>
            </a:pPr>
            <a:r>
              <a:rPr lang="zh-CN" altLang="zh-CN" sz="2400" b="1" smtClean="0">
                <a:solidFill>
                  <a:srgbClr val="C00000"/>
                </a:solidFill>
                <a:latin typeface="微软雅黑" panose="020B0503020204020204" charset="-122"/>
                <a:ea typeface="微软雅黑" panose="020B0503020204020204" charset="-122"/>
                <a:cs typeface="微软雅黑" panose="020B0503020204020204" charset="-122"/>
              </a:rPr>
              <a:t>前提是北京的白菜运往浙江被尊为“胶菜”，</a:t>
            </a:r>
          </a:p>
          <a:p>
            <a:pPr marL="0" indent="0">
              <a:buNone/>
            </a:pPr>
            <a:r>
              <a:rPr lang="zh-CN" altLang="zh-CN" sz="2400" b="1" smtClean="0">
                <a:solidFill>
                  <a:srgbClr val="C00000"/>
                </a:solidFill>
                <a:latin typeface="微软雅黑" panose="020B0503020204020204" charset="-122"/>
                <a:ea typeface="微软雅黑" panose="020B0503020204020204" charset="-122"/>
                <a:cs typeface="微软雅黑" panose="020B0503020204020204" charset="-122"/>
              </a:rPr>
              <a:t>福建野生的芦荟就美其名曰“龙舌兰”。</a:t>
            </a:r>
          </a:p>
          <a:p>
            <a:pPr marL="0" indent="0">
              <a:buNone/>
            </a:pPr>
            <a:r>
              <a:rPr lang="en-US" altLang="zh-CN" sz="2400" b="1" smtClean="0">
                <a:latin typeface="微软雅黑" panose="020B0503020204020204" charset="-122"/>
                <a:ea typeface="微软雅黑" panose="020B0503020204020204" charset="-122"/>
                <a:cs typeface="微软雅黑" panose="020B0503020204020204" charset="-122"/>
              </a:rPr>
              <a:t>⑤</a:t>
            </a:r>
            <a:r>
              <a:rPr lang="zh-CN" altLang="zh-CN" sz="2400" b="1" smtClean="0">
                <a:latin typeface="微软雅黑" panose="020B0503020204020204" charset="-122"/>
                <a:ea typeface="微软雅黑" panose="020B0503020204020204" charset="-122"/>
                <a:cs typeface="微软雅黑" panose="020B0503020204020204" charset="-122"/>
              </a:rPr>
              <a:t>臣诚知不如徐公美。臣之妻私臣，臣之妾畏臣，臣之客欲有求于臣，皆以美于徐公。今齐地方千里，百二十城，宫妇左右莫不私王，朝廷之臣莫不畏王，四境之内莫不有求于王：由此观之，王之蔽甚矣。（《邹忌讽齐王纳谏》）</a:t>
            </a:r>
          </a:p>
          <a:p>
            <a:pPr marL="0" indent="0">
              <a:buNone/>
            </a:pPr>
            <a:r>
              <a:rPr lang="zh-CN" altLang="zh-CN" sz="2400" b="1" smtClean="0">
                <a:solidFill>
                  <a:srgbClr val="C00000"/>
                </a:solidFill>
                <a:latin typeface="微软雅黑" panose="020B0503020204020204" charset="-122"/>
                <a:ea typeface="微软雅黑" panose="020B0503020204020204" charset="-122"/>
                <a:cs typeface="微软雅黑" panose="020B0503020204020204" charset="-122"/>
              </a:rPr>
              <a:t>这是一个不完全的类比推理：</a:t>
            </a:r>
          </a:p>
          <a:p>
            <a:pPr marL="0" indent="0">
              <a:buNone/>
            </a:pPr>
            <a:r>
              <a:rPr lang="zh-CN" altLang="zh-CN" sz="2400" b="1" smtClean="0">
                <a:solidFill>
                  <a:srgbClr val="C00000"/>
                </a:solidFill>
                <a:latin typeface="微软雅黑" panose="020B0503020204020204" charset="-122"/>
                <a:ea typeface="微软雅黑" panose="020B0503020204020204" charset="-122"/>
                <a:cs typeface="微软雅黑" panose="020B0503020204020204" charset="-122"/>
              </a:rPr>
              <a:t>臣之妻私臣，臣之妾畏臣，臣之客欲有求于臣”类比“宫妇左右莫不私王，朝廷之臣莫不畏王，四境之内莫不有求于王”，</a:t>
            </a:r>
          </a:p>
          <a:p>
            <a:pPr marL="0" indent="0">
              <a:buNone/>
            </a:pPr>
            <a:r>
              <a:rPr lang="zh-CN" altLang="zh-CN" sz="2400" b="1" smtClean="0">
                <a:solidFill>
                  <a:srgbClr val="C00000"/>
                </a:solidFill>
                <a:latin typeface="微软雅黑" panose="020B0503020204020204" charset="-122"/>
                <a:ea typeface="微软雅黑" panose="020B0503020204020204" charset="-122"/>
                <a:cs typeface="微软雅黑" panose="020B0503020204020204" charset="-122"/>
              </a:rPr>
              <a:t>结论“皆以美于徐公”类比“王之蔽甚矣”。</a:t>
            </a:r>
          </a:p>
        </p:txBody>
      </p:sp>
      <p:pic>
        <p:nvPicPr>
          <p:cNvPr id="17" name="图片 16"/>
          <p:cNvPicPr>
            <a:picLocks noChangeAspect="1"/>
          </p:cNvPicPr>
          <p:nvPr>
            <p:custDataLst>
              <p:tags r:id="rId1"/>
            </p:custDataLst>
          </p:nvPr>
        </p:nvPicPr>
        <p:blipFill>
          <a:blip r:embed="rId3">
            <a:extLst>
              <a:ext uri="{28A0092B-C50C-407E-A947-70E740481C1C}">
                <a14:useLocalDpi xmlns:a14="http://schemas.microsoft.com/office/drawing/2010/main" val="0"/>
              </a:ext>
            </a:extLst>
          </a:blip>
          <a:stretch>
            <a:fillRect/>
          </a:stretch>
        </p:blipFill>
        <p:spPr>
          <a:xfrm>
            <a:off x="-113665" y="-41910"/>
            <a:ext cx="4244601" cy="1149985"/>
          </a:xfrm>
          <a:prstGeom prst="rect">
            <a:avLst/>
          </a:prstGeom>
        </p:spPr>
      </p:pic>
      <p:sp>
        <p:nvSpPr>
          <p:cNvPr id="18" name="内容占位符 2"/>
          <p:cNvSpPr>
            <a:spLocks noGrp="1"/>
          </p:cNvSpPr>
          <p:nvPr/>
        </p:nvSpPr>
        <p:spPr bwMode="auto">
          <a:xfrm>
            <a:off x="1011555" y="225911"/>
            <a:ext cx="3829685" cy="64403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b="1" smtClean="0">
                <a:solidFill>
                  <a:srgbClr val="FF0000"/>
                </a:solidFill>
                <a:latin typeface="微软雅黑" panose="020B0503020204020204" charset="-122"/>
                <a:ea typeface="微软雅黑" panose="020B0503020204020204" charset="-122"/>
              </a:rPr>
              <a:t>小组合作探究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edge">
                                      <p:cBhvr>
                                        <p:cTn id="7" dur="20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edge">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edge">
                                      <p:cBhvr>
                                        <p:cTn id="17" dur="20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edge">
                                      <p:cBhvr>
                                        <p:cTn id="22" dur="20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edge">
                                      <p:cBhvr>
                                        <p:cTn id="27" dur="2000"/>
                                        <p:tgtEl>
                                          <p:spTgt spid="3">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wedge">
                                      <p:cBhvr>
                                        <p:cTn id="32" dur="2000"/>
                                        <p:tgtEl>
                                          <p:spTgt spid="3">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0" presetClass="entr" presetSubtype="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wedge">
                                      <p:cBhvr>
                                        <p:cTn id="37" dur="2000"/>
                                        <p:tgtEl>
                                          <p:spTgt spid="3">
                                            <p:txEl>
                                              <p:pRg st="5" end="5"/>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0" presetClass="entr" presetSubtype="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wedge">
                                      <p:cBhvr>
                                        <p:cTn id="42" dur="2000"/>
                                        <p:tgtEl>
                                          <p:spTgt spid="3">
                                            <p:txEl>
                                              <p:pRg st="6" end="6"/>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20" presetClass="entr" presetSubtype="0" fill="hold" grpId="0"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wedge">
                                      <p:cBhvr>
                                        <p:cTn id="47" dur="2000"/>
                                        <p:tgtEl>
                                          <p:spTgt spid="3">
                                            <p:txEl>
                                              <p:pRg st="7" end="7"/>
                                            </p:txEl>
                                          </p:spTgt>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20" presetClass="entr" presetSubtype="0" fill="hold" grpId="0" nodeType="clickEffect">
                                  <p:stCondLst>
                                    <p:cond delay="0"/>
                                  </p:stCondLst>
                                  <p:childTnLst>
                                    <p:set>
                                      <p:cBhvr>
                                        <p:cTn id="51" dur="1" fill="hold">
                                          <p:stCondLst>
                                            <p:cond delay="0"/>
                                          </p:stCondLst>
                                        </p:cTn>
                                        <p:tgtEl>
                                          <p:spTgt spid="3">
                                            <p:txEl>
                                              <p:pRg st="8" end="8"/>
                                            </p:txEl>
                                          </p:spTgt>
                                        </p:tgtEl>
                                        <p:attrNameLst>
                                          <p:attrName>style.visibility</p:attrName>
                                        </p:attrNameLst>
                                      </p:cBhvr>
                                      <p:to>
                                        <p:strVal val="visible"/>
                                      </p:to>
                                    </p:set>
                                    <p:animEffect transition="in" filter="wedge">
                                      <p:cBhvr>
                                        <p:cTn id="52"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1785" y="1226185"/>
            <a:ext cx="11553825" cy="1964055"/>
          </a:xfrm>
          <a:solidFill>
            <a:schemeClr val="bg1"/>
          </a:solidFill>
        </p:spPr>
        <p:txBody>
          <a:bodyPr>
            <a:noAutofit/>
          </a:bodyPr>
          <a:lstStyle/>
          <a:p>
            <a:pPr marL="0" indent="0">
              <a:lnSpc>
                <a:spcPct val="150000"/>
              </a:lnSpc>
              <a:buNone/>
            </a:pPr>
            <a:r>
              <a:rPr lang="zh-CN" altLang="en-US" sz="2400" b="1" smtClean="0">
                <a:latin typeface="微软雅黑" panose="020B0503020204020204" charset="-122"/>
                <a:ea typeface="微软雅黑" panose="020B0503020204020204" charset="-122"/>
              </a:rPr>
              <a:t>注意：</a:t>
            </a:r>
            <a:r>
              <a:rPr lang="en-US" altLang="zh-CN" sz="2400" b="1" smtClean="0">
                <a:latin typeface="微软雅黑" panose="020B0503020204020204" charset="-122"/>
                <a:ea typeface="微软雅黑" panose="020B0503020204020204" charset="-122"/>
              </a:rPr>
              <a:t>④</a:t>
            </a:r>
            <a:r>
              <a:rPr lang="zh-CN" altLang="zh-CN" sz="2400" b="1" smtClean="0">
                <a:latin typeface="微软雅黑" panose="020B0503020204020204" charset="-122"/>
                <a:ea typeface="微软雅黑" panose="020B0503020204020204" charset="-122"/>
              </a:rPr>
              <a:t>由于前提中概括的事例过少，</a:t>
            </a:r>
            <a:r>
              <a:rPr lang="en-US" altLang="zh-CN" sz="2400" b="1" smtClean="0">
                <a:latin typeface="微软雅黑" panose="020B0503020204020204" charset="-122"/>
                <a:ea typeface="微软雅黑" panose="020B0503020204020204" charset="-122"/>
              </a:rPr>
              <a:t>⑤</a:t>
            </a:r>
            <a:r>
              <a:rPr lang="zh-CN" altLang="zh-CN" sz="2400" b="1" smtClean="0">
                <a:latin typeface="微软雅黑" panose="020B0503020204020204" charset="-122"/>
                <a:ea typeface="微软雅黑" panose="020B0503020204020204" charset="-122"/>
              </a:rPr>
              <a:t>根据两类事物部分属性相同，从而推出其他属性也相同，所以得出的结论不一定是正确的。因此，我们在进行归纳推理和类比推理的时候，一定要注意对结论进行进一步的论证。</a:t>
            </a:r>
            <a:endParaRPr lang="zh-CN" altLang="zh-CN" sz="2400" b="1">
              <a:latin typeface="微软雅黑" panose="020B0503020204020204" charset="-122"/>
              <a:ea typeface="微软雅黑" panose="020B0503020204020204" charset="-122"/>
            </a:endParaRPr>
          </a:p>
        </p:txBody>
      </p:sp>
      <p:pic>
        <p:nvPicPr>
          <p:cNvPr id="17" name="图片 16"/>
          <p:cNvPicPr>
            <a:picLocks noChangeAspect="1"/>
          </p:cNvPicPr>
          <p:nvPr>
            <p:custDataLst>
              <p:tags r:id="rId1"/>
            </p:custDataLst>
          </p:nvPr>
        </p:nvPicPr>
        <p:blipFill>
          <a:blip r:embed="rId3">
            <a:extLst>
              <a:ext uri="{28A0092B-C50C-407E-A947-70E740481C1C}">
                <a14:useLocalDpi xmlns:a14="http://schemas.microsoft.com/office/drawing/2010/main" val="0"/>
              </a:ext>
            </a:extLst>
          </a:blip>
          <a:stretch>
            <a:fillRect/>
          </a:stretch>
        </p:blipFill>
        <p:spPr>
          <a:xfrm>
            <a:off x="-113664" y="-41910"/>
            <a:ext cx="4158540" cy="1149985"/>
          </a:xfrm>
          <a:prstGeom prst="rect">
            <a:avLst/>
          </a:prstGeom>
        </p:spPr>
      </p:pic>
      <p:sp>
        <p:nvSpPr>
          <p:cNvPr id="18" name="内容占位符 2"/>
          <p:cNvSpPr>
            <a:spLocks noGrp="1"/>
          </p:cNvSpPr>
          <p:nvPr/>
        </p:nvSpPr>
        <p:spPr bwMode="auto">
          <a:xfrm>
            <a:off x="1011555" y="225911"/>
            <a:ext cx="3829685" cy="64403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b="1" smtClean="0">
                <a:solidFill>
                  <a:srgbClr val="FF0000"/>
                </a:solidFill>
                <a:latin typeface="微软雅黑" panose="020B0503020204020204" charset="-122"/>
                <a:ea typeface="微软雅黑" panose="020B0503020204020204" charset="-122"/>
              </a:rPr>
              <a:t>小组合作探究</a:t>
            </a:r>
          </a:p>
        </p:txBody>
      </p:sp>
      <p:pic>
        <p:nvPicPr>
          <p:cNvPr id="2" name="图片 1"/>
          <p:cNvPicPr>
            <a:picLocks noChangeAspect="1"/>
          </p:cNvPicPr>
          <p:nvPr/>
        </p:nvPicPr>
        <p:blipFill>
          <a:blip r:embed="rId4"/>
          <a:stretch>
            <a:fillRect/>
          </a:stretch>
        </p:blipFill>
        <p:spPr>
          <a:xfrm>
            <a:off x="392430" y="3041015"/>
            <a:ext cx="5415280" cy="3286125"/>
          </a:xfrm>
          <a:prstGeom prst="rect">
            <a:avLst/>
          </a:prstGeom>
        </p:spPr>
      </p:pic>
      <p:pic>
        <p:nvPicPr>
          <p:cNvPr id="4" name="图片 3"/>
          <p:cNvPicPr>
            <a:picLocks noChangeAspect="1"/>
          </p:cNvPicPr>
          <p:nvPr/>
        </p:nvPicPr>
        <p:blipFill>
          <a:blip r:embed="rId4"/>
          <a:stretch>
            <a:fillRect/>
          </a:stretch>
        </p:blipFill>
        <p:spPr>
          <a:xfrm>
            <a:off x="6038215" y="3041015"/>
            <a:ext cx="5462905" cy="32861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edge">
                                      <p:cBhvr>
                                        <p:cTn id="7" dur="20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edge">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1" name="直接连接符 10"/>
          <p:cNvCxnSpPr/>
          <p:nvPr/>
        </p:nvCxnSpPr>
        <p:spPr>
          <a:xfrm>
            <a:off x="457742" y="2041948"/>
            <a:ext cx="11276198" cy="6314"/>
          </a:xfrm>
          <a:prstGeom prst="line">
            <a:avLst/>
          </a:prstGeom>
          <a:ln w="254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2218690" y="489585"/>
            <a:ext cx="7875270" cy="2123658"/>
          </a:xfrm>
          <a:prstGeom prst="rect">
            <a:avLst/>
          </a:prstGeom>
          <a:noFill/>
          <a:ln w="9525">
            <a:noFill/>
          </a:ln>
        </p:spPr>
        <p:txBody>
          <a:bodyPr wrap="square">
            <a:spAutoFit/>
          </a:bodyPr>
          <a:lstStyle/>
          <a:p>
            <a:r>
              <a:rPr lang="zh-CN" sz="6600" b="1">
                <a:solidFill>
                  <a:srgbClr val="FF0000"/>
                </a:solidFill>
                <a:latin typeface="微软雅黑" panose="020B0503020204020204" charset="-122"/>
                <a:ea typeface="微软雅黑" panose="020B0503020204020204" charset="-122"/>
              </a:rPr>
              <a:t>四</a:t>
            </a:r>
            <a:r>
              <a:rPr lang="zh-CN" sz="6600" b="1" smtClean="0">
                <a:solidFill>
                  <a:srgbClr val="FF0000"/>
                </a:solidFill>
                <a:latin typeface="微软雅黑" panose="020B0503020204020204" charset="-122"/>
                <a:ea typeface="微软雅黑" panose="020B0503020204020204" charset="-122"/>
              </a:rPr>
              <a:t>、</a:t>
            </a:r>
            <a:r>
              <a:rPr lang="zh-CN" altLang="zh-CN" sz="6600" b="1" smtClean="0">
                <a:solidFill>
                  <a:srgbClr val="FF0000"/>
                </a:solidFill>
                <a:latin typeface="微软雅黑" panose="020B0503020204020204" charset="-122"/>
                <a:ea typeface="微软雅黑" panose="020B0503020204020204" charset="-122"/>
              </a:rPr>
              <a:t>学会取舍破二难</a:t>
            </a:r>
          </a:p>
          <a:p>
            <a:endParaRPr lang="zh-CN" altLang="zh-CN" sz="6600">
              <a:solidFill>
                <a:srgbClr val="FF0000"/>
              </a:solidFill>
              <a:latin typeface="微软雅黑"/>
              <a:ea typeface="微软雅黑"/>
            </a:endParaRPr>
          </a:p>
        </p:txBody>
      </p:sp>
      <p:pic>
        <p:nvPicPr>
          <p:cNvPr id="2" name="图片 1" descr="t013eb4959345bf904b"/>
          <p:cNvPicPr>
            <a:picLocks noChangeAspect="1"/>
          </p:cNvPicPr>
          <p:nvPr/>
        </p:nvPicPr>
        <p:blipFill>
          <a:blip r:embed="rId2"/>
          <a:stretch>
            <a:fillRect/>
          </a:stretch>
        </p:blipFill>
        <p:spPr>
          <a:xfrm>
            <a:off x="484094" y="2227580"/>
            <a:ext cx="11274014" cy="443992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1785" y="1218565"/>
            <a:ext cx="11553825" cy="5205095"/>
          </a:xfrm>
          <a:solidFill>
            <a:schemeClr val="bg1"/>
          </a:solidFill>
        </p:spPr>
        <p:txBody>
          <a:bodyPr>
            <a:noAutofit/>
          </a:bodyPr>
          <a:lstStyle/>
          <a:p>
            <a:pPr marL="0" indent="0" fontAlgn="auto">
              <a:lnSpc>
                <a:spcPct val="150000"/>
              </a:lnSpc>
              <a:spcBef>
                <a:spcPct val="0"/>
              </a:spcBef>
              <a:buNone/>
            </a:pPr>
            <a:r>
              <a:rPr lang="en-US" altLang="zh-CN" sz="2400" b="1" smtClean="0">
                <a:latin typeface="微软雅黑" panose="020B0503020204020204" charset="-122"/>
                <a:ea typeface="微软雅黑" panose="020B0503020204020204" charset="-122"/>
                <a:cs typeface="微软雅黑" panose="020B0503020204020204" charset="-122"/>
              </a:rPr>
              <a:t>③</a:t>
            </a:r>
            <a:r>
              <a:rPr lang="zh-CN" altLang="zh-CN" sz="2400" b="1" smtClean="0">
                <a:latin typeface="微软雅黑" panose="020B0503020204020204" charset="-122"/>
                <a:ea typeface="微软雅黑" panose="020B0503020204020204" charset="-122"/>
                <a:cs typeface="微软雅黑" panose="020B0503020204020204" charset="-122"/>
              </a:rPr>
              <a:t>《红楼梦》第</a:t>
            </a:r>
            <a:r>
              <a:rPr lang="en-US" altLang="zh-CN" sz="2400" b="1" smtClean="0">
                <a:latin typeface="微软雅黑" panose="020B0503020204020204" charset="-122"/>
                <a:ea typeface="微软雅黑" panose="020B0503020204020204" charset="-122"/>
                <a:cs typeface="微软雅黑" panose="020B0503020204020204" charset="-122"/>
              </a:rPr>
              <a:t>64</a:t>
            </a:r>
            <a:r>
              <a:rPr lang="zh-CN" altLang="zh-CN" sz="2400" b="1" smtClean="0">
                <a:latin typeface="微软雅黑" panose="020B0503020204020204" charset="-122"/>
                <a:ea typeface="微软雅黑" panose="020B0503020204020204" charset="-122"/>
                <a:cs typeface="微软雅黑" panose="020B0503020204020204" charset="-122"/>
              </a:rPr>
              <a:t>回，贾宝玉得知林黛玉在私室内用瓜果私祭时想：“但我此刻走去，见他伤感，必极力劝解，又怕他烦恼郁结于心；若不去，又恐他过于伤感，无人劝止。两件皆足致疾。”</a:t>
            </a:r>
          </a:p>
          <a:p>
            <a:pPr marL="0" indent="0" fontAlgn="auto">
              <a:lnSpc>
                <a:spcPct val="150000"/>
              </a:lnSpc>
              <a:spcBef>
                <a:spcPct val="0"/>
              </a:spcBef>
              <a:buNone/>
            </a:pPr>
            <a:r>
              <a:rPr lang="zh-CN" altLang="zh-CN" sz="2400" b="1" smtClean="0">
                <a:solidFill>
                  <a:srgbClr val="C00000"/>
                </a:solidFill>
                <a:latin typeface="微软雅黑" panose="020B0503020204020204" charset="-122"/>
                <a:ea typeface="微软雅黑" panose="020B0503020204020204" charset="-122"/>
                <a:cs typeface="微软雅黑" panose="020B0503020204020204" charset="-122"/>
              </a:rPr>
              <a:t>这是一个比较特殊的演绎推理，是由两个充分条件的假言推理和一个选言推理得出一个两难的结论</a:t>
            </a:r>
            <a:r>
              <a:rPr lang="zh-CN" altLang="en-US" sz="2400" b="1" smtClean="0">
                <a:solidFill>
                  <a:srgbClr val="C00000"/>
                </a:solidFill>
                <a:latin typeface="微软雅黑" panose="020B0503020204020204" charset="-122"/>
                <a:ea typeface="微软雅黑" panose="020B0503020204020204" charset="-122"/>
                <a:cs typeface="微软雅黑" panose="020B0503020204020204" charset="-122"/>
              </a:rPr>
              <a:t>，</a:t>
            </a:r>
            <a:r>
              <a:rPr lang="zh-CN" altLang="zh-CN" sz="2400" b="1" smtClean="0">
                <a:solidFill>
                  <a:srgbClr val="C00000"/>
                </a:solidFill>
                <a:latin typeface="微软雅黑" panose="020B0503020204020204" charset="-122"/>
                <a:ea typeface="微软雅黑" panose="020B0503020204020204" charset="-122"/>
                <a:cs typeface="微软雅黑" panose="020B0503020204020204" charset="-122"/>
              </a:rPr>
              <a:t>叫二难推理</a:t>
            </a:r>
            <a:r>
              <a:rPr lang="zh-CN" altLang="en-US" sz="2400" b="1" smtClean="0">
                <a:solidFill>
                  <a:srgbClr val="C00000"/>
                </a:solidFill>
                <a:latin typeface="微软雅黑" panose="020B0503020204020204" charset="-122"/>
                <a:ea typeface="微软雅黑" panose="020B0503020204020204" charset="-122"/>
                <a:cs typeface="微软雅黑" panose="020B0503020204020204" charset="-122"/>
              </a:rPr>
              <a:t>。</a:t>
            </a:r>
            <a:endParaRPr lang="zh-CN" altLang="zh-CN" sz="2400" b="1" smtClean="0">
              <a:solidFill>
                <a:srgbClr val="C00000"/>
              </a:solidFill>
              <a:latin typeface="微软雅黑" panose="020B0503020204020204" charset="-122"/>
              <a:ea typeface="微软雅黑" panose="020B0503020204020204" charset="-122"/>
              <a:cs typeface="微软雅黑" panose="020B0503020204020204" charset="-122"/>
            </a:endParaRPr>
          </a:p>
          <a:p>
            <a:pPr marL="0" indent="0" fontAlgn="auto">
              <a:lnSpc>
                <a:spcPct val="150000"/>
              </a:lnSpc>
              <a:spcBef>
                <a:spcPct val="0"/>
              </a:spcBef>
              <a:buNone/>
            </a:pPr>
            <a:r>
              <a:rPr lang="zh-CN" altLang="zh-CN" sz="2400" b="1" smtClean="0">
                <a:solidFill>
                  <a:srgbClr val="C00000"/>
                </a:solidFill>
                <a:latin typeface="微软雅黑" panose="020B0503020204020204" charset="-122"/>
                <a:ea typeface="微软雅黑" panose="020B0503020204020204" charset="-122"/>
                <a:cs typeface="微软雅黑" panose="020B0503020204020204" charset="-122"/>
              </a:rPr>
              <a:t>如果我去林妹妹处，足以致疾；</a:t>
            </a:r>
          </a:p>
          <a:p>
            <a:pPr marL="0" indent="0" fontAlgn="auto">
              <a:lnSpc>
                <a:spcPct val="150000"/>
              </a:lnSpc>
              <a:spcBef>
                <a:spcPct val="0"/>
              </a:spcBef>
              <a:buNone/>
            </a:pPr>
            <a:r>
              <a:rPr lang="zh-CN" altLang="zh-CN" sz="2400" b="1" smtClean="0">
                <a:solidFill>
                  <a:srgbClr val="C00000"/>
                </a:solidFill>
                <a:latin typeface="微软雅黑" panose="020B0503020204020204" charset="-122"/>
                <a:ea typeface="微软雅黑" panose="020B0503020204020204" charset="-122"/>
                <a:cs typeface="微软雅黑" panose="020B0503020204020204" charset="-122"/>
              </a:rPr>
              <a:t>如果我不去林妹妹处，足以致疾；</a:t>
            </a:r>
          </a:p>
          <a:p>
            <a:pPr marL="0" indent="0" fontAlgn="auto">
              <a:lnSpc>
                <a:spcPct val="150000"/>
              </a:lnSpc>
              <a:spcBef>
                <a:spcPct val="0"/>
              </a:spcBef>
              <a:buNone/>
            </a:pPr>
            <a:r>
              <a:rPr lang="zh-CN" altLang="zh-CN" sz="2400" b="1" smtClean="0">
                <a:solidFill>
                  <a:srgbClr val="C00000"/>
                </a:solidFill>
                <a:latin typeface="微软雅黑" panose="020B0503020204020204" charset="-122"/>
                <a:ea typeface="微软雅黑" panose="020B0503020204020204" charset="-122"/>
                <a:cs typeface="微软雅黑" panose="020B0503020204020204" charset="-122"/>
              </a:rPr>
              <a:t>我要么去，要么不去，</a:t>
            </a:r>
          </a:p>
          <a:p>
            <a:pPr marL="0" indent="0" fontAlgn="auto">
              <a:lnSpc>
                <a:spcPct val="150000"/>
              </a:lnSpc>
              <a:spcBef>
                <a:spcPct val="0"/>
              </a:spcBef>
              <a:buNone/>
            </a:pPr>
            <a:r>
              <a:rPr lang="zh-CN" altLang="zh-CN" sz="2400" b="1" smtClean="0">
                <a:solidFill>
                  <a:srgbClr val="C00000"/>
                </a:solidFill>
                <a:latin typeface="微软雅黑" panose="020B0503020204020204" charset="-122"/>
                <a:ea typeface="微软雅黑" panose="020B0503020204020204" charset="-122"/>
                <a:cs typeface="微软雅黑" panose="020B0503020204020204" charset="-122"/>
              </a:rPr>
              <a:t>总之，皆足以致疾。</a:t>
            </a:r>
          </a:p>
        </p:txBody>
      </p:sp>
      <p:pic>
        <p:nvPicPr>
          <p:cNvPr id="17" name="图片 16"/>
          <p:cNvPicPr>
            <a:picLocks noChangeAspect="1"/>
          </p:cNvPicPr>
          <p:nvPr>
            <p:custDataLst>
              <p:tags r:id="rId1"/>
            </p:custDataLst>
          </p:nvPr>
        </p:nvPicPr>
        <p:blipFill>
          <a:blip r:embed="rId3">
            <a:extLst>
              <a:ext uri="{28A0092B-C50C-407E-A947-70E740481C1C}">
                <a14:useLocalDpi xmlns:a14="http://schemas.microsoft.com/office/drawing/2010/main" val="0"/>
              </a:ext>
            </a:extLst>
          </a:blip>
          <a:stretch>
            <a:fillRect/>
          </a:stretch>
        </p:blipFill>
        <p:spPr>
          <a:xfrm>
            <a:off x="-113665" y="-41910"/>
            <a:ext cx="4760969" cy="1149985"/>
          </a:xfrm>
          <a:prstGeom prst="rect">
            <a:avLst/>
          </a:prstGeom>
        </p:spPr>
      </p:pic>
      <p:sp>
        <p:nvSpPr>
          <p:cNvPr id="18" name="内容占位符 2"/>
          <p:cNvSpPr>
            <a:spLocks noGrp="1"/>
          </p:cNvSpPr>
          <p:nvPr/>
        </p:nvSpPr>
        <p:spPr bwMode="auto">
          <a:xfrm>
            <a:off x="1011555" y="225911"/>
            <a:ext cx="3829685" cy="64403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b="1" smtClean="0">
                <a:solidFill>
                  <a:srgbClr val="FF0000"/>
                </a:solidFill>
                <a:latin typeface="微软雅黑" panose="020B0503020204020204" charset="-122"/>
                <a:ea typeface="微软雅黑" panose="020B0503020204020204" charset="-122"/>
              </a:rPr>
              <a:t>学会取舍破二难</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edge">
                                      <p:cBhvr>
                                        <p:cTn id="7" dur="20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edge">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edge">
                                      <p:cBhvr>
                                        <p:cTn id="17" dur="20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edge">
                                      <p:cBhvr>
                                        <p:cTn id="22" dur="20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edge">
                                      <p:cBhvr>
                                        <p:cTn id="27" dur="2000"/>
                                        <p:tgtEl>
                                          <p:spTgt spid="3">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wedge">
                                      <p:cBhvr>
                                        <p:cTn id="32" dur="2000"/>
                                        <p:tgtEl>
                                          <p:spTgt spid="3">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0" presetClass="entr" presetSubtype="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wedge">
                                      <p:cBhvr>
                                        <p:cTn id="37"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1785" y="1218565"/>
            <a:ext cx="11553825" cy="5144770"/>
          </a:xfrm>
          <a:solidFill>
            <a:schemeClr val="bg1"/>
          </a:solidFill>
        </p:spPr>
        <p:txBody>
          <a:bodyPr>
            <a:noAutofit/>
          </a:bodyPr>
          <a:lstStyle/>
          <a:p>
            <a:pPr marL="0" indent="0">
              <a:lnSpc>
                <a:spcPct val="150000"/>
              </a:lnSpc>
              <a:buNone/>
            </a:pPr>
            <a:r>
              <a:rPr lang="zh-CN" altLang="zh-CN" sz="2800" b="1" smtClean="0">
                <a:latin typeface="微软雅黑" panose="020B0503020204020204" charset="-122"/>
                <a:ea typeface="微软雅黑" panose="020B0503020204020204" charset="-122"/>
                <a:cs typeface="微软雅黑" panose="020B0503020204020204" charset="-122"/>
              </a:rPr>
              <a:t>破斥二难推理的方法：</a:t>
            </a:r>
            <a:endParaRPr lang="zh-CN" altLang="zh-CN" sz="2800" b="1" smtClean="0">
              <a:latin typeface="微软雅黑"/>
              <a:ea typeface="微软雅黑"/>
              <a:cs typeface="微软雅黑" panose="020B0503020204020204" charset="-122"/>
            </a:endParaRPr>
          </a:p>
          <a:p>
            <a:pPr marL="0" lvl="0" indent="0">
              <a:lnSpc>
                <a:spcPct val="150000"/>
              </a:lnSpc>
              <a:buNone/>
            </a:pPr>
            <a:r>
              <a:rPr lang="en-US" altLang="zh-CN" sz="2800" b="1" smtClean="0">
                <a:latin typeface="微软雅黑" panose="020B0503020204020204" charset="-122"/>
                <a:ea typeface="微软雅黑" panose="020B0503020204020204" charset="-122"/>
                <a:cs typeface="微软雅黑" panose="020B0503020204020204" charset="-122"/>
              </a:rPr>
              <a:t>1.</a:t>
            </a:r>
            <a:r>
              <a:rPr lang="zh-CN" altLang="zh-CN" sz="2800" b="1" smtClean="0">
                <a:latin typeface="微软雅黑" panose="020B0503020204020204" charset="-122"/>
                <a:ea typeface="微软雅黑" panose="020B0503020204020204" charset="-122"/>
                <a:cs typeface="微软雅黑" panose="020B0503020204020204" charset="-122"/>
              </a:rPr>
              <a:t>指出二难推理的前提是虚假的（或指出其假言前提不是充分条件，或指出其选言支不穷尽，比如“拿竹竿进城”）；</a:t>
            </a:r>
          </a:p>
          <a:p>
            <a:pPr marL="0" lvl="0" indent="0">
              <a:lnSpc>
                <a:spcPct val="150000"/>
              </a:lnSpc>
              <a:buNone/>
            </a:pPr>
            <a:r>
              <a:rPr lang="en-US" altLang="zh-CN" sz="2800" b="1" smtClean="0">
                <a:latin typeface="微软雅黑" panose="020B0503020204020204" charset="-122"/>
                <a:ea typeface="微软雅黑" panose="020B0503020204020204" charset="-122"/>
                <a:cs typeface="微软雅黑" panose="020B0503020204020204" charset="-122"/>
              </a:rPr>
              <a:t>2.</a:t>
            </a:r>
            <a:r>
              <a:rPr lang="zh-CN" altLang="zh-CN" sz="2800" b="1" smtClean="0">
                <a:latin typeface="微软雅黑" panose="020B0503020204020204" charset="-122"/>
                <a:ea typeface="微软雅黑" panose="020B0503020204020204" charset="-122"/>
                <a:cs typeface="微软雅黑" panose="020B0503020204020204" charset="-122"/>
              </a:rPr>
              <a:t>指出推理过程违反了逻辑规律或推理规则；</a:t>
            </a:r>
          </a:p>
          <a:p>
            <a:pPr marL="0" lvl="0" indent="0">
              <a:lnSpc>
                <a:spcPct val="150000"/>
              </a:lnSpc>
              <a:buNone/>
            </a:pPr>
            <a:r>
              <a:rPr lang="en-US" altLang="zh-CN" sz="2800" b="1" smtClean="0">
                <a:latin typeface="微软雅黑" panose="020B0503020204020204" charset="-122"/>
                <a:ea typeface="微软雅黑" panose="020B0503020204020204" charset="-122"/>
                <a:cs typeface="微软雅黑" panose="020B0503020204020204" charset="-122"/>
              </a:rPr>
              <a:t>3.</a:t>
            </a:r>
            <a:r>
              <a:rPr lang="zh-CN" altLang="zh-CN" sz="2800" b="1" smtClean="0">
                <a:latin typeface="微软雅黑" panose="020B0503020204020204" charset="-122"/>
                <a:ea typeface="微软雅黑" panose="020B0503020204020204" charset="-122"/>
                <a:cs typeface="微软雅黑" panose="020B0503020204020204" charset="-122"/>
              </a:rPr>
              <a:t>构建一个与之针锋相对的二难推理。</a:t>
            </a:r>
          </a:p>
          <a:p>
            <a:pPr marL="0" indent="0">
              <a:lnSpc>
                <a:spcPct val="150000"/>
              </a:lnSpc>
              <a:buNone/>
            </a:pPr>
            <a:r>
              <a:rPr lang="zh-CN" altLang="zh-CN" sz="2800" b="1" smtClean="0">
                <a:solidFill>
                  <a:srgbClr val="C00000"/>
                </a:solidFill>
                <a:latin typeface="微软雅黑" panose="020B0503020204020204" charset="-122"/>
                <a:ea typeface="微软雅黑" panose="020B0503020204020204" charset="-122"/>
                <a:cs typeface="微软雅黑" panose="020B0503020204020204" charset="-122"/>
              </a:rPr>
              <a:t>生活不如意处十之八九，“熊和鱼掌不可兼得”，要学会取舍，权衡轻重，不要患得患失，一旦选择了就不要后悔，勇往直前。</a:t>
            </a:r>
            <a:endParaRPr lang="zh-CN" altLang="zh-CN" sz="2800" b="1" smtClean="0">
              <a:solidFill>
                <a:srgbClr val="C00000"/>
              </a:solidFill>
              <a:latin typeface="微软雅黑"/>
              <a:ea typeface="微软雅黑"/>
              <a:cs typeface="微软雅黑" panose="020B0503020204020204" charset="-122"/>
            </a:endParaRPr>
          </a:p>
        </p:txBody>
      </p:sp>
      <p:pic>
        <p:nvPicPr>
          <p:cNvPr id="17" name="图片 16"/>
          <p:cNvPicPr>
            <a:picLocks noChangeAspect="1"/>
          </p:cNvPicPr>
          <p:nvPr>
            <p:custDataLst>
              <p:tags r:id="rId1"/>
            </p:custDataLst>
          </p:nvPr>
        </p:nvPicPr>
        <p:blipFill>
          <a:blip r:embed="rId3">
            <a:extLst>
              <a:ext uri="{28A0092B-C50C-407E-A947-70E740481C1C}">
                <a14:useLocalDpi xmlns:a14="http://schemas.microsoft.com/office/drawing/2010/main" val="0"/>
              </a:ext>
            </a:extLst>
          </a:blip>
          <a:stretch>
            <a:fillRect/>
          </a:stretch>
        </p:blipFill>
        <p:spPr>
          <a:xfrm>
            <a:off x="-113665" y="-41910"/>
            <a:ext cx="4492027" cy="1149985"/>
          </a:xfrm>
          <a:prstGeom prst="rect">
            <a:avLst/>
          </a:prstGeom>
        </p:spPr>
      </p:pic>
      <p:sp>
        <p:nvSpPr>
          <p:cNvPr id="18" name="内容占位符 2"/>
          <p:cNvSpPr>
            <a:spLocks noGrp="1"/>
          </p:cNvSpPr>
          <p:nvPr/>
        </p:nvSpPr>
        <p:spPr bwMode="auto">
          <a:xfrm>
            <a:off x="1011555" y="225911"/>
            <a:ext cx="3829685" cy="64403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b="1" smtClean="0">
                <a:solidFill>
                  <a:srgbClr val="FF0000"/>
                </a:solidFill>
                <a:latin typeface="微软雅黑" panose="020B0503020204020204" charset="-122"/>
                <a:ea typeface="微软雅黑" panose="020B0503020204020204" charset="-122"/>
              </a:rPr>
              <a:t>学会取舍破二难</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edge">
                                      <p:cBhvr>
                                        <p:cTn id="7" dur="20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edge">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edge">
                                      <p:cBhvr>
                                        <p:cTn id="17" dur="20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edge">
                                      <p:cBhvr>
                                        <p:cTn id="22" dur="20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edge">
                                      <p:cBhvr>
                                        <p:cTn id="27" dur="2000"/>
                                        <p:tgtEl>
                                          <p:spTgt spid="3">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wedge">
                                      <p:cBhvr>
                                        <p:cTn id="32"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91371" y="1509383"/>
            <a:ext cx="3304429" cy="3296521"/>
            <a:chOff x="567625" y="1876138"/>
            <a:chExt cx="3317875" cy="3309938"/>
          </a:xfrm>
          <a:blipFill>
            <a:blip r:embed="rId2"/>
            <a:stretch>
              <a:fillRect/>
            </a:stretch>
          </a:blipFill>
        </p:grpSpPr>
        <p:sp>
          <p:nvSpPr>
            <p:cNvPr id="3" name="Oval 19"/>
            <p:cNvSpPr>
              <a:spLocks noChangeArrowheads="1"/>
            </p:cNvSpPr>
            <p:nvPr/>
          </p:nvSpPr>
          <p:spPr bwMode="auto">
            <a:xfrm>
              <a:off x="830928" y="2100612"/>
              <a:ext cx="2790825" cy="2782888"/>
            </a:xfrm>
            <a:prstGeom prst="ellipse">
              <a:avLst/>
            </a:prstGeom>
            <a:grpFill/>
            <a:ln>
              <a:noFill/>
            </a:ln>
          </p:spPr>
          <p:txBody>
            <a:bodyPr vert="horz" wrap="square" lIns="91372" tIns="45685" rIns="91372" bIns="45685" numCol="1" anchor="t" anchorCtr="0" compatLnSpc="1"/>
            <a:lstStyle/>
            <a:p>
              <a:endParaRPr lang="zh-CN" altLang="en-US"/>
            </a:p>
          </p:txBody>
        </p:sp>
        <p:grpSp>
          <p:nvGrpSpPr>
            <p:cNvPr id="4" name="组合 3"/>
            <p:cNvGrpSpPr/>
            <p:nvPr/>
          </p:nvGrpSpPr>
          <p:grpSpPr>
            <a:xfrm rot="20826964">
              <a:off x="567625" y="1876138"/>
              <a:ext cx="3317875" cy="3309938"/>
              <a:chOff x="625806" y="2032000"/>
              <a:chExt cx="3317875" cy="3309938"/>
            </a:xfrm>
            <a:grpFill/>
          </p:grpSpPr>
          <p:sp>
            <p:nvSpPr>
              <p:cNvPr id="5" name="Freeform 21"/>
              <p:cNvSpPr/>
              <p:nvPr/>
            </p:nvSpPr>
            <p:spPr bwMode="auto">
              <a:xfrm>
                <a:off x="865519" y="2032000"/>
                <a:ext cx="1376363" cy="885825"/>
              </a:xfrm>
              <a:custGeom>
                <a:avLst/>
                <a:gdLst>
                  <a:gd name="T0" fmla="*/ 227 w 2059"/>
                  <a:gd name="T1" fmla="*/ 1328 h 1328"/>
                  <a:gd name="T2" fmla="*/ 2059 w 2059"/>
                  <a:gd name="T3" fmla="*/ 262 h 1328"/>
                  <a:gd name="T4" fmla="*/ 2059 w 2059"/>
                  <a:gd name="T5" fmla="*/ 0 h 1328"/>
                  <a:gd name="T6" fmla="*/ 0 w 2059"/>
                  <a:gd name="T7" fmla="*/ 1197 h 1328"/>
                  <a:gd name="T8" fmla="*/ 227 w 2059"/>
                  <a:gd name="T9" fmla="*/ 1328 h 1328"/>
                </a:gdLst>
                <a:ahLst/>
                <a:cxnLst>
                  <a:cxn ang="0">
                    <a:pos x="T0" y="T1"/>
                  </a:cxn>
                  <a:cxn ang="0">
                    <a:pos x="T2" y="T3"/>
                  </a:cxn>
                  <a:cxn ang="0">
                    <a:pos x="T4" y="T5"/>
                  </a:cxn>
                  <a:cxn ang="0">
                    <a:pos x="T6" y="T7"/>
                  </a:cxn>
                  <a:cxn ang="0">
                    <a:pos x="T8" y="T9"/>
                  </a:cxn>
                </a:cxnLst>
                <a:rect l="0" t="0" r="r" b="b"/>
                <a:pathLst>
                  <a:path w="2059" h="1328">
                    <a:moveTo>
                      <a:pt x="227" y="1328"/>
                    </a:moveTo>
                    <a:cubicBezTo>
                      <a:pt x="606" y="706"/>
                      <a:pt x="1282" y="285"/>
                      <a:pt x="2059" y="262"/>
                    </a:cubicBezTo>
                    <a:lnTo>
                      <a:pt x="2059" y="0"/>
                    </a:lnTo>
                    <a:cubicBezTo>
                      <a:pt x="1186" y="23"/>
                      <a:pt x="424" y="497"/>
                      <a:pt x="0" y="1197"/>
                    </a:cubicBezTo>
                    <a:lnTo>
                      <a:pt x="227" y="13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72" tIns="45685" rIns="91372" bIns="45685" numCol="1" anchor="t" anchorCtr="0" compatLnSpc="1"/>
              <a:lstStyle/>
              <a:p>
                <a:endParaRPr lang="zh-CN" altLang="en-US"/>
              </a:p>
            </p:txBody>
          </p:sp>
          <p:sp>
            <p:nvSpPr>
              <p:cNvPr id="6" name="Freeform 22"/>
              <p:cNvSpPr/>
              <p:nvPr/>
            </p:nvSpPr>
            <p:spPr bwMode="auto">
              <a:xfrm>
                <a:off x="625806" y="2032000"/>
                <a:ext cx="3317875" cy="3309938"/>
              </a:xfrm>
              <a:custGeom>
                <a:avLst/>
                <a:gdLst>
                  <a:gd name="T0" fmla="*/ 2527 w 4963"/>
                  <a:gd name="T1" fmla="*/ 262 h 4963"/>
                  <a:gd name="T2" fmla="*/ 4702 w 4963"/>
                  <a:gd name="T3" fmla="*/ 2481 h 4963"/>
                  <a:gd name="T4" fmla="*/ 2482 w 4963"/>
                  <a:gd name="T5" fmla="*/ 4701 h 4963"/>
                  <a:gd name="T6" fmla="*/ 262 w 4963"/>
                  <a:gd name="T7" fmla="*/ 2481 h 4963"/>
                  <a:gd name="T8" fmla="*/ 530 w 4963"/>
                  <a:gd name="T9" fmla="*/ 1424 h 4963"/>
                  <a:gd name="T10" fmla="*/ 303 w 4963"/>
                  <a:gd name="T11" fmla="*/ 1293 h 4963"/>
                  <a:gd name="T12" fmla="*/ 0 w 4963"/>
                  <a:gd name="T13" fmla="*/ 2481 h 4963"/>
                  <a:gd name="T14" fmla="*/ 2482 w 4963"/>
                  <a:gd name="T15" fmla="*/ 4963 h 4963"/>
                  <a:gd name="T16" fmla="*/ 4963 w 4963"/>
                  <a:gd name="T17" fmla="*/ 2481 h 4963"/>
                  <a:gd name="T18" fmla="*/ 2527 w 4963"/>
                  <a:gd name="T19" fmla="*/ 0 h 4963"/>
                  <a:gd name="T20" fmla="*/ 2527 w 4963"/>
                  <a:gd name="T21" fmla="*/ 262 h 4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63" h="4963">
                    <a:moveTo>
                      <a:pt x="2527" y="262"/>
                    </a:moveTo>
                    <a:cubicBezTo>
                      <a:pt x="3732" y="286"/>
                      <a:pt x="4702" y="1271"/>
                      <a:pt x="4702" y="2481"/>
                    </a:cubicBezTo>
                    <a:cubicBezTo>
                      <a:pt x="4702" y="3707"/>
                      <a:pt x="3708" y="4701"/>
                      <a:pt x="2482" y="4701"/>
                    </a:cubicBezTo>
                    <a:cubicBezTo>
                      <a:pt x="1256" y="4701"/>
                      <a:pt x="262" y="3707"/>
                      <a:pt x="262" y="2481"/>
                    </a:cubicBezTo>
                    <a:cubicBezTo>
                      <a:pt x="262" y="2098"/>
                      <a:pt x="359" y="1738"/>
                      <a:pt x="530" y="1424"/>
                    </a:cubicBezTo>
                    <a:lnTo>
                      <a:pt x="303" y="1293"/>
                    </a:lnTo>
                    <a:cubicBezTo>
                      <a:pt x="110" y="1646"/>
                      <a:pt x="0" y="2051"/>
                      <a:pt x="0" y="2481"/>
                    </a:cubicBezTo>
                    <a:cubicBezTo>
                      <a:pt x="0" y="3852"/>
                      <a:pt x="1111" y="4963"/>
                      <a:pt x="2482" y="4963"/>
                    </a:cubicBezTo>
                    <a:cubicBezTo>
                      <a:pt x="3852" y="4963"/>
                      <a:pt x="4963" y="3852"/>
                      <a:pt x="4963" y="2481"/>
                    </a:cubicBezTo>
                    <a:cubicBezTo>
                      <a:pt x="4963" y="1126"/>
                      <a:pt x="3877" y="24"/>
                      <a:pt x="2527" y="0"/>
                    </a:cubicBezTo>
                    <a:lnTo>
                      <a:pt x="2527"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72" tIns="45685" rIns="91372" bIns="45685" numCol="1" anchor="t" anchorCtr="0" compatLnSpc="1"/>
              <a:lstStyle/>
              <a:p>
                <a:endParaRPr lang="zh-CN" altLang="en-US"/>
              </a:p>
            </p:txBody>
          </p:sp>
        </p:grpSp>
      </p:grpSp>
      <p:grpSp>
        <p:nvGrpSpPr>
          <p:cNvPr id="40" name="组合 39"/>
          <p:cNvGrpSpPr/>
          <p:nvPr/>
        </p:nvGrpSpPr>
        <p:grpSpPr>
          <a:xfrm>
            <a:off x="2844102" y="3955888"/>
            <a:ext cx="1059920" cy="1059920"/>
            <a:chOff x="2768799" y="4332405"/>
            <a:chExt cx="1059920" cy="1059920"/>
          </a:xfrm>
        </p:grpSpPr>
        <p:sp>
          <p:nvSpPr>
            <p:cNvPr id="7" name="椭圆 6"/>
            <p:cNvSpPr/>
            <p:nvPr/>
          </p:nvSpPr>
          <p:spPr bwMode="auto">
            <a:xfrm>
              <a:off x="2768799" y="4332405"/>
              <a:ext cx="1059920" cy="1059920"/>
            </a:xfrm>
            <a:prstGeom prst="ellipse">
              <a:avLst/>
            </a:prstGeom>
            <a:solidFill>
              <a:schemeClr val="accent3"/>
            </a:solidFill>
            <a:ln w="9525" cap="flat" cmpd="sng" algn="ctr">
              <a:noFill/>
              <a:prstDash val="solid"/>
              <a:round/>
              <a:headEnd type="none" w="med" len="med"/>
              <a:tailEnd type="none" w="med" len="med"/>
            </a:ln>
            <a:effectLst/>
          </p:spPr>
          <p:txBody>
            <a:bodyPr vert="horz" wrap="square" lIns="91372" tIns="45685" rIns="91372" bIns="45685" numCol="1" rtlCol="0" anchor="t" anchorCtr="0" compatLnSpc="1"/>
            <a:lstStyle/>
            <a:p>
              <a:pPr defTabSz="913765" fontAlgn="base">
                <a:spcBef>
                  <a:spcPct val="0"/>
                </a:spcBef>
                <a:spcAft>
                  <a:spcPct val="0"/>
                </a:spcAft>
              </a:pPr>
              <a:endParaRPr lang="zh-CN" altLang="en-US">
                <a:latin typeface="Arial" pitchFamily="34" charset="0"/>
                <a:ea typeface="宋体" pitchFamily="2" charset="-122"/>
              </a:endParaRPr>
            </a:p>
          </p:txBody>
        </p:sp>
        <p:sp>
          <p:nvSpPr>
            <p:cNvPr id="8" name="TextBox 33"/>
            <p:cNvSpPr txBox="1"/>
            <p:nvPr/>
          </p:nvSpPr>
          <p:spPr>
            <a:xfrm>
              <a:off x="2851718" y="4495102"/>
              <a:ext cx="894080" cy="521970"/>
            </a:xfrm>
            <a:prstGeom prst="rect">
              <a:avLst/>
            </a:prstGeom>
            <a:noFill/>
          </p:spPr>
          <p:txBody>
            <a:bodyPr wrap="none" rtlCol="0">
              <a:spAutoFit/>
            </a:bodyPr>
            <a:lstStyle/>
            <a:p>
              <a:pPr algn="ctr"/>
              <a:r>
                <a:rPr lang="zh-CN" altLang="en-US" sz="2800">
                  <a:solidFill>
                    <a:schemeClr val="bg1"/>
                  </a:solidFill>
                  <a:latin typeface="+mn-ea"/>
                </a:rPr>
                <a:t>目录</a:t>
              </a:r>
            </a:p>
          </p:txBody>
        </p:sp>
      </p:grpSp>
      <p:sp>
        <p:nvSpPr>
          <p:cNvPr id="9" name="TextBox 35"/>
          <p:cNvSpPr txBox="1"/>
          <p:nvPr/>
        </p:nvSpPr>
        <p:spPr>
          <a:xfrm>
            <a:off x="2887596" y="4647305"/>
            <a:ext cx="909853" cy="307777"/>
          </a:xfrm>
          <a:prstGeom prst="rect">
            <a:avLst/>
          </a:prstGeom>
          <a:noFill/>
        </p:spPr>
        <p:txBody>
          <a:bodyPr wrap="square" rtlCol="0">
            <a:spAutoFit/>
          </a:bodyPr>
          <a:lstStyle/>
          <a:p>
            <a:pPr algn="ctr"/>
            <a:r>
              <a:rPr lang="en-US" altLang="zh-CN" sz="1400">
                <a:solidFill>
                  <a:schemeClr val="bg1"/>
                </a:solidFill>
                <a:latin typeface="+mj-lt"/>
              </a:rPr>
              <a:t>Contents</a:t>
            </a:r>
            <a:endParaRPr lang="zh-CN" altLang="en-US" sz="1400">
              <a:solidFill>
                <a:schemeClr val="bg1"/>
              </a:solidFill>
              <a:latin typeface="+mj-lt"/>
            </a:endParaRPr>
          </a:p>
        </p:txBody>
      </p:sp>
      <p:sp>
        <p:nvSpPr>
          <p:cNvPr id="10" name="Freeform 23"/>
          <p:cNvSpPr/>
          <p:nvPr/>
        </p:nvSpPr>
        <p:spPr bwMode="auto">
          <a:xfrm>
            <a:off x="4491152" y="839096"/>
            <a:ext cx="709094" cy="806823"/>
          </a:xfrm>
          <a:custGeom>
            <a:avLst/>
            <a:gdLst>
              <a:gd name="T0" fmla="*/ 91 w 865"/>
              <a:gd name="T1" fmla="*/ 0 h 865"/>
              <a:gd name="T2" fmla="*/ 774 w 865"/>
              <a:gd name="T3" fmla="*/ 0 h 865"/>
              <a:gd name="T4" fmla="*/ 865 w 865"/>
              <a:gd name="T5" fmla="*/ 91 h 865"/>
              <a:gd name="T6" fmla="*/ 865 w 865"/>
              <a:gd name="T7" fmla="*/ 774 h 865"/>
              <a:gd name="T8" fmla="*/ 774 w 865"/>
              <a:gd name="T9" fmla="*/ 865 h 865"/>
              <a:gd name="T10" fmla="*/ 91 w 865"/>
              <a:gd name="T11" fmla="*/ 865 h 865"/>
              <a:gd name="T12" fmla="*/ 0 w 865"/>
              <a:gd name="T13" fmla="*/ 774 h 865"/>
              <a:gd name="T14" fmla="*/ 0 w 865"/>
              <a:gd name="T15" fmla="*/ 91 h 865"/>
              <a:gd name="T16" fmla="*/ 91 w 865"/>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chemeClr val="accent4"/>
          </a:solidFill>
          <a:ln>
            <a:noFill/>
          </a:ln>
        </p:spPr>
        <p:txBody>
          <a:bodyPr vert="horz" wrap="square" lIns="91372" tIns="45685" rIns="91372" bIns="45685" numCol="1" anchor="t" anchorCtr="0" compatLnSpc="1"/>
          <a:lstStyle/>
          <a:p>
            <a:endParaRPr lang="zh-CN" altLang="en-US">
              <a:solidFill>
                <a:schemeClr val="bg1"/>
              </a:solidFill>
            </a:endParaRPr>
          </a:p>
        </p:txBody>
      </p:sp>
      <p:sp>
        <p:nvSpPr>
          <p:cNvPr id="11" name="Freeform 24"/>
          <p:cNvSpPr/>
          <p:nvPr/>
        </p:nvSpPr>
        <p:spPr bwMode="auto">
          <a:xfrm>
            <a:off x="5270045" y="839097"/>
            <a:ext cx="5716422" cy="753035"/>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4"/>
            </a:solidFill>
            <a:prstDash val="solid"/>
            <a:miter lim="800000"/>
          </a:ln>
        </p:spPr>
        <p:txBody>
          <a:bodyPr vert="horz" wrap="square" lIns="91372" tIns="45685" rIns="91372" bIns="45685" numCol="1" anchor="t" anchorCtr="0" compatLnSpc="1"/>
          <a:lstStyle/>
          <a:p>
            <a:pPr algn="ctr"/>
            <a:r>
              <a:rPr lang="zh-CN" altLang="zh-CN" sz="3200" b="1" smtClean="0">
                <a:solidFill>
                  <a:srgbClr val="00B0F0"/>
                </a:solidFill>
                <a:latin typeface="微软雅黑" panose="020B0503020204020204" charset="-122"/>
                <a:ea typeface="微软雅黑" panose="020B0503020204020204" charset="-122"/>
              </a:rPr>
              <a:t>比较异同初感悟</a:t>
            </a:r>
            <a:endParaRPr lang="zh-CN" altLang="zh-CN" sz="3200" b="1" smtClean="0">
              <a:solidFill>
                <a:srgbClr val="00B0F0"/>
              </a:solidFill>
              <a:latin typeface="微软雅黑"/>
              <a:ea typeface="微软雅黑"/>
            </a:endParaRPr>
          </a:p>
        </p:txBody>
      </p:sp>
      <p:sp>
        <p:nvSpPr>
          <p:cNvPr id="12" name="Freeform 25"/>
          <p:cNvSpPr/>
          <p:nvPr/>
        </p:nvSpPr>
        <p:spPr bwMode="auto">
          <a:xfrm>
            <a:off x="4491152" y="2238780"/>
            <a:ext cx="709094" cy="837907"/>
          </a:xfrm>
          <a:custGeom>
            <a:avLst/>
            <a:gdLst>
              <a:gd name="T0" fmla="*/ 91 w 865"/>
              <a:gd name="T1" fmla="*/ 0 h 865"/>
              <a:gd name="T2" fmla="*/ 774 w 865"/>
              <a:gd name="T3" fmla="*/ 0 h 865"/>
              <a:gd name="T4" fmla="*/ 865 w 865"/>
              <a:gd name="T5" fmla="*/ 91 h 865"/>
              <a:gd name="T6" fmla="*/ 865 w 865"/>
              <a:gd name="T7" fmla="*/ 774 h 865"/>
              <a:gd name="T8" fmla="*/ 774 w 865"/>
              <a:gd name="T9" fmla="*/ 865 h 865"/>
              <a:gd name="T10" fmla="*/ 91 w 865"/>
              <a:gd name="T11" fmla="*/ 865 h 865"/>
              <a:gd name="T12" fmla="*/ 0 w 865"/>
              <a:gd name="T13" fmla="*/ 774 h 865"/>
              <a:gd name="T14" fmla="*/ 0 w 865"/>
              <a:gd name="T15" fmla="*/ 91 h 865"/>
              <a:gd name="T16" fmla="*/ 91 w 865"/>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chemeClr val="accent5"/>
          </a:solidFill>
          <a:ln>
            <a:noFill/>
          </a:ln>
        </p:spPr>
        <p:txBody>
          <a:bodyPr vert="horz" wrap="square" lIns="91372" tIns="45685" rIns="91372" bIns="45685" numCol="1" anchor="t" anchorCtr="0" compatLnSpc="1"/>
          <a:lstStyle/>
          <a:p>
            <a:endParaRPr lang="zh-CN" altLang="en-US">
              <a:solidFill>
                <a:schemeClr val="bg1"/>
              </a:solidFill>
            </a:endParaRPr>
          </a:p>
        </p:txBody>
      </p:sp>
      <p:sp>
        <p:nvSpPr>
          <p:cNvPr id="13" name="Freeform 26"/>
          <p:cNvSpPr/>
          <p:nvPr/>
        </p:nvSpPr>
        <p:spPr bwMode="auto">
          <a:xfrm>
            <a:off x="5270045" y="2238779"/>
            <a:ext cx="5716422" cy="827149"/>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solidFill>
            <a:prstDash val="solid"/>
            <a:miter lim="800000"/>
          </a:ln>
        </p:spPr>
        <p:txBody>
          <a:bodyPr vert="horz" wrap="square" lIns="91372" tIns="45685" rIns="91372" bIns="45685" numCol="1" anchor="t" anchorCtr="0" compatLnSpc="1"/>
          <a:lstStyle/>
          <a:p>
            <a:pPr algn="ctr"/>
            <a:endParaRPr lang="zh-CN" altLang="en-US"/>
          </a:p>
        </p:txBody>
      </p:sp>
      <p:sp>
        <p:nvSpPr>
          <p:cNvPr id="14" name="Freeform 27"/>
          <p:cNvSpPr/>
          <p:nvPr/>
        </p:nvSpPr>
        <p:spPr bwMode="auto">
          <a:xfrm>
            <a:off x="4491152" y="3625401"/>
            <a:ext cx="709094" cy="806749"/>
          </a:xfrm>
          <a:custGeom>
            <a:avLst/>
            <a:gdLst>
              <a:gd name="T0" fmla="*/ 91 w 865"/>
              <a:gd name="T1" fmla="*/ 0 h 866"/>
              <a:gd name="T2" fmla="*/ 774 w 865"/>
              <a:gd name="T3" fmla="*/ 0 h 866"/>
              <a:gd name="T4" fmla="*/ 865 w 865"/>
              <a:gd name="T5" fmla="*/ 91 h 866"/>
              <a:gd name="T6" fmla="*/ 865 w 865"/>
              <a:gd name="T7" fmla="*/ 775 h 866"/>
              <a:gd name="T8" fmla="*/ 774 w 865"/>
              <a:gd name="T9" fmla="*/ 866 h 866"/>
              <a:gd name="T10" fmla="*/ 91 w 865"/>
              <a:gd name="T11" fmla="*/ 866 h 866"/>
              <a:gd name="T12" fmla="*/ 0 w 865"/>
              <a:gd name="T13" fmla="*/ 775 h 866"/>
              <a:gd name="T14" fmla="*/ 0 w 865"/>
              <a:gd name="T15" fmla="*/ 91 h 866"/>
              <a:gd name="T16" fmla="*/ 91 w 865"/>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5"/>
                </a:lnTo>
                <a:cubicBezTo>
                  <a:pt x="865" y="825"/>
                  <a:pt x="824" y="866"/>
                  <a:pt x="774" y="866"/>
                </a:cubicBezTo>
                <a:lnTo>
                  <a:pt x="91" y="866"/>
                </a:lnTo>
                <a:cubicBezTo>
                  <a:pt x="41" y="866"/>
                  <a:pt x="0" y="825"/>
                  <a:pt x="0" y="775"/>
                </a:cubicBezTo>
                <a:lnTo>
                  <a:pt x="0" y="91"/>
                </a:lnTo>
                <a:cubicBezTo>
                  <a:pt x="0" y="41"/>
                  <a:pt x="41" y="0"/>
                  <a:pt x="91" y="0"/>
                </a:cubicBezTo>
                <a:close/>
              </a:path>
            </a:pathLst>
          </a:custGeom>
          <a:solidFill>
            <a:schemeClr val="accent3"/>
          </a:solidFill>
          <a:ln>
            <a:noFill/>
          </a:ln>
        </p:spPr>
        <p:txBody>
          <a:bodyPr vert="horz" wrap="square" lIns="91372" tIns="45685" rIns="91372" bIns="45685" numCol="1" anchor="t" anchorCtr="0" compatLnSpc="1"/>
          <a:lstStyle/>
          <a:p>
            <a:endParaRPr lang="zh-CN" altLang="en-US">
              <a:solidFill>
                <a:schemeClr val="bg1"/>
              </a:solidFill>
            </a:endParaRPr>
          </a:p>
        </p:txBody>
      </p:sp>
      <p:sp>
        <p:nvSpPr>
          <p:cNvPr id="15" name="Freeform 28"/>
          <p:cNvSpPr/>
          <p:nvPr/>
        </p:nvSpPr>
        <p:spPr bwMode="auto">
          <a:xfrm>
            <a:off x="5270045" y="3625402"/>
            <a:ext cx="5716422" cy="795991"/>
          </a:xfrm>
          <a:custGeom>
            <a:avLst/>
            <a:gdLst>
              <a:gd name="T0" fmla="*/ 91 w 8683"/>
              <a:gd name="T1" fmla="*/ 0 h 866"/>
              <a:gd name="T2" fmla="*/ 8591 w 8683"/>
              <a:gd name="T3" fmla="*/ 0 h 866"/>
              <a:gd name="T4" fmla="*/ 8683 w 8683"/>
              <a:gd name="T5" fmla="*/ 91 h 866"/>
              <a:gd name="T6" fmla="*/ 8683 w 8683"/>
              <a:gd name="T7" fmla="*/ 775 h 866"/>
              <a:gd name="T8" fmla="*/ 8591 w 8683"/>
              <a:gd name="T9" fmla="*/ 866 h 866"/>
              <a:gd name="T10" fmla="*/ 91 w 8683"/>
              <a:gd name="T11" fmla="*/ 866 h 866"/>
              <a:gd name="T12" fmla="*/ 0 w 8683"/>
              <a:gd name="T13" fmla="*/ 775 h 866"/>
              <a:gd name="T14" fmla="*/ 0 w 8683"/>
              <a:gd name="T15" fmla="*/ 91 h 866"/>
              <a:gd name="T16" fmla="*/ 91 w 8683"/>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5"/>
                </a:lnTo>
                <a:cubicBezTo>
                  <a:pt x="8683" y="825"/>
                  <a:pt x="8642" y="866"/>
                  <a:pt x="8591" y="866"/>
                </a:cubicBezTo>
                <a:lnTo>
                  <a:pt x="91" y="866"/>
                </a:lnTo>
                <a:cubicBezTo>
                  <a:pt x="41" y="866"/>
                  <a:pt x="0" y="825"/>
                  <a:pt x="0" y="775"/>
                </a:cubicBezTo>
                <a:lnTo>
                  <a:pt x="0" y="91"/>
                </a:lnTo>
                <a:cubicBezTo>
                  <a:pt x="0" y="41"/>
                  <a:pt x="41" y="0"/>
                  <a:pt x="91" y="0"/>
                </a:cubicBezTo>
                <a:close/>
              </a:path>
            </a:pathLst>
          </a:custGeom>
          <a:solidFill>
            <a:srgbClr val="FFFFFF"/>
          </a:solidFill>
          <a:ln w="9525" cap="flat">
            <a:solidFill>
              <a:schemeClr val="accent3"/>
            </a:solidFill>
            <a:prstDash val="solid"/>
            <a:miter lim="800000"/>
          </a:ln>
        </p:spPr>
        <p:txBody>
          <a:bodyPr vert="horz" wrap="square" lIns="91372" tIns="45685" rIns="91372" bIns="45685" numCol="1" anchor="t" anchorCtr="0" compatLnSpc="1"/>
          <a:lstStyle/>
          <a:p>
            <a:pPr algn="ctr"/>
            <a:endParaRPr lang="zh-CN" altLang="en-US"/>
          </a:p>
        </p:txBody>
      </p:sp>
      <p:sp>
        <p:nvSpPr>
          <p:cNvPr id="17" name="TextBox 48"/>
          <p:cNvSpPr txBox="1"/>
          <p:nvPr/>
        </p:nvSpPr>
        <p:spPr>
          <a:xfrm>
            <a:off x="5435730" y="2351770"/>
            <a:ext cx="5420143" cy="584775"/>
          </a:xfrm>
          <a:prstGeom prst="rect">
            <a:avLst/>
          </a:prstGeom>
          <a:noFill/>
        </p:spPr>
        <p:txBody>
          <a:bodyPr wrap="square" rtlCol="0">
            <a:spAutoFit/>
          </a:bodyPr>
          <a:lstStyle>
            <a:defPPr>
              <a:defRPr lang="zh-CN"/>
            </a:defPPr>
            <a:lvl1pPr>
              <a:defRPr sz="3200" b="1">
                <a:solidFill>
                  <a:schemeClr val="accent1"/>
                </a:solidFill>
                <a:latin typeface="微软雅黑" panose="020B0503020204020204" charset="-122"/>
                <a:ea typeface="微软雅黑" panose="020B0503020204020204" charset="-122"/>
              </a:defRPr>
            </a:lvl1pPr>
          </a:lstStyle>
          <a:p>
            <a:pPr algn="ctr"/>
            <a:r>
              <a:rPr lang="zh-CN" altLang="zh-CN" smtClean="0">
                <a:solidFill>
                  <a:srgbClr val="00B0F0"/>
                </a:solidFill>
              </a:rPr>
              <a:t>指点迷津见真知</a:t>
            </a:r>
          </a:p>
        </p:txBody>
      </p:sp>
      <p:sp>
        <p:nvSpPr>
          <p:cNvPr id="18" name="TextBox 55"/>
          <p:cNvSpPr txBox="1"/>
          <p:nvPr/>
        </p:nvSpPr>
        <p:spPr>
          <a:xfrm>
            <a:off x="5435730" y="3715969"/>
            <a:ext cx="5420143" cy="584775"/>
          </a:xfrm>
          <a:prstGeom prst="rect">
            <a:avLst/>
          </a:prstGeom>
          <a:noFill/>
        </p:spPr>
        <p:txBody>
          <a:bodyPr wrap="square" rtlCol="0">
            <a:spAutoFit/>
          </a:bodyPr>
          <a:lstStyle>
            <a:defPPr>
              <a:defRPr lang="zh-CN"/>
            </a:defPPr>
            <a:lvl1pPr>
              <a:defRPr sz="3200" b="1">
                <a:solidFill>
                  <a:schemeClr val="accent1"/>
                </a:solidFill>
                <a:latin typeface="微软雅黑" panose="020B0503020204020204" charset="-122"/>
                <a:ea typeface="微软雅黑" panose="020B0503020204020204" charset="-122"/>
              </a:defRPr>
            </a:lvl1pPr>
          </a:lstStyle>
          <a:p>
            <a:pPr algn="ctr"/>
            <a:r>
              <a:rPr lang="zh-CN" altLang="zh-CN" smtClean="0">
                <a:solidFill>
                  <a:srgbClr val="00B0F0"/>
                </a:solidFill>
              </a:rPr>
              <a:t>融会贯通展身手</a:t>
            </a:r>
            <a:endParaRPr lang="zh-CN" altLang="en-US">
              <a:solidFill>
                <a:srgbClr val="00B0F0"/>
              </a:solidFill>
            </a:endParaRPr>
          </a:p>
        </p:txBody>
      </p:sp>
      <p:sp>
        <p:nvSpPr>
          <p:cNvPr id="19" name="TextBox 58"/>
          <p:cNvSpPr txBox="1"/>
          <p:nvPr/>
        </p:nvSpPr>
        <p:spPr>
          <a:xfrm>
            <a:off x="4610870" y="891281"/>
            <a:ext cx="413385" cy="990356"/>
          </a:xfrm>
          <a:prstGeom prst="rect">
            <a:avLst/>
          </a:prstGeom>
          <a:noFill/>
        </p:spPr>
        <p:txBody>
          <a:bodyPr wrap="none" rtlCol="0">
            <a:spAutoFit/>
          </a:bodyPr>
          <a:lstStyle/>
          <a:p>
            <a:r>
              <a:rPr lang="en-US" altLang="zh-CN" sz="3600" b="1">
                <a:solidFill>
                  <a:schemeClr val="bg1"/>
                </a:solidFill>
                <a:latin typeface="+mj-ea"/>
                <a:ea typeface="+mj-ea"/>
              </a:rPr>
              <a:t>1</a:t>
            </a:r>
            <a:endParaRPr lang="zh-CN" altLang="en-US" sz="3600" b="1">
              <a:solidFill>
                <a:schemeClr val="bg1"/>
              </a:solidFill>
              <a:latin typeface="+mj-ea"/>
              <a:ea typeface="+mj-ea"/>
            </a:endParaRPr>
          </a:p>
        </p:txBody>
      </p:sp>
      <p:sp>
        <p:nvSpPr>
          <p:cNvPr id="20" name="TextBox 59"/>
          <p:cNvSpPr txBox="1"/>
          <p:nvPr/>
        </p:nvSpPr>
        <p:spPr>
          <a:xfrm>
            <a:off x="4610870" y="2244184"/>
            <a:ext cx="413385" cy="646331"/>
          </a:xfrm>
          <a:prstGeom prst="rect">
            <a:avLst/>
          </a:prstGeom>
          <a:noFill/>
        </p:spPr>
        <p:txBody>
          <a:bodyPr wrap="square" rtlCol="0">
            <a:spAutoFit/>
          </a:bodyPr>
          <a:lstStyle/>
          <a:p>
            <a:r>
              <a:rPr lang="en-US" altLang="zh-CN" sz="3600" b="1">
                <a:solidFill>
                  <a:schemeClr val="bg1"/>
                </a:solidFill>
                <a:latin typeface="+mj-ea"/>
                <a:ea typeface="+mj-ea"/>
              </a:rPr>
              <a:t>2</a:t>
            </a:r>
            <a:endParaRPr lang="zh-CN" altLang="en-US" sz="3600" b="1">
              <a:solidFill>
                <a:schemeClr val="bg1"/>
              </a:solidFill>
              <a:latin typeface="+mj-ea"/>
              <a:ea typeface="+mj-ea"/>
            </a:endParaRPr>
          </a:p>
        </p:txBody>
      </p:sp>
      <p:sp>
        <p:nvSpPr>
          <p:cNvPr id="21" name="TextBox 60"/>
          <p:cNvSpPr txBox="1"/>
          <p:nvPr/>
        </p:nvSpPr>
        <p:spPr>
          <a:xfrm>
            <a:off x="4610870" y="3643437"/>
            <a:ext cx="413385" cy="990356"/>
          </a:xfrm>
          <a:prstGeom prst="rect">
            <a:avLst/>
          </a:prstGeom>
          <a:noFill/>
        </p:spPr>
        <p:txBody>
          <a:bodyPr wrap="none" rtlCol="0">
            <a:spAutoFit/>
          </a:bodyPr>
          <a:lstStyle/>
          <a:p>
            <a:r>
              <a:rPr lang="en-US" altLang="zh-CN" sz="3600" b="1">
                <a:solidFill>
                  <a:schemeClr val="bg1"/>
                </a:solidFill>
                <a:latin typeface="+mj-ea"/>
                <a:ea typeface="+mj-ea"/>
              </a:rPr>
              <a:t>3</a:t>
            </a:r>
            <a:endParaRPr lang="zh-CN" altLang="en-US" sz="3600" b="1">
              <a:solidFill>
                <a:schemeClr val="bg1"/>
              </a:solidFill>
              <a:latin typeface="+mj-ea"/>
              <a:ea typeface="+mj-ea"/>
            </a:endParaRPr>
          </a:p>
        </p:txBody>
      </p:sp>
      <p:sp>
        <p:nvSpPr>
          <p:cNvPr id="22" name="Freeform 27"/>
          <p:cNvSpPr/>
          <p:nvPr/>
        </p:nvSpPr>
        <p:spPr bwMode="auto">
          <a:xfrm>
            <a:off x="4491152" y="5025299"/>
            <a:ext cx="709094" cy="751557"/>
          </a:xfrm>
          <a:custGeom>
            <a:avLst/>
            <a:gdLst>
              <a:gd name="T0" fmla="*/ 91 w 865"/>
              <a:gd name="T1" fmla="*/ 0 h 866"/>
              <a:gd name="T2" fmla="*/ 774 w 865"/>
              <a:gd name="T3" fmla="*/ 0 h 866"/>
              <a:gd name="T4" fmla="*/ 865 w 865"/>
              <a:gd name="T5" fmla="*/ 91 h 866"/>
              <a:gd name="T6" fmla="*/ 865 w 865"/>
              <a:gd name="T7" fmla="*/ 775 h 866"/>
              <a:gd name="T8" fmla="*/ 774 w 865"/>
              <a:gd name="T9" fmla="*/ 866 h 866"/>
              <a:gd name="T10" fmla="*/ 91 w 865"/>
              <a:gd name="T11" fmla="*/ 866 h 866"/>
              <a:gd name="T12" fmla="*/ 0 w 865"/>
              <a:gd name="T13" fmla="*/ 775 h 866"/>
              <a:gd name="T14" fmla="*/ 0 w 865"/>
              <a:gd name="T15" fmla="*/ 91 h 866"/>
              <a:gd name="T16" fmla="*/ 91 w 865"/>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5"/>
                </a:lnTo>
                <a:cubicBezTo>
                  <a:pt x="865" y="825"/>
                  <a:pt x="824" y="866"/>
                  <a:pt x="774" y="866"/>
                </a:cubicBezTo>
                <a:lnTo>
                  <a:pt x="91" y="866"/>
                </a:lnTo>
                <a:cubicBezTo>
                  <a:pt x="41" y="866"/>
                  <a:pt x="0" y="825"/>
                  <a:pt x="0" y="775"/>
                </a:cubicBezTo>
                <a:lnTo>
                  <a:pt x="0" y="91"/>
                </a:lnTo>
                <a:cubicBezTo>
                  <a:pt x="0" y="41"/>
                  <a:pt x="41" y="0"/>
                  <a:pt x="91" y="0"/>
                </a:cubicBezTo>
                <a:close/>
              </a:path>
            </a:pathLst>
          </a:custGeom>
          <a:solidFill>
            <a:schemeClr val="accent2"/>
          </a:solidFill>
          <a:ln>
            <a:noFill/>
          </a:ln>
        </p:spPr>
        <p:txBody>
          <a:bodyPr vert="horz" wrap="square" lIns="91372" tIns="45685" rIns="91372" bIns="45685" numCol="1" anchor="t" anchorCtr="0" compatLnSpc="1"/>
          <a:lstStyle/>
          <a:p>
            <a:endParaRPr lang="zh-CN" altLang="en-US">
              <a:solidFill>
                <a:schemeClr val="bg1"/>
              </a:solidFill>
            </a:endParaRPr>
          </a:p>
        </p:txBody>
      </p:sp>
      <p:sp>
        <p:nvSpPr>
          <p:cNvPr id="23" name="Freeform 28"/>
          <p:cNvSpPr/>
          <p:nvPr/>
        </p:nvSpPr>
        <p:spPr bwMode="auto">
          <a:xfrm>
            <a:off x="5270045" y="5025299"/>
            <a:ext cx="5716422" cy="751557"/>
          </a:xfrm>
          <a:custGeom>
            <a:avLst/>
            <a:gdLst>
              <a:gd name="T0" fmla="*/ 91 w 8683"/>
              <a:gd name="T1" fmla="*/ 0 h 866"/>
              <a:gd name="T2" fmla="*/ 8591 w 8683"/>
              <a:gd name="T3" fmla="*/ 0 h 866"/>
              <a:gd name="T4" fmla="*/ 8683 w 8683"/>
              <a:gd name="T5" fmla="*/ 91 h 866"/>
              <a:gd name="T6" fmla="*/ 8683 w 8683"/>
              <a:gd name="T7" fmla="*/ 775 h 866"/>
              <a:gd name="T8" fmla="*/ 8591 w 8683"/>
              <a:gd name="T9" fmla="*/ 866 h 866"/>
              <a:gd name="T10" fmla="*/ 91 w 8683"/>
              <a:gd name="T11" fmla="*/ 866 h 866"/>
              <a:gd name="T12" fmla="*/ 0 w 8683"/>
              <a:gd name="T13" fmla="*/ 775 h 866"/>
              <a:gd name="T14" fmla="*/ 0 w 8683"/>
              <a:gd name="T15" fmla="*/ 91 h 866"/>
              <a:gd name="T16" fmla="*/ 91 w 8683"/>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5"/>
                </a:lnTo>
                <a:cubicBezTo>
                  <a:pt x="8683" y="825"/>
                  <a:pt x="8642" y="866"/>
                  <a:pt x="8591" y="866"/>
                </a:cubicBezTo>
                <a:lnTo>
                  <a:pt x="91" y="866"/>
                </a:lnTo>
                <a:cubicBezTo>
                  <a:pt x="41" y="866"/>
                  <a:pt x="0" y="825"/>
                  <a:pt x="0" y="775"/>
                </a:cubicBezTo>
                <a:lnTo>
                  <a:pt x="0" y="91"/>
                </a:lnTo>
                <a:cubicBezTo>
                  <a:pt x="0" y="41"/>
                  <a:pt x="41" y="0"/>
                  <a:pt x="91" y="0"/>
                </a:cubicBezTo>
                <a:close/>
              </a:path>
            </a:pathLst>
          </a:custGeom>
          <a:solidFill>
            <a:srgbClr val="FFFFFF"/>
          </a:solidFill>
          <a:ln w="9525" cap="flat">
            <a:solidFill>
              <a:schemeClr val="accent2"/>
            </a:solidFill>
            <a:prstDash val="solid"/>
            <a:miter lim="800000"/>
          </a:ln>
        </p:spPr>
        <p:txBody>
          <a:bodyPr vert="horz" wrap="square" lIns="91372" tIns="45685" rIns="91372" bIns="45685" numCol="1" anchor="t" anchorCtr="0" compatLnSpc="1"/>
          <a:lstStyle/>
          <a:p>
            <a:pPr algn="ctr"/>
            <a:endParaRPr lang="zh-CN" altLang="en-US"/>
          </a:p>
        </p:txBody>
      </p:sp>
      <p:sp>
        <p:nvSpPr>
          <p:cNvPr id="24" name="TextBox 55"/>
          <p:cNvSpPr txBox="1"/>
          <p:nvPr/>
        </p:nvSpPr>
        <p:spPr>
          <a:xfrm>
            <a:off x="5435730" y="5115868"/>
            <a:ext cx="5420143" cy="584775"/>
          </a:xfrm>
          <a:prstGeom prst="rect">
            <a:avLst/>
          </a:prstGeom>
          <a:noFill/>
        </p:spPr>
        <p:txBody>
          <a:bodyPr wrap="square" rtlCol="0">
            <a:spAutoFit/>
          </a:bodyPr>
          <a:lstStyle>
            <a:defPPr>
              <a:defRPr lang="zh-CN"/>
            </a:defPPr>
            <a:lvl1pPr>
              <a:defRPr sz="3200" b="1">
                <a:solidFill>
                  <a:schemeClr val="accent1"/>
                </a:solidFill>
                <a:latin typeface="微软雅黑" panose="020B0503020204020204" charset="-122"/>
                <a:ea typeface="微软雅黑" panose="020B0503020204020204" charset="-122"/>
              </a:defRPr>
            </a:lvl1pPr>
          </a:lstStyle>
          <a:p>
            <a:pPr algn="ctr"/>
            <a:r>
              <a:rPr lang="zh-CN" altLang="zh-CN" smtClean="0">
                <a:solidFill>
                  <a:srgbClr val="00B0F0"/>
                </a:solidFill>
              </a:rPr>
              <a:t>学会取舍破二难</a:t>
            </a:r>
          </a:p>
        </p:txBody>
      </p:sp>
      <p:sp>
        <p:nvSpPr>
          <p:cNvPr id="25" name="TextBox 60"/>
          <p:cNvSpPr txBox="1"/>
          <p:nvPr/>
        </p:nvSpPr>
        <p:spPr>
          <a:xfrm>
            <a:off x="4610870" y="5043333"/>
            <a:ext cx="417102" cy="646331"/>
          </a:xfrm>
          <a:prstGeom prst="rect">
            <a:avLst/>
          </a:prstGeom>
          <a:noFill/>
        </p:spPr>
        <p:txBody>
          <a:bodyPr wrap="none" rtlCol="0">
            <a:spAutoFit/>
          </a:bodyPr>
          <a:lstStyle/>
          <a:p>
            <a:r>
              <a:rPr lang="en-US" altLang="zh-CN" sz="3600" b="1" smtClean="0">
                <a:solidFill>
                  <a:schemeClr val="bg1"/>
                </a:solidFill>
                <a:latin typeface="+mj-ea"/>
                <a:ea typeface="+mj-ea"/>
              </a:rPr>
              <a:t>4</a:t>
            </a:r>
            <a:endParaRPr lang="zh-CN" altLang="en-US" sz="3600" b="1">
              <a:solidFill>
                <a:schemeClr val="bg1"/>
              </a:solidFill>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1" name="直接连接符 10"/>
          <p:cNvCxnSpPr/>
          <p:nvPr/>
        </p:nvCxnSpPr>
        <p:spPr>
          <a:xfrm>
            <a:off x="457742" y="2041948"/>
            <a:ext cx="11276198" cy="6314"/>
          </a:xfrm>
          <a:prstGeom prst="line">
            <a:avLst/>
          </a:prstGeom>
          <a:ln w="254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2218690" y="489585"/>
            <a:ext cx="7875270" cy="2123658"/>
          </a:xfrm>
          <a:prstGeom prst="rect">
            <a:avLst/>
          </a:prstGeom>
          <a:noFill/>
          <a:ln w="9525">
            <a:noFill/>
          </a:ln>
        </p:spPr>
        <p:txBody>
          <a:bodyPr wrap="square">
            <a:spAutoFit/>
          </a:bodyPr>
          <a:lstStyle/>
          <a:p>
            <a:pPr algn="ctr"/>
            <a:r>
              <a:rPr lang="zh-CN" altLang="en-US" sz="6600" b="1">
                <a:solidFill>
                  <a:srgbClr val="FF0000"/>
                </a:solidFill>
                <a:latin typeface="微软雅黑" panose="020B0503020204020204" charset="-122"/>
                <a:ea typeface="微软雅黑" panose="020B0503020204020204" charset="-122"/>
              </a:rPr>
              <a:t>一</a:t>
            </a:r>
            <a:r>
              <a:rPr lang="zh-CN" altLang="en-US" sz="6600" b="1" smtClean="0">
                <a:solidFill>
                  <a:srgbClr val="FF0000"/>
                </a:solidFill>
                <a:latin typeface="微软雅黑" panose="020B0503020204020204" charset="-122"/>
                <a:ea typeface="微软雅黑" panose="020B0503020204020204" charset="-122"/>
              </a:rPr>
              <a:t>、</a:t>
            </a:r>
            <a:r>
              <a:rPr lang="zh-CN" altLang="zh-CN" sz="6600" b="1" smtClean="0">
                <a:solidFill>
                  <a:srgbClr val="FF0000"/>
                </a:solidFill>
                <a:latin typeface="微软雅黑" panose="020B0503020204020204" charset="-122"/>
                <a:ea typeface="微软雅黑" panose="020B0503020204020204" charset="-122"/>
              </a:rPr>
              <a:t>比较异同初感悟</a:t>
            </a:r>
            <a:endParaRPr lang="zh-CN" altLang="zh-CN" sz="6600" b="1" smtClean="0">
              <a:solidFill>
                <a:srgbClr val="FF0000"/>
              </a:solidFill>
              <a:latin typeface="微软雅黑"/>
              <a:ea typeface="微软雅黑"/>
            </a:endParaRPr>
          </a:p>
          <a:p>
            <a:pPr indent="0" algn="ctr"/>
            <a:endParaRPr lang="zh-CN" altLang="en-US" sz="6600" b="1">
              <a:solidFill>
                <a:srgbClr val="FF0000"/>
              </a:solidFill>
              <a:latin typeface="微软雅黑" panose="020B0503020204020204" charset="-122"/>
              <a:ea typeface="微软雅黑" panose="020B0503020204020204" charset="-122"/>
            </a:endParaRPr>
          </a:p>
        </p:txBody>
      </p:sp>
      <p:pic>
        <p:nvPicPr>
          <p:cNvPr id="2" name="图片 1" descr="t013eb4959345bf904b"/>
          <p:cNvPicPr>
            <a:picLocks noChangeAspect="1"/>
          </p:cNvPicPr>
          <p:nvPr/>
        </p:nvPicPr>
        <p:blipFill>
          <a:blip r:embed="rId2"/>
          <a:stretch>
            <a:fillRect/>
          </a:stretch>
        </p:blipFill>
        <p:spPr>
          <a:xfrm>
            <a:off x="484094" y="2227580"/>
            <a:ext cx="11295530" cy="443992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AutoShape 2" descr="http://img4.imgtn.bdimg.com/it/u=3768899429,651764554&amp;fm=214&amp;gp=0.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b="1"/>
          </a:p>
        </p:txBody>
      </p:sp>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824" y="-52070"/>
            <a:ext cx="4749612" cy="1149985"/>
          </a:xfrm>
          <a:prstGeom prst="rect">
            <a:avLst/>
          </a:prstGeom>
        </p:spPr>
      </p:pic>
      <p:sp>
        <p:nvSpPr>
          <p:cNvPr id="18" name="内容占位符 2"/>
          <p:cNvSpPr>
            <a:spLocks noGrp="1"/>
          </p:cNvSpPr>
          <p:nvPr>
            <p:ph idx="1"/>
          </p:nvPr>
        </p:nvSpPr>
        <p:spPr bwMode="auto">
          <a:xfrm>
            <a:off x="1011555" y="213995"/>
            <a:ext cx="3829685" cy="79311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pPr marL="0" indent="0">
              <a:buNone/>
            </a:pPr>
            <a:r>
              <a:rPr lang="zh-CN" altLang="zh-CN" b="1" smtClean="0">
                <a:solidFill>
                  <a:srgbClr val="FF0000"/>
                </a:solidFill>
                <a:latin typeface="微软雅黑" panose="020B0503020204020204" charset="-122"/>
                <a:ea typeface="微软雅黑" panose="020B0503020204020204" charset="-122"/>
              </a:rPr>
              <a:t>比较异同初感悟</a:t>
            </a:r>
            <a:endParaRPr lang="zh-CN" altLang="en-US" b="1" smtClean="0">
              <a:solidFill>
                <a:srgbClr val="FF0000"/>
              </a:solidFill>
              <a:latin typeface="微软雅黑"/>
              <a:ea typeface="微软雅黑"/>
            </a:endParaRPr>
          </a:p>
        </p:txBody>
      </p:sp>
      <p:sp>
        <p:nvSpPr>
          <p:cNvPr id="6" name="矩形 5"/>
          <p:cNvSpPr/>
          <p:nvPr/>
        </p:nvSpPr>
        <p:spPr>
          <a:xfrm>
            <a:off x="460525" y="1097690"/>
            <a:ext cx="10564010" cy="2306955"/>
          </a:xfrm>
          <a:prstGeom prst="rect">
            <a:avLst/>
          </a:prstGeom>
        </p:spPr>
        <p:txBody>
          <a:bodyPr wrap="square">
            <a:spAutoFit/>
          </a:bodyPr>
          <a:lstStyle/>
          <a:p>
            <a:pPr fontAlgn="auto">
              <a:lnSpc>
                <a:spcPct val="150000"/>
              </a:lnSpc>
            </a:pPr>
            <a:r>
              <a:rPr lang="zh-CN" altLang="zh-CN" sz="3200" b="1" smtClean="0">
                <a:latin typeface="微软雅黑" panose="020B0503020204020204" charset="-122"/>
                <a:ea typeface="微软雅黑" panose="020B0503020204020204" charset="-122"/>
                <a:cs typeface="微软雅黑" panose="020B0503020204020204" charset="-122"/>
              </a:rPr>
              <a:t>①前提：所有的虚词都是词，</a:t>
            </a:r>
            <a:endParaRPr lang="zh-CN" altLang="zh-CN" sz="3200" b="1" smtClean="0">
              <a:latin typeface="微软雅黑"/>
              <a:ea typeface="微软雅黑"/>
              <a:cs typeface="微软雅黑" panose="020B0503020204020204" charset="-122"/>
            </a:endParaRPr>
          </a:p>
          <a:p>
            <a:pPr fontAlgn="auto">
              <a:lnSpc>
                <a:spcPct val="150000"/>
              </a:lnSpc>
            </a:pPr>
            <a:r>
              <a:rPr lang="en-US" altLang="zh-CN" sz="3200" b="1" smtClean="0">
                <a:latin typeface="微软雅黑" panose="020B0503020204020204" charset="-122"/>
                <a:ea typeface="微软雅黑" panose="020B0503020204020204" charset="-122"/>
                <a:cs typeface="微软雅黑" panose="020B0503020204020204" charset="-122"/>
              </a:rPr>
              <a:t>             </a:t>
            </a:r>
            <a:r>
              <a:rPr lang="zh-CN" altLang="zh-CN" sz="3200" b="1" smtClean="0">
                <a:latin typeface="微软雅黑" panose="020B0503020204020204" charset="-122"/>
                <a:ea typeface="微软雅黑" panose="020B0503020204020204" charset="-122"/>
                <a:cs typeface="微软雅黑" panose="020B0503020204020204" charset="-122"/>
              </a:rPr>
              <a:t>所有的介词都是虚词，</a:t>
            </a:r>
          </a:p>
          <a:p>
            <a:pPr fontAlgn="auto">
              <a:lnSpc>
                <a:spcPct val="150000"/>
              </a:lnSpc>
            </a:pPr>
            <a:r>
              <a:rPr lang="en-US" altLang="zh-CN" sz="3200" b="1" smtClean="0">
                <a:latin typeface="微软雅黑" panose="020B0503020204020204" charset="-122"/>
                <a:ea typeface="微软雅黑" panose="020B0503020204020204" charset="-122"/>
                <a:cs typeface="微软雅黑" panose="020B0503020204020204" charset="-122"/>
              </a:rPr>
              <a:t>   </a:t>
            </a:r>
            <a:r>
              <a:rPr lang="zh-CN" altLang="zh-CN" sz="3200" b="1" smtClean="0">
                <a:latin typeface="微软雅黑" panose="020B0503020204020204" charset="-122"/>
                <a:ea typeface="微软雅黑" panose="020B0503020204020204" charset="-122"/>
                <a:cs typeface="微软雅黑" panose="020B0503020204020204" charset="-122"/>
              </a:rPr>
              <a:t>结论：所有的介词都是词。</a:t>
            </a:r>
          </a:p>
        </p:txBody>
      </p:sp>
      <p:sp>
        <p:nvSpPr>
          <p:cNvPr id="16" name="矩形 15"/>
          <p:cNvSpPr/>
          <p:nvPr/>
        </p:nvSpPr>
        <p:spPr>
          <a:xfrm>
            <a:off x="460487" y="3608480"/>
            <a:ext cx="6196405" cy="2306955"/>
          </a:xfrm>
          <a:prstGeom prst="rect">
            <a:avLst/>
          </a:prstGeom>
        </p:spPr>
        <p:txBody>
          <a:bodyPr wrap="square">
            <a:spAutoFit/>
          </a:bodyPr>
          <a:lstStyle/>
          <a:p>
            <a:pPr lvl="0" fontAlgn="auto">
              <a:lnSpc>
                <a:spcPct val="150000"/>
              </a:lnSpc>
            </a:pPr>
            <a:r>
              <a:rPr lang="zh-CN" altLang="zh-CN" sz="3200" b="1" smtClean="0">
                <a:solidFill>
                  <a:prstClr val="black"/>
                </a:solidFill>
                <a:latin typeface="微软雅黑" panose="020B0503020204020204" charset="-122"/>
                <a:ea typeface="微软雅黑" panose="020B0503020204020204" charset="-122"/>
                <a:cs typeface="微软雅黑" panose="020B0503020204020204" charset="-122"/>
              </a:rPr>
              <a:t>②前提：比喻是一种修辞手法，</a:t>
            </a:r>
            <a:endParaRPr lang="zh-CN" altLang="zh-CN" sz="3200" b="1" smtClean="0">
              <a:solidFill>
                <a:prstClr val="black"/>
              </a:solidFill>
              <a:latin typeface="微软雅黑"/>
              <a:ea typeface="微软雅黑"/>
              <a:cs typeface="微软雅黑" panose="020B0503020204020204" charset="-122"/>
            </a:endParaRPr>
          </a:p>
          <a:p>
            <a:pPr lvl="0" fontAlgn="auto">
              <a:lnSpc>
                <a:spcPct val="150000"/>
              </a:lnSpc>
            </a:pPr>
            <a:r>
              <a:rPr lang="en-US" altLang="zh-CN" sz="3200" b="1" smtClean="0">
                <a:solidFill>
                  <a:prstClr val="black"/>
                </a:solidFill>
                <a:latin typeface="微软雅黑" panose="020B0503020204020204" charset="-122"/>
                <a:ea typeface="微软雅黑" panose="020B0503020204020204" charset="-122"/>
                <a:cs typeface="微软雅黑" panose="020B0503020204020204" charset="-122"/>
              </a:rPr>
              <a:t>             </a:t>
            </a:r>
            <a:r>
              <a:rPr lang="zh-CN" altLang="zh-CN" sz="3200" b="1" smtClean="0">
                <a:solidFill>
                  <a:prstClr val="black"/>
                </a:solidFill>
                <a:latin typeface="微软雅黑" panose="020B0503020204020204" charset="-122"/>
                <a:ea typeface="微软雅黑" panose="020B0503020204020204" charset="-122"/>
                <a:cs typeface="微软雅黑" panose="020B0503020204020204" charset="-122"/>
              </a:rPr>
              <a:t>借代是一种修辞手法，</a:t>
            </a:r>
          </a:p>
          <a:p>
            <a:pPr lvl="0" fontAlgn="auto">
              <a:lnSpc>
                <a:spcPct val="150000"/>
              </a:lnSpc>
            </a:pPr>
            <a:r>
              <a:rPr lang="en-US" altLang="zh-CN" sz="3200" b="1" smtClean="0">
                <a:solidFill>
                  <a:prstClr val="black"/>
                </a:solidFill>
                <a:latin typeface="微软雅黑" panose="020B0503020204020204" charset="-122"/>
                <a:ea typeface="微软雅黑" panose="020B0503020204020204" charset="-122"/>
                <a:cs typeface="微软雅黑" panose="020B0503020204020204" charset="-122"/>
              </a:rPr>
              <a:t>   </a:t>
            </a:r>
            <a:r>
              <a:rPr lang="zh-CN" altLang="zh-CN" sz="3200" b="1" smtClean="0">
                <a:solidFill>
                  <a:prstClr val="black"/>
                </a:solidFill>
                <a:latin typeface="微软雅黑" panose="020B0503020204020204" charset="-122"/>
                <a:ea typeface="微软雅黑" panose="020B0503020204020204" charset="-122"/>
                <a:cs typeface="微软雅黑" panose="020B0503020204020204" charset="-122"/>
              </a:rPr>
              <a:t>结论：借代是比喻。</a:t>
            </a:r>
          </a:p>
        </p:txBody>
      </p:sp>
      <p:pic>
        <p:nvPicPr>
          <p:cNvPr id="3" name="图片 2"/>
          <p:cNvPicPr>
            <a:picLocks noChangeAspect="1"/>
          </p:cNvPicPr>
          <p:nvPr/>
        </p:nvPicPr>
        <p:blipFill>
          <a:blip r:embed="rId3"/>
          <a:srcRect l="10387" t="6077" b="6387"/>
          <a:stretch>
            <a:fillRect/>
          </a:stretch>
        </p:blipFill>
        <p:spPr>
          <a:xfrm>
            <a:off x="6174105" y="1829435"/>
            <a:ext cx="5772150" cy="36830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wipe(down)">
                                      <p:cBhvr>
                                        <p:cTn id="10" dur="500"/>
                                        <p:tgtEl>
                                          <p:spTgt spid="6">
                                            <p:txEl>
                                              <p:pRg st="1" end="1"/>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wipe(down)">
                                      <p:cBhvr>
                                        <p:cTn id="13" dur="500"/>
                                        <p:tgtEl>
                                          <p:spTgt spid="6">
                                            <p:txEl>
                                              <p:pRg st="2" end="2"/>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6">
                                            <p:txEl>
                                              <p:pRg st="0" end="0"/>
                                            </p:txEl>
                                          </p:spTgt>
                                        </p:tgtEl>
                                        <p:attrNameLst>
                                          <p:attrName>style.visibility</p:attrName>
                                        </p:attrNameLst>
                                      </p:cBhvr>
                                      <p:to>
                                        <p:strVal val="visible"/>
                                      </p:to>
                                    </p:set>
                                    <p:animEffect transition="in" filter="wipe(down)">
                                      <p:cBhvr>
                                        <p:cTn id="18" dur="500"/>
                                        <p:tgtEl>
                                          <p:spTgt spid="16">
                                            <p:txEl>
                                              <p:pRg st="0" end="0"/>
                                            </p:txEl>
                                          </p:spTgt>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6">
                                            <p:txEl>
                                              <p:pRg st="1" end="1"/>
                                            </p:txEl>
                                          </p:spTgt>
                                        </p:tgtEl>
                                        <p:attrNameLst>
                                          <p:attrName>style.visibility</p:attrName>
                                        </p:attrNameLst>
                                      </p:cBhvr>
                                      <p:to>
                                        <p:strVal val="visible"/>
                                      </p:to>
                                    </p:set>
                                    <p:animEffect transition="in" filter="wipe(down)">
                                      <p:cBhvr>
                                        <p:cTn id="21" dur="500"/>
                                        <p:tgtEl>
                                          <p:spTgt spid="16">
                                            <p:txEl>
                                              <p:pRg st="1" end="1"/>
                                            </p:txEl>
                                          </p:spTgt>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6">
                                            <p:txEl>
                                              <p:pRg st="2" end="2"/>
                                            </p:txEl>
                                          </p:spTgt>
                                        </p:tgtEl>
                                        <p:attrNameLst>
                                          <p:attrName>style.visibility</p:attrName>
                                        </p:attrNameLst>
                                      </p:cBhvr>
                                      <p:to>
                                        <p:strVal val="visible"/>
                                      </p:to>
                                    </p:set>
                                    <p:animEffect transition="in" filter="wipe(down)">
                                      <p:cBhvr>
                                        <p:cTn id="24" dur="500"/>
                                        <p:tgtEl>
                                          <p:spTgt spid="1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allAtOnce"/>
      <p:bldP spid="16" grpId="0" uiExpand="1" build="allAtOnce"/>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367665" y="1633855"/>
            <a:ext cx="6933565" cy="1753235"/>
          </a:xfrm>
          <a:prstGeom prst="rect">
            <a:avLst/>
          </a:prstGeom>
        </p:spPr>
        <p:txBody>
          <a:bodyPr wrap="square">
            <a:spAutoFit/>
          </a:bodyPr>
          <a:lstStyle/>
          <a:p>
            <a:pPr fontAlgn="auto">
              <a:lnSpc>
                <a:spcPct val="150000"/>
              </a:lnSpc>
            </a:pPr>
            <a:r>
              <a:rPr lang="en-US" altLang="zh-CN" sz="2400" b="1" smtClean="0">
                <a:latin typeface="微软雅黑" panose="020B0503020204020204" charset="-122"/>
                <a:ea typeface="微软雅黑" panose="020B0503020204020204" charset="-122"/>
              </a:rPr>
              <a:t>1.</a:t>
            </a:r>
            <a:r>
              <a:rPr lang="zh-CN" altLang="zh-CN" sz="2400" b="1" smtClean="0">
                <a:latin typeface="微软雅黑" panose="020B0503020204020204" charset="-122"/>
                <a:ea typeface="微软雅黑" panose="020B0503020204020204" charset="-122"/>
              </a:rPr>
              <a:t>这两组推理都有三个概念，前提中有一个概念是重复的。</a:t>
            </a:r>
            <a:endParaRPr lang="zh-CN" altLang="zh-CN" sz="2400" b="1" smtClean="0">
              <a:latin typeface="微软雅黑"/>
              <a:ea typeface="微软雅黑"/>
            </a:endParaRPr>
          </a:p>
          <a:p>
            <a:pPr fontAlgn="auto">
              <a:lnSpc>
                <a:spcPct val="150000"/>
              </a:lnSpc>
            </a:pPr>
            <a:r>
              <a:rPr lang="en-US" altLang="zh-CN" sz="2400" b="1" smtClean="0">
                <a:latin typeface="微软雅黑" panose="020B0503020204020204" charset="-122"/>
                <a:ea typeface="微软雅黑" panose="020B0503020204020204" charset="-122"/>
              </a:rPr>
              <a:t>2.</a:t>
            </a:r>
            <a:r>
              <a:rPr lang="zh-CN" altLang="zh-CN" sz="2400" b="1" smtClean="0">
                <a:latin typeface="微软雅黑" panose="020B0503020204020204" charset="-122"/>
                <a:ea typeface="微软雅黑" panose="020B0503020204020204" charset="-122"/>
              </a:rPr>
              <a:t>重复的概念的位置不一样，导致结论的真假不同。</a:t>
            </a:r>
            <a:endParaRPr lang="en-US" altLang="zh-CN" sz="2400" b="1" smtClean="0">
              <a:latin typeface="微软雅黑"/>
              <a:ea typeface="微软雅黑"/>
            </a:endParaRPr>
          </a:p>
        </p:txBody>
      </p:sp>
      <p:sp>
        <p:nvSpPr>
          <p:cNvPr id="2" name="AutoShape 2" descr="http://img4.imgtn.bdimg.com/it/u=3768899429,651764554&amp;fm=214&amp;gp=0.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824" y="-52070"/>
            <a:ext cx="4900220" cy="1149985"/>
          </a:xfrm>
          <a:prstGeom prst="rect">
            <a:avLst/>
          </a:prstGeom>
        </p:spPr>
      </p:pic>
      <p:sp>
        <p:nvSpPr>
          <p:cNvPr id="18" name="内容占位符 2"/>
          <p:cNvSpPr>
            <a:spLocks noGrp="1"/>
          </p:cNvSpPr>
          <p:nvPr>
            <p:ph idx="1"/>
          </p:nvPr>
        </p:nvSpPr>
        <p:spPr bwMode="auto">
          <a:xfrm>
            <a:off x="1011555" y="198755"/>
            <a:ext cx="3829685" cy="79311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pPr marL="0" indent="0">
              <a:buNone/>
            </a:pPr>
            <a:r>
              <a:rPr lang="zh-CN" altLang="zh-CN" b="1" smtClean="0">
                <a:solidFill>
                  <a:srgbClr val="FF0000"/>
                </a:solidFill>
                <a:latin typeface="微软雅黑" panose="020B0503020204020204" charset="-122"/>
                <a:ea typeface="微软雅黑" panose="020B0503020204020204" charset="-122"/>
              </a:rPr>
              <a:t>比较异同初感悟</a:t>
            </a:r>
            <a:endParaRPr lang="zh-CN" altLang="en-US" b="1" smtClean="0">
              <a:solidFill>
                <a:srgbClr val="FF0000"/>
              </a:solidFill>
              <a:latin typeface="微软雅黑" panose="020B0503020204020204" charset="-122"/>
              <a:ea typeface="微软雅黑" panose="020B0503020204020204" charset="-122"/>
            </a:endParaRPr>
          </a:p>
        </p:txBody>
      </p:sp>
      <p:sp>
        <p:nvSpPr>
          <p:cNvPr id="9" name="TextBox 8"/>
          <p:cNvSpPr txBox="1"/>
          <p:nvPr/>
        </p:nvSpPr>
        <p:spPr>
          <a:xfrm>
            <a:off x="523875" y="3846195"/>
            <a:ext cx="6935470" cy="1753235"/>
          </a:xfrm>
          <a:prstGeom prst="rect">
            <a:avLst/>
          </a:prstGeom>
          <a:noFill/>
        </p:spPr>
        <p:txBody>
          <a:bodyPr wrap="square" rtlCol="0">
            <a:spAutoFit/>
          </a:bodyPr>
          <a:lstStyle/>
          <a:p>
            <a:pPr indent="0" fontAlgn="auto">
              <a:lnSpc>
                <a:spcPct val="150000"/>
              </a:lnSpc>
            </a:pPr>
            <a:r>
              <a:rPr lang="zh-CN" altLang="zh-CN" sz="2400" b="1" smtClean="0">
                <a:latin typeface="微软雅黑" panose="020B0503020204020204" charset="-122"/>
                <a:ea typeface="微软雅黑" panose="020B0503020204020204" charset="-122"/>
              </a:rPr>
              <a:t>第一组中“词”和“虚词”，“介词”和“虚词”都是包含关系，推理结论一定为真；而第二组中的“比喻”和“借代”是反对关系，推理结论则为假。</a:t>
            </a:r>
            <a:endParaRPr lang="zh-CN" altLang="en-US" sz="2400" smtClean="0">
              <a:latin typeface="微软雅黑"/>
              <a:ea typeface="微软雅黑"/>
            </a:endParaRPr>
          </a:p>
        </p:txBody>
      </p:sp>
      <p:grpSp>
        <p:nvGrpSpPr>
          <p:cNvPr id="22" name="组合 21"/>
          <p:cNvGrpSpPr/>
          <p:nvPr/>
        </p:nvGrpSpPr>
        <p:grpSpPr>
          <a:xfrm>
            <a:off x="7945120" y="1633855"/>
            <a:ext cx="3329305" cy="4471035"/>
            <a:chOff x="7944979" y="1197812"/>
            <a:chExt cx="2548953" cy="5223745"/>
          </a:xfrm>
        </p:grpSpPr>
        <p:grpSp>
          <p:nvGrpSpPr>
            <p:cNvPr id="7" name="组合 6"/>
            <p:cNvGrpSpPr/>
            <p:nvPr/>
          </p:nvGrpSpPr>
          <p:grpSpPr>
            <a:xfrm>
              <a:off x="7944979" y="1197812"/>
              <a:ext cx="2448272" cy="2232248"/>
              <a:chOff x="5436096" y="3140968"/>
              <a:chExt cx="2448272" cy="2232248"/>
            </a:xfrm>
          </p:grpSpPr>
          <p:sp>
            <p:nvSpPr>
              <p:cNvPr id="8" name="椭圆 7"/>
              <p:cNvSpPr/>
              <p:nvPr/>
            </p:nvSpPr>
            <p:spPr>
              <a:xfrm>
                <a:off x="5436096" y="3140968"/>
                <a:ext cx="2448272" cy="2232248"/>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ltLang="zh-CN" smtClean="0">
                  <a:solidFill>
                    <a:schemeClr val="tx1"/>
                  </a:solidFill>
                </a:endParaRPr>
              </a:p>
              <a:p>
                <a:pPr algn="ctr"/>
                <a:endParaRPr lang="en-US" altLang="zh-CN" smtClean="0">
                  <a:solidFill>
                    <a:schemeClr val="tx1"/>
                  </a:solidFill>
                </a:endParaRPr>
              </a:p>
              <a:p>
                <a:pPr algn="ctr"/>
                <a:endParaRPr lang="en-US" altLang="zh-CN" smtClean="0">
                  <a:solidFill>
                    <a:schemeClr val="tx1"/>
                  </a:solidFill>
                </a:endParaRPr>
              </a:p>
              <a:p>
                <a:pPr algn="ctr"/>
                <a:endParaRPr lang="en-US" altLang="zh-CN" smtClean="0">
                  <a:solidFill>
                    <a:schemeClr val="tx1"/>
                  </a:solidFill>
                </a:endParaRPr>
              </a:p>
              <a:p>
                <a:pPr algn="ctr"/>
                <a:endParaRPr lang="en-US" altLang="zh-CN" smtClean="0">
                  <a:solidFill>
                    <a:schemeClr val="tx1"/>
                  </a:solidFill>
                </a:endParaRPr>
              </a:p>
              <a:p>
                <a:pPr algn="ctr"/>
                <a:endParaRPr lang="en-US" altLang="zh-CN" smtClean="0">
                  <a:solidFill>
                    <a:schemeClr val="tx1"/>
                  </a:solidFill>
                </a:endParaRPr>
              </a:p>
              <a:p>
                <a:pPr algn="ctr"/>
                <a:endParaRPr lang="en-US" altLang="zh-CN" smtClean="0">
                  <a:solidFill>
                    <a:schemeClr val="tx1"/>
                  </a:solidFill>
                </a:endParaRPr>
              </a:p>
              <a:p>
                <a:pPr algn="ctr"/>
                <a:r>
                  <a:rPr lang="zh-CN" altLang="en-US" smtClean="0">
                    <a:solidFill>
                      <a:schemeClr val="tx1"/>
                    </a:solidFill>
                  </a:rPr>
                  <a:t>词</a:t>
                </a:r>
                <a:endParaRPr lang="zh-CN" altLang="en-US">
                  <a:solidFill>
                    <a:schemeClr val="tx1"/>
                  </a:solidFill>
                </a:endParaRPr>
              </a:p>
            </p:txBody>
          </p:sp>
          <p:sp>
            <p:nvSpPr>
              <p:cNvPr id="3" name="椭圆 2"/>
              <p:cNvSpPr/>
              <p:nvPr/>
            </p:nvSpPr>
            <p:spPr>
              <a:xfrm>
                <a:off x="5940152" y="3429000"/>
                <a:ext cx="1872208" cy="1656184"/>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ltLang="zh-CN" smtClean="0">
                  <a:solidFill>
                    <a:schemeClr val="tx1"/>
                  </a:solidFill>
                </a:endParaRPr>
              </a:p>
              <a:p>
                <a:pPr algn="ctr"/>
                <a:endParaRPr lang="en-US" altLang="zh-CN" smtClean="0">
                  <a:solidFill>
                    <a:schemeClr val="tx1"/>
                  </a:solidFill>
                </a:endParaRPr>
              </a:p>
              <a:p>
                <a:pPr algn="ctr"/>
                <a:endParaRPr lang="en-US" altLang="zh-CN" smtClean="0">
                  <a:solidFill>
                    <a:schemeClr val="tx1"/>
                  </a:solidFill>
                </a:endParaRPr>
              </a:p>
              <a:p>
                <a:pPr algn="ctr"/>
                <a:endParaRPr lang="en-US" altLang="zh-CN" smtClean="0">
                  <a:solidFill>
                    <a:schemeClr val="tx1"/>
                  </a:solidFill>
                </a:endParaRPr>
              </a:p>
              <a:p>
                <a:pPr algn="ctr"/>
                <a:r>
                  <a:rPr lang="zh-CN" altLang="en-US" smtClean="0">
                    <a:solidFill>
                      <a:schemeClr val="tx1"/>
                    </a:solidFill>
                  </a:rPr>
                  <a:t>虚词</a:t>
                </a:r>
                <a:endParaRPr lang="zh-CN" altLang="en-US">
                  <a:solidFill>
                    <a:schemeClr val="tx1"/>
                  </a:solidFill>
                </a:endParaRPr>
              </a:p>
            </p:txBody>
          </p:sp>
          <p:sp>
            <p:nvSpPr>
              <p:cNvPr id="10" name="椭圆 9"/>
              <p:cNvSpPr/>
              <p:nvPr/>
            </p:nvSpPr>
            <p:spPr>
              <a:xfrm>
                <a:off x="6408204" y="3863228"/>
                <a:ext cx="849086" cy="787727"/>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r>
                  <a:rPr lang="zh-CN" altLang="en-US" smtClean="0">
                    <a:solidFill>
                      <a:schemeClr val="tx1"/>
                    </a:solidFill>
                  </a:rPr>
                  <a:t>介词</a:t>
                </a:r>
                <a:endParaRPr lang="zh-CN" altLang="en-US">
                  <a:solidFill>
                    <a:schemeClr val="tx1"/>
                  </a:solidFill>
                </a:endParaRPr>
              </a:p>
            </p:txBody>
          </p:sp>
        </p:grpSp>
        <p:grpSp>
          <p:nvGrpSpPr>
            <p:cNvPr id="11" name="组合 10"/>
            <p:cNvGrpSpPr/>
            <p:nvPr/>
          </p:nvGrpSpPr>
          <p:grpSpPr>
            <a:xfrm>
              <a:off x="7973652" y="3973285"/>
              <a:ext cx="2520280" cy="2448272"/>
              <a:chOff x="5868144" y="2564904"/>
              <a:chExt cx="2520280" cy="2376264"/>
            </a:xfrm>
          </p:grpSpPr>
          <p:sp>
            <p:nvSpPr>
              <p:cNvPr id="12" name="椭圆 11"/>
              <p:cNvSpPr/>
              <p:nvPr/>
            </p:nvSpPr>
            <p:spPr>
              <a:xfrm>
                <a:off x="5868144" y="2564904"/>
                <a:ext cx="2520280" cy="2376264"/>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ltLang="zh-CN" smtClean="0">
                  <a:solidFill>
                    <a:schemeClr val="tx1"/>
                  </a:solidFill>
                </a:endParaRPr>
              </a:p>
              <a:p>
                <a:pPr algn="ctr"/>
                <a:endParaRPr lang="en-US" altLang="zh-CN" smtClean="0">
                  <a:solidFill>
                    <a:schemeClr val="tx1"/>
                  </a:solidFill>
                </a:endParaRPr>
              </a:p>
              <a:p>
                <a:pPr algn="ctr"/>
                <a:endParaRPr lang="en-US" altLang="zh-CN" smtClean="0">
                  <a:solidFill>
                    <a:schemeClr val="tx1"/>
                  </a:solidFill>
                </a:endParaRPr>
              </a:p>
              <a:p>
                <a:pPr algn="ctr"/>
                <a:r>
                  <a:rPr lang="zh-CN" altLang="en-US" smtClean="0">
                    <a:solidFill>
                      <a:schemeClr val="tx1"/>
                    </a:solidFill>
                  </a:rPr>
                  <a:t>修辞手法</a:t>
                </a:r>
                <a:endParaRPr lang="en-US" altLang="zh-CN" smtClean="0">
                  <a:solidFill>
                    <a:schemeClr val="tx1"/>
                  </a:solidFill>
                </a:endParaRPr>
              </a:p>
            </p:txBody>
          </p:sp>
          <p:sp>
            <p:nvSpPr>
              <p:cNvPr id="13" name="椭圆 12"/>
              <p:cNvSpPr/>
              <p:nvPr/>
            </p:nvSpPr>
            <p:spPr>
              <a:xfrm>
                <a:off x="7020272" y="2996952"/>
                <a:ext cx="914400" cy="91440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r>
                  <a:rPr lang="zh-CN" altLang="en-US" smtClean="0">
                    <a:solidFill>
                      <a:schemeClr val="tx1"/>
                    </a:solidFill>
                  </a:rPr>
                  <a:t>借代</a:t>
                </a:r>
                <a:endParaRPr lang="zh-CN" altLang="en-US">
                  <a:solidFill>
                    <a:schemeClr val="tx1"/>
                  </a:solidFill>
                </a:endParaRPr>
              </a:p>
            </p:txBody>
          </p:sp>
          <p:sp>
            <p:nvSpPr>
              <p:cNvPr id="14" name="椭圆 13"/>
              <p:cNvSpPr/>
              <p:nvPr/>
            </p:nvSpPr>
            <p:spPr>
              <a:xfrm>
                <a:off x="6012160" y="2996952"/>
                <a:ext cx="914400" cy="91440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r>
                  <a:rPr lang="zh-CN" altLang="en-US" smtClean="0">
                    <a:solidFill>
                      <a:schemeClr val="tx1"/>
                    </a:solidFill>
                  </a:rPr>
                  <a:t>比喻</a:t>
                </a:r>
                <a:endParaRPr lang="zh-CN" altLang="en-US">
                  <a:solidFill>
                    <a:schemeClr val="tx1"/>
                  </a:solidFill>
                </a:endParaRPr>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wipe(down)">
                                      <p:cBhvr>
                                        <p:cTn id="10" dur="500"/>
                                        <p:tgtEl>
                                          <p:spTgt spid="6">
                                            <p:txEl>
                                              <p:pRg st="1" end="1"/>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 calcmode="lin" valueType="num">
                                      <p:cBhvr additive="base">
                                        <p:cTn id="15"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fill="hold"/>
                                        <p:tgtEl>
                                          <p:spTgt spid="22"/>
                                        </p:tgtEl>
                                        <p:attrNameLst>
                                          <p:attrName>ppt_x</p:attrName>
                                        </p:attrNameLst>
                                      </p:cBhvr>
                                      <p:tavLst>
                                        <p:tav tm="0">
                                          <p:val>
                                            <p:strVal val="#ppt_x"/>
                                          </p:val>
                                        </p:tav>
                                        <p:tav tm="100000">
                                          <p:val>
                                            <p:strVal val="#ppt_x"/>
                                          </p:val>
                                        </p:tav>
                                      </p:tavLst>
                                    </p:anim>
                                    <p:anim calcmode="lin" valueType="num">
                                      <p:cBhvr additive="base">
                                        <p:cTn id="2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allAtOnce"/>
      <p:bldP spid="9"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1" name="直接连接符 10"/>
          <p:cNvCxnSpPr/>
          <p:nvPr/>
        </p:nvCxnSpPr>
        <p:spPr>
          <a:xfrm>
            <a:off x="457742" y="2041948"/>
            <a:ext cx="11276198" cy="6314"/>
          </a:xfrm>
          <a:prstGeom prst="line">
            <a:avLst/>
          </a:prstGeom>
          <a:ln w="254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2218690" y="489585"/>
            <a:ext cx="7875270" cy="1107996"/>
          </a:xfrm>
          <a:prstGeom prst="rect">
            <a:avLst/>
          </a:prstGeom>
          <a:noFill/>
          <a:ln w="9525">
            <a:noFill/>
          </a:ln>
        </p:spPr>
        <p:txBody>
          <a:bodyPr wrap="square">
            <a:spAutoFit/>
          </a:bodyPr>
          <a:lstStyle/>
          <a:p>
            <a:pPr algn="ctr"/>
            <a:r>
              <a:rPr lang="zh-CN" sz="6600" b="1">
                <a:solidFill>
                  <a:srgbClr val="FF0000"/>
                </a:solidFill>
                <a:latin typeface="微软雅黑" panose="020B0503020204020204" charset="-122"/>
                <a:ea typeface="微软雅黑" panose="020B0503020204020204" charset="-122"/>
              </a:rPr>
              <a:t>二</a:t>
            </a:r>
            <a:r>
              <a:rPr lang="zh-CN" sz="6600" b="1" smtClean="0">
                <a:solidFill>
                  <a:srgbClr val="FF0000"/>
                </a:solidFill>
                <a:latin typeface="微软雅黑" panose="020B0503020204020204" charset="-122"/>
                <a:ea typeface="微软雅黑" panose="020B0503020204020204" charset="-122"/>
              </a:rPr>
              <a:t>、</a:t>
            </a:r>
            <a:r>
              <a:rPr lang="zh-CN" altLang="zh-CN" sz="6600" b="1" smtClean="0">
                <a:solidFill>
                  <a:srgbClr val="FF0000"/>
                </a:solidFill>
                <a:latin typeface="微软雅黑" panose="020B0503020204020204" charset="-122"/>
                <a:ea typeface="微软雅黑" panose="020B0503020204020204" charset="-122"/>
              </a:rPr>
              <a:t>指点迷津见真知</a:t>
            </a:r>
          </a:p>
        </p:txBody>
      </p:sp>
      <p:pic>
        <p:nvPicPr>
          <p:cNvPr id="2" name="图片 1" descr="t013eb4959345bf904b"/>
          <p:cNvPicPr>
            <a:picLocks noChangeAspect="1"/>
          </p:cNvPicPr>
          <p:nvPr/>
        </p:nvPicPr>
        <p:blipFill>
          <a:blip r:embed="rId2"/>
          <a:stretch>
            <a:fillRect/>
          </a:stretch>
        </p:blipFill>
        <p:spPr>
          <a:xfrm>
            <a:off x="505609" y="2227580"/>
            <a:ext cx="11220226" cy="443992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60" y="10795"/>
            <a:ext cx="3082215" cy="781050"/>
          </a:xfrm>
          <a:prstGeom prst="rect">
            <a:avLst/>
          </a:prstGeom>
        </p:spPr>
      </p:pic>
      <p:sp>
        <p:nvSpPr>
          <p:cNvPr id="3" name="内容占位符 2"/>
          <p:cNvSpPr>
            <a:spLocks noGrp="1"/>
          </p:cNvSpPr>
          <p:nvPr>
            <p:ph idx="1"/>
          </p:nvPr>
        </p:nvSpPr>
        <p:spPr bwMode="auto">
          <a:xfrm>
            <a:off x="882650" y="90805"/>
            <a:ext cx="2697480" cy="5029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a:buNone/>
            </a:pPr>
            <a:r>
              <a:rPr lang="zh-CN" altLang="zh-CN" b="1" smtClean="0">
                <a:solidFill>
                  <a:srgbClr val="FF0000"/>
                </a:solidFill>
                <a:latin typeface="微软雅黑" panose="020B0503020204020204" charset="-122"/>
                <a:ea typeface="微软雅黑" panose="020B0503020204020204" charset="-122"/>
              </a:rPr>
              <a:t>演绎推理</a:t>
            </a:r>
            <a:endParaRPr lang="zh-CN" altLang="zh-CN" b="1">
              <a:solidFill>
                <a:srgbClr val="FF0000"/>
              </a:solidFill>
              <a:latin typeface="微软雅黑"/>
              <a:ea typeface="微软雅黑"/>
            </a:endParaRPr>
          </a:p>
        </p:txBody>
      </p:sp>
      <p:sp>
        <p:nvSpPr>
          <p:cNvPr id="2" name="矩形 1"/>
          <p:cNvSpPr/>
          <p:nvPr/>
        </p:nvSpPr>
        <p:spPr>
          <a:xfrm>
            <a:off x="519430" y="791845"/>
            <a:ext cx="10966450" cy="2768600"/>
          </a:xfrm>
          <a:prstGeom prst="rect">
            <a:avLst/>
          </a:prstGeom>
          <a:ln w="12700">
            <a:solidFill>
              <a:schemeClr val="tx1"/>
            </a:solidFill>
          </a:ln>
        </p:spPr>
        <p:txBody>
          <a:bodyPr wrap="square">
            <a:spAutoFit/>
          </a:bodyPr>
          <a:lstStyle/>
          <a:p>
            <a:pPr fontAlgn="auto">
              <a:lnSpc>
                <a:spcPts val="3480"/>
              </a:lnSpc>
            </a:pPr>
            <a:r>
              <a:rPr lang="en-US" altLang="zh-CN" sz="2400" b="1" smtClean="0">
                <a:latin typeface="微软雅黑" panose="020B0503020204020204" charset="-122"/>
                <a:ea typeface="微软雅黑" panose="020B0503020204020204" charset="-122"/>
                <a:cs typeface="微软雅黑" panose="020B0503020204020204" charset="-122"/>
              </a:rPr>
              <a:t>1.</a:t>
            </a:r>
            <a:r>
              <a:rPr lang="zh-CN" altLang="zh-CN" sz="2400" b="1" smtClean="0">
                <a:latin typeface="微软雅黑" panose="020B0503020204020204" charset="-122"/>
                <a:ea typeface="微软雅黑" panose="020B0503020204020204" charset="-122"/>
                <a:cs typeface="微软雅黑" panose="020B0503020204020204" charset="-122"/>
              </a:rPr>
              <a:t>“三段论”直言推理</a:t>
            </a:r>
            <a:endParaRPr lang="zh-CN" altLang="zh-CN" sz="2400" b="1" smtClean="0">
              <a:latin typeface="微软雅黑"/>
              <a:ea typeface="微软雅黑"/>
              <a:cs typeface="微软雅黑" panose="020B0503020204020204" charset="-122"/>
            </a:endParaRPr>
          </a:p>
          <a:p>
            <a:pPr fontAlgn="auto">
              <a:lnSpc>
                <a:spcPts val="3480"/>
              </a:lnSpc>
            </a:pPr>
            <a:r>
              <a:rPr lang="zh-CN" altLang="zh-CN" sz="2400" b="1" smtClean="0">
                <a:latin typeface="微软雅黑" panose="020B0503020204020204" charset="-122"/>
                <a:ea typeface="微软雅黑" panose="020B0503020204020204" charset="-122"/>
                <a:cs typeface="微软雅黑" panose="020B0503020204020204" charset="-122"/>
              </a:rPr>
              <a:t>若是把上边两组推理不可替换的成分保留，可以替换的用大写字母</a:t>
            </a:r>
            <a:r>
              <a:rPr lang="en-US" altLang="zh-CN" sz="2400" b="1" smtClean="0">
                <a:latin typeface="微软雅黑" panose="020B0503020204020204" charset="-122"/>
                <a:ea typeface="微软雅黑" panose="020B0503020204020204" charset="-122"/>
                <a:cs typeface="微软雅黑" panose="020B0503020204020204" charset="-122"/>
              </a:rPr>
              <a:t>M</a:t>
            </a:r>
            <a:r>
              <a:rPr lang="zh-CN" altLang="zh-CN" sz="2400" b="1" smtClean="0">
                <a:latin typeface="微软雅黑" panose="020B0503020204020204" charset="-122"/>
                <a:ea typeface="微软雅黑" panose="020B0503020204020204" charset="-122"/>
                <a:cs typeface="微软雅黑" panose="020B0503020204020204" charset="-122"/>
              </a:rPr>
              <a:t>、</a:t>
            </a:r>
            <a:r>
              <a:rPr lang="en-US" altLang="zh-CN" sz="2400" b="1" smtClean="0">
                <a:latin typeface="微软雅黑" panose="020B0503020204020204" charset="-122"/>
                <a:ea typeface="微软雅黑" panose="020B0503020204020204" charset="-122"/>
                <a:cs typeface="微软雅黑" panose="020B0503020204020204" charset="-122"/>
              </a:rPr>
              <a:t>S</a:t>
            </a:r>
            <a:r>
              <a:rPr lang="zh-CN" altLang="zh-CN" sz="2400" b="1" smtClean="0">
                <a:latin typeface="微软雅黑" panose="020B0503020204020204" charset="-122"/>
                <a:ea typeface="微软雅黑" panose="020B0503020204020204" charset="-122"/>
                <a:cs typeface="微软雅黑" panose="020B0503020204020204" charset="-122"/>
              </a:rPr>
              <a:t>、</a:t>
            </a:r>
            <a:r>
              <a:rPr lang="en-US" altLang="zh-CN" sz="2400" b="1" smtClean="0">
                <a:latin typeface="微软雅黑" panose="020B0503020204020204" charset="-122"/>
                <a:ea typeface="微软雅黑" panose="020B0503020204020204" charset="-122"/>
                <a:cs typeface="微软雅黑" panose="020B0503020204020204" charset="-122"/>
              </a:rPr>
              <a:t>P</a:t>
            </a:r>
            <a:r>
              <a:rPr lang="zh-CN" altLang="zh-CN" sz="2400" b="1" smtClean="0">
                <a:latin typeface="微软雅黑" panose="020B0503020204020204" charset="-122"/>
                <a:ea typeface="微软雅黑" panose="020B0503020204020204" charset="-122"/>
                <a:cs typeface="微软雅黑" panose="020B0503020204020204" charset="-122"/>
              </a:rPr>
              <a:t>表示，再用横线把前提和结论隔开，就会得到如下的抽象形式：</a:t>
            </a:r>
          </a:p>
          <a:p>
            <a:pPr fontAlgn="auto">
              <a:lnSpc>
                <a:spcPts val="3480"/>
              </a:lnSpc>
            </a:pPr>
            <a:r>
              <a:rPr lang="zh-CN" altLang="zh-CN" sz="2400" b="1" smtClean="0">
                <a:latin typeface="微软雅黑" panose="020B0503020204020204" charset="-122"/>
                <a:ea typeface="微软雅黑" panose="020B0503020204020204" charset="-122"/>
                <a:cs typeface="微软雅黑" panose="020B0503020204020204" charset="-122"/>
              </a:rPr>
              <a:t>①所有的</a:t>
            </a:r>
            <a:r>
              <a:rPr lang="en-US" altLang="zh-CN" sz="2400" b="1" smtClean="0">
                <a:latin typeface="微软雅黑" panose="020B0503020204020204" charset="-122"/>
                <a:ea typeface="微软雅黑" panose="020B0503020204020204" charset="-122"/>
                <a:cs typeface="微软雅黑" panose="020B0503020204020204" charset="-122"/>
              </a:rPr>
              <a:t>M</a:t>
            </a:r>
            <a:r>
              <a:rPr lang="zh-CN" altLang="zh-CN" sz="2400" b="1" smtClean="0">
                <a:latin typeface="微软雅黑" panose="020B0503020204020204" charset="-122"/>
                <a:ea typeface="微软雅黑" panose="020B0503020204020204" charset="-122"/>
                <a:cs typeface="微软雅黑" panose="020B0503020204020204" charset="-122"/>
              </a:rPr>
              <a:t>都是</a:t>
            </a:r>
            <a:r>
              <a:rPr lang="en-US" altLang="zh-CN" sz="2400" b="1" smtClean="0">
                <a:latin typeface="微软雅黑" panose="020B0503020204020204" charset="-122"/>
                <a:ea typeface="微软雅黑" panose="020B0503020204020204" charset="-122"/>
                <a:cs typeface="微软雅黑" panose="020B0503020204020204" charset="-122"/>
              </a:rPr>
              <a:t>P</a:t>
            </a:r>
            <a:endParaRPr lang="zh-CN" altLang="zh-CN" sz="2400" b="1" smtClean="0">
              <a:latin typeface="微软雅黑" panose="020B0503020204020204" charset="-122"/>
              <a:ea typeface="微软雅黑" panose="020B0503020204020204" charset="-122"/>
              <a:cs typeface="微软雅黑" panose="020B0503020204020204" charset="-122"/>
            </a:endParaRPr>
          </a:p>
          <a:p>
            <a:pPr fontAlgn="auto">
              <a:lnSpc>
                <a:spcPts val="3480"/>
              </a:lnSpc>
            </a:pPr>
            <a:r>
              <a:rPr lang="en-US" altLang="zh-CN" sz="2400" b="1" smtClean="0">
                <a:latin typeface="微软雅黑" panose="020B0503020204020204" charset="-122"/>
                <a:ea typeface="微软雅黑" panose="020B0503020204020204" charset="-122"/>
                <a:cs typeface="微软雅黑" panose="020B0503020204020204" charset="-122"/>
              </a:rPr>
              <a:t> </a:t>
            </a:r>
            <a:r>
              <a:rPr lang="en-US" altLang="zh-CN" sz="2400" b="1" u="sng" smtClean="0">
                <a:latin typeface="微软雅黑" panose="020B0503020204020204" charset="-122"/>
                <a:ea typeface="微软雅黑" panose="020B0503020204020204" charset="-122"/>
                <a:cs typeface="微软雅黑" panose="020B0503020204020204" charset="-122"/>
              </a:rPr>
              <a:t> </a:t>
            </a:r>
            <a:r>
              <a:rPr lang="zh-CN" altLang="zh-CN" sz="2400" b="1" u="sng" smtClean="0">
                <a:latin typeface="微软雅黑" panose="020B0503020204020204" charset="-122"/>
                <a:ea typeface="微软雅黑" panose="020B0503020204020204" charset="-122"/>
                <a:cs typeface="微软雅黑" panose="020B0503020204020204" charset="-122"/>
              </a:rPr>
              <a:t>所有的</a:t>
            </a:r>
            <a:r>
              <a:rPr lang="en-US" altLang="zh-CN" sz="2400" b="1" u="sng" smtClean="0">
                <a:latin typeface="微软雅黑" panose="020B0503020204020204" charset="-122"/>
                <a:ea typeface="微软雅黑" panose="020B0503020204020204" charset="-122"/>
                <a:cs typeface="微软雅黑" panose="020B0503020204020204" charset="-122"/>
              </a:rPr>
              <a:t>S</a:t>
            </a:r>
            <a:r>
              <a:rPr lang="zh-CN" altLang="zh-CN" sz="2400" b="1" u="sng" smtClean="0">
                <a:latin typeface="微软雅黑" panose="020B0503020204020204" charset="-122"/>
                <a:ea typeface="微软雅黑" panose="020B0503020204020204" charset="-122"/>
                <a:cs typeface="微软雅黑" panose="020B0503020204020204" charset="-122"/>
              </a:rPr>
              <a:t>都是</a:t>
            </a:r>
            <a:r>
              <a:rPr lang="en-US" altLang="zh-CN" sz="2400" b="1" u="sng" smtClean="0">
                <a:latin typeface="微软雅黑" panose="020B0503020204020204" charset="-122"/>
                <a:ea typeface="微软雅黑" panose="020B0503020204020204" charset="-122"/>
                <a:cs typeface="微软雅黑" panose="020B0503020204020204" charset="-122"/>
              </a:rPr>
              <a:t>M</a:t>
            </a:r>
            <a:endParaRPr lang="zh-CN" altLang="zh-CN" sz="2400" b="1" smtClean="0">
              <a:latin typeface="微软雅黑" panose="020B0503020204020204" charset="-122"/>
              <a:ea typeface="微软雅黑" panose="020B0503020204020204" charset="-122"/>
              <a:cs typeface="微软雅黑" panose="020B0503020204020204" charset="-122"/>
            </a:endParaRPr>
          </a:p>
          <a:p>
            <a:pPr fontAlgn="auto">
              <a:lnSpc>
                <a:spcPts val="3480"/>
              </a:lnSpc>
            </a:pPr>
            <a:r>
              <a:rPr lang="en-US" altLang="zh-CN" sz="2400" b="1" smtClean="0">
                <a:latin typeface="微软雅黑" panose="020B0503020204020204" charset="-122"/>
                <a:ea typeface="微软雅黑" panose="020B0503020204020204" charset="-122"/>
                <a:cs typeface="微软雅黑" panose="020B0503020204020204" charset="-122"/>
              </a:rPr>
              <a:t>  </a:t>
            </a:r>
            <a:r>
              <a:rPr lang="zh-CN" altLang="zh-CN" sz="2400" b="1" smtClean="0">
                <a:latin typeface="微软雅黑" panose="020B0503020204020204" charset="-122"/>
                <a:ea typeface="微软雅黑" panose="020B0503020204020204" charset="-122"/>
                <a:cs typeface="微软雅黑" panose="020B0503020204020204" charset="-122"/>
              </a:rPr>
              <a:t>所有的</a:t>
            </a:r>
            <a:r>
              <a:rPr lang="en-US" altLang="zh-CN" sz="2400" b="1" smtClean="0">
                <a:latin typeface="微软雅黑" panose="020B0503020204020204" charset="-122"/>
                <a:ea typeface="微软雅黑" panose="020B0503020204020204" charset="-122"/>
                <a:cs typeface="微软雅黑" panose="020B0503020204020204" charset="-122"/>
              </a:rPr>
              <a:t>S</a:t>
            </a:r>
            <a:r>
              <a:rPr lang="zh-CN" altLang="zh-CN" sz="2400" b="1" smtClean="0">
                <a:latin typeface="微软雅黑" panose="020B0503020204020204" charset="-122"/>
                <a:ea typeface="微软雅黑" panose="020B0503020204020204" charset="-122"/>
                <a:cs typeface="微软雅黑" panose="020B0503020204020204" charset="-122"/>
              </a:rPr>
              <a:t>都是</a:t>
            </a:r>
            <a:r>
              <a:rPr lang="en-US" altLang="zh-CN" sz="2400" b="1" smtClean="0">
                <a:latin typeface="微软雅黑" panose="020B0503020204020204" charset="-122"/>
                <a:ea typeface="微软雅黑" panose="020B0503020204020204" charset="-122"/>
                <a:cs typeface="微软雅黑" panose="020B0503020204020204" charset="-122"/>
              </a:rPr>
              <a:t>P</a:t>
            </a:r>
            <a:endParaRPr lang="en-US" altLang="zh-CN" sz="2400" b="1" smtClean="0">
              <a:latin typeface="微软雅黑"/>
              <a:ea typeface="微软雅黑"/>
              <a:cs typeface="微软雅黑" panose="020B0503020204020204" charset="-122"/>
            </a:endParaRPr>
          </a:p>
        </p:txBody>
      </p:sp>
      <p:sp>
        <p:nvSpPr>
          <p:cNvPr id="4" name="矩形 3"/>
          <p:cNvSpPr/>
          <p:nvPr/>
        </p:nvSpPr>
        <p:spPr>
          <a:xfrm>
            <a:off x="5621655" y="2084705"/>
            <a:ext cx="3333750" cy="1430020"/>
          </a:xfrm>
          <a:prstGeom prst="rect">
            <a:avLst/>
          </a:prstGeom>
        </p:spPr>
        <p:txBody>
          <a:bodyPr wrap="square">
            <a:spAutoFit/>
          </a:bodyPr>
          <a:lstStyle/>
          <a:p>
            <a:pPr fontAlgn="auto">
              <a:lnSpc>
                <a:spcPts val="3480"/>
              </a:lnSpc>
            </a:pPr>
            <a:r>
              <a:rPr lang="zh-CN" altLang="zh-CN" sz="2400" b="1" smtClean="0">
                <a:latin typeface="微软雅黑" panose="020B0503020204020204" charset="-122"/>
                <a:ea typeface="微软雅黑" panose="020B0503020204020204" charset="-122"/>
                <a:cs typeface="微软雅黑" panose="020B0503020204020204" charset="-122"/>
              </a:rPr>
              <a:t>②所有的</a:t>
            </a:r>
            <a:r>
              <a:rPr lang="en-US" altLang="zh-CN" sz="2400" b="1" smtClean="0">
                <a:latin typeface="微软雅黑" panose="020B0503020204020204" charset="-122"/>
                <a:ea typeface="微软雅黑" panose="020B0503020204020204" charset="-122"/>
                <a:cs typeface="微软雅黑" panose="020B0503020204020204" charset="-122"/>
              </a:rPr>
              <a:t>P</a:t>
            </a:r>
            <a:r>
              <a:rPr lang="zh-CN" altLang="zh-CN" sz="2400" b="1" smtClean="0">
                <a:latin typeface="微软雅黑" panose="020B0503020204020204" charset="-122"/>
                <a:ea typeface="微软雅黑" panose="020B0503020204020204" charset="-122"/>
                <a:cs typeface="微软雅黑" panose="020B0503020204020204" charset="-122"/>
              </a:rPr>
              <a:t>都是</a:t>
            </a:r>
            <a:r>
              <a:rPr lang="en-US" altLang="zh-CN" sz="2400" b="1" smtClean="0">
                <a:latin typeface="微软雅黑" panose="020B0503020204020204" charset="-122"/>
                <a:ea typeface="微软雅黑" panose="020B0503020204020204" charset="-122"/>
                <a:cs typeface="微软雅黑" panose="020B0503020204020204" charset="-122"/>
              </a:rPr>
              <a:t>M</a:t>
            </a:r>
            <a:endParaRPr lang="zh-CN" altLang="zh-CN" sz="2400" b="1" smtClean="0">
              <a:latin typeface="微软雅黑" panose="020B0503020204020204" charset="-122"/>
              <a:ea typeface="微软雅黑" panose="020B0503020204020204" charset="-122"/>
              <a:cs typeface="微软雅黑" panose="020B0503020204020204" charset="-122"/>
            </a:endParaRPr>
          </a:p>
          <a:p>
            <a:pPr fontAlgn="auto">
              <a:lnSpc>
                <a:spcPts val="3480"/>
              </a:lnSpc>
            </a:pPr>
            <a:r>
              <a:rPr lang="en-US" altLang="zh-CN" sz="2400" b="1" smtClean="0">
                <a:latin typeface="微软雅黑" panose="020B0503020204020204" charset="-122"/>
                <a:ea typeface="微软雅黑" panose="020B0503020204020204" charset="-122"/>
                <a:cs typeface="微软雅黑" panose="020B0503020204020204" charset="-122"/>
              </a:rPr>
              <a:t>  </a:t>
            </a:r>
            <a:r>
              <a:rPr lang="zh-CN" altLang="zh-CN" sz="2400" b="1" u="sng" smtClean="0">
                <a:latin typeface="微软雅黑" panose="020B0503020204020204" charset="-122"/>
                <a:ea typeface="微软雅黑" panose="020B0503020204020204" charset="-122"/>
                <a:cs typeface="微软雅黑" panose="020B0503020204020204" charset="-122"/>
              </a:rPr>
              <a:t>所有的</a:t>
            </a:r>
            <a:r>
              <a:rPr lang="en-US" altLang="zh-CN" sz="2400" b="1" u="sng" smtClean="0">
                <a:latin typeface="微软雅黑" panose="020B0503020204020204" charset="-122"/>
                <a:ea typeface="微软雅黑" panose="020B0503020204020204" charset="-122"/>
                <a:cs typeface="微软雅黑" panose="020B0503020204020204" charset="-122"/>
              </a:rPr>
              <a:t>S</a:t>
            </a:r>
            <a:r>
              <a:rPr lang="zh-CN" altLang="zh-CN" sz="2400" b="1" u="sng" smtClean="0">
                <a:latin typeface="微软雅黑" panose="020B0503020204020204" charset="-122"/>
                <a:ea typeface="微软雅黑" panose="020B0503020204020204" charset="-122"/>
                <a:cs typeface="微软雅黑" panose="020B0503020204020204" charset="-122"/>
              </a:rPr>
              <a:t>都是</a:t>
            </a:r>
            <a:r>
              <a:rPr lang="en-US" altLang="zh-CN" sz="2400" b="1" u="sng" smtClean="0">
                <a:latin typeface="微软雅黑" panose="020B0503020204020204" charset="-122"/>
                <a:ea typeface="微软雅黑" panose="020B0503020204020204" charset="-122"/>
                <a:cs typeface="微软雅黑" panose="020B0503020204020204" charset="-122"/>
              </a:rPr>
              <a:t>M</a:t>
            </a:r>
            <a:endParaRPr lang="zh-CN" altLang="zh-CN" sz="2400" b="1" smtClean="0">
              <a:latin typeface="微软雅黑" panose="020B0503020204020204" charset="-122"/>
              <a:ea typeface="微软雅黑" panose="020B0503020204020204" charset="-122"/>
              <a:cs typeface="微软雅黑" panose="020B0503020204020204" charset="-122"/>
            </a:endParaRPr>
          </a:p>
          <a:p>
            <a:pPr fontAlgn="auto">
              <a:lnSpc>
                <a:spcPts val="3480"/>
              </a:lnSpc>
            </a:pPr>
            <a:r>
              <a:rPr lang="zh-CN" altLang="zh-CN" sz="2400" b="1" smtClean="0">
                <a:latin typeface="微软雅黑" panose="020B0503020204020204" charset="-122"/>
                <a:ea typeface="微软雅黑" panose="020B0503020204020204" charset="-122"/>
                <a:cs typeface="微软雅黑" panose="020B0503020204020204" charset="-122"/>
              </a:rPr>
              <a:t>  所有的</a:t>
            </a:r>
            <a:r>
              <a:rPr lang="en-US" altLang="zh-CN" sz="2400" b="1" smtClean="0">
                <a:latin typeface="微软雅黑" panose="020B0503020204020204" charset="-122"/>
                <a:ea typeface="微软雅黑" panose="020B0503020204020204" charset="-122"/>
                <a:cs typeface="微软雅黑" panose="020B0503020204020204" charset="-122"/>
              </a:rPr>
              <a:t>S</a:t>
            </a:r>
            <a:r>
              <a:rPr lang="zh-CN" altLang="zh-CN" sz="2400" b="1" smtClean="0">
                <a:latin typeface="微软雅黑" panose="020B0503020204020204" charset="-122"/>
                <a:ea typeface="微软雅黑" panose="020B0503020204020204" charset="-122"/>
                <a:cs typeface="微软雅黑" panose="020B0503020204020204" charset="-122"/>
              </a:rPr>
              <a:t>都是</a:t>
            </a:r>
            <a:r>
              <a:rPr lang="en-US" altLang="zh-CN" sz="2400" b="1" smtClean="0">
                <a:latin typeface="微软雅黑" panose="020B0503020204020204" charset="-122"/>
                <a:ea typeface="微软雅黑" panose="020B0503020204020204" charset="-122"/>
                <a:cs typeface="微软雅黑" panose="020B0503020204020204" charset="-122"/>
              </a:rPr>
              <a:t>P</a:t>
            </a:r>
          </a:p>
        </p:txBody>
      </p:sp>
      <p:sp>
        <p:nvSpPr>
          <p:cNvPr id="5" name="矩形 4"/>
          <p:cNvSpPr/>
          <p:nvPr/>
        </p:nvSpPr>
        <p:spPr>
          <a:xfrm>
            <a:off x="520065" y="3926840"/>
            <a:ext cx="10965815" cy="2322830"/>
          </a:xfrm>
          <a:prstGeom prst="rect">
            <a:avLst/>
          </a:prstGeom>
          <a:ln w="12700">
            <a:solidFill>
              <a:schemeClr val="tx1"/>
            </a:solidFill>
          </a:ln>
        </p:spPr>
        <p:txBody>
          <a:bodyPr wrap="square">
            <a:spAutoFit/>
          </a:bodyPr>
          <a:lstStyle/>
          <a:p>
            <a:pPr fontAlgn="auto">
              <a:lnSpc>
                <a:spcPts val="3480"/>
              </a:lnSpc>
            </a:pPr>
            <a:r>
              <a:rPr lang="zh-CN" altLang="zh-CN" sz="2400" b="1" smtClean="0">
                <a:latin typeface="微软雅黑" panose="020B0503020204020204" charset="-122"/>
                <a:ea typeface="微软雅黑" panose="020B0503020204020204" charset="-122"/>
                <a:cs typeface="微软雅黑" panose="020B0503020204020204" charset="-122"/>
              </a:rPr>
              <a:t>上述推理是由两个前提推出一个结论，我们把第一个前提称为</a:t>
            </a:r>
            <a:r>
              <a:rPr lang="zh-CN" altLang="zh-CN" sz="2400" b="1" smtClean="0">
                <a:solidFill>
                  <a:srgbClr val="FF0000"/>
                </a:solidFill>
                <a:latin typeface="微软雅黑" panose="020B0503020204020204" charset="-122"/>
                <a:ea typeface="微软雅黑" panose="020B0503020204020204" charset="-122"/>
                <a:cs typeface="微软雅黑" panose="020B0503020204020204" charset="-122"/>
              </a:rPr>
              <a:t>“大前提”</a:t>
            </a:r>
            <a:r>
              <a:rPr lang="zh-CN" altLang="zh-CN" sz="2400" b="1" smtClean="0">
                <a:latin typeface="微软雅黑" panose="020B0503020204020204" charset="-122"/>
                <a:ea typeface="微软雅黑" panose="020B0503020204020204" charset="-122"/>
                <a:cs typeface="微软雅黑" panose="020B0503020204020204" charset="-122"/>
              </a:rPr>
              <a:t>，把第二个前提称为</a:t>
            </a:r>
            <a:r>
              <a:rPr lang="zh-CN" altLang="zh-CN" sz="2400" b="1" smtClean="0">
                <a:solidFill>
                  <a:srgbClr val="FF0000"/>
                </a:solidFill>
                <a:latin typeface="微软雅黑" panose="020B0503020204020204" charset="-122"/>
                <a:ea typeface="微软雅黑" panose="020B0503020204020204" charset="-122"/>
                <a:cs typeface="微软雅黑" panose="020B0503020204020204" charset="-122"/>
              </a:rPr>
              <a:t>“小前提”</a:t>
            </a:r>
            <a:r>
              <a:rPr lang="zh-CN" altLang="zh-CN" sz="2400" b="1" smtClean="0">
                <a:latin typeface="微软雅黑" panose="020B0503020204020204" charset="-122"/>
                <a:ea typeface="微软雅黑" panose="020B0503020204020204" charset="-122"/>
                <a:cs typeface="微软雅黑" panose="020B0503020204020204" charset="-122"/>
              </a:rPr>
              <a:t>。把前提中重复的项叫“中项”（</a:t>
            </a:r>
            <a:r>
              <a:rPr lang="en-US" altLang="zh-CN" sz="2400" b="1" smtClean="0">
                <a:latin typeface="微软雅黑" panose="020B0503020204020204" charset="-122"/>
                <a:ea typeface="微软雅黑" panose="020B0503020204020204" charset="-122"/>
                <a:cs typeface="微软雅黑" panose="020B0503020204020204" charset="-122"/>
              </a:rPr>
              <a:t>M</a:t>
            </a:r>
            <a:r>
              <a:rPr lang="zh-CN" altLang="zh-CN" sz="2400" b="1" smtClean="0">
                <a:latin typeface="微软雅黑" panose="020B0503020204020204" charset="-122"/>
                <a:ea typeface="微软雅黑" panose="020B0503020204020204" charset="-122"/>
                <a:cs typeface="微软雅黑" panose="020B0503020204020204" charset="-122"/>
              </a:rPr>
              <a:t>），把其他两个分别称为“大项”（</a:t>
            </a:r>
            <a:r>
              <a:rPr lang="en-US" altLang="zh-CN" sz="2400" b="1" smtClean="0">
                <a:latin typeface="微软雅黑" panose="020B0503020204020204" charset="-122"/>
                <a:ea typeface="微软雅黑" panose="020B0503020204020204" charset="-122"/>
                <a:cs typeface="微软雅黑" panose="020B0503020204020204" charset="-122"/>
              </a:rPr>
              <a:t>P</a:t>
            </a:r>
            <a:r>
              <a:rPr lang="zh-CN" altLang="zh-CN" sz="2400" b="1" smtClean="0">
                <a:latin typeface="微软雅黑" panose="020B0503020204020204" charset="-122"/>
                <a:ea typeface="微软雅黑" panose="020B0503020204020204" charset="-122"/>
                <a:cs typeface="微软雅黑" panose="020B0503020204020204" charset="-122"/>
              </a:rPr>
              <a:t>）和“小项”（</a:t>
            </a:r>
            <a:r>
              <a:rPr lang="en-US" altLang="zh-CN" sz="2400" b="1" smtClean="0">
                <a:latin typeface="微软雅黑" panose="020B0503020204020204" charset="-122"/>
                <a:ea typeface="微软雅黑" panose="020B0503020204020204" charset="-122"/>
                <a:cs typeface="微软雅黑" panose="020B0503020204020204" charset="-122"/>
              </a:rPr>
              <a:t>S</a:t>
            </a:r>
            <a:r>
              <a:rPr lang="zh-CN" altLang="zh-CN" sz="2400" b="1" smtClean="0">
                <a:latin typeface="微软雅黑" panose="020B0503020204020204" charset="-122"/>
                <a:ea typeface="微软雅黑" panose="020B0503020204020204" charset="-122"/>
                <a:cs typeface="微软雅黑" panose="020B0503020204020204" charset="-122"/>
              </a:rPr>
              <a:t>），发现我们的推理中“大项”“中项”“小项”各出现两次，而且“中项”是“大项”和“小项”之间的桥梁，推理通过“中项”让“大项”和“小项”建立联系。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in)">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edge">
                                      <p:cBhvr>
                                        <p:cTn id="17" dur="2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edge">
                                      <p:cBhvr>
                                        <p:cTn id="22" dur="2000"/>
                                        <p:tgtEl>
                                          <p:spTgt spid="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edge">
                                      <p:cBhvr>
                                        <p:cTn id="2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animBg="1"/>
      <p:bldP spid="4" grpId="0"/>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61" y="10795"/>
            <a:ext cx="3243580" cy="781050"/>
          </a:xfrm>
          <a:prstGeom prst="rect">
            <a:avLst/>
          </a:prstGeom>
        </p:spPr>
      </p:pic>
      <p:sp>
        <p:nvSpPr>
          <p:cNvPr id="3" name="内容占位符 2"/>
          <p:cNvSpPr>
            <a:spLocks noGrp="1"/>
          </p:cNvSpPr>
          <p:nvPr>
            <p:ph idx="1"/>
          </p:nvPr>
        </p:nvSpPr>
        <p:spPr bwMode="auto">
          <a:xfrm>
            <a:off x="882650" y="90805"/>
            <a:ext cx="2697480" cy="5029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a:buNone/>
            </a:pPr>
            <a:r>
              <a:rPr lang="zh-CN" altLang="zh-CN" b="1" smtClean="0">
                <a:solidFill>
                  <a:srgbClr val="FF0000"/>
                </a:solidFill>
                <a:latin typeface="微软雅黑" panose="020B0503020204020204" charset="-122"/>
                <a:ea typeface="微软雅黑" panose="020B0503020204020204" charset="-122"/>
              </a:rPr>
              <a:t>演绎推理</a:t>
            </a:r>
            <a:endParaRPr lang="zh-CN" altLang="zh-CN" b="1">
              <a:solidFill>
                <a:srgbClr val="FF0000"/>
              </a:solidFill>
              <a:latin typeface="微软雅黑" panose="020B0503020204020204" charset="-122"/>
              <a:ea typeface="微软雅黑" panose="020B0503020204020204" charset="-122"/>
            </a:endParaRPr>
          </a:p>
        </p:txBody>
      </p:sp>
      <p:sp>
        <p:nvSpPr>
          <p:cNvPr id="2" name="矩形 1"/>
          <p:cNvSpPr/>
          <p:nvPr/>
        </p:nvSpPr>
        <p:spPr>
          <a:xfrm>
            <a:off x="677732" y="989705"/>
            <a:ext cx="10660828" cy="645160"/>
          </a:xfrm>
          <a:prstGeom prst="rect">
            <a:avLst/>
          </a:prstGeom>
        </p:spPr>
        <p:txBody>
          <a:bodyPr wrap="square">
            <a:spAutoFit/>
          </a:bodyPr>
          <a:lstStyle/>
          <a:p>
            <a:pPr>
              <a:lnSpc>
                <a:spcPct val="150000"/>
              </a:lnSpc>
            </a:pPr>
            <a:r>
              <a:rPr lang="zh-CN" altLang="zh-CN" sz="2400" b="1" smtClean="0">
                <a:latin typeface="微软雅黑" panose="020B0503020204020204" charset="-122"/>
                <a:ea typeface="微软雅黑" panose="020B0503020204020204" charset="-122"/>
              </a:rPr>
              <a:t>“三段论”直言推理的推理规则</a:t>
            </a:r>
            <a:r>
              <a:rPr lang="en-US" altLang="zh-CN" sz="2400" b="1" smtClean="0">
                <a:latin typeface="微软雅黑" panose="020B0503020204020204" charset="-122"/>
                <a:ea typeface="微软雅黑" panose="020B0503020204020204" charset="-122"/>
              </a:rPr>
              <a:t>:</a:t>
            </a:r>
            <a:endParaRPr lang="zh-CN" altLang="zh-CN" sz="2400" b="1">
              <a:latin typeface="微软雅黑"/>
              <a:ea typeface="微软雅黑"/>
            </a:endParaRPr>
          </a:p>
        </p:txBody>
      </p:sp>
      <p:sp>
        <p:nvSpPr>
          <p:cNvPr id="4" name="矩形 3"/>
          <p:cNvSpPr/>
          <p:nvPr/>
        </p:nvSpPr>
        <p:spPr>
          <a:xfrm>
            <a:off x="677732" y="1634865"/>
            <a:ext cx="10660828" cy="645160"/>
          </a:xfrm>
          <a:prstGeom prst="rect">
            <a:avLst/>
          </a:prstGeom>
        </p:spPr>
        <p:txBody>
          <a:bodyPr wrap="square">
            <a:spAutoFit/>
          </a:bodyPr>
          <a:lstStyle/>
          <a:p>
            <a:pPr>
              <a:lnSpc>
                <a:spcPct val="150000"/>
              </a:lnSpc>
            </a:pPr>
            <a:r>
              <a:rPr lang="zh-CN" altLang="zh-CN" sz="2400" b="1" smtClean="0">
                <a:latin typeface="微软雅黑" panose="020B0503020204020204" charset="-122"/>
                <a:ea typeface="微软雅黑" panose="020B0503020204020204" charset="-122"/>
                <a:sym typeface="+mn-ea"/>
              </a:rPr>
              <a:t>①一个正确的三段论，有且只有三个不同的项，否则就会犯“四词项错误”。</a:t>
            </a:r>
            <a:endParaRPr lang="zh-CN" altLang="zh-CN" sz="2400" b="1">
              <a:latin typeface="微软雅黑" panose="020B0503020204020204" charset="-122"/>
              <a:ea typeface="微软雅黑" panose="020B0503020204020204" charset="-122"/>
            </a:endParaRPr>
          </a:p>
        </p:txBody>
      </p:sp>
      <p:sp>
        <p:nvSpPr>
          <p:cNvPr id="5" name="矩形 4"/>
          <p:cNvSpPr/>
          <p:nvPr/>
        </p:nvSpPr>
        <p:spPr>
          <a:xfrm>
            <a:off x="677732" y="2280025"/>
            <a:ext cx="10660828" cy="645160"/>
          </a:xfrm>
          <a:prstGeom prst="rect">
            <a:avLst/>
          </a:prstGeom>
        </p:spPr>
        <p:txBody>
          <a:bodyPr wrap="square">
            <a:spAutoFit/>
          </a:bodyPr>
          <a:lstStyle/>
          <a:p>
            <a:pPr>
              <a:lnSpc>
                <a:spcPct val="150000"/>
              </a:lnSpc>
            </a:pPr>
            <a:r>
              <a:rPr lang="zh-CN" altLang="zh-CN" sz="2400" b="1" smtClean="0">
                <a:latin typeface="微软雅黑" panose="020B0503020204020204" charset="-122"/>
                <a:ea typeface="微软雅黑" panose="020B0503020204020204" charset="-122"/>
                <a:sym typeface="+mn-ea"/>
              </a:rPr>
              <a:t>②三段论的中项至少要周延一次。</a:t>
            </a:r>
            <a:endParaRPr lang="zh-CN" altLang="zh-CN" sz="2400" b="1">
              <a:latin typeface="微软雅黑" panose="020B0503020204020204" charset="-122"/>
              <a:ea typeface="微软雅黑" panose="020B0503020204020204" charset="-122"/>
            </a:endParaRPr>
          </a:p>
        </p:txBody>
      </p:sp>
      <p:sp>
        <p:nvSpPr>
          <p:cNvPr id="6" name="矩形 5"/>
          <p:cNvSpPr/>
          <p:nvPr/>
        </p:nvSpPr>
        <p:spPr>
          <a:xfrm>
            <a:off x="677732" y="2925185"/>
            <a:ext cx="10660828" cy="645160"/>
          </a:xfrm>
          <a:prstGeom prst="rect">
            <a:avLst/>
          </a:prstGeom>
        </p:spPr>
        <p:txBody>
          <a:bodyPr wrap="square">
            <a:spAutoFit/>
          </a:bodyPr>
          <a:lstStyle/>
          <a:p>
            <a:pPr>
              <a:lnSpc>
                <a:spcPct val="150000"/>
              </a:lnSpc>
            </a:pPr>
            <a:r>
              <a:rPr lang="en-US" altLang="zh-CN" sz="2400" b="1" smtClean="0">
                <a:latin typeface="微软雅黑" panose="020B0503020204020204" charset="-122"/>
                <a:ea typeface="微软雅黑" panose="020B0503020204020204" charset="-122"/>
                <a:sym typeface="+mn-ea"/>
              </a:rPr>
              <a:t>③</a:t>
            </a:r>
            <a:r>
              <a:rPr lang="zh-CN" altLang="zh-CN" sz="2400" b="1" smtClean="0">
                <a:latin typeface="微软雅黑" panose="020B0503020204020204" charset="-122"/>
                <a:ea typeface="微软雅黑" panose="020B0503020204020204" charset="-122"/>
                <a:sym typeface="+mn-ea"/>
              </a:rPr>
              <a:t>在前提中不周延的词项，在结论中不得周延。</a:t>
            </a:r>
            <a:endParaRPr lang="zh-CN" altLang="zh-CN" sz="2400" b="1">
              <a:latin typeface="微软雅黑" panose="020B0503020204020204" charset="-122"/>
              <a:ea typeface="微软雅黑" panose="020B0503020204020204" charset="-122"/>
            </a:endParaRPr>
          </a:p>
        </p:txBody>
      </p:sp>
      <p:sp>
        <p:nvSpPr>
          <p:cNvPr id="8" name="矩形 7"/>
          <p:cNvSpPr/>
          <p:nvPr/>
        </p:nvSpPr>
        <p:spPr>
          <a:xfrm>
            <a:off x="677732" y="3570345"/>
            <a:ext cx="10660828" cy="645160"/>
          </a:xfrm>
          <a:prstGeom prst="rect">
            <a:avLst/>
          </a:prstGeom>
        </p:spPr>
        <p:txBody>
          <a:bodyPr wrap="square">
            <a:spAutoFit/>
          </a:bodyPr>
          <a:lstStyle/>
          <a:p>
            <a:pPr>
              <a:lnSpc>
                <a:spcPct val="150000"/>
              </a:lnSpc>
            </a:pPr>
            <a:r>
              <a:rPr lang="zh-CN" altLang="zh-CN" sz="2400" b="1" smtClean="0">
                <a:latin typeface="微软雅黑" panose="020B0503020204020204" charset="-122"/>
                <a:ea typeface="微软雅黑" panose="020B0503020204020204" charset="-122"/>
                <a:sym typeface="+mn-ea"/>
              </a:rPr>
              <a:t>④两个否定前提不能推出结论。</a:t>
            </a:r>
            <a:endParaRPr lang="zh-CN" altLang="zh-CN" sz="2400" b="1">
              <a:latin typeface="微软雅黑" panose="020B0503020204020204" charset="-122"/>
              <a:ea typeface="微软雅黑" panose="020B0503020204020204" charset="-122"/>
            </a:endParaRPr>
          </a:p>
        </p:txBody>
      </p:sp>
      <p:sp>
        <p:nvSpPr>
          <p:cNvPr id="9" name="矩形 8"/>
          <p:cNvSpPr/>
          <p:nvPr/>
        </p:nvSpPr>
        <p:spPr>
          <a:xfrm>
            <a:off x="677732" y="4215505"/>
            <a:ext cx="10660828" cy="1198880"/>
          </a:xfrm>
          <a:prstGeom prst="rect">
            <a:avLst/>
          </a:prstGeom>
        </p:spPr>
        <p:txBody>
          <a:bodyPr wrap="square">
            <a:spAutoFit/>
          </a:bodyPr>
          <a:lstStyle/>
          <a:p>
            <a:pPr>
              <a:lnSpc>
                <a:spcPct val="150000"/>
              </a:lnSpc>
            </a:pPr>
            <a:r>
              <a:rPr lang="zh-CN" altLang="zh-CN" sz="2400" b="1" smtClean="0">
                <a:latin typeface="微软雅黑" panose="020B0503020204020204" charset="-122"/>
                <a:ea typeface="微软雅黑" panose="020B0503020204020204" charset="-122"/>
                <a:sym typeface="+mn-ea"/>
              </a:rPr>
              <a:t>⑤前提有一个是否定的，其结论必是否定的；若结论是否定的，则前提必有一个是否定的。</a:t>
            </a:r>
            <a:endParaRPr lang="zh-CN" altLang="zh-CN" sz="2400" b="1">
              <a:latin typeface="微软雅黑" panose="020B0503020204020204" charset="-122"/>
              <a:ea typeface="微软雅黑" panose="020B0503020204020204" charset="-122"/>
            </a:endParaRPr>
          </a:p>
        </p:txBody>
      </p:sp>
      <p:sp>
        <p:nvSpPr>
          <p:cNvPr id="10" name="矩形 9"/>
          <p:cNvSpPr/>
          <p:nvPr/>
        </p:nvSpPr>
        <p:spPr>
          <a:xfrm>
            <a:off x="677732" y="5265795"/>
            <a:ext cx="10660828" cy="645160"/>
          </a:xfrm>
          <a:prstGeom prst="rect">
            <a:avLst/>
          </a:prstGeom>
        </p:spPr>
        <p:txBody>
          <a:bodyPr wrap="square">
            <a:spAutoFit/>
          </a:bodyPr>
          <a:lstStyle/>
          <a:p>
            <a:pPr>
              <a:lnSpc>
                <a:spcPct val="150000"/>
              </a:lnSpc>
            </a:pPr>
            <a:r>
              <a:rPr lang="zh-CN" altLang="zh-CN" sz="2400" b="1" smtClean="0">
                <a:latin typeface="微软雅黑" panose="020B0503020204020204" charset="-122"/>
                <a:ea typeface="微软雅黑" panose="020B0503020204020204" charset="-122"/>
                <a:sym typeface="+mn-ea"/>
              </a:rPr>
              <a:t>⑥两个特称前提推不出结论。</a:t>
            </a:r>
            <a:endParaRPr lang="zh-CN" altLang="zh-CN" sz="2400" b="1">
              <a:latin typeface="微软雅黑" panose="020B0503020204020204" charset="-122"/>
              <a:ea typeface="微软雅黑" panose="020B0503020204020204" charset="-122"/>
            </a:endParaRPr>
          </a:p>
        </p:txBody>
      </p:sp>
      <p:sp>
        <p:nvSpPr>
          <p:cNvPr id="11" name="矩形 10"/>
          <p:cNvSpPr/>
          <p:nvPr/>
        </p:nvSpPr>
        <p:spPr>
          <a:xfrm>
            <a:off x="677732" y="5910955"/>
            <a:ext cx="10660828" cy="645160"/>
          </a:xfrm>
          <a:prstGeom prst="rect">
            <a:avLst/>
          </a:prstGeom>
        </p:spPr>
        <p:txBody>
          <a:bodyPr wrap="square">
            <a:spAutoFit/>
          </a:bodyPr>
          <a:lstStyle/>
          <a:p>
            <a:pPr>
              <a:lnSpc>
                <a:spcPct val="150000"/>
              </a:lnSpc>
            </a:pPr>
            <a:r>
              <a:rPr lang="zh-CN" altLang="zh-CN" sz="2400" b="1" smtClean="0">
                <a:latin typeface="微软雅黑" panose="020B0503020204020204" charset="-122"/>
                <a:ea typeface="微软雅黑" panose="020B0503020204020204" charset="-122"/>
                <a:sym typeface="+mn-ea"/>
              </a:rPr>
              <a:t>⑦前提中有一个是特称的，结论必须也是特称的。</a:t>
            </a:r>
            <a:endParaRPr lang="zh-CN" altLang="zh-CN" sz="2400" b="1">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edge">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edge">
                                      <p:cBhvr>
                                        <p:cTn id="17" dur="20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edge">
                                      <p:cBhvr>
                                        <p:cTn id="22" dur="2000"/>
                                        <p:tgtEl>
                                          <p:spTgt spid="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edge">
                                      <p:cBhvr>
                                        <p:cTn id="27" dur="2000"/>
                                        <p:tgtEl>
                                          <p:spTgt spid="8"/>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edge">
                                      <p:cBhvr>
                                        <p:cTn id="32" dur="2000"/>
                                        <p:tgtEl>
                                          <p:spTgt spid="9"/>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0"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edge">
                                      <p:cBhvr>
                                        <p:cTn id="37" dur="2000"/>
                                        <p:tgtEl>
                                          <p:spTgt spid="10"/>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0"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edge">
                                      <p:cBhvr>
                                        <p:cTn id="4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8" grpId="0"/>
      <p:bldP spid="9" grpId="0"/>
      <p:bldP spid="10" grpId="0"/>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20.05.14"/>
  <p:tag name="AS_TITLE" val="Aspose.Slides for .NET 4.0 Client Profile"/>
  <p:tag name="AS_VERSION" val="20.5"/>
</p:tagLst>
</file>

<file path=ppt/tags/tag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811,&quot;width&quot;:8549}"/>
  <p:tag name="REFSHAPE" val="489857164"/>
</p:tagLst>
</file>

<file path=ppt/tags/tag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811,&quot;width&quot;:8549}"/>
  <p:tag name="REFSHAPE" val="489857164"/>
</p:tagLst>
</file>

<file path=ppt/tags/tag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811,&quot;width&quot;:8549}"/>
  <p:tag name="REFSHAPE" val="489857164"/>
</p:tagLst>
</file>

<file path=ppt/tags/tag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811,&quot;width&quot;:8549}"/>
  <p:tag name="REFSHAPE" val="489857164"/>
</p:tagLst>
</file>

<file path=ppt/tags/tag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811,&quot;width&quot;:8549}"/>
  <p:tag name="REFSHAPE" val="489857164"/>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清风素材 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2073</Words>
  <Application>Microsoft Office PowerPoint</Application>
  <PresentationFormat>自定义</PresentationFormat>
  <Paragraphs>207</Paragraphs>
  <Slides>24</Slides>
  <Notes>2</Notes>
  <HiddenSlides>0</HiddenSlides>
  <MMClips>0</MMClips>
  <ScaleCrop>false</ScaleCrop>
  <HeadingPairs>
    <vt:vector size="4" baseType="variant">
      <vt:variant>
        <vt:lpstr>主题</vt:lpstr>
      </vt:variant>
      <vt:variant>
        <vt:i4>2</vt:i4>
      </vt:variant>
      <vt:variant>
        <vt:lpstr>幻灯片标题</vt:lpstr>
      </vt:variant>
      <vt:variant>
        <vt:i4>24</vt:i4>
      </vt:variant>
    </vt:vector>
  </HeadingPairs>
  <TitlesOfParts>
    <vt:vector size="26" baseType="lpstr">
      <vt:lpstr>自定义设计方案</vt:lpstr>
      <vt:lpstr>清风素材 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山东金星书业文化发展有限公司</dc:creator>
  <cp:lastModifiedBy>hj</cp:lastModifiedBy>
  <cp:revision>410</cp:revision>
  <dcterms:created xsi:type="dcterms:W3CDTF">2018-05-18T09:56:00Z</dcterms:created>
  <dcterms:modified xsi:type="dcterms:W3CDTF">2020-10-05T06:16:50Z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